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sldIdLst>
    <p:sldId id="256" r:id="rId2"/>
    <p:sldId id="257" r:id="rId3"/>
    <p:sldId id="358" r:id="rId4"/>
    <p:sldId id="359" r:id="rId5"/>
    <p:sldId id="360" r:id="rId6"/>
    <p:sldId id="361" r:id="rId7"/>
    <p:sldId id="391" r:id="rId8"/>
    <p:sldId id="392" r:id="rId9"/>
    <p:sldId id="393" r:id="rId10"/>
    <p:sldId id="394" r:id="rId11"/>
    <p:sldId id="362" r:id="rId12"/>
    <p:sldId id="363" r:id="rId13"/>
    <p:sldId id="258" r:id="rId14"/>
    <p:sldId id="364" r:id="rId15"/>
    <p:sldId id="259" r:id="rId16"/>
    <p:sldId id="260" r:id="rId17"/>
    <p:sldId id="261" r:id="rId18"/>
    <p:sldId id="263" r:id="rId19"/>
    <p:sldId id="365" r:id="rId20"/>
    <p:sldId id="264" r:id="rId21"/>
    <p:sldId id="265" r:id="rId22"/>
    <p:sldId id="266" r:id="rId23"/>
    <p:sldId id="267" r:id="rId24"/>
    <p:sldId id="268" r:id="rId25"/>
    <p:sldId id="269" r:id="rId26"/>
    <p:sldId id="270" r:id="rId27"/>
    <p:sldId id="271" r:id="rId28"/>
    <p:sldId id="368" r:id="rId29"/>
    <p:sldId id="369" r:id="rId30"/>
    <p:sldId id="370" r:id="rId31"/>
    <p:sldId id="371" r:id="rId32"/>
    <p:sldId id="372" r:id="rId33"/>
    <p:sldId id="373" r:id="rId34"/>
    <p:sldId id="374" r:id="rId35"/>
    <p:sldId id="273" r:id="rId36"/>
    <p:sldId id="272" r:id="rId37"/>
    <p:sldId id="274" r:id="rId38"/>
    <p:sldId id="375" r:id="rId39"/>
    <p:sldId id="275" r:id="rId40"/>
    <p:sldId id="276" r:id="rId41"/>
    <p:sldId id="277" r:id="rId42"/>
    <p:sldId id="278" r:id="rId43"/>
    <p:sldId id="279" r:id="rId44"/>
    <p:sldId id="376" r:id="rId45"/>
    <p:sldId id="280" r:id="rId46"/>
    <p:sldId id="377" r:id="rId47"/>
    <p:sldId id="378" r:id="rId48"/>
    <p:sldId id="281" r:id="rId49"/>
    <p:sldId id="388" r:id="rId50"/>
    <p:sldId id="282" r:id="rId51"/>
    <p:sldId id="389" r:id="rId52"/>
    <p:sldId id="379" r:id="rId53"/>
    <p:sldId id="396" r:id="rId54"/>
    <p:sldId id="398" r:id="rId55"/>
    <p:sldId id="380" r:id="rId56"/>
    <p:sldId id="381" r:id="rId57"/>
    <p:sldId id="382" r:id="rId58"/>
    <p:sldId id="283" r:id="rId59"/>
    <p:sldId id="284" r:id="rId60"/>
    <p:sldId id="285" r:id="rId61"/>
    <p:sldId id="286" r:id="rId62"/>
    <p:sldId id="383" r:id="rId63"/>
    <p:sldId id="384" r:id="rId64"/>
    <p:sldId id="385" r:id="rId65"/>
    <p:sldId id="386" r:id="rId66"/>
    <p:sldId id="387" r:id="rId67"/>
    <p:sldId id="287" r:id="rId68"/>
    <p:sldId id="288" r:id="rId69"/>
    <p:sldId id="289" r:id="rId70"/>
    <p:sldId id="290" r:id="rId71"/>
    <p:sldId id="291" r:id="rId72"/>
    <p:sldId id="292" r:id="rId73"/>
    <p:sldId id="293" r:id="rId74"/>
    <p:sldId id="294" r:id="rId75"/>
    <p:sldId id="295" r:id="rId76"/>
    <p:sldId id="366" r:id="rId77"/>
    <p:sldId id="367" r:id="rId78"/>
    <p:sldId id="296" r:id="rId79"/>
    <p:sldId id="297" r:id="rId80"/>
    <p:sldId id="298" r:id="rId81"/>
    <p:sldId id="299" r:id="rId82"/>
    <p:sldId id="300" r:id="rId83"/>
    <p:sldId id="301" r:id="rId84"/>
    <p:sldId id="302" r:id="rId85"/>
    <p:sldId id="303" r:id="rId86"/>
    <p:sldId id="304" r:id="rId87"/>
    <p:sldId id="305" r:id="rId88"/>
    <p:sldId id="306" r:id="rId89"/>
    <p:sldId id="307" r:id="rId90"/>
    <p:sldId id="308" r:id="rId91"/>
    <p:sldId id="309" r:id="rId92"/>
    <p:sldId id="310" r:id="rId93"/>
    <p:sldId id="311" r:id="rId94"/>
    <p:sldId id="312" r:id="rId95"/>
    <p:sldId id="313" r:id="rId96"/>
    <p:sldId id="314" r:id="rId97"/>
    <p:sldId id="315" r:id="rId98"/>
    <p:sldId id="316" r:id="rId99"/>
    <p:sldId id="317" r:id="rId100"/>
    <p:sldId id="318" r:id="rId101"/>
    <p:sldId id="319" r:id="rId102"/>
    <p:sldId id="320" r:id="rId103"/>
    <p:sldId id="321" r:id="rId104"/>
    <p:sldId id="322" r:id="rId105"/>
    <p:sldId id="323" r:id="rId106"/>
    <p:sldId id="324" r:id="rId107"/>
    <p:sldId id="325" r:id="rId108"/>
    <p:sldId id="326" r:id="rId109"/>
    <p:sldId id="327" r:id="rId110"/>
    <p:sldId id="328" r:id="rId111"/>
    <p:sldId id="329" r:id="rId112"/>
    <p:sldId id="330" r:id="rId113"/>
    <p:sldId id="331" r:id="rId114"/>
    <p:sldId id="332" r:id="rId115"/>
    <p:sldId id="333" r:id="rId116"/>
    <p:sldId id="334" r:id="rId117"/>
    <p:sldId id="335" r:id="rId118"/>
    <p:sldId id="336" r:id="rId119"/>
    <p:sldId id="337" r:id="rId120"/>
    <p:sldId id="338" r:id="rId121"/>
    <p:sldId id="339" r:id="rId122"/>
    <p:sldId id="340" r:id="rId123"/>
    <p:sldId id="341" r:id="rId124"/>
    <p:sldId id="342" r:id="rId125"/>
    <p:sldId id="343" r:id="rId126"/>
    <p:sldId id="344" r:id="rId127"/>
    <p:sldId id="345" r:id="rId128"/>
    <p:sldId id="346" r:id="rId129"/>
    <p:sldId id="347" r:id="rId130"/>
    <p:sldId id="348" r:id="rId131"/>
    <p:sldId id="349" r:id="rId132"/>
    <p:sldId id="350" r:id="rId133"/>
    <p:sldId id="351" r:id="rId134"/>
    <p:sldId id="352" r:id="rId135"/>
    <p:sldId id="353" r:id="rId136"/>
    <p:sldId id="354" r:id="rId137"/>
    <p:sldId id="355" r:id="rId138"/>
    <p:sldId id="356" r:id="rId139"/>
    <p:sldId id="390" r:id="rId140"/>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433E163-D13A-4777-964B-2AB622FFDBA1}" type="datetimeFigureOut">
              <a:rPr lang="it-IT" smtClean="0"/>
              <a:pPr/>
              <a:t>11/11/2019</a:t>
            </a:fld>
            <a:endParaRPr lang="it-IT"/>
          </a:p>
        </p:txBody>
      </p:sp>
      <p:sp>
        <p:nvSpPr>
          <p:cNvPr id="4" name="Segnaposto immagine diapositiva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9D6EC9-402B-4591-AAB6-11B0C5C6683B}"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miter lim="800000"/>
            <a:headEnd/>
            <a:tailEnd/>
          </a:ln>
        </p:spPr>
        <p:txBody>
          <a:bodyPr/>
          <a:lstStyle/>
          <a:p>
            <a:fld id="{E5C4F76C-DC52-48E6-85B8-5C721B3AEA51}" type="slidenum">
              <a:rPr lang="en-US"/>
              <a:pPr/>
              <a:t>46</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5715" name="Rectangle 3"/>
          <p:cNvSpPr>
            <a:spLocks noGrp="1" noChangeArrowheads="1"/>
          </p:cNvSpPr>
          <p:nvPr>
            <p:ph type="body" idx="1"/>
          </p:nvPr>
        </p:nvSpPr>
        <p:spPr/>
        <p:txBody>
          <a:bodyPr/>
          <a:lstStyle/>
          <a:p>
            <a:pPr>
              <a:defRPr/>
            </a:pPr>
            <a:r>
              <a:rPr lang="en-US" dirty="0">
                <a:cs typeface="+mn-cs"/>
              </a:rPr>
              <a:t>Plus Multiple endocrine neoplasia syndromes 1 and 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 </a:t>
            </a:r>
            <a:r>
              <a:rPr lang="en-GB" dirty="0" err="1"/>
              <a:t>cisplatino</a:t>
            </a:r>
            <a:r>
              <a:rPr lang="en-GB" dirty="0"/>
              <a:t> </a:t>
            </a:r>
            <a:r>
              <a:rPr lang="en-GB" dirty="0" err="1"/>
              <a:t>interagisce</a:t>
            </a:r>
            <a:r>
              <a:rPr lang="en-GB" dirty="0"/>
              <a:t> con </a:t>
            </a:r>
            <a:r>
              <a:rPr lang="en-GB" dirty="0" err="1"/>
              <a:t>il</a:t>
            </a:r>
            <a:r>
              <a:rPr lang="en-GB" dirty="0"/>
              <a:t> DNA e causa </a:t>
            </a:r>
            <a:r>
              <a:rPr lang="en-GB" dirty="0" err="1"/>
              <a:t>apoptosi</a:t>
            </a:r>
            <a:endParaRPr lang="en-AU" dirty="0"/>
          </a:p>
        </p:txBody>
      </p:sp>
      <p:sp>
        <p:nvSpPr>
          <p:cNvPr id="4" name="Slide Number Placeholder 3"/>
          <p:cNvSpPr>
            <a:spLocks noGrp="1"/>
          </p:cNvSpPr>
          <p:nvPr>
            <p:ph type="sldNum" sz="quarter" idx="5"/>
          </p:nvPr>
        </p:nvSpPr>
        <p:spPr/>
        <p:txBody>
          <a:bodyPr/>
          <a:lstStyle/>
          <a:p>
            <a:fld id="{F39D6EC9-402B-4591-AAB6-11B0C5C6683B}" type="slidenum">
              <a:rPr lang="it-IT" smtClean="0"/>
              <a:pPr/>
              <a:t>90</a:t>
            </a:fld>
            <a:endParaRPr lang="it-IT"/>
          </a:p>
        </p:txBody>
      </p:sp>
    </p:spTree>
    <p:extLst>
      <p:ext uri="{BB962C8B-B14F-4D97-AF65-F5344CB8AC3E}">
        <p14:creationId xmlns:p14="http://schemas.microsoft.com/office/powerpoint/2010/main" val="930463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Tirosin</a:t>
            </a:r>
            <a:r>
              <a:rPr lang="en-GB" dirty="0"/>
              <a:t> </a:t>
            </a:r>
            <a:r>
              <a:rPr lang="en-GB" dirty="0" err="1"/>
              <a:t>kinasi</a:t>
            </a:r>
            <a:endParaRPr lang="en-AU" dirty="0"/>
          </a:p>
        </p:txBody>
      </p:sp>
      <p:sp>
        <p:nvSpPr>
          <p:cNvPr id="4" name="Slide Number Placeholder 3"/>
          <p:cNvSpPr>
            <a:spLocks noGrp="1"/>
          </p:cNvSpPr>
          <p:nvPr>
            <p:ph type="sldNum" sz="quarter" idx="5"/>
          </p:nvPr>
        </p:nvSpPr>
        <p:spPr/>
        <p:txBody>
          <a:bodyPr/>
          <a:lstStyle/>
          <a:p>
            <a:fld id="{F39D6EC9-402B-4591-AAB6-11B0C5C6683B}" type="slidenum">
              <a:rPr lang="it-IT" smtClean="0"/>
              <a:pPr/>
              <a:t>95</a:t>
            </a:fld>
            <a:endParaRPr lang="it-IT"/>
          </a:p>
        </p:txBody>
      </p:sp>
    </p:spTree>
    <p:extLst>
      <p:ext uri="{BB962C8B-B14F-4D97-AF65-F5344CB8AC3E}">
        <p14:creationId xmlns:p14="http://schemas.microsoft.com/office/powerpoint/2010/main" val="413087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9369304A-AD2B-4059-A573-17170F5D89B7}" type="slidenum">
              <a:rPr lang="en-US"/>
              <a:pPr/>
              <a:t>47</a:t>
            </a:fld>
            <a:endParaRPr lang="en-US"/>
          </a:p>
        </p:txBody>
      </p:sp>
      <p:sp>
        <p:nvSpPr>
          <p:cNvPr id="144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387"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miter lim="800000"/>
            <a:headEnd/>
            <a:tailEnd/>
          </a:ln>
        </p:spPr>
        <p:txBody>
          <a:bodyPr/>
          <a:lstStyle/>
          <a:p>
            <a:fld id="{923F8DA8-C3C5-4E93-8576-3A519B996F03}" type="slidenum">
              <a:rPr lang="en-US"/>
              <a:pPr/>
              <a:t>52</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p:cNvSpPr>
            <a:spLocks noGrp="1" noChangeArrowheads="1"/>
          </p:cNvSpPr>
          <p:nvPr>
            <p:ph type="body" idx="1"/>
          </p:nvPr>
        </p:nvSpPr>
        <p:spPr/>
        <p:txBody>
          <a:bodyPr/>
          <a:lstStyle/>
          <a:p>
            <a:r>
              <a:rPr lang="en-US">
                <a:solidFill>
                  <a:srgbClr val="1B1718"/>
                </a:solidFill>
                <a:latin typeface="Arial" pitchFamily="34" charset="0"/>
                <a:ea typeface="ＭＳ Ｐゴシック" pitchFamily="34" charset="-128"/>
              </a:rPr>
              <a:t>The relationship of [oral contraceptives] OC use to breast cancer risk has been the topic of many review articles. A recent combined analysis of 54 studies that included more than 150,000 women has provided many important answers about the risk of breast cancer among users of combination oral contraceptives (COCs), that is, OCs that provide an estrogen and progestin in combination in a single pill. This analysis indicates that a modest increased risk of breast cancer is observed among current (relative risk [RR] = 1.24) and recent (RR = 1.16) COC users. Age at first COC use modifies the association with recent use. For recent users, the risks are highest for those who began COC use before the age of 20 years. However, total duration of COC use was not associated with increased risk of breast cancer, once recency of use was taken into account.</a:t>
            </a:r>
          </a:p>
          <a:p>
            <a:r>
              <a:rPr lang="en-US">
                <a:solidFill>
                  <a:srgbClr val="1B1718"/>
                </a:solidFill>
                <a:latin typeface="Arial" pitchFamily="34" charset="0"/>
                <a:ea typeface="ＭＳ Ｐゴシック" pitchFamily="34" charset="-128"/>
              </a:rPr>
              <a:t>Da Cancer Medicine, </a:t>
            </a:r>
            <a:r>
              <a:rPr lang="en-US">
                <a:solidFill>
                  <a:srgbClr val="1B1718"/>
                </a:solidFill>
                <a:latin typeface="Helvetica" pitchFamily="6" charset="0"/>
                <a:ea typeface="ＭＳ Ｐゴシック" pitchFamily="34" charset="-128"/>
              </a:rPr>
              <a:t>BC Decker, Hamilton, London, 2003, cap. 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5CADB752-62C1-4365-A8D3-B378551658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DEC7CF-4FB6-4208-8008-6481CFF0C3EB}" type="slidenum">
              <a:rPr lang="en-US" altLang="en-US" sz="1200"/>
              <a:pPr/>
              <a:t>53</a:t>
            </a:fld>
            <a:endParaRPr lang="en-US" altLang="en-US" sz="1200"/>
          </a:p>
        </p:txBody>
      </p:sp>
      <p:sp>
        <p:nvSpPr>
          <p:cNvPr id="87042" name="Rectangle 2">
            <a:extLst>
              <a:ext uri="{FF2B5EF4-FFF2-40B4-BE49-F238E27FC236}">
                <a16:creationId xmlns:a16="http://schemas.microsoft.com/office/drawing/2014/main" id="{31EA8B65-E91B-4381-ABE7-6F9E71CE24C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043" name="Rectangle 3">
            <a:extLst>
              <a:ext uri="{FF2B5EF4-FFF2-40B4-BE49-F238E27FC236}">
                <a16:creationId xmlns:a16="http://schemas.microsoft.com/office/drawing/2014/main" id="{A9CA766B-B1AD-4AD3-A35E-B300C4B1EAAD}"/>
              </a:ext>
            </a:extLst>
          </p:cNvPr>
          <p:cNvSpPr>
            <a:spLocks noGrp="1" noChangeArrowheads="1"/>
          </p:cNvSpPr>
          <p:nvPr>
            <p:ph type="body" idx="1"/>
          </p:nvPr>
        </p:nvSpPr>
        <p:spPr/>
        <p:txBody>
          <a:bodyPr/>
          <a:lstStyle/>
          <a:p>
            <a:pPr>
              <a:defRPr/>
            </a:pPr>
            <a:r>
              <a:rPr lang="en-US" dirty="0">
                <a:cs typeface="+mn-cs"/>
              </a:rPr>
              <a:t>Nel </a:t>
            </a:r>
            <a:r>
              <a:rPr lang="en-US" dirty="0" err="1">
                <a:cs typeface="+mn-cs"/>
              </a:rPr>
              <a:t>caso</a:t>
            </a:r>
            <a:r>
              <a:rPr lang="en-US" dirty="0">
                <a:cs typeface="+mn-cs"/>
              </a:rPr>
              <a:t> </a:t>
            </a:r>
            <a:r>
              <a:rPr lang="en-US" dirty="0" err="1">
                <a:cs typeface="+mn-cs"/>
              </a:rPr>
              <a:t>dei</a:t>
            </a:r>
            <a:r>
              <a:rPr lang="en-US" dirty="0">
                <a:cs typeface="+mn-cs"/>
              </a:rPr>
              <a:t> retrovirus </a:t>
            </a:r>
            <a:r>
              <a:rPr lang="en-US" dirty="0" err="1">
                <a:cs typeface="+mn-cs"/>
              </a:rPr>
              <a:t>l’enzima</a:t>
            </a:r>
            <a:r>
              <a:rPr lang="en-US" dirty="0">
                <a:cs typeface="+mn-cs"/>
              </a:rPr>
              <a:t> transcriptase </a:t>
            </a:r>
            <a:r>
              <a:rPr lang="en-US" dirty="0" err="1">
                <a:cs typeface="+mn-cs"/>
              </a:rPr>
              <a:t>inversa</a:t>
            </a:r>
            <a:r>
              <a:rPr lang="en-US" dirty="0">
                <a:cs typeface="+mn-cs"/>
              </a:rPr>
              <a:t> </a:t>
            </a:r>
            <a:r>
              <a:rPr lang="en-US" dirty="0" err="1">
                <a:cs typeface="+mn-cs"/>
              </a:rPr>
              <a:t>permette</a:t>
            </a:r>
            <a:r>
              <a:rPr lang="en-US" dirty="0">
                <a:cs typeface="+mn-cs"/>
              </a:rPr>
              <a:t> </a:t>
            </a:r>
            <a:r>
              <a:rPr lang="en-US" dirty="0" err="1">
                <a:cs typeface="+mn-cs"/>
              </a:rPr>
              <a:t>l’integrazione</a:t>
            </a:r>
            <a:r>
              <a:rPr lang="en-US" dirty="0">
                <a:cs typeface="+mn-cs"/>
              </a:rPr>
              <a:t> di </a:t>
            </a:r>
            <a:r>
              <a:rPr lang="en-US" dirty="0" err="1">
                <a:cs typeface="+mn-cs"/>
              </a:rPr>
              <a:t>parte</a:t>
            </a:r>
            <a:r>
              <a:rPr lang="en-US" dirty="0">
                <a:cs typeface="+mn-cs"/>
              </a:rPr>
              <a:t> del </a:t>
            </a:r>
            <a:r>
              <a:rPr lang="en-US" dirty="0" err="1">
                <a:cs typeface="+mn-cs"/>
              </a:rPr>
              <a:t>genoma</a:t>
            </a:r>
            <a:r>
              <a:rPr lang="en-US" dirty="0">
                <a:cs typeface="+mn-cs"/>
              </a:rPr>
              <a:t> </a:t>
            </a:r>
            <a:r>
              <a:rPr lang="en-US" dirty="0" err="1">
                <a:cs typeface="+mn-cs"/>
              </a:rPr>
              <a:t>virale</a:t>
            </a:r>
            <a:r>
              <a:rPr lang="en-US" dirty="0">
                <a:cs typeface="+mn-cs"/>
              </a:rPr>
              <a:t> in </a:t>
            </a:r>
            <a:r>
              <a:rPr lang="en-US" dirty="0" err="1">
                <a:cs typeface="+mn-cs"/>
              </a:rPr>
              <a:t>quello</a:t>
            </a:r>
            <a:r>
              <a:rPr lang="en-US" dirty="0">
                <a:cs typeface="+mn-cs"/>
              </a:rPr>
              <a:t> </a:t>
            </a:r>
            <a:r>
              <a:rPr lang="en-US" dirty="0" err="1">
                <a:cs typeface="+mn-cs"/>
              </a:rPr>
              <a:t>delle</a:t>
            </a:r>
            <a:r>
              <a:rPr lang="en-US" dirty="0">
                <a:cs typeface="+mn-cs"/>
              </a:rPr>
              <a:t> cellule </a:t>
            </a:r>
            <a:r>
              <a:rPr lang="en-US" dirty="0" err="1">
                <a:cs typeface="+mn-cs"/>
              </a:rPr>
              <a:t>umane</a:t>
            </a:r>
            <a:r>
              <a:rPr lang="en-US" dirty="0">
                <a:cs typeface="+mn-cs"/>
              </a:rPr>
              <a:t> </a:t>
            </a:r>
            <a:r>
              <a:rPr lang="en-US" dirty="0" err="1">
                <a:cs typeface="+mn-cs"/>
              </a:rPr>
              <a:t>portando</a:t>
            </a:r>
            <a:r>
              <a:rPr lang="en-US" dirty="0">
                <a:cs typeface="+mn-cs"/>
              </a:rPr>
              <a:t> </a:t>
            </a:r>
            <a:r>
              <a:rPr lang="en-US" dirty="0" err="1">
                <a:cs typeface="+mn-cs"/>
              </a:rPr>
              <a:t>alla</a:t>
            </a:r>
            <a:r>
              <a:rPr lang="en-US" dirty="0">
                <a:cs typeface="+mn-cs"/>
              </a:rPr>
              <a:t> </a:t>
            </a:r>
            <a:r>
              <a:rPr lang="en-US" dirty="0" err="1">
                <a:cs typeface="+mn-cs"/>
              </a:rPr>
              <a:t>formazione</a:t>
            </a:r>
            <a:r>
              <a:rPr lang="en-US" dirty="0">
                <a:cs typeface="+mn-cs"/>
              </a:rPr>
              <a:t> di </a:t>
            </a:r>
            <a:r>
              <a:rPr lang="en-US" dirty="0" err="1">
                <a:cs typeface="+mn-cs"/>
              </a:rPr>
              <a:t>protooncogeni</a:t>
            </a:r>
            <a:r>
              <a:rPr lang="en-US" dirty="0">
                <a:cs typeface="+mn-cs"/>
              </a:rPr>
              <a:t> o al </a:t>
            </a:r>
            <a:r>
              <a:rPr lang="en-US" dirty="0" err="1">
                <a:cs typeface="+mn-cs"/>
              </a:rPr>
              <a:t>silenziamento</a:t>
            </a:r>
            <a:r>
              <a:rPr lang="en-US" dirty="0">
                <a:cs typeface="+mn-cs"/>
              </a:rPr>
              <a:t> di </a:t>
            </a:r>
            <a:r>
              <a:rPr lang="en-US" dirty="0" err="1">
                <a:cs typeface="+mn-cs"/>
              </a:rPr>
              <a:t>geni</a:t>
            </a:r>
            <a:r>
              <a:rPr lang="en-US" dirty="0">
                <a:cs typeface="+mn-cs"/>
              </a:rPr>
              <a:t> </a:t>
            </a:r>
            <a:r>
              <a:rPr lang="en-US" dirty="0" err="1">
                <a:cs typeface="+mn-cs"/>
              </a:rPr>
              <a:t>oncosoppressori</a:t>
            </a:r>
            <a:r>
              <a:rPr lang="en-US" dirty="0">
                <a:cs typeface="+mn-cs"/>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0F1BD69F-E421-4C3B-BE9B-94CFED6ED8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1A9E017-2639-44BF-A80F-66E76C3A608F}" type="slidenum">
              <a:rPr lang="en-US" altLang="en-US" sz="1200"/>
              <a:pPr/>
              <a:t>54</a:t>
            </a:fld>
            <a:endParaRPr lang="en-US" altLang="en-US" sz="1200"/>
          </a:p>
        </p:txBody>
      </p:sp>
      <p:sp>
        <p:nvSpPr>
          <p:cNvPr id="107522" name="Rectangle 2">
            <a:extLst>
              <a:ext uri="{FF2B5EF4-FFF2-40B4-BE49-F238E27FC236}">
                <a16:creationId xmlns:a16="http://schemas.microsoft.com/office/drawing/2014/main" id="{C79845D4-186F-41CA-B581-A3054D9A100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523" name="Rectangle 3">
            <a:extLst>
              <a:ext uri="{FF2B5EF4-FFF2-40B4-BE49-F238E27FC236}">
                <a16:creationId xmlns:a16="http://schemas.microsoft.com/office/drawing/2014/main" id="{2E700ED9-3722-4A13-9BD5-4E29CF66B89F}"/>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miter lim="800000"/>
            <a:headEnd/>
            <a:tailEnd/>
          </a:ln>
        </p:spPr>
        <p:txBody>
          <a:bodyPr/>
          <a:lstStyle/>
          <a:p>
            <a:fld id="{16491355-3765-4DFA-AF3A-FFC11247C156}" type="slidenum">
              <a:rPr lang="en-US"/>
              <a:pPr/>
              <a:t>55</a:t>
            </a:fld>
            <a:endParaRPr lang="en-US"/>
          </a:p>
        </p:txBody>
      </p:sp>
      <p:sp>
        <p:nvSpPr>
          <p:cNvPr id="111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161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miter lim="800000"/>
            <a:headEnd/>
            <a:tailEnd/>
          </a:ln>
        </p:spPr>
        <p:txBody>
          <a:bodyPr/>
          <a:lstStyle/>
          <a:p>
            <a:fld id="{E356D64E-7837-4B37-B726-A852ACE4A8CE}" type="slidenum">
              <a:rPr lang="en-US"/>
              <a:pPr/>
              <a:t>56</a:t>
            </a:fld>
            <a:endParaRPr lang="en-US"/>
          </a:p>
        </p:txBody>
      </p:sp>
      <p:sp>
        <p:nvSpPr>
          <p:cNvPr id="109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9571" name="Rectangle 3"/>
          <p:cNvSpPr>
            <a:spLocks noGrp="1" noChangeArrowheads="1"/>
          </p:cNvSpPr>
          <p:nvPr>
            <p:ph type="body" idx="1"/>
          </p:nvPr>
        </p:nvSpPr>
        <p:spPr/>
        <p:txBody>
          <a:bodyPr/>
          <a:lstStyle/>
          <a:p>
            <a:pPr>
              <a:defRPr/>
            </a:pPr>
            <a:r>
              <a:rPr lang="en-US">
                <a:cs typeface="+mn-cs"/>
              </a:rPr>
              <a:t>Una recentissima scoperta riconosce un poliomavirus umano come concausa del rarissimo carcinoma di Merkel cutaneo, una patologia che si riscontra nei soggetti immunodepressi.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miter lim="800000"/>
            <a:headEnd/>
            <a:tailEnd/>
          </a:ln>
        </p:spPr>
        <p:txBody>
          <a:bodyPr/>
          <a:lstStyle/>
          <a:p>
            <a:fld id="{A0604F8E-4BD4-465D-A55C-9F0AF0C91F19}" type="slidenum">
              <a:rPr lang="en-US"/>
              <a:pPr/>
              <a:t>57</a:t>
            </a:fld>
            <a:endParaRPr lang="en-US"/>
          </a:p>
        </p:txBody>
      </p:sp>
      <p:sp>
        <p:nvSpPr>
          <p:cNvPr id="152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257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Prevenzione</a:t>
            </a:r>
            <a:r>
              <a:rPr lang="en-GB" dirty="0"/>
              <a:t> </a:t>
            </a:r>
            <a:r>
              <a:rPr lang="en-GB" dirty="0" err="1"/>
              <a:t>terziaria</a:t>
            </a:r>
            <a:r>
              <a:rPr lang="en-GB" dirty="0"/>
              <a:t>: </a:t>
            </a:r>
            <a:r>
              <a:rPr lang="en-GB" dirty="0" err="1"/>
              <a:t>gestione</a:t>
            </a:r>
            <a:r>
              <a:rPr lang="en-GB" dirty="0"/>
              <a:t> </a:t>
            </a:r>
            <a:r>
              <a:rPr lang="en-GB" dirty="0" err="1"/>
              <a:t>della</a:t>
            </a:r>
            <a:r>
              <a:rPr lang="en-GB" dirty="0"/>
              <a:t> </a:t>
            </a:r>
            <a:r>
              <a:rPr lang="en-GB" dirty="0" err="1"/>
              <a:t>malattia</a:t>
            </a:r>
            <a:r>
              <a:rPr lang="en-GB" dirty="0"/>
              <a:t> </a:t>
            </a:r>
            <a:r>
              <a:rPr lang="en-GB" dirty="0" err="1"/>
              <a:t>cronica</a:t>
            </a:r>
            <a:r>
              <a:rPr lang="en-GB" dirty="0"/>
              <a:t> per </a:t>
            </a:r>
            <a:r>
              <a:rPr lang="en-GB" dirty="0" err="1"/>
              <a:t>prevenire</a:t>
            </a:r>
            <a:r>
              <a:rPr lang="en-GB" dirty="0"/>
              <a:t> </a:t>
            </a:r>
            <a:r>
              <a:rPr lang="en-GB" dirty="0" err="1"/>
              <a:t>peggioramento</a:t>
            </a:r>
            <a:endParaRPr lang="en-AU" dirty="0"/>
          </a:p>
        </p:txBody>
      </p:sp>
      <p:sp>
        <p:nvSpPr>
          <p:cNvPr id="4" name="Slide Number Placeholder 3"/>
          <p:cNvSpPr>
            <a:spLocks noGrp="1"/>
          </p:cNvSpPr>
          <p:nvPr>
            <p:ph type="sldNum" sz="quarter" idx="5"/>
          </p:nvPr>
        </p:nvSpPr>
        <p:spPr/>
        <p:txBody>
          <a:bodyPr/>
          <a:lstStyle/>
          <a:p>
            <a:fld id="{F39D6EC9-402B-4591-AAB6-11B0C5C6683B}" type="slidenum">
              <a:rPr lang="it-IT" smtClean="0"/>
              <a:pPr/>
              <a:t>59</a:t>
            </a:fld>
            <a:endParaRPr lang="it-IT"/>
          </a:p>
        </p:txBody>
      </p:sp>
    </p:spTree>
    <p:extLst>
      <p:ext uri="{BB962C8B-B14F-4D97-AF65-F5344CB8AC3E}">
        <p14:creationId xmlns:p14="http://schemas.microsoft.com/office/powerpoint/2010/main" val="322822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155568" y="2481452"/>
            <a:ext cx="2832862" cy="696594"/>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9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11/11/2019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11/11/2019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0616" y="112673"/>
            <a:ext cx="3909569" cy="6690563"/>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11/11/2019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448FD22-304B-41D6-9987-56A3CBF8EFD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4CB8D8E-F908-4147-B498-347D5507728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3430" y="192150"/>
            <a:ext cx="7997139" cy="1244600"/>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a:xfrm>
            <a:off x="4579365" y="1566417"/>
            <a:ext cx="3928109" cy="4427220"/>
          </a:xfrm>
          <a:prstGeom prst="rect">
            <a:avLst/>
          </a:prstGeom>
        </p:spPr>
        <p:txBody>
          <a:bodyPr wrap="square" lIns="0" tIns="0" rIns="0" bIns="0">
            <a:spAutoFit/>
          </a:bodyPr>
          <a:lstStyle>
            <a:lvl1pPr>
              <a:defRPr sz="19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11/11/2019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1295400" y="830282"/>
            <a:ext cx="6781800" cy="3970318"/>
          </a:xfrm>
          <a:prstGeom prst="rect">
            <a:avLst/>
          </a:prstGeom>
        </p:spPr>
        <p:txBody>
          <a:bodyPr wrap="square">
            <a:spAutoFit/>
          </a:bodyPr>
          <a:lstStyle/>
          <a:p>
            <a:pPr algn="ctr"/>
            <a:r>
              <a:rPr lang="it-IT" sz="2800" dirty="0"/>
              <a:t>Corso di Oncologia Medica</a:t>
            </a:r>
            <a:br>
              <a:rPr lang="it-IT" sz="2800" dirty="0"/>
            </a:br>
            <a:br>
              <a:rPr lang="it-IT" sz="2800" dirty="0"/>
            </a:br>
            <a:r>
              <a:rPr lang="it-IT" sz="2800" dirty="0"/>
              <a:t>Silvia Paola Corona</a:t>
            </a:r>
            <a:br>
              <a:rPr lang="it-IT" sz="2800" dirty="0"/>
            </a:br>
            <a:r>
              <a:rPr lang="it-IT" sz="2800" dirty="0"/>
              <a:t>(scorona@units.it)</a:t>
            </a:r>
            <a:br>
              <a:rPr lang="it-IT" sz="2800" dirty="0"/>
            </a:br>
            <a:br>
              <a:rPr lang="it-IT" sz="2800" dirty="0"/>
            </a:br>
            <a:br>
              <a:rPr lang="it-IT" sz="2800" dirty="0"/>
            </a:br>
            <a:r>
              <a:rPr lang="it-IT" sz="2800" dirty="0"/>
              <a:t>Dipartimento Universitario Clinico di Scienze Mediche, Chirurgiche e della Salute</a:t>
            </a:r>
            <a:br>
              <a:rPr lang="it-IT" sz="2800" dirty="0"/>
            </a:br>
            <a:r>
              <a:rPr lang="it-IT" sz="2800" dirty="0"/>
              <a:t>Università degli Studi di Trieste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tlas-of-medical-images-for-both-patients-supervised-or-independent-study.png"/>
          <p:cNvPicPr>
            <a:picLocks noChangeAspect="1"/>
          </p:cNvPicPr>
          <p:nvPr/>
        </p:nvPicPr>
        <p:blipFill>
          <a:blip r:embed="rId2"/>
          <a:stretch>
            <a:fillRect/>
          </a:stretch>
        </p:blipFill>
        <p:spPr>
          <a:xfrm>
            <a:off x="985837" y="414337"/>
            <a:ext cx="7172325" cy="6029325"/>
          </a:xfrm>
          <a:prstGeom prst="rect">
            <a:avLst/>
          </a:prstGeom>
        </p:spPr>
      </p:pic>
      <p:sp>
        <p:nvSpPr>
          <p:cNvPr id="4" name="CasellaDiTesto 3"/>
          <p:cNvSpPr txBox="1"/>
          <p:nvPr/>
        </p:nvSpPr>
        <p:spPr>
          <a:xfrm>
            <a:off x="8382000" y="914400"/>
            <a:ext cx="433132" cy="369332"/>
          </a:xfrm>
          <a:prstGeom prst="rect">
            <a:avLst/>
          </a:prstGeom>
          <a:noFill/>
        </p:spPr>
        <p:txBody>
          <a:bodyPr wrap="none" rtlCol="0">
            <a:spAutoFit/>
          </a:bodyPr>
          <a:lstStyle/>
          <a:p>
            <a:r>
              <a:rPr lang="it-IT" dirty="0"/>
              <a:t>BC</a:t>
            </a:r>
          </a:p>
        </p:txBody>
      </p:sp>
      <p:sp>
        <p:nvSpPr>
          <p:cNvPr id="5" name="CasellaDiTesto 4"/>
          <p:cNvSpPr txBox="1"/>
          <p:nvPr/>
        </p:nvSpPr>
        <p:spPr>
          <a:xfrm>
            <a:off x="8382000" y="3886200"/>
            <a:ext cx="426720" cy="369332"/>
          </a:xfrm>
          <a:prstGeom prst="rect">
            <a:avLst/>
          </a:prstGeom>
          <a:noFill/>
        </p:spPr>
        <p:txBody>
          <a:bodyPr wrap="none" rtlCol="0">
            <a:spAutoFit/>
          </a:bodyPr>
          <a:lstStyle/>
          <a:p>
            <a:r>
              <a:rPr lang="it-IT" dirty="0"/>
              <a:t>PC</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2522" y="461899"/>
            <a:ext cx="3839210" cy="696595"/>
          </a:xfrm>
          <a:prstGeom prst="rect">
            <a:avLst/>
          </a:prstGeom>
        </p:spPr>
        <p:txBody>
          <a:bodyPr vert="horz" wrap="square" lIns="0" tIns="13335" rIns="0" bIns="0" rtlCol="0">
            <a:spAutoFit/>
          </a:bodyPr>
          <a:lstStyle/>
          <a:p>
            <a:pPr marL="12700">
              <a:lnSpc>
                <a:spcPct val="100000"/>
              </a:lnSpc>
              <a:spcBef>
                <a:spcPts val="105"/>
              </a:spcBef>
            </a:pPr>
            <a:r>
              <a:rPr sz="4400" spc="-315" dirty="0"/>
              <a:t>Nausea </a:t>
            </a:r>
            <a:r>
              <a:rPr sz="4400" spc="-260" dirty="0"/>
              <a:t>e</a:t>
            </a:r>
            <a:r>
              <a:rPr sz="4400" spc="-204" dirty="0"/>
              <a:t> </a:t>
            </a:r>
            <a:r>
              <a:rPr sz="4400" spc="-75" dirty="0"/>
              <a:t>vomito</a:t>
            </a:r>
            <a:endParaRPr sz="4400"/>
          </a:p>
        </p:txBody>
      </p:sp>
      <p:sp>
        <p:nvSpPr>
          <p:cNvPr id="3" name="object 3"/>
          <p:cNvSpPr txBox="1"/>
          <p:nvPr/>
        </p:nvSpPr>
        <p:spPr>
          <a:xfrm>
            <a:off x="535940" y="1613357"/>
            <a:ext cx="7808595" cy="3700779"/>
          </a:xfrm>
          <a:prstGeom prst="rect">
            <a:avLst/>
          </a:prstGeom>
        </p:spPr>
        <p:txBody>
          <a:bodyPr vert="horz" wrap="square" lIns="0" tIns="12700" rIns="0" bIns="0" rtlCol="0">
            <a:spAutoFit/>
          </a:bodyPr>
          <a:lstStyle/>
          <a:p>
            <a:pPr marL="355600" indent="-342900">
              <a:lnSpc>
                <a:spcPct val="100000"/>
              </a:lnSpc>
              <a:spcBef>
                <a:spcPts val="100"/>
              </a:spcBef>
              <a:buChar char="•"/>
              <a:tabLst>
                <a:tab pos="355600" algn="l"/>
                <a:tab pos="356235" algn="l"/>
              </a:tabLst>
            </a:pPr>
            <a:r>
              <a:rPr sz="2400" spc="-260" dirty="0">
                <a:latin typeface="Arial"/>
                <a:cs typeface="Arial"/>
              </a:rPr>
              <a:t>La </a:t>
            </a:r>
            <a:r>
              <a:rPr sz="2400" spc="-90" dirty="0">
                <a:latin typeface="Arial"/>
                <a:cs typeface="Arial"/>
              </a:rPr>
              <a:t>somministrazione </a:t>
            </a:r>
            <a:r>
              <a:rPr sz="2400" spc="-30" dirty="0">
                <a:latin typeface="Arial"/>
                <a:cs typeface="Arial"/>
              </a:rPr>
              <a:t>di </a:t>
            </a:r>
            <a:r>
              <a:rPr sz="2400" spc="-85" dirty="0">
                <a:latin typeface="Arial"/>
                <a:cs typeface="Arial"/>
              </a:rPr>
              <a:t>farmaci </a:t>
            </a:r>
            <a:r>
              <a:rPr sz="2400" spc="-75" dirty="0">
                <a:latin typeface="Arial"/>
                <a:cs typeface="Arial"/>
              </a:rPr>
              <a:t>citotossici </a:t>
            </a:r>
            <a:r>
              <a:rPr sz="2400" spc="-140" dirty="0">
                <a:latin typeface="Arial"/>
                <a:cs typeface="Arial"/>
              </a:rPr>
              <a:t>è</a:t>
            </a:r>
            <a:r>
              <a:rPr sz="2400" spc="-295" dirty="0">
                <a:latin typeface="Arial"/>
                <a:cs typeface="Arial"/>
              </a:rPr>
              <a:t> </a:t>
            </a:r>
            <a:r>
              <a:rPr sz="2400" spc="-60" dirty="0">
                <a:latin typeface="Arial"/>
                <a:cs typeface="Arial"/>
              </a:rPr>
              <a:t>frequentemente</a:t>
            </a:r>
            <a:endParaRPr sz="2400">
              <a:latin typeface="Arial"/>
              <a:cs typeface="Arial"/>
            </a:endParaRPr>
          </a:p>
          <a:p>
            <a:pPr marL="355600">
              <a:lnSpc>
                <a:spcPct val="100000"/>
              </a:lnSpc>
              <a:spcBef>
                <a:spcPts val="5"/>
              </a:spcBef>
            </a:pPr>
            <a:r>
              <a:rPr sz="2400" spc="-140" dirty="0">
                <a:latin typeface="Arial"/>
                <a:cs typeface="Arial"/>
              </a:rPr>
              <a:t>associata</a:t>
            </a:r>
            <a:r>
              <a:rPr sz="2400" spc="-155" dirty="0">
                <a:latin typeface="Arial"/>
                <a:cs typeface="Arial"/>
              </a:rPr>
              <a:t> </a:t>
            </a:r>
            <a:r>
              <a:rPr sz="2400" spc="-95" dirty="0">
                <a:latin typeface="Arial"/>
                <a:cs typeface="Arial"/>
              </a:rPr>
              <a:t>all’emesi.</a:t>
            </a:r>
            <a:endParaRPr sz="2400">
              <a:latin typeface="Arial"/>
              <a:cs typeface="Arial"/>
            </a:endParaRPr>
          </a:p>
          <a:p>
            <a:pPr marL="355600" marR="207010" indent="-342900">
              <a:lnSpc>
                <a:spcPct val="100000"/>
              </a:lnSpc>
              <a:spcBef>
                <a:spcPts val="575"/>
              </a:spcBef>
              <a:buChar char="•"/>
              <a:tabLst>
                <a:tab pos="355600" algn="l"/>
                <a:tab pos="356235" algn="l"/>
              </a:tabLst>
            </a:pPr>
            <a:r>
              <a:rPr sz="2400" spc="-25" dirty="0">
                <a:latin typeface="Arial"/>
                <a:cs typeface="Arial"/>
              </a:rPr>
              <a:t>Il </a:t>
            </a:r>
            <a:r>
              <a:rPr sz="2400" spc="-60" dirty="0">
                <a:latin typeface="Arial"/>
                <a:cs typeface="Arial"/>
              </a:rPr>
              <a:t>centro </a:t>
            </a:r>
            <a:r>
              <a:rPr sz="2400" spc="-70" dirty="0">
                <a:latin typeface="Arial"/>
                <a:cs typeface="Arial"/>
              </a:rPr>
              <a:t>del </a:t>
            </a:r>
            <a:r>
              <a:rPr sz="2400" spc="-55" dirty="0">
                <a:latin typeface="Arial"/>
                <a:cs typeface="Arial"/>
              </a:rPr>
              <a:t>vomito, situato </a:t>
            </a:r>
            <a:r>
              <a:rPr sz="2400" spc="-80" dirty="0">
                <a:latin typeface="Arial"/>
                <a:cs typeface="Arial"/>
              </a:rPr>
              <a:t>nella </a:t>
            </a:r>
            <a:r>
              <a:rPr sz="2400" spc="-85" dirty="0">
                <a:latin typeface="Arial"/>
                <a:cs typeface="Arial"/>
              </a:rPr>
              <a:t>formazione </a:t>
            </a:r>
            <a:r>
              <a:rPr sz="2400" spc="-60" dirty="0">
                <a:latin typeface="Arial"/>
                <a:cs typeface="Arial"/>
              </a:rPr>
              <a:t>reticolare  </a:t>
            </a:r>
            <a:r>
              <a:rPr sz="2400" spc="-70" dirty="0">
                <a:latin typeface="Arial"/>
                <a:cs typeface="Arial"/>
              </a:rPr>
              <a:t>laterale del </a:t>
            </a:r>
            <a:r>
              <a:rPr sz="2400" spc="-80" dirty="0">
                <a:latin typeface="Arial"/>
                <a:cs typeface="Arial"/>
              </a:rPr>
              <a:t>pavimento </a:t>
            </a:r>
            <a:r>
              <a:rPr sz="2400" spc="-70" dirty="0">
                <a:latin typeface="Arial"/>
                <a:cs typeface="Arial"/>
              </a:rPr>
              <a:t>del </a:t>
            </a:r>
            <a:r>
              <a:rPr sz="2400" spc="-155" dirty="0">
                <a:latin typeface="Arial"/>
                <a:cs typeface="Arial"/>
              </a:rPr>
              <a:t>IV </a:t>
            </a:r>
            <a:r>
              <a:rPr sz="2400" spc="-60" dirty="0">
                <a:latin typeface="Arial"/>
                <a:cs typeface="Arial"/>
              </a:rPr>
              <a:t>ventricolo, </a:t>
            </a:r>
            <a:r>
              <a:rPr sz="2400" spc="-95" dirty="0">
                <a:latin typeface="Arial"/>
                <a:cs typeface="Arial"/>
              </a:rPr>
              <a:t>riceve </a:t>
            </a:r>
            <a:r>
              <a:rPr sz="2400" spc="-145" dirty="0">
                <a:latin typeface="Arial"/>
                <a:cs typeface="Arial"/>
              </a:rPr>
              <a:t>e </a:t>
            </a:r>
            <a:r>
              <a:rPr sz="2400" spc="-75" dirty="0">
                <a:latin typeface="Arial"/>
                <a:cs typeface="Arial"/>
              </a:rPr>
              <a:t>integra</a:t>
            </a:r>
            <a:r>
              <a:rPr sz="2400" spc="-420" dirty="0">
                <a:latin typeface="Arial"/>
                <a:cs typeface="Arial"/>
              </a:rPr>
              <a:t> </a:t>
            </a:r>
            <a:r>
              <a:rPr sz="2400" spc="-60" dirty="0">
                <a:latin typeface="Arial"/>
                <a:cs typeface="Arial"/>
              </a:rPr>
              <a:t>gli  </a:t>
            </a:r>
            <a:r>
              <a:rPr sz="2400" spc="-65" dirty="0">
                <a:latin typeface="Arial"/>
                <a:cs typeface="Arial"/>
              </a:rPr>
              <a:t>impulsi </a:t>
            </a:r>
            <a:r>
              <a:rPr sz="2400" spc="-135" dirty="0">
                <a:latin typeface="Arial"/>
                <a:cs typeface="Arial"/>
              </a:rPr>
              <a:t>che</a:t>
            </a:r>
            <a:r>
              <a:rPr sz="2400" spc="-210" dirty="0">
                <a:latin typeface="Arial"/>
                <a:cs typeface="Arial"/>
              </a:rPr>
              <a:t> </a:t>
            </a:r>
            <a:r>
              <a:rPr sz="2400" spc="-85" dirty="0">
                <a:latin typeface="Arial"/>
                <a:cs typeface="Arial"/>
              </a:rPr>
              <a:t>afferiscono</a:t>
            </a:r>
            <a:endParaRPr sz="2400">
              <a:latin typeface="Arial"/>
              <a:cs typeface="Arial"/>
            </a:endParaRPr>
          </a:p>
          <a:p>
            <a:pPr marL="756285" marR="789305" lvl="1" indent="-286385">
              <a:lnSpc>
                <a:spcPct val="100000"/>
              </a:lnSpc>
              <a:spcBef>
                <a:spcPts val="509"/>
              </a:spcBef>
              <a:buChar char="–"/>
              <a:tabLst>
                <a:tab pos="756285" algn="l"/>
                <a:tab pos="756920" algn="l"/>
              </a:tabLst>
            </a:pPr>
            <a:r>
              <a:rPr sz="2000" spc="-75" dirty="0">
                <a:latin typeface="Arial"/>
                <a:cs typeface="Arial"/>
              </a:rPr>
              <a:t>dalla </a:t>
            </a:r>
            <a:r>
              <a:rPr sz="2000" spc="-65" dirty="0">
                <a:latin typeface="Arial"/>
                <a:cs typeface="Arial"/>
              </a:rPr>
              <a:t>chemoreceptor </a:t>
            </a:r>
            <a:r>
              <a:rPr sz="2000" spc="-40" dirty="0">
                <a:latin typeface="Arial"/>
                <a:cs typeface="Arial"/>
              </a:rPr>
              <a:t>trigger </a:t>
            </a:r>
            <a:r>
              <a:rPr sz="2000" spc="-125" dirty="0">
                <a:latin typeface="Arial"/>
                <a:cs typeface="Arial"/>
              </a:rPr>
              <a:t>zone </a:t>
            </a:r>
            <a:r>
              <a:rPr sz="2000" spc="-204" dirty="0">
                <a:latin typeface="Arial"/>
                <a:cs typeface="Arial"/>
              </a:rPr>
              <a:t>(CTZ, </a:t>
            </a:r>
            <a:r>
              <a:rPr sz="2000" spc="-60" dirty="0">
                <a:latin typeface="Arial"/>
                <a:cs typeface="Arial"/>
              </a:rPr>
              <a:t>situata </a:t>
            </a:r>
            <a:r>
              <a:rPr sz="2000" spc="-155" dirty="0">
                <a:latin typeface="Arial"/>
                <a:cs typeface="Arial"/>
              </a:rPr>
              <a:t>a </a:t>
            </a:r>
            <a:r>
              <a:rPr sz="2000" spc="-40" dirty="0">
                <a:latin typeface="Arial"/>
                <a:cs typeface="Arial"/>
              </a:rPr>
              <a:t>livello </a:t>
            </a:r>
            <a:r>
              <a:rPr sz="2000" spc="-60" dirty="0">
                <a:latin typeface="Arial"/>
                <a:cs typeface="Arial"/>
              </a:rPr>
              <a:t>del </a:t>
            </a:r>
            <a:r>
              <a:rPr sz="2000" spc="-125" dirty="0">
                <a:latin typeface="Arial"/>
                <a:cs typeface="Arial"/>
              </a:rPr>
              <a:t>IV  </a:t>
            </a:r>
            <a:r>
              <a:rPr sz="2000" spc="-50" dirty="0">
                <a:latin typeface="Arial"/>
                <a:cs typeface="Arial"/>
              </a:rPr>
              <a:t>ventricolo),</a:t>
            </a:r>
            <a:endParaRPr sz="2000">
              <a:latin typeface="Arial"/>
              <a:cs typeface="Arial"/>
            </a:endParaRPr>
          </a:p>
          <a:p>
            <a:pPr marL="756285" lvl="1" indent="-286385">
              <a:lnSpc>
                <a:spcPct val="100000"/>
              </a:lnSpc>
              <a:spcBef>
                <a:spcPts val="480"/>
              </a:spcBef>
              <a:buChar char="–"/>
              <a:tabLst>
                <a:tab pos="756285" algn="l"/>
                <a:tab pos="756920" algn="l"/>
              </a:tabLst>
            </a:pPr>
            <a:r>
              <a:rPr sz="2000" spc="-70" dirty="0">
                <a:latin typeface="Arial"/>
                <a:cs typeface="Arial"/>
              </a:rPr>
              <a:t>dal </a:t>
            </a:r>
            <a:r>
              <a:rPr sz="2000" spc="5" dirty="0">
                <a:latin typeface="Arial"/>
                <a:cs typeface="Arial"/>
              </a:rPr>
              <a:t>tratto</a:t>
            </a:r>
            <a:r>
              <a:rPr sz="2000" spc="-145" dirty="0">
                <a:latin typeface="Arial"/>
                <a:cs typeface="Arial"/>
              </a:rPr>
              <a:t> </a:t>
            </a:r>
            <a:r>
              <a:rPr sz="2000" spc="-65" dirty="0">
                <a:latin typeface="Arial"/>
                <a:cs typeface="Arial"/>
              </a:rPr>
              <a:t>gastrointestinale,</a:t>
            </a:r>
            <a:endParaRPr sz="2000">
              <a:latin typeface="Arial"/>
              <a:cs typeface="Arial"/>
            </a:endParaRPr>
          </a:p>
          <a:p>
            <a:pPr marL="756285" lvl="1" indent="-286385">
              <a:lnSpc>
                <a:spcPct val="100000"/>
              </a:lnSpc>
              <a:spcBef>
                <a:spcPts val="480"/>
              </a:spcBef>
              <a:buChar char="–"/>
              <a:tabLst>
                <a:tab pos="756285" algn="l"/>
                <a:tab pos="756920" algn="l"/>
              </a:tabLst>
            </a:pPr>
            <a:r>
              <a:rPr sz="2000" spc="-70" dirty="0">
                <a:latin typeface="Arial"/>
                <a:cs typeface="Arial"/>
              </a:rPr>
              <a:t>dai </a:t>
            </a:r>
            <a:r>
              <a:rPr sz="2000" spc="-35" dirty="0">
                <a:latin typeface="Arial"/>
                <a:cs typeface="Arial"/>
              </a:rPr>
              <a:t>centri </a:t>
            </a:r>
            <a:r>
              <a:rPr sz="2000" spc="-40" dirty="0">
                <a:latin typeface="Arial"/>
                <a:cs typeface="Arial"/>
              </a:rPr>
              <a:t>corticali </a:t>
            </a:r>
            <a:r>
              <a:rPr sz="2000" spc="-55" dirty="0">
                <a:latin typeface="Arial"/>
                <a:cs typeface="Arial"/>
              </a:rPr>
              <a:t>superiori</a:t>
            </a:r>
            <a:r>
              <a:rPr sz="2000" spc="-280" dirty="0">
                <a:latin typeface="Arial"/>
                <a:cs typeface="Arial"/>
              </a:rPr>
              <a:t> </a:t>
            </a:r>
            <a:r>
              <a:rPr sz="2000" spc="-120" dirty="0">
                <a:latin typeface="Arial"/>
                <a:cs typeface="Arial"/>
              </a:rPr>
              <a:t>e</a:t>
            </a:r>
            <a:endParaRPr sz="2000">
              <a:latin typeface="Arial"/>
              <a:cs typeface="Arial"/>
            </a:endParaRPr>
          </a:p>
          <a:p>
            <a:pPr marL="756285" lvl="1" indent="-286385">
              <a:lnSpc>
                <a:spcPct val="100000"/>
              </a:lnSpc>
              <a:spcBef>
                <a:spcPts val="484"/>
              </a:spcBef>
              <a:buChar char="–"/>
              <a:tabLst>
                <a:tab pos="756285" algn="l"/>
                <a:tab pos="756920" algn="l"/>
              </a:tabLst>
            </a:pPr>
            <a:r>
              <a:rPr sz="2000" spc="-70" dirty="0">
                <a:latin typeface="Arial"/>
                <a:cs typeface="Arial"/>
              </a:rPr>
              <a:t>dall’apparato</a:t>
            </a:r>
            <a:r>
              <a:rPr sz="2000" spc="-110" dirty="0">
                <a:latin typeface="Arial"/>
                <a:cs typeface="Arial"/>
              </a:rPr>
              <a:t> </a:t>
            </a:r>
            <a:r>
              <a:rPr sz="2000" spc="-65" dirty="0">
                <a:latin typeface="Arial"/>
                <a:cs typeface="Arial"/>
              </a:rPr>
              <a:t>vestibolare.</a:t>
            </a:r>
            <a:endParaRPr sz="2000">
              <a:latin typeface="Arial"/>
              <a:cs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152400"/>
            <a:ext cx="3839210" cy="696595"/>
          </a:xfrm>
          <a:prstGeom prst="rect">
            <a:avLst/>
          </a:prstGeom>
        </p:spPr>
        <p:txBody>
          <a:bodyPr vert="horz" wrap="square" lIns="0" tIns="13335" rIns="0" bIns="0" rtlCol="0">
            <a:spAutoFit/>
          </a:bodyPr>
          <a:lstStyle/>
          <a:p>
            <a:pPr marL="12700">
              <a:lnSpc>
                <a:spcPct val="100000"/>
              </a:lnSpc>
              <a:spcBef>
                <a:spcPts val="105"/>
              </a:spcBef>
            </a:pPr>
            <a:r>
              <a:rPr sz="4400" spc="-315" dirty="0"/>
              <a:t>Nausea </a:t>
            </a:r>
            <a:r>
              <a:rPr sz="4400" spc="-260" dirty="0"/>
              <a:t>e</a:t>
            </a:r>
            <a:r>
              <a:rPr sz="4400" spc="-204" dirty="0"/>
              <a:t> </a:t>
            </a:r>
            <a:r>
              <a:rPr sz="4400" spc="-75" dirty="0"/>
              <a:t>vomito</a:t>
            </a:r>
            <a:endParaRPr sz="4400"/>
          </a:p>
        </p:txBody>
      </p:sp>
      <p:sp>
        <p:nvSpPr>
          <p:cNvPr id="3" name="object 3"/>
          <p:cNvSpPr txBox="1"/>
          <p:nvPr/>
        </p:nvSpPr>
        <p:spPr>
          <a:xfrm>
            <a:off x="533400" y="973673"/>
            <a:ext cx="8021955" cy="5427127"/>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5600" algn="l"/>
                <a:tab pos="356235" algn="l"/>
              </a:tabLst>
            </a:pPr>
            <a:r>
              <a:rPr sz="2400" spc="-25" dirty="0">
                <a:latin typeface="Arial"/>
                <a:cs typeface="Arial"/>
              </a:rPr>
              <a:t>Il </a:t>
            </a:r>
            <a:r>
              <a:rPr sz="2400" spc="-125" dirty="0">
                <a:latin typeface="Arial"/>
                <a:cs typeface="Arial"/>
              </a:rPr>
              <a:t>meccanismo </a:t>
            </a:r>
            <a:r>
              <a:rPr sz="2400" spc="-70" dirty="0">
                <a:latin typeface="Arial"/>
                <a:cs typeface="Arial"/>
              </a:rPr>
              <a:t>principale </a:t>
            </a:r>
            <a:r>
              <a:rPr sz="2400" spc="-90" dirty="0">
                <a:latin typeface="Arial"/>
                <a:cs typeface="Arial"/>
              </a:rPr>
              <a:t>dell’emesi deriva </a:t>
            </a:r>
            <a:r>
              <a:rPr sz="2400" spc="-85" dirty="0">
                <a:latin typeface="Arial"/>
                <a:cs typeface="Arial"/>
              </a:rPr>
              <a:t>dalla stimolazione  </a:t>
            </a:r>
            <a:r>
              <a:rPr sz="2400" spc="-70" dirty="0">
                <a:latin typeface="Arial"/>
                <a:cs typeface="Arial"/>
              </a:rPr>
              <a:t>dei </a:t>
            </a:r>
            <a:r>
              <a:rPr sz="2400" spc="-35" dirty="0">
                <a:latin typeface="Arial"/>
                <a:cs typeface="Arial"/>
              </a:rPr>
              <a:t>recettori </a:t>
            </a:r>
            <a:r>
              <a:rPr sz="2400" spc="-80" dirty="0">
                <a:latin typeface="Arial"/>
                <a:cs typeface="Arial"/>
              </a:rPr>
              <a:t>della </a:t>
            </a:r>
            <a:r>
              <a:rPr sz="2400" spc="-95" dirty="0">
                <a:latin typeface="Arial"/>
                <a:cs typeface="Arial"/>
              </a:rPr>
              <a:t>5-idrossi </a:t>
            </a:r>
            <a:r>
              <a:rPr sz="2400" spc="-30" dirty="0">
                <a:latin typeface="Arial"/>
                <a:cs typeface="Arial"/>
              </a:rPr>
              <a:t>triptamina </a:t>
            </a:r>
            <a:r>
              <a:rPr sz="2400" dirty="0">
                <a:latin typeface="Arial"/>
                <a:cs typeface="Arial"/>
              </a:rPr>
              <a:t>tipo </a:t>
            </a:r>
            <a:r>
              <a:rPr sz="2400" spc="-120" dirty="0">
                <a:latin typeface="Arial"/>
                <a:cs typeface="Arial"/>
              </a:rPr>
              <a:t>3 </a:t>
            </a:r>
            <a:r>
              <a:rPr sz="2400" spc="-145" dirty="0">
                <a:latin typeface="Arial"/>
                <a:cs typeface="Arial"/>
              </a:rPr>
              <a:t>(5-HT3) </a:t>
            </a:r>
            <a:r>
              <a:rPr sz="2400" spc="-80" dirty="0">
                <a:latin typeface="Arial"/>
                <a:cs typeface="Arial"/>
              </a:rPr>
              <a:t>della  </a:t>
            </a:r>
            <a:r>
              <a:rPr sz="2400" spc="-290" dirty="0">
                <a:latin typeface="Arial"/>
                <a:cs typeface="Arial"/>
              </a:rPr>
              <a:t>CTZ, </a:t>
            </a:r>
            <a:r>
              <a:rPr sz="2400" spc="-135" dirty="0">
                <a:latin typeface="Arial"/>
                <a:cs typeface="Arial"/>
              </a:rPr>
              <a:t>da </a:t>
            </a:r>
            <a:r>
              <a:rPr sz="2400" spc="-55" dirty="0">
                <a:latin typeface="Arial"/>
                <a:cs typeface="Arial"/>
              </a:rPr>
              <a:t>parte </a:t>
            </a:r>
            <a:r>
              <a:rPr sz="2400" spc="-35" dirty="0">
                <a:latin typeface="Arial"/>
                <a:cs typeface="Arial"/>
              </a:rPr>
              <a:t>di </a:t>
            </a:r>
            <a:r>
              <a:rPr sz="2400" spc="-155" dirty="0">
                <a:latin typeface="Arial"/>
                <a:cs typeface="Arial"/>
              </a:rPr>
              <a:t>sostanze </a:t>
            </a:r>
            <a:r>
              <a:rPr sz="2400" spc="-70" dirty="0">
                <a:latin typeface="Arial"/>
                <a:cs typeface="Arial"/>
              </a:rPr>
              <a:t>presenti nel </a:t>
            </a:r>
            <a:r>
              <a:rPr sz="2400" spc="-150" dirty="0">
                <a:latin typeface="Arial"/>
                <a:cs typeface="Arial"/>
              </a:rPr>
              <a:t>sangue, </a:t>
            </a:r>
            <a:r>
              <a:rPr sz="2400" spc="-70" dirty="0">
                <a:latin typeface="Arial"/>
                <a:cs typeface="Arial"/>
              </a:rPr>
              <a:t>nel </a:t>
            </a:r>
            <a:r>
              <a:rPr sz="2400" spc="-60" dirty="0">
                <a:latin typeface="Arial"/>
                <a:cs typeface="Arial"/>
              </a:rPr>
              <a:t>liquor,  </a:t>
            </a:r>
            <a:r>
              <a:rPr sz="2400" spc="-95" dirty="0">
                <a:latin typeface="Arial"/>
                <a:cs typeface="Arial"/>
              </a:rPr>
              <a:t>insieme </a:t>
            </a:r>
            <a:r>
              <a:rPr sz="2400" spc="-85" dirty="0">
                <a:latin typeface="Arial"/>
                <a:cs typeface="Arial"/>
              </a:rPr>
              <a:t>alla stimolazione </a:t>
            </a:r>
            <a:r>
              <a:rPr sz="2400" spc="-35" dirty="0">
                <a:latin typeface="Arial"/>
                <a:cs typeface="Arial"/>
              </a:rPr>
              <a:t>di recettori </a:t>
            </a:r>
            <a:r>
              <a:rPr sz="2400" spc="-170" dirty="0">
                <a:latin typeface="Arial"/>
                <a:cs typeface="Arial"/>
              </a:rPr>
              <a:t>5-HT3 </a:t>
            </a:r>
            <a:r>
              <a:rPr sz="2400" spc="-70" dirty="0">
                <a:latin typeface="Arial"/>
                <a:cs typeface="Arial"/>
              </a:rPr>
              <a:t>presenti nel</a:t>
            </a:r>
            <a:r>
              <a:rPr sz="2400" spc="-455" dirty="0">
                <a:latin typeface="Arial"/>
                <a:cs typeface="Arial"/>
              </a:rPr>
              <a:t> </a:t>
            </a:r>
            <a:r>
              <a:rPr sz="2400" spc="5" dirty="0">
                <a:latin typeface="Arial"/>
                <a:cs typeface="Arial"/>
              </a:rPr>
              <a:t>tratto  </a:t>
            </a:r>
            <a:r>
              <a:rPr sz="2400" spc="-75">
                <a:latin typeface="Arial"/>
                <a:cs typeface="Arial"/>
              </a:rPr>
              <a:t>gastro-intestinale.</a:t>
            </a:r>
            <a:endParaRPr lang="it-IT" sz="2400" spc="-75" dirty="0">
              <a:latin typeface="Arial"/>
              <a:cs typeface="Arial"/>
            </a:endParaRPr>
          </a:p>
          <a:p>
            <a:pPr marL="355600" marR="5080" indent="-342900">
              <a:lnSpc>
                <a:spcPct val="100000"/>
              </a:lnSpc>
              <a:spcBef>
                <a:spcPts val="100"/>
              </a:spcBef>
              <a:tabLst>
                <a:tab pos="355600" algn="l"/>
                <a:tab pos="356235" algn="l"/>
              </a:tabLst>
            </a:pPr>
            <a:endParaRPr sz="2400">
              <a:latin typeface="Arial"/>
              <a:cs typeface="Arial"/>
            </a:endParaRPr>
          </a:p>
          <a:p>
            <a:pPr marL="355600" indent="-342900">
              <a:lnSpc>
                <a:spcPct val="100000"/>
              </a:lnSpc>
              <a:spcBef>
                <a:spcPts val="580"/>
              </a:spcBef>
              <a:buChar char="•"/>
              <a:tabLst>
                <a:tab pos="355600" algn="l"/>
                <a:tab pos="356235" algn="l"/>
              </a:tabLst>
            </a:pPr>
            <a:r>
              <a:rPr sz="2400" spc="-25" dirty="0">
                <a:latin typeface="Arial"/>
                <a:cs typeface="Arial"/>
              </a:rPr>
              <a:t>Il </a:t>
            </a:r>
            <a:r>
              <a:rPr sz="2400" spc="-45" dirty="0">
                <a:latin typeface="Arial"/>
                <a:cs typeface="Arial"/>
              </a:rPr>
              <a:t>vomito </a:t>
            </a:r>
            <a:r>
              <a:rPr sz="2400" spc="-114" dirty="0">
                <a:latin typeface="Arial"/>
                <a:cs typeface="Arial"/>
              </a:rPr>
              <a:t>compare </a:t>
            </a:r>
            <a:r>
              <a:rPr sz="2400" spc="-95" dirty="0">
                <a:latin typeface="Arial"/>
                <a:cs typeface="Arial"/>
              </a:rPr>
              <a:t>generalmente </a:t>
            </a:r>
            <a:r>
              <a:rPr sz="2400" spc="-135" dirty="0">
                <a:latin typeface="Arial"/>
                <a:cs typeface="Arial"/>
              </a:rPr>
              <a:t>da </a:t>
            </a:r>
            <a:r>
              <a:rPr sz="2400" spc="-120" dirty="0">
                <a:latin typeface="Arial"/>
                <a:cs typeface="Arial"/>
              </a:rPr>
              <a:t>90 </a:t>
            </a:r>
            <a:r>
              <a:rPr sz="2400" spc="-190" dirty="0">
                <a:latin typeface="Arial"/>
                <a:cs typeface="Arial"/>
              </a:rPr>
              <a:t>a </a:t>
            </a:r>
            <a:r>
              <a:rPr sz="2400" spc="-125" dirty="0">
                <a:latin typeface="Arial"/>
                <a:cs typeface="Arial"/>
              </a:rPr>
              <a:t>180 </a:t>
            </a:r>
            <a:r>
              <a:rPr sz="2400" spc="-10" dirty="0">
                <a:latin typeface="Arial"/>
                <a:cs typeface="Arial"/>
              </a:rPr>
              <a:t>minuti</a:t>
            </a:r>
            <a:r>
              <a:rPr sz="2400" spc="-350" dirty="0">
                <a:latin typeface="Arial"/>
                <a:cs typeface="Arial"/>
              </a:rPr>
              <a:t> </a:t>
            </a:r>
            <a:r>
              <a:rPr sz="2400" spc="-80" dirty="0">
                <a:latin typeface="Arial"/>
                <a:cs typeface="Arial"/>
              </a:rPr>
              <a:t>dopo</a:t>
            </a:r>
            <a:endParaRPr sz="2400">
              <a:latin typeface="Arial"/>
              <a:cs typeface="Arial"/>
            </a:endParaRPr>
          </a:p>
          <a:p>
            <a:pPr marL="355600">
              <a:lnSpc>
                <a:spcPct val="100000"/>
              </a:lnSpc>
            </a:pPr>
            <a:r>
              <a:rPr sz="2400" spc="-35" dirty="0">
                <a:latin typeface="Arial"/>
                <a:cs typeface="Arial"/>
              </a:rPr>
              <a:t>l’inizio </a:t>
            </a:r>
            <a:r>
              <a:rPr sz="2400" spc="-80" dirty="0">
                <a:latin typeface="Arial"/>
                <a:cs typeface="Arial"/>
              </a:rPr>
              <a:t>della </a:t>
            </a:r>
            <a:r>
              <a:rPr sz="2400" spc="-90" dirty="0">
                <a:latin typeface="Arial"/>
                <a:cs typeface="Arial"/>
              </a:rPr>
              <a:t>somministrazione </a:t>
            </a:r>
            <a:r>
              <a:rPr sz="2400" spc="-80" dirty="0">
                <a:latin typeface="Arial"/>
                <a:cs typeface="Arial"/>
              </a:rPr>
              <a:t>della chemioterapia </a:t>
            </a:r>
            <a:r>
              <a:rPr sz="2400" spc="-145" dirty="0">
                <a:latin typeface="Arial"/>
                <a:cs typeface="Arial"/>
              </a:rPr>
              <a:t>e</a:t>
            </a:r>
            <a:r>
              <a:rPr sz="2400" spc="-430" dirty="0">
                <a:latin typeface="Arial"/>
                <a:cs typeface="Arial"/>
              </a:rPr>
              <a:t> </a:t>
            </a:r>
            <a:r>
              <a:rPr sz="2400" spc="-100" dirty="0">
                <a:latin typeface="Arial"/>
                <a:cs typeface="Arial"/>
              </a:rPr>
              <a:t>persiste</a:t>
            </a:r>
            <a:endParaRPr sz="2400">
              <a:latin typeface="Arial"/>
              <a:cs typeface="Arial"/>
            </a:endParaRPr>
          </a:p>
          <a:p>
            <a:pPr marL="355600">
              <a:lnSpc>
                <a:spcPct val="100000"/>
              </a:lnSpc>
            </a:pPr>
            <a:r>
              <a:rPr sz="2400" spc="-65" dirty="0">
                <a:latin typeface="Arial"/>
                <a:cs typeface="Arial"/>
              </a:rPr>
              <a:t>per </a:t>
            </a:r>
            <a:r>
              <a:rPr sz="2400" spc="-105" dirty="0">
                <a:latin typeface="Arial"/>
                <a:cs typeface="Arial"/>
              </a:rPr>
              <a:t>2-6</a:t>
            </a:r>
            <a:r>
              <a:rPr sz="2400" spc="-200" dirty="0">
                <a:latin typeface="Arial"/>
                <a:cs typeface="Arial"/>
              </a:rPr>
              <a:t> </a:t>
            </a:r>
            <a:r>
              <a:rPr sz="2400" spc="-70">
                <a:latin typeface="Arial"/>
                <a:cs typeface="Arial"/>
              </a:rPr>
              <a:t>ore.</a:t>
            </a:r>
            <a:endParaRPr lang="it-IT" sz="2400" spc="-70" dirty="0">
              <a:latin typeface="Arial"/>
              <a:cs typeface="Arial"/>
            </a:endParaRPr>
          </a:p>
          <a:p>
            <a:pPr marL="355600">
              <a:lnSpc>
                <a:spcPct val="100000"/>
              </a:lnSpc>
            </a:pPr>
            <a:endParaRPr sz="2400">
              <a:latin typeface="Arial"/>
              <a:cs typeface="Arial"/>
            </a:endParaRPr>
          </a:p>
          <a:p>
            <a:pPr marL="355600" indent="-342900">
              <a:lnSpc>
                <a:spcPct val="100000"/>
              </a:lnSpc>
              <a:spcBef>
                <a:spcPts val="580"/>
              </a:spcBef>
              <a:buChar char="•"/>
              <a:tabLst>
                <a:tab pos="355600" algn="l"/>
                <a:tab pos="356235" algn="l"/>
              </a:tabLst>
            </a:pPr>
            <a:r>
              <a:rPr sz="2400" spc="-70" dirty="0">
                <a:latin typeface="Arial"/>
                <a:cs typeface="Arial"/>
              </a:rPr>
              <a:t>In </a:t>
            </a:r>
            <a:r>
              <a:rPr sz="2400" spc="-30" dirty="0">
                <a:latin typeface="Arial"/>
                <a:cs typeface="Arial"/>
              </a:rPr>
              <a:t>taluni </a:t>
            </a:r>
            <a:r>
              <a:rPr sz="2400" spc="-160" dirty="0">
                <a:latin typeface="Arial"/>
                <a:cs typeface="Arial"/>
              </a:rPr>
              <a:t>casi </a:t>
            </a:r>
            <a:r>
              <a:rPr sz="2400" spc="-140" dirty="0">
                <a:latin typeface="Arial"/>
                <a:cs typeface="Arial"/>
              </a:rPr>
              <a:t>è </a:t>
            </a:r>
            <a:r>
              <a:rPr sz="2400" spc="-95" dirty="0">
                <a:latin typeface="Arial"/>
                <a:cs typeface="Arial"/>
              </a:rPr>
              <a:t>presente </a:t>
            </a:r>
            <a:r>
              <a:rPr sz="2400" spc="-135" dirty="0">
                <a:latin typeface="Arial"/>
                <a:cs typeface="Arial"/>
              </a:rPr>
              <a:t>anche </a:t>
            </a:r>
            <a:r>
              <a:rPr sz="2400" spc="-114" dirty="0">
                <a:latin typeface="Arial"/>
                <a:cs typeface="Arial"/>
              </a:rPr>
              <a:t>una </a:t>
            </a:r>
            <a:r>
              <a:rPr sz="2400" spc="-125" dirty="0">
                <a:latin typeface="Arial"/>
                <a:cs typeface="Arial"/>
              </a:rPr>
              <a:t>emesi </a:t>
            </a:r>
            <a:r>
              <a:rPr sz="2400" spc="-45" dirty="0">
                <a:latin typeface="Arial"/>
                <a:cs typeface="Arial"/>
              </a:rPr>
              <a:t>ritardata</a:t>
            </a:r>
            <a:r>
              <a:rPr sz="2400" spc="-350" dirty="0">
                <a:latin typeface="Arial"/>
                <a:cs typeface="Arial"/>
              </a:rPr>
              <a:t> </a:t>
            </a:r>
            <a:r>
              <a:rPr sz="2400" spc="-135" dirty="0">
                <a:latin typeface="Arial"/>
                <a:cs typeface="Arial"/>
              </a:rPr>
              <a:t>che</a:t>
            </a:r>
            <a:endParaRPr sz="2400">
              <a:latin typeface="Arial"/>
              <a:cs typeface="Arial"/>
            </a:endParaRPr>
          </a:p>
          <a:p>
            <a:pPr marL="355600">
              <a:lnSpc>
                <a:spcPct val="100000"/>
              </a:lnSpc>
            </a:pPr>
            <a:r>
              <a:rPr sz="2400" spc="-114" dirty="0">
                <a:latin typeface="Arial"/>
                <a:cs typeface="Arial"/>
              </a:rPr>
              <a:t>compare </a:t>
            </a:r>
            <a:r>
              <a:rPr sz="2400" spc="-135" dirty="0">
                <a:latin typeface="Arial"/>
                <a:cs typeface="Arial"/>
              </a:rPr>
              <a:t>da </a:t>
            </a:r>
            <a:r>
              <a:rPr sz="2400" spc="-120" dirty="0">
                <a:latin typeface="Arial"/>
                <a:cs typeface="Arial"/>
              </a:rPr>
              <a:t>1 </a:t>
            </a:r>
            <a:r>
              <a:rPr sz="2400" spc="-190" dirty="0">
                <a:latin typeface="Arial"/>
                <a:cs typeface="Arial"/>
              </a:rPr>
              <a:t>a </a:t>
            </a:r>
            <a:r>
              <a:rPr sz="2400" spc="-120" dirty="0">
                <a:latin typeface="Arial"/>
                <a:cs typeface="Arial"/>
              </a:rPr>
              <a:t>4 </a:t>
            </a:r>
            <a:r>
              <a:rPr sz="2400" spc="-50" dirty="0">
                <a:latin typeface="Arial"/>
                <a:cs typeface="Arial"/>
              </a:rPr>
              <a:t>giorni </a:t>
            </a:r>
            <a:r>
              <a:rPr sz="2400" spc="-80" dirty="0">
                <a:latin typeface="Arial"/>
                <a:cs typeface="Arial"/>
              </a:rPr>
              <a:t>dopo </a:t>
            </a:r>
            <a:r>
              <a:rPr sz="2400" spc="-85" dirty="0">
                <a:latin typeface="Arial"/>
                <a:cs typeface="Arial"/>
              </a:rPr>
              <a:t>la</a:t>
            </a:r>
            <a:r>
              <a:rPr sz="2400" spc="-235" dirty="0">
                <a:latin typeface="Arial"/>
                <a:cs typeface="Arial"/>
              </a:rPr>
              <a:t> </a:t>
            </a:r>
            <a:r>
              <a:rPr sz="2400" spc="-80">
                <a:latin typeface="Arial"/>
                <a:cs typeface="Arial"/>
              </a:rPr>
              <a:t>chemioterapia.</a:t>
            </a:r>
            <a:endParaRPr lang="it-IT" sz="2400" spc="-80" dirty="0">
              <a:latin typeface="Arial"/>
              <a:cs typeface="Arial"/>
            </a:endParaRPr>
          </a:p>
          <a:p>
            <a:pPr marL="355600">
              <a:lnSpc>
                <a:spcPct val="100000"/>
              </a:lnSpc>
            </a:pPr>
            <a:endParaRPr sz="2400">
              <a:latin typeface="Arial"/>
              <a:cs typeface="Arial"/>
            </a:endParaRPr>
          </a:p>
          <a:p>
            <a:pPr marL="355600" indent="-342900">
              <a:lnSpc>
                <a:spcPct val="100000"/>
              </a:lnSpc>
              <a:spcBef>
                <a:spcPts val="575"/>
              </a:spcBef>
              <a:buChar char="•"/>
              <a:tabLst>
                <a:tab pos="355600" algn="l"/>
                <a:tab pos="356235" algn="l"/>
              </a:tabLst>
            </a:pPr>
            <a:r>
              <a:rPr sz="2400" spc="-70" dirty="0">
                <a:latin typeface="Arial"/>
                <a:cs typeface="Arial"/>
              </a:rPr>
              <a:t>In </a:t>
            </a:r>
            <a:r>
              <a:rPr sz="2400" dirty="0">
                <a:latin typeface="Arial"/>
                <a:cs typeface="Arial"/>
              </a:rPr>
              <a:t>altri </a:t>
            </a:r>
            <a:r>
              <a:rPr sz="2400" spc="-160" dirty="0">
                <a:latin typeface="Arial"/>
                <a:cs typeface="Arial"/>
              </a:rPr>
              <a:t>casi </a:t>
            </a:r>
            <a:r>
              <a:rPr sz="2400" spc="-50" dirty="0">
                <a:latin typeface="Arial"/>
                <a:cs typeface="Arial"/>
              </a:rPr>
              <a:t>vi </a:t>
            </a:r>
            <a:r>
              <a:rPr sz="2400" spc="-80" dirty="0">
                <a:latin typeface="Arial"/>
                <a:cs typeface="Arial"/>
              </a:rPr>
              <a:t>può </a:t>
            </a:r>
            <a:r>
              <a:rPr sz="2400" spc="-160" dirty="0">
                <a:latin typeface="Arial"/>
                <a:cs typeface="Arial"/>
              </a:rPr>
              <a:t>essere </a:t>
            </a:r>
            <a:r>
              <a:rPr sz="2400" spc="-135" dirty="0">
                <a:latin typeface="Arial"/>
                <a:cs typeface="Arial"/>
              </a:rPr>
              <a:t>anche </a:t>
            </a:r>
            <a:r>
              <a:rPr sz="2400" spc="-114" dirty="0">
                <a:latin typeface="Arial"/>
                <a:cs typeface="Arial"/>
              </a:rPr>
              <a:t>una </a:t>
            </a:r>
            <a:r>
              <a:rPr sz="2400" spc="-125" dirty="0">
                <a:latin typeface="Arial"/>
                <a:cs typeface="Arial"/>
              </a:rPr>
              <a:t>emesi</a:t>
            </a:r>
            <a:r>
              <a:rPr sz="2400" spc="-395" dirty="0">
                <a:latin typeface="Arial"/>
                <a:cs typeface="Arial"/>
              </a:rPr>
              <a:t> </a:t>
            </a:r>
            <a:r>
              <a:rPr sz="2400" spc="-55" dirty="0">
                <a:latin typeface="Arial"/>
                <a:cs typeface="Arial"/>
              </a:rPr>
              <a:t>anticipatoria.</a:t>
            </a:r>
            <a:endParaRPr sz="2400">
              <a:latin typeface="Arial"/>
              <a:cs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5508" y="477012"/>
            <a:ext cx="7776972" cy="586587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02437" y="309448"/>
            <a:ext cx="1734185" cy="575310"/>
          </a:xfrm>
          <a:prstGeom prst="rect">
            <a:avLst/>
          </a:prstGeom>
        </p:spPr>
        <p:txBody>
          <a:bodyPr vert="horz" wrap="square" lIns="0" tIns="12700" rIns="0" bIns="0" rtlCol="0">
            <a:spAutoFit/>
          </a:bodyPr>
          <a:lstStyle/>
          <a:p>
            <a:pPr marL="12700">
              <a:lnSpc>
                <a:spcPct val="100000"/>
              </a:lnSpc>
              <a:spcBef>
                <a:spcPts val="100"/>
              </a:spcBef>
            </a:pPr>
            <a:r>
              <a:rPr sz="1800" spc="-140" dirty="0">
                <a:latin typeface="Arial"/>
                <a:cs typeface="Arial"/>
              </a:rPr>
              <a:t>NK:</a:t>
            </a:r>
            <a:r>
              <a:rPr sz="1800" spc="-100" dirty="0">
                <a:latin typeface="Arial"/>
                <a:cs typeface="Arial"/>
              </a:rPr>
              <a:t> </a:t>
            </a:r>
            <a:r>
              <a:rPr sz="1800" spc="-50" dirty="0">
                <a:latin typeface="Arial"/>
                <a:cs typeface="Arial"/>
              </a:rPr>
              <a:t>neurokinin</a:t>
            </a:r>
            <a:endParaRPr sz="1800">
              <a:latin typeface="Arial"/>
              <a:cs typeface="Arial"/>
            </a:endParaRPr>
          </a:p>
          <a:p>
            <a:pPr marL="12700">
              <a:lnSpc>
                <a:spcPct val="100000"/>
              </a:lnSpc>
              <a:spcBef>
                <a:spcPts val="5"/>
              </a:spcBef>
            </a:pPr>
            <a:r>
              <a:rPr sz="1800" spc="-135" dirty="0">
                <a:latin typeface="Arial"/>
                <a:cs typeface="Arial"/>
              </a:rPr>
              <a:t>DA:</a:t>
            </a:r>
            <a:r>
              <a:rPr sz="1800" spc="-125" dirty="0">
                <a:latin typeface="Arial"/>
                <a:cs typeface="Arial"/>
              </a:rPr>
              <a:t> </a:t>
            </a:r>
            <a:r>
              <a:rPr sz="1800" spc="-65" dirty="0">
                <a:latin typeface="Arial"/>
                <a:cs typeface="Arial"/>
              </a:rPr>
              <a:t>dopaminergici</a:t>
            </a:r>
            <a:endParaRPr sz="1800">
              <a:latin typeface="Arial"/>
              <a:cs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194560" marR="5080" indent="-1823085">
              <a:lnSpc>
                <a:spcPct val="100000"/>
              </a:lnSpc>
              <a:spcBef>
                <a:spcPts val="95"/>
              </a:spcBef>
            </a:pPr>
            <a:r>
              <a:rPr spc="-195" dirty="0"/>
              <a:t>Potenziale </a:t>
            </a:r>
            <a:r>
              <a:rPr spc="-165" dirty="0"/>
              <a:t>emetizzante </a:t>
            </a:r>
            <a:r>
              <a:rPr spc="-135" dirty="0"/>
              <a:t>degli</a:t>
            </a:r>
            <a:r>
              <a:rPr spc="-360" dirty="0"/>
              <a:t> </a:t>
            </a:r>
            <a:r>
              <a:rPr spc="-140" dirty="0"/>
              <a:t>agenti  </a:t>
            </a:r>
            <a:r>
              <a:rPr spc="-110" dirty="0"/>
              <a:t>antineoplastici</a:t>
            </a:r>
            <a:r>
              <a:rPr spc="-245" dirty="0"/>
              <a:t> ev</a:t>
            </a:r>
          </a:p>
        </p:txBody>
      </p:sp>
      <p:graphicFrame>
        <p:nvGraphicFramePr>
          <p:cNvPr id="3" name="object 3"/>
          <p:cNvGraphicFramePr>
            <a:graphicFrameLocks noGrp="1"/>
          </p:cNvGraphicFramePr>
          <p:nvPr/>
        </p:nvGraphicFramePr>
        <p:xfrm>
          <a:off x="450850" y="1593850"/>
          <a:ext cx="8229600" cy="4885055"/>
        </p:xfrm>
        <a:graphic>
          <a:graphicData uri="http://schemas.openxmlformats.org/drawingml/2006/table">
            <a:tbl>
              <a:tblPr firstRow="1" bandRow="1">
                <a:tableStyleId>{2D5ABB26-0587-4C30-8999-92F81FD0307C}</a:tableStyleId>
              </a:tblPr>
              <a:tblGrid>
                <a:gridCol w="1738630">
                  <a:extLst>
                    <a:ext uri="{9D8B030D-6E8A-4147-A177-3AD203B41FA5}">
                      <a16:colId xmlns:a16="http://schemas.microsoft.com/office/drawing/2014/main" val="20000"/>
                    </a:ext>
                  </a:extLst>
                </a:gridCol>
                <a:gridCol w="237617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205">
                <a:tc>
                  <a:txBody>
                    <a:bodyPr/>
                    <a:lstStyle/>
                    <a:p>
                      <a:pPr marL="97790">
                        <a:lnSpc>
                          <a:spcPct val="100000"/>
                        </a:lnSpc>
                        <a:spcBef>
                          <a:spcPts val="270"/>
                        </a:spcBef>
                      </a:pPr>
                      <a:r>
                        <a:rPr sz="1400" b="1" spc="-55" dirty="0">
                          <a:solidFill>
                            <a:srgbClr val="FFFFFF"/>
                          </a:solidFill>
                          <a:latin typeface="Trebuchet MS"/>
                          <a:cs typeface="Trebuchet MS"/>
                        </a:rPr>
                        <a:t>Alto</a:t>
                      </a:r>
                      <a:endParaRPr sz="1400">
                        <a:latin typeface="Trebuchet MS"/>
                        <a:cs typeface="Trebuchet M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7790">
                        <a:lnSpc>
                          <a:spcPct val="100000"/>
                        </a:lnSpc>
                        <a:spcBef>
                          <a:spcPts val="270"/>
                        </a:spcBef>
                      </a:pPr>
                      <a:r>
                        <a:rPr sz="1400" b="1" spc="-40" dirty="0">
                          <a:solidFill>
                            <a:srgbClr val="FFFFFF"/>
                          </a:solidFill>
                          <a:latin typeface="Trebuchet MS"/>
                          <a:cs typeface="Trebuchet MS"/>
                        </a:rPr>
                        <a:t>Moderato</a:t>
                      </a:r>
                      <a:endParaRPr sz="1400">
                        <a:latin typeface="Trebuchet MS"/>
                        <a:cs typeface="Trebuchet M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8425">
                        <a:lnSpc>
                          <a:spcPct val="100000"/>
                        </a:lnSpc>
                        <a:spcBef>
                          <a:spcPts val="270"/>
                        </a:spcBef>
                      </a:pPr>
                      <a:r>
                        <a:rPr sz="1400" b="1" spc="-45" dirty="0">
                          <a:solidFill>
                            <a:srgbClr val="FFFFFF"/>
                          </a:solidFill>
                          <a:latin typeface="Trebuchet MS"/>
                          <a:cs typeface="Trebuchet MS"/>
                        </a:rPr>
                        <a:t>Basso</a:t>
                      </a:r>
                      <a:endParaRPr sz="1400">
                        <a:latin typeface="Trebuchet MS"/>
                        <a:cs typeface="Trebuchet M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8425">
                        <a:lnSpc>
                          <a:spcPct val="100000"/>
                        </a:lnSpc>
                        <a:spcBef>
                          <a:spcPts val="270"/>
                        </a:spcBef>
                      </a:pPr>
                      <a:r>
                        <a:rPr sz="1400" b="1" spc="-30" dirty="0">
                          <a:solidFill>
                            <a:srgbClr val="FFFFFF"/>
                          </a:solidFill>
                          <a:latin typeface="Trebuchet MS"/>
                          <a:cs typeface="Trebuchet MS"/>
                        </a:rPr>
                        <a:t>Minimo</a:t>
                      </a:r>
                      <a:endParaRPr sz="1400">
                        <a:latin typeface="Trebuchet MS"/>
                        <a:cs typeface="Trebuchet MS"/>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358640">
                <a:tc>
                  <a:txBody>
                    <a:bodyPr/>
                    <a:lstStyle/>
                    <a:p>
                      <a:pPr marL="97790" marR="158750">
                        <a:lnSpc>
                          <a:spcPct val="100000"/>
                        </a:lnSpc>
                        <a:spcBef>
                          <a:spcPts val="270"/>
                        </a:spcBef>
                      </a:pPr>
                      <a:r>
                        <a:rPr sz="1400" b="1" spc="-80" dirty="0">
                          <a:latin typeface="Trebuchet MS"/>
                          <a:cs typeface="Trebuchet MS"/>
                        </a:rPr>
                        <a:t>Carmustine  </a:t>
                      </a:r>
                      <a:r>
                        <a:rPr sz="1400" b="1" spc="-75" dirty="0">
                          <a:latin typeface="Trebuchet MS"/>
                          <a:cs typeface="Trebuchet MS"/>
                        </a:rPr>
                        <a:t>Cisplatin  </a:t>
                      </a:r>
                      <a:r>
                        <a:rPr sz="1400" b="1" spc="-80" dirty="0">
                          <a:latin typeface="Trebuchet MS"/>
                          <a:cs typeface="Trebuchet MS"/>
                        </a:rPr>
                        <a:t>Ciclofsfamide </a:t>
                      </a:r>
                      <a:r>
                        <a:rPr sz="1400" b="1" spc="-125" dirty="0">
                          <a:latin typeface="Trebuchet MS"/>
                          <a:cs typeface="Trebuchet MS"/>
                        </a:rPr>
                        <a:t>1,500  </a:t>
                      </a:r>
                      <a:r>
                        <a:rPr sz="1400" b="1" spc="-45" dirty="0">
                          <a:latin typeface="Trebuchet MS"/>
                          <a:cs typeface="Trebuchet MS"/>
                        </a:rPr>
                        <a:t>mg/m2  </a:t>
                      </a:r>
                      <a:r>
                        <a:rPr sz="1400" b="1" spc="-85" dirty="0">
                          <a:latin typeface="Trebuchet MS"/>
                          <a:cs typeface="Trebuchet MS"/>
                        </a:rPr>
                        <a:t>Dacarbazine  </a:t>
                      </a:r>
                      <a:r>
                        <a:rPr sz="1400" b="1" spc="-80" dirty="0">
                          <a:latin typeface="Trebuchet MS"/>
                          <a:cs typeface="Trebuchet MS"/>
                        </a:rPr>
                        <a:t>Dactinomycin  </a:t>
                      </a:r>
                      <a:r>
                        <a:rPr sz="1400" b="1" spc="-70" dirty="0">
                          <a:latin typeface="Trebuchet MS"/>
                          <a:cs typeface="Trebuchet MS"/>
                        </a:rPr>
                        <a:t>Mechlorethamine  </a:t>
                      </a:r>
                      <a:r>
                        <a:rPr sz="1400" b="1" spc="-85" dirty="0">
                          <a:latin typeface="Trebuchet MS"/>
                          <a:cs typeface="Trebuchet MS"/>
                        </a:rPr>
                        <a:t>Streptozotocin</a:t>
                      </a:r>
                      <a:endParaRPr sz="1400">
                        <a:latin typeface="Trebuchet MS"/>
                        <a:cs typeface="Trebuchet MS"/>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7790" marR="1198880">
                        <a:lnSpc>
                          <a:spcPct val="100000"/>
                        </a:lnSpc>
                        <a:spcBef>
                          <a:spcPts val="270"/>
                        </a:spcBef>
                      </a:pPr>
                      <a:r>
                        <a:rPr sz="1400" b="1" spc="-85" dirty="0">
                          <a:latin typeface="Trebuchet MS"/>
                          <a:cs typeface="Trebuchet MS"/>
                        </a:rPr>
                        <a:t>Azacitidine  </a:t>
                      </a:r>
                      <a:r>
                        <a:rPr sz="1400" b="1" spc="-80" dirty="0">
                          <a:latin typeface="Trebuchet MS"/>
                          <a:cs typeface="Trebuchet MS"/>
                        </a:rPr>
                        <a:t>Alemtuzumab  </a:t>
                      </a:r>
                      <a:r>
                        <a:rPr sz="1400" b="1" dirty="0">
                          <a:latin typeface="Trebuchet MS"/>
                          <a:cs typeface="Trebuchet MS"/>
                        </a:rPr>
                        <a:t>Bendamu</a:t>
                      </a:r>
                      <a:r>
                        <a:rPr sz="1400" b="1" spc="-25" dirty="0">
                          <a:latin typeface="Trebuchet MS"/>
                          <a:cs typeface="Trebuchet MS"/>
                        </a:rPr>
                        <a:t>s</a:t>
                      </a:r>
                      <a:r>
                        <a:rPr sz="1400" b="1" dirty="0">
                          <a:latin typeface="Trebuchet MS"/>
                          <a:cs typeface="Trebuchet MS"/>
                        </a:rPr>
                        <a:t>ti</a:t>
                      </a:r>
                      <a:r>
                        <a:rPr sz="1400" b="1" spc="-15" dirty="0">
                          <a:latin typeface="Trebuchet MS"/>
                          <a:cs typeface="Trebuchet MS"/>
                        </a:rPr>
                        <a:t>n</a:t>
                      </a:r>
                      <a:r>
                        <a:rPr sz="1400" b="1" dirty="0">
                          <a:latin typeface="Trebuchet MS"/>
                          <a:cs typeface="Trebuchet MS"/>
                        </a:rPr>
                        <a:t>e  </a:t>
                      </a:r>
                      <a:r>
                        <a:rPr sz="1400" b="1" spc="-75" dirty="0">
                          <a:latin typeface="Trebuchet MS"/>
                          <a:cs typeface="Trebuchet MS"/>
                        </a:rPr>
                        <a:t>Carboplatin  </a:t>
                      </a:r>
                      <a:r>
                        <a:rPr sz="1400" b="1" spc="-80" dirty="0">
                          <a:latin typeface="Trebuchet MS"/>
                          <a:cs typeface="Trebuchet MS"/>
                        </a:rPr>
                        <a:t>Clofarabine</a:t>
                      </a:r>
                      <a:endParaRPr sz="1400">
                        <a:latin typeface="Trebuchet MS"/>
                        <a:cs typeface="Trebuchet MS"/>
                      </a:endParaRPr>
                    </a:p>
                    <a:p>
                      <a:pPr marL="97790">
                        <a:lnSpc>
                          <a:spcPct val="100000"/>
                        </a:lnSpc>
                        <a:spcBef>
                          <a:spcPts val="5"/>
                        </a:spcBef>
                      </a:pPr>
                      <a:r>
                        <a:rPr sz="1400" b="1" spc="-80" dirty="0">
                          <a:latin typeface="Trebuchet MS"/>
                          <a:cs typeface="Trebuchet MS"/>
                        </a:rPr>
                        <a:t>Ciclofosfamide </a:t>
                      </a:r>
                      <a:r>
                        <a:rPr sz="1400" b="1" spc="-114" dirty="0">
                          <a:latin typeface="Trebuchet MS"/>
                          <a:cs typeface="Trebuchet MS"/>
                        </a:rPr>
                        <a:t>1500</a:t>
                      </a:r>
                      <a:r>
                        <a:rPr sz="1400" b="1" spc="-175" dirty="0">
                          <a:latin typeface="Trebuchet MS"/>
                          <a:cs typeface="Trebuchet MS"/>
                        </a:rPr>
                        <a:t> </a:t>
                      </a:r>
                      <a:r>
                        <a:rPr sz="1400" b="1" spc="-45" dirty="0">
                          <a:latin typeface="Trebuchet MS"/>
                          <a:cs typeface="Trebuchet MS"/>
                        </a:rPr>
                        <a:t>mg/m2</a:t>
                      </a:r>
                      <a:endParaRPr sz="1400">
                        <a:latin typeface="Trebuchet MS"/>
                        <a:cs typeface="Trebuchet MS"/>
                      </a:endParaRPr>
                    </a:p>
                    <a:p>
                      <a:pPr marL="97790" marR="401320">
                        <a:lnSpc>
                          <a:spcPct val="100000"/>
                        </a:lnSpc>
                      </a:pPr>
                      <a:r>
                        <a:rPr sz="1400" b="1" spc="-85" dirty="0">
                          <a:latin typeface="Trebuchet MS"/>
                          <a:cs typeface="Trebuchet MS"/>
                        </a:rPr>
                        <a:t>Cytarabine </a:t>
                      </a:r>
                      <a:r>
                        <a:rPr sz="1400" b="1" spc="-125" dirty="0">
                          <a:latin typeface="Trebuchet MS"/>
                          <a:cs typeface="Trebuchet MS"/>
                        </a:rPr>
                        <a:t>1,000 </a:t>
                      </a:r>
                      <a:r>
                        <a:rPr sz="1400" b="1" spc="-45" dirty="0">
                          <a:latin typeface="Trebuchet MS"/>
                          <a:cs typeface="Trebuchet MS"/>
                        </a:rPr>
                        <a:t>mg/m2  </a:t>
                      </a:r>
                      <a:r>
                        <a:rPr sz="1400" b="1" spc="-75" dirty="0">
                          <a:latin typeface="Trebuchet MS"/>
                          <a:cs typeface="Trebuchet MS"/>
                        </a:rPr>
                        <a:t>Daunorubicin  </a:t>
                      </a:r>
                      <a:r>
                        <a:rPr sz="1400" b="1" spc="-80" dirty="0">
                          <a:latin typeface="Trebuchet MS"/>
                          <a:cs typeface="Trebuchet MS"/>
                        </a:rPr>
                        <a:t>Doxorubicin</a:t>
                      </a:r>
                      <a:endParaRPr sz="1400">
                        <a:latin typeface="Trebuchet MS"/>
                        <a:cs typeface="Trebuchet MS"/>
                      </a:endParaRPr>
                    </a:p>
                    <a:p>
                      <a:pPr marL="97790" marR="1466850" algn="just">
                        <a:lnSpc>
                          <a:spcPct val="100000"/>
                        </a:lnSpc>
                      </a:pPr>
                      <a:r>
                        <a:rPr sz="1400" b="1" spc="-85" dirty="0">
                          <a:latin typeface="Trebuchet MS"/>
                          <a:cs typeface="Trebuchet MS"/>
                        </a:rPr>
                        <a:t>Epirubicin  </a:t>
                      </a:r>
                      <a:r>
                        <a:rPr sz="1400" b="1" spc="-75" dirty="0">
                          <a:latin typeface="Trebuchet MS"/>
                          <a:cs typeface="Trebuchet MS"/>
                        </a:rPr>
                        <a:t>Idarubicin  </a:t>
                      </a:r>
                      <a:r>
                        <a:rPr sz="1400" b="1" spc="-70" dirty="0">
                          <a:latin typeface="Trebuchet MS"/>
                          <a:cs typeface="Trebuchet MS"/>
                        </a:rPr>
                        <a:t>Ifosfamide  </a:t>
                      </a:r>
                      <a:r>
                        <a:rPr sz="1400" b="1" spc="-75" dirty="0">
                          <a:latin typeface="Trebuchet MS"/>
                          <a:cs typeface="Trebuchet MS"/>
                        </a:rPr>
                        <a:t>Irinotecan  </a:t>
                      </a:r>
                      <a:r>
                        <a:rPr sz="1400" b="1" spc="-15" dirty="0">
                          <a:latin typeface="Trebuchet MS"/>
                          <a:cs typeface="Trebuchet MS"/>
                        </a:rPr>
                        <a:t>O</a:t>
                      </a:r>
                      <a:r>
                        <a:rPr sz="1400" b="1" spc="-25" dirty="0">
                          <a:latin typeface="Trebuchet MS"/>
                          <a:cs typeface="Trebuchet MS"/>
                        </a:rPr>
                        <a:t>x</a:t>
                      </a:r>
                      <a:r>
                        <a:rPr sz="1400" b="1" dirty="0">
                          <a:latin typeface="Trebuchet MS"/>
                          <a:cs typeface="Trebuchet MS"/>
                        </a:rPr>
                        <a:t>alipl</a:t>
                      </a:r>
                      <a:r>
                        <a:rPr sz="1400" b="1" spc="-10" dirty="0">
                          <a:latin typeface="Trebuchet MS"/>
                          <a:cs typeface="Trebuchet MS"/>
                        </a:rPr>
                        <a:t>a</a:t>
                      </a:r>
                      <a:r>
                        <a:rPr sz="1400" b="1" dirty="0">
                          <a:latin typeface="Trebuchet MS"/>
                          <a:cs typeface="Trebuchet MS"/>
                        </a:rPr>
                        <a:t>tin</a:t>
                      </a:r>
                      <a:endParaRPr sz="1400">
                        <a:latin typeface="Trebuchet MS"/>
                        <a:cs typeface="Trebuchet MS"/>
                      </a:endParaRPr>
                    </a:p>
                    <a:p>
                      <a:pPr marL="97790">
                        <a:lnSpc>
                          <a:spcPct val="100000"/>
                        </a:lnSpc>
                      </a:pPr>
                      <a:r>
                        <a:rPr sz="1400" b="1" spc="-95" dirty="0">
                          <a:latin typeface="Trebuchet MS"/>
                          <a:cs typeface="Trebuchet MS"/>
                        </a:rPr>
                        <a:t>Low</a:t>
                      </a:r>
                      <a:r>
                        <a:rPr sz="1400" b="1" spc="-130" dirty="0">
                          <a:latin typeface="Trebuchet MS"/>
                          <a:cs typeface="Trebuchet MS"/>
                        </a:rPr>
                        <a:t> </a:t>
                      </a:r>
                      <a:r>
                        <a:rPr sz="1400" b="1" spc="-90" dirty="0">
                          <a:latin typeface="Trebuchet MS"/>
                          <a:cs typeface="Trebuchet MS"/>
                        </a:rPr>
                        <a:t>Fluorouracil</a:t>
                      </a:r>
                      <a:endParaRPr sz="1400">
                        <a:latin typeface="Trebuchet MS"/>
                        <a:cs typeface="Trebuchet MS"/>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8425" marR="879475">
                        <a:lnSpc>
                          <a:spcPct val="100000"/>
                        </a:lnSpc>
                        <a:spcBef>
                          <a:spcPts val="270"/>
                        </a:spcBef>
                      </a:pPr>
                      <a:r>
                        <a:rPr sz="1400" b="1" spc="-90" dirty="0">
                          <a:latin typeface="Trebuchet MS"/>
                          <a:cs typeface="Trebuchet MS"/>
                        </a:rPr>
                        <a:t>Fluorouracil  </a:t>
                      </a:r>
                      <a:r>
                        <a:rPr sz="1400" b="1" spc="-85" dirty="0">
                          <a:latin typeface="Trebuchet MS"/>
                          <a:cs typeface="Trebuchet MS"/>
                        </a:rPr>
                        <a:t>Bortezomib  </a:t>
                      </a:r>
                      <a:r>
                        <a:rPr sz="1400" b="1" spc="-95" dirty="0">
                          <a:latin typeface="Trebuchet MS"/>
                          <a:cs typeface="Trebuchet MS"/>
                        </a:rPr>
                        <a:t>Cabazitaxel  </a:t>
                      </a:r>
                      <a:r>
                        <a:rPr sz="1400" b="1" spc="-5" dirty="0">
                          <a:latin typeface="Trebuchet MS"/>
                          <a:cs typeface="Trebuchet MS"/>
                        </a:rPr>
                        <a:t>C</a:t>
                      </a:r>
                      <a:r>
                        <a:rPr sz="1400" b="1" spc="-10" dirty="0">
                          <a:latin typeface="Trebuchet MS"/>
                          <a:cs typeface="Trebuchet MS"/>
                        </a:rPr>
                        <a:t>a</a:t>
                      </a:r>
                      <a:r>
                        <a:rPr sz="1400" b="1" dirty="0">
                          <a:latin typeface="Trebuchet MS"/>
                          <a:cs typeface="Trebuchet MS"/>
                        </a:rPr>
                        <a:t>tum</a:t>
                      </a:r>
                      <a:r>
                        <a:rPr sz="1400" b="1" spc="-10" dirty="0">
                          <a:latin typeface="Trebuchet MS"/>
                          <a:cs typeface="Trebuchet MS"/>
                        </a:rPr>
                        <a:t>a</a:t>
                      </a:r>
                      <a:r>
                        <a:rPr sz="1400" b="1" spc="-50" dirty="0">
                          <a:latin typeface="Trebuchet MS"/>
                          <a:cs typeface="Trebuchet MS"/>
                        </a:rPr>
                        <a:t>x</a:t>
                      </a:r>
                      <a:r>
                        <a:rPr sz="1400" b="1" dirty="0">
                          <a:latin typeface="Trebuchet MS"/>
                          <a:cs typeface="Trebuchet MS"/>
                        </a:rPr>
                        <a:t>om</a:t>
                      </a:r>
                      <a:r>
                        <a:rPr sz="1400" b="1" spc="-10" dirty="0">
                          <a:latin typeface="Trebuchet MS"/>
                          <a:cs typeface="Trebuchet MS"/>
                        </a:rPr>
                        <a:t>a</a:t>
                      </a:r>
                      <a:r>
                        <a:rPr sz="1400" b="1" dirty="0">
                          <a:latin typeface="Trebuchet MS"/>
                          <a:cs typeface="Trebuchet MS"/>
                        </a:rPr>
                        <a:t>b</a:t>
                      </a:r>
                      <a:endParaRPr sz="1400">
                        <a:latin typeface="Trebuchet MS"/>
                        <a:cs typeface="Trebuchet MS"/>
                      </a:endParaRPr>
                    </a:p>
                    <a:p>
                      <a:pPr marL="98425" marR="81915">
                        <a:lnSpc>
                          <a:spcPct val="100000"/>
                        </a:lnSpc>
                        <a:spcBef>
                          <a:spcPts val="5"/>
                        </a:spcBef>
                      </a:pPr>
                      <a:r>
                        <a:rPr sz="1400" b="1" spc="-85" dirty="0">
                          <a:latin typeface="Trebuchet MS"/>
                          <a:cs typeface="Trebuchet MS"/>
                        </a:rPr>
                        <a:t>Cytarabine </a:t>
                      </a:r>
                      <a:r>
                        <a:rPr sz="1400" b="1" spc="-125" dirty="0">
                          <a:latin typeface="Trebuchet MS"/>
                          <a:cs typeface="Trebuchet MS"/>
                        </a:rPr>
                        <a:t>1,000 </a:t>
                      </a:r>
                      <a:r>
                        <a:rPr sz="1400" b="1" spc="-45" dirty="0">
                          <a:latin typeface="Trebuchet MS"/>
                          <a:cs typeface="Trebuchet MS"/>
                        </a:rPr>
                        <a:t>mg/m2  </a:t>
                      </a:r>
                      <a:r>
                        <a:rPr sz="1400" b="1" spc="-90" dirty="0">
                          <a:latin typeface="Trebuchet MS"/>
                          <a:cs typeface="Trebuchet MS"/>
                        </a:rPr>
                        <a:t>Docetaxel</a:t>
                      </a:r>
                      <a:endParaRPr sz="1400">
                        <a:latin typeface="Trebuchet MS"/>
                        <a:cs typeface="Trebuchet MS"/>
                      </a:endParaRPr>
                    </a:p>
                    <a:p>
                      <a:pPr marL="98425" marR="583565">
                        <a:lnSpc>
                          <a:spcPct val="100000"/>
                        </a:lnSpc>
                      </a:pPr>
                      <a:r>
                        <a:rPr sz="1400" b="1" spc="-80" dirty="0">
                          <a:latin typeface="Trebuchet MS"/>
                          <a:cs typeface="Trebuchet MS"/>
                        </a:rPr>
                        <a:t>Doxorubicin </a:t>
                      </a:r>
                      <a:r>
                        <a:rPr sz="1400" b="1" spc="-125" dirty="0">
                          <a:latin typeface="Trebuchet MS"/>
                          <a:cs typeface="Trebuchet MS"/>
                        </a:rPr>
                        <a:t>HCL  </a:t>
                      </a:r>
                      <a:r>
                        <a:rPr sz="1400" b="1" spc="-60" dirty="0">
                          <a:latin typeface="Trebuchet MS"/>
                          <a:cs typeface="Trebuchet MS"/>
                        </a:rPr>
                        <a:t>liposome</a:t>
                      </a:r>
                      <a:r>
                        <a:rPr sz="1400" b="1" spc="-200" dirty="0">
                          <a:latin typeface="Trebuchet MS"/>
                          <a:cs typeface="Trebuchet MS"/>
                        </a:rPr>
                        <a:t> </a:t>
                      </a:r>
                      <a:r>
                        <a:rPr sz="1400" b="1" spc="-90" dirty="0">
                          <a:latin typeface="Trebuchet MS"/>
                          <a:cs typeface="Trebuchet MS"/>
                        </a:rPr>
                        <a:t>injection  </a:t>
                      </a:r>
                      <a:r>
                        <a:rPr sz="1400" b="1" spc="-70" dirty="0">
                          <a:latin typeface="Trebuchet MS"/>
                          <a:cs typeface="Trebuchet MS"/>
                        </a:rPr>
                        <a:t>Etoposide  </a:t>
                      </a:r>
                      <a:r>
                        <a:rPr sz="1400" b="1" spc="-80" dirty="0">
                          <a:latin typeface="Trebuchet MS"/>
                          <a:cs typeface="Trebuchet MS"/>
                        </a:rPr>
                        <a:t>Gemcitabine  </a:t>
                      </a:r>
                      <a:r>
                        <a:rPr sz="1400" b="1" spc="-75" dirty="0">
                          <a:latin typeface="Trebuchet MS"/>
                          <a:cs typeface="Trebuchet MS"/>
                        </a:rPr>
                        <a:t>Ixabepilone  </a:t>
                      </a:r>
                      <a:r>
                        <a:rPr sz="1400" b="1" spc="-70" dirty="0">
                          <a:latin typeface="Trebuchet MS"/>
                          <a:cs typeface="Trebuchet MS"/>
                        </a:rPr>
                        <a:t>Methotrexate  </a:t>
                      </a:r>
                      <a:r>
                        <a:rPr sz="1400" b="1" spc="-55" dirty="0">
                          <a:latin typeface="Trebuchet MS"/>
                          <a:cs typeface="Trebuchet MS"/>
                        </a:rPr>
                        <a:t>Mitomycin  </a:t>
                      </a:r>
                      <a:r>
                        <a:rPr sz="1400" b="1" spc="-65" dirty="0">
                          <a:latin typeface="Trebuchet MS"/>
                          <a:cs typeface="Trebuchet MS"/>
                        </a:rPr>
                        <a:t>Mitoxantrone  </a:t>
                      </a:r>
                      <a:r>
                        <a:rPr sz="1400" b="1" spc="-95" dirty="0">
                          <a:latin typeface="Trebuchet MS"/>
                          <a:cs typeface="Trebuchet MS"/>
                        </a:rPr>
                        <a:t>Paclitaxel  </a:t>
                      </a:r>
                      <a:r>
                        <a:rPr sz="1400" b="1" spc="-70" dirty="0">
                          <a:latin typeface="Trebuchet MS"/>
                          <a:cs typeface="Trebuchet MS"/>
                        </a:rPr>
                        <a:t>Panitumumab  </a:t>
                      </a:r>
                      <a:r>
                        <a:rPr sz="1400" b="1" spc="-105" dirty="0">
                          <a:latin typeface="Trebuchet MS"/>
                          <a:cs typeface="Trebuchet MS"/>
                        </a:rPr>
                        <a:t>Pemetrexed  </a:t>
                      </a:r>
                      <a:r>
                        <a:rPr sz="1400" b="1" spc="-90" dirty="0">
                          <a:latin typeface="Trebuchet MS"/>
                          <a:cs typeface="Trebuchet MS"/>
                        </a:rPr>
                        <a:t>Temsirolimus  </a:t>
                      </a:r>
                      <a:r>
                        <a:rPr sz="1400" b="1" spc="-100" dirty="0">
                          <a:latin typeface="Trebuchet MS"/>
                          <a:cs typeface="Trebuchet MS"/>
                        </a:rPr>
                        <a:t>Topotecan  Trastuzumab</a:t>
                      </a:r>
                      <a:endParaRPr sz="1400">
                        <a:latin typeface="Trebuchet MS"/>
                        <a:cs typeface="Trebuchet MS"/>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8425" marR="116205">
                        <a:lnSpc>
                          <a:spcPct val="100000"/>
                        </a:lnSpc>
                        <a:spcBef>
                          <a:spcPts val="270"/>
                        </a:spcBef>
                      </a:pPr>
                      <a:r>
                        <a:rPr sz="1400" b="1" spc="-85" dirty="0">
                          <a:latin typeface="Trebuchet MS"/>
                          <a:cs typeface="Trebuchet MS"/>
                        </a:rPr>
                        <a:t>2-Chlorodeoxyadenosine  </a:t>
                      </a:r>
                      <a:r>
                        <a:rPr sz="1400" b="1" spc="-90" dirty="0">
                          <a:latin typeface="Trebuchet MS"/>
                          <a:cs typeface="Trebuchet MS"/>
                        </a:rPr>
                        <a:t>Bevacizumab</a:t>
                      </a:r>
                      <a:endParaRPr sz="1400">
                        <a:latin typeface="Trebuchet MS"/>
                        <a:cs typeface="Trebuchet MS"/>
                      </a:endParaRPr>
                    </a:p>
                    <a:p>
                      <a:pPr marL="98425" marR="1052195">
                        <a:lnSpc>
                          <a:spcPct val="100000"/>
                        </a:lnSpc>
                      </a:pPr>
                      <a:r>
                        <a:rPr sz="1400" b="1" spc="-85" dirty="0">
                          <a:latin typeface="Trebuchet MS"/>
                          <a:cs typeface="Trebuchet MS"/>
                        </a:rPr>
                        <a:t>Bleomycin  </a:t>
                      </a:r>
                      <a:r>
                        <a:rPr sz="1400" b="1" spc="-70" dirty="0">
                          <a:latin typeface="Trebuchet MS"/>
                          <a:cs typeface="Trebuchet MS"/>
                        </a:rPr>
                        <a:t>Busulfan  </a:t>
                      </a:r>
                      <a:r>
                        <a:rPr sz="1400" b="1" spc="-85" dirty="0">
                          <a:latin typeface="Trebuchet MS"/>
                          <a:cs typeface="Trebuchet MS"/>
                        </a:rPr>
                        <a:t>Cetuximab  Fludarabine  </a:t>
                      </a:r>
                      <a:r>
                        <a:rPr sz="1400" b="1" spc="-5" dirty="0">
                          <a:latin typeface="Trebuchet MS"/>
                          <a:cs typeface="Trebuchet MS"/>
                        </a:rPr>
                        <a:t>P</a:t>
                      </a:r>
                      <a:r>
                        <a:rPr sz="1400" b="1" spc="-35" dirty="0">
                          <a:latin typeface="Trebuchet MS"/>
                          <a:cs typeface="Trebuchet MS"/>
                        </a:rPr>
                        <a:t>r</a:t>
                      </a:r>
                      <a:r>
                        <a:rPr sz="1400" b="1" dirty="0">
                          <a:latin typeface="Trebuchet MS"/>
                          <a:cs typeface="Trebuchet MS"/>
                        </a:rPr>
                        <a:t>al</a:t>
                      </a:r>
                      <a:r>
                        <a:rPr sz="1400" b="1" spc="-10" dirty="0">
                          <a:latin typeface="Trebuchet MS"/>
                          <a:cs typeface="Trebuchet MS"/>
                        </a:rPr>
                        <a:t>a</a:t>
                      </a:r>
                      <a:r>
                        <a:rPr sz="1400" b="1" dirty="0">
                          <a:latin typeface="Trebuchet MS"/>
                          <a:cs typeface="Trebuchet MS"/>
                        </a:rPr>
                        <a:t>t</a:t>
                      </a:r>
                      <a:r>
                        <a:rPr sz="1400" b="1" spc="-10" dirty="0">
                          <a:latin typeface="Trebuchet MS"/>
                          <a:cs typeface="Trebuchet MS"/>
                        </a:rPr>
                        <a:t>r</a:t>
                      </a:r>
                      <a:r>
                        <a:rPr sz="1400" b="1" spc="-25" dirty="0">
                          <a:latin typeface="Trebuchet MS"/>
                          <a:cs typeface="Trebuchet MS"/>
                        </a:rPr>
                        <a:t>exa</a:t>
                      </a:r>
                      <a:r>
                        <a:rPr sz="1400" b="1" spc="-20" dirty="0">
                          <a:latin typeface="Trebuchet MS"/>
                          <a:cs typeface="Trebuchet MS"/>
                        </a:rPr>
                        <a:t>t</a:t>
                      </a:r>
                      <a:r>
                        <a:rPr sz="1400" b="1" dirty="0">
                          <a:latin typeface="Trebuchet MS"/>
                          <a:cs typeface="Trebuchet MS"/>
                        </a:rPr>
                        <a:t>e  </a:t>
                      </a:r>
                      <a:r>
                        <a:rPr sz="1400" b="1" spc="-75" dirty="0">
                          <a:latin typeface="Trebuchet MS"/>
                          <a:cs typeface="Trebuchet MS"/>
                        </a:rPr>
                        <a:t>Rituximab  </a:t>
                      </a:r>
                      <a:r>
                        <a:rPr sz="1400" b="1" spc="-70" dirty="0">
                          <a:latin typeface="Trebuchet MS"/>
                          <a:cs typeface="Trebuchet MS"/>
                        </a:rPr>
                        <a:t>Vinblastine  </a:t>
                      </a:r>
                      <a:r>
                        <a:rPr sz="1400" b="1" spc="-80" dirty="0">
                          <a:latin typeface="Trebuchet MS"/>
                          <a:cs typeface="Trebuchet MS"/>
                        </a:rPr>
                        <a:t>Vincristine  Vinorelbine</a:t>
                      </a:r>
                      <a:endParaRPr sz="1400">
                        <a:latin typeface="Trebuchet MS"/>
                        <a:cs typeface="Trebuchet MS"/>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53000" y="2295271"/>
            <a:ext cx="3501390" cy="1122680"/>
          </a:xfrm>
          <a:prstGeom prst="rect">
            <a:avLst/>
          </a:prstGeom>
        </p:spPr>
        <p:txBody>
          <a:bodyPr vert="horz" wrap="square" lIns="0" tIns="12700" rIns="0" bIns="0" rtlCol="0">
            <a:spAutoFit/>
          </a:bodyPr>
          <a:lstStyle/>
          <a:p>
            <a:pPr marL="12700" marR="5080">
              <a:lnSpc>
                <a:spcPct val="100000"/>
              </a:lnSpc>
              <a:spcBef>
                <a:spcPts val="100"/>
              </a:spcBef>
            </a:pPr>
            <a:r>
              <a:rPr sz="1800" spc="-55" dirty="0">
                <a:latin typeface="Arial"/>
                <a:cs typeface="Arial"/>
              </a:rPr>
              <a:t>Antidopaminergici: </a:t>
            </a:r>
            <a:r>
              <a:rPr sz="1800" spc="-60" dirty="0">
                <a:latin typeface="Arial"/>
                <a:cs typeface="Arial"/>
              </a:rPr>
              <a:t>metocloproamide  </a:t>
            </a:r>
            <a:r>
              <a:rPr sz="1800" spc="-65" dirty="0">
                <a:latin typeface="Arial"/>
                <a:cs typeface="Arial"/>
              </a:rPr>
              <a:t>Cortisonici: </a:t>
            </a:r>
            <a:r>
              <a:rPr sz="1800" spc="-114" dirty="0">
                <a:latin typeface="Arial"/>
                <a:cs typeface="Arial"/>
              </a:rPr>
              <a:t>Desametazone</a:t>
            </a:r>
            <a:endParaRPr sz="1800">
              <a:latin typeface="Arial"/>
              <a:cs typeface="Arial"/>
            </a:endParaRPr>
          </a:p>
          <a:p>
            <a:pPr marL="12700" marR="1856105">
              <a:lnSpc>
                <a:spcPct val="100000"/>
              </a:lnSpc>
            </a:pPr>
            <a:r>
              <a:rPr sz="1800" spc="-150" dirty="0">
                <a:latin typeface="Arial"/>
                <a:cs typeface="Arial"/>
              </a:rPr>
              <a:t>5HT3 </a:t>
            </a:r>
            <a:r>
              <a:rPr sz="1800" spc="-60" dirty="0">
                <a:latin typeface="Arial"/>
                <a:cs typeface="Arial"/>
              </a:rPr>
              <a:t>antagonisti:  </a:t>
            </a:r>
            <a:r>
              <a:rPr sz="1800" spc="-165" dirty="0">
                <a:latin typeface="Arial"/>
                <a:cs typeface="Arial"/>
              </a:rPr>
              <a:t>NK1</a:t>
            </a:r>
            <a:r>
              <a:rPr sz="1800" spc="-114" dirty="0">
                <a:latin typeface="Arial"/>
                <a:cs typeface="Arial"/>
              </a:rPr>
              <a:t> </a:t>
            </a:r>
            <a:r>
              <a:rPr sz="1800" spc="-60" dirty="0">
                <a:latin typeface="Arial"/>
                <a:cs typeface="Arial"/>
              </a:rPr>
              <a:t>antagonisti:</a:t>
            </a:r>
            <a:endParaRPr sz="1800">
              <a:latin typeface="Arial"/>
              <a:cs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8117" y="461899"/>
            <a:ext cx="4205605" cy="696595"/>
          </a:xfrm>
          <a:prstGeom prst="rect">
            <a:avLst/>
          </a:prstGeom>
        </p:spPr>
        <p:txBody>
          <a:bodyPr vert="horz" wrap="square" lIns="0" tIns="13335" rIns="0" bIns="0" rtlCol="0">
            <a:spAutoFit/>
          </a:bodyPr>
          <a:lstStyle/>
          <a:p>
            <a:pPr marL="12700">
              <a:lnSpc>
                <a:spcPct val="100000"/>
              </a:lnSpc>
              <a:spcBef>
                <a:spcPts val="105"/>
              </a:spcBef>
            </a:pPr>
            <a:r>
              <a:rPr sz="4400" spc="-275" dirty="0"/>
              <a:t>Tossicità</a:t>
            </a:r>
            <a:r>
              <a:rPr sz="4400" spc="-270" dirty="0"/>
              <a:t> </a:t>
            </a:r>
            <a:r>
              <a:rPr sz="4400" spc="-100" dirty="0"/>
              <a:t>midollare</a:t>
            </a:r>
            <a:endParaRPr sz="4400"/>
          </a:p>
        </p:txBody>
      </p:sp>
      <p:graphicFrame>
        <p:nvGraphicFramePr>
          <p:cNvPr id="5" name="object 4"/>
          <p:cNvGraphicFramePr>
            <a:graphicFrameLocks noGrp="1"/>
          </p:cNvGraphicFramePr>
          <p:nvPr/>
        </p:nvGraphicFramePr>
        <p:xfrm>
          <a:off x="461187" y="4214748"/>
          <a:ext cx="8231504" cy="2021826"/>
        </p:xfrm>
        <a:graphic>
          <a:graphicData uri="http://schemas.openxmlformats.org/drawingml/2006/table">
            <a:tbl>
              <a:tblPr firstRow="1" bandRow="1">
                <a:tableStyleId>{2D5ABB26-0587-4C30-8999-92F81FD0307C}</a:tableStyleId>
              </a:tblPr>
              <a:tblGrid>
                <a:gridCol w="1728470">
                  <a:extLst>
                    <a:ext uri="{9D8B030D-6E8A-4147-A177-3AD203B41FA5}">
                      <a16:colId xmlns:a16="http://schemas.microsoft.com/office/drawing/2014/main" val="20000"/>
                    </a:ext>
                  </a:extLst>
                </a:gridCol>
                <a:gridCol w="1224280">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gridCol w="1296670">
                  <a:extLst>
                    <a:ext uri="{9D8B030D-6E8A-4147-A177-3AD203B41FA5}">
                      <a16:colId xmlns:a16="http://schemas.microsoft.com/office/drawing/2014/main" val="20004"/>
                    </a:ext>
                  </a:extLst>
                </a:gridCol>
                <a:gridCol w="1245234">
                  <a:extLst>
                    <a:ext uri="{9D8B030D-6E8A-4147-A177-3AD203B41FA5}">
                      <a16:colId xmlns:a16="http://schemas.microsoft.com/office/drawing/2014/main" val="20005"/>
                    </a:ext>
                  </a:extLst>
                </a:gridCol>
              </a:tblGrid>
              <a:tr h="370839">
                <a:tc>
                  <a:txBody>
                    <a:bodyPr/>
                    <a:lstStyle/>
                    <a:p>
                      <a:pPr marL="91440">
                        <a:lnSpc>
                          <a:spcPct val="100000"/>
                        </a:lnSpc>
                        <a:spcBef>
                          <a:spcPts val="245"/>
                        </a:spcBef>
                      </a:pPr>
                      <a:r>
                        <a:rPr sz="1800" b="1" spc="-5" dirty="0">
                          <a:solidFill>
                            <a:srgbClr val="FFFFFF"/>
                          </a:solidFill>
                          <a:latin typeface="Calibri"/>
                          <a:cs typeface="Calibri"/>
                        </a:rPr>
                        <a:t>tossicità</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45"/>
                        </a:spcBef>
                      </a:pPr>
                      <a:r>
                        <a:rPr sz="1800" b="1" spc="-10" dirty="0">
                          <a:solidFill>
                            <a:srgbClr val="FFFFFF"/>
                          </a:solidFill>
                          <a:latin typeface="Calibri"/>
                          <a:cs typeface="Calibri"/>
                        </a:rPr>
                        <a:t>Grado</a:t>
                      </a:r>
                      <a:r>
                        <a:rPr sz="1800" b="1" spc="-35" dirty="0">
                          <a:solidFill>
                            <a:srgbClr val="FFFFFF"/>
                          </a:solidFill>
                          <a:latin typeface="Calibri"/>
                          <a:cs typeface="Calibri"/>
                        </a:rPr>
                        <a:t> </a:t>
                      </a:r>
                      <a:r>
                        <a:rPr sz="1800" b="1" dirty="0">
                          <a:solidFill>
                            <a:srgbClr val="FFFFFF"/>
                          </a:solidFill>
                          <a:latin typeface="Calibri"/>
                          <a:cs typeface="Calibri"/>
                        </a:rPr>
                        <a:t>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45"/>
                        </a:spcBef>
                      </a:pPr>
                      <a:r>
                        <a:rPr sz="1800" b="1" spc="-10" dirty="0">
                          <a:solidFill>
                            <a:srgbClr val="FFFFFF"/>
                          </a:solidFill>
                          <a:latin typeface="Calibri"/>
                          <a:cs typeface="Calibri"/>
                        </a:rPr>
                        <a:t>Grado</a:t>
                      </a:r>
                      <a:r>
                        <a:rPr sz="1800" b="1" spc="-30" dirty="0">
                          <a:solidFill>
                            <a:srgbClr val="FFFFFF"/>
                          </a:solidFill>
                          <a:latin typeface="Calibri"/>
                          <a:cs typeface="Calibri"/>
                        </a:rPr>
                        <a:t> </a:t>
                      </a:r>
                      <a:r>
                        <a:rPr sz="1800" b="1" dirty="0">
                          <a:solidFill>
                            <a:srgbClr val="FFFFFF"/>
                          </a:solidFill>
                          <a:latin typeface="Calibri"/>
                          <a:cs typeface="Calibri"/>
                        </a:rPr>
                        <a:t>1</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45"/>
                        </a:spcBef>
                      </a:pPr>
                      <a:r>
                        <a:rPr sz="1800" b="1" spc="-10" dirty="0">
                          <a:solidFill>
                            <a:srgbClr val="FFFFFF"/>
                          </a:solidFill>
                          <a:latin typeface="Calibri"/>
                          <a:cs typeface="Calibri"/>
                        </a:rPr>
                        <a:t>Grado</a:t>
                      </a:r>
                      <a:r>
                        <a:rPr sz="1800" b="1" spc="-30" dirty="0">
                          <a:solidFill>
                            <a:srgbClr val="FFFFFF"/>
                          </a:solidFill>
                          <a:latin typeface="Calibri"/>
                          <a:cs typeface="Calibri"/>
                        </a:rPr>
                        <a:t> </a:t>
                      </a:r>
                      <a:r>
                        <a:rPr sz="1800" b="1" dirty="0">
                          <a:solidFill>
                            <a:srgbClr val="FFFFFF"/>
                          </a:solidFill>
                          <a:latin typeface="Calibri"/>
                          <a:cs typeface="Calibri"/>
                        </a:rPr>
                        <a:t>2</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45"/>
                        </a:spcBef>
                      </a:pPr>
                      <a:r>
                        <a:rPr sz="1800" b="1" spc="-10" dirty="0">
                          <a:solidFill>
                            <a:srgbClr val="FFFFFF"/>
                          </a:solidFill>
                          <a:latin typeface="Calibri"/>
                          <a:cs typeface="Calibri"/>
                        </a:rPr>
                        <a:t>Grado</a:t>
                      </a:r>
                      <a:r>
                        <a:rPr sz="1800" b="1" spc="-30" dirty="0">
                          <a:solidFill>
                            <a:srgbClr val="FFFFFF"/>
                          </a:solidFill>
                          <a:latin typeface="Calibri"/>
                          <a:cs typeface="Calibri"/>
                        </a:rPr>
                        <a:t> </a:t>
                      </a:r>
                      <a:r>
                        <a:rPr sz="1800" b="1" dirty="0">
                          <a:solidFill>
                            <a:srgbClr val="FFFFFF"/>
                          </a:solidFill>
                          <a:latin typeface="Calibri"/>
                          <a:cs typeface="Calibri"/>
                        </a:rPr>
                        <a:t>3</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710">
                        <a:lnSpc>
                          <a:spcPct val="100000"/>
                        </a:lnSpc>
                        <a:spcBef>
                          <a:spcPts val="245"/>
                        </a:spcBef>
                      </a:pPr>
                      <a:r>
                        <a:rPr sz="1800" b="1" spc="-10" dirty="0">
                          <a:solidFill>
                            <a:srgbClr val="FFFFFF"/>
                          </a:solidFill>
                          <a:latin typeface="Calibri"/>
                          <a:cs typeface="Calibri"/>
                        </a:rPr>
                        <a:t>Grado</a:t>
                      </a:r>
                      <a:r>
                        <a:rPr sz="1800" b="1" spc="-30" dirty="0">
                          <a:solidFill>
                            <a:srgbClr val="FFFFFF"/>
                          </a:solidFill>
                          <a:latin typeface="Calibri"/>
                          <a:cs typeface="Calibri"/>
                        </a:rPr>
                        <a:t> </a:t>
                      </a:r>
                      <a:r>
                        <a:rPr sz="1800" b="1" dirty="0">
                          <a:solidFill>
                            <a:srgbClr val="FFFFFF"/>
                          </a:solidFill>
                          <a:latin typeface="Calibri"/>
                          <a:cs typeface="Calibri"/>
                        </a:rPr>
                        <a:t>4</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70840">
                <a:tc>
                  <a:txBody>
                    <a:bodyPr/>
                    <a:lstStyle/>
                    <a:p>
                      <a:pPr marL="91440">
                        <a:lnSpc>
                          <a:spcPct val="100000"/>
                        </a:lnSpc>
                        <a:spcBef>
                          <a:spcPts val="245"/>
                        </a:spcBef>
                      </a:pPr>
                      <a:r>
                        <a:rPr sz="1800" spc="-5" dirty="0">
                          <a:latin typeface="Calibri"/>
                          <a:cs typeface="Calibri"/>
                        </a:rPr>
                        <a:t>Hb</a:t>
                      </a:r>
                      <a:r>
                        <a:rPr sz="1800" spc="5" dirty="0">
                          <a:latin typeface="Calibri"/>
                          <a:cs typeface="Calibri"/>
                        </a:rPr>
                        <a:t> </a:t>
                      </a:r>
                      <a:r>
                        <a:rPr sz="1800" spc="15" dirty="0">
                          <a:latin typeface="Calibri"/>
                          <a:cs typeface="Calibri"/>
                        </a:rPr>
                        <a:t>g/dL</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45"/>
                        </a:spcBef>
                      </a:pPr>
                      <a:r>
                        <a:rPr sz="1800" dirty="0">
                          <a:latin typeface="Calibri"/>
                          <a:cs typeface="Calibri"/>
                        </a:rPr>
                        <a:t>&gt;</a:t>
                      </a:r>
                      <a:r>
                        <a:rPr sz="1800" spc="-15" dirty="0">
                          <a:latin typeface="Calibri"/>
                          <a:cs typeface="Calibri"/>
                        </a:rPr>
                        <a:t> </a:t>
                      </a:r>
                      <a:r>
                        <a:rPr sz="1800" dirty="0">
                          <a:latin typeface="Calibri"/>
                          <a:cs typeface="Calibri"/>
                        </a:rPr>
                        <a:t>11</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spc="-5" dirty="0">
                          <a:latin typeface="Calibri"/>
                          <a:cs typeface="Calibri"/>
                        </a:rPr>
                        <a:t>9,5-10,9</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spc="-5" dirty="0">
                          <a:latin typeface="Calibri"/>
                          <a:cs typeface="Calibri"/>
                        </a:rPr>
                        <a:t>8,0-9,4</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spc="-5" dirty="0">
                          <a:latin typeface="Calibri"/>
                          <a:cs typeface="Calibri"/>
                        </a:rPr>
                        <a:t>6,5-7,9</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45"/>
                        </a:spcBef>
                      </a:pPr>
                      <a:r>
                        <a:rPr sz="1800" spc="-5" dirty="0">
                          <a:latin typeface="Calibri"/>
                          <a:cs typeface="Calibri"/>
                        </a:rPr>
                        <a:t>&lt;6,5</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640067">
                <a:tc>
                  <a:txBody>
                    <a:bodyPr/>
                    <a:lstStyle/>
                    <a:p>
                      <a:pPr marL="91440" marR="790575">
                        <a:lnSpc>
                          <a:spcPct val="100000"/>
                        </a:lnSpc>
                        <a:spcBef>
                          <a:spcPts val="245"/>
                        </a:spcBef>
                      </a:pPr>
                      <a:r>
                        <a:rPr sz="1800" spc="-10" dirty="0">
                          <a:latin typeface="Calibri"/>
                          <a:cs typeface="Calibri"/>
                        </a:rPr>
                        <a:t>Piastrine  </a:t>
                      </a:r>
                      <a:r>
                        <a:rPr sz="1800" dirty="0">
                          <a:latin typeface="Calibri"/>
                          <a:cs typeface="Calibri"/>
                        </a:rPr>
                        <a:t>x 10^3</a:t>
                      </a:r>
                      <a:r>
                        <a:rPr sz="1800" spc="-100" dirty="0">
                          <a:latin typeface="Calibri"/>
                          <a:cs typeface="Calibri"/>
                        </a:rPr>
                        <a:t> </a:t>
                      </a:r>
                      <a:r>
                        <a:rPr sz="1800" dirty="0">
                          <a:latin typeface="Calibri"/>
                          <a:cs typeface="Calibri"/>
                        </a:rPr>
                        <a:t>ul</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45"/>
                        </a:spcBef>
                      </a:pPr>
                      <a:r>
                        <a:rPr sz="1800" dirty="0">
                          <a:latin typeface="Calibri"/>
                          <a:cs typeface="Calibri"/>
                        </a:rPr>
                        <a:t>&gt;</a:t>
                      </a:r>
                      <a:r>
                        <a:rPr sz="1800" spc="-15" dirty="0">
                          <a:latin typeface="Calibri"/>
                          <a:cs typeface="Calibri"/>
                        </a:rPr>
                        <a:t> </a:t>
                      </a:r>
                      <a:r>
                        <a:rPr sz="1800" dirty="0">
                          <a:latin typeface="Calibri"/>
                          <a:cs typeface="Calibri"/>
                        </a:rPr>
                        <a:t>100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1800" spc="-5" dirty="0">
                          <a:latin typeface="Calibri"/>
                          <a:cs typeface="Calibri"/>
                        </a:rPr>
                        <a:t>75-99</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1800" spc="-5" dirty="0">
                          <a:latin typeface="Calibri"/>
                          <a:cs typeface="Calibri"/>
                        </a:rPr>
                        <a:t>50-75</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1800" spc="-5" dirty="0">
                          <a:latin typeface="Calibri"/>
                          <a:cs typeface="Calibri"/>
                        </a:rPr>
                        <a:t>25-50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245"/>
                        </a:spcBef>
                      </a:pPr>
                      <a:r>
                        <a:rPr sz="1800" spc="-5" dirty="0">
                          <a:latin typeface="Calibri"/>
                          <a:cs typeface="Calibri"/>
                        </a:rPr>
                        <a:t>&lt;25</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640080">
                <a:tc>
                  <a:txBody>
                    <a:bodyPr/>
                    <a:lstStyle/>
                    <a:p>
                      <a:pPr marL="91440" marR="747395">
                        <a:lnSpc>
                          <a:spcPct val="100000"/>
                        </a:lnSpc>
                        <a:spcBef>
                          <a:spcPts val="250"/>
                        </a:spcBef>
                      </a:pPr>
                      <a:r>
                        <a:rPr sz="1800" dirty="0">
                          <a:latin typeface="Calibri"/>
                          <a:cs typeface="Calibri"/>
                        </a:rPr>
                        <a:t>Ne</a:t>
                      </a:r>
                      <a:r>
                        <a:rPr sz="1800" spc="5" dirty="0">
                          <a:latin typeface="Calibri"/>
                          <a:cs typeface="Calibri"/>
                        </a:rPr>
                        <a:t>u</a:t>
                      </a:r>
                      <a:r>
                        <a:rPr sz="1800" dirty="0">
                          <a:latin typeface="Calibri"/>
                          <a:cs typeface="Calibri"/>
                        </a:rPr>
                        <a:t>t</a:t>
                      </a:r>
                      <a:r>
                        <a:rPr sz="1800" spc="-35" dirty="0">
                          <a:latin typeface="Calibri"/>
                          <a:cs typeface="Calibri"/>
                        </a:rPr>
                        <a:t>r</a:t>
                      </a:r>
                      <a:r>
                        <a:rPr sz="1800" spc="-5" dirty="0">
                          <a:latin typeface="Calibri"/>
                          <a:cs typeface="Calibri"/>
                        </a:rPr>
                        <a:t>ofi</a:t>
                      </a:r>
                      <a:r>
                        <a:rPr sz="1800" spc="-10" dirty="0">
                          <a:latin typeface="Calibri"/>
                          <a:cs typeface="Calibri"/>
                        </a:rPr>
                        <a:t>l</a:t>
                      </a:r>
                      <a:r>
                        <a:rPr sz="1800" dirty="0">
                          <a:latin typeface="Calibri"/>
                          <a:cs typeface="Calibri"/>
                        </a:rPr>
                        <a:t>i  x 10^3</a:t>
                      </a:r>
                      <a:r>
                        <a:rPr sz="1800" spc="-70" dirty="0">
                          <a:latin typeface="Calibri"/>
                          <a:cs typeface="Calibri"/>
                        </a:rPr>
                        <a:t> </a:t>
                      </a:r>
                      <a:r>
                        <a:rPr sz="1800" dirty="0">
                          <a:latin typeface="Calibri"/>
                          <a:cs typeface="Calibri"/>
                        </a:rPr>
                        <a:t>ul</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50"/>
                        </a:spcBef>
                      </a:pPr>
                      <a:r>
                        <a:rPr sz="1800" dirty="0">
                          <a:latin typeface="Calibri"/>
                          <a:cs typeface="Calibri"/>
                        </a:rPr>
                        <a:t>&gt;</a:t>
                      </a:r>
                      <a:r>
                        <a:rPr sz="1800" spc="-15" dirty="0">
                          <a:latin typeface="Calibri"/>
                          <a:cs typeface="Calibri"/>
                        </a:rPr>
                        <a:t> </a:t>
                      </a:r>
                      <a:r>
                        <a:rPr sz="1800" dirty="0">
                          <a:latin typeface="Calibri"/>
                          <a:cs typeface="Calibri"/>
                        </a:rPr>
                        <a:t>2,0</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50"/>
                        </a:spcBef>
                      </a:pPr>
                      <a:r>
                        <a:rPr sz="1800" spc="-5" dirty="0">
                          <a:latin typeface="Calibri"/>
                          <a:cs typeface="Calibri"/>
                        </a:rPr>
                        <a:t>1,5-1,9</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50"/>
                        </a:spcBef>
                      </a:pPr>
                      <a:r>
                        <a:rPr sz="1800" spc="-5" dirty="0">
                          <a:latin typeface="Calibri"/>
                          <a:cs typeface="Calibri"/>
                        </a:rPr>
                        <a:t>1,0-1,4</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50"/>
                        </a:spcBef>
                      </a:pPr>
                      <a:r>
                        <a:rPr sz="1800" spc="-5" dirty="0">
                          <a:latin typeface="Calibri"/>
                          <a:cs typeface="Calibri"/>
                        </a:rPr>
                        <a:t>0,5-0,9</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50"/>
                        </a:spcBef>
                      </a:pPr>
                      <a:r>
                        <a:rPr sz="1800" spc="-5" dirty="0">
                          <a:latin typeface="Calibri"/>
                          <a:cs typeface="Calibri"/>
                        </a:rPr>
                        <a:t>&lt;0,5</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bl>
          </a:graphicData>
        </a:graphic>
      </p:graphicFrame>
      <p:sp>
        <p:nvSpPr>
          <p:cNvPr id="6" name="object 3"/>
          <p:cNvSpPr txBox="1"/>
          <p:nvPr/>
        </p:nvSpPr>
        <p:spPr>
          <a:xfrm>
            <a:off x="535940" y="1524000"/>
            <a:ext cx="7987665" cy="2440940"/>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2400" spc="-5" dirty="0">
                <a:latin typeface="Calibri"/>
                <a:cs typeface="Calibri"/>
              </a:rPr>
              <a:t>La </a:t>
            </a:r>
            <a:r>
              <a:rPr sz="2400" dirty="0">
                <a:latin typeface="Calibri"/>
                <a:cs typeface="Calibri"/>
              </a:rPr>
              <a:t>maggior </a:t>
            </a:r>
            <a:r>
              <a:rPr sz="2400" spc="-10" dirty="0">
                <a:latin typeface="Calibri"/>
                <a:cs typeface="Calibri"/>
              </a:rPr>
              <a:t>parte </a:t>
            </a:r>
            <a:r>
              <a:rPr sz="2400" spc="-5" dirty="0">
                <a:latin typeface="Calibri"/>
                <a:cs typeface="Calibri"/>
              </a:rPr>
              <a:t>dei </a:t>
            </a:r>
            <a:r>
              <a:rPr sz="2400" spc="-10" dirty="0">
                <a:latin typeface="Calibri"/>
                <a:cs typeface="Calibri"/>
              </a:rPr>
              <a:t>farmaci citotossici </a:t>
            </a:r>
            <a:r>
              <a:rPr sz="2400" dirty="0">
                <a:latin typeface="Calibri"/>
                <a:cs typeface="Calibri"/>
              </a:rPr>
              <a:t>induce in </a:t>
            </a:r>
            <a:r>
              <a:rPr sz="2400" spc="-10" dirty="0">
                <a:latin typeface="Calibri"/>
                <a:cs typeface="Calibri"/>
              </a:rPr>
              <a:t>misura </a:t>
            </a:r>
            <a:r>
              <a:rPr sz="2400" spc="-5" dirty="0">
                <a:latin typeface="Calibri"/>
                <a:cs typeface="Calibri"/>
              </a:rPr>
              <a:t>più</a:t>
            </a:r>
            <a:r>
              <a:rPr sz="2400" spc="-70" dirty="0">
                <a:latin typeface="Calibri"/>
                <a:cs typeface="Calibri"/>
              </a:rPr>
              <a:t> </a:t>
            </a:r>
            <a:r>
              <a:rPr sz="2400" dirty="0">
                <a:latin typeface="Calibri"/>
                <a:cs typeface="Calibri"/>
              </a:rPr>
              <a:t>o</a:t>
            </a:r>
            <a:endParaRPr sz="2400">
              <a:latin typeface="Calibri"/>
              <a:cs typeface="Calibri"/>
            </a:endParaRPr>
          </a:p>
          <a:p>
            <a:pPr marL="355600">
              <a:lnSpc>
                <a:spcPct val="100000"/>
              </a:lnSpc>
              <a:spcBef>
                <a:spcPts val="5"/>
              </a:spcBef>
            </a:pPr>
            <a:r>
              <a:rPr sz="2400" dirty="0">
                <a:latin typeface="Calibri"/>
                <a:cs typeface="Calibri"/>
              </a:rPr>
              <a:t>meno </a:t>
            </a:r>
            <a:r>
              <a:rPr sz="2400" spc="-15" dirty="0">
                <a:latin typeface="Calibri"/>
                <a:cs typeface="Calibri"/>
              </a:rPr>
              <a:t>diversa </a:t>
            </a:r>
            <a:r>
              <a:rPr sz="2400" spc="-10" dirty="0">
                <a:latin typeface="Calibri"/>
                <a:cs typeface="Calibri"/>
              </a:rPr>
              <a:t>tossicità </a:t>
            </a:r>
            <a:r>
              <a:rPr sz="2400" spc="-5" dirty="0">
                <a:latin typeface="Calibri"/>
                <a:cs typeface="Calibri"/>
              </a:rPr>
              <a:t>midollare</a:t>
            </a:r>
            <a:r>
              <a:rPr sz="2400" spc="-20" dirty="0">
                <a:latin typeface="Calibri"/>
                <a:cs typeface="Calibri"/>
              </a:rPr>
              <a:t> </a:t>
            </a:r>
            <a:r>
              <a:rPr sz="2400" spc="-5" dirty="0">
                <a:latin typeface="Calibri"/>
                <a:cs typeface="Calibri"/>
              </a:rPr>
              <a:t>(mielo-soppressione).</a:t>
            </a:r>
            <a:endParaRPr sz="2400">
              <a:latin typeface="Calibri"/>
              <a:cs typeface="Calibri"/>
            </a:endParaRPr>
          </a:p>
          <a:p>
            <a:pPr marL="355600" indent="-343535">
              <a:lnSpc>
                <a:spcPct val="100000"/>
              </a:lnSpc>
              <a:spcBef>
                <a:spcPts val="575"/>
              </a:spcBef>
              <a:buFont typeface="Arial"/>
              <a:buChar char="•"/>
              <a:tabLst>
                <a:tab pos="355600" algn="l"/>
                <a:tab pos="356235" algn="l"/>
              </a:tabLst>
            </a:pPr>
            <a:r>
              <a:rPr sz="2400" dirty="0">
                <a:latin typeface="Calibri"/>
                <a:cs typeface="Calibri"/>
              </a:rPr>
              <a:t>Il </a:t>
            </a:r>
            <a:r>
              <a:rPr sz="2400" spc="-5" dirty="0">
                <a:latin typeface="Calibri"/>
                <a:cs typeface="Calibri"/>
              </a:rPr>
              <a:t>midollo emopoietico </a:t>
            </a:r>
            <a:r>
              <a:rPr sz="2400" dirty="0">
                <a:latin typeface="Calibri"/>
                <a:cs typeface="Calibri"/>
              </a:rPr>
              <a:t>è </a:t>
            </a:r>
            <a:r>
              <a:rPr sz="2400" spc="-5" dirty="0">
                <a:latin typeface="Calibri"/>
                <a:cs typeface="Calibri"/>
              </a:rPr>
              <a:t>un </a:t>
            </a:r>
            <a:r>
              <a:rPr sz="2400" spc="-10" dirty="0">
                <a:latin typeface="Calibri"/>
                <a:cs typeface="Calibri"/>
              </a:rPr>
              <a:t>compartimento </a:t>
            </a:r>
            <a:r>
              <a:rPr sz="2400" spc="-5" dirty="0">
                <a:latin typeface="Calibri"/>
                <a:cs typeface="Calibri"/>
              </a:rPr>
              <a:t>cellulare </a:t>
            </a:r>
            <a:r>
              <a:rPr sz="2400" dirty="0">
                <a:latin typeface="Calibri"/>
                <a:cs typeface="Calibri"/>
              </a:rPr>
              <a:t>a</a:t>
            </a:r>
            <a:r>
              <a:rPr sz="2400" spc="-70" dirty="0">
                <a:latin typeface="Calibri"/>
                <a:cs typeface="Calibri"/>
              </a:rPr>
              <a:t> </a:t>
            </a:r>
            <a:r>
              <a:rPr sz="2400" spc="-10" dirty="0">
                <a:latin typeface="Calibri"/>
                <a:cs typeface="Calibri"/>
              </a:rPr>
              <a:t>rapida</a:t>
            </a:r>
            <a:endParaRPr sz="2400">
              <a:latin typeface="Calibri"/>
              <a:cs typeface="Calibri"/>
            </a:endParaRPr>
          </a:p>
          <a:p>
            <a:pPr marL="355600">
              <a:lnSpc>
                <a:spcPct val="100000"/>
              </a:lnSpc>
            </a:pPr>
            <a:r>
              <a:rPr sz="2400" spc="-15" dirty="0">
                <a:latin typeface="Calibri"/>
                <a:cs typeface="Calibri"/>
              </a:rPr>
              <a:t>proliferazione </a:t>
            </a:r>
            <a:r>
              <a:rPr sz="2400" spc="-5" dirty="0">
                <a:latin typeface="Calibri"/>
                <a:cs typeface="Calibri"/>
              </a:rPr>
              <a:t>sensibile </a:t>
            </a:r>
            <a:r>
              <a:rPr sz="2400" spc="-20" dirty="0">
                <a:latin typeface="Calibri"/>
                <a:cs typeface="Calibri"/>
              </a:rPr>
              <a:t>all’azione </a:t>
            </a:r>
            <a:r>
              <a:rPr sz="2400" spc="-5" dirty="0">
                <a:latin typeface="Calibri"/>
                <a:cs typeface="Calibri"/>
              </a:rPr>
              <a:t>dei</a:t>
            </a:r>
            <a:r>
              <a:rPr sz="2400" spc="15" dirty="0">
                <a:latin typeface="Calibri"/>
                <a:cs typeface="Calibri"/>
              </a:rPr>
              <a:t> </a:t>
            </a:r>
            <a:r>
              <a:rPr sz="2400" spc="-10" dirty="0">
                <a:latin typeface="Calibri"/>
                <a:cs typeface="Calibri"/>
              </a:rPr>
              <a:t>citotossici</a:t>
            </a:r>
            <a:endParaRPr sz="2400">
              <a:latin typeface="Calibri"/>
              <a:cs typeface="Calibri"/>
            </a:endParaRPr>
          </a:p>
          <a:p>
            <a:pPr>
              <a:lnSpc>
                <a:spcPct val="100000"/>
              </a:lnSpc>
              <a:spcBef>
                <a:spcPts val="10"/>
              </a:spcBef>
            </a:pPr>
            <a:endParaRPr sz="3500">
              <a:latin typeface="Times New Roman"/>
              <a:cs typeface="Times New Roman"/>
            </a:endParaRPr>
          </a:p>
          <a:p>
            <a:pPr marL="355600" indent="-343535">
              <a:lnSpc>
                <a:spcPct val="100000"/>
              </a:lnSpc>
              <a:buFont typeface="Arial"/>
              <a:buChar char="•"/>
              <a:tabLst>
                <a:tab pos="355600" algn="l"/>
                <a:tab pos="356235" algn="l"/>
              </a:tabLst>
            </a:pPr>
            <a:r>
              <a:rPr sz="2400" spc="-10" dirty="0">
                <a:latin typeface="Calibri"/>
                <a:cs typeface="Calibri"/>
              </a:rPr>
              <a:t>Gradi </a:t>
            </a:r>
            <a:r>
              <a:rPr sz="2400" spc="-5" dirty="0">
                <a:latin typeface="Calibri"/>
                <a:cs typeface="Calibri"/>
              </a:rPr>
              <a:t>di </a:t>
            </a:r>
            <a:r>
              <a:rPr sz="2400" spc="-10" dirty="0">
                <a:latin typeface="Calibri"/>
                <a:cs typeface="Calibri"/>
              </a:rPr>
              <a:t>tossicità </a:t>
            </a:r>
            <a:r>
              <a:rPr sz="2400" spc="-5" dirty="0">
                <a:latin typeface="Calibri"/>
                <a:cs typeface="Calibri"/>
              </a:rPr>
              <a:t>midollare</a:t>
            </a:r>
            <a:r>
              <a:rPr sz="2400" spc="-40" dirty="0">
                <a:latin typeface="Calibri"/>
                <a:cs typeface="Calibri"/>
              </a:rPr>
              <a:t> </a:t>
            </a:r>
            <a:r>
              <a:rPr sz="2400" spc="-5" dirty="0">
                <a:latin typeface="Calibri"/>
                <a:cs typeface="Calibri"/>
              </a:rPr>
              <a:t>(WHO)</a:t>
            </a:r>
            <a:endParaRPr sz="2400">
              <a:latin typeface="Calibri"/>
              <a:cs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8117" y="461899"/>
            <a:ext cx="4205605" cy="696595"/>
          </a:xfrm>
          <a:prstGeom prst="rect">
            <a:avLst/>
          </a:prstGeom>
        </p:spPr>
        <p:txBody>
          <a:bodyPr vert="horz" wrap="square" lIns="0" tIns="13335" rIns="0" bIns="0" rtlCol="0">
            <a:spAutoFit/>
          </a:bodyPr>
          <a:lstStyle/>
          <a:p>
            <a:pPr marL="12700">
              <a:lnSpc>
                <a:spcPct val="100000"/>
              </a:lnSpc>
              <a:spcBef>
                <a:spcPts val="105"/>
              </a:spcBef>
            </a:pPr>
            <a:r>
              <a:rPr sz="4400" spc="-275" dirty="0"/>
              <a:t>Tossicità</a:t>
            </a:r>
            <a:r>
              <a:rPr sz="4400" spc="-270" dirty="0"/>
              <a:t> </a:t>
            </a:r>
            <a:r>
              <a:rPr sz="4400" spc="-100" dirty="0"/>
              <a:t>midollare</a:t>
            </a:r>
            <a:endParaRPr sz="4400"/>
          </a:p>
        </p:txBody>
      </p:sp>
      <p:sp>
        <p:nvSpPr>
          <p:cNvPr id="4" name="object 3"/>
          <p:cNvSpPr txBox="1"/>
          <p:nvPr/>
        </p:nvSpPr>
        <p:spPr>
          <a:xfrm>
            <a:off x="824230" y="1524000"/>
            <a:ext cx="7405370" cy="4301819"/>
          </a:xfrm>
          <a:prstGeom prst="rect">
            <a:avLst/>
          </a:prstGeom>
        </p:spPr>
        <p:txBody>
          <a:bodyPr vert="horz" wrap="square" lIns="0" tIns="13335" rIns="0" bIns="0" rtlCol="0">
            <a:spAutoFit/>
          </a:bodyPr>
          <a:lstStyle/>
          <a:p>
            <a:pPr marL="355600" marR="299720" indent="-343535">
              <a:lnSpc>
                <a:spcPct val="100000"/>
              </a:lnSpc>
              <a:spcBef>
                <a:spcPts val="105"/>
              </a:spcBef>
              <a:buFont typeface="Arial"/>
              <a:buChar char="•"/>
              <a:tabLst>
                <a:tab pos="355600" algn="l"/>
                <a:tab pos="356235" algn="l"/>
              </a:tabLst>
            </a:pPr>
            <a:r>
              <a:rPr sz="2000" spc="-5" dirty="0">
                <a:latin typeface="Calibri"/>
                <a:cs typeface="Calibri"/>
              </a:rPr>
              <a:t>La mielosoppressione si </a:t>
            </a:r>
            <a:r>
              <a:rPr sz="2000" spc="-15" dirty="0">
                <a:latin typeface="Calibri"/>
                <a:cs typeface="Calibri"/>
              </a:rPr>
              <a:t>manifesta </a:t>
            </a:r>
            <a:r>
              <a:rPr sz="2000" spc="-10" dirty="0">
                <a:latin typeface="Calibri"/>
                <a:cs typeface="Calibri"/>
              </a:rPr>
              <a:t>generalmente </a:t>
            </a:r>
            <a:r>
              <a:rPr sz="2000" dirty="0">
                <a:latin typeface="Calibri"/>
                <a:cs typeface="Calibri"/>
              </a:rPr>
              <a:t>8-14 giorni </a:t>
            </a:r>
            <a:r>
              <a:rPr sz="2000" spc="-5" dirty="0">
                <a:latin typeface="Calibri"/>
                <a:cs typeface="Calibri"/>
              </a:rPr>
              <a:t>dalla  </a:t>
            </a:r>
            <a:r>
              <a:rPr sz="2000" spc="-10" dirty="0">
                <a:latin typeface="Calibri"/>
                <a:cs typeface="Calibri"/>
              </a:rPr>
              <a:t>somministrazione </a:t>
            </a:r>
            <a:r>
              <a:rPr sz="2000" spc="-5" dirty="0">
                <a:latin typeface="Calibri"/>
                <a:cs typeface="Calibri"/>
              </a:rPr>
              <a:t>della</a:t>
            </a:r>
            <a:r>
              <a:rPr sz="2000" spc="25" dirty="0">
                <a:latin typeface="Calibri"/>
                <a:cs typeface="Calibri"/>
              </a:rPr>
              <a:t> </a:t>
            </a:r>
            <a:r>
              <a:rPr sz="2000" spc="-5" dirty="0">
                <a:latin typeface="Calibri"/>
                <a:cs typeface="Calibri"/>
              </a:rPr>
              <a:t>chemioterapia.</a:t>
            </a:r>
            <a:endParaRPr sz="2000">
              <a:latin typeface="Calibri"/>
              <a:cs typeface="Calibri"/>
            </a:endParaRPr>
          </a:p>
          <a:p>
            <a:pPr marL="355600" marR="389890" indent="-343535">
              <a:lnSpc>
                <a:spcPct val="100000"/>
              </a:lnSpc>
              <a:spcBef>
                <a:spcPts val="480"/>
              </a:spcBef>
              <a:buFont typeface="Arial"/>
              <a:buChar char="•"/>
              <a:tabLst>
                <a:tab pos="355600" algn="l"/>
                <a:tab pos="356235" algn="l"/>
              </a:tabLst>
            </a:pPr>
            <a:r>
              <a:rPr sz="2000" dirty="0">
                <a:latin typeface="Calibri"/>
                <a:cs typeface="Calibri"/>
              </a:rPr>
              <a:t>Alcuni </a:t>
            </a:r>
            <a:r>
              <a:rPr sz="2000" spc="-10" dirty="0">
                <a:latin typeface="Calibri"/>
                <a:cs typeface="Calibri"/>
              </a:rPr>
              <a:t>farmaci </a:t>
            </a:r>
            <a:r>
              <a:rPr sz="2000" dirty="0">
                <a:latin typeface="Calibri"/>
                <a:cs typeface="Calibri"/>
              </a:rPr>
              <a:t>hanno una </a:t>
            </a:r>
            <a:r>
              <a:rPr sz="2000" spc="-5" dirty="0">
                <a:latin typeface="Calibri"/>
                <a:cs typeface="Calibri"/>
              </a:rPr>
              <a:t>mielosoppressione </a:t>
            </a:r>
            <a:r>
              <a:rPr sz="2000" spc="-15" dirty="0">
                <a:latin typeface="Calibri"/>
                <a:cs typeface="Calibri"/>
              </a:rPr>
              <a:t>ritardata </a:t>
            </a:r>
            <a:r>
              <a:rPr sz="2000" spc="-5" dirty="0">
                <a:latin typeface="Calibri"/>
                <a:cs typeface="Calibri"/>
              </a:rPr>
              <a:t>(dopo </a:t>
            </a:r>
            <a:r>
              <a:rPr sz="2000" spc="5" dirty="0">
                <a:latin typeface="Calibri"/>
                <a:cs typeface="Calibri"/>
              </a:rPr>
              <a:t>4-5  </a:t>
            </a:r>
            <a:r>
              <a:rPr sz="2000" spc="-5" dirty="0">
                <a:latin typeface="Calibri"/>
                <a:cs typeface="Calibri"/>
              </a:rPr>
              <a:t>settimane)</a:t>
            </a:r>
            <a:endParaRPr sz="2000">
              <a:latin typeface="Calibri"/>
              <a:cs typeface="Calibri"/>
            </a:endParaRPr>
          </a:p>
          <a:p>
            <a:pPr marL="355600" indent="-343535">
              <a:lnSpc>
                <a:spcPct val="100000"/>
              </a:lnSpc>
              <a:spcBef>
                <a:spcPts val="480"/>
              </a:spcBef>
              <a:buFont typeface="Arial"/>
              <a:buChar char="•"/>
              <a:tabLst>
                <a:tab pos="355600" algn="l"/>
                <a:tab pos="356235" algn="l"/>
              </a:tabLst>
            </a:pPr>
            <a:r>
              <a:rPr sz="2000" spc="-50" dirty="0">
                <a:latin typeface="Calibri"/>
                <a:cs typeface="Calibri"/>
              </a:rPr>
              <a:t>L’effetto </a:t>
            </a:r>
            <a:r>
              <a:rPr sz="2000" spc="-10" dirty="0">
                <a:latin typeface="Calibri"/>
                <a:cs typeface="Calibri"/>
              </a:rPr>
              <a:t>mielosoppressivo </a:t>
            </a:r>
            <a:r>
              <a:rPr sz="2000" dirty="0">
                <a:latin typeface="Calibri"/>
                <a:cs typeface="Calibri"/>
              </a:rPr>
              <a:t>può </a:t>
            </a:r>
            <a:r>
              <a:rPr sz="2000" spc="-5" dirty="0">
                <a:latin typeface="Calibri"/>
                <a:cs typeface="Calibri"/>
              </a:rPr>
              <a:t>essere </a:t>
            </a:r>
            <a:r>
              <a:rPr sz="2000" dirty="0">
                <a:latin typeface="Calibri"/>
                <a:cs typeface="Calibri"/>
              </a:rPr>
              <a:t>anche</a:t>
            </a:r>
            <a:r>
              <a:rPr sz="2000" spc="95" dirty="0">
                <a:latin typeface="Calibri"/>
                <a:cs typeface="Calibri"/>
              </a:rPr>
              <a:t> </a:t>
            </a:r>
            <a:r>
              <a:rPr sz="2000" spc="-10" dirty="0">
                <a:latin typeface="Calibri"/>
                <a:cs typeface="Calibri"/>
              </a:rPr>
              <a:t>cumulativo.</a:t>
            </a:r>
            <a:endParaRPr sz="2000">
              <a:latin typeface="Calibri"/>
              <a:cs typeface="Calibri"/>
            </a:endParaRPr>
          </a:p>
          <a:p>
            <a:pPr>
              <a:lnSpc>
                <a:spcPct val="100000"/>
              </a:lnSpc>
              <a:spcBef>
                <a:spcPts val="25"/>
              </a:spcBef>
              <a:buFont typeface="Arial"/>
              <a:buChar char="•"/>
            </a:pPr>
            <a:endParaRPr sz="2900">
              <a:latin typeface="Times New Roman"/>
              <a:cs typeface="Times New Roman"/>
            </a:endParaRPr>
          </a:p>
          <a:p>
            <a:pPr marL="355600" indent="-343535">
              <a:lnSpc>
                <a:spcPct val="100000"/>
              </a:lnSpc>
              <a:spcBef>
                <a:spcPts val="5"/>
              </a:spcBef>
              <a:buFont typeface="Arial"/>
              <a:buChar char="•"/>
              <a:tabLst>
                <a:tab pos="355600" algn="l"/>
                <a:tab pos="356235" algn="l"/>
              </a:tabLst>
            </a:pPr>
            <a:r>
              <a:rPr sz="2000" dirty="0">
                <a:latin typeface="Calibri"/>
                <a:cs typeface="Calibri"/>
              </a:rPr>
              <a:t>Il </a:t>
            </a:r>
            <a:r>
              <a:rPr sz="2000" spc="-15" dirty="0">
                <a:latin typeface="Calibri"/>
                <a:cs typeface="Calibri"/>
              </a:rPr>
              <a:t>trattamento </a:t>
            </a:r>
            <a:r>
              <a:rPr sz="2000" spc="-5" dirty="0">
                <a:latin typeface="Calibri"/>
                <a:cs typeface="Calibri"/>
              </a:rPr>
              <a:t>della mielodepressione si basa</a:t>
            </a:r>
            <a:r>
              <a:rPr sz="2000" spc="75" dirty="0">
                <a:latin typeface="Calibri"/>
                <a:cs typeface="Calibri"/>
              </a:rPr>
              <a:t> </a:t>
            </a:r>
            <a:r>
              <a:rPr sz="2000" spc="-5">
                <a:latin typeface="Calibri"/>
                <a:cs typeface="Calibri"/>
              </a:rPr>
              <a:t>su:</a:t>
            </a:r>
            <a:endParaRPr sz="2000">
              <a:latin typeface="Calibri"/>
              <a:cs typeface="Calibri"/>
            </a:endParaRPr>
          </a:p>
          <a:p>
            <a:pPr marL="756285" lvl="1" indent="-287020">
              <a:lnSpc>
                <a:spcPct val="100000"/>
              </a:lnSpc>
              <a:spcBef>
                <a:spcPts val="439"/>
              </a:spcBef>
              <a:buFont typeface="Arial"/>
              <a:buChar char="–"/>
              <a:tabLst>
                <a:tab pos="756285" algn="l"/>
                <a:tab pos="756920" algn="l"/>
              </a:tabLst>
            </a:pPr>
            <a:r>
              <a:rPr sz="1800" spc="-20" dirty="0">
                <a:latin typeface="Calibri"/>
                <a:cs typeface="Calibri"/>
              </a:rPr>
              <a:t>Trasfusioni </a:t>
            </a:r>
            <a:r>
              <a:rPr sz="1800" spc="-10" dirty="0">
                <a:latin typeface="Calibri"/>
                <a:cs typeface="Calibri"/>
              </a:rPr>
              <a:t>(GRC </a:t>
            </a:r>
            <a:r>
              <a:rPr sz="1800" dirty="0">
                <a:latin typeface="Calibri"/>
                <a:cs typeface="Calibri"/>
              </a:rPr>
              <a:t>e</a:t>
            </a:r>
            <a:r>
              <a:rPr sz="1800" spc="30" dirty="0">
                <a:latin typeface="Calibri"/>
                <a:cs typeface="Calibri"/>
              </a:rPr>
              <a:t> </a:t>
            </a:r>
            <a:r>
              <a:rPr sz="1800" spc="-40" dirty="0">
                <a:latin typeface="Calibri"/>
                <a:cs typeface="Calibri"/>
              </a:rPr>
              <a:t>PLT)</a:t>
            </a:r>
            <a:endParaRPr sz="1800">
              <a:latin typeface="Calibri"/>
              <a:cs typeface="Calibri"/>
            </a:endParaRPr>
          </a:p>
          <a:p>
            <a:pPr marL="756285" lvl="1" indent="-287020">
              <a:lnSpc>
                <a:spcPct val="100000"/>
              </a:lnSpc>
              <a:spcBef>
                <a:spcPts val="430"/>
              </a:spcBef>
              <a:buFont typeface="Arial"/>
              <a:buChar char="–"/>
              <a:tabLst>
                <a:tab pos="756285" algn="l"/>
                <a:tab pos="756920" algn="l"/>
              </a:tabLst>
            </a:pPr>
            <a:r>
              <a:rPr sz="1800" spc="-10" dirty="0">
                <a:latin typeface="Calibri"/>
                <a:cs typeface="Calibri"/>
              </a:rPr>
              <a:t>Controllo </a:t>
            </a:r>
            <a:r>
              <a:rPr sz="1800" spc="-5" dirty="0">
                <a:latin typeface="Calibri"/>
                <a:cs typeface="Calibri"/>
              </a:rPr>
              <a:t>delle </a:t>
            </a:r>
            <a:r>
              <a:rPr sz="1800" spc="-15" dirty="0">
                <a:latin typeface="Calibri"/>
                <a:cs typeface="Calibri"/>
              </a:rPr>
              <a:t>infezioni </a:t>
            </a:r>
            <a:r>
              <a:rPr sz="1800" spc="-5" dirty="0">
                <a:latin typeface="Calibri"/>
                <a:cs typeface="Calibri"/>
              </a:rPr>
              <a:t>(per la</a:t>
            </a:r>
            <a:r>
              <a:rPr sz="1800" spc="95" dirty="0">
                <a:latin typeface="Calibri"/>
                <a:cs typeface="Calibri"/>
              </a:rPr>
              <a:t> </a:t>
            </a:r>
            <a:r>
              <a:rPr sz="1800" spc="-10" dirty="0">
                <a:latin typeface="Calibri"/>
                <a:cs typeface="Calibri"/>
              </a:rPr>
              <a:t>neutropenia)</a:t>
            </a:r>
            <a:endParaRPr sz="1800">
              <a:latin typeface="Calibri"/>
              <a:cs typeface="Calibri"/>
            </a:endParaRPr>
          </a:p>
          <a:p>
            <a:pPr marL="756285" lvl="1" indent="-287020">
              <a:lnSpc>
                <a:spcPct val="100000"/>
              </a:lnSpc>
              <a:spcBef>
                <a:spcPts val="430"/>
              </a:spcBef>
              <a:buFont typeface="Arial"/>
              <a:buChar char="–"/>
              <a:tabLst>
                <a:tab pos="756285" algn="l"/>
                <a:tab pos="756920" algn="l"/>
              </a:tabLst>
            </a:pPr>
            <a:r>
              <a:rPr sz="1800" spc="-5" dirty="0">
                <a:latin typeface="Calibri"/>
                <a:cs typeface="Calibri"/>
              </a:rPr>
              <a:t>Sospensione del </a:t>
            </a:r>
            <a:r>
              <a:rPr sz="1800" spc="-15" dirty="0">
                <a:latin typeface="Calibri"/>
                <a:cs typeface="Calibri"/>
              </a:rPr>
              <a:t>trattamento </a:t>
            </a:r>
            <a:r>
              <a:rPr sz="1800" spc="-5" dirty="0">
                <a:latin typeface="Calibri"/>
                <a:cs typeface="Calibri"/>
              </a:rPr>
              <a:t>fino </a:t>
            </a:r>
            <a:r>
              <a:rPr sz="1800" dirty="0">
                <a:latin typeface="Calibri"/>
                <a:cs typeface="Calibri"/>
              </a:rPr>
              <a:t>a </a:t>
            </a:r>
            <a:r>
              <a:rPr sz="1800" spc="-10" dirty="0">
                <a:latin typeface="Calibri"/>
                <a:cs typeface="Calibri"/>
              </a:rPr>
              <a:t>normalizzazione</a:t>
            </a:r>
            <a:r>
              <a:rPr sz="1800" spc="90" dirty="0">
                <a:latin typeface="Calibri"/>
                <a:cs typeface="Calibri"/>
              </a:rPr>
              <a:t> </a:t>
            </a:r>
            <a:r>
              <a:rPr sz="1800" spc="-20" dirty="0">
                <a:latin typeface="Calibri"/>
                <a:cs typeface="Calibri"/>
              </a:rPr>
              <a:t>dell’emocromo</a:t>
            </a:r>
            <a:endParaRPr sz="1800">
              <a:latin typeface="Calibri"/>
              <a:cs typeface="Calibri"/>
            </a:endParaRPr>
          </a:p>
          <a:p>
            <a:pPr marL="756285">
              <a:lnSpc>
                <a:spcPct val="100000"/>
              </a:lnSpc>
              <a:spcBef>
                <a:spcPts val="5"/>
              </a:spcBef>
            </a:pPr>
            <a:r>
              <a:rPr sz="1800" spc="-5" dirty="0">
                <a:latin typeface="Calibri"/>
                <a:cs typeface="Calibri"/>
              </a:rPr>
              <a:t>(eventuale riduzione dei </a:t>
            </a:r>
            <a:r>
              <a:rPr sz="1800" dirty="0">
                <a:latin typeface="Calibri"/>
                <a:cs typeface="Calibri"/>
              </a:rPr>
              <a:t>dosaggi </a:t>
            </a:r>
            <a:r>
              <a:rPr sz="1800" spc="-5" dirty="0">
                <a:latin typeface="Calibri"/>
                <a:cs typeface="Calibri"/>
              </a:rPr>
              <a:t>dei</a:t>
            </a:r>
            <a:r>
              <a:rPr sz="1800" spc="55" dirty="0">
                <a:latin typeface="Calibri"/>
                <a:cs typeface="Calibri"/>
              </a:rPr>
              <a:t> </a:t>
            </a:r>
            <a:r>
              <a:rPr sz="1800" spc="-10" dirty="0">
                <a:latin typeface="Calibri"/>
                <a:cs typeface="Calibri"/>
              </a:rPr>
              <a:t>chemioterapici)</a:t>
            </a:r>
            <a:endParaRPr sz="1800">
              <a:latin typeface="Calibri"/>
              <a:cs typeface="Calibri"/>
            </a:endParaRPr>
          </a:p>
          <a:p>
            <a:pPr marL="756285" marR="5080" lvl="1" indent="-287020">
              <a:lnSpc>
                <a:spcPct val="100000"/>
              </a:lnSpc>
              <a:spcBef>
                <a:spcPts val="430"/>
              </a:spcBef>
              <a:buFont typeface="Arial"/>
              <a:buChar char="–"/>
              <a:tabLst>
                <a:tab pos="756285" algn="l"/>
                <a:tab pos="756920" algn="l"/>
              </a:tabLst>
            </a:pPr>
            <a:r>
              <a:rPr sz="1800" dirty="0">
                <a:latin typeface="Calibri"/>
                <a:cs typeface="Calibri"/>
              </a:rPr>
              <a:t>Uso </a:t>
            </a:r>
            <a:r>
              <a:rPr sz="1800" spc="-5" dirty="0">
                <a:latin typeface="Calibri"/>
                <a:cs typeface="Calibri"/>
              </a:rPr>
              <a:t>dei </a:t>
            </a:r>
            <a:r>
              <a:rPr sz="1800" spc="-15" dirty="0">
                <a:latin typeface="Calibri"/>
                <a:cs typeface="Calibri"/>
              </a:rPr>
              <a:t>fattori </a:t>
            </a:r>
            <a:r>
              <a:rPr sz="1800" spc="-5" dirty="0">
                <a:latin typeface="Calibri"/>
                <a:cs typeface="Calibri"/>
              </a:rPr>
              <a:t>di </a:t>
            </a:r>
            <a:r>
              <a:rPr sz="1800" spc="-10" dirty="0">
                <a:latin typeface="Calibri"/>
                <a:cs typeface="Calibri"/>
              </a:rPr>
              <a:t>crescita </a:t>
            </a:r>
            <a:r>
              <a:rPr sz="1800" spc="-5" dirty="0">
                <a:latin typeface="Calibri"/>
                <a:cs typeface="Calibri"/>
              </a:rPr>
              <a:t>emopoietici </a:t>
            </a:r>
            <a:r>
              <a:rPr sz="1800" spc="-10" dirty="0">
                <a:latin typeface="Calibri"/>
                <a:cs typeface="Calibri"/>
              </a:rPr>
              <a:t>(Eritropoietina </a:t>
            </a:r>
            <a:r>
              <a:rPr sz="1800" dirty="0">
                <a:latin typeface="Calibri"/>
                <a:cs typeface="Calibri"/>
              </a:rPr>
              <a:t>e </a:t>
            </a:r>
            <a:r>
              <a:rPr sz="1800" spc="-15" dirty="0">
                <a:latin typeface="Calibri"/>
                <a:cs typeface="Calibri"/>
              </a:rPr>
              <a:t>fattori </a:t>
            </a:r>
            <a:r>
              <a:rPr sz="1800" spc="-5" dirty="0">
                <a:latin typeface="Calibri"/>
                <a:cs typeface="Calibri"/>
              </a:rPr>
              <a:t>di </a:t>
            </a:r>
            <a:r>
              <a:rPr sz="1800" spc="-10" dirty="0">
                <a:latin typeface="Calibri"/>
                <a:cs typeface="Calibri"/>
              </a:rPr>
              <a:t>crescita  granulocitari </a:t>
            </a:r>
            <a:r>
              <a:rPr sz="1800" spc="-5" dirty="0">
                <a:latin typeface="Calibri"/>
                <a:cs typeface="Calibri"/>
              </a:rPr>
              <a:t>quali </a:t>
            </a:r>
            <a:r>
              <a:rPr sz="1800" spc="-10" dirty="0">
                <a:latin typeface="Calibri"/>
                <a:cs typeface="Calibri"/>
              </a:rPr>
              <a:t>filgrastim,</a:t>
            </a:r>
            <a:r>
              <a:rPr sz="1800" spc="55" dirty="0">
                <a:latin typeface="Calibri"/>
                <a:cs typeface="Calibri"/>
              </a:rPr>
              <a:t> </a:t>
            </a:r>
            <a:r>
              <a:rPr sz="1800" spc="-10" dirty="0">
                <a:latin typeface="Calibri"/>
                <a:cs typeface="Calibri"/>
              </a:rPr>
              <a:t>lenograstim)</a:t>
            </a:r>
            <a:endParaRPr sz="1800">
              <a:latin typeface="Calibri"/>
              <a:cs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3430" y="355600"/>
            <a:ext cx="7997139" cy="1244600"/>
          </a:xfrm>
          <a:prstGeom prst="rect">
            <a:avLst/>
          </a:prstGeom>
        </p:spPr>
        <p:txBody>
          <a:bodyPr vert="horz" wrap="square" lIns="0" tIns="12065" rIns="0" bIns="0" rtlCol="0">
            <a:spAutoFit/>
          </a:bodyPr>
          <a:lstStyle/>
          <a:p>
            <a:pPr marL="3202305" marR="5080" indent="-2832100">
              <a:lnSpc>
                <a:spcPct val="100000"/>
              </a:lnSpc>
              <a:spcBef>
                <a:spcPts val="95"/>
              </a:spcBef>
            </a:pPr>
            <a:r>
              <a:rPr spc="-110" dirty="0"/>
              <a:t>Fattori </a:t>
            </a:r>
            <a:r>
              <a:rPr spc="-55" dirty="0"/>
              <a:t>di </a:t>
            </a:r>
            <a:r>
              <a:rPr spc="-130" dirty="0"/>
              <a:t>rischio </a:t>
            </a:r>
            <a:r>
              <a:rPr spc="-105" dirty="0"/>
              <a:t>per </a:t>
            </a:r>
            <a:r>
              <a:rPr spc="-150" dirty="0"/>
              <a:t>la</a:t>
            </a:r>
            <a:r>
              <a:rPr spc="-675" dirty="0"/>
              <a:t> </a:t>
            </a:r>
            <a:r>
              <a:rPr spc="-110" dirty="0"/>
              <a:t>neutropenia  </a:t>
            </a:r>
            <a:r>
              <a:rPr spc="-75" dirty="0"/>
              <a:t>febbrile</a:t>
            </a:r>
          </a:p>
        </p:txBody>
      </p:sp>
      <p:sp>
        <p:nvSpPr>
          <p:cNvPr id="3" name="object 3"/>
          <p:cNvSpPr txBox="1"/>
          <p:nvPr/>
        </p:nvSpPr>
        <p:spPr>
          <a:xfrm>
            <a:off x="535940" y="1816735"/>
            <a:ext cx="7517765" cy="3441065"/>
          </a:xfrm>
          <a:prstGeom prst="rect">
            <a:avLst/>
          </a:prstGeom>
        </p:spPr>
        <p:txBody>
          <a:bodyPr vert="horz" wrap="square" lIns="0" tIns="110489" rIns="0" bIns="0" rtlCol="0">
            <a:spAutoFit/>
          </a:bodyPr>
          <a:lstStyle/>
          <a:p>
            <a:pPr marL="355600" indent="-342900">
              <a:lnSpc>
                <a:spcPct val="100000"/>
              </a:lnSpc>
              <a:spcBef>
                <a:spcPts val="869"/>
              </a:spcBef>
              <a:buChar char="•"/>
              <a:tabLst>
                <a:tab pos="355600" algn="l"/>
                <a:tab pos="356235" algn="l"/>
              </a:tabLst>
            </a:pPr>
            <a:r>
              <a:rPr sz="3200" spc="-150" dirty="0">
                <a:latin typeface="Arial"/>
                <a:cs typeface="Arial"/>
              </a:rPr>
              <a:t>Preesistente</a:t>
            </a:r>
            <a:r>
              <a:rPr sz="3200" spc="-185" dirty="0">
                <a:latin typeface="Arial"/>
                <a:cs typeface="Arial"/>
              </a:rPr>
              <a:t> </a:t>
            </a:r>
            <a:r>
              <a:rPr sz="3200" spc="-90" dirty="0">
                <a:latin typeface="Arial"/>
                <a:cs typeface="Arial"/>
              </a:rPr>
              <a:t>neutropenia</a:t>
            </a:r>
            <a:endParaRPr sz="3200">
              <a:latin typeface="Arial"/>
              <a:cs typeface="Arial"/>
            </a:endParaRPr>
          </a:p>
          <a:p>
            <a:pPr marL="355600" indent="-342900">
              <a:lnSpc>
                <a:spcPct val="100000"/>
              </a:lnSpc>
              <a:spcBef>
                <a:spcPts val="770"/>
              </a:spcBef>
              <a:buChar char="•"/>
              <a:tabLst>
                <a:tab pos="355600" algn="l"/>
                <a:tab pos="356235" algn="l"/>
              </a:tabLst>
            </a:pPr>
            <a:r>
              <a:rPr sz="3200" spc="-155" dirty="0">
                <a:latin typeface="Arial"/>
                <a:cs typeface="Arial"/>
              </a:rPr>
              <a:t>Pazienti </a:t>
            </a:r>
            <a:r>
              <a:rPr sz="3200" spc="-125" dirty="0">
                <a:latin typeface="Arial"/>
                <a:cs typeface="Arial"/>
              </a:rPr>
              <a:t>lungamente</a:t>
            </a:r>
            <a:r>
              <a:rPr sz="3200" spc="-160" dirty="0">
                <a:latin typeface="Arial"/>
                <a:cs typeface="Arial"/>
              </a:rPr>
              <a:t> </a:t>
            </a:r>
            <a:r>
              <a:rPr sz="3200" spc="10" dirty="0">
                <a:latin typeface="Arial"/>
                <a:cs typeface="Arial"/>
              </a:rPr>
              <a:t>trattati</a:t>
            </a:r>
            <a:endParaRPr sz="3200">
              <a:latin typeface="Arial"/>
              <a:cs typeface="Arial"/>
            </a:endParaRPr>
          </a:p>
          <a:p>
            <a:pPr marL="355600" marR="5080" indent="-342900">
              <a:lnSpc>
                <a:spcPct val="100000"/>
              </a:lnSpc>
              <a:spcBef>
                <a:spcPts val="770"/>
              </a:spcBef>
              <a:buChar char="•"/>
              <a:tabLst>
                <a:tab pos="355600" algn="l"/>
                <a:tab pos="356235" algn="l"/>
              </a:tabLst>
            </a:pPr>
            <a:r>
              <a:rPr sz="3200" spc="-155" dirty="0">
                <a:latin typeface="Arial"/>
                <a:cs typeface="Arial"/>
              </a:rPr>
              <a:t>Precedente </a:t>
            </a:r>
            <a:r>
              <a:rPr sz="3200" spc="-100" dirty="0">
                <a:latin typeface="Arial"/>
                <a:cs typeface="Arial"/>
              </a:rPr>
              <a:t>irradiazione </a:t>
            </a:r>
            <a:r>
              <a:rPr sz="3200" spc="-105" dirty="0">
                <a:latin typeface="Arial"/>
                <a:cs typeface="Arial"/>
              </a:rPr>
              <a:t>della </a:t>
            </a:r>
            <a:r>
              <a:rPr sz="3200" spc="-85" dirty="0">
                <a:latin typeface="Arial"/>
                <a:cs typeface="Arial"/>
              </a:rPr>
              <a:t>pelvi </a:t>
            </a:r>
            <a:r>
              <a:rPr sz="3200" spc="-95" dirty="0">
                <a:latin typeface="Arial"/>
                <a:cs typeface="Arial"/>
              </a:rPr>
              <a:t>o </a:t>
            </a:r>
            <a:r>
              <a:rPr sz="3200" spc="-40" dirty="0">
                <a:latin typeface="Arial"/>
                <a:cs typeface="Arial"/>
              </a:rPr>
              <a:t>di</a:t>
            </a:r>
            <a:r>
              <a:rPr sz="3200" spc="-505" dirty="0">
                <a:latin typeface="Arial"/>
                <a:cs typeface="Arial"/>
              </a:rPr>
              <a:t> </a:t>
            </a:r>
            <a:r>
              <a:rPr sz="3200" spc="5" dirty="0">
                <a:latin typeface="Arial"/>
                <a:cs typeface="Arial"/>
              </a:rPr>
              <a:t>altri  </a:t>
            </a:r>
            <a:r>
              <a:rPr sz="3200" spc="-20" dirty="0">
                <a:latin typeface="Arial"/>
                <a:cs typeface="Arial"/>
              </a:rPr>
              <a:t>distretti </a:t>
            </a:r>
            <a:r>
              <a:rPr sz="3200" spc="-155" dirty="0">
                <a:latin typeface="Arial"/>
                <a:cs typeface="Arial"/>
              </a:rPr>
              <a:t>sedi </a:t>
            </a:r>
            <a:r>
              <a:rPr sz="3200" spc="-40" dirty="0">
                <a:latin typeface="Arial"/>
                <a:cs typeface="Arial"/>
              </a:rPr>
              <a:t>di</a:t>
            </a:r>
            <a:r>
              <a:rPr sz="3200" spc="-325" dirty="0">
                <a:latin typeface="Arial"/>
                <a:cs typeface="Arial"/>
              </a:rPr>
              <a:t> </a:t>
            </a:r>
            <a:r>
              <a:rPr sz="3200" spc="-120" dirty="0">
                <a:latin typeface="Arial"/>
                <a:cs typeface="Arial"/>
              </a:rPr>
              <a:t>emopoiesi</a:t>
            </a:r>
            <a:endParaRPr sz="3200">
              <a:latin typeface="Arial"/>
              <a:cs typeface="Arial"/>
            </a:endParaRPr>
          </a:p>
          <a:p>
            <a:pPr marL="355600" indent="-342900">
              <a:lnSpc>
                <a:spcPct val="100000"/>
              </a:lnSpc>
              <a:spcBef>
                <a:spcPts val="770"/>
              </a:spcBef>
              <a:buChar char="•"/>
              <a:tabLst>
                <a:tab pos="355600" algn="l"/>
                <a:tab pos="356235" algn="l"/>
              </a:tabLst>
            </a:pPr>
            <a:r>
              <a:rPr sz="3200" spc="-140" dirty="0">
                <a:latin typeface="Arial"/>
                <a:cs typeface="Arial"/>
              </a:rPr>
              <a:t>Immunosoppressione</a:t>
            </a:r>
            <a:endParaRPr sz="3200">
              <a:latin typeface="Arial"/>
              <a:cs typeface="Arial"/>
            </a:endParaRPr>
          </a:p>
          <a:p>
            <a:pPr marL="355600" indent="-342900">
              <a:lnSpc>
                <a:spcPct val="100000"/>
              </a:lnSpc>
              <a:spcBef>
                <a:spcPts val="770"/>
              </a:spcBef>
              <a:buChar char="•"/>
              <a:tabLst>
                <a:tab pos="355600" algn="l"/>
                <a:tab pos="356235" algn="l"/>
              </a:tabLst>
            </a:pPr>
            <a:r>
              <a:rPr sz="3200" spc="-215" dirty="0">
                <a:latin typeface="Arial"/>
                <a:cs typeface="Arial"/>
              </a:rPr>
              <a:t>Processi </a:t>
            </a:r>
            <a:r>
              <a:rPr sz="3200" spc="-15" dirty="0">
                <a:latin typeface="Arial"/>
                <a:cs typeface="Arial"/>
              </a:rPr>
              <a:t>infettivi </a:t>
            </a:r>
            <a:r>
              <a:rPr sz="3200" spc="-40" dirty="0">
                <a:latin typeface="Arial"/>
                <a:cs typeface="Arial"/>
              </a:rPr>
              <a:t>in</a:t>
            </a:r>
            <a:r>
              <a:rPr sz="3200" spc="-254" dirty="0">
                <a:latin typeface="Arial"/>
                <a:cs typeface="Arial"/>
              </a:rPr>
              <a:t> </a:t>
            </a:r>
            <a:r>
              <a:rPr sz="3200" spc="-25" dirty="0">
                <a:latin typeface="Arial"/>
                <a:cs typeface="Arial"/>
              </a:rPr>
              <a:t>atto</a:t>
            </a:r>
            <a:endParaRPr sz="3200">
              <a:latin typeface="Arial"/>
              <a:cs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1116" y="4409059"/>
            <a:ext cx="4826635" cy="635000"/>
          </a:xfrm>
          <a:prstGeom prst="rect">
            <a:avLst/>
          </a:prstGeom>
        </p:spPr>
        <p:txBody>
          <a:bodyPr vert="horz" wrap="square" lIns="0" tIns="12065" rIns="0" bIns="0" rtlCol="0">
            <a:spAutoFit/>
          </a:bodyPr>
          <a:lstStyle/>
          <a:p>
            <a:pPr marL="12700">
              <a:lnSpc>
                <a:spcPct val="100000"/>
              </a:lnSpc>
              <a:spcBef>
                <a:spcPts val="95"/>
              </a:spcBef>
            </a:pPr>
            <a:r>
              <a:rPr b="1" spc="-220" dirty="0">
                <a:latin typeface="Trebuchet MS"/>
                <a:cs typeface="Trebuchet MS"/>
              </a:rPr>
              <a:t>TERAPIA </a:t>
            </a:r>
            <a:r>
              <a:rPr b="1" spc="-55" dirty="0">
                <a:latin typeface="Trebuchet MS"/>
                <a:cs typeface="Trebuchet MS"/>
              </a:rPr>
              <a:t>DI</a:t>
            </a:r>
            <a:r>
              <a:rPr b="1" spc="-420" dirty="0">
                <a:latin typeface="Trebuchet MS"/>
                <a:cs typeface="Trebuchet MS"/>
              </a:rPr>
              <a:t> </a:t>
            </a:r>
            <a:r>
              <a:rPr b="1" spc="-225" dirty="0">
                <a:latin typeface="Trebuchet MS"/>
                <a:cs typeface="Trebuchet MS"/>
              </a:rPr>
              <a:t>SUPPORTO</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4104" y="461899"/>
            <a:ext cx="4415790" cy="696595"/>
          </a:xfrm>
          <a:prstGeom prst="rect">
            <a:avLst/>
          </a:prstGeom>
        </p:spPr>
        <p:txBody>
          <a:bodyPr vert="horz" wrap="square" lIns="0" tIns="13335" rIns="0" bIns="0" rtlCol="0">
            <a:spAutoFit/>
          </a:bodyPr>
          <a:lstStyle/>
          <a:p>
            <a:pPr marL="12700">
              <a:lnSpc>
                <a:spcPct val="100000"/>
              </a:lnSpc>
              <a:spcBef>
                <a:spcPts val="105"/>
              </a:spcBef>
            </a:pPr>
            <a:r>
              <a:rPr sz="4400" spc="-285" dirty="0"/>
              <a:t>Terapia </a:t>
            </a:r>
            <a:r>
              <a:rPr sz="4400" spc="-45" dirty="0"/>
              <a:t>di</a:t>
            </a:r>
            <a:r>
              <a:rPr sz="4400" spc="-225" dirty="0"/>
              <a:t> </a:t>
            </a:r>
            <a:r>
              <a:rPr sz="4400" spc="-110" dirty="0"/>
              <a:t>supporto</a:t>
            </a:r>
            <a:endParaRPr sz="4400"/>
          </a:p>
        </p:txBody>
      </p:sp>
      <p:sp>
        <p:nvSpPr>
          <p:cNvPr id="3" name="object 3"/>
          <p:cNvSpPr txBox="1"/>
          <p:nvPr/>
        </p:nvSpPr>
        <p:spPr>
          <a:xfrm>
            <a:off x="535940" y="1563065"/>
            <a:ext cx="7834630" cy="4282440"/>
          </a:xfrm>
          <a:prstGeom prst="rect">
            <a:avLst/>
          </a:prstGeom>
        </p:spPr>
        <p:txBody>
          <a:bodyPr vert="horz" wrap="square" lIns="0" tIns="58419" rIns="0" bIns="0" rtlCol="0">
            <a:spAutoFit/>
          </a:bodyPr>
          <a:lstStyle/>
          <a:p>
            <a:pPr marL="12700" marR="5080">
              <a:lnSpc>
                <a:spcPct val="90000"/>
              </a:lnSpc>
              <a:spcBef>
                <a:spcPts val="459"/>
              </a:spcBef>
              <a:tabLst>
                <a:tab pos="355600" algn="l"/>
                <a:tab pos="356235" algn="l"/>
              </a:tabLst>
            </a:pPr>
            <a:r>
              <a:rPr sz="3000" spc="-535" dirty="0">
                <a:latin typeface="Arial"/>
                <a:cs typeface="Arial"/>
              </a:rPr>
              <a:t>È </a:t>
            </a:r>
            <a:r>
              <a:rPr lang="en-GB" sz="3000" spc="-535" dirty="0">
                <a:latin typeface="Arial"/>
                <a:cs typeface="Arial"/>
              </a:rPr>
              <a:t> </a:t>
            </a:r>
            <a:r>
              <a:rPr sz="3000" spc="-145" dirty="0">
                <a:latin typeface="Arial"/>
                <a:cs typeface="Arial"/>
              </a:rPr>
              <a:t>una </a:t>
            </a:r>
            <a:r>
              <a:rPr sz="3000" spc="-85" dirty="0">
                <a:latin typeface="Arial"/>
                <a:cs typeface="Arial"/>
              </a:rPr>
              <a:t>terapia </a:t>
            </a:r>
            <a:r>
              <a:rPr sz="3000" spc="-170" dirty="0">
                <a:latin typeface="Arial"/>
                <a:cs typeface="Arial"/>
              </a:rPr>
              <a:t>che ha </a:t>
            </a:r>
            <a:r>
              <a:rPr sz="3000" spc="-40" dirty="0">
                <a:latin typeface="Arial"/>
                <a:cs typeface="Arial"/>
              </a:rPr>
              <a:t>lo </a:t>
            </a:r>
            <a:r>
              <a:rPr sz="3000" spc="-170" dirty="0">
                <a:latin typeface="Arial"/>
                <a:cs typeface="Arial"/>
              </a:rPr>
              <a:t>scopo </a:t>
            </a:r>
            <a:r>
              <a:rPr sz="3000" spc="-45" dirty="0">
                <a:latin typeface="Arial"/>
                <a:cs typeface="Arial"/>
              </a:rPr>
              <a:t>di </a:t>
            </a:r>
            <a:r>
              <a:rPr sz="3000" spc="-85" dirty="0">
                <a:latin typeface="Arial"/>
                <a:cs typeface="Arial"/>
              </a:rPr>
              <a:t>migliorare </a:t>
            </a:r>
            <a:r>
              <a:rPr sz="3000" spc="-105" dirty="0">
                <a:latin typeface="Arial"/>
                <a:cs typeface="Arial"/>
              </a:rPr>
              <a:t>la  </a:t>
            </a:r>
            <a:r>
              <a:rPr sz="3000" spc="-75" dirty="0">
                <a:latin typeface="Arial"/>
                <a:cs typeface="Arial"/>
              </a:rPr>
              <a:t>qualità </a:t>
            </a:r>
            <a:r>
              <a:rPr sz="3000" spc="-40" dirty="0">
                <a:latin typeface="Arial"/>
                <a:cs typeface="Arial"/>
              </a:rPr>
              <a:t>di </a:t>
            </a:r>
            <a:r>
              <a:rPr sz="3000" spc="-55" dirty="0">
                <a:latin typeface="Arial"/>
                <a:cs typeface="Arial"/>
              </a:rPr>
              <a:t>vita </a:t>
            </a:r>
            <a:r>
              <a:rPr sz="3000" spc="-90" dirty="0">
                <a:latin typeface="Arial"/>
                <a:cs typeface="Arial"/>
              </a:rPr>
              <a:t>del</a:t>
            </a:r>
            <a:r>
              <a:rPr sz="3000" spc="-620" dirty="0">
                <a:latin typeface="Arial"/>
                <a:cs typeface="Arial"/>
              </a:rPr>
              <a:t> </a:t>
            </a:r>
            <a:r>
              <a:rPr sz="3000" spc="-125" dirty="0">
                <a:latin typeface="Arial"/>
                <a:cs typeface="Arial"/>
              </a:rPr>
              <a:t>paziente </a:t>
            </a:r>
            <a:r>
              <a:rPr sz="3000" spc="-120" dirty="0">
                <a:latin typeface="Arial"/>
                <a:cs typeface="Arial"/>
              </a:rPr>
              <a:t>oncologico </a:t>
            </a:r>
            <a:r>
              <a:rPr sz="3000" spc="-180" dirty="0">
                <a:latin typeface="Arial"/>
                <a:cs typeface="Arial"/>
              </a:rPr>
              <a:t>e </a:t>
            </a:r>
            <a:r>
              <a:rPr sz="3000" spc="-155" dirty="0">
                <a:latin typeface="Arial"/>
                <a:cs typeface="Arial"/>
              </a:rPr>
              <a:t>si </a:t>
            </a:r>
            <a:r>
              <a:rPr sz="3000" spc="-165" dirty="0">
                <a:latin typeface="Arial"/>
                <a:cs typeface="Arial"/>
              </a:rPr>
              <a:t>avvale  </a:t>
            </a:r>
            <a:r>
              <a:rPr sz="3000" spc="-45" dirty="0">
                <a:latin typeface="Arial"/>
                <a:cs typeface="Arial"/>
              </a:rPr>
              <a:t>di:</a:t>
            </a:r>
            <a:endParaRPr sz="3000" dirty="0">
              <a:latin typeface="Arial"/>
              <a:cs typeface="Arial"/>
            </a:endParaRPr>
          </a:p>
          <a:p>
            <a:pPr marL="756285" lvl="1" indent="-286385">
              <a:lnSpc>
                <a:spcPct val="100000"/>
              </a:lnSpc>
              <a:spcBef>
                <a:spcPts val="340"/>
              </a:spcBef>
              <a:buChar char="–"/>
              <a:tabLst>
                <a:tab pos="756920" algn="l"/>
              </a:tabLst>
            </a:pPr>
            <a:r>
              <a:rPr sz="2600" spc="-170" dirty="0">
                <a:latin typeface="Arial"/>
                <a:cs typeface="Arial"/>
              </a:rPr>
              <a:t>Terapia</a:t>
            </a:r>
            <a:r>
              <a:rPr sz="2600" spc="-160" dirty="0">
                <a:latin typeface="Arial"/>
                <a:cs typeface="Arial"/>
              </a:rPr>
              <a:t> </a:t>
            </a:r>
            <a:r>
              <a:rPr sz="2600" spc="-110" dirty="0">
                <a:latin typeface="Arial"/>
                <a:cs typeface="Arial"/>
              </a:rPr>
              <a:t>antalgica</a:t>
            </a:r>
            <a:endParaRPr sz="2600" dirty="0">
              <a:latin typeface="Arial"/>
              <a:cs typeface="Arial"/>
            </a:endParaRPr>
          </a:p>
          <a:p>
            <a:pPr marL="756285" lvl="1" indent="-286385">
              <a:lnSpc>
                <a:spcPct val="100000"/>
              </a:lnSpc>
              <a:spcBef>
                <a:spcPts val="315"/>
              </a:spcBef>
              <a:buChar char="–"/>
              <a:tabLst>
                <a:tab pos="756920" algn="l"/>
              </a:tabLst>
            </a:pPr>
            <a:r>
              <a:rPr sz="2600" spc="-165" dirty="0">
                <a:latin typeface="Arial"/>
                <a:cs typeface="Arial"/>
              </a:rPr>
              <a:t>Terapia </a:t>
            </a:r>
            <a:r>
              <a:rPr sz="2600" spc="-35" dirty="0">
                <a:latin typeface="Arial"/>
                <a:cs typeface="Arial"/>
              </a:rPr>
              <a:t>di </a:t>
            </a:r>
            <a:r>
              <a:rPr sz="2600" spc="-65" dirty="0">
                <a:latin typeface="Arial"/>
                <a:cs typeface="Arial"/>
              </a:rPr>
              <a:t>supporto</a:t>
            </a:r>
            <a:r>
              <a:rPr sz="2600" spc="-275" dirty="0">
                <a:latin typeface="Arial"/>
                <a:cs typeface="Arial"/>
              </a:rPr>
              <a:t> </a:t>
            </a:r>
            <a:r>
              <a:rPr sz="2600" spc="-60" dirty="0">
                <a:latin typeface="Arial"/>
                <a:cs typeface="Arial"/>
              </a:rPr>
              <a:t>nutrizionale</a:t>
            </a:r>
            <a:endParaRPr sz="2600" dirty="0">
              <a:latin typeface="Arial"/>
              <a:cs typeface="Arial"/>
            </a:endParaRPr>
          </a:p>
          <a:p>
            <a:pPr marL="756285" lvl="1" indent="-286385">
              <a:lnSpc>
                <a:spcPct val="100000"/>
              </a:lnSpc>
              <a:spcBef>
                <a:spcPts val="310"/>
              </a:spcBef>
              <a:buChar char="–"/>
              <a:tabLst>
                <a:tab pos="756920" algn="l"/>
              </a:tabLst>
            </a:pPr>
            <a:r>
              <a:rPr sz="2600" spc="-170" dirty="0">
                <a:latin typeface="Arial"/>
                <a:cs typeface="Arial"/>
              </a:rPr>
              <a:t>Terapia </a:t>
            </a:r>
            <a:r>
              <a:rPr sz="2600" spc="-35" dirty="0">
                <a:latin typeface="Arial"/>
                <a:cs typeface="Arial"/>
              </a:rPr>
              <a:t>di </a:t>
            </a:r>
            <a:r>
              <a:rPr sz="2600" spc="-65" dirty="0">
                <a:latin typeface="Arial"/>
                <a:cs typeface="Arial"/>
              </a:rPr>
              <a:t>supporto</a:t>
            </a:r>
            <a:r>
              <a:rPr sz="2600" spc="-260" dirty="0">
                <a:latin typeface="Arial"/>
                <a:cs typeface="Arial"/>
              </a:rPr>
              <a:t> </a:t>
            </a:r>
            <a:r>
              <a:rPr sz="2600" spc="-114" dirty="0">
                <a:latin typeface="Arial"/>
                <a:cs typeface="Arial"/>
              </a:rPr>
              <a:t>psicologico</a:t>
            </a:r>
            <a:endParaRPr sz="2600" dirty="0">
              <a:latin typeface="Arial"/>
              <a:cs typeface="Arial"/>
            </a:endParaRPr>
          </a:p>
          <a:p>
            <a:pPr marL="756285" lvl="1" indent="-286385">
              <a:lnSpc>
                <a:spcPct val="100000"/>
              </a:lnSpc>
              <a:spcBef>
                <a:spcPts val="315"/>
              </a:spcBef>
              <a:buChar char="–"/>
              <a:tabLst>
                <a:tab pos="756920" algn="l"/>
              </a:tabLst>
            </a:pPr>
            <a:r>
              <a:rPr sz="2600" spc="-170" dirty="0">
                <a:latin typeface="Arial"/>
                <a:cs typeface="Arial"/>
              </a:rPr>
              <a:t>Terapia </a:t>
            </a:r>
            <a:r>
              <a:rPr sz="2600" spc="-35" dirty="0">
                <a:latin typeface="Arial"/>
                <a:cs typeface="Arial"/>
              </a:rPr>
              <a:t>di </a:t>
            </a:r>
            <a:r>
              <a:rPr sz="2600" spc="-65" dirty="0">
                <a:latin typeface="Arial"/>
                <a:cs typeface="Arial"/>
              </a:rPr>
              <a:t>supporto</a:t>
            </a:r>
            <a:r>
              <a:rPr sz="2600" spc="-260" dirty="0">
                <a:latin typeface="Arial"/>
                <a:cs typeface="Arial"/>
              </a:rPr>
              <a:t> </a:t>
            </a:r>
            <a:r>
              <a:rPr sz="2600" spc="-90" dirty="0">
                <a:latin typeface="Arial"/>
                <a:cs typeface="Arial"/>
              </a:rPr>
              <a:t>trasfusionale</a:t>
            </a:r>
            <a:endParaRPr sz="2600" dirty="0">
              <a:latin typeface="Arial"/>
              <a:cs typeface="Arial"/>
            </a:endParaRPr>
          </a:p>
          <a:p>
            <a:pPr marL="756285" lvl="1" indent="-286385">
              <a:lnSpc>
                <a:spcPct val="100000"/>
              </a:lnSpc>
              <a:spcBef>
                <a:spcPts val="310"/>
              </a:spcBef>
              <a:buChar char="–"/>
              <a:tabLst>
                <a:tab pos="756920" algn="l"/>
              </a:tabLst>
            </a:pPr>
            <a:r>
              <a:rPr sz="2600" spc="-165" dirty="0">
                <a:latin typeface="Arial"/>
                <a:cs typeface="Arial"/>
              </a:rPr>
              <a:t>Terapia </a:t>
            </a:r>
            <a:r>
              <a:rPr sz="2600" spc="-75" dirty="0">
                <a:latin typeface="Arial"/>
                <a:cs typeface="Arial"/>
              </a:rPr>
              <a:t>antiemetica</a:t>
            </a:r>
            <a:endParaRPr sz="2600" dirty="0">
              <a:latin typeface="Arial"/>
              <a:cs typeface="Arial"/>
            </a:endParaRPr>
          </a:p>
          <a:p>
            <a:pPr marL="756285" marR="137160" lvl="1" indent="-286385">
              <a:lnSpc>
                <a:spcPts val="2810"/>
              </a:lnSpc>
              <a:spcBef>
                <a:spcPts val="670"/>
              </a:spcBef>
              <a:buChar char="–"/>
              <a:tabLst>
                <a:tab pos="756920" algn="l"/>
              </a:tabLst>
            </a:pPr>
            <a:r>
              <a:rPr sz="2600" spc="-170" dirty="0">
                <a:latin typeface="Arial"/>
                <a:cs typeface="Arial"/>
              </a:rPr>
              <a:t>Terapia </a:t>
            </a:r>
            <a:r>
              <a:rPr sz="2600" spc="-35" dirty="0">
                <a:latin typeface="Arial"/>
                <a:cs typeface="Arial"/>
              </a:rPr>
              <a:t>di </a:t>
            </a:r>
            <a:r>
              <a:rPr sz="2600" spc="-65" dirty="0">
                <a:latin typeface="Arial"/>
                <a:cs typeface="Arial"/>
              </a:rPr>
              <a:t>supporto </a:t>
            </a:r>
            <a:r>
              <a:rPr sz="2600" spc="-85" dirty="0">
                <a:latin typeface="Arial"/>
                <a:cs typeface="Arial"/>
              </a:rPr>
              <a:t>della </a:t>
            </a:r>
            <a:r>
              <a:rPr sz="2600" spc="-100" dirty="0">
                <a:latin typeface="Arial"/>
                <a:cs typeface="Arial"/>
              </a:rPr>
              <a:t>emopoiesi </a:t>
            </a:r>
            <a:r>
              <a:rPr sz="2600" spc="-165" dirty="0">
                <a:latin typeface="Arial"/>
                <a:cs typeface="Arial"/>
              </a:rPr>
              <a:t>(Epo </a:t>
            </a:r>
            <a:r>
              <a:rPr sz="2600" spc="-155" dirty="0">
                <a:latin typeface="Arial"/>
                <a:cs typeface="Arial"/>
              </a:rPr>
              <a:t>e </a:t>
            </a:r>
            <a:r>
              <a:rPr sz="2600" dirty="0">
                <a:latin typeface="Arial"/>
                <a:cs typeface="Arial"/>
              </a:rPr>
              <a:t>fattori</a:t>
            </a:r>
            <a:r>
              <a:rPr sz="2600" spc="-409" dirty="0">
                <a:latin typeface="Arial"/>
                <a:cs typeface="Arial"/>
              </a:rPr>
              <a:t> </a:t>
            </a:r>
            <a:r>
              <a:rPr sz="2600" spc="-35" dirty="0">
                <a:latin typeface="Arial"/>
                <a:cs typeface="Arial"/>
              </a:rPr>
              <a:t>di  </a:t>
            </a:r>
            <a:r>
              <a:rPr sz="2600" spc="-114" dirty="0">
                <a:latin typeface="Arial"/>
                <a:cs typeface="Arial"/>
              </a:rPr>
              <a:t>crescita</a:t>
            </a:r>
            <a:r>
              <a:rPr sz="2600" spc="-155" dirty="0">
                <a:latin typeface="Arial"/>
                <a:cs typeface="Arial"/>
              </a:rPr>
              <a:t> </a:t>
            </a:r>
            <a:r>
              <a:rPr sz="2600" spc="-65" dirty="0">
                <a:latin typeface="Arial"/>
                <a:cs typeface="Arial"/>
              </a:rPr>
              <a:t>granulocitari)</a:t>
            </a:r>
            <a:endParaRPr sz="26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34" name="Rectangle 10"/>
          <p:cNvSpPr>
            <a:spLocks noChangeArrowheads="1"/>
          </p:cNvSpPr>
          <p:nvPr/>
        </p:nvSpPr>
        <p:spPr bwMode="auto">
          <a:xfrm>
            <a:off x="457200" y="1295400"/>
            <a:ext cx="8305800" cy="4800600"/>
          </a:xfrm>
          <a:prstGeom prst="rect">
            <a:avLst/>
          </a:prstGeom>
          <a:solidFill>
            <a:schemeClr val="bg1"/>
          </a:solidFill>
          <a:ln w="9525">
            <a:noFill/>
            <a:miter lim="800000"/>
            <a:headEnd/>
            <a:tailEnd/>
          </a:ln>
        </p:spPr>
        <p:txBody>
          <a:bodyPr wrap="none" anchor="ctr"/>
          <a:lstStyle/>
          <a:p>
            <a:endParaRPr lang="it-IT"/>
          </a:p>
        </p:txBody>
      </p:sp>
      <p:sp>
        <p:nvSpPr>
          <p:cNvPr id="52226" name="Rectangle 2"/>
          <p:cNvSpPr>
            <a:spLocks noGrp="1" noChangeArrowheads="1"/>
          </p:cNvSpPr>
          <p:nvPr>
            <p:ph type="title"/>
          </p:nvPr>
        </p:nvSpPr>
        <p:spPr>
          <a:xfrm>
            <a:off x="609600" y="304800"/>
            <a:ext cx="7772400" cy="533400"/>
          </a:xfrm>
          <a:solidFill>
            <a:schemeClr val="bg1"/>
          </a:solidFill>
        </p:spPr>
        <p:txBody>
          <a:bodyPr/>
          <a:lstStyle/>
          <a:p>
            <a:pPr eaLnBrk="1" hangingPunct="1"/>
            <a:r>
              <a:rPr lang="it-IT" sz="2800" u="sng" dirty="0">
                <a:solidFill>
                  <a:schemeClr val="tx1"/>
                </a:solidFill>
              </a:rPr>
              <a:t>EPIDEMIOLOGIA - 1</a:t>
            </a:r>
          </a:p>
        </p:txBody>
      </p:sp>
      <p:sp>
        <p:nvSpPr>
          <p:cNvPr id="19459" name="Text Box 4"/>
          <p:cNvSpPr txBox="1">
            <a:spLocks noChangeArrowheads="1"/>
          </p:cNvSpPr>
          <p:nvPr/>
        </p:nvSpPr>
        <p:spPr bwMode="auto">
          <a:xfrm>
            <a:off x="685800" y="1295400"/>
            <a:ext cx="6934200" cy="457200"/>
          </a:xfrm>
          <a:prstGeom prst="rect">
            <a:avLst/>
          </a:prstGeom>
          <a:solidFill>
            <a:schemeClr val="bg1"/>
          </a:solidFill>
          <a:ln w="9525">
            <a:noFill/>
            <a:miter lim="800000"/>
            <a:headEnd/>
            <a:tailEnd/>
          </a:ln>
        </p:spPr>
        <p:txBody>
          <a:bodyPr>
            <a:spAutoFit/>
          </a:bodyPr>
          <a:lstStyle/>
          <a:p>
            <a:pPr eaLnBrk="1" hangingPunct="1">
              <a:spcBef>
                <a:spcPct val="50000"/>
              </a:spcBef>
            </a:pPr>
            <a:endParaRPr lang="it-IT">
              <a:latin typeface="Times New Roman" pitchFamily="18" charset="0"/>
            </a:endParaRPr>
          </a:p>
        </p:txBody>
      </p:sp>
      <p:sp>
        <p:nvSpPr>
          <p:cNvPr id="52229" name="Text Box 5"/>
          <p:cNvSpPr txBox="1">
            <a:spLocks noChangeArrowheads="1"/>
          </p:cNvSpPr>
          <p:nvPr/>
        </p:nvSpPr>
        <p:spPr bwMode="auto">
          <a:xfrm>
            <a:off x="609600" y="1371600"/>
            <a:ext cx="8001000" cy="671513"/>
          </a:xfrm>
          <a:prstGeom prst="rect">
            <a:avLst/>
          </a:prstGeom>
          <a:solidFill>
            <a:schemeClr val="bg1"/>
          </a:solidFill>
          <a:ln w="9525">
            <a:noFill/>
            <a:miter lim="800000"/>
            <a:headEnd/>
            <a:tailEnd/>
          </a:ln>
        </p:spPr>
        <p:txBody>
          <a:bodyPr>
            <a:spAutoFit/>
          </a:bodyPr>
          <a:lstStyle/>
          <a:p>
            <a:pPr eaLnBrk="1" hangingPunct="1">
              <a:spcBef>
                <a:spcPct val="50000"/>
              </a:spcBef>
            </a:pPr>
            <a:r>
              <a:rPr lang="it-IT" sz="2000" u="sng" dirty="0"/>
              <a:t>INCIDENZA O MORBIDITA’:</a:t>
            </a:r>
            <a:r>
              <a:rPr lang="it-IT" altLang="ja-JP" sz="1800" dirty="0"/>
              <a:t> Numero di nuovi casi di tumore per 100.000 persone per anno</a:t>
            </a:r>
            <a:endParaRPr lang="it-IT" sz="1800" dirty="0"/>
          </a:p>
        </p:txBody>
      </p:sp>
      <p:sp>
        <p:nvSpPr>
          <p:cNvPr id="52230" name="Text Box 6"/>
          <p:cNvSpPr txBox="1">
            <a:spLocks noChangeArrowheads="1"/>
          </p:cNvSpPr>
          <p:nvPr/>
        </p:nvSpPr>
        <p:spPr bwMode="auto">
          <a:xfrm>
            <a:off x="609600" y="4283095"/>
            <a:ext cx="8001000" cy="1508105"/>
          </a:xfrm>
          <a:prstGeom prst="rect">
            <a:avLst/>
          </a:prstGeom>
          <a:solidFill>
            <a:schemeClr val="bg1"/>
          </a:solidFill>
          <a:ln w="9525">
            <a:noFill/>
            <a:miter lim="800000"/>
            <a:headEnd/>
            <a:tailEnd/>
          </a:ln>
        </p:spPr>
        <p:txBody>
          <a:bodyPr>
            <a:spAutoFit/>
          </a:bodyPr>
          <a:lstStyle/>
          <a:p>
            <a:pPr eaLnBrk="1" hangingPunct="1">
              <a:spcBef>
                <a:spcPct val="50000"/>
              </a:spcBef>
            </a:pPr>
            <a:r>
              <a:rPr lang="it-IT" sz="2000" u="sng" dirty="0"/>
              <a:t>LIVELLO </a:t>
            </a:r>
            <a:r>
              <a:rPr lang="it-IT" sz="2000" u="sng" dirty="0" err="1"/>
              <a:t>DI</a:t>
            </a:r>
            <a:r>
              <a:rPr lang="it-IT" sz="2000" u="sng" dirty="0"/>
              <a:t> RISCHIO RELATIVO</a:t>
            </a:r>
            <a:r>
              <a:rPr lang="it-IT" sz="1800" dirty="0"/>
              <a:t>: rappresenta la probabilità di sviluppare un tumore in presenza di un elemento particolare rispetto alla probabilità di sviluppare un tumore in assenza di tale elemento. (Es. la probabilità di sviluppare il cancro del polmone di un fumatore rispetto a un non fumatore). Se il rapporto tra le probabilità è superiore ad 1 il rischio è aumentato, se inferiore a 1 è diminuito</a:t>
            </a:r>
            <a:endParaRPr lang="it-IT" dirty="0">
              <a:latin typeface="Times New Roman" pitchFamily="18" charset="0"/>
            </a:endParaRPr>
          </a:p>
        </p:txBody>
      </p:sp>
      <p:sp>
        <p:nvSpPr>
          <p:cNvPr id="52231" name="Text Box 7"/>
          <p:cNvSpPr txBox="1">
            <a:spLocks noChangeArrowheads="1"/>
          </p:cNvSpPr>
          <p:nvPr/>
        </p:nvSpPr>
        <p:spPr bwMode="auto">
          <a:xfrm>
            <a:off x="609600" y="3590092"/>
            <a:ext cx="8001000" cy="677108"/>
          </a:xfrm>
          <a:prstGeom prst="rect">
            <a:avLst/>
          </a:prstGeom>
          <a:solidFill>
            <a:schemeClr val="bg1"/>
          </a:solidFill>
          <a:ln w="9525">
            <a:noFill/>
            <a:miter lim="800000"/>
            <a:headEnd/>
            <a:tailEnd/>
          </a:ln>
        </p:spPr>
        <p:txBody>
          <a:bodyPr>
            <a:spAutoFit/>
          </a:bodyPr>
          <a:lstStyle/>
          <a:p>
            <a:pPr eaLnBrk="1" hangingPunct="1">
              <a:spcBef>
                <a:spcPct val="50000"/>
              </a:spcBef>
            </a:pPr>
            <a:r>
              <a:rPr lang="it-IT" sz="2000" u="sng" dirty="0"/>
              <a:t>Tasso di MORTALITA</a:t>
            </a:r>
            <a:r>
              <a:rPr lang="en-GB" sz="2000" u="sng" dirty="0"/>
              <a:t>’</a:t>
            </a:r>
            <a:r>
              <a:rPr lang="it-IT" altLang="ja-JP" sz="1800" dirty="0"/>
              <a:t>: numero di persone che muoiono di tumore per 100.000 persone per anno</a:t>
            </a:r>
            <a:endParaRPr lang="it-IT" dirty="0">
              <a:latin typeface="Times New Roman" pitchFamily="18" charset="0"/>
            </a:endParaRPr>
          </a:p>
        </p:txBody>
      </p:sp>
      <p:sp>
        <p:nvSpPr>
          <p:cNvPr id="52233" name="Text Box 9"/>
          <p:cNvSpPr txBox="1">
            <a:spLocks noChangeArrowheads="1"/>
          </p:cNvSpPr>
          <p:nvPr/>
        </p:nvSpPr>
        <p:spPr bwMode="auto">
          <a:xfrm>
            <a:off x="609600" y="2041525"/>
            <a:ext cx="8001000" cy="677108"/>
          </a:xfrm>
          <a:prstGeom prst="rect">
            <a:avLst/>
          </a:prstGeom>
          <a:solidFill>
            <a:schemeClr val="bg1"/>
          </a:solidFill>
          <a:ln w="9525">
            <a:noFill/>
            <a:miter lim="800000"/>
            <a:headEnd/>
            <a:tailEnd/>
          </a:ln>
        </p:spPr>
        <p:txBody>
          <a:bodyPr>
            <a:spAutoFit/>
          </a:bodyPr>
          <a:lstStyle/>
          <a:p>
            <a:pPr eaLnBrk="1" hangingPunct="1">
              <a:spcBef>
                <a:spcPct val="50000"/>
              </a:spcBef>
            </a:pPr>
            <a:r>
              <a:rPr lang="it-IT" sz="2000" u="sng" dirty="0"/>
              <a:t>PREVALENZA</a:t>
            </a:r>
            <a:r>
              <a:rPr lang="it-IT" sz="1800" dirty="0"/>
              <a:t>: Numero di persone affette da tumore, sia vecchi che nuovi casi, in un particolare momento rispetto alle persone valutabili in quel momento</a:t>
            </a:r>
            <a:endParaRPr lang="it-IT" dirty="0">
              <a:latin typeface="Times New Roman" pitchFamily="18" charset="0"/>
            </a:endParaRPr>
          </a:p>
        </p:txBody>
      </p:sp>
      <p:sp>
        <p:nvSpPr>
          <p:cNvPr id="52232" name="Text Box 8"/>
          <p:cNvSpPr txBox="1">
            <a:spLocks noChangeArrowheads="1"/>
          </p:cNvSpPr>
          <p:nvPr/>
        </p:nvSpPr>
        <p:spPr bwMode="auto">
          <a:xfrm>
            <a:off x="609600" y="2819400"/>
            <a:ext cx="8001000" cy="671513"/>
          </a:xfrm>
          <a:prstGeom prst="rect">
            <a:avLst/>
          </a:prstGeom>
          <a:solidFill>
            <a:schemeClr val="bg1"/>
          </a:solidFill>
          <a:ln w="9525">
            <a:noFill/>
            <a:miter lim="800000"/>
            <a:headEnd/>
            <a:tailEnd/>
          </a:ln>
        </p:spPr>
        <p:txBody>
          <a:bodyPr>
            <a:spAutoFit/>
          </a:bodyPr>
          <a:lstStyle/>
          <a:p>
            <a:pPr eaLnBrk="1" hangingPunct="1">
              <a:spcBef>
                <a:spcPct val="50000"/>
              </a:spcBef>
            </a:pPr>
            <a:r>
              <a:rPr lang="it-IT" sz="2000" u="sng" dirty="0"/>
              <a:t>FREQUENZA RELATIVA</a:t>
            </a:r>
            <a:r>
              <a:rPr lang="it-IT" sz="1800" dirty="0"/>
              <a:t>: numero di persone affette da uno specifico tumore, rispetto alle persone affette da tutti i tipi di tumore</a:t>
            </a:r>
            <a:endParaRPr lang="it-IT"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1000"/>
                                  </p:stCondLst>
                                  <p:iterate type="wd">
                                    <p:tmPct val="100000"/>
                                  </p:iterate>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1000" fill="hold"/>
                                        <p:tgtEl>
                                          <p:spTgt spid="52226"/>
                                        </p:tgtEl>
                                        <p:attrNameLst>
                                          <p:attrName>ppt_x</p:attrName>
                                        </p:attrNameLst>
                                      </p:cBhvr>
                                      <p:tavLst>
                                        <p:tav tm="0">
                                          <p:val>
                                            <p:strVal val="1+#ppt_w/2"/>
                                          </p:val>
                                        </p:tav>
                                        <p:tav tm="100000">
                                          <p:val>
                                            <p:strVal val="#ppt_x"/>
                                          </p:val>
                                        </p:tav>
                                      </p:tavLst>
                                    </p:anim>
                                    <p:anim calcmode="lin" valueType="num">
                                      <p:cBhvr additive="base">
                                        <p:cTn id="8" dur="1000" fill="hold"/>
                                        <p:tgtEl>
                                          <p:spTgt spid="522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4000"/>
                            </p:stCondLst>
                            <p:childTnLst>
                              <p:par>
                                <p:cTn id="10" presetID="9" presetClass="entr" presetSubtype="0" fill="hold" grpId="0" nodeType="afterEffect">
                                  <p:stCondLst>
                                    <p:cond delay="1000"/>
                                  </p:stCondLst>
                                  <p:childTnLst>
                                    <p:set>
                                      <p:cBhvr>
                                        <p:cTn id="11" dur="1" fill="hold">
                                          <p:stCondLst>
                                            <p:cond delay="0"/>
                                          </p:stCondLst>
                                        </p:cTn>
                                        <p:tgtEl>
                                          <p:spTgt spid="52234"/>
                                        </p:tgtEl>
                                        <p:attrNameLst>
                                          <p:attrName>style.visibility</p:attrName>
                                        </p:attrNameLst>
                                      </p:cBhvr>
                                      <p:to>
                                        <p:strVal val="visible"/>
                                      </p:to>
                                    </p:set>
                                    <p:animEffect transition="in" filter="dissolve">
                                      <p:cBhvr>
                                        <p:cTn id="12" dur="500"/>
                                        <p:tgtEl>
                                          <p:spTgt spid="52234"/>
                                        </p:tgtEl>
                                      </p:cBhvr>
                                    </p:animEffect>
                                  </p:childTnLst>
                                </p:cTn>
                              </p:par>
                            </p:childTnLst>
                          </p:cTn>
                        </p:par>
                        <p:par>
                          <p:cTn id="13" fill="hold" nodeType="afterGroup">
                            <p:stCondLst>
                              <p:cond delay="5500"/>
                            </p:stCondLst>
                            <p:childTnLst>
                              <p:par>
                                <p:cTn id="14" presetID="5" presetClass="entr" presetSubtype="10" fill="hold" grpId="0" nodeType="afterEffect">
                                  <p:stCondLst>
                                    <p:cond delay="1000"/>
                                  </p:stCondLst>
                                  <p:childTnLst>
                                    <p:set>
                                      <p:cBhvr>
                                        <p:cTn id="15" dur="1" fill="hold">
                                          <p:stCondLst>
                                            <p:cond delay="0"/>
                                          </p:stCondLst>
                                        </p:cTn>
                                        <p:tgtEl>
                                          <p:spTgt spid="52229"/>
                                        </p:tgtEl>
                                        <p:attrNameLst>
                                          <p:attrName>style.visibility</p:attrName>
                                        </p:attrNameLst>
                                      </p:cBhvr>
                                      <p:to>
                                        <p:strVal val="visible"/>
                                      </p:to>
                                    </p:set>
                                    <p:animEffect transition="in" filter="checkerboard(across)">
                                      <p:cBhvr>
                                        <p:cTn id="16" dur="500"/>
                                        <p:tgtEl>
                                          <p:spTgt spid="52229"/>
                                        </p:tgtEl>
                                      </p:cBhvr>
                                    </p:animEffect>
                                  </p:childTnLst>
                                </p:cTn>
                              </p:par>
                            </p:childTnLst>
                          </p:cTn>
                        </p:par>
                        <p:par>
                          <p:cTn id="17" fill="hold" nodeType="afterGroup">
                            <p:stCondLst>
                              <p:cond delay="7000"/>
                            </p:stCondLst>
                            <p:childTnLst>
                              <p:par>
                                <p:cTn id="18" presetID="5" presetClass="entr" presetSubtype="10" fill="hold" grpId="0" nodeType="afterEffect">
                                  <p:stCondLst>
                                    <p:cond delay="1000"/>
                                  </p:stCondLst>
                                  <p:childTnLst>
                                    <p:set>
                                      <p:cBhvr>
                                        <p:cTn id="19" dur="1" fill="hold">
                                          <p:stCondLst>
                                            <p:cond delay="0"/>
                                          </p:stCondLst>
                                        </p:cTn>
                                        <p:tgtEl>
                                          <p:spTgt spid="52233"/>
                                        </p:tgtEl>
                                        <p:attrNameLst>
                                          <p:attrName>style.visibility</p:attrName>
                                        </p:attrNameLst>
                                      </p:cBhvr>
                                      <p:to>
                                        <p:strVal val="visible"/>
                                      </p:to>
                                    </p:set>
                                    <p:animEffect transition="in" filter="checkerboard(across)">
                                      <p:cBhvr>
                                        <p:cTn id="20" dur="500"/>
                                        <p:tgtEl>
                                          <p:spTgt spid="52233"/>
                                        </p:tgtEl>
                                      </p:cBhvr>
                                    </p:animEffect>
                                  </p:childTnLst>
                                </p:cTn>
                              </p:par>
                            </p:childTnLst>
                          </p:cTn>
                        </p:par>
                        <p:par>
                          <p:cTn id="21" fill="hold" nodeType="afterGroup">
                            <p:stCondLst>
                              <p:cond delay="8500"/>
                            </p:stCondLst>
                            <p:childTnLst>
                              <p:par>
                                <p:cTn id="22" presetID="5" presetClass="entr" presetSubtype="10" fill="hold" grpId="0" nodeType="afterEffect">
                                  <p:stCondLst>
                                    <p:cond delay="1000"/>
                                  </p:stCondLst>
                                  <p:childTnLst>
                                    <p:set>
                                      <p:cBhvr>
                                        <p:cTn id="23" dur="1" fill="hold">
                                          <p:stCondLst>
                                            <p:cond delay="0"/>
                                          </p:stCondLst>
                                        </p:cTn>
                                        <p:tgtEl>
                                          <p:spTgt spid="52232"/>
                                        </p:tgtEl>
                                        <p:attrNameLst>
                                          <p:attrName>style.visibility</p:attrName>
                                        </p:attrNameLst>
                                      </p:cBhvr>
                                      <p:to>
                                        <p:strVal val="visible"/>
                                      </p:to>
                                    </p:set>
                                    <p:animEffect transition="in" filter="checkerboard(across)">
                                      <p:cBhvr>
                                        <p:cTn id="24" dur="500"/>
                                        <p:tgtEl>
                                          <p:spTgt spid="52232"/>
                                        </p:tgtEl>
                                      </p:cBhvr>
                                    </p:animEffect>
                                  </p:childTnLst>
                                </p:cTn>
                              </p:par>
                            </p:childTnLst>
                          </p:cTn>
                        </p:par>
                        <p:par>
                          <p:cTn id="25" fill="hold" nodeType="afterGroup">
                            <p:stCondLst>
                              <p:cond delay="10000"/>
                            </p:stCondLst>
                            <p:childTnLst>
                              <p:par>
                                <p:cTn id="26" presetID="5" presetClass="entr" presetSubtype="10" fill="hold" grpId="0" nodeType="afterEffect">
                                  <p:stCondLst>
                                    <p:cond delay="1000"/>
                                  </p:stCondLst>
                                  <p:childTnLst>
                                    <p:set>
                                      <p:cBhvr>
                                        <p:cTn id="27" dur="1" fill="hold">
                                          <p:stCondLst>
                                            <p:cond delay="0"/>
                                          </p:stCondLst>
                                        </p:cTn>
                                        <p:tgtEl>
                                          <p:spTgt spid="52231"/>
                                        </p:tgtEl>
                                        <p:attrNameLst>
                                          <p:attrName>style.visibility</p:attrName>
                                        </p:attrNameLst>
                                      </p:cBhvr>
                                      <p:to>
                                        <p:strVal val="visible"/>
                                      </p:to>
                                    </p:set>
                                    <p:animEffect transition="in" filter="checkerboard(across)">
                                      <p:cBhvr>
                                        <p:cTn id="28" dur="500"/>
                                        <p:tgtEl>
                                          <p:spTgt spid="52231"/>
                                        </p:tgtEl>
                                      </p:cBhvr>
                                    </p:animEffect>
                                  </p:childTnLst>
                                </p:cTn>
                              </p:par>
                            </p:childTnLst>
                          </p:cTn>
                        </p:par>
                        <p:par>
                          <p:cTn id="29" fill="hold" nodeType="afterGroup">
                            <p:stCondLst>
                              <p:cond delay="11500"/>
                            </p:stCondLst>
                            <p:childTnLst>
                              <p:par>
                                <p:cTn id="30" presetID="5" presetClass="entr" presetSubtype="10" fill="hold" grpId="0" nodeType="afterEffect">
                                  <p:stCondLst>
                                    <p:cond delay="1000"/>
                                  </p:stCondLst>
                                  <p:childTnLst>
                                    <p:set>
                                      <p:cBhvr>
                                        <p:cTn id="31" dur="1" fill="hold">
                                          <p:stCondLst>
                                            <p:cond delay="0"/>
                                          </p:stCondLst>
                                        </p:cTn>
                                        <p:tgtEl>
                                          <p:spTgt spid="52230"/>
                                        </p:tgtEl>
                                        <p:attrNameLst>
                                          <p:attrName>style.visibility</p:attrName>
                                        </p:attrNameLst>
                                      </p:cBhvr>
                                      <p:to>
                                        <p:strVal val="visible"/>
                                      </p:to>
                                    </p:set>
                                    <p:animEffect transition="in" filter="checkerboard(across)">
                                      <p:cBhvr>
                                        <p:cTn id="32"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animBg="1"/>
      <p:bldP spid="52226" grpId="0" animBg="1" autoUpdateAnimBg="0"/>
      <p:bldP spid="52229" grpId="0" animBg="1" autoUpdateAnimBg="0"/>
      <p:bldP spid="52230" grpId="0" animBg="1" autoUpdateAnimBg="0"/>
      <p:bldP spid="52231" grpId="0" animBg="1" autoUpdateAnimBg="0"/>
      <p:bldP spid="52233" grpId="0" animBg="1" autoUpdateAnimBg="0"/>
      <p:bldP spid="52232" grpId="0" animBg="1"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6741" y="461899"/>
            <a:ext cx="6426835" cy="696595"/>
          </a:xfrm>
          <a:prstGeom prst="rect">
            <a:avLst/>
          </a:prstGeom>
        </p:spPr>
        <p:txBody>
          <a:bodyPr vert="horz" wrap="square" lIns="0" tIns="13335" rIns="0" bIns="0" rtlCol="0">
            <a:spAutoFit/>
          </a:bodyPr>
          <a:lstStyle/>
          <a:p>
            <a:pPr marL="12700">
              <a:lnSpc>
                <a:spcPct val="100000"/>
              </a:lnSpc>
              <a:spcBef>
                <a:spcPts val="105"/>
              </a:spcBef>
            </a:pPr>
            <a:r>
              <a:rPr sz="4400" spc="-285" dirty="0"/>
              <a:t>Terapia </a:t>
            </a:r>
            <a:r>
              <a:rPr sz="4400" spc="-125" dirty="0"/>
              <a:t>del </a:t>
            </a:r>
            <a:r>
              <a:rPr sz="4400" spc="-100" dirty="0"/>
              <a:t>dolore </a:t>
            </a:r>
            <a:r>
              <a:rPr sz="4400" spc="-240" dirty="0"/>
              <a:t>da</a:t>
            </a:r>
            <a:r>
              <a:rPr sz="4400" spc="-470" dirty="0"/>
              <a:t> </a:t>
            </a:r>
            <a:r>
              <a:rPr sz="4400" spc="-220" dirty="0"/>
              <a:t>cancro</a:t>
            </a:r>
            <a:endParaRPr sz="4400"/>
          </a:p>
        </p:txBody>
      </p:sp>
      <p:sp>
        <p:nvSpPr>
          <p:cNvPr id="3" name="object 3"/>
          <p:cNvSpPr txBox="1"/>
          <p:nvPr/>
        </p:nvSpPr>
        <p:spPr>
          <a:xfrm>
            <a:off x="535940" y="1577085"/>
            <a:ext cx="7656830" cy="4145279"/>
          </a:xfrm>
          <a:prstGeom prst="rect">
            <a:avLst/>
          </a:prstGeom>
        </p:spPr>
        <p:txBody>
          <a:bodyPr vert="horz" wrap="square" lIns="0" tIns="53340" rIns="0" bIns="0" rtlCol="0">
            <a:spAutoFit/>
          </a:bodyPr>
          <a:lstStyle/>
          <a:p>
            <a:pPr marL="355600" marR="57150" indent="-342900">
              <a:lnSpc>
                <a:spcPts val="2600"/>
              </a:lnSpc>
              <a:spcBef>
                <a:spcPts val="420"/>
              </a:spcBef>
              <a:buChar char="•"/>
              <a:tabLst>
                <a:tab pos="355600" algn="l"/>
                <a:tab pos="356235" algn="l"/>
              </a:tabLst>
            </a:pPr>
            <a:r>
              <a:rPr sz="2400" spc="-130" dirty="0">
                <a:latin typeface="Arial"/>
                <a:cs typeface="Arial"/>
              </a:rPr>
              <a:t>L’incidenza </a:t>
            </a:r>
            <a:r>
              <a:rPr sz="2400" spc="-70" dirty="0">
                <a:latin typeface="Arial"/>
                <a:cs typeface="Arial"/>
              </a:rPr>
              <a:t>del </a:t>
            </a:r>
            <a:r>
              <a:rPr sz="2400" spc="-65" dirty="0">
                <a:latin typeface="Arial"/>
                <a:cs typeface="Arial"/>
              </a:rPr>
              <a:t>dolore </a:t>
            </a:r>
            <a:r>
              <a:rPr sz="2400" spc="-145" dirty="0">
                <a:latin typeface="Arial"/>
                <a:cs typeface="Arial"/>
              </a:rPr>
              <a:t>è </a:t>
            </a:r>
            <a:r>
              <a:rPr sz="2400" spc="-15" dirty="0">
                <a:latin typeface="Arial"/>
                <a:cs typeface="Arial"/>
              </a:rPr>
              <a:t>riferita </a:t>
            </a:r>
            <a:r>
              <a:rPr sz="2400" spc="-70" dirty="0">
                <a:latin typeface="Arial"/>
                <a:cs typeface="Arial"/>
              </a:rPr>
              <a:t>nel </a:t>
            </a:r>
            <a:r>
              <a:rPr sz="2400" spc="-160" dirty="0">
                <a:latin typeface="Arial"/>
                <a:cs typeface="Arial"/>
              </a:rPr>
              <a:t>30-50% </a:t>
            </a:r>
            <a:r>
              <a:rPr sz="2400" spc="-70" dirty="0">
                <a:latin typeface="Arial"/>
                <a:cs typeface="Arial"/>
              </a:rPr>
              <a:t>dei </a:t>
            </a:r>
            <a:r>
              <a:rPr sz="2400" spc="-75" dirty="0">
                <a:latin typeface="Arial"/>
                <a:cs typeface="Arial"/>
              </a:rPr>
              <a:t>pazienti </a:t>
            </a:r>
            <a:r>
              <a:rPr sz="2400" spc="-30" dirty="0">
                <a:latin typeface="Arial"/>
                <a:cs typeface="Arial"/>
              </a:rPr>
              <a:t>in  </a:t>
            </a:r>
            <a:r>
              <a:rPr sz="2400" spc="-125" dirty="0">
                <a:latin typeface="Arial"/>
                <a:cs typeface="Arial"/>
              </a:rPr>
              <a:t>corso </a:t>
            </a:r>
            <a:r>
              <a:rPr sz="2400" spc="-35" dirty="0">
                <a:latin typeface="Arial"/>
                <a:cs typeface="Arial"/>
              </a:rPr>
              <a:t>di trattamento </a:t>
            </a:r>
            <a:r>
              <a:rPr sz="2400" spc="-145" dirty="0">
                <a:latin typeface="Arial"/>
                <a:cs typeface="Arial"/>
              </a:rPr>
              <a:t>e </a:t>
            </a:r>
            <a:r>
              <a:rPr sz="2400" spc="-165" dirty="0">
                <a:latin typeface="Arial"/>
                <a:cs typeface="Arial"/>
              </a:rPr>
              <a:t>60-90% </a:t>
            </a:r>
            <a:r>
              <a:rPr sz="2400" spc="-30" dirty="0">
                <a:latin typeface="Arial"/>
                <a:cs typeface="Arial"/>
              </a:rPr>
              <a:t>in </a:t>
            </a:r>
            <a:r>
              <a:rPr sz="2400" spc="-145" dirty="0">
                <a:latin typeface="Arial"/>
                <a:cs typeface="Arial"/>
              </a:rPr>
              <a:t>fase </a:t>
            </a:r>
            <a:r>
              <a:rPr sz="2400" spc="-155" dirty="0">
                <a:latin typeface="Arial"/>
                <a:cs typeface="Arial"/>
              </a:rPr>
              <a:t>avanzata </a:t>
            </a:r>
            <a:r>
              <a:rPr sz="2400" spc="-35" dirty="0">
                <a:latin typeface="Arial"/>
                <a:cs typeface="Arial"/>
              </a:rPr>
              <a:t>di</a:t>
            </a:r>
            <a:r>
              <a:rPr sz="2400" spc="-330" dirty="0">
                <a:latin typeface="Arial"/>
                <a:cs typeface="Arial"/>
              </a:rPr>
              <a:t> </a:t>
            </a:r>
            <a:r>
              <a:rPr sz="2400" spc="-50" dirty="0">
                <a:latin typeface="Arial"/>
                <a:cs typeface="Arial"/>
              </a:rPr>
              <a:t>malattia.</a:t>
            </a:r>
            <a:endParaRPr sz="2400">
              <a:latin typeface="Arial"/>
              <a:cs typeface="Arial"/>
            </a:endParaRPr>
          </a:p>
          <a:p>
            <a:pPr marL="355600" indent="-342900">
              <a:lnSpc>
                <a:spcPct val="100000"/>
              </a:lnSpc>
              <a:spcBef>
                <a:spcPts val="240"/>
              </a:spcBef>
              <a:buChar char="•"/>
              <a:tabLst>
                <a:tab pos="355600" algn="l"/>
                <a:tab pos="356235" algn="l"/>
              </a:tabLst>
            </a:pPr>
            <a:r>
              <a:rPr sz="2400" spc="-175" dirty="0">
                <a:latin typeface="Arial"/>
                <a:cs typeface="Arial"/>
              </a:rPr>
              <a:t>Per </a:t>
            </a:r>
            <a:r>
              <a:rPr sz="2400" spc="-60" dirty="0">
                <a:latin typeface="Arial"/>
                <a:cs typeface="Arial"/>
              </a:rPr>
              <a:t>controllare </a:t>
            </a:r>
            <a:r>
              <a:rPr sz="2400" spc="15" dirty="0">
                <a:latin typeface="Arial"/>
                <a:cs typeface="Arial"/>
              </a:rPr>
              <a:t>il </a:t>
            </a:r>
            <a:r>
              <a:rPr sz="2400" spc="-65" dirty="0">
                <a:latin typeface="Arial"/>
                <a:cs typeface="Arial"/>
              </a:rPr>
              <a:t>dolore </a:t>
            </a:r>
            <a:r>
              <a:rPr sz="2400" spc="-145" dirty="0">
                <a:latin typeface="Arial"/>
                <a:cs typeface="Arial"/>
              </a:rPr>
              <a:t>è </a:t>
            </a:r>
            <a:r>
              <a:rPr sz="2400" spc="-130" dirty="0">
                <a:latin typeface="Arial"/>
                <a:cs typeface="Arial"/>
              </a:rPr>
              <a:t>necessario</a:t>
            </a:r>
            <a:r>
              <a:rPr sz="2400" spc="-355" dirty="0">
                <a:latin typeface="Arial"/>
                <a:cs typeface="Arial"/>
              </a:rPr>
              <a:t> </a:t>
            </a:r>
            <a:r>
              <a:rPr sz="2400" spc="-114" dirty="0">
                <a:latin typeface="Arial"/>
                <a:cs typeface="Arial"/>
              </a:rPr>
              <a:t>conoscerne:</a:t>
            </a:r>
            <a:endParaRPr sz="2400">
              <a:latin typeface="Arial"/>
              <a:cs typeface="Arial"/>
            </a:endParaRPr>
          </a:p>
          <a:p>
            <a:pPr marL="756285" lvl="1" indent="-286385">
              <a:lnSpc>
                <a:spcPct val="100000"/>
              </a:lnSpc>
              <a:spcBef>
                <a:spcPts val="270"/>
              </a:spcBef>
              <a:buChar char="–"/>
              <a:tabLst>
                <a:tab pos="756285" algn="l"/>
                <a:tab pos="756920" algn="l"/>
              </a:tabLst>
            </a:pPr>
            <a:r>
              <a:rPr sz="2000" spc="-145" dirty="0">
                <a:latin typeface="Arial"/>
                <a:cs typeface="Arial"/>
              </a:rPr>
              <a:t>L’esistenza</a:t>
            </a:r>
            <a:endParaRPr sz="2000">
              <a:latin typeface="Arial"/>
              <a:cs typeface="Arial"/>
            </a:endParaRPr>
          </a:p>
          <a:p>
            <a:pPr marL="756285" lvl="1" indent="-286385">
              <a:lnSpc>
                <a:spcPct val="100000"/>
              </a:lnSpc>
              <a:spcBef>
                <a:spcPts val="240"/>
              </a:spcBef>
              <a:buChar char="–"/>
              <a:tabLst>
                <a:tab pos="756285" algn="l"/>
                <a:tab pos="756920" algn="l"/>
              </a:tabLst>
            </a:pPr>
            <a:r>
              <a:rPr sz="2000" spc="-70" dirty="0">
                <a:latin typeface="Arial"/>
                <a:cs typeface="Arial"/>
              </a:rPr>
              <a:t>Determinare la</a:t>
            </a:r>
            <a:r>
              <a:rPr sz="2000" spc="-130" dirty="0">
                <a:latin typeface="Arial"/>
                <a:cs typeface="Arial"/>
              </a:rPr>
              <a:t> </a:t>
            </a:r>
            <a:r>
              <a:rPr sz="2000" spc="-150" dirty="0">
                <a:latin typeface="Arial"/>
                <a:cs typeface="Arial"/>
              </a:rPr>
              <a:t>causa</a:t>
            </a:r>
            <a:endParaRPr sz="2000">
              <a:latin typeface="Arial"/>
              <a:cs typeface="Arial"/>
            </a:endParaRPr>
          </a:p>
          <a:p>
            <a:pPr marL="756285" lvl="1" indent="-286385">
              <a:lnSpc>
                <a:spcPts val="2280"/>
              </a:lnSpc>
              <a:spcBef>
                <a:spcPts val="240"/>
              </a:spcBef>
              <a:buChar char="–"/>
              <a:tabLst>
                <a:tab pos="756285" algn="l"/>
                <a:tab pos="756920" algn="l"/>
              </a:tabLst>
            </a:pPr>
            <a:r>
              <a:rPr sz="2000" spc="-90" dirty="0">
                <a:latin typeface="Arial"/>
                <a:cs typeface="Arial"/>
              </a:rPr>
              <a:t>Valutare</a:t>
            </a:r>
            <a:r>
              <a:rPr sz="2000" spc="-110" dirty="0">
                <a:latin typeface="Arial"/>
                <a:cs typeface="Arial"/>
              </a:rPr>
              <a:t> </a:t>
            </a:r>
            <a:r>
              <a:rPr sz="2000" spc="10" dirty="0">
                <a:latin typeface="Arial"/>
                <a:cs typeface="Arial"/>
              </a:rPr>
              <a:t>il</a:t>
            </a:r>
            <a:r>
              <a:rPr sz="2000" spc="-95" dirty="0">
                <a:latin typeface="Arial"/>
                <a:cs typeface="Arial"/>
              </a:rPr>
              <a:t> </a:t>
            </a:r>
            <a:r>
              <a:rPr sz="2000" spc="5" dirty="0">
                <a:latin typeface="Arial"/>
                <a:cs typeface="Arial"/>
              </a:rPr>
              <a:t>tipo</a:t>
            </a:r>
            <a:r>
              <a:rPr sz="2000" spc="-120" dirty="0">
                <a:latin typeface="Arial"/>
                <a:cs typeface="Arial"/>
              </a:rPr>
              <a:t> </a:t>
            </a:r>
            <a:r>
              <a:rPr sz="2000" spc="-114" dirty="0">
                <a:latin typeface="Arial"/>
                <a:cs typeface="Arial"/>
              </a:rPr>
              <a:t>e</a:t>
            </a:r>
            <a:r>
              <a:rPr sz="2000" spc="-110" dirty="0">
                <a:latin typeface="Arial"/>
                <a:cs typeface="Arial"/>
              </a:rPr>
              <a:t> </a:t>
            </a:r>
            <a:r>
              <a:rPr sz="2000" spc="-75" dirty="0">
                <a:latin typeface="Arial"/>
                <a:cs typeface="Arial"/>
              </a:rPr>
              <a:t>la</a:t>
            </a:r>
            <a:r>
              <a:rPr sz="2000" spc="-105" dirty="0">
                <a:latin typeface="Arial"/>
                <a:cs typeface="Arial"/>
              </a:rPr>
              <a:t> </a:t>
            </a:r>
            <a:r>
              <a:rPr sz="2000" spc="-114" dirty="0">
                <a:latin typeface="Arial"/>
                <a:cs typeface="Arial"/>
              </a:rPr>
              <a:t>dose</a:t>
            </a:r>
            <a:r>
              <a:rPr sz="2000" spc="-105" dirty="0">
                <a:latin typeface="Arial"/>
                <a:cs typeface="Arial"/>
              </a:rPr>
              <a:t> </a:t>
            </a:r>
            <a:r>
              <a:rPr sz="2000" spc="-114" dirty="0">
                <a:latin typeface="Arial"/>
                <a:cs typeface="Arial"/>
              </a:rPr>
              <a:t>e </a:t>
            </a:r>
            <a:r>
              <a:rPr sz="2000" spc="-70" dirty="0">
                <a:latin typeface="Arial"/>
                <a:cs typeface="Arial"/>
              </a:rPr>
              <a:t>la</a:t>
            </a:r>
            <a:r>
              <a:rPr sz="2000" spc="-105" dirty="0">
                <a:latin typeface="Arial"/>
                <a:cs typeface="Arial"/>
              </a:rPr>
              <a:t> </a:t>
            </a:r>
            <a:r>
              <a:rPr sz="2000" spc="-50" dirty="0">
                <a:latin typeface="Arial"/>
                <a:cs typeface="Arial"/>
              </a:rPr>
              <a:t>modalità</a:t>
            </a:r>
            <a:r>
              <a:rPr sz="2000" spc="-105" dirty="0">
                <a:latin typeface="Arial"/>
                <a:cs typeface="Arial"/>
              </a:rPr>
              <a:t> </a:t>
            </a:r>
            <a:r>
              <a:rPr sz="2000" spc="-25" dirty="0">
                <a:latin typeface="Arial"/>
                <a:cs typeface="Arial"/>
              </a:rPr>
              <a:t>di</a:t>
            </a:r>
            <a:r>
              <a:rPr sz="2000" spc="-105" dirty="0">
                <a:latin typeface="Arial"/>
                <a:cs typeface="Arial"/>
              </a:rPr>
              <a:t> </a:t>
            </a:r>
            <a:r>
              <a:rPr sz="2000" spc="-75" dirty="0">
                <a:latin typeface="Arial"/>
                <a:cs typeface="Arial"/>
              </a:rPr>
              <a:t>somministrazione</a:t>
            </a:r>
            <a:endParaRPr sz="2000">
              <a:latin typeface="Arial"/>
              <a:cs typeface="Arial"/>
            </a:endParaRPr>
          </a:p>
          <a:p>
            <a:pPr marL="756285">
              <a:lnSpc>
                <a:spcPts val="2280"/>
              </a:lnSpc>
            </a:pPr>
            <a:r>
              <a:rPr sz="2000" spc="-90" dirty="0">
                <a:latin typeface="Arial"/>
                <a:cs typeface="Arial"/>
              </a:rPr>
              <a:t>dell’analgesico</a:t>
            </a:r>
            <a:endParaRPr sz="2000">
              <a:latin typeface="Arial"/>
              <a:cs typeface="Arial"/>
            </a:endParaRPr>
          </a:p>
          <a:p>
            <a:pPr marL="355600" marR="5080" indent="-342900">
              <a:lnSpc>
                <a:spcPts val="2590"/>
              </a:lnSpc>
              <a:spcBef>
                <a:spcPts val="585"/>
              </a:spcBef>
              <a:buChar char="•"/>
              <a:tabLst>
                <a:tab pos="355600" algn="l"/>
                <a:tab pos="356235" algn="l"/>
              </a:tabLst>
            </a:pPr>
            <a:r>
              <a:rPr sz="2400" spc="-25" dirty="0">
                <a:latin typeface="Arial"/>
                <a:cs typeface="Arial"/>
              </a:rPr>
              <a:t>Il </a:t>
            </a:r>
            <a:r>
              <a:rPr sz="2400" spc="-65" dirty="0">
                <a:latin typeface="Arial"/>
                <a:cs typeface="Arial"/>
              </a:rPr>
              <a:t>dolore </a:t>
            </a:r>
            <a:r>
              <a:rPr sz="2400" spc="-135" dirty="0">
                <a:latin typeface="Arial"/>
                <a:cs typeface="Arial"/>
              </a:rPr>
              <a:t>da </a:t>
            </a:r>
            <a:r>
              <a:rPr sz="2400" spc="-120" dirty="0">
                <a:latin typeface="Arial"/>
                <a:cs typeface="Arial"/>
              </a:rPr>
              <a:t>cancro </a:t>
            </a:r>
            <a:r>
              <a:rPr sz="2400" spc="-145" dirty="0">
                <a:latin typeface="Arial"/>
                <a:cs typeface="Arial"/>
              </a:rPr>
              <a:t>è </a:t>
            </a:r>
            <a:r>
              <a:rPr sz="2400" spc="-55" dirty="0">
                <a:latin typeface="Arial"/>
                <a:cs typeface="Arial"/>
              </a:rPr>
              <a:t>dovuto </a:t>
            </a:r>
            <a:r>
              <a:rPr sz="2400" spc="-85" dirty="0">
                <a:latin typeface="Arial"/>
                <a:cs typeface="Arial"/>
              </a:rPr>
              <a:t>alla stimolazione </a:t>
            </a:r>
            <a:r>
              <a:rPr sz="2400" spc="-35" dirty="0">
                <a:latin typeface="Arial"/>
                <a:cs typeface="Arial"/>
              </a:rPr>
              <a:t>di</a:t>
            </a:r>
            <a:r>
              <a:rPr sz="2400" spc="-455" dirty="0">
                <a:latin typeface="Arial"/>
                <a:cs typeface="Arial"/>
              </a:rPr>
              <a:t> </a:t>
            </a:r>
            <a:r>
              <a:rPr sz="2400" spc="-45" dirty="0">
                <a:latin typeface="Arial"/>
                <a:cs typeface="Arial"/>
              </a:rPr>
              <a:t>nocicettori  periferici </a:t>
            </a:r>
            <a:r>
              <a:rPr sz="2400" spc="-145" dirty="0">
                <a:latin typeface="Arial"/>
                <a:cs typeface="Arial"/>
              </a:rPr>
              <a:t>e </a:t>
            </a:r>
            <a:r>
              <a:rPr sz="2400" spc="-80" dirty="0">
                <a:latin typeface="Arial"/>
                <a:cs typeface="Arial"/>
              </a:rPr>
              <a:t>può </a:t>
            </a:r>
            <a:r>
              <a:rPr sz="2400" spc="-160" dirty="0">
                <a:latin typeface="Arial"/>
                <a:cs typeface="Arial"/>
              </a:rPr>
              <a:t>essere </a:t>
            </a:r>
            <a:r>
              <a:rPr sz="2400" spc="-35" dirty="0">
                <a:latin typeface="Arial"/>
                <a:cs typeface="Arial"/>
              </a:rPr>
              <a:t>di</a:t>
            </a:r>
            <a:r>
              <a:rPr sz="2400" spc="-220" dirty="0">
                <a:latin typeface="Arial"/>
                <a:cs typeface="Arial"/>
              </a:rPr>
              <a:t> </a:t>
            </a:r>
            <a:r>
              <a:rPr sz="2400" dirty="0">
                <a:latin typeface="Arial"/>
                <a:cs typeface="Arial"/>
              </a:rPr>
              <a:t>tipo</a:t>
            </a:r>
            <a:endParaRPr sz="2400">
              <a:latin typeface="Arial"/>
              <a:cs typeface="Arial"/>
            </a:endParaRPr>
          </a:p>
          <a:p>
            <a:pPr marL="756285" lvl="1" indent="-286385">
              <a:lnSpc>
                <a:spcPct val="100000"/>
              </a:lnSpc>
              <a:spcBef>
                <a:spcPts val="235"/>
              </a:spcBef>
              <a:buChar char="–"/>
              <a:tabLst>
                <a:tab pos="756285" algn="l"/>
                <a:tab pos="756920" algn="l"/>
              </a:tabLst>
            </a:pPr>
            <a:r>
              <a:rPr sz="2000" spc="-105" dirty="0">
                <a:latin typeface="Arial"/>
                <a:cs typeface="Arial"/>
              </a:rPr>
              <a:t>Somatico</a:t>
            </a:r>
            <a:endParaRPr sz="2000">
              <a:latin typeface="Arial"/>
              <a:cs typeface="Arial"/>
            </a:endParaRPr>
          </a:p>
          <a:p>
            <a:pPr marL="756285" lvl="1" indent="-286385">
              <a:lnSpc>
                <a:spcPct val="100000"/>
              </a:lnSpc>
              <a:spcBef>
                <a:spcPts val="240"/>
              </a:spcBef>
              <a:buChar char="–"/>
              <a:tabLst>
                <a:tab pos="756285" algn="l"/>
                <a:tab pos="756920" algn="l"/>
              </a:tabLst>
            </a:pPr>
            <a:r>
              <a:rPr sz="2000" spc="-110" dirty="0">
                <a:latin typeface="Arial"/>
                <a:cs typeface="Arial"/>
              </a:rPr>
              <a:t>Viscerale</a:t>
            </a:r>
            <a:endParaRPr sz="2000">
              <a:latin typeface="Arial"/>
              <a:cs typeface="Arial"/>
            </a:endParaRPr>
          </a:p>
          <a:p>
            <a:pPr marL="756285" lvl="1" indent="-286385">
              <a:lnSpc>
                <a:spcPct val="100000"/>
              </a:lnSpc>
              <a:spcBef>
                <a:spcPts val="240"/>
              </a:spcBef>
              <a:buChar char="–"/>
              <a:tabLst>
                <a:tab pos="756285" algn="l"/>
                <a:tab pos="756920" algn="l"/>
              </a:tabLst>
            </a:pPr>
            <a:r>
              <a:rPr sz="2000" spc="-60" dirty="0">
                <a:latin typeface="Arial"/>
                <a:cs typeface="Arial"/>
              </a:rPr>
              <a:t>neuropatico</a:t>
            </a:r>
            <a:endParaRPr sz="2000">
              <a:latin typeface="Arial"/>
              <a:cs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1185" y="461899"/>
            <a:ext cx="3881120" cy="696595"/>
          </a:xfrm>
          <a:prstGeom prst="rect">
            <a:avLst/>
          </a:prstGeom>
        </p:spPr>
        <p:txBody>
          <a:bodyPr vert="horz" wrap="square" lIns="0" tIns="13335" rIns="0" bIns="0" rtlCol="0">
            <a:spAutoFit/>
          </a:bodyPr>
          <a:lstStyle/>
          <a:p>
            <a:pPr marL="12700">
              <a:lnSpc>
                <a:spcPct val="100000"/>
              </a:lnSpc>
              <a:spcBef>
                <a:spcPts val="105"/>
              </a:spcBef>
            </a:pPr>
            <a:r>
              <a:rPr sz="4400" spc="-160" dirty="0"/>
              <a:t>Dolore </a:t>
            </a:r>
            <a:r>
              <a:rPr sz="4400" spc="-240" dirty="0"/>
              <a:t>da</a:t>
            </a:r>
            <a:r>
              <a:rPr sz="4400" spc="-360" dirty="0"/>
              <a:t> </a:t>
            </a:r>
            <a:r>
              <a:rPr sz="4400" spc="-220" dirty="0"/>
              <a:t>cancro</a:t>
            </a:r>
            <a:endParaRPr sz="4400"/>
          </a:p>
        </p:txBody>
      </p:sp>
      <p:sp>
        <p:nvSpPr>
          <p:cNvPr id="3" name="object 3"/>
          <p:cNvSpPr txBox="1"/>
          <p:nvPr/>
        </p:nvSpPr>
        <p:spPr>
          <a:xfrm>
            <a:off x="535940" y="1616709"/>
            <a:ext cx="7953375" cy="3806825"/>
          </a:xfrm>
          <a:prstGeom prst="rect">
            <a:avLst/>
          </a:prstGeom>
        </p:spPr>
        <p:txBody>
          <a:bodyPr vert="horz" wrap="square" lIns="0" tIns="13335" rIns="0" bIns="0" rtlCol="0">
            <a:spAutoFit/>
          </a:bodyPr>
          <a:lstStyle/>
          <a:p>
            <a:pPr marL="355600" marR="158750" indent="-342900">
              <a:lnSpc>
                <a:spcPct val="100000"/>
              </a:lnSpc>
              <a:spcBef>
                <a:spcPts val="105"/>
              </a:spcBef>
              <a:buChar char="•"/>
              <a:tabLst>
                <a:tab pos="355600" algn="l"/>
                <a:tab pos="356235" algn="l"/>
              </a:tabLst>
            </a:pPr>
            <a:r>
              <a:rPr sz="2000" spc="-20" dirty="0">
                <a:latin typeface="Arial"/>
                <a:cs typeface="Arial"/>
              </a:rPr>
              <a:t>Il </a:t>
            </a:r>
            <a:r>
              <a:rPr sz="2000" spc="-50" dirty="0">
                <a:latin typeface="Arial"/>
                <a:cs typeface="Arial"/>
              </a:rPr>
              <a:t>dolore </a:t>
            </a:r>
            <a:r>
              <a:rPr sz="2000" b="1" u="heavy" spc="-100" dirty="0">
                <a:uFill>
                  <a:solidFill>
                    <a:srgbClr val="000000"/>
                  </a:solidFill>
                </a:uFill>
                <a:latin typeface="Trebuchet MS"/>
                <a:cs typeface="Trebuchet MS"/>
              </a:rPr>
              <a:t>somatico</a:t>
            </a:r>
            <a:r>
              <a:rPr sz="2000" b="1" spc="-100" dirty="0">
                <a:latin typeface="Trebuchet MS"/>
                <a:cs typeface="Trebuchet MS"/>
              </a:rPr>
              <a:t> </a:t>
            </a:r>
            <a:r>
              <a:rPr sz="2000" spc="-120" dirty="0">
                <a:latin typeface="Arial"/>
                <a:cs typeface="Arial"/>
              </a:rPr>
              <a:t>è </a:t>
            </a:r>
            <a:r>
              <a:rPr sz="2000" spc="-25" dirty="0">
                <a:latin typeface="Arial"/>
                <a:cs typeface="Arial"/>
              </a:rPr>
              <a:t>in </a:t>
            </a:r>
            <a:r>
              <a:rPr sz="2000" spc="-100" dirty="0">
                <a:latin typeface="Arial"/>
                <a:cs typeface="Arial"/>
              </a:rPr>
              <a:t>genere </a:t>
            </a:r>
            <a:r>
              <a:rPr sz="2000" spc="-85" dirty="0">
                <a:latin typeface="Arial"/>
                <a:cs typeface="Arial"/>
              </a:rPr>
              <a:t>ben </a:t>
            </a:r>
            <a:r>
              <a:rPr sz="2000" spc="-90" dirty="0">
                <a:latin typeface="Arial"/>
                <a:cs typeface="Arial"/>
              </a:rPr>
              <a:t>localizzato, </a:t>
            </a:r>
            <a:r>
              <a:rPr sz="2000" spc="-110" dirty="0">
                <a:latin typeface="Arial"/>
                <a:cs typeface="Arial"/>
              </a:rPr>
              <a:t>ha </a:t>
            </a:r>
            <a:r>
              <a:rPr sz="2000" spc="-65" dirty="0">
                <a:latin typeface="Arial"/>
                <a:cs typeface="Arial"/>
              </a:rPr>
              <a:t>carattere </a:t>
            </a:r>
            <a:r>
              <a:rPr sz="2000" spc="-25" dirty="0">
                <a:latin typeface="Arial"/>
                <a:cs typeface="Arial"/>
              </a:rPr>
              <a:t>di</a:t>
            </a:r>
            <a:r>
              <a:rPr sz="2000" spc="-370" dirty="0">
                <a:latin typeface="Arial"/>
                <a:cs typeface="Arial"/>
              </a:rPr>
              <a:t> </a:t>
            </a:r>
            <a:r>
              <a:rPr sz="2000" spc="-40" dirty="0">
                <a:latin typeface="Arial"/>
                <a:cs typeface="Arial"/>
              </a:rPr>
              <a:t>continuità,  </a:t>
            </a:r>
            <a:r>
              <a:rPr sz="2000" spc="-90" dirty="0">
                <a:latin typeface="Arial"/>
                <a:cs typeface="Arial"/>
              </a:rPr>
              <a:t>ed </a:t>
            </a:r>
            <a:r>
              <a:rPr sz="2000" spc="-120" dirty="0">
                <a:latin typeface="Arial"/>
                <a:cs typeface="Arial"/>
              </a:rPr>
              <a:t>è </a:t>
            </a:r>
            <a:r>
              <a:rPr sz="2000" spc="-25" dirty="0">
                <a:latin typeface="Arial"/>
                <a:cs typeface="Arial"/>
              </a:rPr>
              <a:t>tipico </a:t>
            </a:r>
            <a:r>
              <a:rPr sz="2000" spc="-60" dirty="0">
                <a:latin typeface="Arial"/>
                <a:cs typeface="Arial"/>
              </a:rPr>
              <a:t>delle </a:t>
            </a:r>
            <a:r>
              <a:rPr sz="2000" spc="-90" dirty="0">
                <a:latin typeface="Arial"/>
                <a:cs typeface="Arial"/>
              </a:rPr>
              <a:t>metastasi </a:t>
            </a:r>
            <a:r>
              <a:rPr sz="2000" spc="-135" dirty="0">
                <a:latin typeface="Arial"/>
                <a:cs typeface="Arial"/>
              </a:rPr>
              <a:t>ossee, </a:t>
            </a:r>
            <a:r>
              <a:rPr sz="2000" spc="-80" dirty="0">
                <a:latin typeface="Arial"/>
                <a:cs typeface="Arial"/>
              </a:rPr>
              <a:t>miofasciale, muscolossheletrico </a:t>
            </a:r>
            <a:r>
              <a:rPr sz="2000" spc="-120" dirty="0">
                <a:latin typeface="Arial"/>
                <a:cs typeface="Arial"/>
              </a:rPr>
              <a:t>e </a:t>
            </a:r>
            <a:r>
              <a:rPr sz="2000" spc="-114" dirty="0">
                <a:latin typeface="Arial"/>
                <a:cs typeface="Arial"/>
              </a:rPr>
              <a:t>da  </a:t>
            </a:r>
            <a:r>
              <a:rPr sz="2000" spc="-75" dirty="0">
                <a:latin typeface="Arial"/>
                <a:cs typeface="Arial"/>
              </a:rPr>
              <a:t>mucosite.</a:t>
            </a:r>
            <a:endParaRPr sz="2000" dirty="0">
              <a:latin typeface="Arial"/>
              <a:cs typeface="Arial"/>
            </a:endParaRPr>
          </a:p>
          <a:p>
            <a:pPr marL="355600" marR="5080" indent="-342900" algn="just">
              <a:lnSpc>
                <a:spcPct val="100000"/>
              </a:lnSpc>
              <a:spcBef>
                <a:spcPts val="480"/>
              </a:spcBef>
              <a:buChar char="•"/>
              <a:tabLst>
                <a:tab pos="356235" algn="l"/>
              </a:tabLst>
            </a:pPr>
            <a:r>
              <a:rPr sz="2000" spc="-20" dirty="0">
                <a:latin typeface="Arial"/>
                <a:cs typeface="Arial"/>
              </a:rPr>
              <a:t>Il </a:t>
            </a:r>
            <a:r>
              <a:rPr sz="2000" spc="-50" dirty="0">
                <a:latin typeface="Arial"/>
                <a:cs typeface="Arial"/>
              </a:rPr>
              <a:t>dolore </a:t>
            </a:r>
            <a:r>
              <a:rPr sz="2000" spc="-25" dirty="0">
                <a:latin typeface="Arial"/>
                <a:cs typeface="Arial"/>
              </a:rPr>
              <a:t>di </a:t>
            </a:r>
            <a:r>
              <a:rPr sz="2000" dirty="0">
                <a:latin typeface="Arial"/>
                <a:cs typeface="Arial"/>
              </a:rPr>
              <a:t>tipo</a:t>
            </a:r>
            <a:r>
              <a:rPr sz="2000" spc="-405" dirty="0">
                <a:latin typeface="Arial"/>
                <a:cs typeface="Arial"/>
              </a:rPr>
              <a:t> </a:t>
            </a:r>
            <a:r>
              <a:rPr sz="2000" b="1" u="heavy" spc="-130" dirty="0">
                <a:uFill>
                  <a:solidFill>
                    <a:srgbClr val="000000"/>
                  </a:solidFill>
                </a:uFill>
                <a:latin typeface="Trebuchet MS"/>
                <a:cs typeface="Trebuchet MS"/>
              </a:rPr>
              <a:t>viscerale</a:t>
            </a:r>
            <a:r>
              <a:rPr sz="2000" b="1" spc="-130" dirty="0">
                <a:latin typeface="Trebuchet MS"/>
                <a:cs typeface="Trebuchet MS"/>
              </a:rPr>
              <a:t> </a:t>
            </a:r>
            <a:r>
              <a:rPr sz="2000" spc="-120" dirty="0">
                <a:latin typeface="Arial"/>
                <a:cs typeface="Arial"/>
              </a:rPr>
              <a:t>è </a:t>
            </a:r>
            <a:r>
              <a:rPr sz="2000" spc="-45" dirty="0">
                <a:latin typeface="Arial"/>
                <a:cs typeface="Arial"/>
              </a:rPr>
              <a:t>dovuto </a:t>
            </a:r>
            <a:r>
              <a:rPr sz="2000" spc="-35" dirty="0">
                <a:latin typeface="Arial"/>
                <a:cs typeface="Arial"/>
              </a:rPr>
              <a:t>all’infiltrazione </a:t>
            </a:r>
            <a:r>
              <a:rPr sz="2000" spc="-120" dirty="0">
                <a:latin typeface="Arial"/>
                <a:cs typeface="Arial"/>
              </a:rPr>
              <a:t>e </a:t>
            </a:r>
            <a:r>
              <a:rPr sz="2000" spc="-75" dirty="0">
                <a:latin typeface="Arial"/>
                <a:cs typeface="Arial"/>
              </a:rPr>
              <a:t>alla </a:t>
            </a:r>
            <a:r>
              <a:rPr sz="2000" spc="-95" dirty="0">
                <a:latin typeface="Arial"/>
                <a:cs typeface="Arial"/>
              </a:rPr>
              <a:t>compressione </a:t>
            </a:r>
            <a:r>
              <a:rPr sz="2000" spc="-60" dirty="0">
                <a:latin typeface="Arial"/>
                <a:cs typeface="Arial"/>
              </a:rPr>
              <a:t>dei  </a:t>
            </a:r>
            <a:r>
              <a:rPr sz="2000" spc="-75" dirty="0">
                <a:latin typeface="Arial"/>
                <a:cs typeface="Arial"/>
              </a:rPr>
              <a:t>visceri: </a:t>
            </a:r>
            <a:r>
              <a:rPr sz="2000" spc="-120" dirty="0">
                <a:latin typeface="Arial"/>
                <a:cs typeface="Arial"/>
              </a:rPr>
              <a:t>è </a:t>
            </a:r>
            <a:r>
              <a:rPr sz="2000" spc="-25" dirty="0">
                <a:latin typeface="Arial"/>
                <a:cs typeface="Arial"/>
              </a:rPr>
              <a:t>in </a:t>
            </a:r>
            <a:r>
              <a:rPr sz="2000" spc="-100" dirty="0">
                <a:latin typeface="Arial"/>
                <a:cs typeface="Arial"/>
              </a:rPr>
              <a:t>genere </a:t>
            </a:r>
            <a:r>
              <a:rPr sz="2000" spc="-50" dirty="0">
                <a:latin typeface="Arial"/>
                <a:cs typeface="Arial"/>
              </a:rPr>
              <a:t>continuo, </a:t>
            </a:r>
            <a:r>
              <a:rPr sz="2000" spc="-114" dirty="0">
                <a:latin typeface="Arial"/>
                <a:cs typeface="Arial"/>
              </a:rPr>
              <a:t>scarsamente </a:t>
            </a:r>
            <a:r>
              <a:rPr sz="2000" spc="-90" dirty="0">
                <a:latin typeface="Arial"/>
                <a:cs typeface="Arial"/>
              </a:rPr>
              <a:t>localizzato, </a:t>
            </a:r>
            <a:r>
              <a:rPr sz="2000" spc="-155" dirty="0">
                <a:latin typeface="Arial"/>
                <a:cs typeface="Arial"/>
              </a:rPr>
              <a:t>spesso </a:t>
            </a:r>
            <a:r>
              <a:rPr sz="2000" dirty="0">
                <a:latin typeface="Arial"/>
                <a:cs typeface="Arial"/>
              </a:rPr>
              <a:t>riferito </a:t>
            </a:r>
            <a:r>
              <a:rPr sz="2000" spc="-155" dirty="0">
                <a:latin typeface="Arial"/>
                <a:cs typeface="Arial"/>
              </a:rPr>
              <a:t>a </a:t>
            </a:r>
            <a:r>
              <a:rPr sz="2000" spc="-25" dirty="0">
                <a:latin typeface="Arial"/>
                <a:cs typeface="Arial"/>
              </a:rPr>
              <a:t>siti  </a:t>
            </a:r>
            <a:r>
              <a:rPr sz="2000" spc="-65" dirty="0">
                <a:latin typeface="Arial"/>
                <a:cs typeface="Arial"/>
              </a:rPr>
              <a:t>cutanei </a:t>
            </a:r>
            <a:r>
              <a:rPr sz="2000" spc="-90" dirty="0">
                <a:latin typeface="Arial"/>
                <a:cs typeface="Arial"/>
              </a:rPr>
              <a:t>ed </a:t>
            </a:r>
            <a:r>
              <a:rPr sz="2000" spc="-120" dirty="0">
                <a:latin typeface="Arial"/>
                <a:cs typeface="Arial"/>
              </a:rPr>
              <a:t>è </a:t>
            </a:r>
            <a:r>
              <a:rPr sz="2000" spc="-25" dirty="0">
                <a:latin typeface="Arial"/>
                <a:cs typeface="Arial"/>
              </a:rPr>
              <a:t>tipico </a:t>
            </a:r>
            <a:r>
              <a:rPr sz="2000" spc="-60" dirty="0">
                <a:latin typeface="Arial"/>
                <a:cs typeface="Arial"/>
              </a:rPr>
              <a:t>delle </a:t>
            </a:r>
            <a:r>
              <a:rPr sz="2000" spc="-90" dirty="0">
                <a:latin typeface="Arial"/>
                <a:cs typeface="Arial"/>
              </a:rPr>
              <a:t>metastasi </a:t>
            </a:r>
            <a:r>
              <a:rPr sz="2000" spc="-70" dirty="0">
                <a:latin typeface="Arial"/>
                <a:cs typeface="Arial"/>
              </a:rPr>
              <a:t>epatiche </a:t>
            </a:r>
            <a:r>
              <a:rPr sz="2000" spc="-120" dirty="0">
                <a:latin typeface="Arial"/>
                <a:cs typeface="Arial"/>
              </a:rPr>
              <a:t>e</a:t>
            </a:r>
            <a:r>
              <a:rPr sz="2000" spc="-280" dirty="0">
                <a:latin typeface="Arial"/>
                <a:cs typeface="Arial"/>
              </a:rPr>
              <a:t> </a:t>
            </a:r>
            <a:r>
              <a:rPr sz="2000" spc="-35" dirty="0">
                <a:latin typeface="Arial"/>
                <a:cs typeface="Arial"/>
              </a:rPr>
              <a:t>intraperitoneali.</a:t>
            </a:r>
            <a:endParaRPr sz="2000" dirty="0">
              <a:latin typeface="Arial"/>
              <a:cs typeface="Arial"/>
            </a:endParaRPr>
          </a:p>
          <a:p>
            <a:pPr marL="355600" marR="64769" indent="-342900">
              <a:lnSpc>
                <a:spcPct val="100000"/>
              </a:lnSpc>
              <a:spcBef>
                <a:spcPts val="484"/>
              </a:spcBef>
              <a:buChar char="•"/>
              <a:tabLst>
                <a:tab pos="355600" algn="l"/>
                <a:tab pos="356235" algn="l"/>
              </a:tabLst>
            </a:pPr>
            <a:r>
              <a:rPr sz="2000" spc="-20" dirty="0">
                <a:latin typeface="Arial"/>
                <a:cs typeface="Arial"/>
              </a:rPr>
              <a:t>Il </a:t>
            </a:r>
            <a:r>
              <a:rPr sz="2000" spc="-50" dirty="0">
                <a:latin typeface="Arial"/>
                <a:cs typeface="Arial"/>
              </a:rPr>
              <a:t>dolore </a:t>
            </a:r>
            <a:r>
              <a:rPr sz="2000" spc="-25" dirty="0">
                <a:latin typeface="Arial"/>
                <a:cs typeface="Arial"/>
              </a:rPr>
              <a:t>di </a:t>
            </a:r>
            <a:r>
              <a:rPr sz="2000" dirty="0">
                <a:latin typeface="Arial"/>
                <a:cs typeface="Arial"/>
              </a:rPr>
              <a:t>tipo </a:t>
            </a:r>
            <a:r>
              <a:rPr sz="2000" b="1" u="heavy" spc="-114" dirty="0">
                <a:uFill>
                  <a:solidFill>
                    <a:srgbClr val="000000"/>
                  </a:solidFill>
                </a:uFill>
                <a:latin typeface="Trebuchet MS"/>
                <a:cs typeface="Trebuchet MS"/>
              </a:rPr>
              <a:t>neuropatico</a:t>
            </a:r>
            <a:r>
              <a:rPr sz="2000" b="1" spc="-114" dirty="0">
                <a:latin typeface="Trebuchet MS"/>
                <a:cs typeface="Trebuchet MS"/>
              </a:rPr>
              <a:t> </a:t>
            </a:r>
            <a:r>
              <a:rPr sz="2000" spc="-60" dirty="0">
                <a:latin typeface="Arial"/>
                <a:cs typeface="Arial"/>
              </a:rPr>
              <a:t>può </a:t>
            </a:r>
            <a:r>
              <a:rPr sz="2000" spc="-135" dirty="0">
                <a:latin typeface="Arial"/>
                <a:cs typeface="Arial"/>
              </a:rPr>
              <a:t>essere </a:t>
            </a:r>
            <a:r>
              <a:rPr sz="2000" spc="-65" dirty="0">
                <a:latin typeface="Arial"/>
                <a:cs typeface="Arial"/>
              </a:rPr>
              <a:t>centrale </a:t>
            </a:r>
            <a:r>
              <a:rPr sz="2000" spc="-60" dirty="0">
                <a:latin typeface="Arial"/>
                <a:cs typeface="Arial"/>
              </a:rPr>
              <a:t>o </a:t>
            </a:r>
            <a:r>
              <a:rPr sz="2000" spc="-50" dirty="0">
                <a:latin typeface="Arial"/>
                <a:cs typeface="Arial"/>
              </a:rPr>
              <a:t>periferico, </a:t>
            </a:r>
            <a:r>
              <a:rPr sz="2000" spc="-55" dirty="0">
                <a:latin typeface="Arial"/>
                <a:cs typeface="Arial"/>
              </a:rPr>
              <a:t>per </a:t>
            </a:r>
            <a:r>
              <a:rPr sz="2000" spc="-85" dirty="0">
                <a:latin typeface="Arial"/>
                <a:cs typeface="Arial"/>
              </a:rPr>
              <a:t>danno  </a:t>
            </a:r>
            <a:r>
              <a:rPr sz="2000" spc="-60" dirty="0">
                <a:latin typeface="Arial"/>
                <a:cs typeface="Arial"/>
              </a:rPr>
              <a:t>del </a:t>
            </a:r>
            <a:r>
              <a:rPr sz="2000" spc="-320" dirty="0">
                <a:latin typeface="Arial"/>
                <a:cs typeface="Arial"/>
              </a:rPr>
              <a:t>SNC </a:t>
            </a:r>
            <a:r>
              <a:rPr sz="2000" spc="-60" dirty="0">
                <a:latin typeface="Arial"/>
                <a:cs typeface="Arial"/>
              </a:rPr>
              <a:t>o dei </a:t>
            </a:r>
            <a:r>
              <a:rPr sz="2000" spc="-45" dirty="0">
                <a:latin typeface="Arial"/>
                <a:cs typeface="Arial"/>
              </a:rPr>
              <a:t>nervi </a:t>
            </a:r>
            <a:r>
              <a:rPr sz="2000" spc="-35" dirty="0">
                <a:latin typeface="Arial"/>
                <a:cs typeface="Arial"/>
              </a:rPr>
              <a:t>periferici </a:t>
            </a:r>
            <a:r>
              <a:rPr sz="2000" spc="-110" dirty="0">
                <a:latin typeface="Arial"/>
                <a:cs typeface="Arial"/>
              </a:rPr>
              <a:t>da </a:t>
            </a:r>
            <a:r>
              <a:rPr sz="2000" spc="-95" dirty="0">
                <a:latin typeface="Arial"/>
                <a:cs typeface="Arial"/>
              </a:rPr>
              <a:t>compressione, </a:t>
            </a:r>
            <a:r>
              <a:rPr sz="2000" spc="-40" dirty="0">
                <a:latin typeface="Arial"/>
                <a:cs typeface="Arial"/>
              </a:rPr>
              <a:t>infiltrazione, </a:t>
            </a:r>
            <a:r>
              <a:rPr sz="2000" spc="-60" dirty="0">
                <a:latin typeface="Arial"/>
                <a:cs typeface="Arial"/>
              </a:rPr>
              <a:t>o </a:t>
            </a:r>
            <a:r>
              <a:rPr sz="2000" spc="-90" dirty="0">
                <a:latin typeface="Arial"/>
                <a:cs typeface="Arial"/>
              </a:rPr>
              <a:t>secondario  </a:t>
            </a:r>
            <a:r>
              <a:rPr sz="2000" spc="-70" dirty="0">
                <a:latin typeface="Arial"/>
                <a:cs typeface="Arial"/>
              </a:rPr>
              <a:t>al </a:t>
            </a:r>
            <a:r>
              <a:rPr sz="2000" spc="-30" dirty="0">
                <a:latin typeface="Arial"/>
                <a:cs typeface="Arial"/>
              </a:rPr>
              <a:t>trattamento </a:t>
            </a:r>
            <a:r>
              <a:rPr sz="2000" spc="-65" dirty="0">
                <a:latin typeface="Arial"/>
                <a:cs typeface="Arial"/>
              </a:rPr>
              <a:t>chirurgico, </a:t>
            </a:r>
            <a:r>
              <a:rPr sz="2000" spc="-55" dirty="0">
                <a:latin typeface="Arial"/>
                <a:cs typeface="Arial"/>
              </a:rPr>
              <a:t>radioterapico </a:t>
            </a:r>
            <a:r>
              <a:rPr sz="2000" spc="-60" dirty="0">
                <a:latin typeface="Arial"/>
                <a:cs typeface="Arial"/>
              </a:rPr>
              <a:t>o </a:t>
            </a:r>
            <a:r>
              <a:rPr sz="2000" spc="-65" dirty="0">
                <a:latin typeface="Arial"/>
                <a:cs typeface="Arial"/>
              </a:rPr>
              <a:t>chemioterapico. </a:t>
            </a:r>
            <a:r>
              <a:rPr sz="2000" spc="-360" dirty="0">
                <a:latin typeface="Arial"/>
                <a:cs typeface="Arial"/>
              </a:rPr>
              <a:t>È </a:t>
            </a:r>
            <a:r>
              <a:rPr lang="en-GB" sz="2000" spc="-360" dirty="0">
                <a:latin typeface="Arial"/>
                <a:cs typeface="Arial"/>
              </a:rPr>
              <a:t>  </a:t>
            </a:r>
            <a:r>
              <a:rPr sz="2000" spc="-85" dirty="0">
                <a:latin typeface="Arial"/>
                <a:cs typeface="Arial"/>
              </a:rPr>
              <a:t>ben  </a:t>
            </a:r>
            <a:r>
              <a:rPr sz="2000" spc="-90" dirty="0">
                <a:latin typeface="Arial"/>
                <a:cs typeface="Arial"/>
              </a:rPr>
              <a:t>localizzato, </a:t>
            </a:r>
            <a:r>
              <a:rPr sz="2000" spc="-70" dirty="0">
                <a:latin typeface="Arial"/>
                <a:cs typeface="Arial"/>
              </a:rPr>
              <a:t>improvviso, </a:t>
            </a:r>
            <a:r>
              <a:rPr sz="2000" spc="-90" dirty="0">
                <a:latin typeface="Arial"/>
                <a:cs typeface="Arial"/>
              </a:rPr>
              <a:t>parossistico </a:t>
            </a:r>
            <a:r>
              <a:rPr sz="2000" spc="-60" dirty="0">
                <a:latin typeface="Arial"/>
                <a:cs typeface="Arial"/>
              </a:rPr>
              <a:t>o </a:t>
            </a:r>
            <a:r>
              <a:rPr sz="2000" spc="-30" dirty="0">
                <a:latin typeface="Arial"/>
                <a:cs typeface="Arial"/>
              </a:rPr>
              <a:t>costrittivo. </a:t>
            </a:r>
            <a:r>
              <a:rPr sz="2000" spc="-360" dirty="0">
                <a:latin typeface="Arial"/>
                <a:cs typeface="Arial"/>
              </a:rPr>
              <a:t>È</a:t>
            </a:r>
            <a:r>
              <a:rPr lang="en-GB" sz="2000" spc="-360" dirty="0">
                <a:latin typeface="Arial"/>
                <a:cs typeface="Arial"/>
              </a:rPr>
              <a:t>  </a:t>
            </a:r>
            <a:r>
              <a:rPr sz="2000" spc="-360" dirty="0">
                <a:latin typeface="Arial"/>
                <a:cs typeface="Arial"/>
              </a:rPr>
              <a:t> </a:t>
            </a:r>
            <a:r>
              <a:rPr sz="2000" spc="-25" dirty="0">
                <a:latin typeface="Arial"/>
                <a:cs typeface="Arial"/>
              </a:rPr>
              <a:t>tipico </a:t>
            </a:r>
            <a:r>
              <a:rPr sz="2000" spc="-60" dirty="0">
                <a:latin typeface="Arial"/>
                <a:cs typeface="Arial"/>
              </a:rPr>
              <a:t>del </a:t>
            </a:r>
            <a:r>
              <a:rPr sz="2000" spc="-50" dirty="0">
                <a:latin typeface="Arial"/>
                <a:cs typeface="Arial"/>
              </a:rPr>
              <a:t>dolore </a:t>
            </a:r>
            <a:r>
              <a:rPr sz="2000" spc="-60" dirty="0">
                <a:latin typeface="Arial"/>
                <a:cs typeface="Arial"/>
              </a:rPr>
              <a:t>del  </a:t>
            </a:r>
            <a:r>
              <a:rPr sz="2000" spc="-114" dirty="0">
                <a:latin typeface="Arial"/>
                <a:cs typeface="Arial"/>
              </a:rPr>
              <a:t>plesso </a:t>
            </a:r>
            <a:r>
              <a:rPr sz="2000" spc="-75" dirty="0">
                <a:latin typeface="Arial"/>
                <a:cs typeface="Arial"/>
              </a:rPr>
              <a:t>brachiale </a:t>
            </a:r>
            <a:r>
              <a:rPr sz="2000" spc="-114" dirty="0">
                <a:latin typeface="Arial"/>
                <a:cs typeface="Arial"/>
              </a:rPr>
              <a:t>e </a:t>
            </a:r>
            <a:r>
              <a:rPr sz="2000" spc="-65" dirty="0">
                <a:latin typeface="Arial"/>
                <a:cs typeface="Arial"/>
              </a:rPr>
              <a:t>lombare </a:t>
            </a:r>
            <a:r>
              <a:rPr sz="2000" spc="-110" dirty="0">
                <a:latin typeface="Arial"/>
                <a:cs typeface="Arial"/>
              </a:rPr>
              <a:t>da </a:t>
            </a:r>
            <a:r>
              <a:rPr sz="2000" spc="-85" dirty="0">
                <a:latin typeface="Arial"/>
                <a:cs typeface="Arial"/>
              </a:rPr>
              <a:t>metastasi, </a:t>
            </a:r>
            <a:r>
              <a:rPr sz="2000" spc="-55" dirty="0">
                <a:latin typeface="Arial"/>
                <a:cs typeface="Arial"/>
              </a:rPr>
              <a:t>o </a:t>
            </a:r>
            <a:r>
              <a:rPr sz="2000" spc="-110" dirty="0">
                <a:latin typeface="Arial"/>
                <a:cs typeface="Arial"/>
              </a:rPr>
              <a:t>da </a:t>
            </a:r>
            <a:r>
              <a:rPr sz="2000" spc="-55" dirty="0" err="1">
                <a:latin typeface="Arial"/>
                <a:cs typeface="Arial"/>
              </a:rPr>
              <a:t>radioterapia</a:t>
            </a:r>
            <a:r>
              <a:rPr sz="2000" spc="-55" dirty="0">
                <a:latin typeface="Arial"/>
                <a:cs typeface="Arial"/>
              </a:rPr>
              <a:t>,</a:t>
            </a:r>
            <a:r>
              <a:rPr lang="en-GB" sz="2000" spc="-55" dirty="0">
                <a:latin typeface="Arial"/>
                <a:cs typeface="Arial"/>
              </a:rPr>
              <a:t> </a:t>
            </a:r>
            <a:r>
              <a:rPr sz="2000" spc="-65" dirty="0" err="1">
                <a:latin typeface="Arial"/>
                <a:cs typeface="Arial"/>
              </a:rPr>
              <a:t>della</a:t>
            </a:r>
            <a:r>
              <a:rPr sz="2000" spc="-65" dirty="0">
                <a:latin typeface="Arial"/>
                <a:cs typeface="Arial"/>
              </a:rPr>
              <a:t>  </a:t>
            </a:r>
            <a:r>
              <a:rPr sz="2000" spc="-60" dirty="0">
                <a:latin typeface="Arial"/>
                <a:cs typeface="Arial"/>
              </a:rPr>
              <a:t>neuropatia </a:t>
            </a:r>
            <a:r>
              <a:rPr sz="2000" spc="-55" dirty="0">
                <a:latin typeface="Arial"/>
                <a:cs typeface="Arial"/>
              </a:rPr>
              <a:t>periferica </a:t>
            </a:r>
            <a:r>
              <a:rPr sz="2000" spc="-110" dirty="0">
                <a:latin typeface="Arial"/>
                <a:cs typeface="Arial"/>
              </a:rPr>
              <a:t>da </a:t>
            </a:r>
            <a:r>
              <a:rPr sz="2000" spc="-65" dirty="0">
                <a:latin typeface="Arial"/>
                <a:cs typeface="Arial"/>
              </a:rPr>
              <a:t>chemioterapia </a:t>
            </a:r>
            <a:r>
              <a:rPr sz="2000" spc="-120" dirty="0">
                <a:latin typeface="Arial"/>
                <a:cs typeface="Arial"/>
              </a:rPr>
              <a:t>e </a:t>
            </a:r>
            <a:r>
              <a:rPr sz="2000" spc="-65" dirty="0">
                <a:latin typeface="Arial"/>
                <a:cs typeface="Arial"/>
              </a:rPr>
              <a:t>della </a:t>
            </a:r>
            <a:r>
              <a:rPr sz="2000" spc="-85" dirty="0">
                <a:latin typeface="Arial"/>
                <a:cs typeface="Arial"/>
              </a:rPr>
              <a:t>nevralgia</a:t>
            </a:r>
            <a:r>
              <a:rPr sz="2000" spc="-210" dirty="0">
                <a:latin typeface="Arial"/>
                <a:cs typeface="Arial"/>
              </a:rPr>
              <a:t> </a:t>
            </a:r>
            <a:r>
              <a:rPr sz="2000" spc="-60" dirty="0">
                <a:latin typeface="Arial"/>
                <a:cs typeface="Arial"/>
              </a:rPr>
              <a:t>post-erpetica.</a:t>
            </a:r>
            <a:endParaRPr sz="2000" dirty="0">
              <a:latin typeface="Arial"/>
              <a:cs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881630" marR="5080" indent="-2077720">
              <a:lnSpc>
                <a:spcPct val="100000"/>
              </a:lnSpc>
              <a:spcBef>
                <a:spcPts val="95"/>
              </a:spcBef>
            </a:pPr>
            <a:r>
              <a:rPr spc="-130" dirty="0"/>
              <a:t>Corretta </a:t>
            </a:r>
            <a:r>
              <a:rPr spc="-155" dirty="0"/>
              <a:t>valutazione </a:t>
            </a:r>
            <a:r>
              <a:rPr spc="-114" dirty="0"/>
              <a:t>del</a:t>
            </a:r>
            <a:r>
              <a:rPr spc="-409" dirty="0"/>
              <a:t> </a:t>
            </a:r>
            <a:r>
              <a:rPr spc="-100" dirty="0"/>
              <a:t>dolore  </a:t>
            </a:r>
            <a:r>
              <a:rPr spc="-165" dirty="0"/>
              <a:t>oncologico</a:t>
            </a:r>
          </a:p>
        </p:txBody>
      </p:sp>
      <p:sp>
        <p:nvSpPr>
          <p:cNvPr id="3" name="object 3"/>
          <p:cNvSpPr txBox="1"/>
          <p:nvPr/>
        </p:nvSpPr>
        <p:spPr>
          <a:xfrm>
            <a:off x="535940" y="1555978"/>
            <a:ext cx="6797040" cy="3684904"/>
          </a:xfrm>
          <a:prstGeom prst="rect">
            <a:avLst/>
          </a:prstGeom>
        </p:spPr>
        <p:txBody>
          <a:bodyPr vert="horz" wrap="square" lIns="0" tIns="73660" rIns="0" bIns="0" rtlCol="0">
            <a:spAutoFit/>
          </a:bodyPr>
          <a:lstStyle/>
          <a:p>
            <a:pPr marL="355600" indent="-342900">
              <a:lnSpc>
                <a:spcPct val="100000"/>
              </a:lnSpc>
              <a:spcBef>
                <a:spcPts val="580"/>
              </a:spcBef>
              <a:buChar char="•"/>
              <a:tabLst>
                <a:tab pos="355600" algn="l"/>
                <a:tab pos="356235" algn="l"/>
              </a:tabLst>
            </a:pPr>
            <a:r>
              <a:rPr sz="2000" spc="-114" dirty="0">
                <a:latin typeface="Arial"/>
                <a:cs typeface="Arial"/>
              </a:rPr>
              <a:t>Avere </a:t>
            </a:r>
            <a:r>
              <a:rPr sz="2000" spc="-55" dirty="0">
                <a:latin typeface="Arial"/>
                <a:cs typeface="Arial"/>
              </a:rPr>
              <a:t>fiducia </a:t>
            </a:r>
            <a:r>
              <a:rPr sz="2000" spc="-70" dirty="0">
                <a:latin typeface="Arial"/>
                <a:cs typeface="Arial"/>
              </a:rPr>
              <a:t>nella </a:t>
            </a:r>
            <a:r>
              <a:rPr sz="2000" spc="-90" dirty="0">
                <a:latin typeface="Arial"/>
                <a:cs typeface="Arial"/>
              </a:rPr>
              <a:t>descrizione </a:t>
            </a:r>
            <a:r>
              <a:rPr sz="2000" spc="-55" dirty="0">
                <a:latin typeface="Arial"/>
                <a:cs typeface="Arial"/>
              </a:rPr>
              <a:t>del </a:t>
            </a:r>
            <a:r>
              <a:rPr sz="2000" spc="-50" dirty="0">
                <a:latin typeface="Arial"/>
                <a:cs typeface="Arial"/>
              </a:rPr>
              <a:t>dolore </a:t>
            </a:r>
            <a:r>
              <a:rPr sz="2000" spc="-60" dirty="0">
                <a:latin typeface="Arial"/>
                <a:cs typeface="Arial"/>
              </a:rPr>
              <a:t>del</a:t>
            </a:r>
            <a:r>
              <a:rPr sz="2000" spc="-290" dirty="0">
                <a:latin typeface="Arial"/>
                <a:cs typeface="Arial"/>
              </a:rPr>
              <a:t> </a:t>
            </a:r>
            <a:r>
              <a:rPr sz="2000" spc="-85" dirty="0">
                <a:latin typeface="Arial"/>
                <a:cs typeface="Arial"/>
              </a:rPr>
              <a:t>paziente</a:t>
            </a:r>
            <a:endParaRPr sz="2000">
              <a:latin typeface="Arial"/>
              <a:cs typeface="Arial"/>
            </a:endParaRPr>
          </a:p>
          <a:p>
            <a:pPr marL="355600" indent="-342900">
              <a:lnSpc>
                <a:spcPct val="100000"/>
              </a:lnSpc>
              <a:spcBef>
                <a:spcPts val="484"/>
              </a:spcBef>
              <a:buChar char="•"/>
              <a:tabLst>
                <a:tab pos="355600" algn="l"/>
                <a:tab pos="356235" algn="l"/>
              </a:tabLst>
            </a:pPr>
            <a:r>
              <a:rPr sz="2000" spc="-100" dirty="0">
                <a:latin typeface="Arial"/>
                <a:cs typeface="Arial"/>
              </a:rPr>
              <a:t>Accurata</a:t>
            </a:r>
            <a:r>
              <a:rPr sz="2000" spc="-110" dirty="0">
                <a:latin typeface="Arial"/>
                <a:cs typeface="Arial"/>
              </a:rPr>
              <a:t> </a:t>
            </a:r>
            <a:r>
              <a:rPr sz="2000" spc="-105" dirty="0">
                <a:latin typeface="Arial"/>
                <a:cs typeface="Arial"/>
              </a:rPr>
              <a:t>anamnesi</a:t>
            </a:r>
            <a:endParaRPr sz="2000">
              <a:latin typeface="Arial"/>
              <a:cs typeface="Arial"/>
            </a:endParaRPr>
          </a:p>
          <a:p>
            <a:pPr marL="355600" indent="-342900">
              <a:lnSpc>
                <a:spcPct val="100000"/>
              </a:lnSpc>
              <a:spcBef>
                <a:spcPts val="480"/>
              </a:spcBef>
              <a:buChar char="•"/>
              <a:tabLst>
                <a:tab pos="355600" algn="l"/>
                <a:tab pos="356235" algn="l"/>
              </a:tabLst>
            </a:pPr>
            <a:r>
              <a:rPr sz="2000" spc="-85" dirty="0">
                <a:latin typeface="Arial"/>
                <a:cs typeface="Arial"/>
              </a:rPr>
              <a:t>Valutare </a:t>
            </a:r>
            <a:r>
              <a:rPr sz="2000" spc="-20" dirty="0">
                <a:latin typeface="Arial"/>
                <a:cs typeface="Arial"/>
              </a:rPr>
              <a:t>lo </a:t>
            </a:r>
            <a:r>
              <a:rPr sz="2000" spc="-60" dirty="0">
                <a:latin typeface="Arial"/>
                <a:cs typeface="Arial"/>
              </a:rPr>
              <a:t>stato </a:t>
            </a:r>
            <a:r>
              <a:rPr sz="2000" spc="-90" dirty="0">
                <a:latin typeface="Arial"/>
                <a:cs typeface="Arial"/>
              </a:rPr>
              <a:t>psicologico </a:t>
            </a:r>
            <a:r>
              <a:rPr sz="2000" spc="-60" dirty="0">
                <a:latin typeface="Arial"/>
                <a:cs typeface="Arial"/>
              </a:rPr>
              <a:t>del</a:t>
            </a:r>
            <a:r>
              <a:rPr sz="2000" spc="-285" dirty="0">
                <a:latin typeface="Arial"/>
                <a:cs typeface="Arial"/>
              </a:rPr>
              <a:t> </a:t>
            </a:r>
            <a:r>
              <a:rPr sz="2000" spc="-85" dirty="0">
                <a:latin typeface="Arial"/>
                <a:cs typeface="Arial"/>
              </a:rPr>
              <a:t>paziente</a:t>
            </a:r>
            <a:endParaRPr sz="2000">
              <a:latin typeface="Arial"/>
              <a:cs typeface="Arial"/>
            </a:endParaRPr>
          </a:p>
          <a:p>
            <a:pPr marL="355600" indent="-342900">
              <a:lnSpc>
                <a:spcPct val="100000"/>
              </a:lnSpc>
              <a:spcBef>
                <a:spcPts val="480"/>
              </a:spcBef>
              <a:buChar char="•"/>
              <a:tabLst>
                <a:tab pos="355600" algn="l"/>
                <a:tab pos="356235" algn="l"/>
              </a:tabLst>
            </a:pPr>
            <a:r>
              <a:rPr sz="2000" spc="-85" dirty="0">
                <a:latin typeface="Arial"/>
                <a:cs typeface="Arial"/>
              </a:rPr>
              <a:t>Accurato </a:t>
            </a:r>
            <a:r>
              <a:rPr sz="2000" spc="-135" dirty="0">
                <a:latin typeface="Arial"/>
                <a:cs typeface="Arial"/>
              </a:rPr>
              <a:t>esame </a:t>
            </a:r>
            <a:r>
              <a:rPr sz="2000" spc="-25" dirty="0">
                <a:latin typeface="Arial"/>
                <a:cs typeface="Arial"/>
              </a:rPr>
              <a:t>obiettivo </a:t>
            </a:r>
            <a:r>
              <a:rPr sz="2000" spc="-120" dirty="0">
                <a:latin typeface="Arial"/>
                <a:cs typeface="Arial"/>
              </a:rPr>
              <a:t>e</a:t>
            </a:r>
            <a:r>
              <a:rPr sz="2000" spc="-165" dirty="0">
                <a:latin typeface="Arial"/>
                <a:cs typeface="Arial"/>
              </a:rPr>
              <a:t> </a:t>
            </a:r>
            <a:r>
              <a:rPr sz="2000" spc="-70" dirty="0">
                <a:latin typeface="Arial"/>
                <a:cs typeface="Arial"/>
              </a:rPr>
              <a:t>neurologico</a:t>
            </a:r>
            <a:endParaRPr sz="2000">
              <a:latin typeface="Arial"/>
              <a:cs typeface="Arial"/>
            </a:endParaRPr>
          </a:p>
          <a:p>
            <a:pPr marL="355600" indent="-342900">
              <a:lnSpc>
                <a:spcPct val="100000"/>
              </a:lnSpc>
              <a:spcBef>
                <a:spcPts val="480"/>
              </a:spcBef>
              <a:buChar char="•"/>
              <a:tabLst>
                <a:tab pos="355600" algn="l"/>
                <a:tab pos="356235" algn="l"/>
              </a:tabLst>
            </a:pPr>
            <a:r>
              <a:rPr sz="2000" spc="-95" dirty="0">
                <a:latin typeface="Arial"/>
                <a:cs typeface="Arial"/>
              </a:rPr>
              <a:t>Richiedere </a:t>
            </a:r>
            <a:r>
              <a:rPr sz="2000" spc="-10" dirty="0">
                <a:latin typeface="Arial"/>
                <a:cs typeface="Arial"/>
              </a:rPr>
              <a:t>ulteriori </a:t>
            </a:r>
            <a:r>
              <a:rPr sz="2000" spc="-65" dirty="0">
                <a:latin typeface="Arial"/>
                <a:cs typeface="Arial"/>
              </a:rPr>
              <a:t>valutazioni</a:t>
            </a:r>
            <a:r>
              <a:rPr sz="2000" spc="-215" dirty="0">
                <a:latin typeface="Arial"/>
                <a:cs typeface="Arial"/>
              </a:rPr>
              <a:t> </a:t>
            </a:r>
            <a:r>
              <a:rPr sz="2000" spc="-80" dirty="0">
                <a:latin typeface="Arial"/>
                <a:cs typeface="Arial"/>
              </a:rPr>
              <a:t>diagnostiche</a:t>
            </a:r>
            <a:endParaRPr sz="2000">
              <a:latin typeface="Arial"/>
              <a:cs typeface="Arial"/>
            </a:endParaRPr>
          </a:p>
          <a:p>
            <a:pPr marL="355600" indent="-342900">
              <a:lnSpc>
                <a:spcPct val="100000"/>
              </a:lnSpc>
              <a:spcBef>
                <a:spcPts val="480"/>
              </a:spcBef>
              <a:buChar char="•"/>
              <a:tabLst>
                <a:tab pos="355600" algn="l"/>
                <a:tab pos="356235" algn="l"/>
              </a:tabLst>
            </a:pPr>
            <a:r>
              <a:rPr sz="2000" spc="-80" dirty="0">
                <a:latin typeface="Arial"/>
                <a:cs typeface="Arial"/>
              </a:rPr>
              <a:t>Trattare </a:t>
            </a:r>
            <a:r>
              <a:rPr sz="2000" spc="15" dirty="0">
                <a:latin typeface="Arial"/>
                <a:cs typeface="Arial"/>
              </a:rPr>
              <a:t>il </a:t>
            </a:r>
            <a:r>
              <a:rPr sz="2000" spc="-50" dirty="0">
                <a:latin typeface="Arial"/>
                <a:cs typeface="Arial"/>
              </a:rPr>
              <a:t>dolore </a:t>
            </a:r>
            <a:r>
              <a:rPr sz="2000" spc="-55" dirty="0">
                <a:latin typeface="Arial"/>
                <a:cs typeface="Arial"/>
              </a:rPr>
              <a:t>per </a:t>
            </a:r>
            <a:r>
              <a:rPr sz="2000" spc="-45" dirty="0">
                <a:latin typeface="Arial"/>
                <a:cs typeface="Arial"/>
              </a:rPr>
              <a:t>facilitare </a:t>
            </a:r>
            <a:r>
              <a:rPr sz="2000" spc="-50" dirty="0">
                <a:latin typeface="Arial"/>
                <a:cs typeface="Arial"/>
              </a:rPr>
              <a:t>le</a:t>
            </a:r>
            <a:r>
              <a:rPr sz="2000" spc="-405" dirty="0">
                <a:latin typeface="Arial"/>
                <a:cs typeface="Arial"/>
              </a:rPr>
              <a:t> </a:t>
            </a:r>
            <a:r>
              <a:rPr sz="2000" spc="-60" dirty="0">
                <a:latin typeface="Arial"/>
                <a:cs typeface="Arial"/>
              </a:rPr>
              <a:t>indagini</a:t>
            </a:r>
            <a:endParaRPr sz="2000">
              <a:latin typeface="Arial"/>
              <a:cs typeface="Arial"/>
            </a:endParaRPr>
          </a:p>
          <a:p>
            <a:pPr marL="355600" indent="-342900">
              <a:lnSpc>
                <a:spcPct val="100000"/>
              </a:lnSpc>
              <a:spcBef>
                <a:spcPts val="480"/>
              </a:spcBef>
              <a:buChar char="•"/>
              <a:tabLst>
                <a:tab pos="355600" algn="l"/>
                <a:tab pos="356235" algn="l"/>
              </a:tabLst>
            </a:pPr>
            <a:r>
              <a:rPr sz="2000" spc="-85" dirty="0">
                <a:latin typeface="Arial"/>
                <a:cs typeface="Arial"/>
              </a:rPr>
              <a:t>Valutare </a:t>
            </a:r>
            <a:r>
              <a:rPr sz="2000" spc="-70" dirty="0">
                <a:latin typeface="Arial"/>
                <a:cs typeface="Arial"/>
              </a:rPr>
              <a:t>la </a:t>
            </a:r>
            <a:r>
              <a:rPr sz="2000" spc="-80" dirty="0">
                <a:latin typeface="Arial"/>
                <a:cs typeface="Arial"/>
              </a:rPr>
              <a:t>risposta </a:t>
            </a:r>
            <a:r>
              <a:rPr sz="2000" spc="-70" dirty="0">
                <a:latin typeface="Arial"/>
                <a:cs typeface="Arial"/>
              </a:rPr>
              <a:t>al</a:t>
            </a:r>
            <a:r>
              <a:rPr sz="2000" spc="-165" dirty="0">
                <a:latin typeface="Arial"/>
                <a:cs typeface="Arial"/>
              </a:rPr>
              <a:t> </a:t>
            </a:r>
            <a:r>
              <a:rPr sz="2000" spc="-30" dirty="0">
                <a:latin typeface="Arial"/>
                <a:cs typeface="Arial"/>
              </a:rPr>
              <a:t>trattamento</a:t>
            </a:r>
            <a:endParaRPr sz="2000">
              <a:latin typeface="Arial"/>
              <a:cs typeface="Arial"/>
            </a:endParaRPr>
          </a:p>
          <a:p>
            <a:pPr marL="355600" indent="-342900">
              <a:lnSpc>
                <a:spcPct val="100000"/>
              </a:lnSpc>
              <a:spcBef>
                <a:spcPts val="480"/>
              </a:spcBef>
              <a:buChar char="•"/>
              <a:tabLst>
                <a:tab pos="355600" algn="l"/>
                <a:tab pos="356235" algn="l"/>
              </a:tabLst>
            </a:pPr>
            <a:r>
              <a:rPr sz="2000" spc="-110" dirty="0">
                <a:latin typeface="Arial"/>
                <a:cs typeface="Arial"/>
              </a:rPr>
              <a:t>Considerare </a:t>
            </a:r>
            <a:r>
              <a:rPr sz="2000" dirty="0">
                <a:latin typeface="Arial"/>
                <a:cs typeface="Arial"/>
              </a:rPr>
              <a:t>altri </a:t>
            </a:r>
            <a:r>
              <a:rPr sz="2000" spc="20" dirty="0">
                <a:latin typeface="Arial"/>
                <a:cs typeface="Arial"/>
              </a:rPr>
              <a:t>tipi</a:t>
            </a:r>
            <a:r>
              <a:rPr sz="2000" spc="-415" dirty="0">
                <a:latin typeface="Arial"/>
                <a:cs typeface="Arial"/>
              </a:rPr>
              <a:t> </a:t>
            </a:r>
            <a:r>
              <a:rPr sz="2000" spc="-25" dirty="0">
                <a:latin typeface="Arial"/>
                <a:cs typeface="Arial"/>
              </a:rPr>
              <a:t>di </a:t>
            </a:r>
            <a:r>
              <a:rPr sz="2000" spc="-30" dirty="0">
                <a:latin typeface="Arial"/>
                <a:cs typeface="Arial"/>
              </a:rPr>
              <a:t>trattamento </a:t>
            </a:r>
            <a:r>
              <a:rPr sz="2000" spc="-15" dirty="0">
                <a:latin typeface="Arial"/>
                <a:cs typeface="Arial"/>
              </a:rPr>
              <a:t>oltre </a:t>
            </a:r>
            <a:r>
              <a:rPr sz="2000" spc="-45" dirty="0">
                <a:latin typeface="Arial"/>
                <a:cs typeface="Arial"/>
              </a:rPr>
              <a:t>quello </a:t>
            </a:r>
            <a:r>
              <a:rPr sz="2000" spc="-80" dirty="0">
                <a:latin typeface="Arial"/>
                <a:cs typeface="Arial"/>
              </a:rPr>
              <a:t>farmacologico</a:t>
            </a:r>
            <a:endParaRPr sz="2000">
              <a:latin typeface="Arial"/>
              <a:cs typeface="Arial"/>
            </a:endParaRPr>
          </a:p>
          <a:p>
            <a:pPr marL="355600" indent="-342900">
              <a:lnSpc>
                <a:spcPct val="100000"/>
              </a:lnSpc>
              <a:spcBef>
                <a:spcPts val="480"/>
              </a:spcBef>
              <a:buChar char="•"/>
              <a:tabLst>
                <a:tab pos="355600" algn="l"/>
                <a:tab pos="356235" algn="l"/>
              </a:tabLst>
            </a:pPr>
            <a:r>
              <a:rPr sz="2000" spc="-90" dirty="0">
                <a:latin typeface="Arial"/>
                <a:cs typeface="Arial"/>
              </a:rPr>
              <a:t>Discutere </a:t>
            </a:r>
            <a:r>
              <a:rPr sz="2000" spc="-25" dirty="0">
                <a:latin typeface="Arial"/>
                <a:cs typeface="Arial"/>
              </a:rPr>
              <a:t>in </a:t>
            </a:r>
            <a:r>
              <a:rPr sz="2000" spc="-45" dirty="0">
                <a:latin typeface="Arial"/>
                <a:cs typeface="Arial"/>
              </a:rPr>
              <a:t>anticipo </a:t>
            </a:r>
            <a:r>
              <a:rPr sz="2000" spc="-70" dirty="0">
                <a:latin typeface="Arial"/>
                <a:cs typeface="Arial"/>
              </a:rPr>
              <a:t>la </a:t>
            </a:r>
            <a:r>
              <a:rPr sz="2000" spc="-60" dirty="0">
                <a:latin typeface="Arial"/>
                <a:cs typeface="Arial"/>
              </a:rPr>
              <a:t>terapia </a:t>
            </a:r>
            <a:r>
              <a:rPr sz="2000" spc="-95" dirty="0">
                <a:latin typeface="Arial"/>
                <a:cs typeface="Arial"/>
              </a:rPr>
              <a:t>con </a:t>
            </a:r>
            <a:r>
              <a:rPr sz="2000" spc="15" dirty="0">
                <a:latin typeface="Arial"/>
                <a:cs typeface="Arial"/>
              </a:rPr>
              <a:t>il</a:t>
            </a:r>
            <a:r>
              <a:rPr sz="2000" spc="-375" dirty="0">
                <a:latin typeface="Arial"/>
                <a:cs typeface="Arial"/>
              </a:rPr>
              <a:t> </a:t>
            </a:r>
            <a:r>
              <a:rPr sz="2000" spc="-80" dirty="0">
                <a:latin typeface="Arial"/>
                <a:cs typeface="Arial"/>
              </a:rPr>
              <a:t>paziente</a:t>
            </a:r>
            <a:endParaRPr sz="2000">
              <a:latin typeface="Arial"/>
              <a:cs typeface="Arial"/>
            </a:endParaRPr>
          </a:p>
          <a:p>
            <a:pPr marL="355600" indent="-342900">
              <a:lnSpc>
                <a:spcPct val="100000"/>
              </a:lnSpc>
              <a:spcBef>
                <a:spcPts val="484"/>
              </a:spcBef>
              <a:buChar char="•"/>
              <a:tabLst>
                <a:tab pos="355600" algn="l"/>
                <a:tab pos="356235" algn="l"/>
              </a:tabLst>
            </a:pPr>
            <a:r>
              <a:rPr sz="2000" spc="-70" dirty="0">
                <a:latin typeface="Arial"/>
                <a:cs typeface="Arial"/>
              </a:rPr>
              <a:t>Controllare </a:t>
            </a:r>
            <a:r>
              <a:rPr sz="2000" spc="15" dirty="0">
                <a:latin typeface="Arial"/>
                <a:cs typeface="Arial"/>
              </a:rPr>
              <a:t>i </a:t>
            </a:r>
            <a:r>
              <a:rPr sz="2000" spc="-25" dirty="0">
                <a:latin typeface="Arial"/>
                <a:cs typeface="Arial"/>
              </a:rPr>
              <a:t>risultati </a:t>
            </a:r>
            <a:r>
              <a:rPr sz="2000" spc="-60" dirty="0">
                <a:latin typeface="Arial"/>
                <a:cs typeface="Arial"/>
              </a:rPr>
              <a:t>del</a:t>
            </a:r>
            <a:r>
              <a:rPr sz="2000" spc="-305" dirty="0">
                <a:latin typeface="Arial"/>
                <a:cs typeface="Arial"/>
              </a:rPr>
              <a:t> </a:t>
            </a:r>
            <a:r>
              <a:rPr sz="2000" spc="-30" dirty="0">
                <a:latin typeface="Arial"/>
                <a:cs typeface="Arial"/>
              </a:rPr>
              <a:t>trattamento</a:t>
            </a:r>
            <a:endParaRPr sz="2000">
              <a:latin typeface="Arial"/>
              <a:cs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1185" y="461899"/>
            <a:ext cx="3881120" cy="696595"/>
          </a:xfrm>
          <a:prstGeom prst="rect">
            <a:avLst/>
          </a:prstGeom>
        </p:spPr>
        <p:txBody>
          <a:bodyPr vert="horz" wrap="square" lIns="0" tIns="13335" rIns="0" bIns="0" rtlCol="0">
            <a:spAutoFit/>
          </a:bodyPr>
          <a:lstStyle/>
          <a:p>
            <a:pPr marL="12700">
              <a:lnSpc>
                <a:spcPct val="100000"/>
              </a:lnSpc>
              <a:spcBef>
                <a:spcPts val="105"/>
              </a:spcBef>
            </a:pPr>
            <a:r>
              <a:rPr sz="4400" spc="-160" dirty="0"/>
              <a:t>Dolore </a:t>
            </a:r>
            <a:r>
              <a:rPr sz="4400" spc="-240" dirty="0"/>
              <a:t>da</a:t>
            </a:r>
            <a:r>
              <a:rPr sz="4400" spc="-360" dirty="0"/>
              <a:t> </a:t>
            </a:r>
            <a:r>
              <a:rPr sz="4400" spc="-220" dirty="0"/>
              <a:t>cancro</a:t>
            </a:r>
            <a:endParaRPr sz="4400"/>
          </a:p>
        </p:txBody>
      </p:sp>
      <p:sp>
        <p:nvSpPr>
          <p:cNvPr id="3" name="object 3"/>
          <p:cNvSpPr txBox="1"/>
          <p:nvPr/>
        </p:nvSpPr>
        <p:spPr>
          <a:xfrm>
            <a:off x="535940" y="1613357"/>
            <a:ext cx="7985759" cy="4196715"/>
          </a:xfrm>
          <a:prstGeom prst="rect">
            <a:avLst/>
          </a:prstGeom>
        </p:spPr>
        <p:txBody>
          <a:bodyPr vert="horz" wrap="square" lIns="0" tIns="12700" rIns="0" bIns="0" rtlCol="0">
            <a:spAutoFit/>
          </a:bodyPr>
          <a:lstStyle/>
          <a:p>
            <a:pPr marL="355600" indent="-342900">
              <a:lnSpc>
                <a:spcPct val="100000"/>
              </a:lnSpc>
              <a:spcBef>
                <a:spcPts val="100"/>
              </a:spcBef>
              <a:buChar char="•"/>
              <a:tabLst>
                <a:tab pos="355600" algn="l"/>
                <a:tab pos="356235" algn="l"/>
              </a:tabLst>
            </a:pPr>
            <a:r>
              <a:rPr sz="2400" spc="-260" dirty="0">
                <a:latin typeface="Arial"/>
                <a:cs typeface="Arial"/>
              </a:rPr>
              <a:t>La </a:t>
            </a:r>
            <a:r>
              <a:rPr sz="2400" spc="-70" dirty="0">
                <a:latin typeface="Arial"/>
                <a:cs typeface="Arial"/>
              </a:rPr>
              <a:t>terapia </a:t>
            </a:r>
            <a:r>
              <a:rPr sz="2400" spc="-105" dirty="0">
                <a:latin typeface="Arial"/>
                <a:cs typeface="Arial"/>
              </a:rPr>
              <a:t>farmacologica </a:t>
            </a:r>
            <a:r>
              <a:rPr sz="2400" spc="-125" dirty="0">
                <a:latin typeface="Arial"/>
                <a:cs typeface="Arial"/>
              </a:rPr>
              <a:t>si </a:t>
            </a:r>
            <a:r>
              <a:rPr sz="2400" spc="-135" dirty="0">
                <a:latin typeface="Arial"/>
                <a:cs typeface="Arial"/>
              </a:rPr>
              <a:t>avvale </a:t>
            </a:r>
            <a:r>
              <a:rPr sz="2400" spc="-30" dirty="0">
                <a:latin typeface="Arial"/>
                <a:cs typeface="Arial"/>
              </a:rPr>
              <a:t>di </a:t>
            </a:r>
            <a:r>
              <a:rPr sz="2400" spc="-125" dirty="0">
                <a:latin typeface="Arial"/>
                <a:cs typeface="Arial"/>
              </a:rPr>
              <a:t>analgesici </a:t>
            </a:r>
            <a:r>
              <a:rPr sz="2400" spc="-80" dirty="0">
                <a:latin typeface="Arial"/>
                <a:cs typeface="Arial"/>
              </a:rPr>
              <a:t>non</a:t>
            </a:r>
            <a:r>
              <a:rPr sz="2400" spc="-170" dirty="0">
                <a:latin typeface="Arial"/>
                <a:cs typeface="Arial"/>
              </a:rPr>
              <a:t> </a:t>
            </a:r>
            <a:r>
              <a:rPr sz="2400" spc="-55" dirty="0">
                <a:latin typeface="Arial"/>
                <a:cs typeface="Arial"/>
              </a:rPr>
              <a:t>oppiodi,</a:t>
            </a:r>
            <a:endParaRPr sz="2400" dirty="0">
              <a:latin typeface="Arial"/>
              <a:cs typeface="Arial"/>
            </a:endParaRPr>
          </a:p>
          <a:p>
            <a:pPr marL="355600">
              <a:lnSpc>
                <a:spcPct val="100000"/>
              </a:lnSpc>
              <a:spcBef>
                <a:spcPts val="5"/>
              </a:spcBef>
            </a:pPr>
            <a:r>
              <a:rPr sz="2400" spc="-125" dirty="0">
                <a:latin typeface="Arial"/>
                <a:cs typeface="Arial"/>
              </a:rPr>
              <a:t>analgesici </a:t>
            </a:r>
            <a:r>
              <a:rPr sz="2400" spc="-55" dirty="0">
                <a:latin typeface="Arial"/>
                <a:cs typeface="Arial"/>
              </a:rPr>
              <a:t>oppiodi </a:t>
            </a:r>
            <a:r>
              <a:rPr sz="2400" spc="-145" dirty="0">
                <a:latin typeface="Arial"/>
                <a:cs typeface="Arial"/>
              </a:rPr>
              <a:t>e </a:t>
            </a:r>
            <a:r>
              <a:rPr sz="2400" spc="-85" dirty="0">
                <a:latin typeface="Arial"/>
                <a:cs typeface="Arial"/>
              </a:rPr>
              <a:t>farmaci</a:t>
            </a:r>
            <a:r>
              <a:rPr sz="2400" spc="-215" dirty="0">
                <a:latin typeface="Arial"/>
                <a:cs typeface="Arial"/>
              </a:rPr>
              <a:t> </a:t>
            </a:r>
            <a:r>
              <a:rPr sz="2400" spc="-70" dirty="0">
                <a:latin typeface="Arial"/>
                <a:cs typeface="Arial"/>
              </a:rPr>
              <a:t>adiuvanti.</a:t>
            </a:r>
            <a:endParaRPr sz="2400" dirty="0">
              <a:latin typeface="Arial"/>
              <a:cs typeface="Arial"/>
            </a:endParaRPr>
          </a:p>
          <a:p>
            <a:pPr marL="355600" marR="5080" indent="-342900">
              <a:lnSpc>
                <a:spcPct val="100000"/>
              </a:lnSpc>
              <a:spcBef>
                <a:spcPts val="575"/>
              </a:spcBef>
              <a:buChar char="•"/>
              <a:tabLst>
                <a:tab pos="355600" algn="l"/>
                <a:tab pos="356235" algn="l"/>
              </a:tabLst>
            </a:pPr>
            <a:r>
              <a:rPr sz="2400" spc="-260" dirty="0">
                <a:latin typeface="Arial"/>
                <a:cs typeface="Arial"/>
              </a:rPr>
              <a:t>La </a:t>
            </a:r>
            <a:r>
              <a:rPr sz="2400" spc="-220" dirty="0">
                <a:latin typeface="Arial"/>
                <a:cs typeface="Arial"/>
              </a:rPr>
              <a:t>WHO </a:t>
            </a:r>
            <a:r>
              <a:rPr sz="2400" spc="-145" dirty="0">
                <a:latin typeface="Arial"/>
                <a:cs typeface="Arial"/>
              </a:rPr>
              <a:t>suggerisce </a:t>
            </a:r>
            <a:r>
              <a:rPr sz="2400" spc="-35" dirty="0">
                <a:latin typeface="Arial"/>
                <a:cs typeface="Arial"/>
              </a:rPr>
              <a:t>di </a:t>
            </a:r>
            <a:r>
              <a:rPr sz="2400" spc="-80" dirty="0">
                <a:latin typeface="Arial"/>
                <a:cs typeface="Arial"/>
              </a:rPr>
              <a:t>utilizzare </a:t>
            </a:r>
            <a:r>
              <a:rPr sz="2400" spc="-85" dirty="0">
                <a:latin typeface="Arial"/>
                <a:cs typeface="Arial"/>
              </a:rPr>
              <a:t>la </a:t>
            </a:r>
            <a:r>
              <a:rPr sz="2400" spc="-170" dirty="0">
                <a:latin typeface="Arial"/>
                <a:cs typeface="Arial"/>
              </a:rPr>
              <a:t>scala </a:t>
            </a:r>
            <a:r>
              <a:rPr sz="2400" spc="-85" dirty="0">
                <a:latin typeface="Arial"/>
                <a:cs typeface="Arial"/>
              </a:rPr>
              <a:t>degli </a:t>
            </a:r>
            <a:r>
              <a:rPr sz="2400" spc="-125" dirty="0">
                <a:latin typeface="Arial"/>
                <a:cs typeface="Arial"/>
              </a:rPr>
              <a:t>analgesici </a:t>
            </a:r>
            <a:r>
              <a:rPr sz="2400" spc="-140" dirty="0">
                <a:latin typeface="Arial"/>
                <a:cs typeface="Arial"/>
              </a:rPr>
              <a:t>basata  </a:t>
            </a:r>
            <a:r>
              <a:rPr sz="2400" spc="-95" dirty="0">
                <a:latin typeface="Arial"/>
                <a:cs typeface="Arial"/>
              </a:rPr>
              <a:t>sull’uso </a:t>
            </a:r>
            <a:r>
              <a:rPr sz="2400" spc="-125" dirty="0">
                <a:latin typeface="Arial"/>
                <a:cs typeface="Arial"/>
              </a:rPr>
              <a:t>sequenziale </a:t>
            </a:r>
            <a:r>
              <a:rPr sz="2400" spc="-70" dirty="0">
                <a:latin typeface="Arial"/>
                <a:cs typeface="Arial"/>
              </a:rPr>
              <a:t>dei </a:t>
            </a:r>
            <a:r>
              <a:rPr sz="2400" spc="-90" dirty="0">
                <a:latin typeface="Arial"/>
                <a:cs typeface="Arial"/>
              </a:rPr>
              <a:t>diversi </a:t>
            </a:r>
            <a:r>
              <a:rPr sz="2400" spc="-85" dirty="0">
                <a:latin typeface="Arial"/>
                <a:cs typeface="Arial"/>
              </a:rPr>
              <a:t>farmaci </a:t>
            </a:r>
            <a:r>
              <a:rPr sz="2400" spc="-135" dirty="0">
                <a:latin typeface="Arial"/>
                <a:cs typeface="Arial"/>
              </a:rPr>
              <a:t>da </a:t>
            </a:r>
            <a:r>
              <a:rPr sz="2400" spc="-80" dirty="0">
                <a:latin typeface="Arial"/>
                <a:cs typeface="Arial"/>
              </a:rPr>
              <a:t>soli od </a:t>
            </a:r>
            <a:r>
              <a:rPr sz="2400" spc="-30" dirty="0">
                <a:latin typeface="Arial"/>
                <a:cs typeface="Arial"/>
              </a:rPr>
              <a:t>in  </a:t>
            </a:r>
            <a:r>
              <a:rPr sz="2400" spc="-105" dirty="0">
                <a:latin typeface="Arial"/>
                <a:cs typeface="Arial"/>
              </a:rPr>
              <a:t>combinazione </a:t>
            </a:r>
            <a:r>
              <a:rPr sz="2400" spc="-185" dirty="0">
                <a:latin typeface="Arial"/>
                <a:cs typeface="Arial"/>
              </a:rPr>
              <a:t>a </a:t>
            </a:r>
            <a:r>
              <a:rPr sz="2400" spc="-150" dirty="0">
                <a:latin typeface="Arial"/>
                <a:cs typeface="Arial"/>
              </a:rPr>
              <a:t>seconda </a:t>
            </a:r>
            <a:r>
              <a:rPr sz="2400" spc="-70" dirty="0">
                <a:latin typeface="Arial"/>
                <a:cs typeface="Arial"/>
              </a:rPr>
              <a:t>delle</a:t>
            </a:r>
            <a:r>
              <a:rPr sz="2400" spc="-95" dirty="0">
                <a:latin typeface="Arial"/>
                <a:cs typeface="Arial"/>
              </a:rPr>
              <a:t> </a:t>
            </a:r>
            <a:r>
              <a:rPr sz="2400" spc="-120" dirty="0">
                <a:latin typeface="Arial"/>
                <a:cs typeface="Arial"/>
              </a:rPr>
              <a:t>necessità:</a:t>
            </a:r>
            <a:endParaRPr sz="2400" dirty="0">
              <a:latin typeface="Arial"/>
              <a:cs typeface="Arial"/>
            </a:endParaRPr>
          </a:p>
          <a:p>
            <a:pPr marL="756285" lvl="1" indent="-286385">
              <a:lnSpc>
                <a:spcPct val="100000"/>
              </a:lnSpc>
              <a:spcBef>
                <a:spcPts val="509"/>
              </a:spcBef>
              <a:buChar char="–"/>
              <a:tabLst>
                <a:tab pos="756285" algn="l"/>
                <a:tab pos="756920" algn="l"/>
              </a:tabLst>
            </a:pPr>
            <a:r>
              <a:rPr sz="2000" spc="-105" dirty="0">
                <a:latin typeface="Arial"/>
                <a:cs typeface="Arial"/>
              </a:rPr>
              <a:t>Analgesici </a:t>
            </a:r>
            <a:r>
              <a:rPr sz="2000" spc="-60" dirty="0">
                <a:latin typeface="Arial"/>
                <a:cs typeface="Arial"/>
              </a:rPr>
              <a:t>non </a:t>
            </a:r>
            <a:r>
              <a:rPr sz="2000" spc="-40" dirty="0">
                <a:latin typeface="Arial"/>
                <a:cs typeface="Arial"/>
              </a:rPr>
              <a:t>oppiodi: </a:t>
            </a:r>
            <a:r>
              <a:rPr sz="2000" spc="-204" dirty="0">
                <a:latin typeface="Arial"/>
                <a:cs typeface="Arial"/>
              </a:rPr>
              <a:t>ASA, </a:t>
            </a:r>
            <a:r>
              <a:rPr sz="2000" spc="-245" dirty="0">
                <a:latin typeface="Arial"/>
                <a:cs typeface="Arial"/>
              </a:rPr>
              <a:t>FANS,</a:t>
            </a:r>
            <a:r>
              <a:rPr sz="2000" spc="-155" dirty="0">
                <a:latin typeface="Arial"/>
                <a:cs typeface="Arial"/>
              </a:rPr>
              <a:t> </a:t>
            </a:r>
            <a:r>
              <a:rPr sz="2000" spc="-75" dirty="0">
                <a:latin typeface="Arial"/>
                <a:cs typeface="Arial"/>
              </a:rPr>
              <a:t>paracetamolo</a:t>
            </a:r>
            <a:endParaRPr sz="2000" dirty="0">
              <a:latin typeface="Arial"/>
              <a:cs typeface="Arial"/>
            </a:endParaRPr>
          </a:p>
          <a:p>
            <a:pPr marL="756285" lvl="1" indent="-286385">
              <a:lnSpc>
                <a:spcPct val="100000"/>
              </a:lnSpc>
              <a:spcBef>
                <a:spcPts val="480"/>
              </a:spcBef>
              <a:buChar char="–"/>
              <a:tabLst>
                <a:tab pos="756285" algn="l"/>
                <a:tab pos="756920" algn="l"/>
              </a:tabLst>
            </a:pPr>
            <a:r>
              <a:rPr sz="2000" spc="-105" dirty="0">
                <a:latin typeface="Arial"/>
                <a:cs typeface="Arial"/>
              </a:rPr>
              <a:t>Analgesici </a:t>
            </a:r>
            <a:r>
              <a:rPr sz="2000" spc="-40" dirty="0">
                <a:latin typeface="Arial"/>
                <a:cs typeface="Arial"/>
              </a:rPr>
              <a:t>oppiodi </a:t>
            </a:r>
            <a:r>
              <a:rPr sz="2000" spc="-45" dirty="0">
                <a:latin typeface="Arial"/>
                <a:cs typeface="Arial"/>
              </a:rPr>
              <a:t>deboli: </a:t>
            </a:r>
            <a:r>
              <a:rPr sz="2000" spc="-85" dirty="0">
                <a:latin typeface="Arial"/>
                <a:cs typeface="Arial"/>
              </a:rPr>
              <a:t>codeina, </a:t>
            </a:r>
            <a:r>
              <a:rPr sz="2000" spc="-100" dirty="0">
                <a:latin typeface="Arial"/>
                <a:cs typeface="Arial"/>
              </a:rPr>
              <a:t>ossicodone,</a:t>
            </a:r>
            <a:r>
              <a:rPr sz="2000" spc="-280" dirty="0">
                <a:latin typeface="Arial"/>
                <a:cs typeface="Arial"/>
              </a:rPr>
              <a:t> </a:t>
            </a:r>
            <a:r>
              <a:rPr sz="2000" spc="-45" dirty="0">
                <a:latin typeface="Arial"/>
                <a:cs typeface="Arial"/>
              </a:rPr>
              <a:t>buprenorfina</a:t>
            </a:r>
            <a:endParaRPr sz="2000" dirty="0">
              <a:latin typeface="Arial"/>
              <a:cs typeface="Arial"/>
            </a:endParaRPr>
          </a:p>
          <a:p>
            <a:pPr marL="756285" lvl="1" indent="-286385">
              <a:lnSpc>
                <a:spcPct val="100000"/>
              </a:lnSpc>
              <a:spcBef>
                <a:spcPts val="480"/>
              </a:spcBef>
              <a:buChar char="–"/>
              <a:tabLst>
                <a:tab pos="756285" algn="l"/>
                <a:tab pos="756920" algn="l"/>
              </a:tabLst>
            </a:pPr>
            <a:r>
              <a:rPr sz="2000" spc="-105" dirty="0">
                <a:latin typeface="Arial"/>
                <a:cs typeface="Arial"/>
              </a:rPr>
              <a:t>Analgesici </a:t>
            </a:r>
            <a:r>
              <a:rPr sz="2000" spc="-40" dirty="0">
                <a:latin typeface="Arial"/>
                <a:cs typeface="Arial"/>
              </a:rPr>
              <a:t>oppiodi </a:t>
            </a:r>
            <a:r>
              <a:rPr sz="2000" spc="10" dirty="0">
                <a:latin typeface="Arial"/>
                <a:cs typeface="Arial"/>
              </a:rPr>
              <a:t>forti: </a:t>
            </a:r>
            <a:r>
              <a:rPr sz="2000" spc="-40" dirty="0">
                <a:latin typeface="Arial"/>
                <a:cs typeface="Arial"/>
              </a:rPr>
              <a:t>morfina, </a:t>
            </a:r>
            <a:r>
              <a:rPr sz="2000" spc="-45" dirty="0">
                <a:latin typeface="Arial"/>
                <a:cs typeface="Arial"/>
              </a:rPr>
              <a:t>idromorfone, </a:t>
            </a:r>
            <a:r>
              <a:rPr sz="2000" spc="-70" dirty="0">
                <a:latin typeface="Arial"/>
                <a:cs typeface="Arial"/>
              </a:rPr>
              <a:t>metadone,</a:t>
            </a:r>
            <a:r>
              <a:rPr sz="2000" spc="-395" dirty="0">
                <a:latin typeface="Arial"/>
                <a:cs typeface="Arial"/>
              </a:rPr>
              <a:t> </a:t>
            </a:r>
            <a:r>
              <a:rPr sz="2000" spc="-40" dirty="0">
                <a:latin typeface="Arial"/>
                <a:cs typeface="Arial"/>
              </a:rPr>
              <a:t>fentanil</a:t>
            </a:r>
            <a:endParaRPr sz="2000" dirty="0">
              <a:latin typeface="Arial"/>
              <a:cs typeface="Arial"/>
            </a:endParaRPr>
          </a:p>
          <a:p>
            <a:pPr marL="355600" marR="52705" indent="-342900" algn="just">
              <a:lnSpc>
                <a:spcPct val="100000"/>
              </a:lnSpc>
              <a:spcBef>
                <a:spcPts val="550"/>
              </a:spcBef>
              <a:buChar char="•"/>
              <a:tabLst>
                <a:tab pos="356235" algn="l"/>
              </a:tabLst>
            </a:pPr>
            <a:r>
              <a:rPr sz="2400" spc="-25" dirty="0">
                <a:latin typeface="Arial"/>
                <a:cs typeface="Arial"/>
              </a:rPr>
              <a:t>Il </a:t>
            </a:r>
            <a:r>
              <a:rPr sz="2400" spc="-75" dirty="0">
                <a:latin typeface="Arial"/>
                <a:cs typeface="Arial"/>
              </a:rPr>
              <a:t>breakthrough </a:t>
            </a:r>
            <a:r>
              <a:rPr sz="2400" spc="-85" dirty="0">
                <a:latin typeface="Arial"/>
                <a:cs typeface="Arial"/>
              </a:rPr>
              <a:t>pain </a:t>
            </a:r>
            <a:r>
              <a:rPr sz="2400" spc="-65" dirty="0">
                <a:latin typeface="Arial"/>
                <a:cs typeface="Arial"/>
              </a:rPr>
              <a:t>(dolore </a:t>
            </a:r>
            <a:r>
              <a:rPr sz="2400" spc="-100" dirty="0">
                <a:latin typeface="Arial"/>
                <a:cs typeface="Arial"/>
              </a:rPr>
              <a:t>episodico </a:t>
            </a:r>
            <a:r>
              <a:rPr sz="2400" spc="-90" dirty="0">
                <a:latin typeface="Arial"/>
                <a:cs typeface="Arial"/>
              </a:rPr>
              <a:t>breve): </a:t>
            </a:r>
            <a:r>
              <a:rPr sz="2400" spc="-130" dirty="0">
                <a:latin typeface="Arial"/>
                <a:cs typeface="Arial"/>
              </a:rPr>
              <a:t>esacerbazione  </a:t>
            </a:r>
            <a:r>
              <a:rPr sz="2400" spc="-45" dirty="0">
                <a:latin typeface="Arial"/>
                <a:cs typeface="Arial"/>
              </a:rPr>
              <a:t>transitoria </a:t>
            </a:r>
            <a:r>
              <a:rPr sz="2400" spc="-70" dirty="0">
                <a:latin typeface="Arial"/>
                <a:cs typeface="Arial"/>
              </a:rPr>
              <a:t>del </a:t>
            </a:r>
            <a:r>
              <a:rPr sz="2400" spc="-65" dirty="0">
                <a:latin typeface="Arial"/>
                <a:cs typeface="Arial"/>
              </a:rPr>
              <a:t>dolore </a:t>
            </a:r>
            <a:r>
              <a:rPr sz="2400" spc="-55" dirty="0">
                <a:latin typeface="Arial"/>
                <a:cs typeface="Arial"/>
              </a:rPr>
              <a:t>talora </a:t>
            </a:r>
            <a:r>
              <a:rPr sz="2400" spc="-135" dirty="0">
                <a:latin typeface="Arial"/>
                <a:cs typeface="Arial"/>
              </a:rPr>
              <a:t>anche </a:t>
            </a:r>
            <a:r>
              <a:rPr sz="2400" spc="-20" dirty="0">
                <a:latin typeface="Arial"/>
                <a:cs typeface="Arial"/>
              </a:rPr>
              <a:t>molto</a:t>
            </a:r>
            <a:r>
              <a:rPr sz="2400" spc="-484" dirty="0">
                <a:latin typeface="Arial"/>
                <a:cs typeface="Arial"/>
              </a:rPr>
              <a:t> </a:t>
            </a:r>
            <a:r>
              <a:rPr sz="2400" spc="-75" dirty="0">
                <a:latin typeface="Arial"/>
                <a:cs typeface="Arial"/>
              </a:rPr>
              <a:t>intenso </a:t>
            </a:r>
            <a:r>
              <a:rPr sz="2400" spc="-135" dirty="0">
                <a:latin typeface="Arial"/>
                <a:cs typeface="Arial"/>
              </a:rPr>
              <a:t>che </a:t>
            </a:r>
            <a:r>
              <a:rPr sz="2400" spc="-75" dirty="0">
                <a:latin typeface="Arial"/>
                <a:cs typeface="Arial"/>
              </a:rPr>
              <a:t>richiede  </a:t>
            </a:r>
            <a:r>
              <a:rPr sz="2400" spc="-85" dirty="0">
                <a:latin typeface="Arial"/>
                <a:cs typeface="Arial"/>
              </a:rPr>
              <a:t>farmaci </a:t>
            </a:r>
            <a:r>
              <a:rPr sz="2400" spc="-130" dirty="0">
                <a:latin typeface="Arial"/>
                <a:cs typeface="Arial"/>
              </a:rPr>
              <a:t>ad </a:t>
            </a:r>
            <a:r>
              <a:rPr sz="2400" spc="-120" dirty="0" err="1">
                <a:latin typeface="Arial"/>
                <a:cs typeface="Arial"/>
              </a:rPr>
              <a:t>azione</a:t>
            </a:r>
            <a:r>
              <a:rPr sz="2400" spc="-190" dirty="0">
                <a:latin typeface="Arial"/>
                <a:cs typeface="Arial"/>
              </a:rPr>
              <a:t> </a:t>
            </a:r>
            <a:r>
              <a:rPr sz="2400" spc="-85" dirty="0" err="1">
                <a:latin typeface="Arial"/>
                <a:cs typeface="Arial"/>
              </a:rPr>
              <a:t>rapida</a:t>
            </a:r>
            <a:endParaRPr sz="2400" dirty="0">
              <a:latin typeface="Arial"/>
              <a:cs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934" y="461899"/>
            <a:ext cx="6791325" cy="696595"/>
          </a:xfrm>
          <a:prstGeom prst="rect">
            <a:avLst/>
          </a:prstGeom>
        </p:spPr>
        <p:txBody>
          <a:bodyPr vert="horz" wrap="square" lIns="0" tIns="13335" rIns="0" bIns="0" rtlCol="0">
            <a:spAutoFit/>
          </a:bodyPr>
          <a:lstStyle/>
          <a:p>
            <a:pPr marL="12700">
              <a:lnSpc>
                <a:spcPct val="100000"/>
              </a:lnSpc>
              <a:spcBef>
                <a:spcPts val="105"/>
              </a:spcBef>
            </a:pPr>
            <a:r>
              <a:rPr sz="4400" spc="-95" dirty="0"/>
              <a:t>Effetti </a:t>
            </a:r>
            <a:r>
              <a:rPr sz="4400" spc="-110" dirty="0"/>
              <a:t>collaterali </a:t>
            </a:r>
            <a:r>
              <a:rPr sz="4400" spc="-145" dirty="0"/>
              <a:t>degli</a:t>
            </a:r>
            <a:r>
              <a:rPr sz="4400" spc="-484" dirty="0"/>
              <a:t> </a:t>
            </a:r>
            <a:r>
              <a:rPr sz="4400" spc="-85" dirty="0"/>
              <a:t>oppiodi</a:t>
            </a:r>
            <a:endParaRPr sz="4400"/>
          </a:p>
        </p:txBody>
      </p:sp>
      <p:sp>
        <p:nvSpPr>
          <p:cNvPr id="3" name="object 3"/>
          <p:cNvSpPr txBox="1"/>
          <p:nvPr/>
        </p:nvSpPr>
        <p:spPr>
          <a:xfrm>
            <a:off x="535940" y="1545081"/>
            <a:ext cx="7818755" cy="4431341"/>
          </a:xfrm>
          <a:prstGeom prst="rect">
            <a:avLst/>
          </a:prstGeom>
        </p:spPr>
        <p:txBody>
          <a:bodyPr vert="horz" wrap="square" lIns="0" tIns="85725" rIns="0" bIns="0" rtlCol="0">
            <a:spAutoFit/>
          </a:bodyPr>
          <a:lstStyle/>
          <a:p>
            <a:pPr marL="355600" marR="659130" indent="-342900">
              <a:lnSpc>
                <a:spcPts val="2400"/>
              </a:lnSpc>
              <a:spcBef>
                <a:spcPts val="675"/>
              </a:spcBef>
              <a:buChar char="•"/>
              <a:tabLst>
                <a:tab pos="355600" algn="l"/>
                <a:tab pos="356235" algn="l"/>
              </a:tabLst>
            </a:pPr>
            <a:r>
              <a:rPr sz="2500" spc="-25" dirty="0">
                <a:latin typeface="Arial"/>
                <a:cs typeface="Arial"/>
              </a:rPr>
              <a:t>Il </a:t>
            </a:r>
            <a:r>
              <a:rPr sz="2500" spc="-15" dirty="0">
                <a:latin typeface="Arial"/>
                <a:cs typeface="Arial"/>
              </a:rPr>
              <a:t>limite </a:t>
            </a:r>
            <a:r>
              <a:rPr sz="2500" spc="-110" dirty="0">
                <a:latin typeface="Arial"/>
                <a:cs typeface="Arial"/>
              </a:rPr>
              <a:t>maggiore </a:t>
            </a:r>
            <a:r>
              <a:rPr sz="2500" spc="-85" dirty="0">
                <a:latin typeface="Arial"/>
                <a:cs typeface="Arial"/>
              </a:rPr>
              <a:t>all’uso </a:t>
            </a:r>
            <a:r>
              <a:rPr sz="2500" spc="-90" dirty="0" err="1">
                <a:latin typeface="Arial"/>
                <a:cs typeface="Arial"/>
              </a:rPr>
              <a:t>degli</a:t>
            </a:r>
            <a:r>
              <a:rPr sz="2500" spc="-90" dirty="0">
                <a:latin typeface="Arial"/>
                <a:cs typeface="Arial"/>
              </a:rPr>
              <a:t> </a:t>
            </a:r>
            <a:r>
              <a:rPr sz="2500" spc="-55" dirty="0" err="1">
                <a:latin typeface="Arial"/>
                <a:cs typeface="Arial"/>
              </a:rPr>
              <a:t>oppio</a:t>
            </a:r>
            <a:r>
              <a:rPr lang="en-GB" sz="2500" spc="-55" dirty="0" err="1">
                <a:latin typeface="Arial"/>
                <a:cs typeface="Arial"/>
              </a:rPr>
              <a:t>i</a:t>
            </a:r>
            <a:r>
              <a:rPr sz="2500" spc="-55" dirty="0">
                <a:latin typeface="Arial"/>
                <a:cs typeface="Arial"/>
              </a:rPr>
              <a:t>di</a:t>
            </a:r>
            <a:r>
              <a:rPr sz="2500" spc="-520" dirty="0">
                <a:latin typeface="Arial"/>
                <a:cs typeface="Arial"/>
              </a:rPr>
              <a:t> </a:t>
            </a:r>
            <a:r>
              <a:rPr lang="en-GB" sz="2500" spc="-520" dirty="0">
                <a:latin typeface="Arial"/>
                <a:cs typeface="Arial"/>
              </a:rPr>
              <a:t> </a:t>
            </a:r>
            <a:r>
              <a:rPr lang="en-GB" sz="2500" spc="-130" dirty="0">
                <a:latin typeface="Arial"/>
                <a:cs typeface="Arial"/>
              </a:rPr>
              <a:t>é </a:t>
            </a:r>
            <a:r>
              <a:rPr lang="en-GB" sz="2500" spc="-130" dirty="0" err="1">
                <a:latin typeface="Arial"/>
                <a:cs typeface="Arial"/>
              </a:rPr>
              <a:t>l’insorgenza</a:t>
            </a:r>
            <a:r>
              <a:rPr lang="en-GB" sz="2500" spc="-130" dirty="0">
                <a:latin typeface="Arial"/>
                <a:cs typeface="Arial"/>
              </a:rPr>
              <a:t> di</a:t>
            </a:r>
            <a:r>
              <a:rPr sz="2500" spc="-65" dirty="0">
                <a:latin typeface="Arial"/>
                <a:cs typeface="Arial"/>
              </a:rPr>
              <a:t> </a:t>
            </a:r>
            <a:r>
              <a:rPr sz="2500" spc="-5" dirty="0" err="1">
                <a:latin typeface="Arial"/>
                <a:cs typeface="Arial"/>
              </a:rPr>
              <a:t>effetti</a:t>
            </a:r>
            <a:r>
              <a:rPr sz="2500" spc="-5" dirty="0">
                <a:latin typeface="Arial"/>
                <a:cs typeface="Arial"/>
              </a:rPr>
              <a:t> </a:t>
            </a:r>
            <a:r>
              <a:rPr sz="2500" spc="-65" dirty="0">
                <a:latin typeface="Arial"/>
                <a:cs typeface="Arial"/>
              </a:rPr>
              <a:t>collaterali </a:t>
            </a:r>
            <a:r>
              <a:rPr sz="2500" spc="-75" dirty="0">
                <a:latin typeface="Arial"/>
                <a:cs typeface="Arial"/>
              </a:rPr>
              <a:t>rappresentati</a:t>
            </a:r>
            <a:r>
              <a:rPr sz="2500" spc="-175" dirty="0">
                <a:latin typeface="Arial"/>
                <a:cs typeface="Arial"/>
              </a:rPr>
              <a:t> </a:t>
            </a:r>
            <a:r>
              <a:rPr sz="2500" spc="-105" dirty="0">
                <a:latin typeface="Arial"/>
                <a:cs typeface="Arial"/>
              </a:rPr>
              <a:t>da:</a:t>
            </a:r>
            <a:endParaRPr sz="2500" dirty="0">
              <a:latin typeface="Arial"/>
              <a:cs typeface="Arial"/>
            </a:endParaRPr>
          </a:p>
          <a:p>
            <a:pPr marL="756285" lvl="1" indent="-286385">
              <a:lnSpc>
                <a:spcPct val="100000"/>
              </a:lnSpc>
              <a:spcBef>
                <a:spcPts val="35"/>
              </a:spcBef>
              <a:buChar char="–"/>
              <a:tabLst>
                <a:tab pos="756285" algn="l"/>
                <a:tab pos="756920" algn="l"/>
              </a:tabLst>
            </a:pPr>
            <a:r>
              <a:rPr sz="2200" spc="-110" dirty="0">
                <a:latin typeface="Arial"/>
                <a:cs typeface="Arial"/>
              </a:rPr>
              <a:t>Stipsi</a:t>
            </a:r>
            <a:endParaRPr sz="2200" dirty="0">
              <a:latin typeface="Arial"/>
              <a:cs typeface="Arial"/>
            </a:endParaRPr>
          </a:p>
          <a:p>
            <a:pPr marL="756285" lvl="1" indent="-286385">
              <a:lnSpc>
                <a:spcPct val="100000"/>
              </a:lnSpc>
              <a:buChar char="–"/>
              <a:tabLst>
                <a:tab pos="756285" algn="l"/>
                <a:tab pos="756920" algn="l"/>
              </a:tabLst>
            </a:pPr>
            <a:r>
              <a:rPr sz="2200" spc="-160" dirty="0">
                <a:latin typeface="Arial"/>
                <a:cs typeface="Arial"/>
              </a:rPr>
              <a:t>Nausea </a:t>
            </a:r>
            <a:r>
              <a:rPr sz="2200" spc="-135" dirty="0">
                <a:latin typeface="Arial"/>
                <a:cs typeface="Arial"/>
              </a:rPr>
              <a:t>e</a:t>
            </a:r>
            <a:r>
              <a:rPr sz="2200" spc="-65" dirty="0">
                <a:latin typeface="Arial"/>
                <a:cs typeface="Arial"/>
              </a:rPr>
              <a:t> </a:t>
            </a:r>
            <a:r>
              <a:rPr sz="2200" spc="-40" dirty="0">
                <a:latin typeface="Arial"/>
                <a:cs typeface="Arial"/>
              </a:rPr>
              <a:t>vomito</a:t>
            </a:r>
            <a:endParaRPr sz="2200" dirty="0">
              <a:latin typeface="Arial"/>
              <a:cs typeface="Arial"/>
            </a:endParaRPr>
          </a:p>
          <a:p>
            <a:pPr marL="756285" lvl="1" indent="-286385">
              <a:lnSpc>
                <a:spcPct val="100000"/>
              </a:lnSpc>
              <a:buChar char="–"/>
              <a:tabLst>
                <a:tab pos="756285" algn="l"/>
                <a:tab pos="756920" algn="l"/>
              </a:tabLst>
            </a:pPr>
            <a:r>
              <a:rPr sz="2200" spc="-140" dirty="0">
                <a:latin typeface="Arial"/>
                <a:cs typeface="Arial"/>
              </a:rPr>
              <a:t>Sonnolenza </a:t>
            </a:r>
            <a:r>
              <a:rPr sz="2200" spc="-135" dirty="0">
                <a:latin typeface="Arial"/>
                <a:cs typeface="Arial"/>
              </a:rPr>
              <a:t>e </a:t>
            </a:r>
            <a:r>
              <a:rPr sz="2200" spc="-90" dirty="0">
                <a:latin typeface="Arial"/>
                <a:cs typeface="Arial"/>
              </a:rPr>
              <a:t>confusione </a:t>
            </a:r>
            <a:r>
              <a:rPr sz="2200" spc="-70" dirty="0">
                <a:latin typeface="Arial"/>
                <a:cs typeface="Arial"/>
              </a:rPr>
              <a:t>nei </a:t>
            </a:r>
            <a:r>
              <a:rPr sz="2200" spc="-25" dirty="0">
                <a:latin typeface="Arial"/>
                <a:cs typeface="Arial"/>
              </a:rPr>
              <a:t>primi </a:t>
            </a:r>
            <a:r>
              <a:rPr sz="2200" spc="-90" dirty="0">
                <a:latin typeface="Arial"/>
                <a:cs typeface="Arial"/>
              </a:rPr>
              <a:t>3-5</a:t>
            </a:r>
            <a:r>
              <a:rPr sz="2200" spc="-220" dirty="0">
                <a:latin typeface="Arial"/>
                <a:cs typeface="Arial"/>
              </a:rPr>
              <a:t> </a:t>
            </a:r>
            <a:r>
              <a:rPr sz="2200" spc="-45" dirty="0">
                <a:latin typeface="Arial"/>
                <a:cs typeface="Arial"/>
              </a:rPr>
              <a:t>giorni</a:t>
            </a:r>
            <a:endParaRPr sz="2200" dirty="0">
              <a:latin typeface="Arial"/>
              <a:cs typeface="Arial"/>
            </a:endParaRPr>
          </a:p>
          <a:p>
            <a:pPr marL="756285" lvl="1" indent="-286385">
              <a:lnSpc>
                <a:spcPts val="2635"/>
              </a:lnSpc>
              <a:buChar char="–"/>
              <a:tabLst>
                <a:tab pos="756285" algn="l"/>
                <a:tab pos="756920" algn="l"/>
              </a:tabLst>
            </a:pPr>
            <a:r>
              <a:rPr sz="2200" spc="-120" dirty="0">
                <a:latin typeface="Arial"/>
                <a:cs typeface="Arial"/>
              </a:rPr>
              <a:t>Depressione </a:t>
            </a:r>
            <a:r>
              <a:rPr sz="2200" spc="-60" dirty="0">
                <a:latin typeface="Arial"/>
                <a:cs typeface="Arial"/>
              </a:rPr>
              <a:t>respiratoria: </a:t>
            </a:r>
            <a:r>
              <a:rPr sz="2200" spc="-95" dirty="0">
                <a:latin typeface="Arial"/>
                <a:cs typeface="Arial"/>
              </a:rPr>
              <a:t>antagonista </a:t>
            </a:r>
            <a:r>
              <a:rPr sz="2200" spc="-80" dirty="0">
                <a:latin typeface="Arial"/>
                <a:cs typeface="Arial"/>
              </a:rPr>
              <a:t>degli </a:t>
            </a:r>
            <a:r>
              <a:rPr sz="2200" spc="-50" dirty="0">
                <a:latin typeface="Arial"/>
                <a:cs typeface="Arial"/>
              </a:rPr>
              <a:t>oppiodi </a:t>
            </a:r>
            <a:r>
              <a:rPr sz="2200" spc="15" dirty="0" err="1">
                <a:latin typeface="Arial"/>
                <a:cs typeface="Arial"/>
              </a:rPr>
              <a:t>il</a:t>
            </a:r>
            <a:r>
              <a:rPr sz="2200" spc="-305" dirty="0">
                <a:latin typeface="Arial"/>
                <a:cs typeface="Arial"/>
              </a:rPr>
              <a:t> </a:t>
            </a:r>
            <a:r>
              <a:rPr sz="2200" spc="-105" dirty="0">
                <a:latin typeface="Arial"/>
                <a:cs typeface="Arial"/>
              </a:rPr>
              <a:t>naloxone</a:t>
            </a:r>
            <a:endParaRPr lang="en-GB" sz="2200" spc="-105" dirty="0">
              <a:latin typeface="Arial"/>
              <a:cs typeface="Arial"/>
            </a:endParaRPr>
          </a:p>
          <a:p>
            <a:pPr marL="469900" lvl="1">
              <a:lnSpc>
                <a:spcPts val="2635"/>
              </a:lnSpc>
              <a:tabLst>
                <a:tab pos="756285" algn="l"/>
                <a:tab pos="756920" algn="l"/>
              </a:tabLst>
            </a:pPr>
            <a:endParaRPr sz="2200" dirty="0">
              <a:latin typeface="Arial"/>
              <a:cs typeface="Arial"/>
            </a:endParaRPr>
          </a:p>
          <a:p>
            <a:pPr marL="355600" indent="-342900">
              <a:lnSpc>
                <a:spcPts val="2695"/>
              </a:lnSpc>
              <a:buChar char="•"/>
              <a:tabLst>
                <a:tab pos="355600" algn="l"/>
                <a:tab pos="356235" algn="l"/>
              </a:tabLst>
            </a:pPr>
            <a:r>
              <a:rPr sz="2500" spc="-155" dirty="0">
                <a:latin typeface="Arial"/>
                <a:cs typeface="Arial"/>
              </a:rPr>
              <a:t>Farmaci </a:t>
            </a:r>
            <a:r>
              <a:rPr sz="2500" spc="-75" dirty="0">
                <a:latin typeface="Arial"/>
                <a:cs typeface="Arial"/>
              </a:rPr>
              <a:t>adiuvanti </a:t>
            </a:r>
            <a:r>
              <a:rPr sz="2500" spc="-145" dirty="0">
                <a:latin typeface="Arial"/>
                <a:cs typeface="Arial"/>
              </a:rPr>
              <a:t>che </a:t>
            </a:r>
            <a:r>
              <a:rPr sz="2500" spc="-140" dirty="0">
                <a:latin typeface="Arial"/>
                <a:cs typeface="Arial"/>
              </a:rPr>
              <a:t>possono </a:t>
            </a:r>
            <a:r>
              <a:rPr sz="2500" spc="-85" dirty="0">
                <a:latin typeface="Arial"/>
                <a:cs typeface="Arial"/>
              </a:rPr>
              <a:t>incrementare</a:t>
            </a:r>
            <a:r>
              <a:rPr sz="2500" spc="-55" dirty="0">
                <a:latin typeface="Arial"/>
                <a:cs typeface="Arial"/>
              </a:rPr>
              <a:t> </a:t>
            </a:r>
            <a:r>
              <a:rPr sz="2500" spc="-30" dirty="0">
                <a:latin typeface="Arial"/>
                <a:cs typeface="Arial"/>
              </a:rPr>
              <a:t>l’effetto</a:t>
            </a:r>
            <a:endParaRPr sz="2500" dirty="0">
              <a:latin typeface="Arial"/>
              <a:cs typeface="Arial"/>
            </a:endParaRPr>
          </a:p>
          <a:p>
            <a:pPr marL="355600">
              <a:lnSpc>
                <a:spcPts val="2700"/>
              </a:lnSpc>
            </a:pPr>
            <a:r>
              <a:rPr sz="2500" spc="-35" dirty="0">
                <a:latin typeface="Arial"/>
                <a:cs typeface="Arial"/>
              </a:rPr>
              <a:t>antidolorifico </a:t>
            </a:r>
            <a:r>
              <a:rPr sz="2500" spc="-85" dirty="0">
                <a:latin typeface="Arial"/>
                <a:cs typeface="Arial"/>
              </a:rPr>
              <a:t>degli</a:t>
            </a:r>
            <a:r>
              <a:rPr sz="2500" spc="-225" dirty="0">
                <a:latin typeface="Arial"/>
                <a:cs typeface="Arial"/>
              </a:rPr>
              <a:t> </a:t>
            </a:r>
            <a:r>
              <a:rPr sz="2500" spc="-60" dirty="0">
                <a:latin typeface="Arial"/>
                <a:cs typeface="Arial"/>
              </a:rPr>
              <a:t>oppiodi</a:t>
            </a:r>
            <a:endParaRPr sz="2500" dirty="0">
              <a:latin typeface="Arial"/>
              <a:cs typeface="Arial"/>
            </a:endParaRPr>
          </a:p>
          <a:p>
            <a:pPr marL="756285" lvl="1" indent="-286385">
              <a:lnSpc>
                <a:spcPct val="100000"/>
              </a:lnSpc>
              <a:spcBef>
                <a:spcPts val="10"/>
              </a:spcBef>
              <a:buChar char="–"/>
              <a:tabLst>
                <a:tab pos="756285" algn="l"/>
                <a:tab pos="756920" algn="l"/>
              </a:tabLst>
            </a:pPr>
            <a:r>
              <a:rPr sz="2200" spc="-70" dirty="0">
                <a:latin typeface="Arial"/>
                <a:cs typeface="Arial"/>
              </a:rPr>
              <a:t>anticonvulsivanti: </a:t>
            </a:r>
            <a:r>
              <a:rPr sz="2200" spc="-120" dirty="0">
                <a:latin typeface="Arial"/>
                <a:cs typeface="Arial"/>
              </a:rPr>
              <a:t>carbamazepina </a:t>
            </a:r>
            <a:r>
              <a:rPr sz="2200" spc="-135" dirty="0">
                <a:latin typeface="Arial"/>
                <a:cs typeface="Arial"/>
              </a:rPr>
              <a:t>e</a:t>
            </a:r>
            <a:r>
              <a:rPr sz="2200" spc="-180" dirty="0">
                <a:latin typeface="Arial"/>
                <a:cs typeface="Arial"/>
              </a:rPr>
              <a:t> </a:t>
            </a:r>
            <a:r>
              <a:rPr sz="2200" spc="-45" dirty="0">
                <a:latin typeface="Arial"/>
                <a:cs typeface="Arial"/>
              </a:rPr>
              <a:t>fenitoina</a:t>
            </a:r>
            <a:endParaRPr sz="2200" dirty="0">
              <a:latin typeface="Arial"/>
              <a:cs typeface="Arial"/>
            </a:endParaRPr>
          </a:p>
          <a:p>
            <a:pPr marL="756285" lvl="1" indent="-286385">
              <a:lnSpc>
                <a:spcPct val="100000"/>
              </a:lnSpc>
              <a:buChar char="–"/>
              <a:tabLst>
                <a:tab pos="756285" algn="l"/>
                <a:tab pos="756920" algn="l"/>
              </a:tabLst>
            </a:pPr>
            <a:r>
              <a:rPr sz="2200" spc="-80" dirty="0">
                <a:latin typeface="Arial"/>
                <a:cs typeface="Arial"/>
              </a:rPr>
              <a:t>Antidepressivi: </a:t>
            </a:r>
            <a:r>
              <a:rPr sz="2200" spc="-20" dirty="0">
                <a:latin typeface="Arial"/>
                <a:cs typeface="Arial"/>
              </a:rPr>
              <a:t>amitriptilina </a:t>
            </a:r>
            <a:r>
              <a:rPr sz="2200" spc="-135" dirty="0">
                <a:latin typeface="Arial"/>
                <a:cs typeface="Arial"/>
              </a:rPr>
              <a:t>e</a:t>
            </a:r>
            <a:r>
              <a:rPr sz="2200" spc="-254" dirty="0">
                <a:latin typeface="Arial"/>
                <a:cs typeface="Arial"/>
              </a:rPr>
              <a:t> </a:t>
            </a:r>
            <a:r>
              <a:rPr sz="2200" spc="-65" dirty="0">
                <a:latin typeface="Arial"/>
                <a:cs typeface="Arial"/>
              </a:rPr>
              <a:t>imipramina</a:t>
            </a:r>
            <a:endParaRPr sz="2200" dirty="0">
              <a:latin typeface="Arial"/>
              <a:cs typeface="Arial"/>
            </a:endParaRPr>
          </a:p>
          <a:p>
            <a:pPr marL="756285" lvl="1" indent="-286385">
              <a:lnSpc>
                <a:spcPct val="100000"/>
              </a:lnSpc>
              <a:spcBef>
                <a:spcPts val="5"/>
              </a:spcBef>
              <a:buChar char="–"/>
              <a:tabLst>
                <a:tab pos="756285" algn="l"/>
                <a:tab pos="756920" algn="l"/>
              </a:tabLst>
            </a:pPr>
            <a:r>
              <a:rPr sz="2200" spc="-50" dirty="0">
                <a:latin typeface="Arial"/>
                <a:cs typeface="Arial"/>
              </a:rPr>
              <a:t>Antiemetici: </a:t>
            </a:r>
            <a:r>
              <a:rPr sz="2200" spc="-70" dirty="0">
                <a:latin typeface="Arial"/>
                <a:cs typeface="Arial"/>
              </a:rPr>
              <a:t>fenotiazina, </a:t>
            </a:r>
            <a:r>
              <a:rPr sz="2200" spc="-80" dirty="0">
                <a:latin typeface="Arial"/>
                <a:cs typeface="Arial"/>
              </a:rPr>
              <a:t>clorpromazina,</a:t>
            </a:r>
            <a:r>
              <a:rPr sz="2200" spc="-195" dirty="0">
                <a:latin typeface="Arial"/>
                <a:cs typeface="Arial"/>
              </a:rPr>
              <a:t> </a:t>
            </a:r>
            <a:r>
              <a:rPr sz="2200" spc="-65" dirty="0">
                <a:latin typeface="Arial"/>
                <a:cs typeface="Arial"/>
              </a:rPr>
              <a:t>aloperodolo</a:t>
            </a:r>
            <a:endParaRPr sz="2200" dirty="0">
              <a:latin typeface="Arial"/>
              <a:cs typeface="Arial"/>
            </a:endParaRPr>
          </a:p>
          <a:p>
            <a:pPr marL="756285" lvl="1" indent="-286385">
              <a:lnSpc>
                <a:spcPct val="100000"/>
              </a:lnSpc>
              <a:buChar char="–"/>
              <a:tabLst>
                <a:tab pos="756285" algn="l"/>
                <a:tab pos="756920" algn="l"/>
              </a:tabLst>
            </a:pPr>
            <a:r>
              <a:rPr sz="2200" spc="-55" dirty="0">
                <a:latin typeface="Arial"/>
                <a:cs typeface="Arial"/>
              </a:rPr>
              <a:t>corticosteroidi</a:t>
            </a:r>
            <a:endParaRPr sz="2200" dirty="0">
              <a:latin typeface="Arial"/>
              <a:cs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834" y="496950"/>
            <a:ext cx="7751166" cy="627736"/>
          </a:xfrm>
          <a:prstGeom prst="rect">
            <a:avLst/>
          </a:prstGeom>
        </p:spPr>
        <p:txBody>
          <a:bodyPr vert="horz" wrap="square" lIns="0" tIns="12065" rIns="0" bIns="0" rtlCol="0">
            <a:spAutoFit/>
          </a:bodyPr>
          <a:lstStyle/>
          <a:p>
            <a:pPr marL="12700">
              <a:lnSpc>
                <a:spcPct val="100000"/>
              </a:lnSpc>
              <a:spcBef>
                <a:spcPts val="95"/>
              </a:spcBef>
            </a:pPr>
            <a:r>
              <a:rPr spc="-265" dirty="0"/>
              <a:t>Terapia </a:t>
            </a:r>
            <a:r>
              <a:rPr spc="-130" dirty="0"/>
              <a:t>non </a:t>
            </a:r>
            <a:r>
              <a:rPr spc="-155" dirty="0" err="1"/>
              <a:t>farmacologi</a:t>
            </a:r>
            <a:r>
              <a:rPr lang="en-GB" spc="-155" dirty="0"/>
              <a:t>c</a:t>
            </a:r>
            <a:r>
              <a:rPr spc="-155" dirty="0"/>
              <a:t>a </a:t>
            </a:r>
            <a:r>
              <a:rPr spc="-114" dirty="0"/>
              <a:t>del</a:t>
            </a:r>
            <a:r>
              <a:rPr spc="-345" dirty="0"/>
              <a:t> </a:t>
            </a:r>
            <a:r>
              <a:rPr spc="-100" dirty="0"/>
              <a:t>dolore</a:t>
            </a:r>
          </a:p>
        </p:txBody>
      </p:sp>
      <p:sp>
        <p:nvSpPr>
          <p:cNvPr id="3" name="object 3"/>
          <p:cNvSpPr txBox="1"/>
          <p:nvPr/>
        </p:nvSpPr>
        <p:spPr>
          <a:xfrm>
            <a:off x="535940" y="1545081"/>
            <a:ext cx="8023225" cy="4250779"/>
          </a:xfrm>
          <a:prstGeom prst="rect">
            <a:avLst/>
          </a:prstGeom>
        </p:spPr>
        <p:txBody>
          <a:bodyPr vert="horz" wrap="square" lIns="0" tIns="12065" rIns="0" bIns="0" rtlCol="0">
            <a:spAutoFit/>
          </a:bodyPr>
          <a:lstStyle/>
          <a:p>
            <a:pPr marL="355600" indent="-342900">
              <a:lnSpc>
                <a:spcPct val="100000"/>
              </a:lnSpc>
              <a:spcBef>
                <a:spcPts val="95"/>
              </a:spcBef>
              <a:buChar char="•"/>
              <a:tabLst>
                <a:tab pos="355600" algn="l"/>
                <a:tab pos="356235" algn="l"/>
              </a:tabLst>
            </a:pPr>
            <a:r>
              <a:rPr sz="2500" spc="-95" dirty="0">
                <a:latin typeface="Arial"/>
                <a:cs typeface="Arial"/>
              </a:rPr>
              <a:t>Include </a:t>
            </a:r>
            <a:r>
              <a:rPr sz="2500" spc="-30" dirty="0">
                <a:latin typeface="Arial"/>
                <a:cs typeface="Arial"/>
              </a:rPr>
              <a:t>interventi </a:t>
            </a:r>
            <a:r>
              <a:rPr sz="2500" spc="-35" dirty="0">
                <a:latin typeface="Arial"/>
                <a:cs typeface="Arial"/>
              </a:rPr>
              <a:t>di</a:t>
            </a:r>
            <a:r>
              <a:rPr sz="2500" spc="-260" dirty="0">
                <a:latin typeface="Arial"/>
                <a:cs typeface="Arial"/>
              </a:rPr>
              <a:t> </a:t>
            </a:r>
            <a:r>
              <a:rPr sz="2500" dirty="0">
                <a:latin typeface="Arial"/>
                <a:cs typeface="Arial"/>
              </a:rPr>
              <a:t>tipo</a:t>
            </a:r>
          </a:p>
          <a:p>
            <a:pPr marL="756285" lvl="1" indent="-286385">
              <a:lnSpc>
                <a:spcPct val="100000"/>
              </a:lnSpc>
              <a:spcBef>
                <a:spcPts val="15"/>
              </a:spcBef>
              <a:buChar char="–"/>
              <a:tabLst>
                <a:tab pos="756285" algn="l"/>
                <a:tab pos="756920" algn="l"/>
              </a:tabLst>
            </a:pPr>
            <a:r>
              <a:rPr sz="2200" spc="-114" dirty="0">
                <a:latin typeface="Arial"/>
                <a:cs typeface="Arial"/>
              </a:rPr>
              <a:t>Invasivo</a:t>
            </a:r>
            <a:endParaRPr sz="2200" dirty="0">
              <a:latin typeface="Arial"/>
              <a:cs typeface="Arial"/>
            </a:endParaRPr>
          </a:p>
          <a:p>
            <a:pPr marL="1155700" lvl="2" indent="-228600">
              <a:lnSpc>
                <a:spcPct val="100000"/>
              </a:lnSpc>
              <a:spcBef>
                <a:spcPts val="10"/>
              </a:spcBef>
              <a:buChar char="•"/>
              <a:tabLst>
                <a:tab pos="1155700" algn="l"/>
                <a:tab pos="1156335" algn="l"/>
              </a:tabLst>
            </a:pPr>
            <a:r>
              <a:rPr sz="1900" spc="-125" dirty="0">
                <a:latin typeface="Arial"/>
                <a:cs typeface="Arial"/>
              </a:rPr>
              <a:t>Terapia</a:t>
            </a:r>
            <a:r>
              <a:rPr sz="1900" spc="-100" dirty="0">
                <a:latin typeface="Arial"/>
                <a:cs typeface="Arial"/>
              </a:rPr>
              <a:t> </a:t>
            </a:r>
            <a:r>
              <a:rPr sz="1900" spc="-95" dirty="0">
                <a:latin typeface="Arial"/>
                <a:cs typeface="Arial"/>
              </a:rPr>
              <a:t>anestesiologica</a:t>
            </a:r>
            <a:endParaRPr sz="1900" dirty="0">
              <a:latin typeface="Arial"/>
              <a:cs typeface="Arial"/>
            </a:endParaRPr>
          </a:p>
          <a:p>
            <a:pPr marL="1612900" lvl="3" indent="-228600">
              <a:lnSpc>
                <a:spcPct val="100000"/>
              </a:lnSpc>
              <a:spcBef>
                <a:spcPts val="15"/>
              </a:spcBef>
              <a:buChar char="–"/>
              <a:tabLst>
                <a:tab pos="1613535" algn="l"/>
              </a:tabLst>
            </a:pPr>
            <a:r>
              <a:rPr sz="1600" spc="-55" dirty="0">
                <a:latin typeface="Arial"/>
                <a:cs typeface="Arial"/>
              </a:rPr>
              <a:t>Anestetici </a:t>
            </a:r>
            <a:r>
              <a:rPr sz="1600" spc="-50" dirty="0">
                <a:latin typeface="Arial"/>
                <a:cs typeface="Arial"/>
              </a:rPr>
              <a:t>locali </a:t>
            </a:r>
            <a:r>
              <a:rPr sz="1600" spc="-45" dirty="0">
                <a:latin typeface="Arial"/>
                <a:cs typeface="Arial"/>
              </a:rPr>
              <a:t>per </a:t>
            </a:r>
            <a:r>
              <a:rPr sz="1600" spc="-65" dirty="0">
                <a:latin typeface="Arial"/>
                <a:cs typeface="Arial"/>
              </a:rPr>
              <a:t>via </a:t>
            </a:r>
            <a:r>
              <a:rPr sz="1600" spc="-125" dirty="0">
                <a:latin typeface="Arial"/>
                <a:cs typeface="Arial"/>
              </a:rPr>
              <a:t>ev, </a:t>
            </a:r>
            <a:r>
              <a:rPr sz="1600" spc="-120" dirty="0">
                <a:latin typeface="Arial"/>
                <a:cs typeface="Arial"/>
              </a:rPr>
              <a:t>sc, </a:t>
            </a:r>
            <a:r>
              <a:rPr sz="1600" spc="-65" dirty="0">
                <a:latin typeface="Arial"/>
                <a:cs typeface="Arial"/>
              </a:rPr>
              <a:t>dermica, </a:t>
            </a:r>
            <a:r>
              <a:rPr sz="1600" spc="-45" dirty="0">
                <a:latin typeface="Arial"/>
                <a:cs typeface="Arial"/>
              </a:rPr>
              <a:t>intrapleurica,</a:t>
            </a:r>
            <a:r>
              <a:rPr sz="1600" spc="-125" dirty="0">
                <a:latin typeface="Arial"/>
                <a:cs typeface="Arial"/>
              </a:rPr>
              <a:t> </a:t>
            </a:r>
            <a:r>
              <a:rPr sz="1600" spc="-55" dirty="0">
                <a:latin typeface="Arial"/>
                <a:cs typeface="Arial"/>
              </a:rPr>
              <a:t>epidurale</a:t>
            </a:r>
            <a:endParaRPr sz="1600" dirty="0">
              <a:latin typeface="Arial"/>
              <a:cs typeface="Arial"/>
            </a:endParaRPr>
          </a:p>
          <a:p>
            <a:pPr marL="1612900" marR="5080" lvl="3" indent="-228600">
              <a:lnSpc>
                <a:spcPct val="80000"/>
              </a:lnSpc>
              <a:spcBef>
                <a:spcPts val="384"/>
              </a:spcBef>
              <a:buChar char="–"/>
              <a:tabLst>
                <a:tab pos="1613535" algn="l"/>
              </a:tabLst>
            </a:pPr>
            <a:r>
              <a:rPr sz="1600" spc="-95" dirty="0">
                <a:latin typeface="Arial"/>
                <a:cs typeface="Arial"/>
              </a:rPr>
              <a:t>Blocco </a:t>
            </a:r>
            <a:r>
              <a:rPr sz="1600" spc="-35" dirty="0">
                <a:latin typeface="Arial"/>
                <a:cs typeface="Arial"/>
              </a:rPr>
              <a:t>neurolitico </a:t>
            </a:r>
            <a:r>
              <a:rPr sz="1600" spc="-25" dirty="0">
                <a:latin typeface="Arial"/>
                <a:cs typeface="Arial"/>
              </a:rPr>
              <a:t>di </a:t>
            </a:r>
            <a:r>
              <a:rPr sz="1600" spc="-45" dirty="0">
                <a:latin typeface="Arial"/>
                <a:cs typeface="Arial"/>
              </a:rPr>
              <a:t>nervi </a:t>
            </a:r>
            <a:r>
              <a:rPr sz="1600" spc="-35" dirty="0">
                <a:latin typeface="Arial"/>
                <a:cs typeface="Arial"/>
              </a:rPr>
              <a:t>periferici </a:t>
            </a:r>
            <a:r>
              <a:rPr sz="1600" spc="-100" dirty="0">
                <a:latin typeface="Arial"/>
                <a:cs typeface="Arial"/>
              </a:rPr>
              <a:t>e </a:t>
            </a:r>
            <a:r>
              <a:rPr sz="1600" spc="-25" dirty="0">
                <a:latin typeface="Arial"/>
                <a:cs typeface="Arial"/>
              </a:rPr>
              <a:t>di </a:t>
            </a:r>
            <a:r>
              <a:rPr sz="1600" spc="-50" dirty="0">
                <a:latin typeface="Arial"/>
                <a:cs typeface="Arial"/>
              </a:rPr>
              <a:t>rami del </a:t>
            </a:r>
            <a:r>
              <a:rPr sz="1600" spc="-235" dirty="0">
                <a:latin typeface="Arial"/>
                <a:cs typeface="Arial"/>
              </a:rPr>
              <a:t>SN </a:t>
            </a:r>
            <a:r>
              <a:rPr sz="1600" spc="-45" dirty="0">
                <a:latin typeface="Arial"/>
                <a:cs typeface="Arial"/>
              </a:rPr>
              <a:t>autonomo: </a:t>
            </a:r>
            <a:r>
              <a:rPr sz="1600" spc="-60" dirty="0">
                <a:latin typeface="Arial"/>
                <a:cs typeface="Arial"/>
              </a:rPr>
              <a:t>iniezione </a:t>
            </a:r>
            <a:r>
              <a:rPr sz="1600" spc="-30" dirty="0">
                <a:latin typeface="Arial"/>
                <a:cs typeface="Arial"/>
              </a:rPr>
              <a:t>di  </a:t>
            </a:r>
            <a:r>
              <a:rPr sz="1600" spc="-60" dirty="0">
                <a:latin typeface="Arial"/>
                <a:cs typeface="Arial"/>
              </a:rPr>
              <a:t>anestetico </a:t>
            </a:r>
            <a:r>
              <a:rPr sz="1600" spc="-65" dirty="0">
                <a:latin typeface="Arial"/>
                <a:cs typeface="Arial"/>
              </a:rPr>
              <a:t>locale </a:t>
            </a:r>
            <a:r>
              <a:rPr sz="1600" spc="-50" dirty="0">
                <a:latin typeface="Arial"/>
                <a:cs typeface="Arial"/>
              </a:rPr>
              <a:t>nel </a:t>
            </a:r>
            <a:r>
              <a:rPr sz="1600" spc="-40" dirty="0">
                <a:latin typeface="Arial"/>
                <a:cs typeface="Arial"/>
              </a:rPr>
              <a:t>tronco </a:t>
            </a:r>
            <a:r>
              <a:rPr sz="1600" spc="-70" dirty="0">
                <a:latin typeface="Arial"/>
                <a:cs typeface="Arial"/>
              </a:rPr>
              <a:t>nervoso: </a:t>
            </a:r>
            <a:r>
              <a:rPr sz="1600" spc="-75" dirty="0">
                <a:latin typeface="Arial"/>
                <a:cs typeface="Arial"/>
              </a:rPr>
              <a:t>ganglio celiaco, </a:t>
            </a:r>
            <a:r>
              <a:rPr sz="1600" spc="-140" dirty="0">
                <a:latin typeface="Arial"/>
                <a:cs typeface="Arial"/>
              </a:rPr>
              <a:t>Gasser, </a:t>
            </a:r>
            <a:r>
              <a:rPr sz="1600" spc="-45" dirty="0">
                <a:latin typeface="Arial"/>
                <a:cs typeface="Arial"/>
              </a:rPr>
              <a:t>nervi</a:t>
            </a:r>
            <a:r>
              <a:rPr sz="1600" spc="-20" dirty="0">
                <a:latin typeface="Arial"/>
                <a:cs typeface="Arial"/>
              </a:rPr>
              <a:t> </a:t>
            </a:r>
            <a:r>
              <a:rPr sz="1600" spc="-45" dirty="0">
                <a:latin typeface="Arial"/>
                <a:cs typeface="Arial"/>
              </a:rPr>
              <a:t>intercostali</a:t>
            </a:r>
            <a:endParaRPr sz="1600" dirty="0">
              <a:latin typeface="Arial"/>
              <a:cs typeface="Arial"/>
            </a:endParaRPr>
          </a:p>
          <a:p>
            <a:pPr marL="1155700" lvl="2" indent="-228600">
              <a:lnSpc>
                <a:spcPts val="2270"/>
              </a:lnSpc>
              <a:buChar char="•"/>
              <a:tabLst>
                <a:tab pos="1155700" algn="l"/>
                <a:tab pos="1156335" algn="l"/>
              </a:tabLst>
            </a:pPr>
            <a:r>
              <a:rPr sz="1900" spc="-125" dirty="0">
                <a:latin typeface="Arial"/>
                <a:cs typeface="Arial"/>
              </a:rPr>
              <a:t>Terapia</a:t>
            </a:r>
            <a:r>
              <a:rPr sz="1900" spc="-105" dirty="0">
                <a:latin typeface="Arial"/>
                <a:cs typeface="Arial"/>
              </a:rPr>
              <a:t> </a:t>
            </a:r>
            <a:r>
              <a:rPr sz="1900" spc="-70" dirty="0">
                <a:latin typeface="Arial"/>
                <a:cs typeface="Arial"/>
              </a:rPr>
              <a:t>neurochirurgica</a:t>
            </a:r>
            <a:endParaRPr sz="1900" dirty="0">
              <a:latin typeface="Arial"/>
              <a:cs typeface="Arial"/>
            </a:endParaRPr>
          </a:p>
          <a:p>
            <a:pPr marL="1612900" lvl="3" indent="-228600">
              <a:lnSpc>
                <a:spcPct val="100000"/>
              </a:lnSpc>
              <a:spcBef>
                <a:spcPts val="10"/>
              </a:spcBef>
              <a:buChar char="–"/>
              <a:tabLst>
                <a:tab pos="1613535" algn="l"/>
              </a:tabLst>
            </a:pPr>
            <a:r>
              <a:rPr sz="1600" spc="-40" dirty="0">
                <a:latin typeface="Arial"/>
                <a:cs typeface="Arial"/>
              </a:rPr>
              <a:t>rizotomia: interruzione </a:t>
            </a:r>
            <a:r>
              <a:rPr sz="1600" spc="-25" dirty="0">
                <a:latin typeface="Arial"/>
                <a:cs typeface="Arial"/>
              </a:rPr>
              <a:t>di </a:t>
            </a:r>
            <a:r>
              <a:rPr sz="1600" spc="-80" dirty="0">
                <a:latin typeface="Arial"/>
                <a:cs typeface="Arial"/>
              </a:rPr>
              <a:t>una singola </a:t>
            </a:r>
            <a:r>
              <a:rPr sz="1600" spc="-70" dirty="0">
                <a:latin typeface="Arial"/>
                <a:cs typeface="Arial"/>
              </a:rPr>
              <a:t>radice </a:t>
            </a:r>
            <a:r>
              <a:rPr sz="1600" spc="-85" dirty="0">
                <a:latin typeface="Arial"/>
                <a:cs typeface="Arial"/>
              </a:rPr>
              <a:t>nervosa cranica </a:t>
            </a:r>
            <a:r>
              <a:rPr sz="1600" spc="-50" dirty="0">
                <a:latin typeface="Arial"/>
                <a:cs typeface="Arial"/>
              </a:rPr>
              <a:t>o</a:t>
            </a:r>
            <a:r>
              <a:rPr sz="1600" spc="-220" dirty="0">
                <a:latin typeface="Arial"/>
                <a:cs typeface="Arial"/>
              </a:rPr>
              <a:t> </a:t>
            </a:r>
            <a:r>
              <a:rPr sz="1600" spc="-55" dirty="0">
                <a:latin typeface="Arial"/>
                <a:cs typeface="Arial"/>
              </a:rPr>
              <a:t>intercostale</a:t>
            </a:r>
            <a:endParaRPr sz="1600" dirty="0">
              <a:latin typeface="Arial"/>
              <a:cs typeface="Arial"/>
            </a:endParaRPr>
          </a:p>
          <a:p>
            <a:pPr marL="1612900" lvl="3" indent="-228600">
              <a:lnSpc>
                <a:spcPts val="1910"/>
              </a:lnSpc>
              <a:buChar char="–"/>
              <a:tabLst>
                <a:tab pos="1613535" algn="l"/>
              </a:tabLst>
            </a:pPr>
            <a:r>
              <a:rPr sz="1600" spc="-60" dirty="0">
                <a:latin typeface="Arial"/>
                <a:cs typeface="Arial"/>
              </a:rPr>
              <a:t>Cordotomia: </a:t>
            </a:r>
            <a:r>
              <a:rPr sz="1600" spc="-95" dirty="0">
                <a:latin typeface="Arial"/>
                <a:cs typeface="Arial"/>
              </a:rPr>
              <a:t>sezione </a:t>
            </a:r>
            <a:r>
              <a:rPr sz="1600" spc="-25" dirty="0">
                <a:latin typeface="Arial"/>
                <a:cs typeface="Arial"/>
              </a:rPr>
              <a:t>di </a:t>
            </a:r>
            <a:r>
              <a:rPr sz="1600" spc="15" dirty="0">
                <a:latin typeface="Arial"/>
                <a:cs typeface="Arial"/>
              </a:rPr>
              <a:t>tratti </a:t>
            </a:r>
            <a:r>
              <a:rPr sz="1600" spc="-50" dirty="0">
                <a:latin typeface="Arial"/>
                <a:cs typeface="Arial"/>
              </a:rPr>
              <a:t>del </a:t>
            </a:r>
            <a:r>
              <a:rPr sz="1600" spc="-30" dirty="0" err="1">
                <a:latin typeface="Arial"/>
                <a:cs typeface="Arial"/>
              </a:rPr>
              <a:t>midollo</a:t>
            </a:r>
            <a:r>
              <a:rPr sz="1600" spc="-295" dirty="0">
                <a:latin typeface="Arial"/>
                <a:cs typeface="Arial"/>
              </a:rPr>
              <a:t> </a:t>
            </a:r>
            <a:r>
              <a:rPr sz="1600" spc="-75" dirty="0" err="1">
                <a:latin typeface="Arial"/>
                <a:cs typeface="Arial"/>
              </a:rPr>
              <a:t>spinale</a:t>
            </a:r>
            <a:endParaRPr lang="en-GB" sz="1600" spc="-75" dirty="0">
              <a:latin typeface="Arial"/>
              <a:cs typeface="Arial"/>
            </a:endParaRPr>
          </a:p>
          <a:p>
            <a:pPr marL="1384300" lvl="3">
              <a:lnSpc>
                <a:spcPts val="1910"/>
              </a:lnSpc>
              <a:tabLst>
                <a:tab pos="1613535" algn="l"/>
              </a:tabLst>
            </a:pPr>
            <a:endParaRPr sz="1600" dirty="0">
              <a:latin typeface="Arial"/>
              <a:cs typeface="Arial"/>
            </a:endParaRPr>
          </a:p>
          <a:p>
            <a:pPr marL="756285" lvl="1" indent="-286385">
              <a:lnSpc>
                <a:spcPts val="2630"/>
              </a:lnSpc>
              <a:buChar char="–"/>
              <a:tabLst>
                <a:tab pos="756285" algn="l"/>
                <a:tab pos="756920" algn="l"/>
              </a:tabLst>
            </a:pPr>
            <a:r>
              <a:rPr sz="2200" spc="-75" dirty="0">
                <a:latin typeface="Arial"/>
                <a:cs typeface="Arial"/>
              </a:rPr>
              <a:t>non</a:t>
            </a:r>
            <a:r>
              <a:rPr sz="2200" spc="-125" dirty="0">
                <a:latin typeface="Arial"/>
                <a:cs typeface="Arial"/>
              </a:rPr>
              <a:t> </a:t>
            </a:r>
            <a:r>
              <a:rPr sz="2200" spc="-105" dirty="0">
                <a:latin typeface="Arial"/>
                <a:cs typeface="Arial"/>
              </a:rPr>
              <a:t>invasivo</a:t>
            </a:r>
            <a:endParaRPr sz="2200" dirty="0">
              <a:latin typeface="Arial"/>
              <a:cs typeface="Arial"/>
            </a:endParaRPr>
          </a:p>
          <a:p>
            <a:pPr marL="1155700" lvl="2" indent="-228600">
              <a:lnSpc>
                <a:spcPct val="100000"/>
              </a:lnSpc>
              <a:spcBef>
                <a:spcPts val="15"/>
              </a:spcBef>
              <a:buChar char="•"/>
              <a:tabLst>
                <a:tab pos="1155700" algn="l"/>
                <a:tab pos="1156335" algn="l"/>
              </a:tabLst>
            </a:pPr>
            <a:r>
              <a:rPr sz="1900" spc="-125" dirty="0">
                <a:latin typeface="Arial"/>
                <a:cs typeface="Arial"/>
              </a:rPr>
              <a:t>Terapia </a:t>
            </a:r>
            <a:r>
              <a:rPr sz="1900" spc="-95" dirty="0">
                <a:latin typeface="Arial"/>
                <a:cs typeface="Arial"/>
              </a:rPr>
              <a:t>psicologica </a:t>
            </a:r>
            <a:r>
              <a:rPr sz="1900" spc="-60" dirty="0">
                <a:latin typeface="Arial"/>
                <a:cs typeface="Arial"/>
              </a:rPr>
              <a:t>cognitivo</a:t>
            </a:r>
            <a:r>
              <a:rPr sz="1900" spc="-30" dirty="0">
                <a:latin typeface="Arial"/>
                <a:cs typeface="Arial"/>
              </a:rPr>
              <a:t> </a:t>
            </a:r>
            <a:r>
              <a:rPr sz="1900" spc="-60" dirty="0">
                <a:latin typeface="Arial"/>
                <a:cs typeface="Arial"/>
              </a:rPr>
              <a:t>comportamentale</a:t>
            </a:r>
            <a:endParaRPr sz="1900" dirty="0">
              <a:latin typeface="Arial"/>
              <a:cs typeface="Arial"/>
            </a:endParaRPr>
          </a:p>
          <a:p>
            <a:pPr marL="1155700" lvl="2" indent="-228600">
              <a:lnSpc>
                <a:spcPct val="100000"/>
              </a:lnSpc>
              <a:buChar char="•"/>
              <a:tabLst>
                <a:tab pos="1155700" algn="l"/>
                <a:tab pos="1156335" algn="l"/>
              </a:tabLst>
            </a:pPr>
            <a:r>
              <a:rPr sz="1900" spc="-110" dirty="0">
                <a:latin typeface="Arial"/>
                <a:cs typeface="Arial"/>
              </a:rPr>
              <a:t>Rilassamento</a:t>
            </a:r>
            <a:endParaRPr sz="1900" dirty="0">
              <a:latin typeface="Arial"/>
              <a:cs typeface="Arial"/>
            </a:endParaRPr>
          </a:p>
          <a:p>
            <a:pPr marL="1155700" lvl="2" indent="-228600">
              <a:lnSpc>
                <a:spcPct val="100000"/>
              </a:lnSpc>
              <a:buChar char="•"/>
              <a:tabLst>
                <a:tab pos="1155700" algn="l"/>
                <a:tab pos="1156335" algn="l"/>
              </a:tabLst>
            </a:pPr>
            <a:r>
              <a:rPr sz="1900" spc="-85" dirty="0">
                <a:latin typeface="Arial"/>
                <a:cs typeface="Arial"/>
              </a:rPr>
              <a:t>Stimolazione</a:t>
            </a:r>
            <a:r>
              <a:rPr sz="1900" spc="-65" dirty="0">
                <a:latin typeface="Arial"/>
                <a:cs typeface="Arial"/>
              </a:rPr>
              <a:t> </a:t>
            </a:r>
            <a:r>
              <a:rPr sz="1900" spc="-85" dirty="0">
                <a:latin typeface="Arial"/>
                <a:cs typeface="Arial"/>
              </a:rPr>
              <a:t>cutanea</a:t>
            </a:r>
            <a:endParaRPr sz="1900" dirty="0">
              <a:latin typeface="Arial"/>
              <a:cs typeface="Arial"/>
            </a:endParaRPr>
          </a:p>
          <a:p>
            <a:pPr marL="1155700" lvl="2" indent="-228600">
              <a:lnSpc>
                <a:spcPct val="100000"/>
              </a:lnSpc>
              <a:buChar char="•"/>
              <a:tabLst>
                <a:tab pos="1155700" algn="l"/>
                <a:tab pos="1156335" algn="l"/>
              </a:tabLst>
            </a:pPr>
            <a:r>
              <a:rPr sz="1900" spc="-65" dirty="0">
                <a:latin typeface="Arial"/>
                <a:cs typeface="Arial"/>
              </a:rPr>
              <a:t>ipnosi</a:t>
            </a:r>
            <a:endParaRPr sz="1900" dirty="0">
              <a:latin typeface="Arial"/>
              <a:cs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5286" y="461899"/>
            <a:ext cx="7250430" cy="696595"/>
          </a:xfrm>
          <a:prstGeom prst="rect">
            <a:avLst/>
          </a:prstGeom>
        </p:spPr>
        <p:txBody>
          <a:bodyPr vert="horz" wrap="square" lIns="0" tIns="13335" rIns="0" bIns="0" rtlCol="0">
            <a:spAutoFit/>
          </a:bodyPr>
          <a:lstStyle/>
          <a:p>
            <a:pPr marL="12700">
              <a:lnSpc>
                <a:spcPct val="100000"/>
              </a:lnSpc>
              <a:spcBef>
                <a:spcPts val="105"/>
              </a:spcBef>
            </a:pPr>
            <a:r>
              <a:rPr sz="4400" spc="-285" dirty="0"/>
              <a:t>Terapia </a:t>
            </a:r>
            <a:r>
              <a:rPr sz="4400" spc="-55" dirty="0"/>
              <a:t>di </a:t>
            </a:r>
            <a:r>
              <a:rPr sz="4400" spc="-110" dirty="0"/>
              <a:t>supporto</a:t>
            </a:r>
            <a:r>
              <a:rPr sz="4400" spc="-375" dirty="0"/>
              <a:t> </a:t>
            </a:r>
            <a:r>
              <a:rPr sz="4400" spc="-100" dirty="0"/>
              <a:t>nutrizionale</a:t>
            </a:r>
            <a:endParaRPr sz="4400"/>
          </a:p>
        </p:txBody>
      </p:sp>
      <p:sp>
        <p:nvSpPr>
          <p:cNvPr id="3" name="object 3"/>
          <p:cNvSpPr txBox="1"/>
          <p:nvPr/>
        </p:nvSpPr>
        <p:spPr>
          <a:xfrm>
            <a:off x="535940" y="1613357"/>
            <a:ext cx="7984490" cy="4229363"/>
          </a:xfrm>
          <a:prstGeom prst="rect">
            <a:avLst/>
          </a:prstGeom>
        </p:spPr>
        <p:txBody>
          <a:bodyPr vert="horz" wrap="square" lIns="0" tIns="12700" rIns="0" bIns="0" rtlCol="0">
            <a:spAutoFit/>
          </a:bodyPr>
          <a:lstStyle/>
          <a:p>
            <a:pPr marL="355600" marR="152400" indent="-342900">
              <a:lnSpc>
                <a:spcPct val="100000"/>
              </a:lnSpc>
              <a:spcBef>
                <a:spcPts val="100"/>
              </a:spcBef>
              <a:buChar char="•"/>
              <a:tabLst>
                <a:tab pos="355600" algn="l"/>
                <a:tab pos="356235" algn="l"/>
              </a:tabLst>
            </a:pPr>
            <a:r>
              <a:rPr sz="2400" spc="-260" dirty="0">
                <a:latin typeface="Arial"/>
                <a:cs typeface="Arial"/>
              </a:rPr>
              <a:t>La </a:t>
            </a:r>
            <a:r>
              <a:rPr sz="2400" spc="-70" dirty="0">
                <a:latin typeface="Arial"/>
                <a:cs typeface="Arial"/>
              </a:rPr>
              <a:t>terapia </a:t>
            </a:r>
            <a:r>
              <a:rPr sz="2400" spc="-30" dirty="0">
                <a:latin typeface="Arial"/>
                <a:cs typeface="Arial"/>
              </a:rPr>
              <a:t>di </a:t>
            </a:r>
            <a:r>
              <a:rPr sz="2400" spc="-65" dirty="0">
                <a:latin typeface="Arial"/>
                <a:cs typeface="Arial"/>
              </a:rPr>
              <a:t>supporto </a:t>
            </a:r>
            <a:r>
              <a:rPr sz="2400" spc="-60" dirty="0">
                <a:latin typeface="Arial"/>
                <a:cs typeface="Arial"/>
              </a:rPr>
              <a:t>nutrizionale </a:t>
            </a:r>
            <a:r>
              <a:rPr sz="2400" spc="-85" dirty="0">
                <a:latin typeface="Arial"/>
                <a:cs typeface="Arial"/>
              </a:rPr>
              <a:t>costituisce </a:t>
            </a:r>
            <a:r>
              <a:rPr sz="2400" spc="-55" dirty="0">
                <a:latin typeface="Arial"/>
                <a:cs typeface="Arial"/>
              </a:rPr>
              <a:t>parte  </a:t>
            </a:r>
            <a:r>
              <a:rPr sz="2400" spc="-65" dirty="0">
                <a:latin typeface="Arial"/>
                <a:cs typeface="Arial"/>
              </a:rPr>
              <a:t>integrante </a:t>
            </a:r>
            <a:r>
              <a:rPr sz="2400" spc="-70" dirty="0">
                <a:latin typeface="Arial"/>
                <a:cs typeface="Arial"/>
              </a:rPr>
              <a:t>nel </a:t>
            </a:r>
            <a:r>
              <a:rPr sz="2400" spc="-35" dirty="0">
                <a:latin typeface="Arial"/>
                <a:cs typeface="Arial"/>
              </a:rPr>
              <a:t>trattamento </a:t>
            </a:r>
            <a:r>
              <a:rPr sz="2400" spc="-70" dirty="0">
                <a:latin typeface="Arial"/>
                <a:cs typeface="Arial"/>
              </a:rPr>
              <a:t>del </a:t>
            </a:r>
            <a:r>
              <a:rPr sz="2400" spc="-100" dirty="0">
                <a:latin typeface="Arial"/>
                <a:cs typeface="Arial"/>
              </a:rPr>
              <a:t>paziente oncologico </a:t>
            </a:r>
            <a:r>
              <a:rPr sz="2400" spc="-95" dirty="0">
                <a:latin typeface="Arial"/>
                <a:cs typeface="Arial"/>
              </a:rPr>
              <a:t>poiché</a:t>
            </a:r>
            <a:r>
              <a:rPr sz="2400" spc="-484" dirty="0">
                <a:latin typeface="Arial"/>
                <a:cs typeface="Arial"/>
              </a:rPr>
              <a:t> </a:t>
            </a:r>
            <a:r>
              <a:rPr sz="2400" spc="-30" dirty="0">
                <a:latin typeface="Arial"/>
                <a:cs typeface="Arial"/>
              </a:rPr>
              <a:t>lo  </a:t>
            </a:r>
            <a:r>
              <a:rPr sz="2400" spc="-70" dirty="0">
                <a:latin typeface="Arial"/>
                <a:cs typeface="Arial"/>
              </a:rPr>
              <a:t>stato </a:t>
            </a:r>
            <a:r>
              <a:rPr sz="2400" spc="-35" dirty="0">
                <a:latin typeface="Arial"/>
                <a:cs typeface="Arial"/>
              </a:rPr>
              <a:t>di </a:t>
            </a:r>
            <a:r>
              <a:rPr sz="2400" spc="-60" dirty="0">
                <a:latin typeface="Arial"/>
                <a:cs typeface="Arial"/>
              </a:rPr>
              <a:t>malnutrizione </a:t>
            </a:r>
            <a:r>
              <a:rPr sz="2400" spc="-125" dirty="0">
                <a:latin typeface="Arial"/>
                <a:cs typeface="Arial"/>
              </a:rPr>
              <a:t>si </a:t>
            </a:r>
            <a:r>
              <a:rPr sz="2400" spc="-95" dirty="0">
                <a:latin typeface="Arial"/>
                <a:cs typeface="Arial"/>
              </a:rPr>
              <a:t>manifesta </a:t>
            </a:r>
            <a:r>
              <a:rPr sz="2400" spc="-30" dirty="0">
                <a:latin typeface="Arial"/>
                <a:cs typeface="Arial"/>
              </a:rPr>
              <a:t>in </a:t>
            </a:r>
            <a:r>
              <a:rPr sz="2400" spc="-114" dirty="0">
                <a:latin typeface="Arial"/>
                <a:cs typeface="Arial"/>
              </a:rPr>
              <a:t>circa </a:t>
            </a:r>
            <a:r>
              <a:rPr sz="2400" spc="15" dirty="0">
                <a:latin typeface="Arial"/>
                <a:cs typeface="Arial"/>
              </a:rPr>
              <a:t>il </a:t>
            </a:r>
            <a:r>
              <a:rPr sz="2400" spc="-165" dirty="0">
                <a:latin typeface="Arial"/>
                <a:cs typeface="Arial"/>
              </a:rPr>
              <a:t>30-80% </a:t>
            </a:r>
            <a:r>
              <a:rPr sz="2400" spc="-75" dirty="0">
                <a:latin typeface="Arial"/>
                <a:cs typeface="Arial"/>
              </a:rPr>
              <a:t>dei  pazienti.</a:t>
            </a:r>
            <a:endParaRPr sz="2400" dirty="0">
              <a:latin typeface="Arial"/>
              <a:cs typeface="Arial"/>
            </a:endParaRPr>
          </a:p>
          <a:p>
            <a:pPr marL="355600" marR="5080" indent="-342900">
              <a:lnSpc>
                <a:spcPct val="100000"/>
              </a:lnSpc>
              <a:spcBef>
                <a:spcPts val="580"/>
              </a:spcBef>
              <a:buChar char="•"/>
              <a:tabLst>
                <a:tab pos="355600" algn="l"/>
                <a:tab pos="356235" algn="l"/>
              </a:tabLst>
            </a:pPr>
            <a:r>
              <a:rPr sz="2400" spc="-200" dirty="0">
                <a:latin typeface="Arial"/>
                <a:cs typeface="Arial"/>
              </a:rPr>
              <a:t>Lo </a:t>
            </a:r>
            <a:r>
              <a:rPr sz="2400" spc="-70" dirty="0">
                <a:latin typeface="Arial"/>
                <a:cs typeface="Arial"/>
              </a:rPr>
              <a:t>stato </a:t>
            </a:r>
            <a:r>
              <a:rPr sz="2400" spc="-30" dirty="0">
                <a:latin typeface="Arial"/>
                <a:cs typeface="Arial"/>
              </a:rPr>
              <a:t>di </a:t>
            </a:r>
            <a:r>
              <a:rPr sz="2400" spc="-60" dirty="0">
                <a:latin typeface="Arial"/>
                <a:cs typeface="Arial"/>
              </a:rPr>
              <a:t>malnutrizione </a:t>
            </a:r>
            <a:r>
              <a:rPr sz="2400" spc="-140" dirty="0">
                <a:latin typeface="Arial"/>
                <a:cs typeface="Arial"/>
              </a:rPr>
              <a:t>è </a:t>
            </a:r>
            <a:r>
              <a:rPr sz="2400" spc="-85" dirty="0">
                <a:latin typeface="Arial"/>
                <a:cs typeface="Arial"/>
              </a:rPr>
              <a:t>caratterizzato </a:t>
            </a:r>
            <a:r>
              <a:rPr sz="2400" spc="-135" dirty="0">
                <a:latin typeface="Arial"/>
                <a:cs typeface="Arial"/>
              </a:rPr>
              <a:t>da </a:t>
            </a:r>
            <a:r>
              <a:rPr sz="2400" spc="-114" dirty="0">
                <a:latin typeface="Arial"/>
                <a:cs typeface="Arial"/>
              </a:rPr>
              <a:t>una </a:t>
            </a:r>
            <a:r>
              <a:rPr sz="2400" spc="-70" dirty="0">
                <a:latin typeface="Arial"/>
                <a:cs typeface="Arial"/>
              </a:rPr>
              <a:t>riduzione</a:t>
            </a:r>
            <a:r>
              <a:rPr sz="2400" spc="-409" dirty="0">
                <a:latin typeface="Arial"/>
                <a:cs typeface="Arial"/>
              </a:rPr>
              <a:t> </a:t>
            </a:r>
            <a:r>
              <a:rPr sz="2400" spc="-70" dirty="0">
                <a:latin typeface="Arial"/>
                <a:cs typeface="Arial"/>
              </a:rPr>
              <a:t>del  </a:t>
            </a:r>
            <a:r>
              <a:rPr sz="2400" spc="-140" dirty="0">
                <a:latin typeface="Arial"/>
                <a:cs typeface="Arial"/>
              </a:rPr>
              <a:t>peso </a:t>
            </a:r>
            <a:r>
              <a:rPr sz="2400" spc="-80" dirty="0">
                <a:latin typeface="Arial"/>
                <a:cs typeface="Arial"/>
              </a:rPr>
              <a:t>corporeo </a:t>
            </a:r>
            <a:r>
              <a:rPr sz="2400" spc="-190" dirty="0">
                <a:latin typeface="Arial"/>
                <a:cs typeface="Arial"/>
              </a:rPr>
              <a:t>a </a:t>
            </a:r>
            <a:r>
              <a:rPr sz="2400" spc="-85" dirty="0">
                <a:latin typeface="Arial"/>
                <a:cs typeface="Arial"/>
              </a:rPr>
              <a:t>cui </a:t>
            </a:r>
            <a:r>
              <a:rPr sz="2400" spc="-80" dirty="0">
                <a:latin typeface="Arial"/>
                <a:cs typeface="Arial"/>
              </a:rPr>
              <a:t>può </a:t>
            </a:r>
            <a:r>
              <a:rPr sz="2400" spc="-120" dirty="0">
                <a:latin typeface="Arial"/>
                <a:cs typeface="Arial"/>
              </a:rPr>
              <a:t>seguire </a:t>
            </a:r>
            <a:r>
              <a:rPr sz="2400" spc="-80" dirty="0">
                <a:latin typeface="Arial"/>
                <a:cs typeface="Arial"/>
              </a:rPr>
              <a:t>uno </a:t>
            </a:r>
            <a:r>
              <a:rPr sz="2400" spc="-75" dirty="0">
                <a:latin typeface="Arial"/>
                <a:cs typeface="Arial"/>
              </a:rPr>
              <a:t>stato </a:t>
            </a:r>
            <a:r>
              <a:rPr sz="2400" spc="-35" dirty="0">
                <a:latin typeface="Arial"/>
                <a:cs typeface="Arial"/>
              </a:rPr>
              <a:t>di </a:t>
            </a:r>
            <a:r>
              <a:rPr sz="2400" spc="-170" dirty="0">
                <a:latin typeface="Arial"/>
                <a:cs typeface="Arial"/>
              </a:rPr>
              <a:t>cachessia </a:t>
            </a:r>
            <a:r>
              <a:rPr sz="2400" spc="-145" dirty="0">
                <a:latin typeface="Arial"/>
                <a:cs typeface="Arial"/>
              </a:rPr>
              <a:t>e </a:t>
            </a:r>
            <a:r>
              <a:rPr sz="2400" spc="-130" dirty="0">
                <a:latin typeface="Arial"/>
                <a:cs typeface="Arial"/>
              </a:rPr>
              <a:t>si  </a:t>
            </a:r>
            <a:r>
              <a:rPr sz="2400" spc="-95" dirty="0">
                <a:latin typeface="Arial"/>
                <a:cs typeface="Arial"/>
              </a:rPr>
              <a:t>manifesta </a:t>
            </a:r>
            <a:r>
              <a:rPr sz="2400" spc="-120" dirty="0">
                <a:latin typeface="Arial"/>
                <a:cs typeface="Arial"/>
              </a:rPr>
              <a:t>con </a:t>
            </a:r>
            <a:r>
              <a:rPr sz="2400" spc="-80" dirty="0">
                <a:latin typeface="Arial"/>
                <a:cs typeface="Arial"/>
              </a:rPr>
              <a:t>esaurimento </a:t>
            </a:r>
            <a:r>
              <a:rPr sz="2400" spc="-85" dirty="0">
                <a:latin typeface="Arial"/>
                <a:cs typeface="Arial"/>
              </a:rPr>
              <a:t>fisico, </a:t>
            </a:r>
            <a:r>
              <a:rPr sz="2400" spc="-125" dirty="0">
                <a:latin typeface="Arial"/>
                <a:cs typeface="Arial"/>
              </a:rPr>
              <a:t>anoressia, </a:t>
            </a:r>
            <a:r>
              <a:rPr sz="2400" spc="-135" dirty="0">
                <a:latin typeface="Arial"/>
                <a:cs typeface="Arial"/>
              </a:rPr>
              <a:t>debolezza,  </a:t>
            </a:r>
            <a:r>
              <a:rPr sz="2400" spc="-70" dirty="0">
                <a:latin typeface="Arial"/>
                <a:cs typeface="Arial"/>
              </a:rPr>
              <a:t>riduzione </a:t>
            </a:r>
            <a:r>
              <a:rPr sz="2400" spc="-80" dirty="0">
                <a:latin typeface="Arial"/>
                <a:cs typeface="Arial"/>
              </a:rPr>
              <a:t>della </a:t>
            </a:r>
            <a:r>
              <a:rPr sz="2400" spc="-195" dirty="0">
                <a:latin typeface="Arial"/>
                <a:cs typeface="Arial"/>
              </a:rPr>
              <a:t>massa </a:t>
            </a:r>
            <a:r>
              <a:rPr sz="2400" spc="-90" dirty="0">
                <a:latin typeface="Arial"/>
                <a:cs typeface="Arial"/>
              </a:rPr>
              <a:t>corporea, </a:t>
            </a:r>
            <a:r>
              <a:rPr sz="2400" spc="-95" dirty="0">
                <a:latin typeface="Arial"/>
                <a:cs typeface="Arial"/>
              </a:rPr>
              <a:t>disfunzione </a:t>
            </a:r>
            <a:r>
              <a:rPr sz="2400" spc="-35" dirty="0">
                <a:latin typeface="Arial"/>
                <a:cs typeface="Arial"/>
              </a:rPr>
              <a:t>di</a:t>
            </a:r>
            <a:r>
              <a:rPr sz="2400" spc="-225" dirty="0">
                <a:latin typeface="Arial"/>
                <a:cs typeface="Arial"/>
              </a:rPr>
              <a:t> </a:t>
            </a:r>
            <a:r>
              <a:rPr sz="2400" spc="-95" dirty="0">
                <a:latin typeface="Arial"/>
                <a:cs typeface="Arial"/>
              </a:rPr>
              <a:t>organi.</a:t>
            </a:r>
            <a:endParaRPr sz="2400" dirty="0">
              <a:latin typeface="Arial"/>
              <a:cs typeface="Arial"/>
            </a:endParaRPr>
          </a:p>
          <a:p>
            <a:pPr marL="355600" indent="-342900">
              <a:lnSpc>
                <a:spcPct val="100000"/>
              </a:lnSpc>
              <a:spcBef>
                <a:spcPts val="580"/>
              </a:spcBef>
              <a:buChar char="•"/>
              <a:tabLst>
                <a:tab pos="355600" algn="l"/>
                <a:tab pos="356235" algn="l"/>
              </a:tabLst>
            </a:pPr>
            <a:r>
              <a:rPr sz="2400" spc="-430" dirty="0">
                <a:latin typeface="Arial"/>
                <a:cs typeface="Arial"/>
              </a:rPr>
              <a:t>È </a:t>
            </a:r>
            <a:r>
              <a:rPr lang="en-GB" sz="2400" spc="-430" dirty="0">
                <a:latin typeface="Arial"/>
                <a:cs typeface="Arial"/>
              </a:rPr>
              <a:t>  </a:t>
            </a:r>
            <a:r>
              <a:rPr sz="2400" spc="-55" dirty="0" err="1">
                <a:latin typeface="Arial"/>
                <a:cs typeface="Arial"/>
              </a:rPr>
              <a:t>dovuto</a:t>
            </a:r>
            <a:r>
              <a:rPr sz="2400" spc="-55" dirty="0">
                <a:latin typeface="Arial"/>
                <a:cs typeface="Arial"/>
              </a:rPr>
              <a:t> </a:t>
            </a:r>
            <a:r>
              <a:rPr sz="2400" spc="-85" dirty="0">
                <a:latin typeface="Arial"/>
                <a:cs typeface="Arial"/>
              </a:rPr>
              <a:t>alla </a:t>
            </a:r>
            <a:r>
              <a:rPr sz="2400" spc="-150" dirty="0">
                <a:latin typeface="Arial"/>
                <a:cs typeface="Arial"/>
              </a:rPr>
              <a:t>presenza </a:t>
            </a:r>
            <a:r>
              <a:rPr sz="2400" spc="-80" dirty="0">
                <a:latin typeface="Arial"/>
                <a:cs typeface="Arial"/>
              </a:rPr>
              <a:t>della </a:t>
            </a:r>
            <a:r>
              <a:rPr sz="2400" spc="-110" dirty="0">
                <a:latin typeface="Arial"/>
                <a:cs typeface="Arial"/>
              </a:rPr>
              <a:t>neoplasia </a:t>
            </a:r>
            <a:r>
              <a:rPr sz="2400" spc="-140" dirty="0">
                <a:latin typeface="Arial"/>
                <a:cs typeface="Arial"/>
              </a:rPr>
              <a:t>e </a:t>
            </a:r>
            <a:r>
              <a:rPr sz="2400" spc="-30" dirty="0">
                <a:latin typeface="Arial"/>
                <a:cs typeface="Arial"/>
              </a:rPr>
              <a:t>di </a:t>
            </a:r>
            <a:r>
              <a:rPr sz="2400" spc="-90" dirty="0">
                <a:latin typeface="Arial"/>
                <a:cs typeface="Arial"/>
              </a:rPr>
              <a:t>eventual</a:t>
            </a:r>
            <a:r>
              <a:rPr lang="en-GB" sz="2400" spc="-90" dirty="0" err="1">
                <a:latin typeface="Arial"/>
                <a:cs typeface="Arial"/>
              </a:rPr>
              <a:t>i</a:t>
            </a:r>
            <a:r>
              <a:rPr sz="2400" spc="-315" dirty="0">
                <a:latin typeface="Arial"/>
                <a:cs typeface="Arial"/>
              </a:rPr>
              <a:t> </a:t>
            </a:r>
            <a:endParaRPr sz="2400" dirty="0">
              <a:latin typeface="Arial"/>
              <a:cs typeface="Arial"/>
            </a:endParaRPr>
          </a:p>
          <a:p>
            <a:pPr marL="355600">
              <a:lnSpc>
                <a:spcPct val="100000"/>
              </a:lnSpc>
            </a:pPr>
            <a:r>
              <a:rPr lang="en-AU" sz="2400" spc="-100" dirty="0">
                <a:latin typeface="Arial"/>
                <a:cs typeface="Arial"/>
              </a:rPr>
              <a:t>m</a:t>
            </a:r>
            <a:r>
              <a:rPr sz="2400" spc="-100" dirty="0" err="1">
                <a:latin typeface="Arial"/>
                <a:cs typeface="Arial"/>
              </a:rPr>
              <a:t>etastasi</a:t>
            </a:r>
            <a:r>
              <a:rPr lang="en-GB" sz="2400" spc="-100" dirty="0">
                <a:latin typeface="Arial"/>
                <a:cs typeface="Arial"/>
              </a:rPr>
              <a:t> </a:t>
            </a:r>
            <a:r>
              <a:rPr lang="en-GB" sz="2400" spc="-100" dirty="0" err="1">
                <a:latin typeface="Arial"/>
                <a:cs typeface="Arial"/>
              </a:rPr>
              <a:t>oltre</a:t>
            </a:r>
            <a:r>
              <a:rPr lang="en-GB" sz="2400" spc="-100" dirty="0">
                <a:latin typeface="Arial"/>
                <a:cs typeface="Arial"/>
              </a:rPr>
              <a:t> </a:t>
            </a:r>
            <a:r>
              <a:rPr lang="en-GB" sz="2400" spc="-100" dirty="0" err="1">
                <a:latin typeface="Arial"/>
                <a:cs typeface="Arial"/>
              </a:rPr>
              <a:t>che</a:t>
            </a:r>
            <a:r>
              <a:rPr sz="2400" spc="-110" dirty="0">
                <a:latin typeface="Arial"/>
                <a:cs typeface="Arial"/>
              </a:rPr>
              <a:t> </a:t>
            </a:r>
            <a:r>
              <a:rPr sz="2400" spc="-75" dirty="0">
                <a:latin typeface="Arial"/>
                <a:cs typeface="Arial"/>
              </a:rPr>
              <a:t>alle </a:t>
            </a:r>
            <a:r>
              <a:rPr sz="2400" spc="-60" dirty="0">
                <a:latin typeface="Arial"/>
                <a:cs typeface="Arial"/>
              </a:rPr>
              <a:t>terapie </a:t>
            </a:r>
            <a:r>
              <a:rPr sz="2400" spc="-100" dirty="0">
                <a:latin typeface="Arial"/>
                <a:cs typeface="Arial"/>
              </a:rPr>
              <a:t>specifiche </a:t>
            </a:r>
            <a:r>
              <a:rPr sz="2400" spc="-135" dirty="0">
                <a:latin typeface="Arial"/>
                <a:cs typeface="Arial"/>
              </a:rPr>
              <a:t>che </a:t>
            </a:r>
            <a:r>
              <a:rPr sz="2400" spc="-114" dirty="0">
                <a:latin typeface="Arial"/>
                <a:cs typeface="Arial"/>
              </a:rPr>
              <a:t>vengono</a:t>
            </a:r>
            <a:r>
              <a:rPr sz="2400" spc="-380" dirty="0">
                <a:latin typeface="Arial"/>
                <a:cs typeface="Arial"/>
              </a:rPr>
              <a:t> </a:t>
            </a:r>
            <a:r>
              <a:rPr sz="2400" spc="-40" dirty="0">
                <a:latin typeface="Arial"/>
                <a:cs typeface="Arial"/>
              </a:rPr>
              <a:t>effettuate.</a:t>
            </a:r>
            <a:endParaRPr sz="2400" dirty="0">
              <a:latin typeface="Arial"/>
              <a:cs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marR="5080" indent="755650">
              <a:lnSpc>
                <a:spcPct val="100000"/>
              </a:lnSpc>
              <a:spcBef>
                <a:spcPts val="95"/>
              </a:spcBef>
            </a:pPr>
            <a:r>
              <a:rPr spc="-195" dirty="0"/>
              <a:t>Possibili </a:t>
            </a:r>
            <a:r>
              <a:rPr spc="-295" dirty="0"/>
              <a:t>cause </a:t>
            </a:r>
            <a:r>
              <a:rPr spc="-175" dirty="0"/>
              <a:t>eziologiche </a:t>
            </a:r>
            <a:r>
              <a:rPr spc="-130" dirty="0"/>
              <a:t>della  </a:t>
            </a:r>
            <a:r>
              <a:rPr spc="-95" dirty="0"/>
              <a:t>malnutrizione </a:t>
            </a:r>
            <a:r>
              <a:rPr spc="-114" dirty="0"/>
              <a:t>del </a:t>
            </a:r>
            <a:r>
              <a:rPr spc="-165" dirty="0"/>
              <a:t>paziente</a:t>
            </a:r>
            <a:r>
              <a:rPr spc="-520" dirty="0"/>
              <a:t> </a:t>
            </a:r>
            <a:r>
              <a:rPr spc="-145" dirty="0"/>
              <a:t>neoplastico</a:t>
            </a:r>
          </a:p>
        </p:txBody>
      </p:sp>
      <p:graphicFrame>
        <p:nvGraphicFramePr>
          <p:cNvPr id="3" name="object 3"/>
          <p:cNvGraphicFramePr>
            <a:graphicFrameLocks noGrp="1"/>
          </p:cNvGraphicFramePr>
          <p:nvPr/>
        </p:nvGraphicFramePr>
        <p:xfrm>
          <a:off x="450850" y="1593850"/>
          <a:ext cx="8228965" cy="4206240"/>
        </p:xfrm>
        <a:graphic>
          <a:graphicData uri="http://schemas.openxmlformats.org/drawingml/2006/table">
            <a:tbl>
              <a:tblPr firstRow="1" bandRow="1">
                <a:tableStyleId>{2D5ABB26-0587-4C30-8999-92F81FD0307C}</a:tableStyleId>
              </a:tblPr>
              <a:tblGrid>
                <a:gridCol w="3826510">
                  <a:extLst>
                    <a:ext uri="{9D8B030D-6E8A-4147-A177-3AD203B41FA5}">
                      <a16:colId xmlns:a16="http://schemas.microsoft.com/office/drawing/2014/main" val="20000"/>
                    </a:ext>
                  </a:extLst>
                </a:gridCol>
                <a:gridCol w="4402455">
                  <a:extLst>
                    <a:ext uri="{9D8B030D-6E8A-4147-A177-3AD203B41FA5}">
                      <a16:colId xmlns:a16="http://schemas.microsoft.com/office/drawing/2014/main" val="20001"/>
                    </a:ext>
                  </a:extLst>
                </a:gridCol>
              </a:tblGrid>
              <a:tr h="457200">
                <a:tc>
                  <a:txBody>
                    <a:bodyPr/>
                    <a:lstStyle/>
                    <a:p>
                      <a:pPr marL="97790">
                        <a:lnSpc>
                          <a:spcPct val="100000"/>
                        </a:lnSpc>
                        <a:spcBef>
                          <a:spcPts val="204"/>
                        </a:spcBef>
                      </a:pPr>
                      <a:r>
                        <a:rPr sz="2400" b="1" spc="-140" dirty="0">
                          <a:solidFill>
                            <a:srgbClr val="FFFFFF"/>
                          </a:solidFill>
                          <a:latin typeface="Trebuchet MS"/>
                          <a:cs typeface="Trebuchet MS"/>
                        </a:rPr>
                        <a:t>Cause legate </a:t>
                      </a:r>
                      <a:r>
                        <a:rPr sz="2400" b="1" spc="-110" dirty="0">
                          <a:solidFill>
                            <a:srgbClr val="FFFFFF"/>
                          </a:solidFill>
                          <a:latin typeface="Trebuchet MS"/>
                          <a:cs typeface="Trebuchet MS"/>
                        </a:rPr>
                        <a:t>al</a:t>
                      </a:r>
                      <a:r>
                        <a:rPr sz="2400" b="1" spc="-280" dirty="0">
                          <a:solidFill>
                            <a:srgbClr val="FFFFFF"/>
                          </a:solidFill>
                          <a:latin typeface="Trebuchet MS"/>
                          <a:cs typeface="Trebuchet MS"/>
                        </a:rPr>
                        <a:t> </a:t>
                      </a:r>
                      <a:r>
                        <a:rPr sz="2400" b="1" spc="-135" dirty="0">
                          <a:solidFill>
                            <a:srgbClr val="FFFFFF"/>
                          </a:solidFill>
                          <a:latin typeface="Trebuchet MS"/>
                          <a:cs typeface="Trebuchet MS"/>
                        </a:rPr>
                        <a:t>tumore</a:t>
                      </a:r>
                      <a:endParaRPr sz="2400">
                        <a:latin typeface="Trebuchet MS"/>
                        <a:cs typeface="Trebuchet MS"/>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8425">
                        <a:lnSpc>
                          <a:spcPct val="100000"/>
                        </a:lnSpc>
                        <a:spcBef>
                          <a:spcPts val="204"/>
                        </a:spcBef>
                      </a:pPr>
                      <a:r>
                        <a:rPr sz="2400" b="1" spc="-140" dirty="0">
                          <a:solidFill>
                            <a:srgbClr val="FFFFFF"/>
                          </a:solidFill>
                          <a:latin typeface="Trebuchet MS"/>
                          <a:cs typeface="Trebuchet MS"/>
                        </a:rPr>
                        <a:t>Cause legate </a:t>
                      </a:r>
                      <a:r>
                        <a:rPr sz="2400" b="1" spc="-110" dirty="0">
                          <a:solidFill>
                            <a:srgbClr val="FFFFFF"/>
                          </a:solidFill>
                          <a:latin typeface="Trebuchet MS"/>
                          <a:cs typeface="Trebuchet MS"/>
                        </a:rPr>
                        <a:t>alla</a:t>
                      </a:r>
                      <a:r>
                        <a:rPr sz="2400" b="1" spc="-275" dirty="0">
                          <a:solidFill>
                            <a:srgbClr val="FFFFFF"/>
                          </a:solidFill>
                          <a:latin typeface="Trebuchet MS"/>
                          <a:cs typeface="Trebuchet MS"/>
                        </a:rPr>
                        <a:t> </a:t>
                      </a:r>
                      <a:r>
                        <a:rPr sz="2400" b="1" spc="-145" dirty="0">
                          <a:solidFill>
                            <a:srgbClr val="FFFFFF"/>
                          </a:solidFill>
                          <a:latin typeface="Trebuchet MS"/>
                          <a:cs typeface="Trebuchet MS"/>
                        </a:rPr>
                        <a:t>terapia</a:t>
                      </a:r>
                      <a:endParaRPr sz="2400">
                        <a:latin typeface="Trebuchet MS"/>
                        <a:cs typeface="Trebuchet MS"/>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749040">
                <a:tc>
                  <a:txBody>
                    <a:bodyPr/>
                    <a:lstStyle/>
                    <a:p>
                      <a:pPr marL="97790" marR="1116330">
                        <a:lnSpc>
                          <a:spcPct val="100000"/>
                        </a:lnSpc>
                        <a:spcBef>
                          <a:spcPts val="204"/>
                        </a:spcBef>
                      </a:pPr>
                      <a:r>
                        <a:rPr sz="2400" spc="-135" dirty="0">
                          <a:latin typeface="Arial"/>
                          <a:cs typeface="Arial"/>
                        </a:rPr>
                        <a:t>Anoressia  </a:t>
                      </a:r>
                      <a:r>
                        <a:rPr sz="2400" spc="-85" dirty="0">
                          <a:latin typeface="Arial"/>
                          <a:cs typeface="Arial"/>
                        </a:rPr>
                        <a:t>Alterazione </a:t>
                      </a:r>
                      <a:r>
                        <a:rPr sz="2400" spc="-70" dirty="0">
                          <a:latin typeface="Arial"/>
                          <a:cs typeface="Arial"/>
                        </a:rPr>
                        <a:t>del</a:t>
                      </a:r>
                      <a:r>
                        <a:rPr sz="2400" spc="-254" dirty="0">
                          <a:latin typeface="Arial"/>
                          <a:cs typeface="Arial"/>
                        </a:rPr>
                        <a:t> </a:t>
                      </a:r>
                      <a:r>
                        <a:rPr sz="2400" spc="-110" dirty="0">
                          <a:latin typeface="Arial"/>
                          <a:cs typeface="Arial"/>
                        </a:rPr>
                        <a:t>gusto  </a:t>
                      </a:r>
                      <a:r>
                        <a:rPr sz="2400" spc="-140" dirty="0">
                          <a:latin typeface="Arial"/>
                          <a:cs typeface="Arial"/>
                        </a:rPr>
                        <a:t>Disfagia</a:t>
                      </a:r>
                      <a:endParaRPr sz="2400">
                        <a:latin typeface="Arial"/>
                        <a:cs typeface="Arial"/>
                      </a:endParaRPr>
                    </a:p>
                    <a:p>
                      <a:pPr marL="97790" marR="1008380">
                        <a:lnSpc>
                          <a:spcPct val="100000"/>
                        </a:lnSpc>
                      </a:pPr>
                      <a:r>
                        <a:rPr sz="2400" spc="-165" dirty="0">
                          <a:latin typeface="Arial"/>
                          <a:cs typeface="Arial"/>
                        </a:rPr>
                        <a:t>Sazietà </a:t>
                      </a:r>
                      <a:r>
                        <a:rPr sz="2400" spc="-120" dirty="0">
                          <a:latin typeface="Arial"/>
                          <a:cs typeface="Arial"/>
                        </a:rPr>
                        <a:t>precoce  </a:t>
                      </a:r>
                      <a:r>
                        <a:rPr sz="2400" spc="-100" dirty="0">
                          <a:latin typeface="Arial"/>
                          <a:cs typeface="Arial"/>
                        </a:rPr>
                        <a:t>Ostruzione</a:t>
                      </a:r>
                      <a:r>
                        <a:rPr sz="2400" spc="-185" dirty="0">
                          <a:latin typeface="Arial"/>
                          <a:cs typeface="Arial"/>
                        </a:rPr>
                        <a:t> </a:t>
                      </a:r>
                      <a:r>
                        <a:rPr sz="2400" spc="-60" dirty="0">
                          <a:latin typeface="Arial"/>
                          <a:cs typeface="Arial"/>
                        </a:rPr>
                        <a:t>intestinale  </a:t>
                      </a:r>
                      <a:r>
                        <a:rPr sz="2400" spc="-80" dirty="0">
                          <a:latin typeface="Arial"/>
                          <a:cs typeface="Arial"/>
                        </a:rPr>
                        <a:t>Malassorbimento</a:t>
                      </a:r>
                      <a:endParaRPr sz="2400">
                        <a:latin typeface="Arial"/>
                        <a:cs typeface="Arial"/>
                      </a:endParaRPr>
                    </a:p>
                    <a:p>
                      <a:pPr marL="97790" marR="171450">
                        <a:lnSpc>
                          <a:spcPct val="100000"/>
                        </a:lnSpc>
                        <a:spcBef>
                          <a:spcPts val="5"/>
                        </a:spcBef>
                      </a:pPr>
                      <a:r>
                        <a:rPr sz="2400" spc="-85" dirty="0">
                          <a:latin typeface="Arial"/>
                          <a:cs typeface="Arial"/>
                        </a:rPr>
                        <a:t>Alterazione </a:t>
                      </a:r>
                      <a:r>
                        <a:rPr sz="2400" spc="-70" dirty="0">
                          <a:latin typeface="Arial"/>
                          <a:cs typeface="Arial"/>
                        </a:rPr>
                        <a:t>del</a:t>
                      </a:r>
                      <a:r>
                        <a:rPr sz="2400" spc="-270" dirty="0">
                          <a:latin typeface="Arial"/>
                          <a:cs typeface="Arial"/>
                        </a:rPr>
                        <a:t> </a:t>
                      </a:r>
                      <a:r>
                        <a:rPr sz="2400" spc="-75" dirty="0">
                          <a:latin typeface="Arial"/>
                          <a:cs typeface="Arial"/>
                        </a:rPr>
                        <a:t>metabolismo  </a:t>
                      </a:r>
                      <a:r>
                        <a:rPr sz="2400" spc="-30" dirty="0">
                          <a:latin typeface="Arial"/>
                          <a:cs typeface="Arial"/>
                        </a:rPr>
                        <a:t>Mediatori </a:t>
                      </a:r>
                      <a:r>
                        <a:rPr sz="2400" spc="-55" dirty="0">
                          <a:latin typeface="Arial"/>
                          <a:cs typeface="Arial"/>
                        </a:rPr>
                        <a:t>dello </a:t>
                      </a:r>
                      <a:r>
                        <a:rPr sz="2400" spc="-70" dirty="0">
                          <a:latin typeface="Arial"/>
                          <a:cs typeface="Arial"/>
                        </a:rPr>
                        <a:t>stato  </a:t>
                      </a:r>
                      <a:r>
                        <a:rPr sz="2400" spc="-170" dirty="0">
                          <a:latin typeface="Arial"/>
                          <a:cs typeface="Arial"/>
                        </a:rPr>
                        <a:t>cachessia</a:t>
                      </a:r>
                      <a:r>
                        <a:rPr sz="2400" spc="-150" dirty="0">
                          <a:latin typeface="Arial"/>
                          <a:cs typeface="Arial"/>
                        </a:rPr>
                        <a:t> </a:t>
                      </a:r>
                      <a:r>
                        <a:rPr sz="2400" spc="-100" dirty="0">
                          <a:latin typeface="Arial"/>
                          <a:cs typeface="Arial"/>
                        </a:rPr>
                        <a:t>neoplastica</a:t>
                      </a:r>
                      <a:endParaRPr sz="2400">
                        <a:latin typeface="Arial"/>
                        <a:cs typeface="Arial"/>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8425" marR="2216785">
                        <a:lnSpc>
                          <a:spcPct val="100000"/>
                        </a:lnSpc>
                        <a:spcBef>
                          <a:spcPts val="204"/>
                        </a:spcBef>
                      </a:pPr>
                      <a:r>
                        <a:rPr sz="2400" spc="-135" dirty="0">
                          <a:latin typeface="Arial"/>
                          <a:cs typeface="Arial"/>
                        </a:rPr>
                        <a:t>Anoressia  </a:t>
                      </a:r>
                      <a:r>
                        <a:rPr sz="2400" spc="-175" dirty="0">
                          <a:latin typeface="Arial"/>
                          <a:cs typeface="Arial"/>
                        </a:rPr>
                        <a:t>Nausea </a:t>
                      </a:r>
                      <a:r>
                        <a:rPr sz="2400" spc="-145" dirty="0">
                          <a:latin typeface="Arial"/>
                          <a:cs typeface="Arial"/>
                        </a:rPr>
                        <a:t>e </a:t>
                      </a:r>
                      <a:r>
                        <a:rPr sz="2400" spc="-45" dirty="0">
                          <a:latin typeface="Arial"/>
                          <a:cs typeface="Arial"/>
                        </a:rPr>
                        <a:t>vomito  </a:t>
                      </a:r>
                      <a:r>
                        <a:rPr sz="2400" spc="-75" dirty="0">
                          <a:latin typeface="Arial"/>
                          <a:cs typeface="Arial"/>
                        </a:rPr>
                        <a:t>Mucosite  </a:t>
                      </a:r>
                      <a:r>
                        <a:rPr sz="2400" spc="-125" dirty="0">
                          <a:latin typeface="Arial"/>
                          <a:cs typeface="Arial"/>
                        </a:rPr>
                        <a:t>Anosmia</a:t>
                      </a:r>
                      <a:endParaRPr sz="2400">
                        <a:latin typeface="Arial"/>
                        <a:cs typeface="Arial"/>
                      </a:endParaRPr>
                    </a:p>
                    <a:p>
                      <a:pPr marL="98425" marR="277495">
                        <a:lnSpc>
                          <a:spcPct val="100000"/>
                        </a:lnSpc>
                        <a:spcBef>
                          <a:spcPts val="5"/>
                        </a:spcBef>
                      </a:pPr>
                      <a:r>
                        <a:rPr sz="2400" spc="-110" dirty="0">
                          <a:latin typeface="Arial"/>
                          <a:cs typeface="Arial"/>
                        </a:rPr>
                        <a:t>Disfunzione </a:t>
                      </a:r>
                      <a:r>
                        <a:rPr sz="2400" spc="-80" dirty="0">
                          <a:latin typeface="Arial"/>
                          <a:cs typeface="Arial"/>
                        </a:rPr>
                        <a:t>della </a:t>
                      </a:r>
                      <a:r>
                        <a:rPr sz="2400" spc="-110" dirty="0">
                          <a:latin typeface="Arial"/>
                          <a:cs typeface="Arial"/>
                        </a:rPr>
                        <a:t>masticazione</a:t>
                      </a:r>
                      <a:r>
                        <a:rPr sz="2400" spc="-215" dirty="0">
                          <a:latin typeface="Arial"/>
                          <a:cs typeface="Arial"/>
                        </a:rPr>
                        <a:t> </a:t>
                      </a:r>
                      <a:r>
                        <a:rPr sz="2400" spc="-145" dirty="0">
                          <a:latin typeface="Arial"/>
                          <a:cs typeface="Arial"/>
                        </a:rPr>
                        <a:t>e  </a:t>
                      </a:r>
                      <a:r>
                        <a:rPr sz="2400" spc="-75" dirty="0">
                          <a:latin typeface="Arial"/>
                          <a:cs typeface="Arial"/>
                        </a:rPr>
                        <a:t>deglutizione</a:t>
                      </a:r>
                      <a:endParaRPr sz="2400">
                        <a:latin typeface="Arial"/>
                        <a:cs typeface="Arial"/>
                      </a:endParaRPr>
                    </a:p>
                    <a:p>
                      <a:pPr marL="98425" marR="104775">
                        <a:lnSpc>
                          <a:spcPct val="100000"/>
                        </a:lnSpc>
                      </a:pPr>
                      <a:r>
                        <a:rPr sz="2400" spc="-100" dirty="0">
                          <a:latin typeface="Arial"/>
                          <a:cs typeface="Arial"/>
                        </a:rPr>
                        <a:t>Ulcerazioni </a:t>
                      </a:r>
                      <a:r>
                        <a:rPr sz="2400" spc="-145" dirty="0">
                          <a:latin typeface="Arial"/>
                          <a:cs typeface="Arial"/>
                        </a:rPr>
                        <a:t>e </a:t>
                      </a:r>
                      <a:r>
                        <a:rPr sz="2400" spc="-70" dirty="0">
                          <a:latin typeface="Arial"/>
                          <a:cs typeface="Arial"/>
                        </a:rPr>
                        <a:t>infezioni </a:t>
                      </a:r>
                      <a:r>
                        <a:rPr sz="2400" spc="-105" dirty="0">
                          <a:latin typeface="Arial"/>
                          <a:cs typeface="Arial"/>
                        </a:rPr>
                        <a:t>cavità</a:t>
                      </a:r>
                      <a:r>
                        <a:rPr sz="2400" spc="-225" dirty="0">
                          <a:latin typeface="Arial"/>
                          <a:cs typeface="Arial"/>
                        </a:rPr>
                        <a:t> </a:t>
                      </a:r>
                      <a:r>
                        <a:rPr sz="2400" spc="-80" dirty="0">
                          <a:latin typeface="Arial"/>
                          <a:cs typeface="Arial"/>
                        </a:rPr>
                        <a:t>orale  Malassorbimento </a:t>
                      </a:r>
                      <a:r>
                        <a:rPr sz="2400" spc="-10" dirty="0">
                          <a:latin typeface="Arial"/>
                          <a:cs typeface="Arial"/>
                        </a:rPr>
                        <a:t>indotto </a:t>
                      </a:r>
                      <a:r>
                        <a:rPr sz="2400" spc="-90" dirty="0">
                          <a:latin typeface="Arial"/>
                          <a:cs typeface="Arial"/>
                        </a:rPr>
                        <a:t>dagli  </a:t>
                      </a:r>
                      <a:r>
                        <a:rPr sz="2400" spc="-30" dirty="0">
                          <a:latin typeface="Arial"/>
                          <a:cs typeface="Arial"/>
                        </a:rPr>
                        <a:t>interventi </a:t>
                      </a:r>
                      <a:r>
                        <a:rPr sz="2400" spc="-85" dirty="0">
                          <a:latin typeface="Arial"/>
                          <a:cs typeface="Arial"/>
                        </a:rPr>
                        <a:t>diagnostici </a:t>
                      </a:r>
                      <a:r>
                        <a:rPr sz="2400" spc="-145" dirty="0">
                          <a:latin typeface="Arial"/>
                          <a:cs typeface="Arial"/>
                        </a:rPr>
                        <a:t>e  </a:t>
                      </a:r>
                      <a:r>
                        <a:rPr sz="2400" spc="-50" dirty="0">
                          <a:latin typeface="Arial"/>
                          <a:cs typeface="Arial"/>
                        </a:rPr>
                        <a:t>terapeutici</a:t>
                      </a:r>
                      <a:endParaRPr sz="2400">
                        <a:latin typeface="Arial"/>
                        <a:cs typeface="Arial"/>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0032" y="461899"/>
            <a:ext cx="4046220" cy="696595"/>
          </a:xfrm>
          <a:prstGeom prst="rect">
            <a:avLst/>
          </a:prstGeom>
        </p:spPr>
        <p:txBody>
          <a:bodyPr vert="horz" wrap="square" lIns="0" tIns="13335" rIns="0" bIns="0" rtlCol="0">
            <a:spAutoFit/>
          </a:bodyPr>
          <a:lstStyle/>
          <a:p>
            <a:pPr marL="12700">
              <a:lnSpc>
                <a:spcPct val="100000"/>
              </a:lnSpc>
              <a:spcBef>
                <a:spcPts val="105"/>
              </a:spcBef>
            </a:pPr>
            <a:r>
              <a:rPr sz="4400" spc="-200" dirty="0"/>
              <a:t>Stato</a:t>
            </a:r>
            <a:r>
              <a:rPr sz="4400" spc="-270" dirty="0"/>
              <a:t> </a:t>
            </a:r>
            <a:r>
              <a:rPr sz="4400" spc="-100" dirty="0"/>
              <a:t>nutrizionale</a:t>
            </a:r>
            <a:endParaRPr sz="4400"/>
          </a:p>
        </p:txBody>
      </p:sp>
      <p:sp>
        <p:nvSpPr>
          <p:cNvPr id="3" name="object 3"/>
          <p:cNvSpPr txBox="1"/>
          <p:nvPr/>
        </p:nvSpPr>
        <p:spPr>
          <a:xfrm>
            <a:off x="535940" y="1610309"/>
            <a:ext cx="7967980" cy="3431540"/>
          </a:xfrm>
          <a:prstGeom prst="rect">
            <a:avLst/>
          </a:prstGeom>
        </p:spPr>
        <p:txBody>
          <a:bodyPr vert="horz" wrap="square" lIns="0" tIns="12065" rIns="0" bIns="0" rtlCol="0">
            <a:spAutoFit/>
          </a:bodyPr>
          <a:lstStyle/>
          <a:p>
            <a:pPr marL="355600" marR="17780" indent="-342900">
              <a:lnSpc>
                <a:spcPct val="100000"/>
              </a:lnSpc>
              <a:spcBef>
                <a:spcPts val="95"/>
              </a:spcBef>
              <a:buChar char="•"/>
              <a:tabLst>
                <a:tab pos="355600" algn="l"/>
                <a:tab pos="356235" algn="l"/>
              </a:tabLst>
            </a:pPr>
            <a:r>
              <a:rPr sz="2800" spc="-305" dirty="0">
                <a:latin typeface="Arial"/>
                <a:cs typeface="Arial"/>
              </a:rPr>
              <a:t>La </a:t>
            </a:r>
            <a:r>
              <a:rPr sz="2800" spc="-110" dirty="0">
                <a:latin typeface="Arial"/>
                <a:cs typeface="Arial"/>
              </a:rPr>
              <a:t>valutazione </a:t>
            </a:r>
            <a:r>
              <a:rPr sz="2800" spc="-65" dirty="0">
                <a:latin typeface="Arial"/>
                <a:cs typeface="Arial"/>
              </a:rPr>
              <a:t>dello </a:t>
            </a:r>
            <a:r>
              <a:rPr sz="2800" spc="-85" dirty="0">
                <a:latin typeface="Arial"/>
                <a:cs typeface="Arial"/>
              </a:rPr>
              <a:t>stato </a:t>
            </a:r>
            <a:r>
              <a:rPr sz="2800" spc="-70" dirty="0">
                <a:latin typeface="Arial"/>
                <a:cs typeface="Arial"/>
              </a:rPr>
              <a:t>nutrizionale </a:t>
            </a:r>
            <a:r>
              <a:rPr sz="2800" spc="-165" dirty="0">
                <a:latin typeface="Arial"/>
                <a:cs typeface="Arial"/>
              </a:rPr>
              <a:t>è </a:t>
            </a:r>
            <a:r>
              <a:rPr sz="2800" spc="-114" dirty="0">
                <a:latin typeface="Arial"/>
                <a:cs typeface="Arial"/>
              </a:rPr>
              <a:t>presupposto  </a:t>
            </a:r>
            <a:r>
              <a:rPr sz="2800" spc="-75" dirty="0">
                <a:latin typeface="Arial"/>
                <a:cs typeface="Arial"/>
              </a:rPr>
              <a:t>importantissimo per </a:t>
            </a:r>
            <a:r>
              <a:rPr sz="2800" spc="-135" dirty="0">
                <a:latin typeface="Arial"/>
                <a:cs typeface="Arial"/>
              </a:rPr>
              <a:t>una </a:t>
            </a:r>
            <a:r>
              <a:rPr sz="2800" spc="-85" dirty="0">
                <a:latin typeface="Arial"/>
                <a:cs typeface="Arial"/>
              </a:rPr>
              <a:t>terapia </a:t>
            </a:r>
            <a:r>
              <a:rPr sz="2800" spc="-40" dirty="0">
                <a:latin typeface="Arial"/>
                <a:cs typeface="Arial"/>
              </a:rPr>
              <a:t>di </a:t>
            </a:r>
            <a:r>
              <a:rPr sz="2800" spc="-80" dirty="0">
                <a:latin typeface="Arial"/>
                <a:cs typeface="Arial"/>
              </a:rPr>
              <a:t>supporto  </a:t>
            </a:r>
            <a:r>
              <a:rPr sz="2800" spc="-70" dirty="0">
                <a:latin typeface="Arial"/>
                <a:cs typeface="Arial"/>
              </a:rPr>
              <a:t>nutrizionale.</a:t>
            </a:r>
            <a:endParaRPr sz="2800">
              <a:latin typeface="Arial"/>
              <a:cs typeface="Arial"/>
            </a:endParaRPr>
          </a:p>
          <a:p>
            <a:pPr marL="355600" indent="-342900">
              <a:lnSpc>
                <a:spcPct val="100000"/>
              </a:lnSpc>
              <a:spcBef>
                <a:spcPts val="675"/>
              </a:spcBef>
              <a:buChar char="•"/>
              <a:tabLst>
                <a:tab pos="355600" algn="l"/>
                <a:tab pos="356235" algn="l"/>
              </a:tabLst>
            </a:pPr>
            <a:r>
              <a:rPr sz="2800" spc="-30" dirty="0">
                <a:latin typeface="Arial"/>
                <a:cs typeface="Arial"/>
              </a:rPr>
              <a:t>Il </a:t>
            </a:r>
            <a:r>
              <a:rPr sz="2800" spc="-80" dirty="0">
                <a:latin typeface="Arial"/>
                <a:cs typeface="Arial"/>
              </a:rPr>
              <a:t>supporto </a:t>
            </a:r>
            <a:r>
              <a:rPr sz="2800" spc="-70" dirty="0">
                <a:latin typeface="Arial"/>
                <a:cs typeface="Arial"/>
              </a:rPr>
              <a:t>nutrizionale </a:t>
            </a:r>
            <a:r>
              <a:rPr sz="2800" spc="-150" dirty="0">
                <a:latin typeface="Arial"/>
                <a:cs typeface="Arial"/>
              </a:rPr>
              <a:t>si </a:t>
            </a:r>
            <a:r>
              <a:rPr sz="2800" spc="-90" dirty="0">
                <a:latin typeface="Arial"/>
                <a:cs typeface="Arial"/>
              </a:rPr>
              <a:t>può </a:t>
            </a:r>
            <a:r>
              <a:rPr sz="2800" spc="-140" dirty="0">
                <a:latin typeface="Arial"/>
                <a:cs typeface="Arial"/>
              </a:rPr>
              <a:t>avvalere</a:t>
            </a:r>
            <a:r>
              <a:rPr sz="2800" spc="-390" dirty="0">
                <a:latin typeface="Arial"/>
                <a:cs typeface="Arial"/>
              </a:rPr>
              <a:t> </a:t>
            </a:r>
            <a:r>
              <a:rPr sz="2800" spc="-40" dirty="0">
                <a:latin typeface="Arial"/>
                <a:cs typeface="Arial"/>
              </a:rPr>
              <a:t>di:</a:t>
            </a:r>
            <a:endParaRPr sz="2800">
              <a:latin typeface="Arial"/>
              <a:cs typeface="Arial"/>
            </a:endParaRPr>
          </a:p>
          <a:p>
            <a:pPr marL="756285" marR="5080" lvl="1" indent="-286385">
              <a:lnSpc>
                <a:spcPct val="100000"/>
              </a:lnSpc>
              <a:spcBef>
                <a:spcPts val="610"/>
              </a:spcBef>
              <a:buChar char="–"/>
              <a:tabLst>
                <a:tab pos="756920" algn="l"/>
              </a:tabLst>
            </a:pPr>
            <a:r>
              <a:rPr sz="2400" spc="-75" dirty="0">
                <a:latin typeface="Arial"/>
                <a:cs typeface="Arial"/>
              </a:rPr>
              <a:t>Trattamenti </a:t>
            </a:r>
            <a:r>
              <a:rPr sz="2400" spc="-30" dirty="0">
                <a:latin typeface="Arial"/>
                <a:cs typeface="Arial"/>
              </a:rPr>
              <a:t>dietetici </a:t>
            </a:r>
            <a:r>
              <a:rPr sz="2400" spc="-130" dirty="0">
                <a:latin typeface="Arial"/>
                <a:cs typeface="Arial"/>
              </a:rPr>
              <a:t>classici </a:t>
            </a:r>
            <a:r>
              <a:rPr sz="2400" spc="-125" dirty="0">
                <a:latin typeface="Arial"/>
                <a:cs typeface="Arial"/>
              </a:rPr>
              <a:t>(suggerendo </a:t>
            </a:r>
            <a:r>
              <a:rPr sz="2400" spc="-50" dirty="0">
                <a:latin typeface="Arial"/>
                <a:cs typeface="Arial"/>
              </a:rPr>
              <a:t>particolari  </a:t>
            </a:r>
            <a:r>
              <a:rPr sz="2400" spc="-60" dirty="0">
                <a:latin typeface="Arial"/>
                <a:cs typeface="Arial"/>
              </a:rPr>
              <a:t>modalità </a:t>
            </a:r>
            <a:r>
              <a:rPr sz="2400" spc="-35" dirty="0">
                <a:latin typeface="Arial"/>
                <a:cs typeface="Arial"/>
              </a:rPr>
              <a:t>di </a:t>
            </a:r>
            <a:r>
              <a:rPr sz="2400" spc="-140" dirty="0">
                <a:latin typeface="Arial"/>
                <a:cs typeface="Arial"/>
              </a:rPr>
              <a:t>assunzione </a:t>
            </a:r>
            <a:r>
              <a:rPr sz="2400" spc="-70" dirty="0">
                <a:latin typeface="Arial"/>
                <a:cs typeface="Arial"/>
              </a:rPr>
              <a:t>del </a:t>
            </a:r>
            <a:r>
              <a:rPr sz="2400" spc="-90" dirty="0">
                <a:latin typeface="Arial"/>
                <a:cs typeface="Arial"/>
              </a:rPr>
              <a:t>cibo, </a:t>
            </a:r>
            <a:r>
              <a:rPr sz="2400" spc="-70" dirty="0">
                <a:latin typeface="Arial"/>
                <a:cs typeface="Arial"/>
              </a:rPr>
              <a:t>evitando </a:t>
            </a:r>
            <a:r>
              <a:rPr sz="2400" spc="-85" dirty="0">
                <a:latin typeface="Arial"/>
                <a:cs typeface="Arial"/>
              </a:rPr>
              <a:t>alcuni </a:t>
            </a:r>
            <a:r>
              <a:rPr sz="2400" spc="-40" dirty="0">
                <a:latin typeface="Arial"/>
                <a:cs typeface="Arial"/>
              </a:rPr>
              <a:t>alimenti</a:t>
            </a:r>
            <a:r>
              <a:rPr sz="2400" spc="-495" dirty="0">
                <a:latin typeface="Arial"/>
                <a:cs typeface="Arial"/>
              </a:rPr>
              <a:t> </a:t>
            </a:r>
            <a:r>
              <a:rPr sz="2400" spc="-70" dirty="0">
                <a:latin typeface="Arial"/>
                <a:cs typeface="Arial"/>
              </a:rPr>
              <a:t>o  </a:t>
            </a:r>
            <a:r>
              <a:rPr sz="2400" spc="-100" dirty="0">
                <a:latin typeface="Arial"/>
                <a:cs typeface="Arial"/>
              </a:rPr>
              <a:t>consigliandone</a:t>
            </a:r>
            <a:r>
              <a:rPr sz="2400" spc="-130" dirty="0">
                <a:latin typeface="Arial"/>
                <a:cs typeface="Arial"/>
              </a:rPr>
              <a:t> </a:t>
            </a:r>
            <a:r>
              <a:rPr sz="2400" spc="-10" dirty="0">
                <a:latin typeface="Arial"/>
                <a:cs typeface="Arial"/>
              </a:rPr>
              <a:t>altri)</a:t>
            </a:r>
            <a:endParaRPr sz="2400">
              <a:latin typeface="Arial"/>
              <a:cs typeface="Arial"/>
            </a:endParaRPr>
          </a:p>
          <a:p>
            <a:pPr marL="756285" lvl="1" indent="-286385">
              <a:lnSpc>
                <a:spcPct val="100000"/>
              </a:lnSpc>
              <a:spcBef>
                <a:spcPts val="575"/>
              </a:spcBef>
              <a:buChar char="–"/>
              <a:tabLst>
                <a:tab pos="756920" algn="l"/>
              </a:tabLst>
            </a:pPr>
            <a:r>
              <a:rPr sz="2400" spc="-60" dirty="0">
                <a:latin typeface="Arial"/>
                <a:cs typeface="Arial"/>
              </a:rPr>
              <a:t>Nutrizione </a:t>
            </a:r>
            <a:r>
              <a:rPr sz="2400" spc="-35" dirty="0">
                <a:latin typeface="Arial"/>
                <a:cs typeface="Arial"/>
              </a:rPr>
              <a:t>artificiale </a:t>
            </a:r>
            <a:r>
              <a:rPr sz="2400" spc="-80" dirty="0">
                <a:latin typeface="Arial"/>
                <a:cs typeface="Arial"/>
              </a:rPr>
              <a:t>parenterale </a:t>
            </a:r>
            <a:r>
              <a:rPr sz="2400" spc="-75" dirty="0">
                <a:latin typeface="Arial"/>
                <a:cs typeface="Arial"/>
              </a:rPr>
              <a:t>od</a:t>
            </a:r>
            <a:r>
              <a:rPr sz="2400" spc="-375" dirty="0">
                <a:latin typeface="Arial"/>
                <a:cs typeface="Arial"/>
              </a:rPr>
              <a:t> </a:t>
            </a:r>
            <a:r>
              <a:rPr sz="2400" spc="-75" dirty="0">
                <a:latin typeface="Arial"/>
                <a:cs typeface="Arial"/>
              </a:rPr>
              <a:t>enterale</a:t>
            </a:r>
            <a:endParaRPr sz="2400">
              <a:latin typeface="Arial"/>
              <a:cs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5629" y="461899"/>
            <a:ext cx="2871470" cy="696595"/>
          </a:xfrm>
          <a:prstGeom prst="rect">
            <a:avLst/>
          </a:prstGeom>
        </p:spPr>
        <p:txBody>
          <a:bodyPr vert="horz" wrap="square" lIns="0" tIns="13335" rIns="0" bIns="0" rtlCol="0">
            <a:spAutoFit/>
          </a:bodyPr>
          <a:lstStyle/>
          <a:p>
            <a:pPr marL="12700">
              <a:lnSpc>
                <a:spcPct val="100000"/>
              </a:lnSpc>
              <a:spcBef>
                <a:spcPts val="105"/>
              </a:spcBef>
            </a:pPr>
            <a:r>
              <a:rPr sz="4400" spc="-75" dirty="0"/>
              <a:t>Altre</a:t>
            </a:r>
            <a:r>
              <a:rPr sz="4400" spc="-285" dirty="0"/>
              <a:t> </a:t>
            </a:r>
            <a:r>
              <a:rPr sz="4400" spc="-110" dirty="0"/>
              <a:t>terapie</a:t>
            </a:r>
            <a:endParaRPr sz="4400"/>
          </a:p>
        </p:txBody>
      </p:sp>
      <p:sp>
        <p:nvSpPr>
          <p:cNvPr id="3" name="object 3"/>
          <p:cNvSpPr txBox="1"/>
          <p:nvPr/>
        </p:nvSpPr>
        <p:spPr>
          <a:xfrm>
            <a:off x="535940" y="1509941"/>
            <a:ext cx="4120515" cy="1196975"/>
          </a:xfrm>
          <a:prstGeom prst="rect">
            <a:avLst/>
          </a:prstGeom>
        </p:spPr>
        <p:txBody>
          <a:bodyPr vert="horz" wrap="square" lIns="0" tIns="110489" rIns="0" bIns="0" rtlCol="0">
            <a:spAutoFit/>
          </a:bodyPr>
          <a:lstStyle/>
          <a:p>
            <a:pPr marL="355600" indent="-342900">
              <a:lnSpc>
                <a:spcPct val="100000"/>
              </a:lnSpc>
              <a:spcBef>
                <a:spcPts val="869"/>
              </a:spcBef>
              <a:buChar char="•"/>
              <a:tabLst>
                <a:tab pos="355600" algn="l"/>
                <a:tab pos="356235" algn="l"/>
              </a:tabLst>
            </a:pPr>
            <a:r>
              <a:rPr sz="3200" spc="-125" dirty="0">
                <a:latin typeface="Arial"/>
                <a:cs typeface="Arial"/>
              </a:rPr>
              <a:t>Supporto</a:t>
            </a:r>
            <a:r>
              <a:rPr sz="3200" spc="-195" dirty="0">
                <a:latin typeface="Arial"/>
                <a:cs typeface="Arial"/>
              </a:rPr>
              <a:t> </a:t>
            </a:r>
            <a:r>
              <a:rPr sz="3200" spc="-110" dirty="0">
                <a:latin typeface="Arial"/>
                <a:cs typeface="Arial"/>
              </a:rPr>
              <a:t>trasfusionale</a:t>
            </a:r>
            <a:endParaRPr sz="3200">
              <a:latin typeface="Arial"/>
              <a:cs typeface="Arial"/>
            </a:endParaRPr>
          </a:p>
          <a:p>
            <a:pPr marL="355600" indent="-342900">
              <a:lnSpc>
                <a:spcPct val="100000"/>
              </a:lnSpc>
              <a:spcBef>
                <a:spcPts val="770"/>
              </a:spcBef>
              <a:buChar char="•"/>
              <a:tabLst>
                <a:tab pos="355600" algn="l"/>
                <a:tab pos="356235" algn="l"/>
              </a:tabLst>
            </a:pPr>
            <a:r>
              <a:rPr sz="3200" spc="-125" dirty="0">
                <a:latin typeface="Arial"/>
                <a:cs typeface="Arial"/>
              </a:rPr>
              <a:t>Supporto</a:t>
            </a:r>
            <a:r>
              <a:rPr sz="3200" spc="-160" dirty="0">
                <a:latin typeface="Arial"/>
                <a:cs typeface="Arial"/>
              </a:rPr>
              <a:t> </a:t>
            </a:r>
            <a:r>
              <a:rPr sz="3200" spc="-140" dirty="0">
                <a:latin typeface="Arial"/>
                <a:cs typeface="Arial"/>
              </a:rPr>
              <a:t>psicologico</a:t>
            </a:r>
            <a:endParaRPr sz="32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52400"/>
            <a:ext cx="7772400" cy="990600"/>
          </a:xfrm>
        </p:spPr>
        <p:txBody>
          <a:bodyPr/>
          <a:lstStyle/>
          <a:p>
            <a:pPr eaLnBrk="1" hangingPunct="1"/>
            <a:r>
              <a:rPr lang="it-IT" sz="2800" u="sng">
                <a:solidFill>
                  <a:schemeClr val="tx1"/>
                </a:solidFill>
              </a:rPr>
              <a:t>EPIDEMIOLOGIA - 2</a:t>
            </a:r>
          </a:p>
        </p:txBody>
      </p:sp>
      <p:pic>
        <p:nvPicPr>
          <p:cNvPr id="20482" name="Immagine 7" descr="Immagine11 2.JPG"/>
          <p:cNvPicPr>
            <a:picLocks noChangeAspect="1"/>
          </p:cNvPicPr>
          <p:nvPr/>
        </p:nvPicPr>
        <p:blipFill>
          <a:blip r:embed="rId2"/>
          <a:srcRect/>
          <a:stretch>
            <a:fillRect/>
          </a:stretch>
        </p:blipFill>
        <p:spPr bwMode="auto">
          <a:xfrm>
            <a:off x="285750" y="1785938"/>
            <a:ext cx="8429625" cy="3686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1000"/>
                                  </p:stCondLst>
                                  <p:iterate type="wd">
                                    <p:tmPct val="100000"/>
                                  </p:iterate>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1000" fill="hold"/>
                                        <p:tgtEl>
                                          <p:spTgt spid="53250"/>
                                        </p:tgtEl>
                                        <p:attrNameLst>
                                          <p:attrName>ppt_x</p:attrName>
                                        </p:attrNameLst>
                                      </p:cBhvr>
                                      <p:tavLst>
                                        <p:tav tm="0">
                                          <p:val>
                                            <p:strVal val="1+#ppt_w/2"/>
                                          </p:val>
                                        </p:tav>
                                        <p:tav tm="100000">
                                          <p:val>
                                            <p:strVal val="#ppt_x"/>
                                          </p:val>
                                        </p:tav>
                                      </p:tavLst>
                                    </p:anim>
                                    <p:anim calcmode="lin" valueType="num">
                                      <p:cBhvr additive="base">
                                        <p:cTn id="8" dur="1000" fill="hold"/>
                                        <p:tgtEl>
                                          <p:spTgt spid="53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1116" y="4409059"/>
            <a:ext cx="5634990" cy="1244600"/>
          </a:xfrm>
          <a:prstGeom prst="rect">
            <a:avLst/>
          </a:prstGeom>
        </p:spPr>
        <p:txBody>
          <a:bodyPr vert="horz" wrap="square" lIns="0" tIns="12065" rIns="0" bIns="0" rtlCol="0">
            <a:spAutoFit/>
          </a:bodyPr>
          <a:lstStyle/>
          <a:p>
            <a:pPr marL="12700" marR="5080">
              <a:lnSpc>
                <a:spcPct val="100000"/>
              </a:lnSpc>
              <a:spcBef>
                <a:spcPts val="95"/>
              </a:spcBef>
            </a:pPr>
            <a:r>
              <a:rPr b="1" spc="-160" dirty="0">
                <a:latin typeface="Trebuchet MS"/>
                <a:cs typeface="Trebuchet MS"/>
              </a:rPr>
              <a:t>METODOLOGIA </a:t>
            </a:r>
            <a:r>
              <a:rPr b="1" spc="-210" dirty="0">
                <a:latin typeface="Trebuchet MS"/>
                <a:cs typeface="Trebuchet MS"/>
              </a:rPr>
              <a:t>CLINICA</a:t>
            </a:r>
            <a:r>
              <a:rPr b="1" spc="-495" dirty="0">
                <a:latin typeface="Trebuchet MS"/>
                <a:cs typeface="Trebuchet MS"/>
              </a:rPr>
              <a:t> </a:t>
            </a:r>
            <a:r>
              <a:rPr b="1" spc="-45" dirty="0">
                <a:latin typeface="Trebuchet MS"/>
                <a:cs typeface="Trebuchet MS"/>
              </a:rPr>
              <a:t>IN  </a:t>
            </a:r>
            <a:r>
              <a:rPr b="1" spc="-190" dirty="0">
                <a:latin typeface="Trebuchet MS"/>
                <a:cs typeface="Trebuchet MS"/>
              </a:rPr>
              <a:t>ONCOLOGIA</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042" y="461899"/>
            <a:ext cx="7348220" cy="696595"/>
          </a:xfrm>
          <a:prstGeom prst="rect">
            <a:avLst/>
          </a:prstGeom>
        </p:spPr>
        <p:txBody>
          <a:bodyPr vert="horz" wrap="square" lIns="0" tIns="13335" rIns="0" bIns="0" rtlCol="0">
            <a:spAutoFit/>
          </a:bodyPr>
          <a:lstStyle/>
          <a:p>
            <a:pPr marL="12700">
              <a:lnSpc>
                <a:spcPct val="100000"/>
              </a:lnSpc>
              <a:spcBef>
                <a:spcPts val="105"/>
              </a:spcBef>
            </a:pPr>
            <a:r>
              <a:rPr sz="4400" spc="-105" dirty="0"/>
              <a:t>Metodologia </a:t>
            </a:r>
            <a:r>
              <a:rPr sz="4400" spc="-160" dirty="0"/>
              <a:t>clinica </a:t>
            </a:r>
            <a:r>
              <a:rPr sz="4400" spc="-55" dirty="0"/>
              <a:t>in</a:t>
            </a:r>
            <a:r>
              <a:rPr sz="4400" spc="-434" dirty="0"/>
              <a:t> </a:t>
            </a:r>
            <a:r>
              <a:rPr sz="4400" spc="-175" dirty="0"/>
              <a:t>oncologia</a:t>
            </a:r>
            <a:endParaRPr sz="4400"/>
          </a:p>
        </p:txBody>
      </p:sp>
      <p:sp>
        <p:nvSpPr>
          <p:cNvPr id="3" name="object 3"/>
          <p:cNvSpPr txBox="1"/>
          <p:nvPr/>
        </p:nvSpPr>
        <p:spPr>
          <a:xfrm>
            <a:off x="535940" y="1610309"/>
            <a:ext cx="7978140" cy="3504565"/>
          </a:xfrm>
          <a:prstGeom prst="rect">
            <a:avLst/>
          </a:prstGeom>
        </p:spPr>
        <p:txBody>
          <a:bodyPr vert="horz" wrap="square" lIns="0" tIns="12065" rIns="0" bIns="0" rtlCol="0">
            <a:spAutoFit/>
          </a:bodyPr>
          <a:lstStyle/>
          <a:p>
            <a:pPr marL="355600" marR="5080" indent="-342900">
              <a:lnSpc>
                <a:spcPct val="100000"/>
              </a:lnSpc>
              <a:spcBef>
                <a:spcPts val="95"/>
              </a:spcBef>
              <a:buChar char="•"/>
              <a:tabLst>
                <a:tab pos="355600" algn="l"/>
                <a:tab pos="356235" algn="l"/>
              </a:tabLst>
            </a:pPr>
            <a:r>
              <a:rPr sz="2800" spc="-305" dirty="0">
                <a:latin typeface="Arial"/>
                <a:cs typeface="Arial"/>
              </a:rPr>
              <a:t>La </a:t>
            </a:r>
            <a:r>
              <a:rPr sz="2800" spc="-90" dirty="0">
                <a:latin typeface="Arial"/>
                <a:cs typeface="Arial"/>
              </a:rPr>
              <a:t>formulazione </a:t>
            </a:r>
            <a:r>
              <a:rPr sz="2800" spc="-40" dirty="0">
                <a:latin typeface="Arial"/>
                <a:cs typeface="Arial"/>
              </a:rPr>
              <a:t>di </a:t>
            </a:r>
            <a:r>
              <a:rPr sz="2800" spc="-140" dirty="0">
                <a:latin typeface="Arial"/>
                <a:cs typeface="Arial"/>
              </a:rPr>
              <a:t>una </a:t>
            </a:r>
            <a:r>
              <a:rPr sz="2800" spc="-130" dirty="0">
                <a:latin typeface="Arial"/>
                <a:cs typeface="Arial"/>
              </a:rPr>
              <a:t>diagnosi </a:t>
            </a:r>
            <a:r>
              <a:rPr sz="2800" spc="-200">
                <a:latin typeface="Arial"/>
                <a:cs typeface="Arial"/>
              </a:rPr>
              <a:t>segue </a:t>
            </a:r>
            <a:r>
              <a:rPr sz="2800" spc="-135">
                <a:latin typeface="Arial"/>
                <a:cs typeface="Arial"/>
              </a:rPr>
              <a:t>un </a:t>
            </a:r>
            <a:r>
              <a:rPr sz="2800" spc="-110" dirty="0">
                <a:latin typeface="Arial"/>
                <a:cs typeface="Arial"/>
              </a:rPr>
              <a:t>approccio  </a:t>
            </a:r>
            <a:r>
              <a:rPr sz="2800" spc="-90" dirty="0">
                <a:latin typeface="Arial"/>
                <a:cs typeface="Arial"/>
              </a:rPr>
              <a:t>metodologico </a:t>
            </a:r>
            <a:r>
              <a:rPr sz="2800" spc="-170" dirty="0">
                <a:latin typeface="Arial"/>
                <a:cs typeface="Arial"/>
              </a:rPr>
              <a:t>classico </a:t>
            </a:r>
            <a:r>
              <a:rPr sz="2800" spc="-160" dirty="0">
                <a:latin typeface="Arial"/>
                <a:cs typeface="Arial"/>
              </a:rPr>
              <a:t>che </a:t>
            </a:r>
            <a:r>
              <a:rPr sz="2800" spc="-150" dirty="0">
                <a:latin typeface="Arial"/>
                <a:cs typeface="Arial"/>
              </a:rPr>
              <a:t>si </a:t>
            </a:r>
            <a:r>
              <a:rPr sz="2800" spc="-155" dirty="0">
                <a:latin typeface="Arial"/>
                <a:cs typeface="Arial"/>
              </a:rPr>
              <a:t>avvale </a:t>
            </a:r>
            <a:r>
              <a:rPr sz="2800" spc="-40" dirty="0">
                <a:latin typeface="Arial"/>
                <a:cs typeface="Arial"/>
              </a:rPr>
              <a:t>di </a:t>
            </a:r>
            <a:r>
              <a:rPr sz="2800" spc="-95" dirty="0">
                <a:latin typeface="Arial"/>
                <a:cs typeface="Arial"/>
              </a:rPr>
              <a:t>un  </a:t>
            </a:r>
            <a:r>
              <a:rPr sz="2800" spc="-100" dirty="0">
                <a:latin typeface="Arial"/>
                <a:cs typeface="Arial"/>
              </a:rPr>
              <a:t>ragionamento </a:t>
            </a:r>
            <a:r>
              <a:rPr sz="2800" spc="-114" dirty="0">
                <a:latin typeface="Arial"/>
                <a:cs typeface="Arial"/>
              </a:rPr>
              <a:t>diagnostico </a:t>
            </a:r>
            <a:r>
              <a:rPr sz="2800" spc="-160" dirty="0">
                <a:latin typeface="Arial"/>
                <a:cs typeface="Arial"/>
              </a:rPr>
              <a:t>che </a:t>
            </a:r>
            <a:r>
              <a:rPr sz="2800" spc="-235" dirty="0">
                <a:latin typeface="Arial"/>
                <a:cs typeface="Arial"/>
              </a:rPr>
              <a:t>passa</a:t>
            </a:r>
            <a:r>
              <a:rPr sz="2800" spc="-170" dirty="0">
                <a:latin typeface="Arial"/>
                <a:cs typeface="Arial"/>
              </a:rPr>
              <a:t> </a:t>
            </a:r>
            <a:r>
              <a:rPr sz="2800" spc="-95" dirty="0">
                <a:latin typeface="Arial"/>
                <a:cs typeface="Arial"/>
              </a:rPr>
              <a:t>attraverso:</a:t>
            </a:r>
            <a:endParaRPr sz="2800">
              <a:latin typeface="Arial"/>
              <a:cs typeface="Arial"/>
            </a:endParaRPr>
          </a:p>
          <a:p>
            <a:pPr marL="756285" lvl="1" indent="-286385">
              <a:lnSpc>
                <a:spcPct val="100000"/>
              </a:lnSpc>
              <a:spcBef>
                <a:spcPts val="610"/>
              </a:spcBef>
              <a:buChar char="–"/>
              <a:tabLst>
                <a:tab pos="756920" algn="l"/>
              </a:tabLst>
            </a:pPr>
            <a:r>
              <a:rPr sz="2400" spc="-145" dirty="0">
                <a:latin typeface="Arial"/>
                <a:cs typeface="Arial"/>
              </a:rPr>
              <a:t>Raccolta</a:t>
            </a:r>
            <a:r>
              <a:rPr sz="2400" spc="-170" dirty="0">
                <a:latin typeface="Arial"/>
                <a:cs typeface="Arial"/>
              </a:rPr>
              <a:t> </a:t>
            </a:r>
            <a:r>
              <a:rPr sz="2400" spc="-120" dirty="0">
                <a:latin typeface="Arial"/>
                <a:cs typeface="Arial"/>
              </a:rPr>
              <a:t>anamnestica</a:t>
            </a:r>
            <a:endParaRPr sz="2400">
              <a:latin typeface="Arial"/>
              <a:cs typeface="Arial"/>
            </a:endParaRPr>
          </a:p>
          <a:p>
            <a:pPr marL="756285" lvl="1" indent="-286385">
              <a:lnSpc>
                <a:spcPct val="100000"/>
              </a:lnSpc>
              <a:spcBef>
                <a:spcPts val="575"/>
              </a:spcBef>
              <a:buChar char="–"/>
              <a:tabLst>
                <a:tab pos="756920" algn="l"/>
              </a:tabLst>
            </a:pPr>
            <a:r>
              <a:rPr sz="2400" spc="-225" dirty="0">
                <a:latin typeface="Arial"/>
                <a:cs typeface="Arial"/>
              </a:rPr>
              <a:t>Esame</a:t>
            </a:r>
            <a:r>
              <a:rPr sz="2400" spc="-140" dirty="0">
                <a:latin typeface="Arial"/>
                <a:cs typeface="Arial"/>
              </a:rPr>
              <a:t> </a:t>
            </a:r>
            <a:r>
              <a:rPr sz="2400" spc="-30" dirty="0">
                <a:latin typeface="Arial"/>
                <a:cs typeface="Arial"/>
              </a:rPr>
              <a:t>obiettivo</a:t>
            </a:r>
            <a:endParaRPr sz="2400">
              <a:latin typeface="Arial"/>
              <a:cs typeface="Arial"/>
            </a:endParaRPr>
          </a:p>
          <a:p>
            <a:pPr marL="756285" lvl="1" indent="-286385">
              <a:lnSpc>
                <a:spcPct val="100000"/>
              </a:lnSpc>
              <a:spcBef>
                <a:spcPts val="580"/>
              </a:spcBef>
              <a:buChar char="–"/>
              <a:tabLst>
                <a:tab pos="756920" algn="l"/>
              </a:tabLst>
            </a:pPr>
            <a:r>
              <a:rPr sz="2400" spc="-195" dirty="0">
                <a:latin typeface="Arial"/>
                <a:cs typeface="Arial"/>
              </a:rPr>
              <a:t>Esami </a:t>
            </a:r>
            <a:r>
              <a:rPr sz="2400" spc="-35" dirty="0">
                <a:latin typeface="Arial"/>
                <a:cs typeface="Arial"/>
              </a:rPr>
              <a:t>di</a:t>
            </a:r>
            <a:r>
              <a:rPr sz="2400" spc="-80" dirty="0">
                <a:latin typeface="Arial"/>
                <a:cs typeface="Arial"/>
              </a:rPr>
              <a:t> </a:t>
            </a:r>
            <a:r>
              <a:rPr sz="2400" spc="-50" dirty="0">
                <a:latin typeface="Arial"/>
                <a:cs typeface="Arial"/>
              </a:rPr>
              <a:t>laboratorio</a:t>
            </a:r>
            <a:endParaRPr sz="2400">
              <a:latin typeface="Arial"/>
              <a:cs typeface="Arial"/>
            </a:endParaRPr>
          </a:p>
          <a:p>
            <a:pPr marL="756285" lvl="1" indent="-286385">
              <a:lnSpc>
                <a:spcPct val="100000"/>
              </a:lnSpc>
              <a:spcBef>
                <a:spcPts val="575"/>
              </a:spcBef>
              <a:buChar char="–"/>
              <a:tabLst>
                <a:tab pos="756920" algn="l"/>
              </a:tabLst>
            </a:pPr>
            <a:r>
              <a:rPr sz="2400" spc="-195" dirty="0">
                <a:latin typeface="Arial"/>
                <a:cs typeface="Arial"/>
              </a:rPr>
              <a:t>Esami</a:t>
            </a:r>
            <a:r>
              <a:rPr sz="2400" spc="-145" dirty="0">
                <a:latin typeface="Arial"/>
                <a:cs typeface="Arial"/>
              </a:rPr>
              <a:t> </a:t>
            </a:r>
            <a:r>
              <a:rPr sz="2400" spc="-50" dirty="0">
                <a:latin typeface="Arial"/>
                <a:cs typeface="Arial"/>
              </a:rPr>
              <a:t>strumentali</a:t>
            </a:r>
            <a:endParaRPr sz="2400">
              <a:latin typeface="Arial"/>
              <a:cs typeface="Arial"/>
            </a:endParaRPr>
          </a:p>
          <a:p>
            <a:pPr marL="756285" lvl="1" indent="-286385">
              <a:lnSpc>
                <a:spcPct val="100000"/>
              </a:lnSpc>
              <a:spcBef>
                <a:spcPts val="575"/>
              </a:spcBef>
              <a:buChar char="–"/>
              <a:tabLst>
                <a:tab pos="756920" algn="l"/>
              </a:tabLst>
            </a:pPr>
            <a:r>
              <a:rPr sz="2400" spc="-135" dirty="0">
                <a:latin typeface="Arial"/>
                <a:cs typeface="Arial"/>
              </a:rPr>
              <a:t>Diagnosi </a:t>
            </a:r>
            <a:r>
              <a:rPr sz="2400" spc="-35" dirty="0">
                <a:latin typeface="Arial"/>
                <a:cs typeface="Arial"/>
              </a:rPr>
              <a:t>cito </a:t>
            </a:r>
            <a:r>
              <a:rPr sz="2400" spc="-60" dirty="0">
                <a:latin typeface="Arial"/>
                <a:cs typeface="Arial"/>
              </a:rPr>
              <a:t>isto</a:t>
            </a:r>
            <a:r>
              <a:rPr sz="2400" spc="-270" dirty="0">
                <a:latin typeface="Arial"/>
                <a:cs typeface="Arial"/>
              </a:rPr>
              <a:t> </a:t>
            </a:r>
            <a:r>
              <a:rPr sz="2400" spc="-90" dirty="0">
                <a:latin typeface="Arial"/>
                <a:cs typeface="Arial"/>
              </a:rPr>
              <a:t>patologica</a:t>
            </a:r>
            <a:endParaRPr sz="2400">
              <a:latin typeface="Arial"/>
              <a:cs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042" y="461899"/>
            <a:ext cx="7348220" cy="696595"/>
          </a:xfrm>
          <a:prstGeom prst="rect">
            <a:avLst/>
          </a:prstGeom>
        </p:spPr>
        <p:txBody>
          <a:bodyPr vert="horz" wrap="square" lIns="0" tIns="13335" rIns="0" bIns="0" rtlCol="0">
            <a:spAutoFit/>
          </a:bodyPr>
          <a:lstStyle/>
          <a:p>
            <a:pPr marL="12700">
              <a:lnSpc>
                <a:spcPct val="100000"/>
              </a:lnSpc>
              <a:spcBef>
                <a:spcPts val="105"/>
              </a:spcBef>
            </a:pPr>
            <a:r>
              <a:rPr sz="4400" spc="-105" dirty="0"/>
              <a:t>Metodologia </a:t>
            </a:r>
            <a:r>
              <a:rPr sz="4400" spc="-160" dirty="0"/>
              <a:t>clinica </a:t>
            </a:r>
            <a:r>
              <a:rPr sz="4400" spc="-55" dirty="0"/>
              <a:t>in</a:t>
            </a:r>
            <a:r>
              <a:rPr sz="4400" spc="-434" dirty="0"/>
              <a:t> </a:t>
            </a:r>
            <a:r>
              <a:rPr sz="4400" spc="-175" dirty="0"/>
              <a:t>oncologia</a:t>
            </a:r>
            <a:endParaRPr sz="4400"/>
          </a:p>
        </p:txBody>
      </p:sp>
      <p:sp>
        <p:nvSpPr>
          <p:cNvPr id="3" name="object 3"/>
          <p:cNvSpPr txBox="1"/>
          <p:nvPr/>
        </p:nvSpPr>
        <p:spPr>
          <a:xfrm>
            <a:off x="535940" y="1506394"/>
            <a:ext cx="8030845" cy="4218305"/>
          </a:xfrm>
          <a:prstGeom prst="rect">
            <a:avLst/>
          </a:prstGeom>
        </p:spPr>
        <p:txBody>
          <a:bodyPr vert="horz" wrap="square" lIns="0" tIns="65405" rIns="0" bIns="0" rtlCol="0">
            <a:spAutoFit/>
          </a:bodyPr>
          <a:lstStyle/>
          <a:p>
            <a:pPr marL="355600" indent="-342900">
              <a:lnSpc>
                <a:spcPct val="100000"/>
              </a:lnSpc>
              <a:spcBef>
                <a:spcPts val="515"/>
              </a:spcBef>
              <a:buChar char="•"/>
              <a:tabLst>
                <a:tab pos="355600" algn="l"/>
                <a:tab pos="356235" algn="l"/>
              </a:tabLst>
            </a:pPr>
            <a:r>
              <a:rPr sz="3200" spc="-175" dirty="0">
                <a:latin typeface="Arial"/>
                <a:cs typeface="Arial"/>
              </a:rPr>
              <a:t>Diagnosi</a:t>
            </a:r>
            <a:endParaRPr sz="3200" dirty="0">
              <a:latin typeface="Arial"/>
              <a:cs typeface="Arial"/>
            </a:endParaRPr>
          </a:p>
          <a:p>
            <a:pPr marL="756285" marR="838200" lvl="1" indent="-286385">
              <a:lnSpc>
                <a:spcPts val="3020"/>
              </a:lnSpc>
              <a:spcBef>
                <a:spcPts val="740"/>
              </a:spcBef>
              <a:buChar char="–"/>
              <a:tabLst>
                <a:tab pos="756920" algn="l"/>
              </a:tabLst>
            </a:pPr>
            <a:r>
              <a:rPr sz="2800" spc="-305" dirty="0">
                <a:latin typeface="Arial"/>
                <a:cs typeface="Arial"/>
              </a:rPr>
              <a:t>La </a:t>
            </a:r>
            <a:r>
              <a:rPr sz="2800" spc="-130" dirty="0">
                <a:latin typeface="Arial"/>
                <a:cs typeface="Arial"/>
              </a:rPr>
              <a:t>diagnosi </a:t>
            </a:r>
            <a:r>
              <a:rPr sz="2800" spc="-40" dirty="0">
                <a:latin typeface="Arial"/>
                <a:cs typeface="Arial"/>
              </a:rPr>
              <a:t>di </a:t>
            </a:r>
            <a:r>
              <a:rPr sz="2800" spc="-95" dirty="0">
                <a:latin typeface="Arial"/>
                <a:cs typeface="Arial"/>
              </a:rPr>
              <a:t>un </a:t>
            </a:r>
            <a:r>
              <a:rPr sz="2800" spc="-50" dirty="0">
                <a:latin typeface="Arial"/>
                <a:cs typeface="Arial"/>
              </a:rPr>
              <a:t>tumore </a:t>
            </a:r>
            <a:r>
              <a:rPr sz="2800" spc="-155" dirty="0">
                <a:latin typeface="Arial"/>
                <a:cs typeface="Arial"/>
              </a:rPr>
              <a:t>deve </a:t>
            </a:r>
            <a:r>
              <a:rPr sz="2800" spc="-100" dirty="0">
                <a:latin typeface="Arial"/>
                <a:cs typeface="Arial"/>
              </a:rPr>
              <a:t>possibilmente  </a:t>
            </a:r>
            <a:r>
              <a:rPr sz="2800" spc="-190" dirty="0">
                <a:latin typeface="Arial"/>
                <a:cs typeface="Arial"/>
              </a:rPr>
              <a:t>essere </a:t>
            </a:r>
            <a:r>
              <a:rPr sz="2800" spc="-145" dirty="0">
                <a:latin typeface="Arial"/>
                <a:cs typeface="Arial"/>
              </a:rPr>
              <a:t>sempre </a:t>
            </a:r>
            <a:r>
              <a:rPr sz="2800" spc="-165" dirty="0">
                <a:latin typeface="Arial"/>
                <a:cs typeface="Arial"/>
              </a:rPr>
              <a:t>basata </a:t>
            </a:r>
            <a:r>
              <a:rPr sz="2800" spc="-120" dirty="0">
                <a:latin typeface="Arial"/>
                <a:cs typeface="Arial"/>
              </a:rPr>
              <a:t>sulla </a:t>
            </a:r>
            <a:r>
              <a:rPr sz="2800" spc="-110" dirty="0">
                <a:latin typeface="Arial"/>
                <a:cs typeface="Arial"/>
              </a:rPr>
              <a:t>conferma </a:t>
            </a:r>
            <a:r>
              <a:rPr sz="2800" spc="-45" dirty="0">
                <a:latin typeface="Arial"/>
                <a:cs typeface="Arial"/>
              </a:rPr>
              <a:t>cito-  </a:t>
            </a:r>
            <a:r>
              <a:rPr sz="2800" spc="-110" dirty="0">
                <a:latin typeface="Arial"/>
                <a:cs typeface="Arial"/>
              </a:rPr>
              <a:t>istologica</a:t>
            </a:r>
            <a:endParaRPr sz="2800" dirty="0">
              <a:latin typeface="Arial"/>
              <a:cs typeface="Arial"/>
            </a:endParaRPr>
          </a:p>
          <a:p>
            <a:pPr marL="756285" lvl="1" indent="-286385">
              <a:lnSpc>
                <a:spcPct val="100000"/>
              </a:lnSpc>
              <a:spcBef>
                <a:spcPts val="300"/>
              </a:spcBef>
              <a:buChar char="–"/>
              <a:tabLst>
                <a:tab pos="756920" algn="l"/>
              </a:tabLst>
            </a:pPr>
            <a:r>
              <a:rPr sz="2800" spc="-145" dirty="0">
                <a:latin typeface="Arial"/>
                <a:cs typeface="Arial"/>
              </a:rPr>
              <a:t>Questo </a:t>
            </a:r>
            <a:r>
              <a:rPr sz="2800" spc="-170" dirty="0">
                <a:latin typeface="Arial"/>
                <a:cs typeface="Arial"/>
              </a:rPr>
              <a:t>è </a:t>
            </a:r>
            <a:r>
              <a:rPr sz="2800" spc="-175" dirty="0">
                <a:latin typeface="Arial"/>
                <a:cs typeface="Arial"/>
              </a:rPr>
              <a:t>essenziale</a:t>
            </a:r>
            <a:r>
              <a:rPr sz="2800" spc="-90" dirty="0">
                <a:latin typeface="Arial"/>
                <a:cs typeface="Arial"/>
              </a:rPr>
              <a:t> </a:t>
            </a:r>
            <a:r>
              <a:rPr sz="2800" spc="-80" dirty="0">
                <a:latin typeface="Arial"/>
                <a:cs typeface="Arial"/>
              </a:rPr>
              <a:t>per</a:t>
            </a:r>
            <a:endParaRPr sz="2800" dirty="0">
              <a:latin typeface="Arial"/>
              <a:cs typeface="Arial"/>
            </a:endParaRPr>
          </a:p>
          <a:p>
            <a:pPr marL="1155700" lvl="2" indent="-228600">
              <a:lnSpc>
                <a:spcPct val="100000"/>
              </a:lnSpc>
              <a:spcBef>
                <a:spcPts val="315"/>
              </a:spcBef>
              <a:buChar char="•"/>
              <a:tabLst>
                <a:tab pos="1156335" algn="l"/>
              </a:tabLst>
            </a:pPr>
            <a:r>
              <a:rPr sz="2400" spc="-114" dirty="0">
                <a:latin typeface="Arial"/>
                <a:cs typeface="Arial"/>
              </a:rPr>
              <a:t>escludere </a:t>
            </a:r>
            <a:r>
              <a:rPr sz="2400" spc="-75" dirty="0">
                <a:latin typeface="Arial"/>
                <a:cs typeface="Arial"/>
              </a:rPr>
              <a:t>patologie </a:t>
            </a:r>
            <a:r>
              <a:rPr sz="2400" spc="-80" dirty="0">
                <a:latin typeface="Arial"/>
                <a:cs typeface="Arial"/>
              </a:rPr>
              <a:t>non</a:t>
            </a:r>
            <a:r>
              <a:rPr sz="2400" spc="-200" dirty="0">
                <a:latin typeface="Arial"/>
                <a:cs typeface="Arial"/>
              </a:rPr>
              <a:t> </a:t>
            </a:r>
            <a:r>
              <a:rPr sz="2400" spc="-95" dirty="0">
                <a:latin typeface="Arial"/>
                <a:cs typeface="Arial"/>
              </a:rPr>
              <a:t>neoplastiche</a:t>
            </a:r>
            <a:endParaRPr sz="2400" dirty="0">
              <a:latin typeface="Arial"/>
              <a:cs typeface="Arial"/>
            </a:endParaRPr>
          </a:p>
          <a:p>
            <a:pPr marL="1155700" lvl="2" indent="-228600">
              <a:lnSpc>
                <a:spcPct val="100000"/>
              </a:lnSpc>
              <a:spcBef>
                <a:spcPts val="290"/>
              </a:spcBef>
              <a:buChar char="•"/>
              <a:tabLst>
                <a:tab pos="1156335" algn="l"/>
              </a:tabLst>
            </a:pPr>
            <a:r>
              <a:rPr sz="2400" spc="-140" dirty="0">
                <a:latin typeface="Arial"/>
                <a:cs typeface="Arial"/>
              </a:rPr>
              <a:t>Tipizzare </a:t>
            </a:r>
            <a:r>
              <a:rPr sz="2400" spc="15" dirty="0">
                <a:latin typeface="Arial"/>
                <a:cs typeface="Arial"/>
              </a:rPr>
              <a:t>il</a:t>
            </a:r>
            <a:r>
              <a:rPr sz="2400" spc="-120" dirty="0">
                <a:latin typeface="Arial"/>
                <a:cs typeface="Arial"/>
              </a:rPr>
              <a:t> </a:t>
            </a:r>
            <a:r>
              <a:rPr sz="2400" spc="-40" dirty="0">
                <a:latin typeface="Arial"/>
                <a:cs typeface="Arial"/>
              </a:rPr>
              <a:t>tumore</a:t>
            </a:r>
            <a:endParaRPr sz="2400" dirty="0">
              <a:latin typeface="Arial"/>
              <a:cs typeface="Arial"/>
            </a:endParaRPr>
          </a:p>
          <a:p>
            <a:pPr marL="1155700" lvl="2" indent="-228600">
              <a:lnSpc>
                <a:spcPct val="100000"/>
              </a:lnSpc>
              <a:spcBef>
                <a:spcPts val="290"/>
              </a:spcBef>
              <a:buChar char="•"/>
              <a:tabLst>
                <a:tab pos="1156335" algn="l"/>
              </a:tabLst>
            </a:pPr>
            <a:r>
              <a:rPr sz="2400" spc="-80" dirty="0" err="1">
                <a:latin typeface="Arial"/>
                <a:cs typeface="Arial"/>
              </a:rPr>
              <a:t>Stabilire</a:t>
            </a:r>
            <a:r>
              <a:rPr sz="2400" spc="-80" dirty="0">
                <a:latin typeface="Arial"/>
                <a:cs typeface="Arial"/>
              </a:rPr>
              <a:t> </a:t>
            </a:r>
            <a:r>
              <a:rPr sz="2400" spc="15" dirty="0">
                <a:latin typeface="Arial"/>
                <a:cs typeface="Arial"/>
              </a:rPr>
              <a:t>il </a:t>
            </a:r>
            <a:r>
              <a:rPr sz="2400" spc="-110" dirty="0">
                <a:latin typeface="Arial"/>
                <a:cs typeface="Arial"/>
              </a:rPr>
              <a:t>grado </a:t>
            </a:r>
            <a:r>
              <a:rPr sz="2400" spc="-30" dirty="0">
                <a:latin typeface="Arial"/>
                <a:cs typeface="Arial"/>
              </a:rPr>
              <a:t>di</a:t>
            </a:r>
            <a:r>
              <a:rPr sz="2400" spc="-385" dirty="0">
                <a:latin typeface="Arial"/>
                <a:cs typeface="Arial"/>
              </a:rPr>
              <a:t> </a:t>
            </a:r>
            <a:r>
              <a:rPr sz="2400" spc="-65" dirty="0">
                <a:latin typeface="Arial"/>
                <a:cs typeface="Arial"/>
              </a:rPr>
              <a:t>malignità</a:t>
            </a:r>
            <a:endParaRPr sz="2400" dirty="0">
              <a:latin typeface="Arial"/>
              <a:cs typeface="Arial"/>
            </a:endParaRPr>
          </a:p>
          <a:p>
            <a:pPr marL="1155700" marR="5080" lvl="2" indent="-228600">
              <a:lnSpc>
                <a:spcPts val="2590"/>
              </a:lnSpc>
              <a:spcBef>
                <a:spcPts val="615"/>
              </a:spcBef>
              <a:buChar char="•"/>
              <a:tabLst>
                <a:tab pos="1156335" algn="l"/>
              </a:tabLst>
            </a:pPr>
            <a:r>
              <a:rPr sz="2400" spc="-85" dirty="0">
                <a:latin typeface="Arial"/>
                <a:cs typeface="Arial"/>
              </a:rPr>
              <a:t>Stabilire </a:t>
            </a:r>
            <a:r>
              <a:rPr sz="2400" spc="-70" dirty="0">
                <a:latin typeface="Arial"/>
                <a:cs typeface="Arial"/>
              </a:rPr>
              <a:t>eventuali </a:t>
            </a:r>
            <a:r>
              <a:rPr sz="2400" dirty="0">
                <a:latin typeface="Arial"/>
                <a:cs typeface="Arial"/>
              </a:rPr>
              <a:t>altri </a:t>
            </a:r>
            <a:r>
              <a:rPr sz="2400" spc="-55" dirty="0">
                <a:latin typeface="Arial"/>
                <a:cs typeface="Arial"/>
              </a:rPr>
              <a:t>parametri morfologici</a:t>
            </a:r>
            <a:r>
              <a:rPr sz="2400" spc="-475" dirty="0">
                <a:latin typeface="Arial"/>
                <a:cs typeface="Arial"/>
              </a:rPr>
              <a:t> </a:t>
            </a:r>
            <a:r>
              <a:rPr sz="2400" spc="-145" dirty="0">
                <a:latin typeface="Arial"/>
                <a:cs typeface="Arial"/>
              </a:rPr>
              <a:t>e </a:t>
            </a:r>
            <a:r>
              <a:rPr sz="2400" spc="-65" dirty="0">
                <a:latin typeface="Arial"/>
                <a:cs typeface="Arial"/>
              </a:rPr>
              <a:t>biologici  </a:t>
            </a:r>
            <a:r>
              <a:rPr sz="2400" spc="-20" dirty="0">
                <a:latin typeface="Arial"/>
                <a:cs typeface="Arial"/>
              </a:rPr>
              <a:t>importanti </a:t>
            </a:r>
            <a:r>
              <a:rPr sz="2400" spc="-65" dirty="0">
                <a:latin typeface="Arial"/>
                <a:cs typeface="Arial"/>
              </a:rPr>
              <a:t>per </a:t>
            </a:r>
            <a:r>
              <a:rPr sz="2400" spc="15" dirty="0">
                <a:latin typeface="Arial"/>
                <a:cs typeface="Arial"/>
              </a:rPr>
              <a:t>il</a:t>
            </a:r>
            <a:r>
              <a:rPr sz="2400" spc="-340" dirty="0">
                <a:latin typeface="Arial"/>
                <a:cs typeface="Arial"/>
              </a:rPr>
              <a:t> </a:t>
            </a:r>
            <a:r>
              <a:rPr sz="2400" spc="-35" dirty="0">
                <a:latin typeface="Arial"/>
                <a:cs typeface="Arial"/>
              </a:rPr>
              <a:t>trattamento</a:t>
            </a:r>
            <a:endParaRPr sz="2400" dirty="0">
              <a:latin typeface="Arial"/>
              <a:cs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7785" y="461899"/>
            <a:ext cx="6483985" cy="696595"/>
          </a:xfrm>
          <a:prstGeom prst="rect">
            <a:avLst/>
          </a:prstGeom>
        </p:spPr>
        <p:txBody>
          <a:bodyPr vert="horz" wrap="square" lIns="0" tIns="13335" rIns="0" bIns="0" rtlCol="0">
            <a:spAutoFit/>
          </a:bodyPr>
          <a:lstStyle/>
          <a:p>
            <a:pPr marL="12700">
              <a:lnSpc>
                <a:spcPct val="100000"/>
              </a:lnSpc>
              <a:spcBef>
                <a:spcPts val="105"/>
              </a:spcBef>
            </a:pPr>
            <a:r>
              <a:rPr sz="4400" spc="-235" dirty="0"/>
              <a:t>Diagnosi</a:t>
            </a:r>
            <a:r>
              <a:rPr sz="4400" spc="-245" dirty="0"/>
              <a:t> </a:t>
            </a:r>
            <a:r>
              <a:rPr sz="4400" spc="-160" dirty="0"/>
              <a:t>anatomopatologica</a:t>
            </a:r>
            <a:endParaRPr sz="4400"/>
          </a:p>
        </p:txBody>
      </p:sp>
      <p:sp>
        <p:nvSpPr>
          <p:cNvPr id="3" name="object 3"/>
          <p:cNvSpPr txBox="1"/>
          <p:nvPr/>
        </p:nvSpPr>
        <p:spPr>
          <a:xfrm>
            <a:off x="535940" y="1520375"/>
            <a:ext cx="7929880" cy="4704080"/>
          </a:xfrm>
          <a:prstGeom prst="rect">
            <a:avLst/>
          </a:prstGeom>
        </p:spPr>
        <p:txBody>
          <a:bodyPr vert="horz" wrap="square" lIns="0" tIns="102235" rIns="0" bIns="0" rtlCol="0">
            <a:spAutoFit/>
          </a:bodyPr>
          <a:lstStyle/>
          <a:p>
            <a:pPr marL="355600" indent="-342900">
              <a:lnSpc>
                <a:spcPct val="100000"/>
              </a:lnSpc>
              <a:spcBef>
                <a:spcPts val="805"/>
              </a:spcBef>
              <a:buChar char="•"/>
              <a:tabLst>
                <a:tab pos="355600" algn="l"/>
                <a:tab pos="356235" algn="l"/>
              </a:tabLst>
            </a:pPr>
            <a:r>
              <a:rPr sz="2800" spc="-265" dirty="0">
                <a:latin typeface="Arial"/>
                <a:cs typeface="Arial"/>
              </a:rPr>
              <a:t>Esame </a:t>
            </a:r>
            <a:r>
              <a:rPr sz="2800" spc="-80" dirty="0">
                <a:latin typeface="Arial"/>
                <a:cs typeface="Arial"/>
              </a:rPr>
              <a:t>citologico </a:t>
            </a:r>
            <a:r>
              <a:rPr sz="2800" spc="-95" dirty="0">
                <a:latin typeface="Arial"/>
                <a:cs typeface="Arial"/>
              </a:rPr>
              <a:t>mediante</a:t>
            </a:r>
            <a:r>
              <a:rPr sz="2800" spc="-90" dirty="0">
                <a:latin typeface="Arial"/>
                <a:cs typeface="Arial"/>
              </a:rPr>
              <a:t> </a:t>
            </a:r>
            <a:r>
              <a:rPr sz="2800" spc="-130" dirty="0">
                <a:latin typeface="Arial"/>
                <a:cs typeface="Arial"/>
              </a:rPr>
              <a:t>agoaspirato</a:t>
            </a:r>
            <a:endParaRPr sz="2800">
              <a:latin typeface="Arial"/>
              <a:cs typeface="Arial"/>
            </a:endParaRPr>
          </a:p>
          <a:p>
            <a:pPr marL="756285" lvl="1" indent="-286385">
              <a:lnSpc>
                <a:spcPct val="100000"/>
              </a:lnSpc>
              <a:spcBef>
                <a:spcPts val="605"/>
              </a:spcBef>
              <a:buChar char="–"/>
              <a:tabLst>
                <a:tab pos="756920" algn="l"/>
              </a:tabLst>
            </a:pPr>
            <a:r>
              <a:rPr sz="2400" spc="-140" dirty="0">
                <a:latin typeface="Arial"/>
                <a:cs typeface="Arial"/>
              </a:rPr>
              <a:t>Rapido </a:t>
            </a:r>
            <a:r>
              <a:rPr sz="2400" spc="-145" dirty="0">
                <a:latin typeface="Arial"/>
                <a:cs typeface="Arial"/>
              </a:rPr>
              <a:t>e </a:t>
            </a:r>
            <a:r>
              <a:rPr sz="2400" spc="-110" dirty="0">
                <a:latin typeface="Arial"/>
                <a:cs typeface="Arial"/>
              </a:rPr>
              <a:t>semplice </a:t>
            </a:r>
            <a:r>
              <a:rPr sz="2400" spc="-145" dirty="0">
                <a:latin typeface="Arial"/>
                <a:cs typeface="Arial"/>
              </a:rPr>
              <a:t>e </a:t>
            </a:r>
            <a:r>
              <a:rPr sz="2400" spc="-114" dirty="0">
                <a:latin typeface="Arial"/>
                <a:cs typeface="Arial"/>
              </a:rPr>
              <a:t>consente </a:t>
            </a:r>
            <a:r>
              <a:rPr sz="2400" spc="-35" dirty="0">
                <a:latin typeface="Arial"/>
                <a:cs typeface="Arial"/>
              </a:rPr>
              <a:t>di </a:t>
            </a:r>
            <a:r>
              <a:rPr sz="2400" spc="-55" dirty="0">
                <a:latin typeface="Arial"/>
                <a:cs typeface="Arial"/>
              </a:rPr>
              <a:t>orientare </a:t>
            </a:r>
            <a:r>
              <a:rPr sz="2400" spc="-85" dirty="0">
                <a:latin typeface="Arial"/>
                <a:cs typeface="Arial"/>
              </a:rPr>
              <a:t>la</a:t>
            </a:r>
            <a:r>
              <a:rPr sz="2400" spc="-320" dirty="0">
                <a:latin typeface="Arial"/>
                <a:cs typeface="Arial"/>
              </a:rPr>
              <a:t> </a:t>
            </a:r>
            <a:r>
              <a:rPr sz="2400" spc="-110" dirty="0">
                <a:latin typeface="Arial"/>
                <a:cs typeface="Arial"/>
              </a:rPr>
              <a:t>diagnosi</a:t>
            </a:r>
            <a:endParaRPr sz="2400">
              <a:latin typeface="Arial"/>
              <a:cs typeface="Arial"/>
            </a:endParaRPr>
          </a:p>
          <a:p>
            <a:pPr marL="756285" marR="181610" lvl="1" indent="-286385">
              <a:lnSpc>
                <a:spcPct val="100000"/>
              </a:lnSpc>
              <a:spcBef>
                <a:spcPts val="580"/>
              </a:spcBef>
              <a:buChar char="–"/>
              <a:tabLst>
                <a:tab pos="756920" algn="l"/>
              </a:tabLst>
            </a:pPr>
            <a:r>
              <a:rPr sz="2400" spc="-70" dirty="0">
                <a:latin typeface="Arial"/>
                <a:cs typeface="Arial"/>
              </a:rPr>
              <a:t>In </a:t>
            </a:r>
            <a:r>
              <a:rPr sz="2400" spc="-85" dirty="0">
                <a:latin typeface="Arial"/>
                <a:cs typeface="Arial"/>
              </a:rPr>
              <a:t>alcuni </a:t>
            </a:r>
            <a:r>
              <a:rPr sz="2400" spc="-160" dirty="0">
                <a:latin typeface="Arial"/>
                <a:cs typeface="Arial"/>
              </a:rPr>
              <a:t>casi </a:t>
            </a:r>
            <a:r>
              <a:rPr sz="2400" spc="-80" dirty="0">
                <a:latin typeface="Arial"/>
                <a:cs typeface="Arial"/>
              </a:rPr>
              <a:t>può </a:t>
            </a:r>
            <a:r>
              <a:rPr sz="2400" spc="-160" dirty="0">
                <a:latin typeface="Arial"/>
                <a:cs typeface="Arial"/>
              </a:rPr>
              <a:t>essere </a:t>
            </a:r>
            <a:r>
              <a:rPr sz="2400" spc="-45" dirty="0">
                <a:latin typeface="Arial"/>
                <a:cs typeface="Arial"/>
              </a:rPr>
              <a:t>dirimente </a:t>
            </a:r>
            <a:r>
              <a:rPr sz="2400" spc="-30" dirty="0">
                <a:latin typeface="Arial"/>
                <a:cs typeface="Arial"/>
              </a:rPr>
              <a:t>in </a:t>
            </a:r>
            <a:r>
              <a:rPr sz="2400" dirty="0">
                <a:latin typeface="Arial"/>
                <a:cs typeface="Arial"/>
              </a:rPr>
              <a:t>altri </a:t>
            </a:r>
            <a:r>
              <a:rPr sz="2400" spc="-145" dirty="0">
                <a:latin typeface="Arial"/>
                <a:cs typeface="Arial"/>
              </a:rPr>
              <a:t>è </a:t>
            </a:r>
            <a:r>
              <a:rPr sz="2400" spc="-120" dirty="0">
                <a:latin typeface="Arial"/>
                <a:cs typeface="Arial"/>
              </a:rPr>
              <a:t>invece  </a:t>
            </a:r>
            <a:r>
              <a:rPr sz="2400" spc="-130" dirty="0">
                <a:latin typeface="Arial"/>
                <a:cs typeface="Arial"/>
              </a:rPr>
              <a:t>necessario </a:t>
            </a:r>
            <a:r>
              <a:rPr sz="2400" spc="-95" dirty="0">
                <a:latin typeface="Arial"/>
                <a:cs typeface="Arial"/>
              </a:rPr>
              <a:t>procedere </a:t>
            </a:r>
            <a:r>
              <a:rPr sz="2400" spc="-120" dirty="0">
                <a:latin typeface="Arial"/>
                <a:cs typeface="Arial"/>
              </a:rPr>
              <a:t>con </a:t>
            </a:r>
            <a:r>
              <a:rPr sz="2400" spc="-114" dirty="0">
                <a:latin typeface="Arial"/>
                <a:cs typeface="Arial"/>
              </a:rPr>
              <a:t>una </a:t>
            </a:r>
            <a:r>
              <a:rPr sz="2400" spc="-95" dirty="0">
                <a:latin typeface="Arial"/>
                <a:cs typeface="Arial"/>
              </a:rPr>
              <a:t>conferma </a:t>
            </a:r>
            <a:r>
              <a:rPr sz="2400" spc="-90" dirty="0">
                <a:latin typeface="Arial"/>
                <a:cs typeface="Arial"/>
              </a:rPr>
              <a:t>istologica </a:t>
            </a:r>
            <a:r>
              <a:rPr sz="2400" spc="-114" dirty="0">
                <a:latin typeface="Arial"/>
                <a:cs typeface="Arial"/>
              </a:rPr>
              <a:t>(ad</a:t>
            </a:r>
            <a:r>
              <a:rPr sz="2400" spc="-295" dirty="0">
                <a:latin typeface="Arial"/>
                <a:cs typeface="Arial"/>
              </a:rPr>
              <a:t> </a:t>
            </a:r>
            <a:r>
              <a:rPr sz="2400" spc="-204" dirty="0">
                <a:latin typeface="Arial"/>
                <a:cs typeface="Arial"/>
              </a:rPr>
              <a:t>es  </a:t>
            </a:r>
            <a:r>
              <a:rPr sz="2400" spc="-40" dirty="0">
                <a:latin typeface="Arial"/>
                <a:cs typeface="Arial"/>
              </a:rPr>
              <a:t>linfomi).</a:t>
            </a:r>
            <a:endParaRPr sz="2400">
              <a:latin typeface="Arial"/>
              <a:cs typeface="Arial"/>
            </a:endParaRPr>
          </a:p>
          <a:p>
            <a:pPr marL="355600" marR="524510" indent="-342900">
              <a:lnSpc>
                <a:spcPct val="100000"/>
              </a:lnSpc>
              <a:spcBef>
                <a:spcPts val="645"/>
              </a:spcBef>
              <a:buChar char="•"/>
              <a:tabLst>
                <a:tab pos="355600" algn="l"/>
                <a:tab pos="356235" algn="l"/>
              </a:tabLst>
            </a:pPr>
            <a:r>
              <a:rPr sz="2800" spc="-265" dirty="0">
                <a:latin typeface="Arial"/>
                <a:cs typeface="Arial"/>
              </a:rPr>
              <a:t>Esame </a:t>
            </a:r>
            <a:r>
              <a:rPr sz="2800" spc="-95" dirty="0">
                <a:latin typeface="Arial"/>
                <a:cs typeface="Arial"/>
              </a:rPr>
              <a:t>istologico </a:t>
            </a:r>
            <a:r>
              <a:rPr sz="2800" spc="-90" dirty="0">
                <a:latin typeface="Arial"/>
                <a:cs typeface="Arial"/>
              </a:rPr>
              <a:t>mediante </a:t>
            </a:r>
            <a:r>
              <a:rPr sz="2800" spc="-114" dirty="0">
                <a:latin typeface="Arial"/>
                <a:cs typeface="Arial"/>
              </a:rPr>
              <a:t>biopsia </a:t>
            </a:r>
            <a:r>
              <a:rPr sz="2800" spc="-40" dirty="0">
                <a:latin typeface="Arial"/>
                <a:cs typeface="Arial"/>
              </a:rPr>
              <a:t>di </a:t>
            </a:r>
            <a:r>
              <a:rPr sz="2800" spc="-135" dirty="0">
                <a:latin typeface="Arial"/>
                <a:cs typeface="Arial"/>
              </a:rPr>
              <a:t>una </a:t>
            </a:r>
            <a:r>
              <a:rPr sz="2800" spc="-114" dirty="0">
                <a:latin typeface="Arial"/>
                <a:cs typeface="Arial"/>
              </a:rPr>
              <a:t>lesione  </a:t>
            </a:r>
            <a:r>
              <a:rPr sz="2800" spc="-120" dirty="0">
                <a:latin typeface="Arial"/>
                <a:cs typeface="Arial"/>
              </a:rPr>
              <a:t>sospetta.</a:t>
            </a:r>
            <a:endParaRPr sz="2800">
              <a:latin typeface="Arial"/>
              <a:cs typeface="Arial"/>
            </a:endParaRPr>
          </a:p>
          <a:p>
            <a:pPr marL="756285" lvl="1" indent="-286385">
              <a:lnSpc>
                <a:spcPct val="100000"/>
              </a:lnSpc>
              <a:spcBef>
                <a:spcPts val="605"/>
              </a:spcBef>
              <a:buChar char="–"/>
              <a:tabLst>
                <a:tab pos="756920" algn="l"/>
              </a:tabLst>
            </a:pPr>
            <a:r>
              <a:rPr sz="2400" spc="-140" dirty="0">
                <a:latin typeface="Arial"/>
                <a:cs typeface="Arial"/>
              </a:rPr>
              <a:t>Più </a:t>
            </a:r>
            <a:r>
              <a:rPr sz="2400" spc="-110" dirty="0">
                <a:latin typeface="Arial"/>
                <a:cs typeface="Arial"/>
              </a:rPr>
              <a:t>indaginosa, </a:t>
            </a:r>
            <a:r>
              <a:rPr sz="2400" spc="-85" dirty="0">
                <a:latin typeface="Arial"/>
                <a:cs typeface="Arial"/>
              </a:rPr>
              <a:t>maggiori</a:t>
            </a:r>
            <a:r>
              <a:rPr sz="2400" spc="-165" dirty="0">
                <a:latin typeface="Arial"/>
                <a:cs typeface="Arial"/>
              </a:rPr>
              <a:t> </a:t>
            </a:r>
            <a:r>
              <a:rPr sz="2400" spc="-75" dirty="0">
                <a:latin typeface="Arial"/>
                <a:cs typeface="Arial"/>
              </a:rPr>
              <a:t>rischi</a:t>
            </a:r>
            <a:endParaRPr sz="2400">
              <a:latin typeface="Arial"/>
              <a:cs typeface="Arial"/>
            </a:endParaRPr>
          </a:p>
          <a:p>
            <a:pPr marL="756285" marR="5080" lvl="1" indent="-286385">
              <a:lnSpc>
                <a:spcPct val="100000"/>
              </a:lnSpc>
              <a:spcBef>
                <a:spcPts val="575"/>
              </a:spcBef>
              <a:buChar char="–"/>
              <a:tabLst>
                <a:tab pos="756920" algn="l"/>
              </a:tabLst>
            </a:pPr>
            <a:r>
              <a:rPr sz="2400" spc="-70" dirty="0">
                <a:latin typeface="Arial"/>
                <a:cs typeface="Arial"/>
              </a:rPr>
              <a:t>In </a:t>
            </a:r>
            <a:r>
              <a:rPr sz="2400" spc="-85" dirty="0">
                <a:latin typeface="Arial"/>
                <a:cs typeface="Arial"/>
              </a:rPr>
              <a:t>alcuni </a:t>
            </a:r>
            <a:r>
              <a:rPr sz="2400" spc="-160" dirty="0">
                <a:latin typeface="Arial"/>
                <a:cs typeface="Arial"/>
              </a:rPr>
              <a:t>casi </a:t>
            </a:r>
            <a:r>
              <a:rPr sz="2400" spc="-145" dirty="0">
                <a:latin typeface="Arial"/>
                <a:cs typeface="Arial"/>
              </a:rPr>
              <a:t>è necessaria </a:t>
            </a:r>
            <a:r>
              <a:rPr sz="2400" spc="-65" dirty="0">
                <a:latin typeface="Arial"/>
                <a:cs typeface="Arial"/>
              </a:rPr>
              <a:t>per </a:t>
            </a:r>
            <a:r>
              <a:rPr sz="2400" spc="-114" dirty="0">
                <a:latin typeface="Arial"/>
                <a:cs typeface="Arial"/>
              </a:rPr>
              <a:t>una </a:t>
            </a:r>
            <a:r>
              <a:rPr sz="2400" spc="-60" dirty="0">
                <a:latin typeface="Arial"/>
                <a:cs typeface="Arial"/>
              </a:rPr>
              <a:t>migliore </a:t>
            </a:r>
            <a:r>
              <a:rPr sz="2400" spc="-145" dirty="0">
                <a:latin typeface="Arial"/>
                <a:cs typeface="Arial"/>
              </a:rPr>
              <a:t>e </a:t>
            </a:r>
            <a:r>
              <a:rPr sz="2400" spc="-50" dirty="0">
                <a:latin typeface="Arial"/>
                <a:cs typeface="Arial"/>
              </a:rPr>
              <a:t>più</a:t>
            </a:r>
            <a:r>
              <a:rPr sz="2400" spc="-270" dirty="0">
                <a:latin typeface="Arial"/>
                <a:cs typeface="Arial"/>
              </a:rPr>
              <a:t> </a:t>
            </a:r>
            <a:r>
              <a:rPr sz="2400" spc="-85" dirty="0">
                <a:latin typeface="Arial"/>
                <a:cs typeface="Arial"/>
              </a:rPr>
              <a:t>completa  </a:t>
            </a:r>
            <a:r>
              <a:rPr sz="2400" spc="-75" dirty="0">
                <a:latin typeface="Arial"/>
                <a:cs typeface="Arial"/>
              </a:rPr>
              <a:t>definizione </a:t>
            </a:r>
            <a:r>
              <a:rPr sz="2400" spc="-35" dirty="0">
                <a:latin typeface="Arial"/>
                <a:cs typeface="Arial"/>
              </a:rPr>
              <a:t>dell’istotipo, </a:t>
            </a:r>
            <a:r>
              <a:rPr sz="2400" spc="-70" dirty="0">
                <a:latin typeface="Arial"/>
                <a:cs typeface="Arial"/>
              </a:rPr>
              <a:t>del </a:t>
            </a:r>
            <a:r>
              <a:rPr sz="2400" spc="-110" dirty="0">
                <a:latin typeface="Arial"/>
                <a:cs typeface="Arial"/>
              </a:rPr>
              <a:t>grado </a:t>
            </a:r>
            <a:r>
              <a:rPr sz="2400" spc="-35" dirty="0">
                <a:latin typeface="Arial"/>
                <a:cs typeface="Arial"/>
              </a:rPr>
              <a:t>di </a:t>
            </a:r>
            <a:r>
              <a:rPr sz="2400" spc="-85" dirty="0">
                <a:latin typeface="Arial"/>
                <a:cs typeface="Arial"/>
              </a:rPr>
              <a:t>differenziazione  </a:t>
            </a:r>
            <a:r>
              <a:rPr sz="2400" spc="-100" dirty="0">
                <a:latin typeface="Arial"/>
                <a:cs typeface="Arial"/>
              </a:rPr>
              <a:t>(grading)</a:t>
            </a:r>
            <a:endParaRPr sz="2400">
              <a:latin typeface="Arial"/>
              <a:cs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51453" y="461899"/>
            <a:ext cx="2639060" cy="696595"/>
          </a:xfrm>
          <a:prstGeom prst="rect">
            <a:avLst/>
          </a:prstGeom>
        </p:spPr>
        <p:txBody>
          <a:bodyPr vert="horz" wrap="square" lIns="0" tIns="13335" rIns="0" bIns="0" rtlCol="0">
            <a:spAutoFit/>
          </a:bodyPr>
          <a:lstStyle/>
          <a:p>
            <a:pPr marL="12700">
              <a:lnSpc>
                <a:spcPct val="100000"/>
              </a:lnSpc>
              <a:spcBef>
                <a:spcPts val="105"/>
              </a:spcBef>
            </a:pPr>
            <a:r>
              <a:rPr sz="4400" spc="-225" dirty="0"/>
              <a:t>Stadiazione</a:t>
            </a:r>
            <a:endParaRPr sz="4400"/>
          </a:p>
        </p:txBody>
      </p:sp>
      <p:sp>
        <p:nvSpPr>
          <p:cNvPr id="3" name="object 3"/>
          <p:cNvSpPr txBox="1"/>
          <p:nvPr/>
        </p:nvSpPr>
        <p:spPr>
          <a:xfrm>
            <a:off x="535940" y="1613357"/>
            <a:ext cx="7883525" cy="3942105"/>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5600" algn="l"/>
                <a:tab pos="356235" algn="l"/>
              </a:tabLst>
            </a:pPr>
            <a:r>
              <a:rPr sz="2400" spc="-430">
                <a:latin typeface="Arial"/>
                <a:cs typeface="Arial"/>
              </a:rPr>
              <a:t>È</a:t>
            </a:r>
            <a:r>
              <a:rPr lang="it-IT" sz="2400" spc="-430" dirty="0">
                <a:latin typeface="Arial"/>
                <a:cs typeface="Arial"/>
              </a:rPr>
              <a:t> </a:t>
            </a:r>
            <a:r>
              <a:rPr sz="2400" spc="-430">
                <a:latin typeface="Arial"/>
                <a:cs typeface="Arial"/>
              </a:rPr>
              <a:t> </a:t>
            </a:r>
            <a:r>
              <a:rPr sz="2400" spc="-80" dirty="0">
                <a:latin typeface="Arial"/>
                <a:cs typeface="Arial"/>
              </a:rPr>
              <a:t>un </a:t>
            </a:r>
            <a:r>
              <a:rPr sz="2400" spc="-100" dirty="0">
                <a:latin typeface="Arial"/>
                <a:cs typeface="Arial"/>
              </a:rPr>
              <a:t>insieme </a:t>
            </a:r>
            <a:r>
              <a:rPr sz="2400" spc="-30" dirty="0">
                <a:latin typeface="Arial"/>
                <a:cs typeface="Arial"/>
              </a:rPr>
              <a:t>di </a:t>
            </a:r>
            <a:r>
              <a:rPr sz="2400" spc="-100" dirty="0">
                <a:latin typeface="Arial"/>
                <a:cs typeface="Arial"/>
              </a:rPr>
              <a:t>manovre diagnostiche </a:t>
            </a:r>
            <a:r>
              <a:rPr sz="2400" spc="-70" dirty="0">
                <a:latin typeface="Arial"/>
                <a:cs typeface="Arial"/>
              </a:rPr>
              <a:t>clinico </a:t>
            </a:r>
            <a:r>
              <a:rPr sz="2400" spc="-50" dirty="0">
                <a:latin typeface="Arial"/>
                <a:cs typeface="Arial"/>
              </a:rPr>
              <a:t>strumentali</a:t>
            </a:r>
            <a:r>
              <a:rPr sz="2400" spc="-375" dirty="0">
                <a:latin typeface="Arial"/>
                <a:cs typeface="Arial"/>
              </a:rPr>
              <a:t> </a:t>
            </a:r>
            <a:r>
              <a:rPr sz="2400" spc="5" dirty="0">
                <a:latin typeface="Arial"/>
                <a:cs typeface="Arial"/>
              </a:rPr>
              <a:t>e/o  </a:t>
            </a:r>
            <a:r>
              <a:rPr sz="2400" spc="-85" dirty="0">
                <a:latin typeface="Arial"/>
                <a:cs typeface="Arial"/>
              </a:rPr>
              <a:t>anatomopatologiche </a:t>
            </a:r>
            <a:r>
              <a:rPr sz="2400" spc="15" dirty="0">
                <a:latin typeface="Arial"/>
                <a:cs typeface="Arial"/>
              </a:rPr>
              <a:t>il </a:t>
            </a:r>
            <a:r>
              <a:rPr sz="2400" spc="-85" dirty="0">
                <a:latin typeface="Arial"/>
                <a:cs typeface="Arial"/>
              </a:rPr>
              <a:t>cui </a:t>
            </a:r>
            <a:r>
              <a:rPr sz="2400" spc="-30" dirty="0">
                <a:latin typeface="Arial"/>
                <a:cs typeface="Arial"/>
              </a:rPr>
              <a:t>obiettivo </a:t>
            </a:r>
            <a:r>
              <a:rPr sz="2400" spc="-145" dirty="0">
                <a:latin typeface="Arial"/>
                <a:cs typeface="Arial"/>
              </a:rPr>
              <a:t>è </a:t>
            </a:r>
            <a:r>
              <a:rPr sz="2400" spc="-60" dirty="0">
                <a:latin typeface="Arial"/>
                <a:cs typeface="Arial"/>
              </a:rPr>
              <a:t>stabilire </a:t>
            </a:r>
            <a:r>
              <a:rPr sz="2400" spc="-100" dirty="0">
                <a:latin typeface="Arial"/>
                <a:cs typeface="Arial"/>
              </a:rPr>
              <a:t>l’estensione  </a:t>
            </a:r>
            <a:r>
              <a:rPr sz="2400" spc="-80" dirty="0">
                <a:latin typeface="Arial"/>
                <a:cs typeface="Arial"/>
              </a:rPr>
              <a:t>della </a:t>
            </a:r>
            <a:r>
              <a:rPr sz="2400" spc="-50" dirty="0">
                <a:latin typeface="Arial"/>
                <a:cs typeface="Arial"/>
              </a:rPr>
              <a:t>malattia </a:t>
            </a:r>
            <a:r>
              <a:rPr sz="2400" spc="-95" dirty="0">
                <a:latin typeface="Arial"/>
                <a:cs typeface="Arial"/>
              </a:rPr>
              <a:t>cioè </a:t>
            </a:r>
            <a:r>
              <a:rPr sz="2400" spc="-30" dirty="0">
                <a:latin typeface="Arial"/>
                <a:cs typeface="Arial"/>
              </a:rPr>
              <a:t>lo</a:t>
            </a:r>
            <a:r>
              <a:rPr sz="2400" spc="-315" dirty="0">
                <a:latin typeface="Arial"/>
                <a:cs typeface="Arial"/>
              </a:rPr>
              <a:t> </a:t>
            </a:r>
            <a:r>
              <a:rPr sz="2400" spc="-80" dirty="0">
                <a:latin typeface="Arial"/>
                <a:cs typeface="Arial"/>
              </a:rPr>
              <a:t>stadio.</a:t>
            </a:r>
            <a:endParaRPr sz="2400">
              <a:latin typeface="Arial"/>
              <a:cs typeface="Arial"/>
            </a:endParaRPr>
          </a:p>
          <a:p>
            <a:pPr marL="355600" marR="46990" indent="-342900">
              <a:lnSpc>
                <a:spcPct val="100000"/>
              </a:lnSpc>
              <a:spcBef>
                <a:spcPts val="580"/>
              </a:spcBef>
              <a:buChar char="•"/>
              <a:tabLst>
                <a:tab pos="355600" algn="l"/>
                <a:tab pos="356235" algn="l"/>
              </a:tabLst>
            </a:pPr>
            <a:r>
              <a:rPr sz="2400" spc="-260" dirty="0">
                <a:latin typeface="Arial"/>
                <a:cs typeface="Arial"/>
              </a:rPr>
              <a:t>La </a:t>
            </a:r>
            <a:r>
              <a:rPr sz="2400" spc="-105" dirty="0">
                <a:latin typeface="Arial"/>
                <a:cs typeface="Arial"/>
              </a:rPr>
              <a:t>stadiazione </a:t>
            </a:r>
            <a:r>
              <a:rPr sz="2400" spc="-75" dirty="0">
                <a:latin typeface="Arial"/>
                <a:cs typeface="Arial"/>
              </a:rPr>
              <a:t>d </a:t>
            </a:r>
            <a:r>
              <a:rPr sz="2400" spc="-114" dirty="0">
                <a:latin typeface="Arial"/>
                <a:cs typeface="Arial"/>
              </a:rPr>
              <a:t>una </a:t>
            </a:r>
            <a:r>
              <a:rPr sz="2400" spc="-50" dirty="0">
                <a:latin typeface="Arial"/>
                <a:cs typeface="Arial"/>
              </a:rPr>
              <a:t>malattia </a:t>
            </a:r>
            <a:r>
              <a:rPr sz="2400" spc="-130" dirty="0">
                <a:latin typeface="Arial"/>
                <a:cs typeface="Arial"/>
              </a:rPr>
              <a:t>deve </a:t>
            </a:r>
            <a:r>
              <a:rPr sz="2400" spc="-120" dirty="0">
                <a:latin typeface="Arial"/>
                <a:cs typeface="Arial"/>
              </a:rPr>
              <a:t>seguire </a:t>
            </a:r>
            <a:r>
              <a:rPr sz="2400" spc="-85" dirty="0">
                <a:latin typeface="Arial"/>
                <a:cs typeface="Arial"/>
              </a:rPr>
              <a:t>la </a:t>
            </a:r>
            <a:r>
              <a:rPr sz="2400" spc="-110" dirty="0">
                <a:latin typeface="Arial"/>
                <a:cs typeface="Arial"/>
              </a:rPr>
              <a:t>diagnosi </a:t>
            </a:r>
            <a:r>
              <a:rPr sz="2400" spc="-80" dirty="0">
                <a:latin typeface="Arial"/>
                <a:cs typeface="Arial"/>
              </a:rPr>
              <a:t>della  </a:t>
            </a:r>
            <a:r>
              <a:rPr sz="2400" spc="-50" dirty="0">
                <a:latin typeface="Arial"/>
                <a:cs typeface="Arial"/>
              </a:rPr>
              <a:t>malattia </a:t>
            </a:r>
            <a:r>
              <a:rPr sz="2400" spc="-85" dirty="0">
                <a:latin typeface="Arial"/>
                <a:cs typeface="Arial"/>
              </a:rPr>
              <a:t>possibilmente dal </a:t>
            </a:r>
            <a:r>
              <a:rPr sz="2400" spc="-45" dirty="0">
                <a:latin typeface="Arial"/>
                <a:cs typeface="Arial"/>
              </a:rPr>
              <a:t>punto </a:t>
            </a:r>
            <a:r>
              <a:rPr sz="2400" spc="-30" dirty="0">
                <a:latin typeface="Arial"/>
                <a:cs typeface="Arial"/>
              </a:rPr>
              <a:t>di </a:t>
            </a:r>
            <a:r>
              <a:rPr sz="2400" spc="-95" dirty="0">
                <a:latin typeface="Arial"/>
                <a:cs typeface="Arial"/>
              </a:rPr>
              <a:t>vista</a:t>
            </a:r>
            <a:r>
              <a:rPr sz="2400" spc="-509" dirty="0">
                <a:latin typeface="Arial"/>
                <a:cs typeface="Arial"/>
              </a:rPr>
              <a:t> </a:t>
            </a:r>
            <a:r>
              <a:rPr sz="2400" spc="-85" dirty="0">
                <a:latin typeface="Arial"/>
                <a:cs typeface="Arial"/>
              </a:rPr>
              <a:t>anatomopatologico</a:t>
            </a:r>
            <a:endParaRPr sz="2400">
              <a:latin typeface="Arial"/>
              <a:cs typeface="Arial"/>
            </a:endParaRPr>
          </a:p>
          <a:p>
            <a:pPr marL="355600" indent="-342900">
              <a:lnSpc>
                <a:spcPct val="100000"/>
              </a:lnSpc>
              <a:spcBef>
                <a:spcPts val="580"/>
              </a:spcBef>
              <a:buChar char="•"/>
              <a:tabLst>
                <a:tab pos="355600" algn="l"/>
                <a:tab pos="356235" algn="l"/>
              </a:tabLst>
            </a:pPr>
            <a:r>
              <a:rPr sz="2400" spc="-260" dirty="0">
                <a:latin typeface="Arial"/>
                <a:cs typeface="Arial"/>
              </a:rPr>
              <a:t>La </a:t>
            </a:r>
            <a:r>
              <a:rPr sz="2400" spc="-75" dirty="0">
                <a:latin typeface="Arial"/>
                <a:cs typeface="Arial"/>
              </a:rPr>
              <a:t>definizione </a:t>
            </a:r>
            <a:r>
              <a:rPr sz="2400" spc="-55" dirty="0">
                <a:latin typeface="Arial"/>
                <a:cs typeface="Arial"/>
              </a:rPr>
              <a:t>dello </a:t>
            </a:r>
            <a:r>
              <a:rPr sz="2400" spc="-85" dirty="0">
                <a:latin typeface="Arial"/>
                <a:cs typeface="Arial"/>
              </a:rPr>
              <a:t>stadio </a:t>
            </a:r>
            <a:r>
              <a:rPr sz="2400" spc="-145" dirty="0">
                <a:latin typeface="Arial"/>
                <a:cs typeface="Arial"/>
              </a:rPr>
              <a:t>è </a:t>
            </a:r>
            <a:r>
              <a:rPr sz="2400" spc="-95" dirty="0">
                <a:latin typeface="Arial"/>
                <a:cs typeface="Arial"/>
              </a:rPr>
              <a:t>indispensabile</a:t>
            </a:r>
            <a:r>
              <a:rPr sz="2400" spc="-145" dirty="0">
                <a:latin typeface="Arial"/>
                <a:cs typeface="Arial"/>
              </a:rPr>
              <a:t> </a:t>
            </a:r>
            <a:r>
              <a:rPr sz="2400" spc="-65" dirty="0">
                <a:latin typeface="Arial"/>
                <a:cs typeface="Arial"/>
              </a:rPr>
              <a:t>per</a:t>
            </a:r>
            <a:endParaRPr sz="2400">
              <a:latin typeface="Arial"/>
              <a:cs typeface="Arial"/>
            </a:endParaRPr>
          </a:p>
          <a:p>
            <a:pPr marL="756285" lvl="1" indent="-286385">
              <a:lnSpc>
                <a:spcPct val="100000"/>
              </a:lnSpc>
              <a:spcBef>
                <a:spcPts val="505"/>
              </a:spcBef>
              <a:buChar char="–"/>
              <a:tabLst>
                <a:tab pos="756285" algn="l"/>
                <a:tab pos="756920" algn="l"/>
              </a:tabLst>
            </a:pPr>
            <a:r>
              <a:rPr sz="2000" spc="-60" dirty="0">
                <a:latin typeface="Arial"/>
                <a:cs typeface="Arial"/>
              </a:rPr>
              <a:t>Definire </a:t>
            </a:r>
            <a:r>
              <a:rPr sz="2000" spc="-70" dirty="0">
                <a:latin typeface="Arial"/>
                <a:cs typeface="Arial"/>
              </a:rPr>
              <a:t>la</a:t>
            </a:r>
            <a:r>
              <a:rPr sz="2000" spc="-155" dirty="0">
                <a:latin typeface="Arial"/>
                <a:cs typeface="Arial"/>
              </a:rPr>
              <a:t> </a:t>
            </a:r>
            <a:r>
              <a:rPr sz="2000" spc="-80" dirty="0">
                <a:latin typeface="Arial"/>
                <a:cs typeface="Arial"/>
              </a:rPr>
              <a:t>prognosi</a:t>
            </a:r>
            <a:endParaRPr sz="2000">
              <a:latin typeface="Arial"/>
              <a:cs typeface="Arial"/>
            </a:endParaRPr>
          </a:p>
          <a:p>
            <a:pPr marL="756285" lvl="1" indent="-286385">
              <a:lnSpc>
                <a:spcPct val="100000"/>
              </a:lnSpc>
              <a:spcBef>
                <a:spcPts val="480"/>
              </a:spcBef>
              <a:buChar char="–"/>
              <a:tabLst>
                <a:tab pos="756285" algn="l"/>
                <a:tab pos="756920" algn="l"/>
              </a:tabLst>
            </a:pPr>
            <a:r>
              <a:rPr sz="2000" spc="-50" dirty="0">
                <a:latin typeface="Arial"/>
                <a:cs typeface="Arial"/>
              </a:rPr>
              <a:t>stabilire </a:t>
            </a:r>
            <a:r>
              <a:rPr sz="2000" spc="15" dirty="0">
                <a:latin typeface="Arial"/>
                <a:cs typeface="Arial"/>
              </a:rPr>
              <a:t>il </a:t>
            </a:r>
            <a:r>
              <a:rPr sz="2000" spc="-30" dirty="0">
                <a:latin typeface="Arial"/>
                <a:cs typeface="Arial"/>
              </a:rPr>
              <a:t>trattamento </a:t>
            </a:r>
            <a:r>
              <a:rPr sz="2000" spc="-40" dirty="0">
                <a:latin typeface="Arial"/>
                <a:cs typeface="Arial"/>
              </a:rPr>
              <a:t>più</a:t>
            </a:r>
            <a:r>
              <a:rPr sz="2000" spc="-325" dirty="0">
                <a:latin typeface="Arial"/>
                <a:cs typeface="Arial"/>
              </a:rPr>
              <a:t> </a:t>
            </a:r>
            <a:r>
              <a:rPr sz="2000" spc="-30" dirty="0">
                <a:latin typeface="Arial"/>
                <a:cs typeface="Arial"/>
              </a:rPr>
              <a:t>corretto</a:t>
            </a:r>
            <a:endParaRPr sz="2000">
              <a:latin typeface="Arial"/>
              <a:cs typeface="Arial"/>
            </a:endParaRPr>
          </a:p>
          <a:p>
            <a:pPr marL="355600" indent="-342900">
              <a:lnSpc>
                <a:spcPct val="100000"/>
              </a:lnSpc>
              <a:spcBef>
                <a:spcPts val="550"/>
              </a:spcBef>
              <a:buChar char="•"/>
              <a:tabLst>
                <a:tab pos="355600" algn="l"/>
                <a:tab pos="356235" algn="l"/>
              </a:tabLst>
            </a:pPr>
            <a:r>
              <a:rPr sz="2400" spc="-260" dirty="0">
                <a:latin typeface="Arial"/>
                <a:cs typeface="Arial"/>
              </a:rPr>
              <a:t>La </a:t>
            </a:r>
            <a:r>
              <a:rPr sz="2400" spc="-105" dirty="0">
                <a:latin typeface="Arial"/>
                <a:cs typeface="Arial"/>
              </a:rPr>
              <a:t>stadiazione </a:t>
            </a:r>
            <a:r>
              <a:rPr sz="2400" spc="-170" dirty="0">
                <a:latin typeface="Arial"/>
                <a:cs typeface="Arial"/>
              </a:rPr>
              <a:t>va </a:t>
            </a:r>
            <a:r>
              <a:rPr sz="2400" spc="-25" dirty="0">
                <a:latin typeface="Arial"/>
                <a:cs typeface="Arial"/>
              </a:rPr>
              <a:t>ripetuta </a:t>
            </a:r>
            <a:r>
              <a:rPr sz="2400" spc="-85" dirty="0">
                <a:latin typeface="Arial"/>
                <a:cs typeface="Arial"/>
              </a:rPr>
              <a:t>al </a:t>
            </a:r>
            <a:r>
              <a:rPr sz="2400" spc="-40" dirty="0">
                <a:latin typeface="Arial"/>
                <a:cs typeface="Arial"/>
              </a:rPr>
              <a:t>termine </a:t>
            </a:r>
            <a:r>
              <a:rPr sz="2400" spc="-70" dirty="0">
                <a:latin typeface="Arial"/>
                <a:cs typeface="Arial"/>
              </a:rPr>
              <a:t>del </a:t>
            </a:r>
            <a:r>
              <a:rPr sz="2400" spc="-30" dirty="0">
                <a:latin typeface="Arial"/>
                <a:cs typeface="Arial"/>
              </a:rPr>
              <a:t>trattamento</a:t>
            </a:r>
            <a:r>
              <a:rPr sz="2400" spc="-360" dirty="0">
                <a:latin typeface="Arial"/>
                <a:cs typeface="Arial"/>
              </a:rPr>
              <a:t> </a:t>
            </a:r>
            <a:r>
              <a:rPr sz="2400" spc="-65" dirty="0">
                <a:latin typeface="Arial"/>
                <a:cs typeface="Arial"/>
              </a:rPr>
              <a:t>per</a:t>
            </a:r>
            <a:endParaRPr sz="2400">
              <a:latin typeface="Arial"/>
              <a:cs typeface="Arial"/>
            </a:endParaRPr>
          </a:p>
          <a:p>
            <a:pPr marL="355600">
              <a:lnSpc>
                <a:spcPct val="100000"/>
              </a:lnSpc>
            </a:pPr>
            <a:r>
              <a:rPr sz="2400" spc="-80" dirty="0">
                <a:latin typeface="Arial"/>
                <a:cs typeface="Arial"/>
              </a:rPr>
              <a:t>valutare </a:t>
            </a:r>
            <a:r>
              <a:rPr sz="2400" spc="-85" dirty="0">
                <a:latin typeface="Arial"/>
                <a:cs typeface="Arial"/>
              </a:rPr>
              <a:t>la </a:t>
            </a:r>
            <a:r>
              <a:rPr sz="2400" spc="-90" dirty="0">
                <a:latin typeface="Arial"/>
                <a:cs typeface="Arial"/>
              </a:rPr>
              <a:t>risposta </a:t>
            </a:r>
            <a:r>
              <a:rPr sz="2400" spc="-30" dirty="0">
                <a:latin typeface="Arial"/>
                <a:cs typeface="Arial"/>
              </a:rPr>
              <a:t>ottenuta </a:t>
            </a:r>
            <a:r>
              <a:rPr sz="2400" spc="-120" dirty="0">
                <a:latin typeface="Arial"/>
                <a:cs typeface="Arial"/>
              </a:rPr>
              <a:t>con </a:t>
            </a:r>
            <a:r>
              <a:rPr sz="2400" spc="-85" dirty="0">
                <a:latin typeface="Arial"/>
                <a:cs typeface="Arial"/>
              </a:rPr>
              <a:t>la </a:t>
            </a:r>
            <a:r>
              <a:rPr sz="2400" spc="-70" dirty="0">
                <a:latin typeface="Arial"/>
                <a:cs typeface="Arial"/>
              </a:rPr>
              <a:t>terapia</a:t>
            </a:r>
            <a:r>
              <a:rPr sz="2400" spc="-455" dirty="0">
                <a:latin typeface="Arial"/>
                <a:cs typeface="Arial"/>
              </a:rPr>
              <a:t> </a:t>
            </a:r>
            <a:r>
              <a:rPr sz="2400" spc="-40" dirty="0">
                <a:latin typeface="Arial"/>
                <a:cs typeface="Arial"/>
              </a:rPr>
              <a:t>effettuata</a:t>
            </a:r>
            <a:endParaRPr sz="2400">
              <a:latin typeface="Arial"/>
              <a:cs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4314" y="461899"/>
            <a:ext cx="2594610" cy="696595"/>
          </a:xfrm>
          <a:prstGeom prst="rect">
            <a:avLst/>
          </a:prstGeom>
        </p:spPr>
        <p:txBody>
          <a:bodyPr vert="horz" wrap="square" lIns="0" tIns="13335" rIns="0" bIns="0" rtlCol="0">
            <a:spAutoFit/>
          </a:bodyPr>
          <a:lstStyle/>
          <a:p>
            <a:pPr marL="12700">
              <a:lnSpc>
                <a:spcPct val="100000"/>
              </a:lnSpc>
              <a:spcBef>
                <a:spcPts val="105"/>
              </a:spcBef>
            </a:pPr>
            <a:r>
              <a:rPr sz="4400" spc="-190" dirty="0"/>
              <a:t>stadiazione</a:t>
            </a:r>
            <a:endParaRPr sz="4400"/>
          </a:p>
        </p:txBody>
      </p:sp>
      <p:sp>
        <p:nvSpPr>
          <p:cNvPr id="3" name="object 3"/>
          <p:cNvSpPr txBox="1"/>
          <p:nvPr/>
        </p:nvSpPr>
        <p:spPr>
          <a:xfrm>
            <a:off x="535940" y="1536240"/>
            <a:ext cx="7861934" cy="4277360"/>
          </a:xfrm>
          <a:prstGeom prst="rect">
            <a:avLst/>
          </a:prstGeom>
        </p:spPr>
        <p:txBody>
          <a:bodyPr vert="horz" wrap="square" lIns="0" tIns="90170" rIns="0" bIns="0" rtlCol="0">
            <a:spAutoFit/>
          </a:bodyPr>
          <a:lstStyle/>
          <a:p>
            <a:pPr marL="355600" indent="-342900">
              <a:lnSpc>
                <a:spcPct val="100000"/>
              </a:lnSpc>
              <a:spcBef>
                <a:spcPts val="710"/>
              </a:spcBef>
              <a:buChar char="•"/>
              <a:tabLst>
                <a:tab pos="355600" algn="l"/>
                <a:tab pos="356235" algn="l"/>
              </a:tabLst>
            </a:pPr>
            <a:r>
              <a:rPr sz="2400" spc="-125" dirty="0">
                <a:latin typeface="Arial"/>
                <a:cs typeface="Arial"/>
              </a:rPr>
              <a:t>Stadiazione</a:t>
            </a:r>
            <a:r>
              <a:rPr sz="2400" spc="-140" dirty="0">
                <a:latin typeface="Arial"/>
                <a:cs typeface="Arial"/>
              </a:rPr>
              <a:t> </a:t>
            </a:r>
            <a:r>
              <a:rPr sz="2400" spc="-65" dirty="0">
                <a:latin typeface="Arial"/>
                <a:cs typeface="Arial"/>
              </a:rPr>
              <a:t>clinico-strumentale:</a:t>
            </a:r>
            <a:endParaRPr sz="2400">
              <a:latin typeface="Arial"/>
              <a:cs typeface="Arial"/>
            </a:endParaRPr>
          </a:p>
          <a:p>
            <a:pPr marL="756285" marR="308610" lvl="1" indent="-286385">
              <a:lnSpc>
                <a:spcPct val="100000"/>
              </a:lnSpc>
              <a:spcBef>
                <a:spcPts val="509"/>
              </a:spcBef>
              <a:buChar char="–"/>
              <a:tabLst>
                <a:tab pos="756285" algn="l"/>
                <a:tab pos="756920" algn="l"/>
              </a:tabLst>
            </a:pPr>
            <a:r>
              <a:rPr sz="2000" spc="-145" dirty="0">
                <a:latin typeface="Arial"/>
                <a:cs typeface="Arial"/>
              </a:rPr>
              <a:t>Basata </a:t>
            </a:r>
            <a:r>
              <a:rPr sz="2000" spc="-90" dirty="0">
                <a:latin typeface="Arial"/>
                <a:cs typeface="Arial"/>
              </a:rPr>
              <a:t>sulla </a:t>
            </a:r>
            <a:r>
              <a:rPr sz="2000" spc="-75" dirty="0">
                <a:latin typeface="Arial"/>
                <a:cs typeface="Arial"/>
              </a:rPr>
              <a:t>valutazione </a:t>
            </a:r>
            <a:r>
              <a:rPr sz="2000" spc="-70" dirty="0">
                <a:latin typeface="Arial"/>
                <a:cs typeface="Arial"/>
              </a:rPr>
              <a:t>clinica </a:t>
            </a:r>
            <a:r>
              <a:rPr sz="2000" spc="-125" dirty="0">
                <a:latin typeface="Arial"/>
                <a:cs typeface="Arial"/>
              </a:rPr>
              <a:t>(esame </a:t>
            </a:r>
            <a:r>
              <a:rPr sz="2000" spc="-35" dirty="0">
                <a:latin typeface="Arial"/>
                <a:cs typeface="Arial"/>
              </a:rPr>
              <a:t>obiettivo), </a:t>
            </a:r>
            <a:r>
              <a:rPr sz="2000" spc="-25" dirty="0">
                <a:latin typeface="Arial"/>
                <a:cs typeface="Arial"/>
              </a:rPr>
              <a:t>di </a:t>
            </a:r>
            <a:r>
              <a:rPr sz="2000" spc="-45" dirty="0">
                <a:latin typeface="Arial"/>
                <a:cs typeface="Arial"/>
              </a:rPr>
              <a:t>laboratorio,</a:t>
            </a:r>
            <a:r>
              <a:rPr sz="2000" spc="-180" dirty="0">
                <a:latin typeface="Arial"/>
                <a:cs typeface="Arial"/>
              </a:rPr>
              <a:t> </a:t>
            </a:r>
            <a:r>
              <a:rPr sz="2000" spc="-120" dirty="0">
                <a:latin typeface="Arial"/>
                <a:cs typeface="Arial"/>
              </a:rPr>
              <a:t>e  </a:t>
            </a:r>
            <a:r>
              <a:rPr sz="2000" spc="-55" dirty="0">
                <a:latin typeface="Arial"/>
                <a:cs typeface="Arial"/>
              </a:rPr>
              <a:t>strumentale </a:t>
            </a:r>
            <a:r>
              <a:rPr sz="2000" spc="-60" dirty="0">
                <a:latin typeface="Arial"/>
                <a:cs typeface="Arial"/>
              </a:rPr>
              <a:t>(radiografie, </a:t>
            </a:r>
            <a:r>
              <a:rPr sz="2000" spc="-85" dirty="0">
                <a:latin typeface="Arial"/>
                <a:cs typeface="Arial"/>
              </a:rPr>
              <a:t>ecografie, </a:t>
            </a:r>
            <a:r>
              <a:rPr sz="2000" spc="-250" dirty="0">
                <a:latin typeface="Arial"/>
                <a:cs typeface="Arial"/>
              </a:rPr>
              <a:t>TC, </a:t>
            </a:r>
            <a:r>
              <a:rPr sz="2000" spc="-130" dirty="0">
                <a:latin typeface="Arial"/>
                <a:cs typeface="Arial"/>
              </a:rPr>
              <a:t>RMN,</a:t>
            </a:r>
            <a:r>
              <a:rPr sz="2000" spc="-375" dirty="0">
                <a:latin typeface="Arial"/>
                <a:cs typeface="Arial"/>
              </a:rPr>
              <a:t> </a:t>
            </a:r>
            <a:r>
              <a:rPr sz="2000" spc="-65" dirty="0">
                <a:latin typeface="Arial"/>
                <a:cs typeface="Arial"/>
              </a:rPr>
              <a:t>scintigrafie)</a:t>
            </a:r>
            <a:endParaRPr sz="2000">
              <a:latin typeface="Arial"/>
              <a:cs typeface="Arial"/>
            </a:endParaRPr>
          </a:p>
          <a:p>
            <a:pPr marL="355600" indent="-342900">
              <a:lnSpc>
                <a:spcPct val="100000"/>
              </a:lnSpc>
              <a:spcBef>
                <a:spcPts val="545"/>
              </a:spcBef>
              <a:buChar char="•"/>
              <a:tabLst>
                <a:tab pos="355600" algn="l"/>
                <a:tab pos="356235" algn="l"/>
              </a:tabLst>
            </a:pPr>
            <a:r>
              <a:rPr sz="2400" spc="-125" dirty="0">
                <a:latin typeface="Arial"/>
                <a:cs typeface="Arial"/>
              </a:rPr>
              <a:t>Stadiazione</a:t>
            </a:r>
            <a:r>
              <a:rPr sz="2400" spc="-140" dirty="0">
                <a:latin typeface="Arial"/>
                <a:cs typeface="Arial"/>
              </a:rPr>
              <a:t> </a:t>
            </a:r>
            <a:r>
              <a:rPr sz="2400" spc="-85" dirty="0">
                <a:latin typeface="Arial"/>
                <a:cs typeface="Arial"/>
              </a:rPr>
              <a:t>chirurgica:</a:t>
            </a:r>
            <a:endParaRPr sz="2400">
              <a:latin typeface="Arial"/>
              <a:cs typeface="Arial"/>
            </a:endParaRPr>
          </a:p>
          <a:p>
            <a:pPr marL="756285" marR="5080" lvl="1" indent="-286385">
              <a:lnSpc>
                <a:spcPct val="100000"/>
              </a:lnSpc>
              <a:spcBef>
                <a:spcPts val="509"/>
              </a:spcBef>
              <a:buChar char="–"/>
              <a:tabLst>
                <a:tab pos="756285" algn="l"/>
                <a:tab pos="756920" algn="l"/>
              </a:tabLst>
            </a:pPr>
            <a:r>
              <a:rPr sz="2000" spc="-204" dirty="0">
                <a:latin typeface="Arial"/>
                <a:cs typeface="Arial"/>
              </a:rPr>
              <a:t>Si </a:t>
            </a:r>
            <a:r>
              <a:rPr sz="2000" spc="-150" dirty="0">
                <a:latin typeface="Arial"/>
                <a:cs typeface="Arial"/>
              </a:rPr>
              <a:t>basa </a:t>
            </a:r>
            <a:r>
              <a:rPr sz="2000" spc="-90" dirty="0">
                <a:latin typeface="Arial"/>
                <a:cs typeface="Arial"/>
              </a:rPr>
              <a:t>sulla </a:t>
            </a:r>
            <a:r>
              <a:rPr sz="2000" spc="-65" dirty="0">
                <a:latin typeface="Arial"/>
                <a:cs typeface="Arial"/>
              </a:rPr>
              <a:t>determinazione </a:t>
            </a:r>
            <a:r>
              <a:rPr sz="2000" spc="-80" dirty="0">
                <a:latin typeface="Arial"/>
                <a:cs typeface="Arial"/>
              </a:rPr>
              <a:t>dell’estensione </a:t>
            </a:r>
            <a:r>
              <a:rPr sz="2000" spc="-65" dirty="0">
                <a:latin typeface="Arial"/>
                <a:cs typeface="Arial"/>
              </a:rPr>
              <a:t>della </a:t>
            </a:r>
            <a:r>
              <a:rPr sz="2000" spc="-40" dirty="0">
                <a:latin typeface="Arial"/>
                <a:cs typeface="Arial"/>
              </a:rPr>
              <a:t>malattia </a:t>
            </a:r>
            <a:r>
              <a:rPr sz="2000" spc="-75" dirty="0">
                <a:latin typeface="Arial"/>
                <a:cs typeface="Arial"/>
              </a:rPr>
              <a:t>attraverso  </a:t>
            </a:r>
            <a:r>
              <a:rPr sz="2000" spc="-80" dirty="0">
                <a:latin typeface="Arial"/>
                <a:cs typeface="Arial"/>
              </a:rPr>
              <a:t>l’esplorazione </a:t>
            </a:r>
            <a:r>
              <a:rPr sz="2000" spc="-70" dirty="0">
                <a:latin typeface="Arial"/>
                <a:cs typeface="Arial"/>
              </a:rPr>
              <a:t>chirurgica, </a:t>
            </a:r>
            <a:r>
              <a:rPr sz="2000" dirty="0">
                <a:latin typeface="Arial"/>
                <a:cs typeface="Arial"/>
              </a:rPr>
              <a:t>e/o </a:t>
            </a:r>
            <a:r>
              <a:rPr sz="2000" spc="15" dirty="0">
                <a:latin typeface="Arial"/>
                <a:cs typeface="Arial"/>
              </a:rPr>
              <a:t>il </a:t>
            </a:r>
            <a:r>
              <a:rPr sz="2000" spc="-60" dirty="0">
                <a:latin typeface="Arial"/>
                <a:cs typeface="Arial"/>
              </a:rPr>
              <a:t>prelievo </a:t>
            </a:r>
            <a:r>
              <a:rPr sz="2000" spc="-40" dirty="0">
                <a:latin typeface="Arial"/>
                <a:cs typeface="Arial"/>
              </a:rPr>
              <a:t>bioptico </a:t>
            </a:r>
            <a:r>
              <a:rPr sz="2000" spc="-70" dirty="0">
                <a:latin typeface="Arial"/>
                <a:cs typeface="Arial"/>
              </a:rPr>
              <a:t>(laparatomia  </a:t>
            </a:r>
            <a:r>
              <a:rPr sz="2000" spc="-75" dirty="0">
                <a:latin typeface="Arial"/>
                <a:cs typeface="Arial"/>
              </a:rPr>
              <a:t>esplorativa, </a:t>
            </a:r>
            <a:r>
              <a:rPr sz="2000" spc="-25" dirty="0">
                <a:latin typeface="Arial"/>
                <a:cs typeface="Arial"/>
              </a:rPr>
              <a:t>interventi</a:t>
            </a:r>
            <a:r>
              <a:rPr sz="2000" spc="-100" dirty="0">
                <a:latin typeface="Arial"/>
                <a:cs typeface="Arial"/>
              </a:rPr>
              <a:t> </a:t>
            </a:r>
            <a:r>
              <a:rPr sz="2000" spc="-55" dirty="0">
                <a:latin typeface="Arial"/>
                <a:cs typeface="Arial"/>
              </a:rPr>
              <a:t>chirurgici)</a:t>
            </a:r>
            <a:endParaRPr sz="2000">
              <a:latin typeface="Arial"/>
              <a:cs typeface="Arial"/>
            </a:endParaRPr>
          </a:p>
          <a:p>
            <a:pPr marL="355600" indent="-342900">
              <a:lnSpc>
                <a:spcPct val="100000"/>
              </a:lnSpc>
              <a:spcBef>
                <a:spcPts val="550"/>
              </a:spcBef>
              <a:buChar char="•"/>
              <a:tabLst>
                <a:tab pos="355600" algn="l"/>
                <a:tab pos="356235" algn="l"/>
              </a:tabLst>
            </a:pPr>
            <a:r>
              <a:rPr sz="2400" spc="-125" dirty="0">
                <a:latin typeface="Arial"/>
                <a:cs typeface="Arial"/>
              </a:rPr>
              <a:t>Stadiazione</a:t>
            </a:r>
            <a:r>
              <a:rPr sz="2400" spc="-140" dirty="0">
                <a:latin typeface="Arial"/>
                <a:cs typeface="Arial"/>
              </a:rPr>
              <a:t> </a:t>
            </a:r>
            <a:r>
              <a:rPr sz="2400" spc="-85" dirty="0">
                <a:latin typeface="Arial"/>
                <a:cs typeface="Arial"/>
              </a:rPr>
              <a:t>anatomopatologica:</a:t>
            </a:r>
            <a:endParaRPr sz="2400">
              <a:latin typeface="Arial"/>
              <a:cs typeface="Arial"/>
            </a:endParaRPr>
          </a:p>
          <a:p>
            <a:pPr marL="756285" marR="81280" lvl="1" indent="-286385">
              <a:lnSpc>
                <a:spcPct val="100000"/>
              </a:lnSpc>
              <a:spcBef>
                <a:spcPts val="509"/>
              </a:spcBef>
              <a:buChar char="–"/>
              <a:tabLst>
                <a:tab pos="756285" algn="l"/>
                <a:tab pos="756920" algn="l"/>
              </a:tabLst>
            </a:pPr>
            <a:r>
              <a:rPr sz="2000" spc="-70" dirty="0">
                <a:latin typeface="Arial"/>
                <a:cs typeface="Arial"/>
              </a:rPr>
              <a:t>Implica </a:t>
            </a:r>
            <a:r>
              <a:rPr sz="2000" spc="-75" dirty="0">
                <a:latin typeface="Arial"/>
                <a:cs typeface="Arial"/>
              </a:rPr>
              <a:t>l’asportazione </a:t>
            </a:r>
            <a:r>
              <a:rPr sz="2000" spc="-70" dirty="0">
                <a:latin typeface="Arial"/>
                <a:cs typeface="Arial"/>
              </a:rPr>
              <a:t>completa </a:t>
            </a:r>
            <a:r>
              <a:rPr sz="2000" spc="-65" dirty="0">
                <a:latin typeface="Arial"/>
                <a:cs typeface="Arial"/>
              </a:rPr>
              <a:t>della </a:t>
            </a:r>
            <a:r>
              <a:rPr sz="2000" spc="-90" dirty="0">
                <a:latin typeface="Arial"/>
                <a:cs typeface="Arial"/>
              </a:rPr>
              <a:t>neoplasia, </a:t>
            </a:r>
            <a:r>
              <a:rPr sz="2000" spc="-60" dirty="0">
                <a:latin typeface="Arial"/>
                <a:cs typeface="Arial"/>
              </a:rPr>
              <a:t>del </a:t>
            </a:r>
            <a:r>
              <a:rPr sz="2000" spc="-114" dirty="0">
                <a:latin typeface="Arial"/>
                <a:cs typeface="Arial"/>
              </a:rPr>
              <a:t>suo </a:t>
            </a:r>
            <a:r>
              <a:rPr sz="2000" spc="-90" dirty="0">
                <a:latin typeface="Arial"/>
                <a:cs typeface="Arial"/>
              </a:rPr>
              <a:t>organo </a:t>
            </a:r>
            <a:r>
              <a:rPr sz="2000" spc="-30" dirty="0">
                <a:latin typeface="Arial"/>
                <a:cs typeface="Arial"/>
              </a:rPr>
              <a:t>di  </a:t>
            </a:r>
            <a:r>
              <a:rPr sz="2000" spc="-105" dirty="0">
                <a:latin typeface="Arial"/>
                <a:cs typeface="Arial"/>
              </a:rPr>
              <a:t>insorgenza, </a:t>
            </a:r>
            <a:r>
              <a:rPr sz="2000" spc="-114" dirty="0">
                <a:latin typeface="Arial"/>
                <a:cs typeface="Arial"/>
              </a:rPr>
              <a:t>e </a:t>
            </a:r>
            <a:r>
              <a:rPr sz="2000" spc="-60" dirty="0">
                <a:latin typeface="Arial"/>
                <a:cs typeface="Arial"/>
              </a:rPr>
              <a:t>dei </a:t>
            </a:r>
            <a:r>
              <a:rPr sz="2000" spc="-30" dirty="0">
                <a:latin typeface="Arial"/>
                <a:cs typeface="Arial"/>
              </a:rPr>
              <a:t>linfonodi </a:t>
            </a:r>
            <a:r>
              <a:rPr sz="2000" spc="-60" dirty="0">
                <a:latin typeface="Arial"/>
                <a:cs typeface="Arial"/>
              </a:rPr>
              <a:t>regionali </a:t>
            </a:r>
            <a:r>
              <a:rPr sz="2000" spc="-114" dirty="0">
                <a:latin typeface="Arial"/>
                <a:cs typeface="Arial"/>
              </a:rPr>
              <a:t>e </a:t>
            </a:r>
            <a:r>
              <a:rPr sz="2000" spc="-95" dirty="0">
                <a:latin typeface="Arial"/>
                <a:cs typeface="Arial"/>
              </a:rPr>
              <a:t>consente </a:t>
            </a:r>
            <a:r>
              <a:rPr sz="2000" spc="-25" dirty="0">
                <a:latin typeface="Arial"/>
                <a:cs typeface="Arial"/>
              </a:rPr>
              <a:t>di </a:t>
            </a:r>
            <a:r>
              <a:rPr sz="2000" spc="-40" dirty="0">
                <a:latin typeface="Arial"/>
                <a:cs typeface="Arial"/>
              </a:rPr>
              <a:t>definire </a:t>
            </a:r>
            <a:r>
              <a:rPr sz="2000" spc="-55" dirty="0">
                <a:latin typeface="Arial"/>
                <a:cs typeface="Arial"/>
              </a:rPr>
              <a:t>le </a:t>
            </a:r>
            <a:r>
              <a:rPr sz="2000" spc="-50" dirty="0">
                <a:latin typeface="Arial"/>
                <a:cs typeface="Arial"/>
              </a:rPr>
              <a:t>reali  </a:t>
            </a:r>
            <a:r>
              <a:rPr sz="2000" spc="-65" dirty="0">
                <a:latin typeface="Arial"/>
                <a:cs typeface="Arial"/>
              </a:rPr>
              <a:t>dimensioni </a:t>
            </a:r>
            <a:r>
              <a:rPr sz="2000" spc="-60" dirty="0">
                <a:latin typeface="Arial"/>
                <a:cs typeface="Arial"/>
              </a:rPr>
              <a:t>del </a:t>
            </a:r>
            <a:r>
              <a:rPr sz="2000" spc="-35" dirty="0">
                <a:latin typeface="Arial"/>
                <a:cs typeface="Arial"/>
              </a:rPr>
              <a:t>tumore </a:t>
            </a:r>
            <a:r>
              <a:rPr sz="2000" spc="-25" dirty="0">
                <a:latin typeface="Arial"/>
                <a:cs typeface="Arial"/>
              </a:rPr>
              <a:t>primitivo, </a:t>
            </a:r>
            <a:r>
              <a:rPr sz="2000" spc="-70" dirty="0">
                <a:latin typeface="Arial"/>
                <a:cs typeface="Arial"/>
              </a:rPr>
              <a:t>la </a:t>
            </a:r>
            <a:r>
              <a:rPr sz="2000" spc="-150" dirty="0">
                <a:latin typeface="Arial"/>
                <a:cs typeface="Arial"/>
              </a:rPr>
              <a:t>sua </a:t>
            </a:r>
            <a:r>
              <a:rPr sz="2000" spc="-90" dirty="0">
                <a:latin typeface="Arial"/>
                <a:cs typeface="Arial"/>
              </a:rPr>
              <a:t>estensione </a:t>
            </a:r>
            <a:r>
              <a:rPr sz="2000" spc="-75" dirty="0">
                <a:latin typeface="Arial"/>
                <a:cs typeface="Arial"/>
              </a:rPr>
              <a:t>locale, </a:t>
            </a:r>
            <a:r>
              <a:rPr sz="2000" spc="15" dirty="0">
                <a:latin typeface="Arial"/>
                <a:cs typeface="Arial"/>
              </a:rPr>
              <a:t>il</a:t>
            </a:r>
            <a:r>
              <a:rPr sz="2000" spc="-360" dirty="0">
                <a:latin typeface="Arial"/>
                <a:cs typeface="Arial"/>
              </a:rPr>
              <a:t> </a:t>
            </a:r>
            <a:r>
              <a:rPr sz="2000" spc="-90" dirty="0">
                <a:latin typeface="Arial"/>
                <a:cs typeface="Arial"/>
              </a:rPr>
              <a:t>grado </a:t>
            </a:r>
            <a:r>
              <a:rPr sz="2000" spc="-30" dirty="0">
                <a:latin typeface="Arial"/>
                <a:cs typeface="Arial"/>
              </a:rPr>
              <a:t>di  </a:t>
            </a:r>
            <a:r>
              <a:rPr sz="2000" spc="-55" dirty="0">
                <a:latin typeface="Arial"/>
                <a:cs typeface="Arial"/>
              </a:rPr>
              <a:t>malignità </a:t>
            </a:r>
            <a:r>
              <a:rPr sz="2000" spc="-120" dirty="0">
                <a:latin typeface="Arial"/>
                <a:cs typeface="Arial"/>
              </a:rPr>
              <a:t>e </a:t>
            </a:r>
            <a:r>
              <a:rPr sz="2000" spc="-70" dirty="0">
                <a:latin typeface="Arial"/>
                <a:cs typeface="Arial"/>
              </a:rPr>
              <a:t>l’eventuale </a:t>
            </a:r>
            <a:r>
              <a:rPr sz="2000" spc="-75" dirty="0">
                <a:latin typeface="Arial"/>
                <a:cs typeface="Arial"/>
              </a:rPr>
              <a:t>interessamento</a:t>
            </a:r>
            <a:r>
              <a:rPr sz="2000" spc="-105" dirty="0">
                <a:latin typeface="Arial"/>
                <a:cs typeface="Arial"/>
              </a:rPr>
              <a:t> </a:t>
            </a:r>
            <a:r>
              <a:rPr sz="2000" spc="-50" dirty="0">
                <a:latin typeface="Arial"/>
                <a:cs typeface="Arial"/>
              </a:rPr>
              <a:t>linfonodale.</a:t>
            </a:r>
            <a:endParaRPr sz="2000">
              <a:latin typeface="Arial"/>
              <a:cs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53333" y="461899"/>
            <a:ext cx="3037205" cy="696595"/>
          </a:xfrm>
          <a:prstGeom prst="rect">
            <a:avLst/>
          </a:prstGeom>
        </p:spPr>
        <p:txBody>
          <a:bodyPr vert="horz" wrap="square" lIns="0" tIns="13335" rIns="0" bIns="0" rtlCol="0">
            <a:spAutoFit/>
          </a:bodyPr>
          <a:lstStyle/>
          <a:p>
            <a:pPr marL="12700">
              <a:lnSpc>
                <a:spcPct val="100000"/>
              </a:lnSpc>
              <a:spcBef>
                <a:spcPts val="105"/>
              </a:spcBef>
            </a:pPr>
            <a:r>
              <a:rPr sz="4400" spc="-280" dirty="0"/>
              <a:t>Sistema</a:t>
            </a:r>
            <a:r>
              <a:rPr sz="4400" spc="-300" dirty="0"/>
              <a:t> </a:t>
            </a:r>
            <a:r>
              <a:rPr sz="4400" spc="-265" dirty="0"/>
              <a:t>TNM</a:t>
            </a:r>
            <a:endParaRPr sz="4400"/>
          </a:p>
        </p:txBody>
      </p:sp>
      <p:sp>
        <p:nvSpPr>
          <p:cNvPr id="3" name="object 3"/>
          <p:cNvSpPr txBox="1"/>
          <p:nvPr/>
        </p:nvSpPr>
        <p:spPr>
          <a:xfrm>
            <a:off x="535940" y="1548129"/>
            <a:ext cx="7960995" cy="4284250"/>
          </a:xfrm>
          <a:prstGeom prst="rect">
            <a:avLst/>
          </a:prstGeom>
        </p:spPr>
        <p:txBody>
          <a:bodyPr vert="horz" wrap="square" lIns="0" tIns="12700" rIns="0" bIns="0" rtlCol="0">
            <a:spAutoFit/>
          </a:bodyPr>
          <a:lstStyle/>
          <a:p>
            <a:pPr marL="355600" indent="-342900">
              <a:lnSpc>
                <a:spcPts val="2590"/>
              </a:lnSpc>
              <a:spcBef>
                <a:spcPts val="100"/>
              </a:spcBef>
              <a:buChar char="•"/>
              <a:tabLst>
                <a:tab pos="355600" algn="l"/>
                <a:tab pos="356235" algn="l"/>
              </a:tabLst>
            </a:pPr>
            <a:r>
              <a:rPr sz="2400" spc="-140" dirty="0">
                <a:latin typeface="Arial"/>
                <a:cs typeface="Arial"/>
              </a:rPr>
              <a:t>Descrive </a:t>
            </a:r>
            <a:r>
              <a:rPr sz="2400" spc="-100" dirty="0">
                <a:latin typeface="Arial"/>
                <a:cs typeface="Arial"/>
              </a:rPr>
              <a:t>l’estensione </a:t>
            </a:r>
            <a:r>
              <a:rPr sz="2400" spc="-80" dirty="0">
                <a:latin typeface="Arial"/>
                <a:cs typeface="Arial"/>
              </a:rPr>
              <a:t>della </a:t>
            </a:r>
            <a:r>
              <a:rPr sz="2400" spc="-50" dirty="0">
                <a:latin typeface="Arial"/>
                <a:cs typeface="Arial"/>
              </a:rPr>
              <a:t>malattia </a:t>
            </a:r>
            <a:r>
              <a:rPr sz="2400" spc="-85" dirty="0">
                <a:latin typeface="Arial"/>
                <a:cs typeface="Arial"/>
              </a:rPr>
              <a:t>attraverso la</a:t>
            </a:r>
            <a:r>
              <a:rPr sz="2400" spc="-335" dirty="0">
                <a:latin typeface="Arial"/>
                <a:cs typeface="Arial"/>
              </a:rPr>
              <a:t> </a:t>
            </a:r>
            <a:r>
              <a:rPr sz="2400" spc="-90" dirty="0">
                <a:latin typeface="Arial"/>
                <a:cs typeface="Arial"/>
              </a:rPr>
              <a:t>valutazione</a:t>
            </a:r>
            <a:endParaRPr sz="2400" dirty="0">
              <a:latin typeface="Arial"/>
              <a:cs typeface="Arial"/>
            </a:endParaRPr>
          </a:p>
          <a:p>
            <a:pPr marL="355600">
              <a:lnSpc>
                <a:spcPts val="2590"/>
              </a:lnSpc>
            </a:pPr>
            <a:r>
              <a:rPr sz="2400" spc="-30" dirty="0">
                <a:latin typeface="Arial"/>
                <a:cs typeface="Arial"/>
              </a:rPr>
              <a:t>di </a:t>
            </a:r>
            <a:r>
              <a:rPr sz="2400" spc="-120" dirty="0">
                <a:latin typeface="Arial"/>
                <a:cs typeface="Arial"/>
              </a:rPr>
              <a:t>3</a:t>
            </a:r>
            <a:r>
              <a:rPr sz="2400" spc="-240" dirty="0">
                <a:latin typeface="Arial"/>
                <a:cs typeface="Arial"/>
              </a:rPr>
              <a:t> </a:t>
            </a:r>
            <a:r>
              <a:rPr sz="2400" spc="-55" dirty="0">
                <a:latin typeface="Arial"/>
                <a:cs typeface="Arial"/>
              </a:rPr>
              <a:t>parametri:</a:t>
            </a:r>
            <a:endParaRPr sz="2400" dirty="0">
              <a:latin typeface="Arial"/>
              <a:cs typeface="Arial"/>
            </a:endParaRPr>
          </a:p>
          <a:p>
            <a:pPr marL="756285" lvl="1" indent="-286385">
              <a:lnSpc>
                <a:spcPct val="100000"/>
              </a:lnSpc>
              <a:spcBef>
                <a:spcPts val="15"/>
              </a:spcBef>
              <a:buChar char="–"/>
              <a:tabLst>
                <a:tab pos="756285" algn="l"/>
                <a:tab pos="756920" algn="l"/>
              </a:tabLst>
            </a:pPr>
            <a:r>
              <a:rPr sz="2000" spc="-204" dirty="0">
                <a:latin typeface="Arial"/>
                <a:cs typeface="Arial"/>
              </a:rPr>
              <a:t>T: </a:t>
            </a:r>
            <a:r>
              <a:rPr sz="2000" spc="15" dirty="0">
                <a:latin typeface="Arial"/>
                <a:cs typeface="Arial"/>
              </a:rPr>
              <a:t>il </a:t>
            </a:r>
            <a:r>
              <a:rPr sz="2000" spc="-30" dirty="0">
                <a:latin typeface="Arial"/>
                <a:cs typeface="Arial"/>
              </a:rPr>
              <a:t>tumore</a:t>
            </a:r>
            <a:r>
              <a:rPr sz="2000" spc="-135" dirty="0">
                <a:latin typeface="Arial"/>
                <a:cs typeface="Arial"/>
              </a:rPr>
              <a:t> </a:t>
            </a:r>
            <a:r>
              <a:rPr sz="2000" spc="-20" dirty="0">
                <a:latin typeface="Arial"/>
                <a:cs typeface="Arial"/>
              </a:rPr>
              <a:t>primitivo</a:t>
            </a:r>
            <a:endParaRPr sz="2000" dirty="0">
              <a:latin typeface="Arial"/>
              <a:cs typeface="Arial"/>
            </a:endParaRPr>
          </a:p>
          <a:p>
            <a:pPr marL="756285" lvl="1" indent="-286385">
              <a:lnSpc>
                <a:spcPct val="100000"/>
              </a:lnSpc>
              <a:buChar char="–"/>
              <a:tabLst>
                <a:tab pos="756285" algn="l"/>
                <a:tab pos="756920" algn="l"/>
              </a:tabLst>
            </a:pPr>
            <a:r>
              <a:rPr sz="2000" spc="-90" dirty="0">
                <a:latin typeface="Arial"/>
                <a:cs typeface="Arial"/>
              </a:rPr>
              <a:t>N: </a:t>
            </a:r>
            <a:r>
              <a:rPr sz="2000" spc="-25" dirty="0">
                <a:latin typeface="Arial"/>
                <a:cs typeface="Arial"/>
              </a:rPr>
              <a:t>lo </a:t>
            </a:r>
            <a:r>
              <a:rPr sz="2000" spc="-60" dirty="0">
                <a:latin typeface="Arial"/>
                <a:cs typeface="Arial"/>
              </a:rPr>
              <a:t>stato dei </a:t>
            </a:r>
            <a:r>
              <a:rPr sz="2000" spc="-30" dirty="0">
                <a:latin typeface="Arial"/>
                <a:cs typeface="Arial"/>
              </a:rPr>
              <a:t>linfonodi</a:t>
            </a:r>
            <a:r>
              <a:rPr sz="2000" spc="-320" dirty="0">
                <a:latin typeface="Arial"/>
                <a:cs typeface="Arial"/>
              </a:rPr>
              <a:t> </a:t>
            </a:r>
            <a:r>
              <a:rPr sz="2000" spc="-60" dirty="0">
                <a:latin typeface="Arial"/>
                <a:cs typeface="Arial"/>
              </a:rPr>
              <a:t>regionali</a:t>
            </a:r>
            <a:endParaRPr sz="2000" dirty="0">
              <a:latin typeface="Arial"/>
              <a:cs typeface="Arial"/>
            </a:endParaRPr>
          </a:p>
          <a:p>
            <a:pPr marL="756285" lvl="1" indent="-286385">
              <a:lnSpc>
                <a:spcPct val="100000"/>
              </a:lnSpc>
              <a:buChar char="–"/>
              <a:tabLst>
                <a:tab pos="756285" algn="l"/>
                <a:tab pos="756920" algn="l"/>
              </a:tabLst>
            </a:pPr>
            <a:r>
              <a:rPr sz="2000" spc="10" dirty="0">
                <a:latin typeface="Arial"/>
                <a:cs typeface="Arial"/>
              </a:rPr>
              <a:t>M: </a:t>
            </a:r>
            <a:r>
              <a:rPr sz="2000" spc="-75" dirty="0">
                <a:latin typeface="Arial"/>
                <a:cs typeface="Arial"/>
              </a:rPr>
              <a:t>la </a:t>
            </a:r>
            <a:r>
              <a:rPr sz="2000" spc="-125" dirty="0">
                <a:latin typeface="Arial"/>
                <a:cs typeface="Arial"/>
              </a:rPr>
              <a:t>presenza </a:t>
            </a:r>
            <a:r>
              <a:rPr sz="2000" spc="-60" dirty="0">
                <a:latin typeface="Arial"/>
                <a:cs typeface="Arial"/>
              </a:rPr>
              <a:t>o </a:t>
            </a:r>
            <a:r>
              <a:rPr sz="2000" spc="-80" dirty="0">
                <a:latin typeface="Arial"/>
                <a:cs typeface="Arial"/>
              </a:rPr>
              <a:t>meno </a:t>
            </a:r>
            <a:r>
              <a:rPr sz="2000" spc="-25" dirty="0">
                <a:latin typeface="Arial"/>
                <a:cs typeface="Arial"/>
              </a:rPr>
              <a:t>di</a:t>
            </a:r>
            <a:r>
              <a:rPr sz="2000" spc="-310" dirty="0">
                <a:latin typeface="Arial"/>
                <a:cs typeface="Arial"/>
              </a:rPr>
              <a:t> </a:t>
            </a:r>
            <a:r>
              <a:rPr sz="2000" spc="-90" dirty="0">
                <a:latin typeface="Arial"/>
                <a:cs typeface="Arial"/>
              </a:rPr>
              <a:t>metastasi</a:t>
            </a:r>
            <a:endParaRPr sz="2000" dirty="0">
              <a:latin typeface="Arial"/>
              <a:cs typeface="Arial"/>
            </a:endParaRPr>
          </a:p>
          <a:p>
            <a:pPr lvl="1">
              <a:lnSpc>
                <a:spcPct val="100000"/>
              </a:lnSpc>
              <a:spcBef>
                <a:spcPts val="50"/>
              </a:spcBef>
              <a:buFont typeface="Arial"/>
              <a:buChar char="–"/>
            </a:pPr>
            <a:endParaRPr sz="2450" dirty="0">
              <a:latin typeface="Times New Roman"/>
              <a:cs typeface="Times New Roman"/>
            </a:endParaRPr>
          </a:p>
          <a:p>
            <a:pPr marL="355600" indent="-342900">
              <a:lnSpc>
                <a:spcPct val="100000"/>
              </a:lnSpc>
              <a:buChar char="•"/>
              <a:tabLst>
                <a:tab pos="355600" algn="l"/>
                <a:tab pos="356235" algn="l"/>
              </a:tabLst>
            </a:pPr>
            <a:r>
              <a:rPr sz="2400" spc="-245" dirty="0">
                <a:latin typeface="Arial"/>
                <a:cs typeface="Arial"/>
              </a:rPr>
              <a:t>Si</a:t>
            </a:r>
            <a:r>
              <a:rPr sz="2400" spc="-145" dirty="0">
                <a:latin typeface="Arial"/>
                <a:cs typeface="Arial"/>
              </a:rPr>
              <a:t> </a:t>
            </a:r>
            <a:r>
              <a:rPr sz="2400" spc="-70" dirty="0">
                <a:latin typeface="Arial"/>
                <a:cs typeface="Arial"/>
              </a:rPr>
              <a:t>distinguono</a:t>
            </a:r>
            <a:endParaRPr sz="2400" dirty="0">
              <a:latin typeface="Arial"/>
              <a:cs typeface="Arial"/>
            </a:endParaRPr>
          </a:p>
          <a:p>
            <a:pPr marL="756285" lvl="1" indent="-286385">
              <a:lnSpc>
                <a:spcPct val="100000"/>
              </a:lnSpc>
              <a:spcBef>
                <a:spcPts val="15"/>
              </a:spcBef>
              <a:buChar char="–"/>
              <a:tabLst>
                <a:tab pos="756285" algn="l"/>
                <a:tab pos="756920" algn="l"/>
              </a:tabLst>
            </a:pPr>
            <a:r>
              <a:rPr sz="2000" spc="-120" dirty="0">
                <a:latin typeface="Arial"/>
                <a:cs typeface="Arial"/>
              </a:rPr>
              <a:t>TNM </a:t>
            </a:r>
            <a:r>
              <a:rPr sz="2000" spc="-60" dirty="0">
                <a:latin typeface="Arial"/>
                <a:cs typeface="Arial"/>
              </a:rPr>
              <a:t>clinico </a:t>
            </a:r>
            <a:r>
              <a:rPr sz="2000" spc="-95" dirty="0">
                <a:latin typeface="Arial"/>
                <a:cs typeface="Arial"/>
              </a:rPr>
              <a:t>(cTNM): </a:t>
            </a:r>
            <a:r>
              <a:rPr sz="2000" spc="-10" dirty="0">
                <a:latin typeface="Arial"/>
                <a:cs typeface="Arial"/>
              </a:rPr>
              <a:t>ottenuto </a:t>
            </a:r>
            <a:r>
              <a:rPr sz="2000" spc="-95" dirty="0">
                <a:latin typeface="Arial"/>
                <a:cs typeface="Arial"/>
              </a:rPr>
              <a:t>con </a:t>
            </a:r>
            <a:r>
              <a:rPr sz="2000" spc="-70" dirty="0">
                <a:latin typeface="Arial"/>
                <a:cs typeface="Arial"/>
              </a:rPr>
              <a:t>la </a:t>
            </a:r>
            <a:r>
              <a:rPr sz="2000" spc="-85" dirty="0">
                <a:latin typeface="Arial"/>
                <a:cs typeface="Arial"/>
              </a:rPr>
              <a:t>stadiazione </a:t>
            </a:r>
            <a:r>
              <a:rPr sz="2000" spc="-60" dirty="0">
                <a:latin typeface="Arial"/>
                <a:cs typeface="Arial"/>
              </a:rPr>
              <a:t>clinico</a:t>
            </a:r>
            <a:r>
              <a:rPr sz="2000" spc="-365" dirty="0">
                <a:latin typeface="Arial"/>
                <a:cs typeface="Arial"/>
              </a:rPr>
              <a:t> </a:t>
            </a:r>
            <a:r>
              <a:rPr sz="2000" spc="-55" dirty="0">
                <a:latin typeface="Arial"/>
                <a:cs typeface="Arial"/>
              </a:rPr>
              <a:t>strumentale</a:t>
            </a:r>
            <a:endParaRPr sz="2000" dirty="0">
              <a:latin typeface="Arial"/>
              <a:cs typeface="Arial"/>
            </a:endParaRPr>
          </a:p>
          <a:p>
            <a:pPr marL="756285" marR="556895" lvl="1" indent="-286385">
              <a:lnSpc>
                <a:spcPct val="80000"/>
              </a:lnSpc>
              <a:spcBef>
                <a:spcPts val="480"/>
              </a:spcBef>
              <a:buChar char="–"/>
              <a:tabLst>
                <a:tab pos="756285" algn="l"/>
                <a:tab pos="756920" algn="l"/>
              </a:tabLst>
            </a:pPr>
            <a:r>
              <a:rPr sz="2000" spc="-120" dirty="0">
                <a:latin typeface="Arial"/>
                <a:cs typeface="Arial"/>
              </a:rPr>
              <a:t>TNM </a:t>
            </a:r>
            <a:r>
              <a:rPr sz="2000" spc="-65" dirty="0">
                <a:latin typeface="Arial"/>
                <a:cs typeface="Arial"/>
              </a:rPr>
              <a:t>patologico</a:t>
            </a:r>
            <a:r>
              <a:rPr sz="2000" spc="-130" dirty="0">
                <a:latin typeface="Arial"/>
                <a:cs typeface="Arial"/>
              </a:rPr>
              <a:t> </a:t>
            </a:r>
            <a:r>
              <a:rPr sz="2000" spc="-80" dirty="0">
                <a:latin typeface="Arial"/>
                <a:cs typeface="Arial"/>
              </a:rPr>
              <a:t>(pTNM):</a:t>
            </a:r>
            <a:r>
              <a:rPr sz="2000" spc="-120" dirty="0">
                <a:latin typeface="Arial"/>
                <a:cs typeface="Arial"/>
              </a:rPr>
              <a:t> </a:t>
            </a:r>
            <a:r>
              <a:rPr sz="2000" spc="-10" dirty="0">
                <a:latin typeface="Arial"/>
                <a:cs typeface="Arial"/>
              </a:rPr>
              <a:t>ottenuto</a:t>
            </a:r>
            <a:r>
              <a:rPr sz="2000" spc="-120" dirty="0">
                <a:latin typeface="Arial"/>
                <a:cs typeface="Arial"/>
              </a:rPr>
              <a:t> </a:t>
            </a:r>
            <a:r>
              <a:rPr sz="2000" spc="-60" dirty="0">
                <a:latin typeface="Arial"/>
                <a:cs typeface="Arial"/>
              </a:rPr>
              <a:t>dopo</a:t>
            </a:r>
            <a:r>
              <a:rPr sz="2000" spc="-125" dirty="0">
                <a:latin typeface="Arial"/>
                <a:cs typeface="Arial"/>
              </a:rPr>
              <a:t> </a:t>
            </a:r>
            <a:r>
              <a:rPr sz="2000" spc="-25" dirty="0">
                <a:latin typeface="Arial"/>
                <a:cs typeface="Arial"/>
              </a:rPr>
              <a:t>l’intervento</a:t>
            </a:r>
            <a:r>
              <a:rPr sz="2000" spc="-100" dirty="0">
                <a:latin typeface="Arial"/>
                <a:cs typeface="Arial"/>
              </a:rPr>
              <a:t> </a:t>
            </a:r>
            <a:r>
              <a:rPr sz="2000" spc="-60" dirty="0">
                <a:latin typeface="Arial"/>
                <a:cs typeface="Arial"/>
              </a:rPr>
              <a:t>chirurgico</a:t>
            </a:r>
            <a:r>
              <a:rPr sz="2000" spc="-125" dirty="0">
                <a:latin typeface="Arial"/>
                <a:cs typeface="Arial"/>
              </a:rPr>
              <a:t> </a:t>
            </a:r>
            <a:r>
              <a:rPr sz="2000" spc="-120" dirty="0">
                <a:latin typeface="Arial"/>
                <a:cs typeface="Arial"/>
              </a:rPr>
              <a:t>e  </a:t>
            </a:r>
            <a:r>
              <a:rPr sz="2000" spc="-70" dirty="0">
                <a:latin typeface="Arial"/>
                <a:cs typeface="Arial"/>
              </a:rPr>
              <a:t>l’analisi</a:t>
            </a:r>
            <a:r>
              <a:rPr sz="2000" spc="-90" dirty="0">
                <a:latin typeface="Arial"/>
                <a:cs typeface="Arial"/>
              </a:rPr>
              <a:t> </a:t>
            </a:r>
            <a:r>
              <a:rPr sz="2000" spc="-75" dirty="0">
                <a:latin typeface="Arial"/>
                <a:cs typeface="Arial"/>
              </a:rPr>
              <a:t>anatomopatologica.</a:t>
            </a:r>
            <a:endParaRPr sz="2000" dirty="0">
              <a:latin typeface="Arial"/>
              <a:cs typeface="Arial"/>
            </a:endParaRPr>
          </a:p>
          <a:p>
            <a:pPr lvl="1">
              <a:lnSpc>
                <a:spcPct val="100000"/>
              </a:lnSpc>
              <a:spcBef>
                <a:spcPts val="50"/>
              </a:spcBef>
              <a:buFont typeface="Arial"/>
              <a:buChar char="–"/>
            </a:pPr>
            <a:endParaRPr sz="2950" dirty="0">
              <a:latin typeface="Times New Roman"/>
              <a:cs typeface="Times New Roman"/>
            </a:endParaRPr>
          </a:p>
          <a:p>
            <a:pPr marL="355600" marR="5080" indent="-342900">
              <a:lnSpc>
                <a:spcPct val="80000"/>
              </a:lnSpc>
              <a:spcBef>
                <a:spcPts val="5"/>
              </a:spcBef>
              <a:buChar char="•"/>
              <a:tabLst>
                <a:tab pos="355600" algn="l"/>
                <a:tab pos="356235" algn="l"/>
              </a:tabLst>
            </a:pPr>
            <a:r>
              <a:rPr sz="2400" spc="-125" dirty="0">
                <a:latin typeface="Arial"/>
                <a:cs typeface="Arial"/>
              </a:rPr>
              <a:t>Dopo </a:t>
            </a:r>
            <a:r>
              <a:rPr sz="2400" spc="-120" dirty="0">
                <a:latin typeface="Arial"/>
                <a:cs typeface="Arial"/>
              </a:rPr>
              <a:t>aver </a:t>
            </a:r>
            <a:r>
              <a:rPr sz="2400" spc="-25" dirty="0">
                <a:latin typeface="Arial"/>
                <a:cs typeface="Arial"/>
              </a:rPr>
              <a:t>definito </a:t>
            </a:r>
            <a:r>
              <a:rPr sz="2400" spc="-65" dirty="0">
                <a:latin typeface="Arial"/>
                <a:cs typeface="Arial"/>
              </a:rPr>
              <a:t>le </a:t>
            </a:r>
            <a:r>
              <a:rPr sz="2400" spc="-95" dirty="0">
                <a:latin typeface="Arial"/>
                <a:cs typeface="Arial"/>
              </a:rPr>
              <a:t>categorie </a:t>
            </a:r>
            <a:r>
              <a:rPr sz="2400" spc="-310" dirty="0">
                <a:latin typeface="Arial"/>
                <a:cs typeface="Arial"/>
              </a:rPr>
              <a:t>T, </a:t>
            </a:r>
            <a:r>
              <a:rPr lang="en-GB" sz="2400" spc="-310" dirty="0">
                <a:latin typeface="Arial"/>
                <a:cs typeface="Arial"/>
              </a:rPr>
              <a:t> </a:t>
            </a:r>
            <a:r>
              <a:rPr sz="2400" spc="-185" dirty="0">
                <a:latin typeface="Arial"/>
                <a:cs typeface="Arial"/>
              </a:rPr>
              <a:t>N </a:t>
            </a:r>
            <a:r>
              <a:rPr sz="2400" spc="-145" dirty="0">
                <a:latin typeface="Arial"/>
                <a:cs typeface="Arial"/>
              </a:rPr>
              <a:t>e </a:t>
            </a:r>
            <a:r>
              <a:rPr sz="2400" spc="50" dirty="0">
                <a:latin typeface="Arial"/>
                <a:cs typeface="Arial"/>
              </a:rPr>
              <a:t>M </a:t>
            </a:r>
            <a:r>
              <a:rPr sz="2400" spc="-105" dirty="0">
                <a:latin typeface="Arial"/>
                <a:cs typeface="Arial"/>
              </a:rPr>
              <a:t>queste </a:t>
            </a:r>
            <a:r>
              <a:rPr sz="2400" spc="-135" dirty="0">
                <a:latin typeface="Arial"/>
                <a:cs typeface="Arial"/>
              </a:rPr>
              <a:t>possono </a:t>
            </a:r>
            <a:r>
              <a:rPr sz="2400" spc="-65" dirty="0">
                <a:latin typeface="Arial"/>
                <a:cs typeface="Arial"/>
              </a:rPr>
              <a:t>venir  </a:t>
            </a:r>
            <a:r>
              <a:rPr sz="2400" spc="-95" dirty="0">
                <a:latin typeface="Arial"/>
                <a:cs typeface="Arial"/>
              </a:rPr>
              <a:t>raggruppate </a:t>
            </a:r>
            <a:r>
              <a:rPr sz="2400" spc="-30" dirty="0">
                <a:latin typeface="Arial"/>
                <a:cs typeface="Arial"/>
              </a:rPr>
              <a:t>in</a:t>
            </a:r>
            <a:r>
              <a:rPr sz="2400" spc="-185" dirty="0">
                <a:latin typeface="Arial"/>
                <a:cs typeface="Arial"/>
              </a:rPr>
              <a:t> </a:t>
            </a:r>
            <a:r>
              <a:rPr sz="2400" spc="-85" dirty="0">
                <a:latin typeface="Arial"/>
                <a:cs typeface="Arial"/>
              </a:rPr>
              <a:t>stadi</a:t>
            </a:r>
            <a:endParaRPr sz="2400" dirty="0">
              <a:latin typeface="Arial"/>
              <a:cs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2710" y="461899"/>
            <a:ext cx="3877945" cy="696595"/>
          </a:xfrm>
          <a:prstGeom prst="rect">
            <a:avLst/>
          </a:prstGeom>
        </p:spPr>
        <p:txBody>
          <a:bodyPr vert="horz" wrap="square" lIns="0" tIns="13335" rIns="0" bIns="0" rtlCol="0">
            <a:spAutoFit/>
          </a:bodyPr>
          <a:lstStyle/>
          <a:p>
            <a:pPr marL="12700">
              <a:lnSpc>
                <a:spcPct val="100000"/>
              </a:lnSpc>
              <a:spcBef>
                <a:spcPts val="105"/>
              </a:spcBef>
            </a:pPr>
            <a:r>
              <a:rPr sz="4400" spc="-225" dirty="0"/>
              <a:t>Stadiazione</a:t>
            </a:r>
            <a:r>
              <a:rPr sz="4400" spc="-265" dirty="0"/>
              <a:t> TNM</a:t>
            </a:r>
            <a:endParaRPr sz="4400"/>
          </a:p>
        </p:txBody>
      </p:sp>
      <p:sp>
        <p:nvSpPr>
          <p:cNvPr id="3" name="object 3"/>
          <p:cNvSpPr txBox="1"/>
          <p:nvPr/>
        </p:nvSpPr>
        <p:spPr>
          <a:xfrm>
            <a:off x="535940" y="1560226"/>
            <a:ext cx="7466330" cy="4604385"/>
          </a:xfrm>
          <a:prstGeom prst="rect">
            <a:avLst/>
          </a:prstGeom>
        </p:spPr>
        <p:txBody>
          <a:bodyPr vert="horz" wrap="square" lIns="0" tIns="70485" rIns="0" bIns="0" rtlCol="0">
            <a:spAutoFit/>
          </a:bodyPr>
          <a:lstStyle/>
          <a:p>
            <a:pPr marL="355600" indent="-342900">
              <a:lnSpc>
                <a:spcPct val="100000"/>
              </a:lnSpc>
              <a:spcBef>
                <a:spcPts val="555"/>
              </a:spcBef>
              <a:buChar char="•"/>
              <a:tabLst>
                <a:tab pos="355600" algn="l"/>
                <a:tab pos="356235" algn="l"/>
              </a:tabLst>
            </a:pPr>
            <a:r>
              <a:rPr sz="1800" spc="-140" dirty="0">
                <a:latin typeface="Arial"/>
                <a:cs typeface="Arial"/>
              </a:rPr>
              <a:t>T- </a:t>
            </a:r>
            <a:r>
              <a:rPr sz="1800" spc="-105" dirty="0">
                <a:latin typeface="Arial"/>
                <a:cs typeface="Arial"/>
              </a:rPr>
              <a:t>Tumore</a:t>
            </a:r>
            <a:r>
              <a:rPr sz="1800" spc="-55" dirty="0">
                <a:latin typeface="Arial"/>
                <a:cs typeface="Arial"/>
              </a:rPr>
              <a:t> </a:t>
            </a:r>
            <a:r>
              <a:rPr sz="1800" spc="-15" dirty="0">
                <a:latin typeface="Arial"/>
                <a:cs typeface="Arial"/>
              </a:rPr>
              <a:t>primitivo</a:t>
            </a:r>
            <a:endParaRPr sz="1800">
              <a:latin typeface="Arial"/>
              <a:cs typeface="Arial"/>
            </a:endParaRPr>
          </a:p>
          <a:p>
            <a:pPr marL="756285" lvl="1" indent="-286385">
              <a:lnSpc>
                <a:spcPct val="100000"/>
              </a:lnSpc>
              <a:spcBef>
                <a:spcPts val="405"/>
              </a:spcBef>
              <a:buChar char="–"/>
              <a:tabLst>
                <a:tab pos="756285" algn="l"/>
                <a:tab pos="756920" algn="l"/>
              </a:tabLst>
            </a:pPr>
            <a:r>
              <a:rPr sz="1600" spc="-135" dirty="0">
                <a:latin typeface="Arial"/>
                <a:cs typeface="Arial"/>
              </a:rPr>
              <a:t>Tx: </a:t>
            </a:r>
            <a:r>
              <a:rPr sz="1600" spc="10" dirty="0">
                <a:latin typeface="Arial"/>
                <a:cs typeface="Arial"/>
              </a:rPr>
              <a:t>il </a:t>
            </a:r>
            <a:r>
              <a:rPr sz="1600" spc="-30" dirty="0">
                <a:latin typeface="Arial"/>
                <a:cs typeface="Arial"/>
              </a:rPr>
              <a:t>tumore </a:t>
            </a:r>
            <a:r>
              <a:rPr sz="1600" spc="-55" dirty="0">
                <a:latin typeface="Arial"/>
                <a:cs typeface="Arial"/>
              </a:rPr>
              <a:t>non può </a:t>
            </a:r>
            <a:r>
              <a:rPr sz="1600" spc="-114" dirty="0">
                <a:latin typeface="Arial"/>
                <a:cs typeface="Arial"/>
              </a:rPr>
              <a:t>essere</a:t>
            </a:r>
            <a:r>
              <a:rPr sz="1600" spc="-204" dirty="0">
                <a:latin typeface="Arial"/>
                <a:cs typeface="Arial"/>
              </a:rPr>
              <a:t> </a:t>
            </a:r>
            <a:r>
              <a:rPr sz="1600" spc="-15" dirty="0">
                <a:latin typeface="Arial"/>
                <a:cs typeface="Arial"/>
              </a:rPr>
              <a:t>definito</a:t>
            </a:r>
            <a:endParaRPr sz="1600">
              <a:latin typeface="Arial"/>
              <a:cs typeface="Arial"/>
            </a:endParaRPr>
          </a:p>
          <a:p>
            <a:pPr marL="756285" lvl="1" indent="-286385">
              <a:lnSpc>
                <a:spcPct val="100000"/>
              </a:lnSpc>
              <a:spcBef>
                <a:spcPts val="385"/>
              </a:spcBef>
              <a:buChar char="–"/>
              <a:tabLst>
                <a:tab pos="756285" algn="l"/>
                <a:tab pos="756920" algn="l"/>
              </a:tabLst>
            </a:pPr>
            <a:r>
              <a:rPr sz="1600" spc="-105" dirty="0">
                <a:latin typeface="Arial"/>
                <a:cs typeface="Arial"/>
              </a:rPr>
              <a:t>T0: </a:t>
            </a:r>
            <a:r>
              <a:rPr sz="1600" spc="-135" dirty="0">
                <a:latin typeface="Arial"/>
                <a:cs typeface="Arial"/>
              </a:rPr>
              <a:t>assenza </a:t>
            </a:r>
            <a:r>
              <a:rPr sz="1600" spc="-25" dirty="0">
                <a:latin typeface="Arial"/>
                <a:cs typeface="Arial"/>
              </a:rPr>
              <a:t>di </a:t>
            </a:r>
            <a:r>
              <a:rPr sz="1600" spc="-95" dirty="0">
                <a:latin typeface="Arial"/>
                <a:cs typeface="Arial"/>
              </a:rPr>
              <a:t>segni </a:t>
            </a:r>
            <a:r>
              <a:rPr sz="1600" spc="-50" dirty="0">
                <a:latin typeface="Arial"/>
                <a:cs typeface="Arial"/>
              </a:rPr>
              <a:t>del </a:t>
            </a:r>
            <a:r>
              <a:rPr sz="1600" spc="-35" dirty="0">
                <a:latin typeface="Arial"/>
                <a:cs typeface="Arial"/>
              </a:rPr>
              <a:t>tumore</a:t>
            </a:r>
            <a:r>
              <a:rPr sz="1600" spc="-100" dirty="0">
                <a:latin typeface="Arial"/>
                <a:cs typeface="Arial"/>
              </a:rPr>
              <a:t> </a:t>
            </a:r>
            <a:r>
              <a:rPr sz="1600" spc="-15" dirty="0">
                <a:latin typeface="Arial"/>
                <a:cs typeface="Arial"/>
              </a:rPr>
              <a:t>primitivo</a:t>
            </a:r>
            <a:endParaRPr sz="1600">
              <a:latin typeface="Arial"/>
              <a:cs typeface="Arial"/>
            </a:endParaRPr>
          </a:p>
          <a:p>
            <a:pPr marL="756285" lvl="1" indent="-286385">
              <a:lnSpc>
                <a:spcPct val="100000"/>
              </a:lnSpc>
              <a:spcBef>
                <a:spcPts val="385"/>
              </a:spcBef>
              <a:buChar char="–"/>
              <a:tabLst>
                <a:tab pos="756285" algn="l"/>
                <a:tab pos="756920" algn="l"/>
              </a:tabLst>
            </a:pPr>
            <a:r>
              <a:rPr sz="1600" spc="-100" dirty="0">
                <a:latin typeface="Arial"/>
                <a:cs typeface="Arial"/>
              </a:rPr>
              <a:t>Tis: </a:t>
            </a:r>
            <a:r>
              <a:rPr sz="1600" spc="-95" dirty="0">
                <a:latin typeface="Arial"/>
                <a:cs typeface="Arial"/>
              </a:rPr>
              <a:t>Carcinoma </a:t>
            </a:r>
            <a:r>
              <a:rPr sz="1600" spc="-25" dirty="0">
                <a:latin typeface="Arial"/>
                <a:cs typeface="Arial"/>
              </a:rPr>
              <a:t>in</a:t>
            </a:r>
            <a:r>
              <a:rPr sz="1600" spc="-90" dirty="0">
                <a:latin typeface="Arial"/>
                <a:cs typeface="Arial"/>
              </a:rPr>
              <a:t> </a:t>
            </a:r>
            <a:r>
              <a:rPr sz="1600" spc="-35" dirty="0">
                <a:latin typeface="Arial"/>
                <a:cs typeface="Arial"/>
              </a:rPr>
              <a:t>situ</a:t>
            </a:r>
            <a:endParaRPr sz="1600">
              <a:latin typeface="Arial"/>
              <a:cs typeface="Arial"/>
            </a:endParaRPr>
          </a:p>
          <a:p>
            <a:pPr marL="756285" lvl="1" indent="-286385">
              <a:lnSpc>
                <a:spcPct val="100000"/>
              </a:lnSpc>
              <a:spcBef>
                <a:spcPts val="385"/>
              </a:spcBef>
              <a:buChar char="–"/>
              <a:tabLst>
                <a:tab pos="756285" algn="l"/>
                <a:tab pos="756920" algn="l"/>
              </a:tabLst>
            </a:pPr>
            <a:r>
              <a:rPr sz="1600" spc="-114" dirty="0">
                <a:latin typeface="Arial"/>
                <a:cs typeface="Arial"/>
              </a:rPr>
              <a:t>T1, T2, T3, </a:t>
            </a:r>
            <a:r>
              <a:rPr sz="1600" spc="-105" dirty="0">
                <a:latin typeface="Arial"/>
                <a:cs typeface="Arial"/>
              </a:rPr>
              <a:t>T4: </a:t>
            </a:r>
            <a:r>
              <a:rPr sz="1600" spc="-55" dirty="0">
                <a:latin typeface="Arial"/>
                <a:cs typeface="Arial"/>
              </a:rPr>
              <a:t>aumento </a:t>
            </a:r>
            <a:r>
              <a:rPr sz="1600" spc="-50" dirty="0">
                <a:latin typeface="Arial"/>
                <a:cs typeface="Arial"/>
              </a:rPr>
              <a:t>delle </a:t>
            </a:r>
            <a:r>
              <a:rPr sz="1600" spc="-55" dirty="0">
                <a:latin typeface="Arial"/>
                <a:cs typeface="Arial"/>
              </a:rPr>
              <a:t>dimensioni </a:t>
            </a:r>
            <a:r>
              <a:rPr sz="1600" spc="-5" dirty="0">
                <a:latin typeface="Arial"/>
                <a:cs typeface="Arial"/>
              </a:rPr>
              <a:t>e/o </a:t>
            </a:r>
            <a:r>
              <a:rPr sz="1600" spc="-65" dirty="0">
                <a:latin typeface="Arial"/>
                <a:cs typeface="Arial"/>
              </a:rPr>
              <a:t>dell’estensione </a:t>
            </a:r>
            <a:r>
              <a:rPr sz="1600" spc="-50" dirty="0">
                <a:latin typeface="Arial"/>
                <a:cs typeface="Arial"/>
              </a:rPr>
              <a:t>del </a:t>
            </a:r>
            <a:r>
              <a:rPr sz="1600" spc="-35" dirty="0">
                <a:latin typeface="Arial"/>
                <a:cs typeface="Arial"/>
              </a:rPr>
              <a:t>tumore</a:t>
            </a:r>
            <a:r>
              <a:rPr sz="1600" spc="-120" dirty="0">
                <a:latin typeface="Arial"/>
                <a:cs typeface="Arial"/>
              </a:rPr>
              <a:t> </a:t>
            </a:r>
            <a:r>
              <a:rPr sz="1600" spc="-15" dirty="0">
                <a:latin typeface="Arial"/>
                <a:cs typeface="Arial"/>
              </a:rPr>
              <a:t>primitivo</a:t>
            </a:r>
            <a:endParaRPr sz="1600">
              <a:latin typeface="Arial"/>
              <a:cs typeface="Arial"/>
            </a:endParaRPr>
          </a:p>
          <a:p>
            <a:pPr lvl="1">
              <a:lnSpc>
                <a:spcPct val="100000"/>
              </a:lnSpc>
              <a:spcBef>
                <a:spcPts val="15"/>
              </a:spcBef>
              <a:buFont typeface="Arial"/>
              <a:buChar char="–"/>
            </a:pPr>
            <a:endParaRPr sz="2600">
              <a:latin typeface="Times New Roman"/>
              <a:cs typeface="Times New Roman"/>
            </a:endParaRPr>
          </a:p>
          <a:p>
            <a:pPr marL="355600" indent="-342900">
              <a:lnSpc>
                <a:spcPct val="100000"/>
              </a:lnSpc>
              <a:buChar char="•"/>
              <a:tabLst>
                <a:tab pos="355600" algn="l"/>
                <a:tab pos="356235" algn="l"/>
              </a:tabLst>
            </a:pPr>
            <a:r>
              <a:rPr sz="1800" spc="-140" dirty="0">
                <a:latin typeface="Arial"/>
                <a:cs typeface="Arial"/>
              </a:rPr>
              <a:t>N </a:t>
            </a:r>
            <a:r>
              <a:rPr sz="1800" spc="-105" dirty="0">
                <a:latin typeface="Arial"/>
                <a:cs typeface="Arial"/>
              </a:rPr>
              <a:t>– </a:t>
            </a:r>
            <a:r>
              <a:rPr sz="1800" spc="-30" dirty="0">
                <a:latin typeface="Arial"/>
                <a:cs typeface="Arial"/>
              </a:rPr>
              <a:t>linfonodi</a:t>
            </a:r>
            <a:r>
              <a:rPr sz="1800" spc="-5" dirty="0">
                <a:latin typeface="Arial"/>
                <a:cs typeface="Arial"/>
              </a:rPr>
              <a:t> </a:t>
            </a:r>
            <a:r>
              <a:rPr sz="1800" spc="-55" dirty="0">
                <a:latin typeface="Arial"/>
                <a:cs typeface="Arial"/>
              </a:rPr>
              <a:t>regionali</a:t>
            </a:r>
            <a:endParaRPr sz="1800">
              <a:latin typeface="Arial"/>
              <a:cs typeface="Arial"/>
            </a:endParaRPr>
          </a:p>
          <a:p>
            <a:pPr marL="756285" lvl="1" indent="-286385">
              <a:lnSpc>
                <a:spcPct val="100000"/>
              </a:lnSpc>
              <a:spcBef>
                <a:spcPts val="405"/>
              </a:spcBef>
              <a:buChar char="–"/>
              <a:tabLst>
                <a:tab pos="756285" algn="l"/>
                <a:tab pos="756920" algn="l"/>
              </a:tabLst>
            </a:pPr>
            <a:r>
              <a:rPr sz="1600" spc="-85" dirty="0">
                <a:latin typeface="Arial"/>
                <a:cs typeface="Arial"/>
              </a:rPr>
              <a:t>Nx: </a:t>
            </a:r>
            <a:r>
              <a:rPr sz="1600" spc="-20" dirty="0">
                <a:latin typeface="Arial"/>
                <a:cs typeface="Arial"/>
              </a:rPr>
              <a:t>lo </a:t>
            </a:r>
            <a:r>
              <a:rPr sz="1600" spc="-45" dirty="0">
                <a:latin typeface="Arial"/>
                <a:cs typeface="Arial"/>
              </a:rPr>
              <a:t>stato </a:t>
            </a:r>
            <a:r>
              <a:rPr sz="1600" spc="-50" dirty="0">
                <a:latin typeface="Arial"/>
                <a:cs typeface="Arial"/>
              </a:rPr>
              <a:t>dei </a:t>
            </a:r>
            <a:r>
              <a:rPr sz="1600" spc="-30" dirty="0">
                <a:latin typeface="Arial"/>
                <a:cs typeface="Arial"/>
              </a:rPr>
              <a:t>linfonodi </a:t>
            </a:r>
            <a:r>
              <a:rPr sz="1600" spc="-50" dirty="0">
                <a:latin typeface="Arial"/>
                <a:cs typeface="Arial"/>
              </a:rPr>
              <a:t>regionali </a:t>
            </a:r>
            <a:r>
              <a:rPr sz="1600" spc="-55" dirty="0">
                <a:latin typeface="Arial"/>
                <a:cs typeface="Arial"/>
              </a:rPr>
              <a:t>non può</a:t>
            </a:r>
            <a:r>
              <a:rPr sz="1600" spc="-320" dirty="0">
                <a:latin typeface="Arial"/>
                <a:cs typeface="Arial"/>
              </a:rPr>
              <a:t> </a:t>
            </a:r>
            <a:r>
              <a:rPr sz="1600" spc="-110" dirty="0">
                <a:latin typeface="Arial"/>
                <a:cs typeface="Arial"/>
              </a:rPr>
              <a:t>essere </a:t>
            </a:r>
            <a:r>
              <a:rPr sz="1600" spc="-20" dirty="0">
                <a:latin typeface="Arial"/>
                <a:cs typeface="Arial"/>
              </a:rPr>
              <a:t>definito</a:t>
            </a:r>
            <a:endParaRPr sz="1600">
              <a:latin typeface="Arial"/>
              <a:cs typeface="Arial"/>
            </a:endParaRPr>
          </a:p>
          <a:p>
            <a:pPr marL="756285" lvl="1" indent="-286385">
              <a:lnSpc>
                <a:spcPct val="100000"/>
              </a:lnSpc>
              <a:spcBef>
                <a:spcPts val="385"/>
              </a:spcBef>
              <a:buChar char="–"/>
              <a:tabLst>
                <a:tab pos="756285" algn="l"/>
                <a:tab pos="756920" algn="l"/>
              </a:tabLst>
            </a:pPr>
            <a:r>
              <a:rPr sz="1600" spc="-75" dirty="0">
                <a:latin typeface="Arial"/>
                <a:cs typeface="Arial"/>
              </a:rPr>
              <a:t>N0: </a:t>
            </a:r>
            <a:r>
              <a:rPr sz="1600" spc="-135" dirty="0">
                <a:latin typeface="Arial"/>
                <a:cs typeface="Arial"/>
              </a:rPr>
              <a:t>assenza </a:t>
            </a:r>
            <a:r>
              <a:rPr sz="1600" spc="-25" dirty="0">
                <a:latin typeface="Arial"/>
                <a:cs typeface="Arial"/>
              </a:rPr>
              <a:t>di </a:t>
            </a:r>
            <a:r>
              <a:rPr sz="1600" spc="-75" dirty="0">
                <a:latin typeface="Arial"/>
                <a:cs typeface="Arial"/>
              </a:rPr>
              <a:t>metastasi </a:t>
            </a:r>
            <a:r>
              <a:rPr sz="1600" spc="-50" dirty="0">
                <a:latin typeface="Arial"/>
                <a:cs typeface="Arial"/>
              </a:rPr>
              <a:t>dei </a:t>
            </a:r>
            <a:r>
              <a:rPr sz="1600" spc="-30" dirty="0">
                <a:latin typeface="Arial"/>
                <a:cs typeface="Arial"/>
              </a:rPr>
              <a:t>linfonodi</a:t>
            </a:r>
            <a:r>
              <a:rPr sz="1600" spc="-170" dirty="0">
                <a:latin typeface="Arial"/>
                <a:cs typeface="Arial"/>
              </a:rPr>
              <a:t> </a:t>
            </a:r>
            <a:r>
              <a:rPr sz="1600" spc="-50" dirty="0">
                <a:latin typeface="Arial"/>
                <a:cs typeface="Arial"/>
              </a:rPr>
              <a:t>regionali</a:t>
            </a:r>
            <a:endParaRPr sz="1600">
              <a:latin typeface="Arial"/>
              <a:cs typeface="Arial"/>
            </a:endParaRPr>
          </a:p>
          <a:p>
            <a:pPr marL="756285" lvl="1" indent="-286385">
              <a:lnSpc>
                <a:spcPct val="100000"/>
              </a:lnSpc>
              <a:spcBef>
                <a:spcPts val="384"/>
              </a:spcBef>
              <a:buChar char="–"/>
              <a:tabLst>
                <a:tab pos="756285" algn="l"/>
                <a:tab pos="756920" algn="l"/>
              </a:tabLst>
            </a:pPr>
            <a:r>
              <a:rPr sz="1600" spc="-85" dirty="0">
                <a:latin typeface="Arial"/>
                <a:cs typeface="Arial"/>
              </a:rPr>
              <a:t>N1, </a:t>
            </a:r>
            <a:r>
              <a:rPr sz="1600" spc="-100" dirty="0">
                <a:latin typeface="Arial"/>
                <a:cs typeface="Arial"/>
              </a:rPr>
              <a:t>N2,N </a:t>
            </a:r>
            <a:r>
              <a:rPr sz="1600" spc="-55" dirty="0">
                <a:latin typeface="Arial"/>
                <a:cs typeface="Arial"/>
              </a:rPr>
              <a:t>3: aumento </a:t>
            </a:r>
            <a:r>
              <a:rPr sz="1600" spc="-50" dirty="0">
                <a:latin typeface="Arial"/>
                <a:cs typeface="Arial"/>
              </a:rPr>
              <a:t>dell’interessamento dei </a:t>
            </a:r>
            <a:r>
              <a:rPr sz="1600" spc="-30" dirty="0">
                <a:latin typeface="Arial"/>
                <a:cs typeface="Arial"/>
              </a:rPr>
              <a:t>linfonodi</a:t>
            </a:r>
            <a:r>
              <a:rPr sz="1600" spc="-180" dirty="0">
                <a:latin typeface="Arial"/>
                <a:cs typeface="Arial"/>
              </a:rPr>
              <a:t> </a:t>
            </a:r>
            <a:r>
              <a:rPr sz="1600" spc="-50" dirty="0">
                <a:latin typeface="Arial"/>
                <a:cs typeface="Arial"/>
              </a:rPr>
              <a:t>regionali</a:t>
            </a:r>
            <a:endParaRPr sz="1600">
              <a:latin typeface="Arial"/>
              <a:cs typeface="Arial"/>
            </a:endParaRPr>
          </a:p>
          <a:p>
            <a:pPr lvl="1">
              <a:lnSpc>
                <a:spcPct val="100000"/>
              </a:lnSpc>
              <a:spcBef>
                <a:spcPts val="15"/>
              </a:spcBef>
              <a:buFont typeface="Arial"/>
              <a:buChar char="–"/>
            </a:pPr>
            <a:endParaRPr sz="2600">
              <a:latin typeface="Times New Roman"/>
              <a:cs typeface="Times New Roman"/>
            </a:endParaRPr>
          </a:p>
          <a:p>
            <a:pPr marL="355600" indent="-342900">
              <a:lnSpc>
                <a:spcPct val="100000"/>
              </a:lnSpc>
              <a:buChar char="•"/>
              <a:tabLst>
                <a:tab pos="355600" algn="l"/>
                <a:tab pos="356235" algn="l"/>
              </a:tabLst>
            </a:pPr>
            <a:r>
              <a:rPr sz="1800" spc="35" dirty="0">
                <a:latin typeface="Arial"/>
                <a:cs typeface="Arial"/>
              </a:rPr>
              <a:t>M </a:t>
            </a:r>
            <a:r>
              <a:rPr sz="1800" spc="-105" dirty="0">
                <a:latin typeface="Arial"/>
                <a:cs typeface="Arial"/>
              </a:rPr>
              <a:t>– </a:t>
            </a:r>
            <a:r>
              <a:rPr sz="1800" spc="-80" dirty="0">
                <a:latin typeface="Arial"/>
                <a:cs typeface="Arial"/>
              </a:rPr>
              <a:t>metastasi </a:t>
            </a:r>
            <a:r>
              <a:rPr sz="1800" spc="-140" dirty="0">
                <a:latin typeface="Arial"/>
                <a:cs typeface="Arial"/>
              </a:rPr>
              <a:t>a</a:t>
            </a:r>
            <a:r>
              <a:rPr sz="1800" spc="-229" dirty="0">
                <a:latin typeface="Arial"/>
                <a:cs typeface="Arial"/>
              </a:rPr>
              <a:t> </a:t>
            </a:r>
            <a:r>
              <a:rPr sz="1800" spc="-95" dirty="0">
                <a:latin typeface="Arial"/>
                <a:cs typeface="Arial"/>
              </a:rPr>
              <a:t>distanza</a:t>
            </a:r>
            <a:endParaRPr sz="1800">
              <a:latin typeface="Arial"/>
              <a:cs typeface="Arial"/>
            </a:endParaRPr>
          </a:p>
          <a:p>
            <a:pPr marL="756285" lvl="1" indent="-286385">
              <a:lnSpc>
                <a:spcPct val="100000"/>
              </a:lnSpc>
              <a:spcBef>
                <a:spcPts val="405"/>
              </a:spcBef>
              <a:buChar char="–"/>
              <a:tabLst>
                <a:tab pos="756285" algn="l"/>
                <a:tab pos="756920" algn="l"/>
              </a:tabLst>
            </a:pPr>
            <a:r>
              <a:rPr sz="1600" spc="-35" dirty="0">
                <a:latin typeface="Arial"/>
                <a:cs typeface="Arial"/>
              </a:rPr>
              <a:t>Mx: </a:t>
            </a:r>
            <a:r>
              <a:rPr sz="1600" spc="-60" dirty="0">
                <a:latin typeface="Arial"/>
                <a:cs typeface="Arial"/>
              </a:rPr>
              <a:t>la </a:t>
            </a:r>
            <a:r>
              <a:rPr sz="1600" spc="-105" dirty="0">
                <a:latin typeface="Arial"/>
                <a:cs typeface="Arial"/>
              </a:rPr>
              <a:t>presenza </a:t>
            </a:r>
            <a:r>
              <a:rPr sz="1600" spc="-25" dirty="0">
                <a:latin typeface="Arial"/>
                <a:cs typeface="Arial"/>
              </a:rPr>
              <a:t>di </a:t>
            </a:r>
            <a:r>
              <a:rPr sz="1600" spc="-75" dirty="0">
                <a:latin typeface="Arial"/>
                <a:cs typeface="Arial"/>
              </a:rPr>
              <a:t>metastasi </a:t>
            </a:r>
            <a:r>
              <a:rPr sz="1600" spc="-130" dirty="0">
                <a:latin typeface="Arial"/>
                <a:cs typeface="Arial"/>
              </a:rPr>
              <a:t>a </a:t>
            </a:r>
            <a:r>
              <a:rPr sz="1600" spc="-85" dirty="0">
                <a:latin typeface="Arial"/>
                <a:cs typeface="Arial"/>
              </a:rPr>
              <a:t>distanza </a:t>
            </a:r>
            <a:r>
              <a:rPr sz="1600" spc="-55" dirty="0">
                <a:latin typeface="Arial"/>
                <a:cs typeface="Arial"/>
              </a:rPr>
              <a:t>non può </a:t>
            </a:r>
            <a:r>
              <a:rPr sz="1600" spc="-110" dirty="0">
                <a:latin typeface="Arial"/>
                <a:cs typeface="Arial"/>
              </a:rPr>
              <a:t>essere</a:t>
            </a:r>
            <a:r>
              <a:rPr sz="1600" spc="-215" dirty="0">
                <a:latin typeface="Arial"/>
                <a:cs typeface="Arial"/>
              </a:rPr>
              <a:t> </a:t>
            </a:r>
            <a:r>
              <a:rPr sz="1600" spc="-30" dirty="0">
                <a:latin typeface="Arial"/>
                <a:cs typeface="Arial"/>
              </a:rPr>
              <a:t>definita</a:t>
            </a:r>
            <a:endParaRPr sz="1600">
              <a:latin typeface="Arial"/>
              <a:cs typeface="Arial"/>
            </a:endParaRPr>
          </a:p>
          <a:p>
            <a:pPr marL="756285" lvl="1" indent="-286385">
              <a:lnSpc>
                <a:spcPct val="100000"/>
              </a:lnSpc>
              <a:spcBef>
                <a:spcPts val="380"/>
              </a:spcBef>
              <a:buChar char="–"/>
              <a:tabLst>
                <a:tab pos="756285" algn="l"/>
                <a:tab pos="756920" algn="l"/>
              </a:tabLst>
            </a:pPr>
            <a:r>
              <a:rPr sz="1600" spc="-25" dirty="0">
                <a:latin typeface="Arial"/>
                <a:cs typeface="Arial"/>
              </a:rPr>
              <a:t>M0: </a:t>
            </a:r>
            <a:r>
              <a:rPr sz="1600" spc="-140" dirty="0">
                <a:latin typeface="Arial"/>
                <a:cs typeface="Arial"/>
              </a:rPr>
              <a:t>assenza </a:t>
            </a:r>
            <a:r>
              <a:rPr sz="1600" spc="-25" dirty="0">
                <a:latin typeface="Arial"/>
                <a:cs typeface="Arial"/>
              </a:rPr>
              <a:t>di </a:t>
            </a:r>
            <a:r>
              <a:rPr sz="1600" spc="-75" dirty="0">
                <a:latin typeface="Arial"/>
                <a:cs typeface="Arial"/>
              </a:rPr>
              <a:t>metastasi </a:t>
            </a:r>
            <a:r>
              <a:rPr sz="1600" spc="-130" dirty="0">
                <a:latin typeface="Arial"/>
                <a:cs typeface="Arial"/>
              </a:rPr>
              <a:t>a</a:t>
            </a:r>
            <a:r>
              <a:rPr sz="1600" spc="-175" dirty="0">
                <a:latin typeface="Arial"/>
                <a:cs typeface="Arial"/>
              </a:rPr>
              <a:t> </a:t>
            </a:r>
            <a:r>
              <a:rPr sz="1600" spc="-85" dirty="0">
                <a:latin typeface="Arial"/>
                <a:cs typeface="Arial"/>
              </a:rPr>
              <a:t>distanza</a:t>
            </a:r>
            <a:endParaRPr sz="1600">
              <a:latin typeface="Arial"/>
              <a:cs typeface="Arial"/>
            </a:endParaRPr>
          </a:p>
          <a:p>
            <a:pPr marL="756285" lvl="1" indent="-286385">
              <a:lnSpc>
                <a:spcPct val="100000"/>
              </a:lnSpc>
              <a:spcBef>
                <a:spcPts val="385"/>
              </a:spcBef>
              <a:buChar char="–"/>
              <a:tabLst>
                <a:tab pos="756285" algn="l"/>
                <a:tab pos="756920" algn="l"/>
              </a:tabLst>
            </a:pPr>
            <a:r>
              <a:rPr sz="1600" spc="-25" dirty="0">
                <a:latin typeface="Arial"/>
                <a:cs typeface="Arial"/>
              </a:rPr>
              <a:t>M1: </a:t>
            </a:r>
            <a:r>
              <a:rPr sz="1600" spc="-105" dirty="0">
                <a:latin typeface="Arial"/>
                <a:cs typeface="Arial"/>
              </a:rPr>
              <a:t>presenza </a:t>
            </a:r>
            <a:r>
              <a:rPr sz="1600" spc="-25" dirty="0">
                <a:latin typeface="Arial"/>
                <a:cs typeface="Arial"/>
              </a:rPr>
              <a:t>di </a:t>
            </a:r>
            <a:r>
              <a:rPr sz="1600" spc="-75" dirty="0">
                <a:latin typeface="Arial"/>
                <a:cs typeface="Arial"/>
              </a:rPr>
              <a:t>metastasi </a:t>
            </a:r>
            <a:r>
              <a:rPr sz="1600" spc="-130" dirty="0">
                <a:latin typeface="Arial"/>
                <a:cs typeface="Arial"/>
              </a:rPr>
              <a:t>a</a:t>
            </a:r>
            <a:r>
              <a:rPr sz="1600" spc="-185" dirty="0">
                <a:latin typeface="Arial"/>
                <a:cs typeface="Arial"/>
              </a:rPr>
              <a:t> </a:t>
            </a:r>
            <a:r>
              <a:rPr sz="1600" spc="-85" dirty="0">
                <a:latin typeface="Arial"/>
                <a:cs typeface="Arial"/>
              </a:rPr>
              <a:t>distanza</a:t>
            </a:r>
            <a:endParaRPr sz="1600">
              <a:latin typeface="Arial"/>
              <a:cs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5317" y="461899"/>
            <a:ext cx="4836795" cy="696595"/>
          </a:xfrm>
          <a:prstGeom prst="rect">
            <a:avLst/>
          </a:prstGeom>
        </p:spPr>
        <p:txBody>
          <a:bodyPr vert="horz" wrap="square" lIns="0" tIns="13335" rIns="0" bIns="0" rtlCol="0">
            <a:spAutoFit/>
          </a:bodyPr>
          <a:lstStyle/>
          <a:p>
            <a:pPr marL="12700">
              <a:lnSpc>
                <a:spcPct val="100000"/>
              </a:lnSpc>
              <a:spcBef>
                <a:spcPts val="105"/>
              </a:spcBef>
            </a:pPr>
            <a:r>
              <a:rPr sz="4400" spc="-390" dirty="0"/>
              <a:t>SIMBOLI</a:t>
            </a:r>
            <a:r>
              <a:rPr sz="4400" spc="-260" dirty="0"/>
              <a:t> </a:t>
            </a:r>
            <a:r>
              <a:rPr sz="4400" spc="-375" dirty="0"/>
              <a:t>AGGIUNTIVI</a:t>
            </a:r>
            <a:endParaRPr sz="4400"/>
          </a:p>
        </p:txBody>
      </p:sp>
      <p:sp>
        <p:nvSpPr>
          <p:cNvPr id="4" name="object 3"/>
          <p:cNvSpPr txBox="1"/>
          <p:nvPr/>
        </p:nvSpPr>
        <p:spPr>
          <a:xfrm>
            <a:off x="535940" y="1539811"/>
            <a:ext cx="7944484" cy="2879725"/>
          </a:xfrm>
          <a:prstGeom prst="rect">
            <a:avLst/>
          </a:prstGeom>
        </p:spPr>
        <p:txBody>
          <a:bodyPr vert="horz" wrap="square" lIns="0" tIns="86360" rIns="0" bIns="0" rtlCol="0">
            <a:spAutoFit/>
          </a:bodyPr>
          <a:lstStyle/>
          <a:p>
            <a:pPr marL="355600" indent="-343535">
              <a:lnSpc>
                <a:spcPct val="100000"/>
              </a:lnSpc>
              <a:spcBef>
                <a:spcPts val="680"/>
              </a:spcBef>
              <a:buFont typeface="Arial"/>
              <a:buChar char="•"/>
              <a:tabLst>
                <a:tab pos="355600" algn="l"/>
                <a:tab pos="356235" algn="l"/>
              </a:tabLst>
            </a:pPr>
            <a:r>
              <a:rPr sz="2400" b="1" i="1" spc="-5" dirty="0">
                <a:latin typeface="Calibri"/>
                <a:cs typeface="Calibri"/>
              </a:rPr>
              <a:t>Simbolo </a:t>
            </a:r>
            <a:r>
              <a:rPr sz="2400" b="1" i="1" dirty="0">
                <a:latin typeface="Calibri"/>
                <a:cs typeface="Calibri"/>
              </a:rPr>
              <a:t>m</a:t>
            </a:r>
            <a:r>
              <a:rPr sz="2400" dirty="0">
                <a:latin typeface="Calibri"/>
                <a:cs typeface="Calibri"/>
              </a:rPr>
              <a:t>: </a:t>
            </a:r>
            <a:r>
              <a:rPr sz="2400" spc="-5" dirty="0">
                <a:latin typeface="Calibri"/>
                <a:cs typeface="Calibri"/>
              </a:rPr>
              <a:t>indica </a:t>
            </a:r>
            <a:r>
              <a:rPr sz="2400" dirty="0">
                <a:latin typeface="Calibri"/>
                <a:cs typeface="Calibri"/>
              </a:rPr>
              <a:t>la </a:t>
            </a:r>
            <a:r>
              <a:rPr sz="2400" spc="-10" dirty="0">
                <a:latin typeface="Calibri"/>
                <a:cs typeface="Calibri"/>
              </a:rPr>
              <a:t>presenza </a:t>
            </a:r>
            <a:r>
              <a:rPr sz="2400" spc="-5" dirty="0">
                <a:latin typeface="Calibri"/>
                <a:cs typeface="Calibri"/>
              </a:rPr>
              <a:t>di tumori</a:t>
            </a:r>
            <a:r>
              <a:rPr sz="2400" spc="-80" dirty="0">
                <a:latin typeface="Calibri"/>
                <a:cs typeface="Calibri"/>
              </a:rPr>
              <a:t> </a:t>
            </a:r>
            <a:r>
              <a:rPr sz="2400" dirty="0">
                <a:latin typeface="Calibri"/>
                <a:cs typeface="Calibri"/>
              </a:rPr>
              <a:t>multipli</a:t>
            </a:r>
            <a:endParaRPr sz="2400">
              <a:latin typeface="Calibri"/>
              <a:cs typeface="Calibri"/>
            </a:endParaRPr>
          </a:p>
          <a:p>
            <a:pPr marL="424180" indent="-412115">
              <a:lnSpc>
                <a:spcPct val="100000"/>
              </a:lnSpc>
              <a:spcBef>
                <a:spcPts val="580"/>
              </a:spcBef>
              <a:buFont typeface="Arial"/>
              <a:buChar char="•"/>
              <a:tabLst>
                <a:tab pos="424180" algn="l"/>
                <a:tab pos="424815" algn="l"/>
              </a:tabLst>
            </a:pPr>
            <a:r>
              <a:rPr sz="2400" b="1" i="1" spc="-5" dirty="0">
                <a:latin typeface="Calibri"/>
                <a:cs typeface="Calibri"/>
              </a:rPr>
              <a:t>Simbolo </a:t>
            </a:r>
            <a:r>
              <a:rPr sz="2400" b="1" i="1" dirty="0">
                <a:latin typeface="Calibri"/>
                <a:cs typeface="Calibri"/>
              </a:rPr>
              <a:t>y</a:t>
            </a:r>
            <a:r>
              <a:rPr sz="2400" dirty="0">
                <a:latin typeface="Calibri"/>
                <a:cs typeface="Calibri"/>
              </a:rPr>
              <a:t>: </a:t>
            </a:r>
            <a:r>
              <a:rPr sz="2400" spc="-5" dirty="0">
                <a:latin typeface="Calibri"/>
                <a:cs typeface="Calibri"/>
              </a:rPr>
              <a:t>indica </a:t>
            </a:r>
            <a:r>
              <a:rPr sz="2400" dirty="0">
                <a:latin typeface="Calibri"/>
                <a:cs typeface="Calibri"/>
              </a:rPr>
              <a:t>che la </a:t>
            </a:r>
            <a:r>
              <a:rPr sz="2400" spc="-5" dirty="0">
                <a:latin typeface="Calibri"/>
                <a:cs typeface="Calibri"/>
              </a:rPr>
              <a:t>classificazione </a:t>
            </a:r>
            <a:r>
              <a:rPr sz="2400" dirty="0">
                <a:latin typeface="Calibri"/>
                <a:cs typeface="Calibri"/>
              </a:rPr>
              <a:t>è </a:t>
            </a:r>
            <a:r>
              <a:rPr sz="2400" spc="-25" dirty="0">
                <a:latin typeface="Calibri"/>
                <a:cs typeface="Calibri"/>
              </a:rPr>
              <a:t>effettuata </a:t>
            </a:r>
            <a:r>
              <a:rPr sz="2400" spc="-20" dirty="0">
                <a:latin typeface="Calibri"/>
                <a:cs typeface="Calibri"/>
              </a:rPr>
              <a:t>durante</a:t>
            </a:r>
            <a:r>
              <a:rPr sz="2400" spc="-40" dirty="0">
                <a:latin typeface="Calibri"/>
                <a:cs typeface="Calibri"/>
              </a:rPr>
              <a:t> </a:t>
            </a:r>
            <a:r>
              <a:rPr sz="2400" dirty="0">
                <a:latin typeface="Calibri"/>
                <a:cs typeface="Calibri"/>
              </a:rPr>
              <a:t>o</a:t>
            </a:r>
            <a:endParaRPr sz="2400">
              <a:latin typeface="Calibri"/>
              <a:cs typeface="Calibri"/>
            </a:endParaRPr>
          </a:p>
          <a:p>
            <a:pPr marL="355600">
              <a:lnSpc>
                <a:spcPct val="100000"/>
              </a:lnSpc>
            </a:pPr>
            <a:r>
              <a:rPr sz="2400" spc="-5" dirty="0">
                <a:latin typeface="Calibri"/>
                <a:cs typeface="Calibri"/>
              </a:rPr>
              <a:t>dopo </a:t>
            </a:r>
            <a:r>
              <a:rPr sz="2400" dirty="0">
                <a:latin typeface="Calibri"/>
                <a:cs typeface="Calibri"/>
              </a:rPr>
              <a:t>l’inizio </a:t>
            </a:r>
            <a:r>
              <a:rPr sz="2400" spc="-5" dirty="0">
                <a:latin typeface="Calibri"/>
                <a:cs typeface="Calibri"/>
              </a:rPr>
              <a:t>di una </a:t>
            </a:r>
            <a:r>
              <a:rPr sz="2400" spc="-10" dirty="0">
                <a:latin typeface="Calibri"/>
                <a:cs typeface="Calibri"/>
              </a:rPr>
              <a:t>terapia</a:t>
            </a:r>
            <a:r>
              <a:rPr sz="2400" spc="-40" dirty="0">
                <a:latin typeface="Calibri"/>
                <a:cs typeface="Calibri"/>
              </a:rPr>
              <a:t> </a:t>
            </a:r>
            <a:r>
              <a:rPr sz="2400" dirty="0">
                <a:latin typeface="Calibri"/>
                <a:cs typeface="Calibri"/>
              </a:rPr>
              <a:t>multimodale</a:t>
            </a:r>
            <a:endParaRPr sz="2400">
              <a:latin typeface="Calibri"/>
              <a:cs typeface="Calibri"/>
            </a:endParaRPr>
          </a:p>
          <a:p>
            <a:pPr marL="355600" marR="261620" indent="-343535">
              <a:lnSpc>
                <a:spcPct val="100000"/>
              </a:lnSpc>
              <a:spcBef>
                <a:spcPts val="575"/>
              </a:spcBef>
              <a:buFont typeface="Arial"/>
              <a:buChar char="•"/>
              <a:tabLst>
                <a:tab pos="424180" algn="l"/>
                <a:tab pos="424815" algn="l"/>
              </a:tabLst>
            </a:pPr>
            <a:r>
              <a:rPr dirty="0"/>
              <a:t>	</a:t>
            </a:r>
            <a:r>
              <a:rPr sz="2400" b="1" i="1" spc="-5" dirty="0">
                <a:latin typeface="Calibri"/>
                <a:cs typeface="Calibri"/>
              </a:rPr>
              <a:t>Simbolo </a:t>
            </a:r>
            <a:r>
              <a:rPr sz="2400" b="1" i="1" dirty="0">
                <a:latin typeface="Calibri"/>
                <a:cs typeface="Calibri"/>
              </a:rPr>
              <a:t>r</a:t>
            </a:r>
            <a:r>
              <a:rPr sz="2400" dirty="0">
                <a:latin typeface="Calibri"/>
                <a:cs typeface="Calibri"/>
              </a:rPr>
              <a:t>: </a:t>
            </a:r>
            <a:r>
              <a:rPr sz="2400" spc="-5" dirty="0">
                <a:latin typeface="Calibri"/>
                <a:cs typeface="Calibri"/>
              </a:rPr>
              <a:t>indica </a:t>
            </a:r>
            <a:r>
              <a:rPr sz="2400" dirty="0">
                <a:latin typeface="Calibri"/>
                <a:cs typeface="Calibri"/>
              </a:rPr>
              <a:t>tumori </a:t>
            </a:r>
            <a:r>
              <a:rPr sz="2400" spc="-5" dirty="0">
                <a:latin typeface="Calibri"/>
                <a:cs typeface="Calibri"/>
              </a:rPr>
              <a:t>recidivi </a:t>
            </a:r>
            <a:r>
              <a:rPr sz="2400" spc="-10" dirty="0">
                <a:latin typeface="Calibri"/>
                <a:cs typeface="Calibri"/>
              </a:rPr>
              <a:t>stadiati </a:t>
            </a:r>
            <a:r>
              <a:rPr sz="2400" spc="-5" dirty="0">
                <a:latin typeface="Calibri"/>
                <a:cs typeface="Calibri"/>
              </a:rPr>
              <a:t>dopo un</a:t>
            </a:r>
            <a:r>
              <a:rPr sz="2400" spc="-120" dirty="0">
                <a:latin typeface="Calibri"/>
                <a:cs typeface="Calibri"/>
              </a:rPr>
              <a:t> </a:t>
            </a:r>
            <a:r>
              <a:rPr sz="2400" spc="-10" dirty="0">
                <a:latin typeface="Calibri"/>
                <a:cs typeface="Calibri"/>
              </a:rPr>
              <a:t>intervallo  </a:t>
            </a:r>
            <a:r>
              <a:rPr sz="2400" spc="-5" dirty="0">
                <a:latin typeface="Calibri"/>
                <a:cs typeface="Calibri"/>
              </a:rPr>
              <a:t>libero da</a:t>
            </a:r>
            <a:r>
              <a:rPr sz="2400" spc="-30" dirty="0">
                <a:latin typeface="Calibri"/>
                <a:cs typeface="Calibri"/>
              </a:rPr>
              <a:t> </a:t>
            </a:r>
            <a:r>
              <a:rPr sz="2400" spc="-10" dirty="0">
                <a:latin typeface="Calibri"/>
                <a:cs typeface="Calibri"/>
              </a:rPr>
              <a:t>malattia</a:t>
            </a:r>
            <a:endParaRPr sz="2400">
              <a:latin typeface="Calibri"/>
              <a:cs typeface="Calibri"/>
            </a:endParaRPr>
          </a:p>
          <a:p>
            <a:pPr marL="424180" indent="-412115">
              <a:lnSpc>
                <a:spcPct val="100000"/>
              </a:lnSpc>
              <a:spcBef>
                <a:spcPts val="580"/>
              </a:spcBef>
              <a:buFont typeface="Arial"/>
              <a:buChar char="•"/>
              <a:tabLst>
                <a:tab pos="424180" algn="l"/>
                <a:tab pos="424815" algn="l"/>
              </a:tabLst>
            </a:pPr>
            <a:r>
              <a:rPr sz="2400" b="1" i="1" spc="-5" dirty="0">
                <a:latin typeface="Calibri"/>
                <a:cs typeface="Calibri"/>
              </a:rPr>
              <a:t>Simbolo </a:t>
            </a:r>
            <a:r>
              <a:rPr sz="2400" b="1" i="1" spc="5" dirty="0">
                <a:latin typeface="Calibri"/>
                <a:cs typeface="Calibri"/>
              </a:rPr>
              <a:t>a</a:t>
            </a:r>
            <a:r>
              <a:rPr sz="2400" spc="5" dirty="0">
                <a:latin typeface="Calibri"/>
                <a:cs typeface="Calibri"/>
              </a:rPr>
              <a:t>: </a:t>
            </a:r>
            <a:r>
              <a:rPr sz="2400" spc="-5" dirty="0">
                <a:latin typeface="Calibri"/>
                <a:cs typeface="Calibri"/>
              </a:rPr>
              <a:t>indica </a:t>
            </a:r>
            <a:r>
              <a:rPr sz="2400" dirty="0">
                <a:latin typeface="Calibri"/>
                <a:cs typeface="Calibri"/>
              </a:rPr>
              <a:t>che la </a:t>
            </a:r>
            <a:r>
              <a:rPr sz="2400" spc="-5" dirty="0">
                <a:latin typeface="Calibri"/>
                <a:cs typeface="Calibri"/>
              </a:rPr>
              <a:t>classificazione </a:t>
            </a:r>
            <a:r>
              <a:rPr sz="2400" dirty="0">
                <a:latin typeface="Calibri"/>
                <a:cs typeface="Calibri"/>
              </a:rPr>
              <a:t>è </a:t>
            </a:r>
            <a:r>
              <a:rPr sz="2400" spc="-10" dirty="0">
                <a:latin typeface="Calibri"/>
                <a:cs typeface="Calibri"/>
              </a:rPr>
              <a:t>determinata </a:t>
            </a:r>
            <a:r>
              <a:rPr sz="2400" spc="-5" dirty="0">
                <a:latin typeface="Calibri"/>
                <a:cs typeface="Calibri"/>
              </a:rPr>
              <a:t>per</a:t>
            </a:r>
            <a:r>
              <a:rPr sz="2400" spc="-105" dirty="0">
                <a:latin typeface="Calibri"/>
                <a:cs typeface="Calibri"/>
              </a:rPr>
              <a:t> </a:t>
            </a:r>
            <a:r>
              <a:rPr sz="2400" dirty="0">
                <a:latin typeface="Calibri"/>
                <a:cs typeface="Calibri"/>
              </a:rPr>
              <a:t>la</a:t>
            </a:r>
            <a:endParaRPr sz="2400">
              <a:latin typeface="Calibri"/>
              <a:cs typeface="Calibri"/>
            </a:endParaRPr>
          </a:p>
          <a:p>
            <a:pPr marL="355600">
              <a:lnSpc>
                <a:spcPct val="100000"/>
              </a:lnSpc>
            </a:pPr>
            <a:r>
              <a:rPr sz="2400" spc="-5" dirty="0">
                <a:latin typeface="Calibri"/>
                <a:cs typeface="Calibri"/>
              </a:rPr>
              <a:t>prima </a:t>
            </a:r>
            <a:r>
              <a:rPr sz="2400" spc="-15" dirty="0">
                <a:latin typeface="Calibri"/>
                <a:cs typeface="Calibri"/>
              </a:rPr>
              <a:t>volta </a:t>
            </a:r>
            <a:r>
              <a:rPr sz="2400" spc="-10" dirty="0">
                <a:latin typeface="Calibri"/>
                <a:cs typeface="Calibri"/>
              </a:rPr>
              <a:t>con</a:t>
            </a:r>
            <a:r>
              <a:rPr sz="2400" spc="-25" dirty="0">
                <a:latin typeface="Calibri"/>
                <a:cs typeface="Calibri"/>
              </a:rPr>
              <a:t> l’autopsia</a:t>
            </a:r>
            <a:endParaRPr sz="2400">
              <a:latin typeface="Calibri"/>
              <a:cs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0534" y="461899"/>
            <a:ext cx="2124075" cy="696595"/>
          </a:xfrm>
          <a:prstGeom prst="rect">
            <a:avLst/>
          </a:prstGeom>
        </p:spPr>
        <p:txBody>
          <a:bodyPr vert="horz" wrap="square" lIns="0" tIns="13335" rIns="0" bIns="0" rtlCol="0">
            <a:spAutoFit/>
          </a:bodyPr>
          <a:lstStyle/>
          <a:p>
            <a:pPr marL="12700">
              <a:lnSpc>
                <a:spcPct val="100000"/>
              </a:lnSpc>
              <a:spcBef>
                <a:spcPts val="105"/>
              </a:spcBef>
            </a:pPr>
            <a:r>
              <a:rPr sz="4400" spc="-235" dirty="0"/>
              <a:t>Fattore-C</a:t>
            </a:r>
            <a:endParaRPr sz="4400"/>
          </a:p>
        </p:txBody>
      </p:sp>
      <p:sp>
        <p:nvSpPr>
          <p:cNvPr id="4" name="object 3"/>
          <p:cNvSpPr txBox="1"/>
          <p:nvPr/>
        </p:nvSpPr>
        <p:spPr>
          <a:xfrm>
            <a:off x="609600" y="1371600"/>
            <a:ext cx="8077200" cy="4236085"/>
          </a:xfrm>
          <a:prstGeom prst="rect">
            <a:avLst/>
          </a:prstGeom>
        </p:spPr>
        <p:txBody>
          <a:bodyPr vert="horz" wrap="square" lIns="0" tIns="12065" rIns="0" bIns="0" rtlCol="0">
            <a:spAutoFit/>
          </a:bodyPr>
          <a:lstStyle/>
          <a:p>
            <a:pPr marL="355600" marR="5080" indent="-343535" algn="just">
              <a:lnSpc>
                <a:spcPct val="100000"/>
              </a:lnSpc>
              <a:spcBef>
                <a:spcPts val="95"/>
              </a:spcBef>
              <a:buFont typeface="Arial"/>
              <a:buChar char="•"/>
              <a:tabLst>
                <a:tab pos="356235" algn="l"/>
              </a:tabLst>
            </a:pPr>
            <a:r>
              <a:rPr sz="2800" spc="-5" dirty="0">
                <a:latin typeface="Calibri"/>
                <a:cs typeface="Calibri"/>
              </a:rPr>
              <a:t>Il </a:t>
            </a:r>
            <a:r>
              <a:rPr sz="2800" spc="-30" dirty="0">
                <a:latin typeface="Calibri"/>
                <a:cs typeface="Calibri"/>
              </a:rPr>
              <a:t>fattore </a:t>
            </a:r>
            <a:r>
              <a:rPr sz="2800" spc="-5" dirty="0">
                <a:latin typeface="Calibri"/>
                <a:cs typeface="Calibri"/>
              </a:rPr>
              <a:t>- </a:t>
            </a:r>
            <a:r>
              <a:rPr sz="2800" spc="-15" dirty="0">
                <a:latin typeface="Calibri"/>
                <a:cs typeface="Calibri"/>
              </a:rPr>
              <a:t>C, </a:t>
            </a:r>
            <a:r>
              <a:rPr sz="2800" spc="-5" dirty="0">
                <a:latin typeface="Calibri"/>
                <a:cs typeface="Calibri"/>
              </a:rPr>
              <a:t>o </a:t>
            </a:r>
            <a:r>
              <a:rPr sz="2800" spc="-30" dirty="0">
                <a:latin typeface="Calibri"/>
                <a:cs typeface="Calibri"/>
              </a:rPr>
              <a:t>fattore </a:t>
            </a:r>
            <a:r>
              <a:rPr sz="2800" spc="-5" dirty="0">
                <a:latin typeface="Calibri"/>
                <a:cs typeface="Calibri"/>
              </a:rPr>
              <a:t>di </a:t>
            </a:r>
            <a:r>
              <a:rPr sz="2800" spc="-15" dirty="0">
                <a:latin typeface="Calibri"/>
                <a:cs typeface="Calibri"/>
              </a:rPr>
              <a:t>certezza, riflette </a:t>
            </a:r>
            <a:r>
              <a:rPr sz="2800" spc="-5" dirty="0">
                <a:latin typeface="Calibri"/>
                <a:cs typeface="Calibri"/>
              </a:rPr>
              <a:t>la </a:t>
            </a:r>
            <a:r>
              <a:rPr sz="2800" spc="-20" dirty="0">
                <a:latin typeface="Calibri"/>
                <a:cs typeface="Calibri"/>
              </a:rPr>
              <a:t>validità  </a:t>
            </a:r>
            <a:r>
              <a:rPr sz="2800" spc="-10" dirty="0">
                <a:latin typeface="Calibri"/>
                <a:cs typeface="Calibri"/>
              </a:rPr>
              <a:t>della </a:t>
            </a:r>
            <a:r>
              <a:rPr sz="2800" spc="-5" dirty="0">
                <a:latin typeface="Calibri"/>
                <a:cs typeface="Calibri"/>
              </a:rPr>
              <a:t>classificazione in </a:t>
            </a:r>
            <a:r>
              <a:rPr sz="2800" spc="-15" dirty="0">
                <a:latin typeface="Calibri"/>
                <a:cs typeface="Calibri"/>
              </a:rPr>
              <a:t>accordo con </a:t>
            </a:r>
            <a:r>
              <a:rPr sz="2800" spc="-5" dirty="0">
                <a:latin typeface="Calibri"/>
                <a:cs typeface="Calibri"/>
              </a:rPr>
              <a:t>la </a:t>
            </a:r>
            <a:r>
              <a:rPr sz="2800" spc="-10" dirty="0">
                <a:latin typeface="Calibri"/>
                <a:cs typeface="Calibri"/>
              </a:rPr>
              <a:t>metodologia  diagnostica</a:t>
            </a:r>
            <a:r>
              <a:rPr sz="2800" spc="20" dirty="0">
                <a:latin typeface="Calibri"/>
                <a:cs typeface="Calibri"/>
              </a:rPr>
              <a:t> </a:t>
            </a:r>
            <a:r>
              <a:rPr sz="2800" spc="-20" dirty="0">
                <a:latin typeface="Calibri"/>
                <a:cs typeface="Calibri"/>
              </a:rPr>
              <a:t>impiegata</a:t>
            </a:r>
            <a:endParaRPr sz="2800">
              <a:latin typeface="Calibri"/>
              <a:cs typeface="Calibri"/>
            </a:endParaRPr>
          </a:p>
          <a:p>
            <a:pPr marL="824865" lvl="1" indent="-355600" algn="just">
              <a:lnSpc>
                <a:spcPct val="100000"/>
              </a:lnSpc>
              <a:spcBef>
                <a:spcPts val="610"/>
              </a:spcBef>
              <a:buFont typeface="Arial"/>
              <a:buChar char="–"/>
              <a:tabLst>
                <a:tab pos="825500" algn="l"/>
              </a:tabLst>
            </a:pPr>
            <a:r>
              <a:rPr sz="2400" b="1" spc="-5" dirty="0">
                <a:latin typeface="Calibri"/>
                <a:cs typeface="Calibri"/>
              </a:rPr>
              <a:t>C1</a:t>
            </a:r>
            <a:r>
              <a:rPr sz="2400" spc="-5" dirty="0">
                <a:latin typeface="Calibri"/>
                <a:cs typeface="Calibri"/>
              </a:rPr>
              <a:t>: uso di </a:t>
            </a:r>
            <a:r>
              <a:rPr sz="2400" spc="-10" dirty="0">
                <a:latin typeface="Calibri"/>
                <a:cs typeface="Calibri"/>
              </a:rPr>
              <a:t>mezzi diagnostici</a:t>
            </a:r>
            <a:r>
              <a:rPr sz="2400" spc="-30" dirty="0">
                <a:latin typeface="Calibri"/>
                <a:cs typeface="Calibri"/>
              </a:rPr>
              <a:t> </a:t>
            </a:r>
            <a:r>
              <a:rPr sz="2400" spc="-15" dirty="0">
                <a:latin typeface="Calibri"/>
                <a:cs typeface="Calibri"/>
              </a:rPr>
              <a:t>standard</a:t>
            </a:r>
            <a:endParaRPr sz="2400">
              <a:latin typeface="Calibri"/>
              <a:cs typeface="Calibri"/>
            </a:endParaRPr>
          </a:p>
          <a:p>
            <a:pPr marL="824865" lvl="1" indent="-355600" algn="just">
              <a:lnSpc>
                <a:spcPct val="100000"/>
              </a:lnSpc>
              <a:spcBef>
                <a:spcPts val="575"/>
              </a:spcBef>
              <a:buFont typeface="Arial"/>
              <a:buChar char="–"/>
              <a:tabLst>
                <a:tab pos="825500" algn="l"/>
              </a:tabLst>
            </a:pPr>
            <a:r>
              <a:rPr sz="2400" b="1" spc="-5" dirty="0">
                <a:latin typeface="Calibri"/>
                <a:cs typeface="Calibri"/>
              </a:rPr>
              <a:t>C2</a:t>
            </a:r>
            <a:r>
              <a:rPr sz="2400" spc="-5" dirty="0">
                <a:latin typeface="Calibri"/>
                <a:cs typeface="Calibri"/>
              </a:rPr>
              <a:t>: segni </a:t>
            </a:r>
            <a:r>
              <a:rPr sz="2400" spc="-10" dirty="0">
                <a:latin typeface="Calibri"/>
                <a:cs typeface="Calibri"/>
              </a:rPr>
              <a:t>ottenuti con mezzi diagnostici</a:t>
            </a:r>
            <a:r>
              <a:rPr sz="2400" spc="-20" dirty="0">
                <a:latin typeface="Calibri"/>
                <a:cs typeface="Calibri"/>
              </a:rPr>
              <a:t> </a:t>
            </a:r>
            <a:r>
              <a:rPr sz="2400" spc="-5" dirty="0">
                <a:latin typeface="Calibri"/>
                <a:cs typeface="Calibri"/>
              </a:rPr>
              <a:t>speciali</a:t>
            </a:r>
            <a:endParaRPr sz="2400">
              <a:latin typeface="Calibri"/>
              <a:cs typeface="Calibri"/>
            </a:endParaRPr>
          </a:p>
          <a:p>
            <a:pPr marL="756285" marR="384810" lvl="1" indent="-287020">
              <a:lnSpc>
                <a:spcPct val="100000"/>
              </a:lnSpc>
              <a:spcBef>
                <a:spcPts val="580"/>
              </a:spcBef>
              <a:buFont typeface="Arial"/>
              <a:buChar char="–"/>
              <a:tabLst>
                <a:tab pos="824865" algn="l"/>
                <a:tab pos="825500" algn="l"/>
              </a:tabLst>
            </a:pPr>
            <a:r>
              <a:rPr dirty="0"/>
              <a:t>	</a:t>
            </a:r>
            <a:r>
              <a:rPr sz="2400" b="1" spc="-5" dirty="0">
                <a:latin typeface="Calibri"/>
                <a:cs typeface="Calibri"/>
              </a:rPr>
              <a:t>C3</a:t>
            </a:r>
            <a:r>
              <a:rPr sz="2400" spc="-5" dirty="0">
                <a:latin typeface="Calibri"/>
                <a:cs typeface="Calibri"/>
              </a:rPr>
              <a:t>: segni </a:t>
            </a:r>
            <a:r>
              <a:rPr sz="2400" spc="-10" dirty="0">
                <a:latin typeface="Calibri"/>
                <a:cs typeface="Calibri"/>
              </a:rPr>
              <a:t>rilevati con </a:t>
            </a:r>
            <a:r>
              <a:rPr sz="2400" spc="-5" dirty="0">
                <a:latin typeface="Calibri"/>
                <a:cs typeface="Calibri"/>
              </a:rPr>
              <a:t>esplorazione chirurgica,</a:t>
            </a:r>
            <a:r>
              <a:rPr sz="2400" spc="-90" dirty="0">
                <a:latin typeface="Calibri"/>
                <a:cs typeface="Calibri"/>
              </a:rPr>
              <a:t> </a:t>
            </a:r>
            <a:r>
              <a:rPr sz="2400" dirty="0">
                <a:latin typeface="Calibri"/>
                <a:cs typeface="Calibri"/>
              </a:rPr>
              <a:t>incluse  </a:t>
            </a:r>
            <a:r>
              <a:rPr sz="2400" spc="-10" dirty="0">
                <a:latin typeface="Calibri"/>
                <a:cs typeface="Calibri"/>
              </a:rPr>
              <a:t>biopsia </a:t>
            </a:r>
            <a:r>
              <a:rPr sz="2400" dirty="0">
                <a:latin typeface="Calibri"/>
                <a:cs typeface="Calibri"/>
              </a:rPr>
              <a:t>e </a:t>
            </a:r>
            <a:r>
              <a:rPr sz="2400" spc="-5" dirty="0">
                <a:latin typeface="Calibri"/>
                <a:cs typeface="Calibri"/>
              </a:rPr>
              <a:t>citologia</a:t>
            </a:r>
            <a:endParaRPr sz="2400">
              <a:latin typeface="Calibri"/>
              <a:cs typeface="Calibri"/>
            </a:endParaRPr>
          </a:p>
          <a:p>
            <a:pPr marL="824865" lvl="1" indent="-355600">
              <a:lnSpc>
                <a:spcPct val="100000"/>
              </a:lnSpc>
              <a:spcBef>
                <a:spcPts val="575"/>
              </a:spcBef>
              <a:buFont typeface="Arial"/>
              <a:buChar char="–"/>
              <a:tabLst>
                <a:tab pos="824865" algn="l"/>
                <a:tab pos="825500" algn="l"/>
              </a:tabLst>
            </a:pPr>
            <a:r>
              <a:rPr sz="2400" b="1" spc="-5" dirty="0">
                <a:latin typeface="Calibri"/>
                <a:cs typeface="Calibri"/>
              </a:rPr>
              <a:t>C4: </a:t>
            </a:r>
            <a:r>
              <a:rPr sz="2400" spc="-5" dirty="0">
                <a:latin typeface="Calibri"/>
                <a:cs typeface="Calibri"/>
              </a:rPr>
              <a:t>dopo </a:t>
            </a:r>
            <a:r>
              <a:rPr sz="2400" spc="-10" dirty="0">
                <a:latin typeface="Calibri"/>
                <a:cs typeface="Calibri"/>
              </a:rPr>
              <a:t>intervento </a:t>
            </a:r>
            <a:r>
              <a:rPr sz="2400" spc="-5" dirty="0">
                <a:latin typeface="Calibri"/>
                <a:cs typeface="Calibri"/>
              </a:rPr>
              <a:t>chirurgico </a:t>
            </a:r>
            <a:r>
              <a:rPr sz="2400" dirty="0">
                <a:latin typeface="Calibri"/>
                <a:cs typeface="Calibri"/>
              </a:rPr>
              <a:t>ed esame </a:t>
            </a:r>
            <a:r>
              <a:rPr sz="2400" spc="-10" dirty="0">
                <a:latin typeface="Calibri"/>
                <a:cs typeface="Calibri"/>
              </a:rPr>
              <a:t>patologico</a:t>
            </a:r>
            <a:r>
              <a:rPr sz="2400" spc="-130" dirty="0">
                <a:latin typeface="Calibri"/>
                <a:cs typeface="Calibri"/>
              </a:rPr>
              <a:t> </a:t>
            </a:r>
            <a:r>
              <a:rPr sz="2400" spc="-5" dirty="0">
                <a:latin typeface="Calibri"/>
                <a:cs typeface="Calibri"/>
              </a:rPr>
              <a:t>del</a:t>
            </a:r>
            <a:endParaRPr sz="2400">
              <a:latin typeface="Calibri"/>
              <a:cs typeface="Calibri"/>
            </a:endParaRPr>
          </a:p>
          <a:p>
            <a:pPr marL="756285">
              <a:lnSpc>
                <a:spcPct val="100000"/>
              </a:lnSpc>
            </a:pPr>
            <a:r>
              <a:rPr sz="2400" spc="-20" dirty="0">
                <a:latin typeface="Calibri"/>
                <a:cs typeface="Calibri"/>
              </a:rPr>
              <a:t>pezzo</a:t>
            </a:r>
            <a:r>
              <a:rPr sz="2400" spc="-15" dirty="0">
                <a:latin typeface="Calibri"/>
                <a:cs typeface="Calibri"/>
              </a:rPr>
              <a:t> </a:t>
            </a:r>
            <a:r>
              <a:rPr sz="2400" spc="-10" dirty="0">
                <a:latin typeface="Calibri"/>
                <a:cs typeface="Calibri"/>
              </a:rPr>
              <a:t>asportato</a:t>
            </a:r>
            <a:endParaRPr sz="2400">
              <a:latin typeface="Calibri"/>
              <a:cs typeface="Calibri"/>
            </a:endParaRPr>
          </a:p>
          <a:p>
            <a:pPr marL="824865" lvl="1" indent="-355600">
              <a:lnSpc>
                <a:spcPct val="100000"/>
              </a:lnSpc>
              <a:spcBef>
                <a:spcPts val="580"/>
              </a:spcBef>
              <a:buFont typeface="Arial"/>
              <a:buChar char="–"/>
              <a:tabLst>
                <a:tab pos="824865" algn="l"/>
                <a:tab pos="825500" algn="l"/>
              </a:tabLst>
            </a:pPr>
            <a:r>
              <a:rPr sz="2400" b="1" spc="-5" dirty="0">
                <a:latin typeface="Calibri"/>
                <a:cs typeface="Calibri"/>
              </a:rPr>
              <a:t>C5</a:t>
            </a:r>
            <a:r>
              <a:rPr sz="2400" spc="-5" dirty="0">
                <a:latin typeface="Calibri"/>
                <a:cs typeface="Calibri"/>
              </a:rPr>
              <a:t>: </a:t>
            </a:r>
            <a:r>
              <a:rPr sz="2400" spc="-10" dirty="0">
                <a:latin typeface="Calibri"/>
                <a:cs typeface="Calibri"/>
              </a:rPr>
              <a:t>informazioni </a:t>
            </a:r>
            <a:r>
              <a:rPr sz="2400" spc="-5" dirty="0">
                <a:latin typeface="Calibri"/>
                <a:cs typeface="Calibri"/>
              </a:rPr>
              <a:t>da </a:t>
            </a:r>
            <a:r>
              <a:rPr sz="2400" dirty="0">
                <a:latin typeface="Calibri"/>
                <a:cs typeface="Calibri"/>
              </a:rPr>
              <a:t>esame</a:t>
            </a:r>
            <a:r>
              <a:rPr sz="2400" spc="-30" dirty="0">
                <a:latin typeface="Calibri"/>
                <a:cs typeface="Calibri"/>
              </a:rPr>
              <a:t> </a:t>
            </a:r>
            <a:r>
              <a:rPr sz="2400" spc="-10" dirty="0">
                <a:latin typeface="Calibri"/>
                <a:cs typeface="Calibri"/>
              </a:rPr>
              <a:t>autoptico</a:t>
            </a:r>
            <a:endParaRPr sz="24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45129" y="304800"/>
            <a:ext cx="3254375" cy="696595"/>
          </a:xfrm>
          <a:prstGeom prst="rect">
            <a:avLst/>
          </a:prstGeom>
        </p:spPr>
        <p:txBody>
          <a:bodyPr vert="horz" wrap="square" lIns="0" tIns="13335" rIns="0" bIns="0" rtlCol="0">
            <a:spAutoFit/>
          </a:bodyPr>
          <a:lstStyle/>
          <a:p>
            <a:pPr marL="12700">
              <a:lnSpc>
                <a:spcPct val="100000"/>
              </a:lnSpc>
              <a:spcBef>
                <a:spcPts val="105"/>
              </a:spcBef>
            </a:pPr>
            <a:r>
              <a:rPr sz="4400" spc="-135" dirty="0"/>
              <a:t>epidemiologia</a:t>
            </a:r>
            <a:endParaRPr sz="4400" dirty="0"/>
          </a:p>
        </p:txBody>
      </p:sp>
      <p:sp>
        <p:nvSpPr>
          <p:cNvPr id="3" name="object 3"/>
          <p:cNvSpPr txBox="1"/>
          <p:nvPr/>
        </p:nvSpPr>
        <p:spPr>
          <a:xfrm>
            <a:off x="474370" y="1371600"/>
            <a:ext cx="8032115" cy="4408899"/>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2400" spc="-140" dirty="0">
                <a:latin typeface="Arial"/>
                <a:cs typeface="Arial"/>
              </a:rPr>
              <a:t>Ogni </a:t>
            </a:r>
            <a:r>
              <a:rPr sz="2400" spc="-105" dirty="0">
                <a:latin typeface="Arial"/>
                <a:cs typeface="Arial"/>
              </a:rPr>
              <a:t>anno </a:t>
            </a:r>
            <a:r>
              <a:rPr sz="2400" spc="-70" dirty="0">
                <a:latin typeface="Arial"/>
                <a:cs typeface="Arial"/>
              </a:rPr>
              <a:t>nel </a:t>
            </a:r>
            <a:r>
              <a:rPr sz="2400" spc="-75" dirty="0">
                <a:latin typeface="Arial"/>
                <a:cs typeface="Arial"/>
              </a:rPr>
              <a:t>mondo </a:t>
            </a:r>
            <a:r>
              <a:rPr sz="2400" spc="-130" dirty="0">
                <a:latin typeface="Arial"/>
                <a:cs typeface="Arial"/>
              </a:rPr>
              <a:t>si </a:t>
            </a:r>
            <a:r>
              <a:rPr sz="2400" spc="-110" dirty="0">
                <a:latin typeface="Arial"/>
                <a:cs typeface="Arial"/>
              </a:rPr>
              <a:t>ammalano </a:t>
            </a:r>
            <a:r>
              <a:rPr sz="2400" spc="-35" dirty="0">
                <a:latin typeface="Arial"/>
                <a:cs typeface="Arial"/>
              </a:rPr>
              <a:t>di </a:t>
            </a:r>
            <a:r>
              <a:rPr sz="2400" spc="-125" dirty="0">
                <a:latin typeface="Arial"/>
                <a:cs typeface="Arial"/>
              </a:rPr>
              <a:t>cancro </a:t>
            </a:r>
            <a:r>
              <a:rPr sz="2400" spc="-114" dirty="0">
                <a:latin typeface="Arial"/>
                <a:cs typeface="Arial"/>
              </a:rPr>
              <a:t>circa </a:t>
            </a:r>
            <a:r>
              <a:rPr sz="2400" spc="-110" dirty="0">
                <a:latin typeface="Arial"/>
                <a:cs typeface="Arial"/>
              </a:rPr>
              <a:t>12,5</a:t>
            </a:r>
            <a:r>
              <a:rPr lang="en-GB" sz="2400" spc="-110" dirty="0">
                <a:latin typeface="Arial"/>
                <a:cs typeface="Arial"/>
              </a:rPr>
              <a:t> </a:t>
            </a:r>
            <a:r>
              <a:rPr sz="2400" spc="-400" dirty="0">
                <a:latin typeface="Arial"/>
                <a:cs typeface="Arial"/>
              </a:rPr>
              <a:t> </a:t>
            </a:r>
            <a:r>
              <a:rPr sz="2400" spc="-25" dirty="0" err="1">
                <a:latin typeface="Arial"/>
                <a:cs typeface="Arial"/>
              </a:rPr>
              <a:t>milioni</a:t>
            </a:r>
            <a:r>
              <a:rPr sz="2400" spc="-25" dirty="0">
                <a:latin typeface="Arial"/>
                <a:cs typeface="Arial"/>
              </a:rPr>
              <a:t> </a:t>
            </a:r>
            <a:r>
              <a:rPr sz="2400" spc="-30" dirty="0">
                <a:latin typeface="Arial"/>
                <a:cs typeface="Arial"/>
              </a:rPr>
              <a:t>di</a:t>
            </a:r>
            <a:r>
              <a:rPr sz="2400" spc="-135" dirty="0">
                <a:latin typeface="Arial"/>
                <a:cs typeface="Arial"/>
              </a:rPr>
              <a:t> </a:t>
            </a:r>
            <a:r>
              <a:rPr sz="2400" spc="-114" dirty="0">
                <a:latin typeface="Arial"/>
                <a:cs typeface="Arial"/>
              </a:rPr>
              <a:t>persone</a:t>
            </a:r>
            <a:endParaRPr sz="2400" dirty="0">
              <a:latin typeface="Arial"/>
              <a:cs typeface="Arial"/>
            </a:endParaRPr>
          </a:p>
          <a:p>
            <a:pPr marL="756285" lvl="1" indent="-286385">
              <a:lnSpc>
                <a:spcPct val="100000"/>
              </a:lnSpc>
              <a:spcBef>
                <a:spcPts val="509"/>
              </a:spcBef>
              <a:buChar char="–"/>
              <a:tabLst>
                <a:tab pos="756285" algn="l"/>
                <a:tab pos="756920" algn="l"/>
              </a:tabLst>
            </a:pPr>
            <a:r>
              <a:rPr sz="2000" spc="-85" dirty="0">
                <a:latin typeface="Arial"/>
                <a:cs typeface="Arial"/>
              </a:rPr>
              <a:t>Nei </a:t>
            </a:r>
            <a:r>
              <a:rPr sz="2000" spc="-110" dirty="0">
                <a:latin typeface="Arial"/>
                <a:cs typeface="Arial"/>
              </a:rPr>
              <a:t>paesi </a:t>
            </a:r>
            <a:r>
              <a:rPr sz="2000" spc="-60" dirty="0">
                <a:latin typeface="Arial"/>
                <a:cs typeface="Arial"/>
              </a:rPr>
              <a:t>industrializzati </a:t>
            </a:r>
            <a:r>
              <a:rPr sz="2000" spc="-100" dirty="0">
                <a:latin typeface="Arial"/>
                <a:cs typeface="Arial"/>
              </a:rPr>
              <a:t>1 persona </a:t>
            </a:r>
            <a:r>
              <a:rPr sz="2000" spc="-145" dirty="0">
                <a:latin typeface="Arial"/>
                <a:cs typeface="Arial"/>
              </a:rPr>
              <a:t>su </a:t>
            </a:r>
            <a:r>
              <a:rPr sz="2000" spc="-100" dirty="0">
                <a:latin typeface="Arial"/>
                <a:cs typeface="Arial"/>
              </a:rPr>
              <a:t>3 </a:t>
            </a:r>
            <a:r>
              <a:rPr sz="2000" spc="-105" dirty="0">
                <a:latin typeface="Arial"/>
                <a:cs typeface="Arial"/>
              </a:rPr>
              <a:t>si </a:t>
            </a:r>
            <a:r>
              <a:rPr sz="2000" spc="-100" dirty="0">
                <a:latin typeface="Arial"/>
                <a:cs typeface="Arial"/>
              </a:rPr>
              <a:t>ammala </a:t>
            </a:r>
            <a:r>
              <a:rPr sz="2000" spc="-25" dirty="0">
                <a:latin typeface="Arial"/>
                <a:cs typeface="Arial"/>
              </a:rPr>
              <a:t>di</a:t>
            </a:r>
            <a:r>
              <a:rPr sz="2000" spc="-105" dirty="0">
                <a:latin typeface="Arial"/>
                <a:cs typeface="Arial"/>
              </a:rPr>
              <a:t> </a:t>
            </a:r>
            <a:r>
              <a:rPr sz="2000" spc="-100" dirty="0">
                <a:latin typeface="Arial"/>
                <a:cs typeface="Arial"/>
              </a:rPr>
              <a:t>cancro</a:t>
            </a:r>
            <a:endParaRPr sz="2000" dirty="0">
              <a:latin typeface="Arial"/>
              <a:cs typeface="Arial"/>
            </a:endParaRPr>
          </a:p>
          <a:p>
            <a:pPr lvl="1">
              <a:lnSpc>
                <a:spcPct val="100000"/>
              </a:lnSpc>
              <a:buFont typeface="Arial"/>
              <a:buChar char="–"/>
            </a:pPr>
            <a:endParaRPr sz="2300" dirty="0">
              <a:latin typeface="Times New Roman"/>
              <a:cs typeface="Times New Roman"/>
            </a:endParaRPr>
          </a:p>
          <a:p>
            <a:pPr marL="355600" marR="436245" indent="-342900">
              <a:lnSpc>
                <a:spcPct val="100000"/>
              </a:lnSpc>
              <a:spcBef>
                <a:spcPts val="1360"/>
              </a:spcBef>
              <a:buChar char="•"/>
              <a:tabLst>
                <a:tab pos="354965" algn="l"/>
                <a:tab pos="355600" algn="l"/>
              </a:tabLst>
            </a:pPr>
            <a:r>
              <a:rPr sz="2400" spc="-140" dirty="0">
                <a:latin typeface="Arial"/>
                <a:cs typeface="Arial"/>
              </a:rPr>
              <a:t>Ogni </a:t>
            </a:r>
            <a:r>
              <a:rPr sz="2400" spc="-105" dirty="0">
                <a:latin typeface="Arial"/>
                <a:cs typeface="Arial"/>
              </a:rPr>
              <a:t>anno </a:t>
            </a:r>
            <a:r>
              <a:rPr sz="2400" spc="-70" dirty="0">
                <a:latin typeface="Arial"/>
                <a:cs typeface="Arial"/>
              </a:rPr>
              <a:t>nel </a:t>
            </a:r>
            <a:r>
              <a:rPr sz="2400" spc="-75" dirty="0">
                <a:latin typeface="Arial"/>
                <a:cs typeface="Arial"/>
              </a:rPr>
              <a:t>mondo </a:t>
            </a:r>
            <a:r>
              <a:rPr sz="2400" spc="-65" dirty="0">
                <a:latin typeface="Arial"/>
                <a:cs typeface="Arial"/>
              </a:rPr>
              <a:t>muoiono </a:t>
            </a:r>
            <a:r>
              <a:rPr sz="2400" spc="-114" dirty="0">
                <a:latin typeface="Arial"/>
                <a:cs typeface="Arial"/>
              </a:rPr>
              <a:t>circa </a:t>
            </a:r>
            <a:r>
              <a:rPr sz="2400" spc="-105" dirty="0">
                <a:latin typeface="Arial"/>
                <a:cs typeface="Arial"/>
              </a:rPr>
              <a:t>7,5 </a:t>
            </a:r>
            <a:r>
              <a:rPr sz="2400" spc="-25" dirty="0">
                <a:latin typeface="Arial"/>
                <a:cs typeface="Arial"/>
              </a:rPr>
              <a:t>milioni </a:t>
            </a:r>
            <a:r>
              <a:rPr sz="2400" spc="-35" dirty="0">
                <a:latin typeface="Arial"/>
                <a:cs typeface="Arial"/>
              </a:rPr>
              <a:t>di</a:t>
            </a:r>
            <a:r>
              <a:rPr sz="2400" spc="-490" dirty="0">
                <a:latin typeface="Arial"/>
                <a:cs typeface="Arial"/>
              </a:rPr>
              <a:t> </a:t>
            </a:r>
            <a:r>
              <a:rPr lang="en-GB" sz="2400" spc="-490" dirty="0">
                <a:latin typeface="Arial"/>
                <a:cs typeface="Arial"/>
              </a:rPr>
              <a:t> </a:t>
            </a:r>
            <a:r>
              <a:rPr sz="2400" spc="-114" dirty="0" err="1">
                <a:latin typeface="Arial"/>
                <a:cs typeface="Arial"/>
              </a:rPr>
              <a:t>persone</a:t>
            </a:r>
            <a:r>
              <a:rPr sz="2400" spc="-114" dirty="0">
                <a:latin typeface="Arial"/>
                <a:cs typeface="Arial"/>
              </a:rPr>
              <a:t>  </a:t>
            </a:r>
            <a:r>
              <a:rPr sz="2400" spc="-65" dirty="0">
                <a:latin typeface="Arial"/>
                <a:cs typeface="Arial"/>
              </a:rPr>
              <a:t>per</a:t>
            </a:r>
            <a:r>
              <a:rPr sz="2400" spc="-130" dirty="0">
                <a:latin typeface="Arial"/>
                <a:cs typeface="Arial"/>
              </a:rPr>
              <a:t> </a:t>
            </a:r>
            <a:r>
              <a:rPr sz="2400" spc="-125" dirty="0">
                <a:latin typeface="Arial"/>
                <a:cs typeface="Arial"/>
              </a:rPr>
              <a:t>cancro</a:t>
            </a:r>
            <a:endParaRPr sz="2400" dirty="0">
              <a:latin typeface="Arial"/>
              <a:cs typeface="Arial"/>
            </a:endParaRPr>
          </a:p>
          <a:p>
            <a:pPr marL="756285" lvl="1" indent="-286385">
              <a:lnSpc>
                <a:spcPct val="100000"/>
              </a:lnSpc>
              <a:spcBef>
                <a:spcPts val="509"/>
              </a:spcBef>
              <a:buChar char="–"/>
              <a:tabLst>
                <a:tab pos="756285" algn="l"/>
                <a:tab pos="756920" algn="l"/>
              </a:tabLst>
            </a:pPr>
            <a:r>
              <a:rPr sz="2000" spc="-85" dirty="0">
                <a:latin typeface="Arial"/>
                <a:cs typeface="Arial"/>
              </a:rPr>
              <a:t>Nei </a:t>
            </a:r>
            <a:r>
              <a:rPr sz="2000" spc="-110" dirty="0">
                <a:latin typeface="Arial"/>
                <a:cs typeface="Arial"/>
              </a:rPr>
              <a:t>paesi </a:t>
            </a:r>
            <a:r>
              <a:rPr sz="2000" spc="-60" dirty="0">
                <a:latin typeface="Arial"/>
                <a:cs typeface="Arial"/>
              </a:rPr>
              <a:t>industrializzati </a:t>
            </a:r>
            <a:r>
              <a:rPr sz="2000" spc="-100" dirty="0">
                <a:latin typeface="Arial"/>
                <a:cs typeface="Arial"/>
              </a:rPr>
              <a:t>1 persona </a:t>
            </a:r>
            <a:r>
              <a:rPr sz="2000" spc="-145" dirty="0">
                <a:latin typeface="Arial"/>
                <a:cs typeface="Arial"/>
              </a:rPr>
              <a:t>su </a:t>
            </a:r>
            <a:r>
              <a:rPr sz="2000" spc="-100" dirty="0">
                <a:latin typeface="Arial"/>
                <a:cs typeface="Arial"/>
              </a:rPr>
              <a:t>5 </a:t>
            </a:r>
            <a:r>
              <a:rPr sz="2000" spc="-60" dirty="0">
                <a:latin typeface="Arial"/>
                <a:cs typeface="Arial"/>
              </a:rPr>
              <a:t>muore </a:t>
            </a:r>
            <a:r>
              <a:rPr sz="2000" spc="-25" dirty="0">
                <a:latin typeface="Arial"/>
                <a:cs typeface="Arial"/>
              </a:rPr>
              <a:t>di</a:t>
            </a:r>
            <a:r>
              <a:rPr sz="2000" spc="-180" dirty="0">
                <a:latin typeface="Arial"/>
                <a:cs typeface="Arial"/>
              </a:rPr>
              <a:t> </a:t>
            </a:r>
            <a:r>
              <a:rPr sz="2000" spc="-100" dirty="0">
                <a:latin typeface="Arial"/>
                <a:cs typeface="Arial"/>
              </a:rPr>
              <a:t>cancro</a:t>
            </a:r>
            <a:endParaRPr sz="2000" dirty="0">
              <a:latin typeface="Arial"/>
              <a:cs typeface="Arial"/>
            </a:endParaRPr>
          </a:p>
          <a:p>
            <a:pPr lvl="1">
              <a:lnSpc>
                <a:spcPct val="100000"/>
              </a:lnSpc>
              <a:buFont typeface="Arial"/>
              <a:buChar char="–"/>
            </a:pPr>
            <a:endParaRPr sz="2300" dirty="0">
              <a:latin typeface="Times New Roman"/>
              <a:cs typeface="Times New Roman"/>
            </a:endParaRPr>
          </a:p>
          <a:p>
            <a:pPr marL="355600" marR="558165" indent="-342900" algn="just">
              <a:lnSpc>
                <a:spcPct val="100000"/>
              </a:lnSpc>
              <a:spcBef>
                <a:spcPts val="1360"/>
              </a:spcBef>
              <a:buChar char="•"/>
              <a:tabLst>
                <a:tab pos="355600" algn="l"/>
              </a:tabLst>
            </a:pPr>
            <a:r>
              <a:rPr sz="2400" spc="-105" dirty="0">
                <a:latin typeface="Arial"/>
                <a:cs typeface="Arial"/>
              </a:rPr>
              <a:t>Nel </a:t>
            </a:r>
            <a:r>
              <a:rPr sz="2400" spc="-125" dirty="0">
                <a:latin typeface="Arial"/>
                <a:cs typeface="Arial"/>
              </a:rPr>
              <a:t>corso </a:t>
            </a:r>
            <a:r>
              <a:rPr sz="2400" spc="-80" dirty="0">
                <a:latin typeface="Arial"/>
                <a:cs typeface="Arial"/>
              </a:rPr>
              <a:t>degli </a:t>
            </a:r>
            <a:r>
              <a:rPr sz="2400" dirty="0">
                <a:latin typeface="Arial"/>
                <a:cs typeface="Arial"/>
              </a:rPr>
              <a:t>ultimi</a:t>
            </a:r>
            <a:r>
              <a:rPr sz="2400" spc="-445" dirty="0">
                <a:latin typeface="Arial"/>
                <a:cs typeface="Arial"/>
              </a:rPr>
              <a:t> </a:t>
            </a:r>
            <a:r>
              <a:rPr sz="2400" spc="-120" dirty="0">
                <a:latin typeface="Arial"/>
                <a:cs typeface="Arial"/>
              </a:rPr>
              <a:t>20 </a:t>
            </a:r>
            <a:r>
              <a:rPr sz="2400" spc="-80" dirty="0">
                <a:latin typeface="Arial"/>
                <a:cs typeface="Arial"/>
              </a:rPr>
              <a:t>anni </a:t>
            </a:r>
            <a:r>
              <a:rPr sz="2400" spc="-85" dirty="0">
                <a:latin typeface="Arial"/>
                <a:cs typeface="Arial"/>
              </a:rPr>
              <a:t>l’incidenza </a:t>
            </a:r>
            <a:r>
              <a:rPr sz="2400" spc="-70" dirty="0">
                <a:latin typeface="Arial"/>
                <a:cs typeface="Arial"/>
              </a:rPr>
              <a:t>delle </a:t>
            </a:r>
            <a:r>
              <a:rPr sz="2400" spc="-105" dirty="0">
                <a:latin typeface="Arial"/>
                <a:cs typeface="Arial"/>
              </a:rPr>
              <a:t>neoplasie </a:t>
            </a:r>
            <a:r>
              <a:rPr sz="2400" spc="-140" dirty="0">
                <a:latin typeface="Arial"/>
                <a:cs typeface="Arial"/>
              </a:rPr>
              <a:t>è  </a:t>
            </a:r>
            <a:r>
              <a:rPr sz="2400" spc="-85" dirty="0">
                <a:latin typeface="Arial"/>
                <a:cs typeface="Arial"/>
              </a:rPr>
              <a:t>rimasta </a:t>
            </a:r>
            <a:r>
              <a:rPr sz="2400" spc="-80" dirty="0">
                <a:latin typeface="Arial"/>
                <a:cs typeface="Arial"/>
              </a:rPr>
              <a:t>stabile </a:t>
            </a:r>
            <a:r>
              <a:rPr sz="2400" spc="-55" dirty="0">
                <a:latin typeface="Arial"/>
                <a:cs typeface="Arial"/>
              </a:rPr>
              <a:t>mentre </a:t>
            </a:r>
            <a:r>
              <a:rPr sz="2400" spc="-85" dirty="0">
                <a:latin typeface="Arial"/>
                <a:cs typeface="Arial"/>
              </a:rPr>
              <a:t>la </a:t>
            </a:r>
            <a:r>
              <a:rPr sz="2400" spc="-25" dirty="0">
                <a:latin typeface="Arial"/>
                <a:cs typeface="Arial"/>
              </a:rPr>
              <a:t>mortalità </a:t>
            </a:r>
            <a:r>
              <a:rPr sz="2400" spc="-125" dirty="0">
                <a:latin typeface="Arial"/>
                <a:cs typeface="Arial"/>
              </a:rPr>
              <a:t>si </a:t>
            </a:r>
            <a:r>
              <a:rPr sz="2400" spc="-145" dirty="0">
                <a:latin typeface="Arial"/>
                <a:cs typeface="Arial"/>
              </a:rPr>
              <a:t>è </a:t>
            </a:r>
            <a:r>
              <a:rPr sz="2400" spc="-80" dirty="0">
                <a:latin typeface="Arial"/>
                <a:cs typeface="Arial"/>
              </a:rPr>
              <a:t>significativamente  </a:t>
            </a:r>
            <a:r>
              <a:rPr sz="2400" spc="-10" dirty="0">
                <a:latin typeface="Arial"/>
                <a:cs typeface="Arial"/>
              </a:rPr>
              <a:t>ridotta</a:t>
            </a:r>
            <a:endParaRPr sz="2400" dirty="0">
              <a:latin typeface="Arial"/>
              <a:cs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4870" y="496950"/>
            <a:ext cx="7815580" cy="635000"/>
          </a:xfrm>
          <a:prstGeom prst="rect">
            <a:avLst/>
          </a:prstGeom>
        </p:spPr>
        <p:txBody>
          <a:bodyPr vert="horz" wrap="square" lIns="0" tIns="12065" rIns="0" bIns="0" rtlCol="0">
            <a:spAutoFit/>
          </a:bodyPr>
          <a:lstStyle/>
          <a:p>
            <a:pPr marL="12700">
              <a:lnSpc>
                <a:spcPct val="100000"/>
              </a:lnSpc>
              <a:spcBef>
                <a:spcPts val="95"/>
              </a:spcBef>
            </a:pPr>
            <a:r>
              <a:rPr spc="-720" dirty="0"/>
              <a:t>R </a:t>
            </a:r>
            <a:r>
              <a:rPr spc="-235" dirty="0"/>
              <a:t>– </a:t>
            </a:r>
            <a:r>
              <a:rPr spc="-190" dirty="0"/>
              <a:t>classificazione </a:t>
            </a:r>
            <a:r>
              <a:rPr spc="-114" dirty="0"/>
              <a:t>dei </a:t>
            </a:r>
            <a:r>
              <a:rPr spc="-125" dirty="0"/>
              <a:t>residui</a:t>
            </a:r>
            <a:r>
              <a:rPr spc="-285" dirty="0"/>
              <a:t> </a:t>
            </a:r>
            <a:r>
              <a:rPr spc="-55" dirty="0"/>
              <a:t>tumorali</a:t>
            </a:r>
          </a:p>
        </p:txBody>
      </p:sp>
      <p:sp>
        <p:nvSpPr>
          <p:cNvPr id="3" name="object 3"/>
          <p:cNvSpPr txBox="1"/>
          <p:nvPr/>
        </p:nvSpPr>
        <p:spPr>
          <a:xfrm>
            <a:off x="784225" y="1607261"/>
            <a:ext cx="7216775" cy="3540760"/>
          </a:xfrm>
          <a:prstGeom prst="rect">
            <a:avLst/>
          </a:prstGeom>
        </p:spPr>
        <p:txBody>
          <a:bodyPr vert="horz" wrap="square" lIns="0" tIns="13335" rIns="0" bIns="0" rtlCol="0">
            <a:spAutoFit/>
          </a:bodyPr>
          <a:lstStyle/>
          <a:p>
            <a:pPr marL="12700" marR="5080">
              <a:lnSpc>
                <a:spcPct val="100000"/>
              </a:lnSpc>
              <a:spcBef>
                <a:spcPts val="105"/>
              </a:spcBef>
              <a:tabLst>
                <a:tab pos="355600" algn="l"/>
                <a:tab pos="356235" algn="l"/>
              </a:tabLst>
            </a:pPr>
            <a:r>
              <a:rPr sz="3200" spc="-300" dirty="0">
                <a:latin typeface="Arial"/>
                <a:cs typeface="Arial"/>
              </a:rPr>
              <a:t>L’assenza </a:t>
            </a:r>
            <a:r>
              <a:rPr sz="3200" spc="-90" dirty="0">
                <a:latin typeface="Arial"/>
                <a:cs typeface="Arial"/>
              </a:rPr>
              <a:t>o </a:t>
            </a:r>
            <a:r>
              <a:rPr sz="3200" spc="-120" dirty="0">
                <a:latin typeface="Arial"/>
                <a:cs typeface="Arial"/>
              </a:rPr>
              <a:t>la </a:t>
            </a:r>
            <a:r>
              <a:rPr sz="3200" spc="-195" dirty="0">
                <a:latin typeface="Arial"/>
                <a:cs typeface="Arial"/>
              </a:rPr>
              <a:t>presenza </a:t>
            </a:r>
            <a:r>
              <a:rPr sz="3200" spc="-40" dirty="0">
                <a:latin typeface="Arial"/>
                <a:cs typeface="Arial"/>
              </a:rPr>
              <a:t>di </a:t>
            </a:r>
            <a:r>
              <a:rPr sz="3200" spc="-100" dirty="0">
                <a:latin typeface="Arial"/>
                <a:cs typeface="Arial"/>
              </a:rPr>
              <a:t>residui</a:t>
            </a:r>
            <a:r>
              <a:rPr sz="3200" spc="-260" dirty="0">
                <a:latin typeface="Arial"/>
                <a:cs typeface="Arial"/>
              </a:rPr>
              <a:t> </a:t>
            </a:r>
            <a:r>
              <a:rPr sz="3200" spc="-45" dirty="0">
                <a:latin typeface="Arial"/>
                <a:cs typeface="Arial"/>
              </a:rPr>
              <a:t>tumorali  </a:t>
            </a:r>
            <a:r>
              <a:rPr sz="3200" spc="-100" dirty="0">
                <a:latin typeface="Arial"/>
                <a:cs typeface="Arial"/>
              </a:rPr>
              <a:t>dopo </a:t>
            </a:r>
            <a:r>
              <a:rPr sz="3200" spc="20" dirty="0">
                <a:latin typeface="Arial"/>
                <a:cs typeface="Arial"/>
              </a:rPr>
              <a:t>il </a:t>
            </a:r>
            <a:r>
              <a:rPr sz="3200" spc="-45" dirty="0">
                <a:latin typeface="Arial"/>
                <a:cs typeface="Arial"/>
              </a:rPr>
              <a:t>trattamento </a:t>
            </a:r>
            <a:r>
              <a:rPr sz="3200" spc="-120" dirty="0">
                <a:latin typeface="Arial"/>
                <a:cs typeface="Arial"/>
              </a:rPr>
              <a:t>viene </a:t>
            </a:r>
            <a:r>
              <a:rPr sz="3200" spc="-90" dirty="0">
                <a:latin typeface="Arial"/>
                <a:cs typeface="Arial"/>
              </a:rPr>
              <a:t>descritta </a:t>
            </a:r>
            <a:r>
              <a:rPr sz="3200" spc="-155" dirty="0">
                <a:latin typeface="Arial"/>
                <a:cs typeface="Arial"/>
              </a:rPr>
              <a:t>con </a:t>
            </a:r>
            <a:r>
              <a:rPr sz="3200" spc="20" dirty="0">
                <a:latin typeface="Arial"/>
                <a:cs typeface="Arial"/>
              </a:rPr>
              <a:t>il  </a:t>
            </a:r>
            <a:r>
              <a:rPr sz="3200" spc="-100" dirty="0">
                <a:latin typeface="Arial"/>
                <a:cs typeface="Arial"/>
              </a:rPr>
              <a:t>simbolo</a:t>
            </a:r>
            <a:r>
              <a:rPr sz="3200" spc="-160" dirty="0">
                <a:latin typeface="Arial"/>
                <a:cs typeface="Arial"/>
              </a:rPr>
              <a:t> </a:t>
            </a:r>
            <a:r>
              <a:rPr sz="3200" spc="-325" dirty="0">
                <a:latin typeface="Arial"/>
                <a:cs typeface="Arial"/>
              </a:rPr>
              <a:t>R.</a:t>
            </a:r>
            <a:endParaRPr sz="3200" dirty="0">
              <a:latin typeface="Arial"/>
              <a:cs typeface="Arial"/>
            </a:endParaRPr>
          </a:p>
          <a:p>
            <a:pPr marL="756285" lvl="1" indent="-286385">
              <a:lnSpc>
                <a:spcPct val="100000"/>
              </a:lnSpc>
              <a:spcBef>
                <a:spcPts val="690"/>
              </a:spcBef>
              <a:buFont typeface="Arial"/>
              <a:buChar char="–"/>
              <a:tabLst>
                <a:tab pos="756920" algn="l"/>
              </a:tabLst>
            </a:pPr>
            <a:r>
              <a:rPr lang="en-GB" sz="2800" b="1" spc="-110" dirty="0">
                <a:latin typeface="Trebuchet MS"/>
                <a:cs typeface="Trebuchet MS"/>
              </a:rPr>
              <a:t> </a:t>
            </a:r>
            <a:r>
              <a:rPr sz="2800" b="1" spc="-110" dirty="0">
                <a:latin typeface="Trebuchet MS"/>
                <a:cs typeface="Trebuchet MS"/>
              </a:rPr>
              <a:t>RX</a:t>
            </a:r>
            <a:r>
              <a:rPr sz="2800" spc="-110" dirty="0">
                <a:latin typeface="Arial"/>
                <a:cs typeface="Arial"/>
              </a:rPr>
              <a:t>: </a:t>
            </a:r>
            <a:r>
              <a:rPr sz="2800" spc="-90" dirty="0">
                <a:latin typeface="Arial"/>
                <a:cs typeface="Arial"/>
              </a:rPr>
              <a:t>non </a:t>
            </a:r>
            <a:r>
              <a:rPr sz="2800" spc="-95" dirty="0">
                <a:latin typeface="Arial"/>
                <a:cs typeface="Arial"/>
              </a:rPr>
              <a:t>può </a:t>
            </a:r>
            <a:r>
              <a:rPr sz="2800" spc="-190" dirty="0">
                <a:latin typeface="Arial"/>
                <a:cs typeface="Arial"/>
              </a:rPr>
              <a:t>essere</a:t>
            </a:r>
            <a:r>
              <a:rPr sz="2800" spc="-250" dirty="0">
                <a:latin typeface="Arial"/>
                <a:cs typeface="Arial"/>
              </a:rPr>
              <a:t> </a:t>
            </a:r>
            <a:r>
              <a:rPr sz="2800" spc="-95" dirty="0">
                <a:latin typeface="Arial"/>
                <a:cs typeface="Arial"/>
              </a:rPr>
              <a:t>accertato</a:t>
            </a:r>
            <a:endParaRPr sz="2800" dirty="0">
              <a:latin typeface="Arial"/>
              <a:cs typeface="Arial"/>
            </a:endParaRPr>
          </a:p>
          <a:p>
            <a:pPr marL="836930" lvl="1" indent="-367030">
              <a:lnSpc>
                <a:spcPct val="100000"/>
              </a:lnSpc>
              <a:spcBef>
                <a:spcPts val="675"/>
              </a:spcBef>
              <a:buFont typeface="Arial"/>
              <a:buChar char="–"/>
              <a:tabLst>
                <a:tab pos="836930" algn="l"/>
                <a:tab pos="837565" algn="l"/>
              </a:tabLst>
            </a:pPr>
            <a:r>
              <a:rPr sz="2800" b="1" spc="-135" dirty="0">
                <a:latin typeface="Trebuchet MS"/>
                <a:cs typeface="Trebuchet MS"/>
              </a:rPr>
              <a:t>R0</a:t>
            </a:r>
            <a:r>
              <a:rPr sz="2800" spc="-135" dirty="0">
                <a:latin typeface="Arial"/>
                <a:cs typeface="Arial"/>
              </a:rPr>
              <a:t>: </a:t>
            </a:r>
            <a:r>
              <a:rPr sz="2800" spc="-90" dirty="0">
                <a:latin typeface="Arial"/>
                <a:cs typeface="Arial"/>
              </a:rPr>
              <a:t>non </a:t>
            </a:r>
            <a:r>
              <a:rPr sz="2800" spc="-60" dirty="0">
                <a:latin typeface="Arial"/>
                <a:cs typeface="Arial"/>
              </a:rPr>
              <a:t>vi </a:t>
            </a:r>
            <a:r>
              <a:rPr sz="2800" spc="-145" dirty="0">
                <a:latin typeface="Arial"/>
                <a:cs typeface="Arial"/>
              </a:rPr>
              <a:t>sono </a:t>
            </a:r>
            <a:r>
              <a:rPr sz="2800" spc="-90" dirty="0">
                <a:latin typeface="Arial"/>
                <a:cs typeface="Arial"/>
              </a:rPr>
              <a:t>residui</a:t>
            </a:r>
            <a:r>
              <a:rPr sz="2800" spc="-265" dirty="0">
                <a:latin typeface="Arial"/>
                <a:cs typeface="Arial"/>
              </a:rPr>
              <a:t> </a:t>
            </a:r>
            <a:r>
              <a:rPr sz="2800" spc="-40" dirty="0">
                <a:latin typeface="Arial"/>
                <a:cs typeface="Arial"/>
              </a:rPr>
              <a:t>tumorali</a:t>
            </a:r>
            <a:endParaRPr sz="2800" dirty="0">
              <a:latin typeface="Arial"/>
              <a:cs typeface="Arial"/>
            </a:endParaRPr>
          </a:p>
          <a:p>
            <a:pPr marL="836930" lvl="1" indent="-367030">
              <a:lnSpc>
                <a:spcPct val="100000"/>
              </a:lnSpc>
              <a:spcBef>
                <a:spcPts val="670"/>
              </a:spcBef>
              <a:buFont typeface="Arial"/>
              <a:buChar char="–"/>
              <a:tabLst>
                <a:tab pos="836930" algn="l"/>
                <a:tab pos="837565" algn="l"/>
              </a:tabLst>
            </a:pPr>
            <a:r>
              <a:rPr sz="2800" b="1" spc="-135" dirty="0">
                <a:latin typeface="Trebuchet MS"/>
                <a:cs typeface="Trebuchet MS"/>
              </a:rPr>
              <a:t>R1</a:t>
            </a:r>
            <a:r>
              <a:rPr sz="2800" spc="-135" dirty="0">
                <a:latin typeface="Arial"/>
                <a:cs typeface="Arial"/>
              </a:rPr>
              <a:t>: </a:t>
            </a:r>
            <a:r>
              <a:rPr sz="2800" spc="-90" dirty="0">
                <a:latin typeface="Arial"/>
                <a:cs typeface="Arial"/>
              </a:rPr>
              <a:t>residui </a:t>
            </a:r>
            <a:r>
              <a:rPr sz="2800" spc="-40" dirty="0">
                <a:latin typeface="Arial"/>
                <a:cs typeface="Arial"/>
              </a:rPr>
              <a:t>tumorali</a:t>
            </a:r>
            <a:r>
              <a:rPr sz="2800" spc="-175" dirty="0">
                <a:latin typeface="Arial"/>
                <a:cs typeface="Arial"/>
              </a:rPr>
              <a:t> </a:t>
            </a:r>
            <a:r>
              <a:rPr sz="2800" spc="-114" dirty="0">
                <a:latin typeface="Arial"/>
                <a:cs typeface="Arial"/>
              </a:rPr>
              <a:t>microscopici</a:t>
            </a:r>
            <a:endParaRPr sz="2800" dirty="0">
              <a:latin typeface="Arial"/>
              <a:cs typeface="Arial"/>
            </a:endParaRPr>
          </a:p>
          <a:p>
            <a:pPr marL="836930" lvl="1" indent="-367030">
              <a:lnSpc>
                <a:spcPct val="100000"/>
              </a:lnSpc>
              <a:spcBef>
                <a:spcPts val="675"/>
              </a:spcBef>
              <a:buFont typeface="Arial"/>
              <a:buChar char="–"/>
              <a:tabLst>
                <a:tab pos="836930" algn="l"/>
                <a:tab pos="837565" algn="l"/>
              </a:tabLst>
            </a:pPr>
            <a:r>
              <a:rPr sz="2800" b="1" spc="-135" dirty="0">
                <a:latin typeface="Trebuchet MS"/>
                <a:cs typeface="Trebuchet MS"/>
              </a:rPr>
              <a:t>R2</a:t>
            </a:r>
            <a:r>
              <a:rPr sz="2800" spc="-135" dirty="0">
                <a:latin typeface="Arial"/>
                <a:cs typeface="Arial"/>
              </a:rPr>
              <a:t>: </a:t>
            </a:r>
            <a:r>
              <a:rPr sz="2800" spc="-95" dirty="0">
                <a:latin typeface="Arial"/>
                <a:cs typeface="Arial"/>
              </a:rPr>
              <a:t>residui </a:t>
            </a:r>
            <a:r>
              <a:rPr sz="2800" spc="-45" dirty="0">
                <a:latin typeface="Arial"/>
                <a:cs typeface="Arial"/>
              </a:rPr>
              <a:t>tumorali</a:t>
            </a:r>
            <a:r>
              <a:rPr sz="2800" spc="-165" dirty="0">
                <a:latin typeface="Arial"/>
                <a:cs typeface="Arial"/>
              </a:rPr>
              <a:t> </a:t>
            </a:r>
            <a:r>
              <a:rPr sz="2800" spc="-130" dirty="0">
                <a:latin typeface="Arial"/>
                <a:cs typeface="Arial"/>
              </a:rPr>
              <a:t>macroscopici</a:t>
            </a:r>
            <a:endParaRPr sz="2800" dirty="0">
              <a:latin typeface="Arial"/>
              <a:cs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8597" y="461899"/>
            <a:ext cx="5685790" cy="696595"/>
          </a:xfrm>
          <a:prstGeom prst="rect">
            <a:avLst/>
          </a:prstGeom>
        </p:spPr>
        <p:txBody>
          <a:bodyPr vert="horz" wrap="square" lIns="0" tIns="13335" rIns="0" bIns="0" rtlCol="0">
            <a:spAutoFit/>
          </a:bodyPr>
          <a:lstStyle/>
          <a:p>
            <a:pPr marL="12700">
              <a:lnSpc>
                <a:spcPct val="100000"/>
              </a:lnSpc>
              <a:spcBef>
                <a:spcPts val="105"/>
              </a:spcBef>
            </a:pPr>
            <a:r>
              <a:rPr sz="4400" spc="-459" dirty="0"/>
              <a:t>LINFONODO</a:t>
            </a:r>
            <a:r>
              <a:rPr sz="4400" spc="-275" dirty="0"/>
              <a:t> </a:t>
            </a:r>
            <a:r>
              <a:rPr sz="4400" spc="-545" dirty="0"/>
              <a:t>SENTINELLA</a:t>
            </a:r>
            <a:endParaRPr sz="4400"/>
          </a:p>
        </p:txBody>
      </p:sp>
      <p:sp>
        <p:nvSpPr>
          <p:cNvPr id="3" name="object 3"/>
          <p:cNvSpPr txBox="1"/>
          <p:nvPr/>
        </p:nvSpPr>
        <p:spPr>
          <a:xfrm>
            <a:off x="535940" y="1610309"/>
            <a:ext cx="7879080" cy="3565525"/>
          </a:xfrm>
          <a:prstGeom prst="rect">
            <a:avLst/>
          </a:prstGeom>
        </p:spPr>
        <p:txBody>
          <a:bodyPr vert="horz" wrap="square" lIns="0" tIns="12065" rIns="0" bIns="0" rtlCol="0">
            <a:spAutoFit/>
          </a:bodyPr>
          <a:lstStyle/>
          <a:p>
            <a:pPr marL="355600" marR="5080" indent="-342900">
              <a:lnSpc>
                <a:spcPct val="100000"/>
              </a:lnSpc>
              <a:spcBef>
                <a:spcPts val="95"/>
              </a:spcBef>
              <a:buChar char="•"/>
              <a:tabLst>
                <a:tab pos="355600" algn="l"/>
                <a:tab pos="356235" algn="l"/>
              </a:tabLst>
            </a:pPr>
            <a:r>
              <a:rPr sz="2800" spc="-30" dirty="0">
                <a:latin typeface="Arial"/>
                <a:cs typeface="Arial"/>
              </a:rPr>
              <a:t>Il </a:t>
            </a:r>
            <a:r>
              <a:rPr sz="2800" spc="-60" dirty="0">
                <a:latin typeface="Arial"/>
                <a:cs typeface="Arial"/>
              </a:rPr>
              <a:t>linfonodo </a:t>
            </a:r>
            <a:r>
              <a:rPr sz="2800" spc="-90" dirty="0">
                <a:latin typeface="Arial"/>
                <a:cs typeface="Arial"/>
              </a:rPr>
              <a:t>sentinella </a:t>
            </a:r>
            <a:r>
              <a:rPr sz="2800" spc="-165" dirty="0">
                <a:latin typeface="Arial"/>
                <a:cs typeface="Arial"/>
              </a:rPr>
              <a:t>è </a:t>
            </a:r>
            <a:r>
              <a:rPr sz="2800" spc="20" dirty="0">
                <a:latin typeface="Arial"/>
                <a:cs typeface="Arial"/>
              </a:rPr>
              <a:t>il </a:t>
            </a:r>
            <a:r>
              <a:rPr sz="2800" spc="-50" dirty="0">
                <a:latin typeface="Arial"/>
                <a:cs typeface="Arial"/>
              </a:rPr>
              <a:t>primo </a:t>
            </a:r>
            <a:r>
              <a:rPr sz="2800" spc="-60" dirty="0">
                <a:latin typeface="Arial"/>
                <a:cs typeface="Arial"/>
              </a:rPr>
              <a:t>linfonodo</a:t>
            </a:r>
            <a:r>
              <a:rPr sz="2800" spc="-520" dirty="0">
                <a:latin typeface="Arial"/>
                <a:cs typeface="Arial"/>
              </a:rPr>
              <a:t> </a:t>
            </a:r>
            <a:r>
              <a:rPr sz="2800" spc="-220" dirty="0">
                <a:latin typeface="Arial"/>
                <a:cs typeface="Arial"/>
              </a:rPr>
              <a:t>a </a:t>
            </a:r>
            <a:r>
              <a:rPr sz="2800" spc="-105" dirty="0">
                <a:latin typeface="Arial"/>
                <a:cs typeface="Arial"/>
              </a:rPr>
              <a:t>ricevere  </a:t>
            </a:r>
            <a:r>
              <a:rPr sz="2800" spc="15" dirty="0">
                <a:latin typeface="Arial"/>
                <a:cs typeface="Arial"/>
              </a:rPr>
              <a:t>il </a:t>
            </a:r>
            <a:r>
              <a:rPr sz="2800" spc="-125" dirty="0">
                <a:latin typeface="Arial"/>
                <a:cs typeface="Arial"/>
              </a:rPr>
              <a:t>drenaggio </a:t>
            </a:r>
            <a:r>
              <a:rPr sz="2800" spc="-55" dirty="0">
                <a:latin typeface="Arial"/>
                <a:cs typeface="Arial"/>
              </a:rPr>
              <a:t>linfatico </a:t>
            </a:r>
            <a:r>
              <a:rPr sz="2800" spc="-85" dirty="0">
                <a:latin typeface="Arial"/>
                <a:cs typeface="Arial"/>
              </a:rPr>
              <a:t>del </a:t>
            </a:r>
            <a:r>
              <a:rPr sz="2800" spc="-50" dirty="0">
                <a:latin typeface="Arial"/>
                <a:cs typeface="Arial"/>
              </a:rPr>
              <a:t>tumore</a:t>
            </a:r>
            <a:r>
              <a:rPr sz="2800" spc="-455" dirty="0">
                <a:latin typeface="Arial"/>
                <a:cs typeface="Arial"/>
              </a:rPr>
              <a:t> </a:t>
            </a:r>
            <a:r>
              <a:rPr sz="2800" spc="-30" dirty="0">
                <a:latin typeface="Arial"/>
                <a:cs typeface="Arial"/>
              </a:rPr>
              <a:t>primitivo</a:t>
            </a:r>
            <a:endParaRPr sz="2800">
              <a:latin typeface="Arial"/>
              <a:cs typeface="Arial"/>
            </a:endParaRPr>
          </a:p>
          <a:p>
            <a:pPr marL="355600" marR="152400" indent="-342900">
              <a:lnSpc>
                <a:spcPct val="100000"/>
              </a:lnSpc>
              <a:spcBef>
                <a:spcPts val="675"/>
              </a:spcBef>
              <a:buChar char="•"/>
              <a:tabLst>
                <a:tab pos="355600" algn="l"/>
                <a:tab pos="356235" algn="l"/>
              </a:tabLst>
            </a:pPr>
            <a:r>
              <a:rPr sz="2800" spc="-145" dirty="0">
                <a:latin typeface="Arial"/>
                <a:cs typeface="Arial"/>
              </a:rPr>
              <a:t>Quando </a:t>
            </a:r>
            <a:r>
              <a:rPr sz="2800" spc="-114" dirty="0">
                <a:latin typeface="Arial"/>
                <a:cs typeface="Arial"/>
              </a:rPr>
              <a:t>viene </a:t>
            </a:r>
            <a:r>
              <a:rPr sz="2800" spc="-135" dirty="0">
                <a:latin typeface="Arial"/>
                <a:cs typeface="Arial"/>
              </a:rPr>
              <a:t>eseguita </a:t>
            </a:r>
            <a:r>
              <a:rPr sz="2800" spc="-100" dirty="0">
                <a:latin typeface="Arial"/>
                <a:cs typeface="Arial"/>
              </a:rPr>
              <a:t>la </a:t>
            </a:r>
            <a:r>
              <a:rPr sz="2800" spc="-110" dirty="0">
                <a:latin typeface="Arial"/>
                <a:cs typeface="Arial"/>
              </a:rPr>
              <a:t>valutazione </a:t>
            </a:r>
            <a:r>
              <a:rPr sz="2800" spc="-85" dirty="0">
                <a:latin typeface="Arial"/>
                <a:cs typeface="Arial"/>
              </a:rPr>
              <a:t>del</a:t>
            </a:r>
            <a:r>
              <a:rPr sz="2800" spc="-229" dirty="0">
                <a:latin typeface="Arial"/>
                <a:cs typeface="Arial"/>
              </a:rPr>
              <a:t> </a:t>
            </a:r>
            <a:r>
              <a:rPr sz="2800" spc="-60" dirty="0">
                <a:latin typeface="Arial"/>
                <a:cs typeface="Arial"/>
              </a:rPr>
              <a:t>linfonodo  </a:t>
            </a:r>
            <a:r>
              <a:rPr sz="2800" spc="-90" dirty="0">
                <a:latin typeface="Arial"/>
                <a:cs typeface="Arial"/>
              </a:rPr>
              <a:t>sentinella </a:t>
            </a:r>
            <a:r>
              <a:rPr sz="2800" spc="-150" dirty="0">
                <a:latin typeface="Arial"/>
                <a:cs typeface="Arial"/>
              </a:rPr>
              <a:t>bisogna </a:t>
            </a:r>
            <a:r>
              <a:rPr sz="2800" spc="-114" dirty="0">
                <a:latin typeface="Arial"/>
                <a:cs typeface="Arial"/>
              </a:rPr>
              <a:t>applicare </a:t>
            </a:r>
            <a:r>
              <a:rPr sz="2800" spc="-100" dirty="0">
                <a:latin typeface="Arial"/>
                <a:cs typeface="Arial"/>
              </a:rPr>
              <a:t>la </a:t>
            </a:r>
            <a:r>
              <a:rPr sz="2800" spc="-145" dirty="0">
                <a:latin typeface="Arial"/>
                <a:cs typeface="Arial"/>
              </a:rPr>
              <a:t>seguente  </a:t>
            </a:r>
            <a:r>
              <a:rPr sz="2800" spc="-130" dirty="0">
                <a:latin typeface="Arial"/>
                <a:cs typeface="Arial"/>
              </a:rPr>
              <a:t>classificazione:</a:t>
            </a:r>
            <a:endParaRPr sz="2800">
              <a:latin typeface="Arial"/>
              <a:cs typeface="Arial"/>
            </a:endParaRPr>
          </a:p>
          <a:p>
            <a:pPr marL="756285" lvl="1" indent="-286385">
              <a:lnSpc>
                <a:spcPct val="100000"/>
              </a:lnSpc>
              <a:spcBef>
                <a:spcPts val="610"/>
              </a:spcBef>
              <a:buChar char="–"/>
              <a:tabLst>
                <a:tab pos="756920" algn="l"/>
              </a:tabLst>
            </a:pPr>
            <a:r>
              <a:rPr sz="2400" spc="-160" dirty="0">
                <a:latin typeface="Arial"/>
                <a:cs typeface="Arial"/>
              </a:rPr>
              <a:t>pNX(sn) </a:t>
            </a:r>
            <a:r>
              <a:rPr sz="2400" spc="-50" dirty="0">
                <a:latin typeface="Arial"/>
                <a:cs typeface="Arial"/>
              </a:rPr>
              <a:t>linfonodo </a:t>
            </a:r>
            <a:r>
              <a:rPr sz="2400" spc="-75" dirty="0">
                <a:latin typeface="Arial"/>
                <a:cs typeface="Arial"/>
              </a:rPr>
              <a:t>sentinella </a:t>
            </a:r>
            <a:r>
              <a:rPr sz="2400" spc="-80" dirty="0">
                <a:latin typeface="Arial"/>
                <a:cs typeface="Arial"/>
              </a:rPr>
              <a:t>non</a:t>
            </a:r>
            <a:r>
              <a:rPr sz="2400" spc="-235" dirty="0">
                <a:latin typeface="Arial"/>
                <a:cs typeface="Arial"/>
              </a:rPr>
              <a:t> </a:t>
            </a:r>
            <a:r>
              <a:rPr sz="2400" spc="-70" dirty="0">
                <a:latin typeface="Arial"/>
                <a:cs typeface="Arial"/>
              </a:rPr>
              <a:t>valutabile</a:t>
            </a:r>
            <a:endParaRPr sz="2400">
              <a:latin typeface="Arial"/>
              <a:cs typeface="Arial"/>
            </a:endParaRPr>
          </a:p>
          <a:p>
            <a:pPr marL="756285" lvl="1" indent="-286385">
              <a:lnSpc>
                <a:spcPct val="100000"/>
              </a:lnSpc>
              <a:spcBef>
                <a:spcPts val="575"/>
              </a:spcBef>
              <a:buChar char="–"/>
              <a:tabLst>
                <a:tab pos="756920" algn="l"/>
              </a:tabLst>
            </a:pPr>
            <a:r>
              <a:rPr sz="2400" spc="-130" dirty="0">
                <a:latin typeface="Arial"/>
                <a:cs typeface="Arial"/>
              </a:rPr>
              <a:t>pN0(sn) </a:t>
            </a:r>
            <a:r>
              <a:rPr sz="2400" spc="-50" dirty="0">
                <a:latin typeface="Arial"/>
                <a:cs typeface="Arial"/>
              </a:rPr>
              <a:t>linfonodo </a:t>
            </a:r>
            <a:r>
              <a:rPr sz="2400" spc="-75" dirty="0">
                <a:latin typeface="Arial"/>
                <a:cs typeface="Arial"/>
              </a:rPr>
              <a:t>sentinella </a:t>
            </a:r>
            <a:r>
              <a:rPr sz="2400" spc="-45" dirty="0">
                <a:latin typeface="Arial"/>
                <a:cs typeface="Arial"/>
              </a:rPr>
              <a:t>libero </a:t>
            </a:r>
            <a:r>
              <a:rPr sz="2400" spc="-135" dirty="0">
                <a:latin typeface="Arial"/>
                <a:cs typeface="Arial"/>
              </a:rPr>
              <a:t>da</a:t>
            </a:r>
            <a:r>
              <a:rPr sz="2400" spc="-360" dirty="0">
                <a:latin typeface="Arial"/>
                <a:cs typeface="Arial"/>
              </a:rPr>
              <a:t> </a:t>
            </a:r>
            <a:r>
              <a:rPr sz="2400" spc="-105" dirty="0">
                <a:latin typeface="Arial"/>
                <a:cs typeface="Arial"/>
              </a:rPr>
              <a:t>metastasi</a:t>
            </a:r>
            <a:endParaRPr sz="2400">
              <a:latin typeface="Arial"/>
              <a:cs typeface="Arial"/>
            </a:endParaRPr>
          </a:p>
          <a:p>
            <a:pPr marL="756285" lvl="1" indent="-286385">
              <a:lnSpc>
                <a:spcPct val="100000"/>
              </a:lnSpc>
              <a:spcBef>
                <a:spcPts val="575"/>
              </a:spcBef>
              <a:buChar char="–"/>
              <a:tabLst>
                <a:tab pos="756920" algn="l"/>
              </a:tabLst>
            </a:pPr>
            <a:r>
              <a:rPr sz="2400" spc="-130" dirty="0">
                <a:latin typeface="Arial"/>
                <a:cs typeface="Arial"/>
              </a:rPr>
              <a:t>pN1(sn) </a:t>
            </a:r>
            <a:r>
              <a:rPr sz="2400" spc="-105" dirty="0">
                <a:latin typeface="Arial"/>
                <a:cs typeface="Arial"/>
              </a:rPr>
              <a:t>metastasi </a:t>
            </a:r>
            <a:r>
              <a:rPr sz="2400" spc="-70" dirty="0">
                <a:latin typeface="Arial"/>
                <a:cs typeface="Arial"/>
              </a:rPr>
              <a:t>nel </a:t>
            </a:r>
            <a:r>
              <a:rPr sz="2400" spc="-50" dirty="0">
                <a:latin typeface="Arial"/>
                <a:cs typeface="Arial"/>
              </a:rPr>
              <a:t>linfonodo</a:t>
            </a:r>
            <a:r>
              <a:rPr sz="2400" spc="-254" dirty="0">
                <a:latin typeface="Arial"/>
                <a:cs typeface="Arial"/>
              </a:rPr>
              <a:t> </a:t>
            </a:r>
            <a:r>
              <a:rPr sz="2400" spc="-75" dirty="0">
                <a:latin typeface="Arial"/>
                <a:cs typeface="Arial"/>
              </a:rPr>
              <a:t>sentinella</a:t>
            </a:r>
            <a:endParaRPr sz="2400">
              <a:latin typeface="Arial"/>
              <a:cs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5982" y="461899"/>
            <a:ext cx="1811020" cy="696595"/>
          </a:xfrm>
          <a:prstGeom prst="rect">
            <a:avLst/>
          </a:prstGeom>
        </p:spPr>
        <p:txBody>
          <a:bodyPr vert="horz" wrap="square" lIns="0" tIns="13335" rIns="0" bIns="0" rtlCol="0">
            <a:spAutoFit/>
          </a:bodyPr>
          <a:lstStyle/>
          <a:p>
            <a:pPr marL="12700">
              <a:lnSpc>
                <a:spcPct val="100000"/>
              </a:lnSpc>
              <a:spcBef>
                <a:spcPts val="105"/>
              </a:spcBef>
            </a:pPr>
            <a:r>
              <a:rPr sz="4400" spc="-405" dirty="0"/>
              <a:t>G</a:t>
            </a:r>
            <a:r>
              <a:rPr sz="4400" spc="-254" dirty="0"/>
              <a:t>r</a:t>
            </a:r>
            <a:r>
              <a:rPr sz="4400" spc="-190" dirty="0"/>
              <a:t>ading</a:t>
            </a:r>
            <a:endParaRPr sz="4400"/>
          </a:p>
        </p:txBody>
      </p:sp>
      <p:sp>
        <p:nvSpPr>
          <p:cNvPr id="3" name="object 3"/>
          <p:cNvSpPr txBox="1"/>
          <p:nvPr/>
        </p:nvSpPr>
        <p:spPr>
          <a:xfrm>
            <a:off x="535940" y="1555749"/>
            <a:ext cx="7996555" cy="4108304"/>
          </a:xfrm>
          <a:prstGeom prst="rect">
            <a:avLst/>
          </a:prstGeom>
        </p:spPr>
        <p:txBody>
          <a:bodyPr vert="horz" wrap="square" lIns="0" tIns="78740" rIns="0" bIns="0" rtlCol="0">
            <a:spAutoFit/>
          </a:bodyPr>
          <a:lstStyle/>
          <a:p>
            <a:pPr marL="355600" marR="5080" indent="-342900" algn="just">
              <a:lnSpc>
                <a:spcPct val="80100"/>
              </a:lnSpc>
              <a:spcBef>
                <a:spcPts val="620"/>
              </a:spcBef>
              <a:buChar char="•"/>
              <a:tabLst>
                <a:tab pos="356235" algn="l"/>
              </a:tabLst>
            </a:pPr>
            <a:r>
              <a:rPr sz="2200" spc="-85" dirty="0">
                <a:latin typeface="Arial"/>
                <a:cs typeface="Arial"/>
              </a:rPr>
              <a:t>Alla </a:t>
            </a:r>
            <a:r>
              <a:rPr sz="2200" spc="-100" dirty="0">
                <a:latin typeface="Arial"/>
                <a:cs typeface="Arial"/>
              </a:rPr>
              <a:t>descrizione </a:t>
            </a:r>
            <a:r>
              <a:rPr sz="2200" spc="-90" dirty="0">
                <a:latin typeface="Arial"/>
                <a:cs typeface="Arial"/>
              </a:rPr>
              <a:t>dell’estensione </a:t>
            </a:r>
            <a:r>
              <a:rPr sz="2200" spc="-75" dirty="0">
                <a:latin typeface="Arial"/>
                <a:cs typeface="Arial"/>
              </a:rPr>
              <a:t>della </a:t>
            </a:r>
            <a:r>
              <a:rPr sz="2200" spc="-50" dirty="0">
                <a:latin typeface="Arial"/>
                <a:cs typeface="Arial"/>
              </a:rPr>
              <a:t>malattia </a:t>
            </a:r>
            <a:r>
              <a:rPr sz="2200" spc="-114" dirty="0">
                <a:latin typeface="Arial"/>
                <a:cs typeface="Arial"/>
              </a:rPr>
              <a:t>con </a:t>
            </a:r>
            <a:r>
              <a:rPr sz="2200" spc="15" dirty="0">
                <a:latin typeface="Arial"/>
                <a:cs typeface="Arial"/>
              </a:rPr>
              <a:t>il </a:t>
            </a:r>
            <a:r>
              <a:rPr sz="2200" spc="-114" dirty="0">
                <a:latin typeface="Arial"/>
                <a:cs typeface="Arial"/>
              </a:rPr>
              <a:t>sistema </a:t>
            </a:r>
            <a:r>
              <a:rPr sz="2200" spc="-140" dirty="0">
                <a:latin typeface="Arial"/>
                <a:cs typeface="Arial"/>
              </a:rPr>
              <a:t>TNM </a:t>
            </a:r>
            <a:r>
              <a:rPr sz="2200" spc="-120" dirty="0">
                <a:latin typeface="Arial"/>
                <a:cs typeface="Arial"/>
              </a:rPr>
              <a:t>si  </a:t>
            </a:r>
            <a:r>
              <a:rPr sz="2200" spc="-130" dirty="0">
                <a:latin typeface="Arial"/>
                <a:cs typeface="Arial"/>
              </a:rPr>
              <a:t>aggiunge </a:t>
            </a:r>
            <a:r>
              <a:rPr sz="2200" spc="-30" dirty="0">
                <a:latin typeface="Arial"/>
                <a:cs typeface="Arial"/>
              </a:rPr>
              <a:t>in </a:t>
            </a:r>
            <a:r>
              <a:rPr sz="2200" spc="-114" dirty="0">
                <a:latin typeface="Arial"/>
                <a:cs typeface="Arial"/>
              </a:rPr>
              <a:t>genere </a:t>
            </a:r>
            <a:r>
              <a:rPr sz="2200" spc="-125" dirty="0">
                <a:latin typeface="Arial"/>
                <a:cs typeface="Arial"/>
              </a:rPr>
              <a:t>anche </a:t>
            </a:r>
            <a:r>
              <a:rPr sz="2200" spc="-70" dirty="0">
                <a:latin typeface="Arial"/>
                <a:cs typeface="Arial"/>
              </a:rPr>
              <a:t>l’indicazione </a:t>
            </a:r>
            <a:r>
              <a:rPr sz="2200" spc="-65" dirty="0">
                <a:latin typeface="Arial"/>
                <a:cs typeface="Arial"/>
              </a:rPr>
              <a:t>del </a:t>
            </a:r>
            <a:r>
              <a:rPr sz="2200" spc="-100" dirty="0">
                <a:latin typeface="Arial"/>
                <a:cs typeface="Arial"/>
              </a:rPr>
              <a:t>grading (grado</a:t>
            </a:r>
            <a:r>
              <a:rPr sz="2200" spc="-225" dirty="0">
                <a:latin typeface="Arial"/>
                <a:cs typeface="Arial"/>
              </a:rPr>
              <a:t> </a:t>
            </a:r>
            <a:r>
              <a:rPr sz="2200" spc="-75" dirty="0">
                <a:latin typeface="Arial"/>
                <a:cs typeface="Arial"/>
              </a:rPr>
              <a:t>istologico  </a:t>
            </a:r>
            <a:r>
              <a:rPr sz="2200" spc="-30" dirty="0">
                <a:latin typeface="Arial"/>
                <a:cs typeface="Arial"/>
              </a:rPr>
              <a:t>di</a:t>
            </a:r>
            <a:r>
              <a:rPr sz="2200" spc="-125" dirty="0">
                <a:latin typeface="Arial"/>
                <a:cs typeface="Arial"/>
              </a:rPr>
              <a:t> </a:t>
            </a:r>
            <a:r>
              <a:rPr sz="2200" spc="-65" dirty="0">
                <a:latin typeface="Arial"/>
                <a:cs typeface="Arial"/>
              </a:rPr>
              <a:t>malignità)</a:t>
            </a:r>
            <a:endParaRPr sz="2200">
              <a:latin typeface="Arial"/>
              <a:cs typeface="Arial"/>
            </a:endParaRPr>
          </a:p>
          <a:p>
            <a:pPr marL="756285" lvl="1" indent="-286385">
              <a:lnSpc>
                <a:spcPct val="100000"/>
              </a:lnSpc>
              <a:spcBef>
                <a:spcPts val="10"/>
              </a:spcBef>
              <a:buChar char="–"/>
              <a:tabLst>
                <a:tab pos="756285" algn="l"/>
                <a:tab pos="756920" algn="l"/>
              </a:tabLst>
            </a:pPr>
            <a:r>
              <a:rPr sz="2000" spc="-95" dirty="0">
                <a:latin typeface="Arial"/>
                <a:cs typeface="Arial"/>
              </a:rPr>
              <a:t>Grading: </a:t>
            </a:r>
            <a:r>
              <a:rPr sz="2000" spc="-75" dirty="0">
                <a:latin typeface="Arial"/>
                <a:cs typeface="Arial"/>
              </a:rPr>
              <a:t>valutazione istologica </a:t>
            </a:r>
            <a:r>
              <a:rPr sz="2000" spc="-40" dirty="0">
                <a:latin typeface="Arial"/>
                <a:cs typeface="Arial"/>
              </a:rPr>
              <a:t>quantitativa </a:t>
            </a:r>
            <a:r>
              <a:rPr sz="2000" spc="-110" dirty="0">
                <a:latin typeface="Arial"/>
                <a:cs typeface="Arial"/>
              </a:rPr>
              <a:t>che </a:t>
            </a:r>
            <a:r>
              <a:rPr sz="2000" spc="-105" dirty="0">
                <a:latin typeface="Arial"/>
                <a:cs typeface="Arial"/>
              </a:rPr>
              <a:t>si </a:t>
            </a:r>
            <a:r>
              <a:rPr sz="2000" spc="-150" dirty="0">
                <a:latin typeface="Arial"/>
                <a:cs typeface="Arial"/>
              </a:rPr>
              <a:t>basa</a:t>
            </a:r>
            <a:r>
              <a:rPr sz="2000" spc="-245" dirty="0">
                <a:latin typeface="Arial"/>
                <a:cs typeface="Arial"/>
              </a:rPr>
              <a:t> </a:t>
            </a:r>
            <a:r>
              <a:rPr sz="2000" spc="-105" dirty="0">
                <a:latin typeface="Arial"/>
                <a:cs typeface="Arial"/>
              </a:rPr>
              <a:t>su:</a:t>
            </a:r>
            <a:endParaRPr sz="2000">
              <a:latin typeface="Arial"/>
              <a:cs typeface="Arial"/>
            </a:endParaRPr>
          </a:p>
          <a:p>
            <a:pPr marL="1384300" lvl="2" indent="-457200">
              <a:lnSpc>
                <a:spcPct val="100000"/>
              </a:lnSpc>
              <a:spcBef>
                <a:spcPts val="10"/>
              </a:spcBef>
              <a:buAutoNum type="arabicPeriod"/>
              <a:tabLst>
                <a:tab pos="1384300" algn="l"/>
                <a:tab pos="1384935" algn="l"/>
              </a:tabLst>
            </a:pPr>
            <a:r>
              <a:rPr sz="1700" spc="-60" dirty="0">
                <a:latin typeface="Arial"/>
                <a:cs typeface="Arial"/>
              </a:rPr>
              <a:t>Caratteristiche</a:t>
            </a:r>
            <a:r>
              <a:rPr sz="1700" spc="-120" dirty="0">
                <a:latin typeface="Arial"/>
                <a:cs typeface="Arial"/>
              </a:rPr>
              <a:t> </a:t>
            </a:r>
            <a:r>
              <a:rPr sz="1700" spc="-20" dirty="0">
                <a:latin typeface="Arial"/>
                <a:cs typeface="Arial"/>
              </a:rPr>
              <a:t>di</a:t>
            </a:r>
            <a:r>
              <a:rPr sz="1700" spc="-110" dirty="0">
                <a:latin typeface="Arial"/>
                <a:cs typeface="Arial"/>
              </a:rPr>
              <a:t> </a:t>
            </a:r>
            <a:r>
              <a:rPr sz="1700" spc="-60" dirty="0">
                <a:latin typeface="Arial"/>
                <a:cs typeface="Arial"/>
              </a:rPr>
              <a:t>differenziazione</a:t>
            </a:r>
            <a:r>
              <a:rPr sz="1700" spc="-130" dirty="0">
                <a:latin typeface="Arial"/>
                <a:cs typeface="Arial"/>
              </a:rPr>
              <a:t> </a:t>
            </a:r>
            <a:r>
              <a:rPr sz="1700" spc="-45" dirty="0">
                <a:latin typeface="Arial"/>
                <a:cs typeface="Arial"/>
              </a:rPr>
              <a:t>delle</a:t>
            </a:r>
            <a:r>
              <a:rPr sz="1700" spc="-120" dirty="0">
                <a:latin typeface="Arial"/>
                <a:cs typeface="Arial"/>
              </a:rPr>
              <a:t> </a:t>
            </a:r>
            <a:r>
              <a:rPr sz="1700" spc="-50" dirty="0">
                <a:latin typeface="Arial"/>
                <a:cs typeface="Arial"/>
              </a:rPr>
              <a:t>cellule</a:t>
            </a:r>
            <a:r>
              <a:rPr sz="1700" spc="-105" dirty="0">
                <a:latin typeface="Arial"/>
                <a:cs typeface="Arial"/>
              </a:rPr>
              <a:t> </a:t>
            </a:r>
            <a:r>
              <a:rPr sz="1700" spc="-25" dirty="0">
                <a:latin typeface="Arial"/>
                <a:cs typeface="Arial"/>
              </a:rPr>
              <a:t>tumorali</a:t>
            </a:r>
            <a:endParaRPr sz="1700">
              <a:latin typeface="Arial"/>
              <a:cs typeface="Arial"/>
            </a:endParaRPr>
          </a:p>
          <a:p>
            <a:pPr marL="1384300" lvl="2" indent="-457200">
              <a:lnSpc>
                <a:spcPct val="100000"/>
              </a:lnSpc>
              <a:buAutoNum type="arabicPeriod"/>
              <a:tabLst>
                <a:tab pos="1384300" algn="l"/>
                <a:tab pos="1384935" algn="l"/>
              </a:tabLst>
            </a:pPr>
            <a:r>
              <a:rPr sz="1700" spc="-65" dirty="0">
                <a:latin typeface="Arial"/>
                <a:cs typeface="Arial"/>
              </a:rPr>
              <a:t>Numero </a:t>
            </a:r>
            <a:r>
              <a:rPr sz="1700" spc="-20" dirty="0">
                <a:latin typeface="Arial"/>
                <a:cs typeface="Arial"/>
              </a:rPr>
              <a:t>di</a:t>
            </a:r>
            <a:r>
              <a:rPr sz="1700" spc="-165" dirty="0">
                <a:latin typeface="Arial"/>
                <a:cs typeface="Arial"/>
              </a:rPr>
              <a:t> </a:t>
            </a:r>
            <a:r>
              <a:rPr sz="1700" spc="-30" dirty="0">
                <a:latin typeface="Arial"/>
                <a:cs typeface="Arial"/>
              </a:rPr>
              <a:t>mitosi</a:t>
            </a:r>
            <a:endParaRPr sz="1700">
              <a:latin typeface="Arial"/>
              <a:cs typeface="Arial"/>
            </a:endParaRPr>
          </a:p>
          <a:p>
            <a:pPr marL="1384300" lvl="2" indent="-457200">
              <a:lnSpc>
                <a:spcPts val="2030"/>
              </a:lnSpc>
              <a:buAutoNum type="arabicPeriod"/>
              <a:tabLst>
                <a:tab pos="1384300" algn="l"/>
                <a:tab pos="1384935" algn="l"/>
              </a:tabLst>
            </a:pPr>
            <a:r>
              <a:rPr sz="1700" spc="-40">
                <a:latin typeface="Arial"/>
                <a:cs typeface="Arial"/>
              </a:rPr>
              <a:t>Atipie</a:t>
            </a:r>
            <a:r>
              <a:rPr sz="1700" spc="-114">
                <a:latin typeface="Arial"/>
                <a:cs typeface="Arial"/>
              </a:rPr>
              <a:t> </a:t>
            </a:r>
            <a:r>
              <a:rPr sz="1700" spc="-35">
                <a:latin typeface="Arial"/>
                <a:cs typeface="Arial"/>
              </a:rPr>
              <a:t>cellulari</a:t>
            </a:r>
            <a:endParaRPr lang="it-IT" sz="1700" spc="-35" dirty="0">
              <a:latin typeface="Arial"/>
              <a:cs typeface="Arial"/>
            </a:endParaRPr>
          </a:p>
          <a:p>
            <a:pPr marL="1384300" lvl="2" indent="-457200">
              <a:lnSpc>
                <a:spcPts val="2030"/>
              </a:lnSpc>
              <a:tabLst>
                <a:tab pos="1384300" algn="l"/>
                <a:tab pos="1384935" algn="l"/>
              </a:tabLst>
            </a:pPr>
            <a:endParaRPr sz="1700">
              <a:latin typeface="Arial"/>
              <a:cs typeface="Arial"/>
            </a:endParaRPr>
          </a:p>
          <a:p>
            <a:pPr marL="584200" indent="-457200">
              <a:lnSpc>
                <a:spcPts val="2630"/>
              </a:lnSpc>
              <a:buChar char="•"/>
              <a:tabLst>
                <a:tab pos="584200" algn="l"/>
                <a:tab pos="584835" algn="l"/>
              </a:tabLst>
            </a:pPr>
            <a:r>
              <a:rPr sz="2200" spc="-25" dirty="0">
                <a:latin typeface="Arial"/>
                <a:cs typeface="Arial"/>
              </a:rPr>
              <a:t>Il</a:t>
            </a:r>
            <a:r>
              <a:rPr sz="2200" spc="-125" dirty="0">
                <a:latin typeface="Arial"/>
                <a:cs typeface="Arial"/>
              </a:rPr>
              <a:t> </a:t>
            </a:r>
            <a:r>
              <a:rPr sz="2200" spc="-100" dirty="0">
                <a:latin typeface="Arial"/>
                <a:cs typeface="Arial"/>
              </a:rPr>
              <a:t>grading</a:t>
            </a:r>
            <a:r>
              <a:rPr sz="2200" spc="-125" dirty="0">
                <a:latin typeface="Arial"/>
                <a:cs typeface="Arial"/>
              </a:rPr>
              <a:t> ha</a:t>
            </a:r>
            <a:r>
              <a:rPr sz="2200" spc="-120" dirty="0">
                <a:latin typeface="Arial"/>
                <a:cs typeface="Arial"/>
              </a:rPr>
              <a:t> </a:t>
            </a:r>
            <a:r>
              <a:rPr sz="2200" spc="-75" dirty="0">
                <a:latin typeface="Arial"/>
                <a:cs typeface="Arial"/>
              </a:rPr>
              <a:t>un</a:t>
            </a:r>
            <a:r>
              <a:rPr sz="2200" spc="-120" dirty="0">
                <a:latin typeface="Arial"/>
                <a:cs typeface="Arial"/>
              </a:rPr>
              <a:t> </a:t>
            </a:r>
            <a:r>
              <a:rPr sz="2200" spc="-80" dirty="0">
                <a:latin typeface="Arial"/>
                <a:cs typeface="Arial"/>
              </a:rPr>
              <a:t>valore</a:t>
            </a:r>
            <a:r>
              <a:rPr sz="2200" spc="-135" dirty="0">
                <a:latin typeface="Arial"/>
                <a:cs typeface="Arial"/>
              </a:rPr>
              <a:t> </a:t>
            </a:r>
            <a:r>
              <a:rPr sz="2200" spc="-80" dirty="0">
                <a:latin typeface="Arial"/>
                <a:cs typeface="Arial"/>
              </a:rPr>
              <a:t>prognostico</a:t>
            </a:r>
            <a:r>
              <a:rPr sz="2200" spc="-120" dirty="0">
                <a:latin typeface="Arial"/>
                <a:cs typeface="Arial"/>
              </a:rPr>
              <a:t> </a:t>
            </a:r>
            <a:r>
              <a:rPr sz="2200" spc="-30" dirty="0">
                <a:latin typeface="Arial"/>
                <a:cs typeface="Arial"/>
              </a:rPr>
              <a:t>in</a:t>
            </a:r>
            <a:r>
              <a:rPr sz="2200" spc="-114" dirty="0">
                <a:latin typeface="Arial"/>
                <a:cs typeface="Arial"/>
              </a:rPr>
              <a:t> </a:t>
            </a:r>
            <a:r>
              <a:rPr sz="2200" spc="-35" dirty="0">
                <a:latin typeface="Arial"/>
                <a:cs typeface="Arial"/>
              </a:rPr>
              <a:t>molte</a:t>
            </a:r>
            <a:r>
              <a:rPr sz="2200" spc="-100" dirty="0">
                <a:latin typeface="Arial"/>
                <a:cs typeface="Arial"/>
              </a:rPr>
              <a:t> </a:t>
            </a:r>
            <a:r>
              <a:rPr sz="2200" spc="-65" dirty="0">
                <a:latin typeface="Arial"/>
                <a:cs typeface="Arial"/>
              </a:rPr>
              <a:t>delle</a:t>
            </a:r>
            <a:r>
              <a:rPr sz="2200" spc="-120" dirty="0">
                <a:latin typeface="Arial"/>
                <a:cs typeface="Arial"/>
              </a:rPr>
              <a:t> </a:t>
            </a:r>
            <a:r>
              <a:rPr sz="2200" spc="-100" dirty="0">
                <a:latin typeface="Arial"/>
                <a:cs typeface="Arial"/>
              </a:rPr>
              <a:t>neoplasie</a:t>
            </a:r>
            <a:endParaRPr sz="2200">
              <a:latin typeface="Arial"/>
              <a:cs typeface="Arial"/>
            </a:endParaRPr>
          </a:p>
          <a:p>
            <a:pPr marL="984885" lvl="1" indent="-457200">
              <a:lnSpc>
                <a:spcPct val="100000"/>
              </a:lnSpc>
              <a:spcBef>
                <a:spcPts val="10"/>
              </a:spcBef>
              <a:buChar char="–"/>
              <a:tabLst>
                <a:tab pos="984885" algn="l"/>
                <a:tab pos="985519" algn="l"/>
              </a:tabLst>
            </a:pPr>
            <a:r>
              <a:rPr sz="2000" spc="-204" dirty="0">
                <a:latin typeface="Arial"/>
                <a:cs typeface="Arial"/>
              </a:rPr>
              <a:t>GX: </a:t>
            </a:r>
            <a:r>
              <a:rPr sz="2000" spc="-90" dirty="0">
                <a:latin typeface="Arial"/>
                <a:cs typeface="Arial"/>
              </a:rPr>
              <a:t>grado </a:t>
            </a:r>
            <a:r>
              <a:rPr sz="2000" spc="-65" dirty="0">
                <a:latin typeface="Arial"/>
                <a:cs typeface="Arial"/>
              </a:rPr>
              <a:t>non</a:t>
            </a:r>
            <a:r>
              <a:rPr sz="2000" spc="-60" dirty="0">
                <a:latin typeface="Arial"/>
                <a:cs typeface="Arial"/>
              </a:rPr>
              <a:t> </a:t>
            </a:r>
            <a:r>
              <a:rPr sz="2000" spc="-35" dirty="0">
                <a:latin typeface="Arial"/>
                <a:cs typeface="Arial"/>
              </a:rPr>
              <a:t>definibile</a:t>
            </a:r>
            <a:endParaRPr sz="2000">
              <a:latin typeface="Arial"/>
              <a:cs typeface="Arial"/>
            </a:endParaRPr>
          </a:p>
          <a:p>
            <a:pPr marL="984885" lvl="1" indent="-457200">
              <a:lnSpc>
                <a:spcPct val="100000"/>
              </a:lnSpc>
              <a:buChar char="–"/>
              <a:tabLst>
                <a:tab pos="984885" algn="l"/>
                <a:tab pos="985519" algn="l"/>
              </a:tabLst>
            </a:pPr>
            <a:r>
              <a:rPr sz="2000" spc="-140" dirty="0">
                <a:latin typeface="Arial"/>
                <a:cs typeface="Arial"/>
              </a:rPr>
              <a:t>G1: </a:t>
            </a:r>
            <a:r>
              <a:rPr sz="2000" spc="-95" dirty="0">
                <a:latin typeface="Arial"/>
                <a:cs typeface="Arial"/>
              </a:rPr>
              <a:t>neoplasia </a:t>
            </a:r>
            <a:r>
              <a:rPr sz="2000" spc="-80" dirty="0">
                <a:latin typeface="Arial"/>
                <a:cs typeface="Arial"/>
              </a:rPr>
              <a:t>ben</a:t>
            </a:r>
            <a:r>
              <a:rPr sz="2000" spc="-95" dirty="0">
                <a:latin typeface="Arial"/>
                <a:cs typeface="Arial"/>
              </a:rPr>
              <a:t> </a:t>
            </a:r>
            <a:r>
              <a:rPr sz="2000" spc="-60" dirty="0">
                <a:latin typeface="Arial"/>
                <a:cs typeface="Arial"/>
              </a:rPr>
              <a:t>differenziata</a:t>
            </a:r>
            <a:endParaRPr sz="2000">
              <a:latin typeface="Arial"/>
              <a:cs typeface="Arial"/>
            </a:endParaRPr>
          </a:p>
          <a:p>
            <a:pPr marL="984885" lvl="1" indent="-457200">
              <a:lnSpc>
                <a:spcPct val="100000"/>
              </a:lnSpc>
              <a:buChar char="–"/>
              <a:tabLst>
                <a:tab pos="984885" algn="l"/>
                <a:tab pos="985519" algn="l"/>
              </a:tabLst>
            </a:pPr>
            <a:r>
              <a:rPr sz="2000" spc="-140" dirty="0">
                <a:latin typeface="Arial"/>
                <a:cs typeface="Arial"/>
              </a:rPr>
              <a:t>G2: </a:t>
            </a:r>
            <a:r>
              <a:rPr sz="2000" spc="-95" dirty="0">
                <a:latin typeface="Arial"/>
                <a:cs typeface="Arial"/>
              </a:rPr>
              <a:t>neoplasia </a:t>
            </a:r>
            <a:r>
              <a:rPr sz="2000" spc="-65" dirty="0">
                <a:latin typeface="Arial"/>
                <a:cs typeface="Arial"/>
              </a:rPr>
              <a:t>moderatamente </a:t>
            </a:r>
            <a:r>
              <a:rPr sz="2000" spc="-60" dirty="0">
                <a:latin typeface="Arial"/>
                <a:cs typeface="Arial"/>
              </a:rPr>
              <a:t>differenziata</a:t>
            </a:r>
            <a:endParaRPr sz="2000">
              <a:latin typeface="Arial"/>
              <a:cs typeface="Arial"/>
            </a:endParaRPr>
          </a:p>
          <a:p>
            <a:pPr marL="984885" lvl="1" indent="-457200">
              <a:lnSpc>
                <a:spcPct val="100000"/>
              </a:lnSpc>
              <a:buChar char="–"/>
              <a:tabLst>
                <a:tab pos="984885" algn="l"/>
                <a:tab pos="985519" algn="l"/>
              </a:tabLst>
            </a:pPr>
            <a:r>
              <a:rPr sz="2000" spc="-140" dirty="0">
                <a:latin typeface="Arial"/>
                <a:cs typeface="Arial"/>
              </a:rPr>
              <a:t>G3: </a:t>
            </a:r>
            <a:r>
              <a:rPr sz="2000" spc="-95" dirty="0">
                <a:latin typeface="Arial"/>
                <a:cs typeface="Arial"/>
              </a:rPr>
              <a:t>neoplasia </a:t>
            </a:r>
            <a:r>
              <a:rPr sz="2000" spc="-114" dirty="0">
                <a:latin typeface="Arial"/>
                <a:cs typeface="Arial"/>
              </a:rPr>
              <a:t>scarsamente</a:t>
            </a:r>
            <a:r>
              <a:rPr sz="2000" spc="-50" dirty="0">
                <a:latin typeface="Arial"/>
                <a:cs typeface="Arial"/>
              </a:rPr>
              <a:t> </a:t>
            </a:r>
            <a:r>
              <a:rPr sz="2000" spc="-60" dirty="0">
                <a:latin typeface="Arial"/>
                <a:cs typeface="Arial"/>
              </a:rPr>
              <a:t>differenziata</a:t>
            </a:r>
            <a:endParaRPr sz="2000">
              <a:latin typeface="Arial"/>
              <a:cs typeface="Arial"/>
            </a:endParaRPr>
          </a:p>
          <a:p>
            <a:pPr marL="984885" lvl="1" indent="-457200">
              <a:lnSpc>
                <a:spcPct val="100000"/>
              </a:lnSpc>
              <a:buChar char="–"/>
              <a:tabLst>
                <a:tab pos="984885" algn="l"/>
                <a:tab pos="985519" algn="l"/>
              </a:tabLst>
            </a:pPr>
            <a:r>
              <a:rPr sz="2000" spc="-140" dirty="0">
                <a:latin typeface="Arial"/>
                <a:cs typeface="Arial"/>
              </a:rPr>
              <a:t>G4: </a:t>
            </a:r>
            <a:r>
              <a:rPr sz="2000" spc="-95" dirty="0">
                <a:latin typeface="Arial"/>
                <a:cs typeface="Arial"/>
              </a:rPr>
              <a:t>neoplasia</a:t>
            </a:r>
            <a:r>
              <a:rPr sz="2000" spc="-80" dirty="0">
                <a:latin typeface="Arial"/>
                <a:cs typeface="Arial"/>
              </a:rPr>
              <a:t> </a:t>
            </a:r>
            <a:r>
              <a:rPr sz="2000" spc="-55" dirty="0">
                <a:latin typeface="Arial"/>
                <a:cs typeface="Arial"/>
              </a:rPr>
              <a:t>indifferenziata</a:t>
            </a:r>
            <a:endParaRPr sz="2000">
              <a:latin typeface="Arial"/>
              <a:cs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2501" y="461899"/>
            <a:ext cx="4157979" cy="696595"/>
          </a:xfrm>
          <a:prstGeom prst="rect">
            <a:avLst/>
          </a:prstGeom>
        </p:spPr>
        <p:txBody>
          <a:bodyPr vert="horz" wrap="square" lIns="0" tIns="13335" rIns="0" bIns="0" rtlCol="0">
            <a:spAutoFit/>
          </a:bodyPr>
          <a:lstStyle/>
          <a:p>
            <a:pPr marL="12700">
              <a:lnSpc>
                <a:spcPct val="100000"/>
              </a:lnSpc>
              <a:spcBef>
                <a:spcPts val="105"/>
              </a:spcBef>
            </a:pPr>
            <a:r>
              <a:rPr sz="4400" spc="-114" dirty="0"/>
              <a:t>Fattori</a:t>
            </a:r>
            <a:r>
              <a:rPr sz="4400" spc="-280" dirty="0"/>
              <a:t> </a:t>
            </a:r>
            <a:r>
              <a:rPr sz="4400" spc="-135" dirty="0"/>
              <a:t>prognostici</a:t>
            </a:r>
            <a:endParaRPr sz="4400"/>
          </a:p>
        </p:txBody>
      </p:sp>
      <p:sp>
        <p:nvSpPr>
          <p:cNvPr id="3" name="object 3"/>
          <p:cNvSpPr txBox="1"/>
          <p:nvPr/>
        </p:nvSpPr>
        <p:spPr>
          <a:xfrm>
            <a:off x="535940" y="1613357"/>
            <a:ext cx="8054975" cy="4212590"/>
          </a:xfrm>
          <a:prstGeom prst="rect">
            <a:avLst/>
          </a:prstGeom>
        </p:spPr>
        <p:txBody>
          <a:bodyPr vert="horz" wrap="square" lIns="0" tIns="12700" rIns="0" bIns="0" rtlCol="0">
            <a:spAutoFit/>
          </a:bodyPr>
          <a:lstStyle/>
          <a:p>
            <a:pPr marL="355600" indent="-342900">
              <a:lnSpc>
                <a:spcPct val="100000"/>
              </a:lnSpc>
              <a:spcBef>
                <a:spcPts val="100"/>
              </a:spcBef>
              <a:buChar char="•"/>
              <a:tabLst>
                <a:tab pos="355600" algn="l"/>
                <a:tab pos="356235" algn="l"/>
              </a:tabLst>
            </a:pPr>
            <a:r>
              <a:rPr sz="2400" spc="-185" dirty="0">
                <a:latin typeface="Arial"/>
                <a:cs typeface="Arial"/>
              </a:rPr>
              <a:t>Sono </a:t>
            </a:r>
            <a:r>
              <a:rPr sz="2400" spc="-70" dirty="0">
                <a:latin typeface="Arial"/>
                <a:cs typeface="Arial"/>
              </a:rPr>
              <a:t>caratteristiche </a:t>
            </a:r>
            <a:r>
              <a:rPr sz="2400" spc="-30" dirty="0">
                <a:latin typeface="Arial"/>
                <a:cs typeface="Arial"/>
              </a:rPr>
              <a:t>in </a:t>
            </a:r>
            <a:r>
              <a:rPr sz="2400" spc="-110" dirty="0">
                <a:latin typeface="Arial"/>
                <a:cs typeface="Arial"/>
              </a:rPr>
              <a:t>grado </a:t>
            </a:r>
            <a:r>
              <a:rPr sz="2400" spc="-30" dirty="0">
                <a:latin typeface="Arial"/>
                <a:cs typeface="Arial"/>
              </a:rPr>
              <a:t>di </a:t>
            </a:r>
            <a:r>
              <a:rPr sz="2400" spc="-100" dirty="0">
                <a:latin typeface="Arial"/>
                <a:cs typeface="Arial"/>
              </a:rPr>
              <a:t>condizionare </a:t>
            </a:r>
            <a:r>
              <a:rPr sz="2400" spc="-90" dirty="0">
                <a:latin typeface="Arial"/>
                <a:cs typeface="Arial"/>
              </a:rPr>
              <a:t>l’evoluzione</a:t>
            </a:r>
            <a:r>
              <a:rPr sz="2400" spc="-375" dirty="0">
                <a:latin typeface="Arial"/>
                <a:cs typeface="Arial"/>
              </a:rPr>
              <a:t> </a:t>
            </a:r>
            <a:r>
              <a:rPr sz="2400" spc="-80" dirty="0">
                <a:latin typeface="Arial"/>
                <a:cs typeface="Arial"/>
              </a:rPr>
              <a:t>della</a:t>
            </a:r>
            <a:endParaRPr sz="2400">
              <a:latin typeface="Arial"/>
              <a:cs typeface="Arial"/>
            </a:endParaRPr>
          </a:p>
          <a:p>
            <a:pPr marL="355600">
              <a:lnSpc>
                <a:spcPct val="100000"/>
              </a:lnSpc>
              <a:spcBef>
                <a:spcPts val="5"/>
              </a:spcBef>
            </a:pPr>
            <a:r>
              <a:rPr sz="2400" spc="-50" dirty="0">
                <a:latin typeface="Arial"/>
                <a:cs typeface="Arial"/>
              </a:rPr>
              <a:t>malattia </a:t>
            </a:r>
            <a:r>
              <a:rPr sz="2400" spc="-70" dirty="0">
                <a:latin typeface="Arial"/>
                <a:cs typeface="Arial"/>
              </a:rPr>
              <a:t>o </a:t>
            </a:r>
            <a:r>
              <a:rPr sz="2400" spc="-35" dirty="0">
                <a:latin typeface="Arial"/>
                <a:cs typeface="Arial"/>
              </a:rPr>
              <a:t>di </a:t>
            </a:r>
            <a:r>
              <a:rPr sz="2400" spc="-85" dirty="0">
                <a:latin typeface="Arial"/>
                <a:cs typeface="Arial"/>
              </a:rPr>
              <a:t>influenzare </a:t>
            </a:r>
            <a:r>
              <a:rPr sz="2400" spc="-65" dirty="0">
                <a:latin typeface="Arial"/>
                <a:cs typeface="Arial"/>
              </a:rPr>
              <a:t>l’esito</a:t>
            </a:r>
            <a:r>
              <a:rPr sz="2400" spc="-515" dirty="0">
                <a:latin typeface="Arial"/>
                <a:cs typeface="Arial"/>
              </a:rPr>
              <a:t> </a:t>
            </a:r>
            <a:r>
              <a:rPr sz="2400" spc="-70" dirty="0">
                <a:latin typeface="Arial"/>
                <a:cs typeface="Arial"/>
              </a:rPr>
              <a:t>del </a:t>
            </a:r>
            <a:r>
              <a:rPr sz="2400" spc="-35" dirty="0">
                <a:latin typeface="Arial"/>
                <a:cs typeface="Arial"/>
              </a:rPr>
              <a:t>trattamento.</a:t>
            </a:r>
            <a:endParaRPr sz="2400">
              <a:latin typeface="Arial"/>
              <a:cs typeface="Arial"/>
            </a:endParaRPr>
          </a:p>
          <a:p>
            <a:pPr>
              <a:lnSpc>
                <a:spcPct val="100000"/>
              </a:lnSpc>
              <a:spcBef>
                <a:spcPts val="5"/>
              </a:spcBef>
            </a:pPr>
            <a:endParaRPr sz="3500">
              <a:latin typeface="Times New Roman"/>
              <a:cs typeface="Times New Roman"/>
            </a:endParaRPr>
          </a:p>
          <a:p>
            <a:pPr marL="355600" indent="-342900">
              <a:lnSpc>
                <a:spcPct val="100000"/>
              </a:lnSpc>
              <a:buChar char="•"/>
              <a:tabLst>
                <a:tab pos="355600" algn="l"/>
                <a:tab pos="356235" algn="l"/>
              </a:tabLst>
            </a:pPr>
            <a:r>
              <a:rPr sz="2400" spc="-180" dirty="0">
                <a:latin typeface="Arial"/>
                <a:cs typeface="Arial"/>
              </a:rPr>
              <a:t>Possono </a:t>
            </a:r>
            <a:r>
              <a:rPr sz="2400" spc="-160" dirty="0">
                <a:latin typeface="Arial"/>
                <a:cs typeface="Arial"/>
              </a:rPr>
              <a:t>essere</a:t>
            </a:r>
            <a:r>
              <a:rPr sz="2400" spc="-80" dirty="0">
                <a:latin typeface="Arial"/>
                <a:cs typeface="Arial"/>
              </a:rPr>
              <a:t> </a:t>
            </a:r>
            <a:r>
              <a:rPr sz="2400" spc="-75" dirty="0">
                <a:latin typeface="Arial"/>
                <a:cs typeface="Arial"/>
              </a:rPr>
              <a:t>legati</a:t>
            </a:r>
            <a:endParaRPr sz="2400">
              <a:latin typeface="Arial"/>
              <a:cs typeface="Arial"/>
            </a:endParaRPr>
          </a:p>
          <a:p>
            <a:pPr marL="756285" lvl="1" indent="-286385">
              <a:lnSpc>
                <a:spcPct val="100000"/>
              </a:lnSpc>
              <a:spcBef>
                <a:spcPts val="509"/>
              </a:spcBef>
              <a:buChar char="–"/>
              <a:tabLst>
                <a:tab pos="756285" algn="l"/>
                <a:tab pos="756920" algn="l"/>
              </a:tabLst>
            </a:pPr>
            <a:r>
              <a:rPr sz="2000" spc="-75" dirty="0">
                <a:latin typeface="Arial"/>
                <a:cs typeface="Arial"/>
              </a:rPr>
              <a:t>alla </a:t>
            </a:r>
            <a:r>
              <a:rPr sz="2000" spc="-85" dirty="0">
                <a:latin typeface="Arial"/>
                <a:cs typeface="Arial"/>
              </a:rPr>
              <a:t>neoplasia: </a:t>
            </a:r>
            <a:r>
              <a:rPr sz="2000" spc="-65" dirty="0">
                <a:latin typeface="Arial"/>
                <a:cs typeface="Arial"/>
              </a:rPr>
              <a:t>istologia, </a:t>
            </a:r>
            <a:r>
              <a:rPr sz="2000" spc="-70" dirty="0">
                <a:latin typeface="Arial"/>
                <a:cs typeface="Arial"/>
              </a:rPr>
              <a:t>stadio </a:t>
            </a:r>
            <a:r>
              <a:rPr sz="2000" spc="-60" dirty="0">
                <a:latin typeface="Arial"/>
                <a:cs typeface="Arial"/>
              </a:rPr>
              <a:t>clinico </a:t>
            </a:r>
            <a:r>
              <a:rPr sz="2000" spc="-55" dirty="0">
                <a:latin typeface="Arial"/>
                <a:cs typeface="Arial"/>
              </a:rPr>
              <a:t>o </a:t>
            </a:r>
            <a:r>
              <a:rPr sz="2000" spc="-70" dirty="0">
                <a:latin typeface="Arial"/>
                <a:cs typeface="Arial"/>
              </a:rPr>
              <a:t>patologico, </a:t>
            </a:r>
            <a:r>
              <a:rPr sz="2000" spc="-80" dirty="0">
                <a:latin typeface="Arial"/>
                <a:cs typeface="Arial"/>
              </a:rPr>
              <a:t>grading,</a:t>
            </a:r>
            <a:r>
              <a:rPr sz="2000" spc="-355" dirty="0">
                <a:latin typeface="Arial"/>
                <a:cs typeface="Arial"/>
              </a:rPr>
              <a:t> </a:t>
            </a:r>
            <a:r>
              <a:rPr sz="2000" spc="-120" dirty="0">
                <a:latin typeface="Arial"/>
                <a:cs typeface="Arial"/>
              </a:rPr>
              <a:t>sede,</a:t>
            </a:r>
            <a:endParaRPr sz="2000">
              <a:latin typeface="Arial"/>
              <a:cs typeface="Arial"/>
            </a:endParaRPr>
          </a:p>
          <a:p>
            <a:pPr marR="10160" algn="ctr">
              <a:lnSpc>
                <a:spcPct val="100000"/>
              </a:lnSpc>
            </a:pPr>
            <a:r>
              <a:rPr sz="2000" spc="-85" dirty="0">
                <a:latin typeface="Arial"/>
                <a:cs typeface="Arial"/>
              </a:rPr>
              <a:t>evoluzione </a:t>
            </a:r>
            <a:r>
              <a:rPr sz="2000" spc="-55" dirty="0">
                <a:latin typeface="Arial"/>
                <a:cs typeface="Arial"/>
              </a:rPr>
              <a:t>prima </a:t>
            </a:r>
            <a:r>
              <a:rPr sz="2000" spc="-60" dirty="0">
                <a:latin typeface="Arial"/>
                <a:cs typeface="Arial"/>
              </a:rPr>
              <a:t>del </a:t>
            </a:r>
            <a:r>
              <a:rPr sz="2000" spc="-35" dirty="0">
                <a:latin typeface="Arial"/>
                <a:cs typeface="Arial"/>
              </a:rPr>
              <a:t>trattamento, </a:t>
            </a:r>
            <a:r>
              <a:rPr sz="2000" spc="-125" dirty="0">
                <a:latin typeface="Arial"/>
                <a:cs typeface="Arial"/>
              </a:rPr>
              <a:t>presenza </a:t>
            </a:r>
            <a:r>
              <a:rPr sz="2000" spc="-20" dirty="0">
                <a:latin typeface="Arial"/>
                <a:cs typeface="Arial"/>
              </a:rPr>
              <a:t>di </a:t>
            </a:r>
            <a:r>
              <a:rPr sz="2000" spc="-50" dirty="0">
                <a:latin typeface="Arial"/>
                <a:cs typeface="Arial"/>
              </a:rPr>
              <a:t>sintomi</a:t>
            </a:r>
            <a:r>
              <a:rPr sz="2000" spc="-300" dirty="0">
                <a:latin typeface="Arial"/>
                <a:cs typeface="Arial"/>
              </a:rPr>
              <a:t> </a:t>
            </a:r>
            <a:r>
              <a:rPr sz="2000" spc="-80" dirty="0">
                <a:latin typeface="Arial"/>
                <a:cs typeface="Arial"/>
              </a:rPr>
              <a:t>sistemici</a:t>
            </a:r>
            <a:endParaRPr sz="2000">
              <a:latin typeface="Arial"/>
              <a:cs typeface="Arial"/>
            </a:endParaRPr>
          </a:p>
          <a:p>
            <a:pPr marL="756285" lvl="1" indent="-286385">
              <a:lnSpc>
                <a:spcPct val="100000"/>
              </a:lnSpc>
              <a:spcBef>
                <a:spcPts val="480"/>
              </a:spcBef>
              <a:buChar char="–"/>
              <a:tabLst>
                <a:tab pos="756285" algn="l"/>
                <a:tab pos="756920" algn="l"/>
              </a:tabLst>
            </a:pPr>
            <a:r>
              <a:rPr sz="2000" spc="-70" dirty="0">
                <a:latin typeface="Arial"/>
                <a:cs typeface="Arial"/>
              </a:rPr>
              <a:t>al </a:t>
            </a:r>
            <a:r>
              <a:rPr sz="2000" spc="-75" dirty="0">
                <a:latin typeface="Arial"/>
                <a:cs typeface="Arial"/>
              </a:rPr>
              <a:t>paziente: </a:t>
            </a:r>
            <a:r>
              <a:rPr sz="2000" spc="-65" dirty="0">
                <a:latin typeface="Arial"/>
                <a:cs typeface="Arial"/>
              </a:rPr>
              <a:t>età, </a:t>
            </a:r>
            <a:r>
              <a:rPr sz="2000" spc="-160" dirty="0">
                <a:latin typeface="Arial"/>
                <a:cs typeface="Arial"/>
              </a:rPr>
              <a:t>sesso, </a:t>
            </a:r>
            <a:r>
              <a:rPr sz="2000" spc="-70" dirty="0">
                <a:latin typeface="Arial"/>
                <a:cs typeface="Arial"/>
              </a:rPr>
              <a:t>performance</a:t>
            </a:r>
            <a:r>
              <a:rPr sz="2000" spc="-140" dirty="0">
                <a:latin typeface="Arial"/>
                <a:cs typeface="Arial"/>
              </a:rPr>
              <a:t> </a:t>
            </a:r>
            <a:r>
              <a:rPr sz="2000" spc="-80" dirty="0">
                <a:latin typeface="Arial"/>
                <a:cs typeface="Arial"/>
              </a:rPr>
              <a:t>status,</a:t>
            </a:r>
            <a:endParaRPr sz="2000">
              <a:latin typeface="Arial"/>
              <a:cs typeface="Arial"/>
            </a:endParaRPr>
          </a:p>
          <a:p>
            <a:pPr marL="355600" indent="-342900">
              <a:lnSpc>
                <a:spcPct val="100000"/>
              </a:lnSpc>
              <a:spcBef>
                <a:spcPts val="550"/>
              </a:spcBef>
              <a:buChar char="•"/>
              <a:tabLst>
                <a:tab pos="355600" algn="l"/>
                <a:tab pos="356235" algn="l"/>
              </a:tabLst>
            </a:pPr>
            <a:r>
              <a:rPr sz="2400" spc="-180" dirty="0">
                <a:latin typeface="Arial"/>
                <a:cs typeface="Arial"/>
              </a:rPr>
              <a:t>Possono</a:t>
            </a:r>
            <a:r>
              <a:rPr sz="2400" spc="-135" dirty="0">
                <a:latin typeface="Arial"/>
                <a:cs typeface="Arial"/>
              </a:rPr>
              <a:t> </a:t>
            </a:r>
            <a:r>
              <a:rPr sz="2400" spc="-140" dirty="0">
                <a:latin typeface="Arial"/>
                <a:cs typeface="Arial"/>
              </a:rPr>
              <a:t>essere:</a:t>
            </a:r>
            <a:endParaRPr sz="2400">
              <a:latin typeface="Arial"/>
              <a:cs typeface="Arial"/>
            </a:endParaRPr>
          </a:p>
          <a:p>
            <a:pPr marL="756285" lvl="1" indent="-286385">
              <a:lnSpc>
                <a:spcPct val="100000"/>
              </a:lnSpc>
              <a:spcBef>
                <a:spcPts val="505"/>
              </a:spcBef>
              <a:buChar char="–"/>
              <a:tabLst>
                <a:tab pos="756285" algn="l"/>
                <a:tab pos="756920" algn="l"/>
              </a:tabLst>
            </a:pPr>
            <a:r>
              <a:rPr sz="2000" spc="-105" dirty="0">
                <a:latin typeface="Arial"/>
                <a:cs typeface="Arial"/>
              </a:rPr>
              <a:t>Comuni </a:t>
            </a:r>
            <a:r>
              <a:rPr sz="2000" spc="-155" dirty="0">
                <a:latin typeface="Arial"/>
                <a:cs typeface="Arial"/>
              </a:rPr>
              <a:t>a </a:t>
            </a:r>
            <a:r>
              <a:rPr sz="2000" spc="25" dirty="0">
                <a:latin typeface="Arial"/>
                <a:cs typeface="Arial"/>
              </a:rPr>
              <a:t>tutte </a:t>
            </a:r>
            <a:r>
              <a:rPr sz="2000" spc="-55" dirty="0">
                <a:latin typeface="Arial"/>
                <a:cs typeface="Arial"/>
              </a:rPr>
              <a:t>le </a:t>
            </a:r>
            <a:r>
              <a:rPr sz="2000" spc="-85" dirty="0">
                <a:latin typeface="Arial"/>
                <a:cs typeface="Arial"/>
              </a:rPr>
              <a:t>neoplasie: </a:t>
            </a:r>
            <a:r>
              <a:rPr sz="2000" spc="-65" dirty="0">
                <a:latin typeface="Arial"/>
                <a:cs typeface="Arial"/>
              </a:rPr>
              <a:t>età, </a:t>
            </a:r>
            <a:r>
              <a:rPr sz="2000" spc="-160" dirty="0">
                <a:latin typeface="Arial"/>
                <a:cs typeface="Arial"/>
              </a:rPr>
              <a:t>sesso,</a:t>
            </a:r>
            <a:r>
              <a:rPr sz="2000" spc="-290" dirty="0">
                <a:latin typeface="Arial"/>
                <a:cs typeface="Arial"/>
              </a:rPr>
              <a:t> </a:t>
            </a:r>
            <a:r>
              <a:rPr sz="2000" spc="-70" dirty="0">
                <a:latin typeface="Arial"/>
                <a:cs typeface="Arial"/>
              </a:rPr>
              <a:t>stadio</a:t>
            </a:r>
            <a:endParaRPr sz="2000">
              <a:latin typeface="Arial"/>
              <a:cs typeface="Arial"/>
            </a:endParaRPr>
          </a:p>
          <a:p>
            <a:pPr marL="756285" lvl="1" indent="-286385">
              <a:lnSpc>
                <a:spcPct val="100000"/>
              </a:lnSpc>
              <a:spcBef>
                <a:spcPts val="484"/>
              </a:spcBef>
              <a:buChar char="–"/>
              <a:tabLst>
                <a:tab pos="756285" algn="l"/>
                <a:tab pos="756920" algn="l"/>
              </a:tabLst>
            </a:pPr>
            <a:r>
              <a:rPr sz="2000" spc="-90" dirty="0">
                <a:latin typeface="Arial"/>
                <a:cs typeface="Arial"/>
              </a:rPr>
              <a:t>Specifici </a:t>
            </a:r>
            <a:r>
              <a:rPr sz="2000" spc="-55" dirty="0">
                <a:latin typeface="Arial"/>
                <a:cs typeface="Arial"/>
              </a:rPr>
              <a:t>per </a:t>
            </a:r>
            <a:r>
              <a:rPr sz="2000" spc="-50" dirty="0">
                <a:latin typeface="Arial"/>
                <a:cs typeface="Arial"/>
              </a:rPr>
              <a:t>gruppi </a:t>
            </a:r>
            <a:r>
              <a:rPr sz="2000" spc="-25" dirty="0">
                <a:latin typeface="Arial"/>
                <a:cs typeface="Arial"/>
              </a:rPr>
              <a:t>di </a:t>
            </a:r>
            <a:r>
              <a:rPr sz="2000" spc="-80" dirty="0">
                <a:latin typeface="Arial"/>
                <a:cs typeface="Arial"/>
              </a:rPr>
              <a:t>neoplasie: </a:t>
            </a:r>
            <a:r>
              <a:rPr sz="2000" spc="-65" dirty="0">
                <a:latin typeface="Arial"/>
                <a:cs typeface="Arial"/>
              </a:rPr>
              <a:t>istologia,</a:t>
            </a:r>
            <a:r>
              <a:rPr sz="2000" spc="-345" dirty="0">
                <a:latin typeface="Arial"/>
                <a:cs typeface="Arial"/>
              </a:rPr>
              <a:t> </a:t>
            </a:r>
            <a:r>
              <a:rPr sz="2000" spc="-100" dirty="0">
                <a:latin typeface="Arial"/>
                <a:cs typeface="Arial"/>
              </a:rPr>
              <a:t>localizzazione</a:t>
            </a:r>
            <a:endParaRPr sz="2000">
              <a:latin typeface="Arial"/>
              <a:cs typeface="Arial"/>
            </a:endParaRPr>
          </a:p>
          <a:p>
            <a:pPr marL="756285" lvl="1" indent="-286385">
              <a:lnSpc>
                <a:spcPct val="100000"/>
              </a:lnSpc>
              <a:spcBef>
                <a:spcPts val="480"/>
              </a:spcBef>
              <a:buChar char="–"/>
              <a:tabLst>
                <a:tab pos="756285" algn="l"/>
                <a:tab pos="756920" algn="l"/>
              </a:tabLst>
            </a:pPr>
            <a:r>
              <a:rPr sz="2000" spc="-90" dirty="0">
                <a:latin typeface="Arial"/>
                <a:cs typeface="Arial"/>
              </a:rPr>
              <a:t>Specifici </a:t>
            </a:r>
            <a:r>
              <a:rPr sz="2000" spc="-60" dirty="0">
                <a:latin typeface="Arial"/>
                <a:cs typeface="Arial"/>
              </a:rPr>
              <a:t>delle </a:t>
            </a:r>
            <a:r>
              <a:rPr sz="2000" spc="-90" dirty="0">
                <a:latin typeface="Arial"/>
                <a:cs typeface="Arial"/>
              </a:rPr>
              <a:t>singole</a:t>
            </a:r>
            <a:r>
              <a:rPr sz="2000" spc="-160" dirty="0">
                <a:latin typeface="Arial"/>
                <a:cs typeface="Arial"/>
              </a:rPr>
              <a:t> </a:t>
            </a:r>
            <a:r>
              <a:rPr sz="2000" spc="-85" dirty="0">
                <a:latin typeface="Arial"/>
                <a:cs typeface="Arial"/>
              </a:rPr>
              <a:t>neoplasie.</a:t>
            </a:r>
            <a:endParaRPr sz="2000">
              <a:latin typeface="Arial"/>
              <a:cs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726149310"/>
              </p:ext>
            </p:extLst>
          </p:nvPr>
        </p:nvGraphicFramePr>
        <p:xfrm>
          <a:off x="228601" y="1143000"/>
          <a:ext cx="8686800" cy="4876800"/>
        </p:xfrm>
        <a:graphic>
          <a:graphicData uri="http://schemas.openxmlformats.org/drawingml/2006/table">
            <a:tbl>
              <a:tblPr firstRow="1" bandRow="1">
                <a:tableStyleId>{2D5ABB26-0587-4C30-8999-92F81FD0307C}</a:tableStyleId>
              </a:tblPr>
              <a:tblGrid>
                <a:gridCol w="1455285">
                  <a:extLst>
                    <a:ext uri="{9D8B030D-6E8A-4147-A177-3AD203B41FA5}">
                      <a16:colId xmlns:a16="http://schemas.microsoft.com/office/drawing/2014/main" val="20000"/>
                    </a:ext>
                  </a:extLst>
                </a:gridCol>
                <a:gridCol w="5244658">
                  <a:extLst>
                    <a:ext uri="{9D8B030D-6E8A-4147-A177-3AD203B41FA5}">
                      <a16:colId xmlns:a16="http://schemas.microsoft.com/office/drawing/2014/main" val="20001"/>
                    </a:ext>
                  </a:extLst>
                </a:gridCol>
                <a:gridCol w="1986857">
                  <a:extLst>
                    <a:ext uri="{9D8B030D-6E8A-4147-A177-3AD203B41FA5}">
                      <a16:colId xmlns:a16="http://schemas.microsoft.com/office/drawing/2014/main" val="20002"/>
                    </a:ext>
                  </a:extLst>
                </a:gridCol>
              </a:tblGrid>
              <a:tr h="413433">
                <a:tc>
                  <a:txBody>
                    <a:bodyPr/>
                    <a:lstStyle/>
                    <a:p>
                      <a:pPr marL="10160" algn="ctr">
                        <a:lnSpc>
                          <a:spcPct val="100000"/>
                        </a:lnSpc>
                        <a:spcBef>
                          <a:spcPts val="265"/>
                        </a:spcBef>
                      </a:pPr>
                      <a:r>
                        <a:rPr sz="1600" b="1" spc="-85" dirty="0">
                          <a:solidFill>
                            <a:srgbClr val="FFFFFF"/>
                          </a:solidFill>
                          <a:latin typeface="Trebuchet MS"/>
                          <a:cs typeface="Trebuchet MS"/>
                        </a:rPr>
                        <a:t>Grado</a:t>
                      </a:r>
                      <a:r>
                        <a:rPr sz="1600" b="1" spc="-110" dirty="0">
                          <a:solidFill>
                            <a:srgbClr val="FFFFFF"/>
                          </a:solidFill>
                          <a:latin typeface="Trebuchet MS"/>
                          <a:cs typeface="Trebuchet MS"/>
                        </a:rPr>
                        <a:t> ECOG</a:t>
                      </a:r>
                      <a:endParaRPr sz="16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1430" algn="ctr">
                        <a:lnSpc>
                          <a:spcPct val="100000"/>
                        </a:lnSpc>
                        <a:spcBef>
                          <a:spcPts val="265"/>
                        </a:spcBef>
                      </a:pPr>
                      <a:r>
                        <a:rPr sz="1600" b="1" spc="-100" dirty="0">
                          <a:solidFill>
                            <a:srgbClr val="FFFFFF"/>
                          </a:solidFill>
                          <a:latin typeface="Trebuchet MS"/>
                          <a:cs typeface="Trebuchet MS"/>
                        </a:rPr>
                        <a:t>Definizione</a:t>
                      </a:r>
                      <a:endParaRPr sz="16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5240" algn="ctr">
                        <a:lnSpc>
                          <a:spcPct val="100000"/>
                        </a:lnSpc>
                        <a:spcBef>
                          <a:spcPts val="265"/>
                        </a:spcBef>
                      </a:pPr>
                      <a:r>
                        <a:rPr sz="1600" b="1" spc="-85" dirty="0">
                          <a:solidFill>
                            <a:srgbClr val="FFFFFF"/>
                          </a:solidFill>
                          <a:latin typeface="Trebuchet MS"/>
                          <a:cs typeface="Trebuchet MS"/>
                        </a:rPr>
                        <a:t>Grado</a:t>
                      </a:r>
                      <a:r>
                        <a:rPr sz="1600" b="1" spc="-105" dirty="0">
                          <a:solidFill>
                            <a:srgbClr val="FFFFFF"/>
                          </a:solidFill>
                          <a:latin typeface="Trebuchet MS"/>
                          <a:cs typeface="Trebuchet MS"/>
                        </a:rPr>
                        <a:t> </a:t>
                      </a:r>
                      <a:r>
                        <a:rPr sz="1600" b="1" spc="-95" dirty="0">
                          <a:solidFill>
                            <a:srgbClr val="FFFFFF"/>
                          </a:solidFill>
                          <a:latin typeface="Trebuchet MS"/>
                          <a:cs typeface="Trebuchet MS"/>
                        </a:rPr>
                        <a:t>Karnofsky</a:t>
                      </a:r>
                      <a:endParaRPr sz="16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646742">
                <a:tc>
                  <a:txBody>
                    <a:bodyPr/>
                    <a:lstStyle/>
                    <a:p>
                      <a:pPr marL="11430" algn="ctr">
                        <a:lnSpc>
                          <a:spcPct val="100000"/>
                        </a:lnSpc>
                        <a:spcBef>
                          <a:spcPts val="265"/>
                        </a:spcBef>
                      </a:pPr>
                      <a:r>
                        <a:rPr sz="1600" dirty="0">
                          <a:latin typeface="Arial"/>
                          <a:cs typeface="Arial"/>
                        </a:rPr>
                        <a:t>0</a:t>
                      </a:r>
                      <a:endParaRPr sz="1600">
                        <a:latin typeface="Arial"/>
                        <a:cs typeface="Arial"/>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7790" marR="127000">
                        <a:lnSpc>
                          <a:spcPct val="100000"/>
                        </a:lnSpc>
                        <a:spcBef>
                          <a:spcPts val="265"/>
                        </a:spcBef>
                      </a:pPr>
                      <a:r>
                        <a:rPr sz="1600" spc="-95" dirty="0">
                          <a:latin typeface="Arial"/>
                          <a:cs typeface="Arial"/>
                        </a:rPr>
                        <a:t>Paziente </a:t>
                      </a:r>
                      <a:r>
                        <a:rPr sz="1600" spc="-60" dirty="0">
                          <a:latin typeface="Arial"/>
                          <a:cs typeface="Arial"/>
                        </a:rPr>
                        <a:t>fisicamente </a:t>
                      </a:r>
                      <a:r>
                        <a:rPr sz="1600" spc="-20" dirty="0">
                          <a:latin typeface="Arial"/>
                          <a:cs typeface="Arial"/>
                        </a:rPr>
                        <a:t>attivo </a:t>
                      </a:r>
                      <a:r>
                        <a:rPr sz="1600" spc="-25" dirty="0">
                          <a:latin typeface="Arial"/>
                          <a:cs typeface="Arial"/>
                        </a:rPr>
                        <a:t>in </a:t>
                      </a:r>
                      <a:r>
                        <a:rPr sz="1600" spc="-80" dirty="0">
                          <a:latin typeface="Arial"/>
                          <a:cs typeface="Arial"/>
                        </a:rPr>
                        <a:t>grado </a:t>
                      </a:r>
                      <a:r>
                        <a:rPr sz="1600" spc="-25" dirty="0">
                          <a:latin typeface="Arial"/>
                          <a:cs typeface="Arial"/>
                        </a:rPr>
                        <a:t>di </a:t>
                      </a:r>
                      <a:r>
                        <a:rPr sz="1600" spc="-90" dirty="0">
                          <a:latin typeface="Arial"/>
                          <a:cs typeface="Arial"/>
                        </a:rPr>
                        <a:t>svolgere </a:t>
                      </a:r>
                      <a:r>
                        <a:rPr sz="1600" spc="-45" dirty="0">
                          <a:latin typeface="Arial"/>
                          <a:cs typeface="Arial"/>
                        </a:rPr>
                        <a:t>le</a:t>
                      </a:r>
                      <a:r>
                        <a:rPr sz="1600" spc="-240" dirty="0">
                          <a:latin typeface="Arial"/>
                          <a:cs typeface="Arial"/>
                        </a:rPr>
                        <a:t> </a:t>
                      </a:r>
                      <a:r>
                        <a:rPr sz="1600" spc="-40" dirty="0">
                          <a:latin typeface="Arial"/>
                          <a:cs typeface="Arial"/>
                        </a:rPr>
                        <a:t>normali  </a:t>
                      </a:r>
                      <a:r>
                        <a:rPr sz="1600" spc="-15" dirty="0">
                          <a:latin typeface="Arial"/>
                          <a:cs typeface="Arial"/>
                        </a:rPr>
                        <a:t>attività </a:t>
                      </a:r>
                      <a:r>
                        <a:rPr sz="1600" spc="-135" dirty="0">
                          <a:latin typeface="Arial"/>
                          <a:cs typeface="Arial"/>
                        </a:rPr>
                        <a:t>senza</a:t>
                      </a:r>
                      <a:r>
                        <a:rPr sz="1600" spc="-175" dirty="0">
                          <a:latin typeface="Arial"/>
                          <a:cs typeface="Arial"/>
                        </a:rPr>
                        <a:t> </a:t>
                      </a:r>
                      <a:r>
                        <a:rPr sz="1600" spc="-35" dirty="0">
                          <a:latin typeface="Arial"/>
                          <a:cs typeface="Arial"/>
                        </a:rPr>
                        <a:t>limitazioni</a:t>
                      </a:r>
                      <a:endParaRPr sz="1600">
                        <a:latin typeface="Arial"/>
                        <a:cs typeface="Arial"/>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5240" algn="ctr">
                        <a:lnSpc>
                          <a:spcPct val="100000"/>
                        </a:lnSpc>
                        <a:spcBef>
                          <a:spcPts val="265"/>
                        </a:spcBef>
                      </a:pPr>
                      <a:r>
                        <a:rPr sz="1600" spc="-80" dirty="0">
                          <a:latin typeface="Arial"/>
                          <a:cs typeface="Arial"/>
                        </a:rPr>
                        <a:t>90-100</a:t>
                      </a:r>
                      <a:endParaRPr sz="1600">
                        <a:latin typeface="Arial"/>
                        <a:cs typeface="Arial"/>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919053">
                <a:tc>
                  <a:txBody>
                    <a:bodyPr/>
                    <a:lstStyle/>
                    <a:p>
                      <a:pPr marL="11430" algn="ctr">
                        <a:lnSpc>
                          <a:spcPct val="100000"/>
                        </a:lnSpc>
                        <a:spcBef>
                          <a:spcPts val="260"/>
                        </a:spcBef>
                      </a:pPr>
                      <a:r>
                        <a:rPr sz="1600" dirty="0">
                          <a:latin typeface="Arial"/>
                          <a:cs typeface="Arial"/>
                        </a:rPr>
                        <a:t>1</a:t>
                      </a:r>
                      <a:endParaRPr sz="1600">
                        <a:latin typeface="Arial"/>
                        <a:cs typeface="Arial"/>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7790" marR="267970">
                        <a:lnSpc>
                          <a:spcPct val="100000"/>
                        </a:lnSpc>
                        <a:spcBef>
                          <a:spcPts val="260"/>
                        </a:spcBef>
                      </a:pPr>
                      <a:r>
                        <a:rPr sz="1600" spc="-95" dirty="0">
                          <a:latin typeface="Arial"/>
                          <a:cs typeface="Arial"/>
                        </a:rPr>
                        <a:t>Paziente </a:t>
                      </a:r>
                      <a:r>
                        <a:rPr sz="1600" spc="-10" dirty="0">
                          <a:latin typeface="Arial"/>
                          <a:cs typeface="Arial"/>
                        </a:rPr>
                        <a:t>limitato </a:t>
                      </a:r>
                      <a:r>
                        <a:rPr sz="1600" spc="-45" dirty="0">
                          <a:latin typeface="Arial"/>
                          <a:cs typeface="Arial"/>
                        </a:rPr>
                        <a:t>per quanto </a:t>
                      </a:r>
                      <a:r>
                        <a:rPr sz="1600" spc="-60" dirty="0" err="1">
                          <a:latin typeface="Arial"/>
                          <a:cs typeface="Arial"/>
                        </a:rPr>
                        <a:t>riguarda</a:t>
                      </a:r>
                      <a:r>
                        <a:rPr sz="1600" spc="-60" dirty="0">
                          <a:latin typeface="Arial"/>
                          <a:cs typeface="Arial"/>
                        </a:rPr>
                        <a:t> </a:t>
                      </a:r>
                      <a:r>
                        <a:rPr sz="1600" spc="-15" dirty="0" err="1">
                          <a:latin typeface="Arial"/>
                          <a:cs typeface="Arial"/>
                        </a:rPr>
                        <a:t>attività</a:t>
                      </a:r>
                      <a:r>
                        <a:rPr sz="1600" spc="-15" dirty="0">
                          <a:latin typeface="Arial"/>
                          <a:cs typeface="Arial"/>
                        </a:rPr>
                        <a:t> </a:t>
                      </a:r>
                      <a:r>
                        <a:rPr sz="1600" spc="-55" dirty="0">
                          <a:latin typeface="Arial"/>
                          <a:cs typeface="Arial"/>
                        </a:rPr>
                        <a:t>impegnative, </a:t>
                      </a:r>
                      <a:r>
                        <a:rPr sz="1600" spc="-95" dirty="0">
                          <a:latin typeface="Arial"/>
                          <a:cs typeface="Arial"/>
                        </a:rPr>
                        <a:t>ma </a:t>
                      </a:r>
                      <a:r>
                        <a:rPr sz="1600" spc="-25" dirty="0">
                          <a:latin typeface="Arial"/>
                          <a:cs typeface="Arial"/>
                        </a:rPr>
                        <a:t>in </a:t>
                      </a:r>
                      <a:r>
                        <a:rPr sz="1600" spc="-80" dirty="0">
                          <a:latin typeface="Arial"/>
                          <a:cs typeface="Arial"/>
                        </a:rPr>
                        <a:t>grado </a:t>
                      </a:r>
                      <a:r>
                        <a:rPr sz="1600" spc="-25" dirty="0">
                          <a:latin typeface="Arial"/>
                          <a:cs typeface="Arial"/>
                        </a:rPr>
                        <a:t>di </a:t>
                      </a:r>
                      <a:r>
                        <a:rPr sz="1600" spc="-75" dirty="0">
                          <a:latin typeface="Arial"/>
                          <a:cs typeface="Arial"/>
                        </a:rPr>
                        <a:t>camminare </a:t>
                      </a:r>
                      <a:r>
                        <a:rPr sz="1600" spc="-100" dirty="0">
                          <a:latin typeface="Arial"/>
                          <a:cs typeface="Arial"/>
                        </a:rPr>
                        <a:t>e </a:t>
                      </a:r>
                      <a:r>
                        <a:rPr sz="1600" spc="-25" dirty="0">
                          <a:latin typeface="Arial"/>
                          <a:cs typeface="Arial"/>
                        </a:rPr>
                        <a:t>di </a:t>
                      </a:r>
                      <a:r>
                        <a:rPr sz="1600" spc="-90" dirty="0" err="1">
                          <a:latin typeface="Arial"/>
                          <a:cs typeface="Arial"/>
                        </a:rPr>
                        <a:t>svolgere</a:t>
                      </a:r>
                      <a:r>
                        <a:rPr sz="1600" spc="-285" dirty="0">
                          <a:latin typeface="Arial"/>
                          <a:cs typeface="Arial"/>
                        </a:rPr>
                        <a:t> </a:t>
                      </a:r>
                      <a:r>
                        <a:rPr sz="1600" spc="-60" dirty="0">
                          <a:latin typeface="Arial"/>
                          <a:cs typeface="Arial"/>
                        </a:rPr>
                        <a:t>un lavoro</a:t>
                      </a:r>
                      <a:r>
                        <a:rPr sz="1600" spc="-85" dirty="0">
                          <a:latin typeface="Arial"/>
                          <a:cs typeface="Arial"/>
                        </a:rPr>
                        <a:t> </a:t>
                      </a:r>
                      <a:r>
                        <a:rPr sz="1600" spc="-75" dirty="0">
                          <a:latin typeface="Arial"/>
                          <a:cs typeface="Arial"/>
                        </a:rPr>
                        <a:t>leggero</a:t>
                      </a:r>
                      <a:endParaRPr sz="1600" dirty="0">
                        <a:latin typeface="Arial"/>
                        <a:cs typeface="Arial"/>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6510" algn="ctr">
                        <a:lnSpc>
                          <a:spcPct val="100000"/>
                        </a:lnSpc>
                        <a:spcBef>
                          <a:spcPts val="260"/>
                        </a:spcBef>
                      </a:pPr>
                      <a:r>
                        <a:rPr sz="1600" spc="-80" dirty="0">
                          <a:latin typeface="Arial"/>
                          <a:cs typeface="Arial"/>
                        </a:rPr>
                        <a:t>70-80</a:t>
                      </a:r>
                      <a:endParaRPr sz="1600">
                        <a:latin typeface="Arial"/>
                        <a:cs typeface="Arial"/>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918345">
                <a:tc>
                  <a:txBody>
                    <a:bodyPr/>
                    <a:lstStyle/>
                    <a:p>
                      <a:pPr marL="11430" algn="ctr">
                        <a:lnSpc>
                          <a:spcPct val="100000"/>
                        </a:lnSpc>
                        <a:spcBef>
                          <a:spcPts val="265"/>
                        </a:spcBef>
                      </a:pPr>
                      <a:r>
                        <a:rPr sz="1600" dirty="0">
                          <a:latin typeface="Arial"/>
                          <a:cs typeface="Arial"/>
                        </a:rPr>
                        <a:t>2</a:t>
                      </a:r>
                      <a:endParaRPr sz="1600">
                        <a:latin typeface="Arial"/>
                        <a:cs typeface="Arial"/>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7790" marR="255904">
                        <a:lnSpc>
                          <a:spcPct val="100000"/>
                        </a:lnSpc>
                        <a:spcBef>
                          <a:spcPts val="265"/>
                        </a:spcBef>
                      </a:pPr>
                      <a:r>
                        <a:rPr sz="1600" spc="-95" dirty="0">
                          <a:latin typeface="Arial"/>
                          <a:cs typeface="Arial"/>
                        </a:rPr>
                        <a:t>Paziente </a:t>
                      </a:r>
                      <a:r>
                        <a:rPr sz="1600" spc="-25" dirty="0">
                          <a:latin typeface="Arial"/>
                          <a:cs typeface="Arial"/>
                        </a:rPr>
                        <a:t>in </a:t>
                      </a:r>
                      <a:r>
                        <a:rPr sz="1600" spc="-80" dirty="0">
                          <a:latin typeface="Arial"/>
                          <a:cs typeface="Arial"/>
                        </a:rPr>
                        <a:t>grado </a:t>
                      </a:r>
                      <a:r>
                        <a:rPr sz="1600" spc="-25" dirty="0">
                          <a:latin typeface="Arial"/>
                          <a:cs typeface="Arial"/>
                        </a:rPr>
                        <a:t>di </a:t>
                      </a:r>
                      <a:r>
                        <a:rPr sz="1600" spc="-75" dirty="0" err="1">
                          <a:latin typeface="Arial"/>
                          <a:cs typeface="Arial"/>
                        </a:rPr>
                        <a:t>accudire</a:t>
                      </a:r>
                      <a:r>
                        <a:rPr sz="1600" spc="-130" dirty="0">
                          <a:latin typeface="Arial"/>
                          <a:cs typeface="Arial"/>
                        </a:rPr>
                        <a:t> </a:t>
                      </a:r>
                      <a:r>
                        <a:rPr sz="1600" spc="-140" dirty="0">
                          <a:latin typeface="Arial"/>
                          <a:cs typeface="Arial"/>
                        </a:rPr>
                        <a:t>s</a:t>
                      </a:r>
                      <a:r>
                        <a:rPr lang="en-GB" sz="1600" spc="-140" dirty="0">
                          <a:latin typeface="Arial"/>
                          <a:cs typeface="Arial"/>
                        </a:rPr>
                        <a:t>é</a:t>
                      </a:r>
                      <a:r>
                        <a:rPr sz="1600" spc="-140" dirty="0">
                          <a:latin typeface="Arial"/>
                          <a:cs typeface="Arial"/>
                        </a:rPr>
                        <a:t> </a:t>
                      </a:r>
                      <a:r>
                        <a:rPr sz="1600" spc="-100" dirty="0">
                          <a:latin typeface="Arial"/>
                          <a:cs typeface="Arial"/>
                        </a:rPr>
                        <a:t>stesso, </a:t>
                      </a:r>
                      <a:r>
                        <a:rPr sz="1600" spc="-95" dirty="0">
                          <a:latin typeface="Arial"/>
                          <a:cs typeface="Arial"/>
                        </a:rPr>
                        <a:t>ma </a:t>
                      </a:r>
                      <a:r>
                        <a:rPr sz="1600" spc="-90" dirty="0">
                          <a:latin typeface="Arial"/>
                          <a:cs typeface="Arial"/>
                        </a:rPr>
                        <a:t>incapace </a:t>
                      </a:r>
                      <a:r>
                        <a:rPr sz="1600" spc="-30" dirty="0">
                          <a:latin typeface="Arial"/>
                          <a:cs typeface="Arial"/>
                        </a:rPr>
                        <a:t>di  </a:t>
                      </a:r>
                      <a:r>
                        <a:rPr sz="1600" spc="-90" dirty="0">
                          <a:latin typeface="Arial"/>
                          <a:cs typeface="Arial"/>
                        </a:rPr>
                        <a:t>svolgere </a:t>
                      </a:r>
                      <a:r>
                        <a:rPr sz="1600" spc="-80" dirty="0">
                          <a:latin typeface="Arial"/>
                          <a:cs typeface="Arial"/>
                        </a:rPr>
                        <a:t>alcuna </a:t>
                      </a:r>
                      <a:r>
                        <a:rPr sz="1600" spc="-15" dirty="0">
                          <a:latin typeface="Arial"/>
                          <a:cs typeface="Arial"/>
                        </a:rPr>
                        <a:t>attività </a:t>
                      </a:r>
                      <a:r>
                        <a:rPr sz="1600" spc="-55" dirty="0">
                          <a:latin typeface="Arial"/>
                          <a:cs typeface="Arial"/>
                        </a:rPr>
                        <a:t>lavorativa; </a:t>
                      </a:r>
                      <a:r>
                        <a:rPr sz="1600" spc="-35" dirty="0">
                          <a:latin typeface="Arial"/>
                          <a:cs typeface="Arial"/>
                        </a:rPr>
                        <a:t>costretto </a:t>
                      </a:r>
                      <a:r>
                        <a:rPr sz="1600" spc="-130" dirty="0">
                          <a:latin typeface="Arial"/>
                          <a:cs typeface="Arial"/>
                        </a:rPr>
                        <a:t>a </a:t>
                      </a:r>
                      <a:r>
                        <a:rPr sz="1600" dirty="0">
                          <a:latin typeface="Arial"/>
                          <a:cs typeface="Arial"/>
                        </a:rPr>
                        <a:t>letto </a:t>
                      </a:r>
                      <a:r>
                        <a:rPr sz="1600" spc="-50" dirty="0">
                          <a:latin typeface="Arial"/>
                          <a:cs typeface="Arial"/>
                        </a:rPr>
                        <a:t>o </a:t>
                      </a:r>
                      <a:r>
                        <a:rPr sz="1600" spc="-25" dirty="0">
                          <a:latin typeface="Arial"/>
                          <a:cs typeface="Arial"/>
                        </a:rPr>
                        <a:t>in  </a:t>
                      </a:r>
                      <a:r>
                        <a:rPr sz="1600" spc="-35" dirty="0">
                          <a:latin typeface="Arial"/>
                          <a:cs typeface="Arial"/>
                        </a:rPr>
                        <a:t>poltrona </a:t>
                      </a:r>
                      <a:r>
                        <a:rPr sz="1600" spc="-70" dirty="0">
                          <a:latin typeface="Arial"/>
                          <a:cs typeface="Arial"/>
                        </a:rPr>
                        <a:t>meno </a:t>
                      </a:r>
                      <a:r>
                        <a:rPr sz="1600" spc="-50" dirty="0">
                          <a:latin typeface="Arial"/>
                          <a:cs typeface="Arial"/>
                        </a:rPr>
                        <a:t>del </a:t>
                      </a:r>
                      <a:r>
                        <a:rPr sz="1600" spc="-155" dirty="0">
                          <a:latin typeface="Arial"/>
                          <a:cs typeface="Arial"/>
                        </a:rPr>
                        <a:t>50% </a:t>
                      </a:r>
                      <a:r>
                        <a:rPr sz="1600" spc="-50" dirty="0">
                          <a:latin typeface="Arial"/>
                          <a:cs typeface="Arial"/>
                        </a:rPr>
                        <a:t>delle </a:t>
                      </a:r>
                      <a:r>
                        <a:rPr sz="1600" spc="-55" dirty="0">
                          <a:latin typeface="Arial"/>
                          <a:cs typeface="Arial"/>
                        </a:rPr>
                        <a:t>ore</a:t>
                      </a:r>
                      <a:r>
                        <a:rPr sz="1600" spc="-85" dirty="0">
                          <a:latin typeface="Arial"/>
                          <a:cs typeface="Arial"/>
                        </a:rPr>
                        <a:t> </a:t>
                      </a:r>
                      <a:r>
                        <a:rPr sz="1600" spc="-45" dirty="0">
                          <a:latin typeface="Arial"/>
                          <a:cs typeface="Arial"/>
                        </a:rPr>
                        <a:t>diurne</a:t>
                      </a:r>
                      <a:endParaRPr sz="1600" dirty="0">
                        <a:latin typeface="Arial"/>
                        <a:cs typeface="Arial"/>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6510" algn="ctr">
                        <a:lnSpc>
                          <a:spcPct val="100000"/>
                        </a:lnSpc>
                        <a:spcBef>
                          <a:spcPts val="265"/>
                        </a:spcBef>
                      </a:pPr>
                      <a:r>
                        <a:rPr sz="1600" spc="-80" dirty="0">
                          <a:latin typeface="Arial"/>
                          <a:cs typeface="Arial"/>
                        </a:rPr>
                        <a:t>56-60</a:t>
                      </a:r>
                      <a:endParaRPr sz="1600">
                        <a:latin typeface="Arial"/>
                        <a:cs typeface="Arial"/>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919053">
                <a:tc>
                  <a:txBody>
                    <a:bodyPr/>
                    <a:lstStyle/>
                    <a:p>
                      <a:pPr marL="11430" algn="ctr">
                        <a:lnSpc>
                          <a:spcPct val="100000"/>
                        </a:lnSpc>
                        <a:spcBef>
                          <a:spcPts val="265"/>
                        </a:spcBef>
                      </a:pPr>
                      <a:r>
                        <a:rPr sz="1600" dirty="0">
                          <a:latin typeface="Arial"/>
                          <a:cs typeface="Arial"/>
                        </a:rPr>
                        <a:t>3</a:t>
                      </a:r>
                      <a:endParaRPr sz="1600">
                        <a:latin typeface="Arial"/>
                        <a:cs typeface="Arial"/>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7790" marR="377825">
                        <a:lnSpc>
                          <a:spcPct val="100000"/>
                        </a:lnSpc>
                        <a:spcBef>
                          <a:spcPts val="265"/>
                        </a:spcBef>
                      </a:pPr>
                      <a:r>
                        <a:rPr sz="1600" spc="-95" dirty="0">
                          <a:latin typeface="Arial"/>
                          <a:cs typeface="Arial"/>
                        </a:rPr>
                        <a:t>Paziente </a:t>
                      </a:r>
                      <a:r>
                        <a:rPr sz="1600" spc="-25" dirty="0">
                          <a:latin typeface="Arial"/>
                          <a:cs typeface="Arial"/>
                        </a:rPr>
                        <a:t>in </a:t>
                      </a:r>
                      <a:r>
                        <a:rPr sz="1600" spc="-80" dirty="0">
                          <a:latin typeface="Arial"/>
                          <a:cs typeface="Arial"/>
                        </a:rPr>
                        <a:t>grado </a:t>
                      </a:r>
                      <a:r>
                        <a:rPr sz="1600" spc="-25" dirty="0">
                          <a:latin typeface="Arial"/>
                          <a:cs typeface="Arial"/>
                        </a:rPr>
                        <a:t>di </a:t>
                      </a:r>
                      <a:r>
                        <a:rPr sz="1600" spc="-75" dirty="0" err="1">
                          <a:latin typeface="Arial"/>
                          <a:cs typeface="Arial"/>
                        </a:rPr>
                        <a:t>accudire</a:t>
                      </a:r>
                      <a:r>
                        <a:rPr sz="1600" spc="-75" dirty="0">
                          <a:latin typeface="Arial"/>
                          <a:cs typeface="Arial"/>
                        </a:rPr>
                        <a:t> </a:t>
                      </a:r>
                      <a:r>
                        <a:rPr sz="1600" spc="-140" dirty="0">
                          <a:latin typeface="Arial"/>
                          <a:cs typeface="Arial"/>
                        </a:rPr>
                        <a:t>s</a:t>
                      </a:r>
                      <a:r>
                        <a:rPr lang="en-GB" sz="1600" spc="-140" dirty="0">
                          <a:latin typeface="Arial"/>
                          <a:cs typeface="Arial"/>
                        </a:rPr>
                        <a:t>é</a:t>
                      </a:r>
                      <a:r>
                        <a:rPr sz="1600" spc="-140" dirty="0">
                          <a:latin typeface="Arial"/>
                          <a:cs typeface="Arial"/>
                        </a:rPr>
                        <a:t> </a:t>
                      </a:r>
                      <a:r>
                        <a:rPr sz="1600" spc="-105" dirty="0">
                          <a:latin typeface="Arial"/>
                          <a:cs typeface="Arial"/>
                        </a:rPr>
                        <a:t>stesso </a:t>
                      </a:r>
                      <a:r>
                        <a:rPr sz="1600" spc="-70" dirty="0">
                          <a:latin typeface="Arial"/>
                          <a:cs typeface="Arial"/>
                        </a:rPr>
                        <a:t>solo </a:t>
                      </a:r>
                      <a:r>
                        <a:rPr sz="1600" spc="-25" dirty="0">
                          <a:latin typeface="Arial"/>
                          <a:cs typeface="Arial"/>
                        </a:rPr>
                        <a:t>in </a:t>
                      </a:r>
                      <a:r>
                        <a:rPr sz="1600" spc="-55" dirty="0">
                          <a:latin typeface="Arial"/>
                          <a:cs typeface="Arial"/>
                        </a:rPr>
                        <a:t>modo  </a:t>
                      </a:r>
                      <a:r>
                        <a:rPr sz="1600" spc="-10" dirty="0">
                          <a:latin typeface="Arial"/>
                          <a:cs typeface="Arial"/>
                        </a:rPr>
                        <a:t>limitato;</a:t>
                      </a:r>
                      <a:r>
                        <a:rPr sz="1600" spc="-125" dirty="0">
                          <a:latin typeface="Arial"/>
                          <a:cs typeface="Arial"/>
                        </a:rPr>
                        <a:t> </a:t>
                      </a:r>
                      <a:r>
                        <a:rPr sz="1600" spc="-35" dirty="0">
                          <a:latin typeface="Arial"/>
                          <a:cs typeface="Arial"/>
                        </a:rPr>
                        <a:t>costretto</a:t>
                      </a:r>
                      <a:r>
                        <a:rPr sz="1600" spc="-55" dirty="0">
                          <a:latin typeface="Arial"/>
                          <a:cs typeface="Arial"/>
                        </a:rPr>
                        <a:t> </a:t>
                      </a:r>
                      <a:r>
                        <a:rPr sz="1600" spc="-125" dirty="0">
                          <a:latin typeface="Arial"/>
                          <a:cs typeface="Arial"/>
                        </a:rPr>
                        <a:t>a</a:t>
                      </a:r>
                      <a:r>
                        <a:rPr sz="1600" spc="-85" dirty="0">
                          <a:latin typeface="Arial"/>
                          <a:cs typeface="Arial"/>
                        </a:rPr>
                        <a:t> </a:t>
                      </a:r>
                      <a:r>
                        <a:rPr sz="1600" dirty="0">
                          <a:latin typeface="Arial"/>
                          <a:cs typeface="Arial"/>
                        </a:rPr>
                        <a:t>letto</a:t>
                      </a:r>
                      <a:r>
                        <a:rPr sz="1600" spc="-80" dirty="0">
                          <a:latin typeface="Arial"/>
                          <a:cs typeface="Arial"/>
                        </a:rPr>
                        <a:t> </a:t>
                      </a:r>
                      <a:r>
                        <a:rPr sz="1600" spc="-50" dirty="0">
                          <a:latin typeface="Arial"/>
                          <a:cs typeface="Arial"/>
                        </a:rPr>
                        <a:t>o</a:t>
                      </a:r>
                      <a:r>
                        <a:rPr sz="1600" spc="-80" dirty="0">
                          <a:latin typeface="Arial"/>
                          <a:cs typeface="Arial"/>
                        </a:rPr>
                        <a:t> </a:t>
                      </a:r>
                      <a:r>
                        <a:rPr sz="1600" spc="-20" dirty="0">
                          <a:latin typeface="Arial"/>
                          <a:cs typeface="Arial"/>
                        </a:rPr>
                        <a:t>in</a:t>
                      </a:r>
                      <a:r>
                        <a:rPr sz="1600" spc="-95" dirty="0">
                          <a:latin typeface="Arial"/>
                          <a:cs typeface="Arial"/>
                        </a:rPr>
                        <a:t> </a:t>
                      </a:r>
                      <a:r>
                        <a:rPr sz="1600" spc="-35" dirty="0">
                          <a:latin typeface="Arial"/>
                          <a:cs typeface="Arial"/>
                        </a:rPr>
                        <a:t>poltrona</a:t>
                      </a:r>
                      <a:r>
                        <a:rPr sz="1600" spc="-75" dirty="0">
                          <a:latin typeface="Arial"/>
                          <a:cs typeface="Arial"/>
                        </a:rPr>
                        <a:t> </a:t>
                      </a:r>
                      <a:r>
                        <a:rPr sz="1600" spc="-45" dirty="0">
                          <a:latin typeface="Arial"/>
                          <a:cs typeface="Arial"/>
                        </a:rPr>
                        <a:t>per</a:t>
                      </a:r>
                      <a:r>
                        <a:rPr sz="1600" spc="-85" dirty="0">
                          <a:latin typeface="Arial"/>
                          <a:cs typeface="Arial"/>
                        </a:rPr>
                        <a:t> </a:t>
                      </a:r>
                      <a:r>
                        <a:rPr sz="1600" spc="-35" dirty="0">
                          <a:latin typeface="Arial"/>
                          <a:cs typeface="Arial"/>
                        </a:rPr>
                        <a:t>più</a:t>
                      </a:r>
                      <a:r>
                        <a:rPr sz="1600" spc="-100" dirty="0">
                          <a:latin typeface="Arial"/>
                          <a:cs typeface="Arial"/>
                        </a:rPr>
                        <a:t> </a:t>
                      </a:r>
                      <a:r>
                        <a:rPr sz="1600" spc="-50" dirty="0">
                          <a:latin typeface="Arial"/>
                          <a:cs typeface="Arial"/>
                        </a:rPr>
                        <a:t>del</a:t>
                      </a:r>
                      <a:r>
                        <a:rPr sz="1600" spc="-85" dirty="0">
                          <a:latin typeface="Arial"/>
                          <a:cs typeface="Arial"/>
                        </a:rPr>
                        <a:t> </a:t>
                      </a:r>
                      <a:r>
                        <a:rPr sz="1600" spc="-155" dirty="0">
                          <a:latin typeface="Arial"/>
                          <a:cs typeface="Arial"/>
                        </a:rPr>
                        <a:t>50%  </a:t>
                      </a:r>
                      <a:r>
                        <a:rPr sz="1600" spc="-50" dirty="0">
                          <a:latin typeface="Arial"/>
                          <a:cs typeface="Arial"/>
                        </a:rPr>
                        <a:t>delle </a:t>
                      </a:r>
                      <a:r>
                        <a:rPr sz="1600" spc="-55" dirty="0">
                          <a:latin typeface="Arial"/>
                          <a:cs typeface="Arial"/>
                        </a:rPr>
                        <a:t>ore</a:t>
                      </a:r>
                      <a:r>
                        <a:rPr sz="1600" spc="-95" dirty="0">
                          <a:latin typeface="Arial"/>
                          <a:cs typeface="Arial"/>
                        </a:rPr>
                        <a:t> </a:t>
                      </a:r>
                      <a:r>
                        <a:rPr sz="1600" spc="-45" dirty="0">
                          <a:latin typeface="Arial"/>
                          <a:cs typeface="Arial"/>
                        </a:rPr>
                        <a:t>diurne</a:t>
                      </a:r>
                      <a:endParaRPr sz="1600" dirty="0">
                        <a:latin typeface="Arial"/>
                        <a:cs typeface="Arial"/>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6510" algn="ctr">
                        <a:lnSpc>
                          <a:spcPct val="100000"/>
                        </a:lnSpc>
                        <a:spcBef>
                          <a:spcPts val="265"/>
                        </a:spcBef>
                      </a:pPr>
                      <a:r>
                        <a:rPr sz="1600" spc="-80" dirty="0">
                          <a:latin typeface="Arial"/>
                          <a:cs typeface="Arial"/>
                        </a:rPr>
                        <a:t>34-40</a:t>
                      </a:r>
                      <a:endParaRPr sz="1600">
                        <a:latin typeface="Arial"/>
                        <a:cs typeface="Arial"/>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646033">
                <a:tc>
                  <a:txBody>
                    <a:bodyPr/>
                    <a:lstStyle/>
                    <a:p>
                      <a:pPr marL="11430" algn="ctr">
                        <a:lnSpc>
                          <a:spcPct val="100000"/>
                        </a:lnSpc>
                        <a:spcBef>
                          <a:spcPts val="270"/>
                        </a:spcBef>
                      </a:pPr>
                      <a:r>
                        <a:rPr sz="1600" dirty="0">
                          <a:latin typeface="Arial"/>
                          <a:cs typeface="Arial"/>
                        </a:rPr>
                        <a:t>4</a:t>
                      </a:r>
                      <a:endParaRPr sz="160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7790" marR="86995">
                        <a:lnSpc>
                          <a:spcPct val="100000"/>
                        </a:lnSpc>
                        <a:spcBef>
                          <a:spcPts val="270"/>
                        </a:spcBef>
                      </a:pPr>
                      <a:r>
                        <a:rPr sz="1600" spc="-95" dirty="0">
                          <a:latin typeface="Arial"/>
                          <a:cs typeface="Arial"/>
                        </a:rPr>
                        <a:t>Paziente </a:t>
                      </a:r>
                      <a:r>
                        <a:rPr sz="1600" spc="-55" dirty="0">
                          <a:latin typeface="Arial"/>
                          <a:cs typeface="Arial"/>
                        </a:rPr>
                        <a:t>completamente </a:t>
                      </a:r>
                      <a:r>
                        <a:rPr sz="1600" spc="-45" dirty="0">
                          <a:latin typeface="Arial"/>
                          <a:cs typeface="Arial"/>
                        </a:rPr>
                        <a:t>inabile, </a:t>
                      </a:r>
                      <a:r>
                        <a:rPr sz="1600" spc="-35" dirty="0">
                          <a:latin typeface="Arial"/>
                          <a:cs typeface="Arial"/>
                        </a:rPr>
                        <a:t>costretto </a:t>
                      </a:r>
                      <a:r>
                        <a:rPr sz="1600" spc="-130" dirty="0">
                          <a:latin typeface="Arial"/>
                          <a:cs typeface="Arial"/>
                        </a:rPr>
                        <a:t>a </a:t>
                      </a:r>
                      <a:r>
                        <a:rPr sz="1600" dirty="0">
                          <a:latin typeface="Arial"/>
                          <a:cs typeface="Arial"/>
                        </a:rPr>
                        <a:t>letto </a:t>
                      </a:r>
                      <a:r>
                        <a:rPr sz="1600" spc="-100" dirty="0">
                          <a:latin typeface="Arial"/>
                          <a:cs typeface="Arial"/>
                        </a:rPr>
                        <a:t>e </a:t>
                      </a:r>
                      <a:r>
                        <a:rPr sz="1600" spc="-55" dirty="0">
                          <a:latin typeface="Arial"/>
                          <a:cs typeface="Arial"/>
                        </a:rPr>
                        <a:t>non</a:t>
                      </a:r>
                      <a:r>
                        <a:rPr sz="1600" spc="-220" dirty="0">
                          <a:latin typeface="Arial"/>
                          <a:cs typeface="Arial"/>
                        </a:rPr>
                        <a:t> </a:t>
                      </a:r>
                      <a:r>
                        <a:rPr sz="1600" spc="-25" dirty="0">
                          <a:latin typeface="Arial"/>
                          <a:cs typeface="Arial"/>
                        </a:rPr>
                        <a:t>in  </a:t>
                      </a:r>
                      <a:r>
                        <a:rPr sz="1600" spc="-80" dirty="0">
                          <a:latin typeface="Arial"/>
                          <a:cs typeface="Arial"/>
                        </a:rPr>
                        <a:t>grado </a:t>
                      </a:r>
                      <a:r>
                        <a:rPr sz="1600" spc="-25" dirty="0">
                          <a:latin typeface="Arial"/>
                          <a:cs typeface="Arial"/>
                        </a:rPr>
                        <a:t>di </a:t>
                      </a:r>
                      <a:r>
                        <a:rPr sz="1600" spc="-75" dirty="0" err="1">
                          <a:latin typeface="Arial"/>
                          <a:cs typeface="Arial"/>
                        </a:rPr>
                        <a:t>accudire</a:t>
                      </a:r>
                      <a:r>
                        <a:rPr sz="1600" spc="-75" dirty="0">
                          <a:latin typeface="Arial"/>
                          <a:cs typeface="Arial"/>
                        </a:rPr>
                        <a:t> </a:t>
                      </a:r>
                      <a:r>
                        <a:rPr sz="1600" spc="-140" dirty="0">
                          <a:latin typeface="Arial"/>
                          <a:cs typeface="Arial"/>
                        </a:rPr>
                        <a:t>s</a:t>
                      </a:r>
                      <a:r>
                        <a:rPr lang="en-GB" sz="1600" spc="-140" dirty="0">
                          <a:latin typeface="Arial"/>
                          <a:cs typeface="Arial"/>
                        </a:rPr>
                        <a:t>é</a:t>
                      </a:r>
                      <a:r>
                        <a:rPr sz="1600" spc="-110" dirty="0">
                          <a:latin typeface="Arial"/>
                          <a:cs typeface="Arial"/>
                        </a:rPr>
                        <a:t> </a:t>
                      </a:r>
                      <a:r>
                        <a:rPr sz="1600" spc="-140" dirty="0">
                          <a:latin typeface="Arial"/>
                          <a:cs typeface="Arial"/>
                        </a:rPr>
                        <a:t>sesso</a:t>
                      </a:r>
                      <a:endParaRPr sz="1600" dirty="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6510" algn="ctr">
                        <a:lnSpc>
                          <a:spcPct val="100000"/>
                        </a:lnSpc>
                        <a:spcBef>
                          <a:spcPts val="270"/>
                        </a:spcBef>
                      </a:pPr>
                      <a:r>
                        <a:rPr sz="1600" spc="-80" dirty="0">
                          <a:latin typeface="Arial"/>
                          <a:cs typeface="Arial"/>
                        </a:rPr>
                        <a:t>10-20</a:t>
                      </a:r>
                      <a:endParaRPr sz="160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414141">
                <a:tc>
                  <a:txBody>
                    <a:bodyPr/>
                    <a:lstStyle/>
                    <a:p>
                      <a:pPr marL="11430" algn="ctr">
                        <a:lnSpc>
                          <a:spcPct val="100000"/>
                        </a:lnSpc>
                        <a:spcBef>
                          <a:spcPts val="270"/>
                        </a:spcBef>
                      </a:pPr>
                      <a:r>
                        <a:rPr sz="1600" dirty="0">
                          <a:latin typeface="Arial"/>
                          <a:cs typeface="Arial"/>
                        </a:rPr>
                        <a:t>5</a:t>
                      </a:r>
                      <a:endParaRPr sz="160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7790">
                        <a:lnSpc>
                          <a:spcPct val="100000"/>
                        </a:lnSpc>
                        <a:spcBef>
                          <a:spcPts val="270"/>
                        </a:spcBef>
                      </a:pPr>
                      <a:r>
                        <a:rPr sz="1600" spc="-95" dirty="0">
                          <a:latin typeface="Arial"/>
                          <a:cs typeface="Arial"/>
                        </a:rPr>
                        <a:t>Paziente</a:t>
                      </a:r>
                      <a:r>
                        <a:rPr sz="1600" spc="-105" dirty="0">
                          <a:latin typeface="Arial"/>
                          <a:cs typeface="Arial"/>
                        </a:rPr>
                        <a:t> </a:t>
                      </a:r>
                      <a:r>
                        <a:rPr sz="1600" spc="-15" dirty="0">
                          <a:latin typeface="Arial"/>
                          <a:cs typeface="Arial"/>
                        </a:rPr>
                        <a:t>morto</a:t>
                      </a:r>
                      <a:endParaRPr sz="160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7780" algn="ctr">
                        <a:lnSpc>
                          <a:spcPct val="100000"/>
                        </a:lnSpc>
                        <a:spcBef>
                          <a:spcPts val="270"/>
                        </a:spcBef>
                      </a:pPr>
                      <a:r>
                        <a:rPr sz="1600" dirty="0">
                          <a:latin typeface="Arial"/>
                          <a:cs typeface="Arial"/>
                        </a:rPr>
                        <a:t>0</a:t>
                      </a: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bl>
          </a:graphicData>
        </a:graphic>
      </p:graphicFrame>
      <p:sp>
        <p:nvSpPr>
          <p:cNvPr id="5" name="object 4"/>
          <p:cNvSpPr txBox="1"/>
          <p:nvPr/>
        </p:nvSpPr>
        <p:spPr>
          <a:xfrm>
            <a:off x="4749165" y="6253480"/>
            <a:ext cx="409003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alibri"/>
                <a:cs typeface="Calibri"/>
              </a:rPr>
              <a:t>ECOG: Eastern </a:t>
            </a:r>
            <a:r>
              <a:rPr sz="1800" spc="-10" dirty="0">
                <a:latin typeface="Calibri"/>
                <a:cs typeface="Calibri"/>
              </a:rPr>
              <a:t>Cooperative Oncology</a:t>
            </a:r>
            <a:r>
              <a:rPr sz="1800" spc="75" dirty="0">
                <a:latin typeface="Calibri"/>
                <a:cs typeface="Calibri"/>
              </a:rPr>
              <a:t> </a:t>
            </a:r>
            <a:r>
              <a:rPr sz="1800" spc="-10" dirty="0">
                <a:latin typeface="Calibri"/>
                <a:cs typeface="Calibri"/>
              </a:rPr>
              <a:t>Group</a:t>
            </a:r>
            <a:endParaRPr sz="1800">
              <a:latin typeface="Calibri"/>
              <a:cs typeface="Calibri"/>
            </a:endParaRPr>
          </a:p>
        </p:txBody>
      </p:sp>
      <p:sp>
        <p:nvSpPr>
          <p:cNvPr id="7" name="object 2"/>
          <p:cNvSpPr txBox="1">
            <a:spLocks noGrp="1"/>
          </p:cNvSpPr>
          <p:nvPr>
            <p:ph type="title"/>
          </p:nvPr>
        </p:nvSpPr>
        <p:spPr>
          <a:xfrm>
            <a:off x="1295400" y="152400"/>
            <a:ext cx="6324600" cy="696595"/>
          </a:xfrm>
          <a:prstGeom prst="rect">
            <a:avLst/>
          </a:prstGeom>
        </p:spPr>
        <p:txBody>
          <a:bodyPr vert="horz" wrap="square" lIns="0" tIns="13335" rIns="0" bIns="0" rtlCol="0">
            <a:spAutoFit/>
          </a:bodyPr>
          <a:lstStyle/>
          <a:p>
            <a:pPr marL="12700" algn="ctr">
              <a:lnSpc>
                <a:spcPct val="100000"/>
              </a:lnSpc>
              <a:spcBef>
                <a:spcPts val="105"/>
              </a:spcBef>
            </a:pPr>
            <a:r>
              <a:rPr sz="4400" spc="-15" dirty="0"/>
              <a:t>Performance</a:t>
            </a:r>
            <a:r>
              <a:rPr sz="4400" spc="-110" dirty="0"/>
              <a:t> </a:t>
            </a:r>
            <a:r>
              <a:rPr sz="4400" spc="-20" dirty="0"/>
              <a:t>status</a:t>
            </a:r>
            <a:endParaRPr sz="440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8864" y="461899"/>
            <a:ext cx="4443730" cy="696595"/>
          </a:xfrm>
          <a:prstGeom prst="rect">
            <a:avLst/>
          </a:prstGeom>
        </p:spPr>
        <p:txBody>
          <a:bodyPr vert="horz" wrap="square" lIns="0" tIns="13335" rIns="0" bIns="0" rtlCol="0">
            <a:spAutoFit/>
          </a:bodyPr>
          <a:lstStyle/>
          <a:p>
            <a:pPr marL="12700">
              <a:lnSpc>
                <a:spcPct val="100000"/>
              </a:lnSpc>
              <a:spcBef>
                <a:spcPts val="105"/>
              </a:spcBef>
            </a:pPr>
            <a:r>
              <a:rPr sz="4400" spc="-95" dirty="0"/>
              <a:t>Indicatori </a:t>
            </a:r>
            <a:r>
              <a:rPr sz="4400" spc="-55" dirty="0"/>
              <a:t>di</a:t>
            </a:r>
            <a:r>
              <a:rPr sz="4400" spc="-385" dirty="0"/>
              <a:t> </a:t>
            </a:r>
            <a:r>
              <a:rPr sz="4400" spc="-30" dirty="0"/>
              <a:t>attività</a:t>
            </a:r>
            <a:endParaRPr sz="4400"/>
          </a:p>
        </p:txBody>
      </p:sp>
      <p:sp>
        <p:nvSpPr>
          <p:cNvPr id="3" name="object 3"/>
          <p:cNvSpPr/>
          <p:nvPr/>
        </p:nvSpPr>
        <p:spPr>
          <a:xfrm>
            <a:off x="4332732" y="3329178"/>
            <a:ext cx="963294" cy="0"/>
          </a:xfrm>
          <a:custGeom>
            <a:avLst/>
            <a:gdLst/>
            <a:ahLst/>
            <a:cxnLst/>
            <a:rect l="l" t="t" r="r" b="b"/>
            <a:pathLst>
              <a:path w="963295">
                <a:moveTo>
                  <a:pt x="0" y="0"/>
                </a:moveTo>
                <a:lnTo>
                  <a:pt x="963167" y="0"/>
                </a:lnTo>
              </a:path>
            </a:pathLst>
          </a:custGeom>
          <a:ln w="19812">
            <a:solidFill>
              <a:srgbClr val="000000"/>
            </a:solidFill>
          </a:ln>
        </p:spPr>
        <p:txBody>
          <a:bodyPr wrap="square" lIns="0" tIns="0" rIns="0" bIns="0" rtlCol="0"/>
          <a:lstStyle/>
          <a:p>
            <a:endParaRPr/>
          </a:p>
        </p:txBody>
      </p:sp>
      <p:sp>
        <p:nvSpPr>
          <p:cNvPr id="4" name="object 4"/>
          <p:cNvSpPr txBox="1"/>
          <p:nvPr/>
        </p:nvSpPr>
        <p:spPr>
          <a:xfrm>
            <a:off x="535940" y="1610309"/>
            <a:ext cx="7900034" cy="3284854"/>
          </a:xfrm>
          <a:prstGeom prst="rect">
            <a:avLst/>
          </a:prstGeom>
        </p:spPr>
        <p:txBody>
          <a:bodyPr vert="horz" wrap="square" lIns="0" tIns="12065" rIns="0" bIns="0" rtlCol="0">
            <a:spAutoFit/>
          </a:bodyPr>
          <a:lstStyle/>
          <a:p>
            <a:pPr marL="355600" marR="417195" indent="-342900">
              <a:lnSpc>
                <a:spcPct val="100000"/>
              </a:lnSpc>
              <a:spcBef>
                <a:spcPts val="95"/>
              </a:spcBef>
              <a:buChar char="•"/>
              <a:tabLst>
                <a:tab pos="355600" algn="l"/>
                <a:tab pos="356235" algn="l"/>
              </a:tabLst>
            </a:pPr>
            <a:r>
              <a:rPr sz="2800" spc="-305" dirty="0">
                <a:latin typeface="Arial"/>
                <a:cs typeface="Arial"/>
              </a:rPr>
              <a:t>La </a:t>
            </a:r>
            <a:r>
              <a:rPr sz="2800" spc="-110" dirty="0">
                <a:latin typeface="Arial"/>
                <a:cs typeface="Arial"/>
              </a:rPr>
              <a:t>valutazione </a:t>
            </a:r>
            <a:r>
              <a:rPr sz="2800" spc="-100" dirty="0">
                <a:latin typeface="Arial"/>
                <a:cs typeface="Arial"/>
              </a:rPr>
              <a:t>degli </a:t>
            </a:r>
            <a:r>
              <a:rPr sz="2800" spc="-5" dirty="0">
                <a:latin typeface="Arial"/>
                <a:cs typeface="Arial"/>
              </a:rPr>
              <a:t>effetti </a:t>
            </a:r>
            <a:r>
              <a:rPr sz="2800" spc="-70" dirty="0">
                <a:latin typeface="Arial"/>
                <a:cs typeface="Arial"/>
              </a:rPr>
              <a:t>quantitativamente  </a:t>
            </a:r>
            <a:r>
              <a:rPr sz="2800" spc="-40" dirty="0">
                <a:latin typeface="Arial"/>
                <a:cs typeface="Arial"/>
              </a:rPr>
              <a:t>obiettivabili </a:t>
            </a:r>
            <a:r>
              <a:rPr sz="2800" spc="-85" dirty="0">
                <a:latin typeface="Arial"/>
                <a:cs typeface="Arial"/>
              </a:rPr>
              <a:t>del </a:t>
            </a:r>
            <a:r>
              <a:rPr sz="2800" spc="-40" dirty="0">
                <a:latin typeface="Arial"/>
                <a:cs typeface="Arial"/>
              </a:rPr>
              <a:t>trattamento </a:t>
            </a:r>
            <a:r>
              <a:rPr sz="2800" spc="-114" dirty="0">
                <a:latin typeface="Arial"/>
                <a:cs typeface="Arial"/>
              </a:rPr>
              <a:t>sulle </a:t>
            </a:r>
            <a:r>
              <a:rPr sz="2800" spc="-130" dirty="0">
                <a:latin typeface="Arial"/>
                <a:cs typeface="Arial"/>
              </a:rPr>
              <a:t>neoplasia</a:t>
            </a:r>
            <a:r>
              <a:rPr sz="2800" spc="-415" dirty="0">
                <a:latin typeface="Arial"/>
                <a:cs typeface="Arial"/>
              </a:rPr>
              <a:t> </a:t>
            </a:r>
            <a:r>
              <a:rPr sz="2800" spc="-114" dirty="0">
                <a:latin typeface="Arial"/>
                <a:cs typeface="Arial"/>
              </a:rPr>
              <a:t>viene  </a:t>
            </a:r>
            <a:r>
              <a:rPr sz="2800" spc="-135" dirty="0">
                <a:latin typeface="Arial"/>
                <a:cs typeface="Arial"/>
              </a:rPr>
              <a:t>realizzata </a:t>
            </a:r>
            <a:r>
              <a:rPr sz="2800" spc="-140" dirty="0">
                <a:latin typeface="Arial"/>
                <a:cs typeface="Arial"/>
              </a:rPr>
              <a:t>con </a:t>
            </a:r>
            <a:r>
              <a:rPr sz="2800" spc="-55" dirty="0">
                <a:latin typeface="Arial"/>
                <a:cs typeface="Arial"/>
              </a:rPr>
              <a:t>indicatori</a:t>
            </a:r>
            <a:r>
              <a:rPr sz="2800" spc="-170" dirty="0">
                <a:latin typeface="Arial"/>
                <a:cs typeface="Arial"/>
              </a:rPr>
              <a:t> </a:t>
            </a:r>
            <a:r>
              <a:rPr sz="2800" spc="-114" dirty="0">
                <a:latin typeface="Arial"/>
                <a:cs typeface="Arial"/>
              </a:rPr>
              <a:t>standardizzati.</a:t>
            </a:r>
            <a:endParaRPr sz="2800" dirty="0">
              <a:latin typeface="Arial"/>
              <a:cs typeface="Arial"/>
            </a:endParaRPr>
          </a:p>
          <a:p>
            <a:pPr marL="756285" marR="178435" lvl="1" indent="-286385">
              <a:lnSpc>
                <a:spcPct val="100000"/>
              </a:lnSpc>
              <a:spcBef>
                <a:spcPts val="610"/>
              </a:spcBef>
              <a:buChar char="–"/>
              <a:tabLst>
                <a:tab pos="756920" algn="l"/>
              </a:tabLst>
            </a:pPr>
            <a:r>
              <a:rPr sz="2400" spc="-45" dirty="0">
                <a:latin typeface="Arial"/>
                <a:cs typeface="Arial"/>
              </a:rPr>
              <a:t>indicatori </a:t>
            </a:r>
            <a:r>
              <a:rPr sz="2400" spc="-135" dirty="0">
                <a:latin typeface="Arial"/>
                <a:cs typeface="Arial"/>
              </a:rPr>
              <a:t>che </a:t>
            </a:r>
            <a:r>
              <a:rPr sz="2400" spc="-95" dirty="0">
                <a:latin typeface="Arial"/>
                <a:cs typeface="Arial"/>
              </a:rPr>
              <a:t>misurano </a:t>
            </a:r>
            <a:r>
              <a:rPr sz="2400" spc="-145" dirty="0">
                <a:latin typeface="Arial"/>
                <a:cs typeface="Arial"/>
              </a:rPr>
              <a:t>l</a:t>
            </a:r>
            <a:r>
              <a:rPr sz="2400" b="1" spc="-145" dirty="0">
                <a:latin typeface="Trebuchet MS"/>
                <a:cs typeface="Trebuchet MS"/>
              </a:rPr>
              <a:t>’attività </a:t>
            </a:r>
            <a:r>
              <a:rPr sz="2400" spc="-70" dirty="0">
                <a:latin typeface="Arial"/>
                <a:cs typeface="Arial"/>
              </a:rPr>
              <a:t>del </a:t>
            </a:r>
            <a:r>
              <a:rPr sz="2400" spc="-40" dirty="0">
                <a:latin typeface="Arial"/>
                <a:cs typeface="Arial"/>
              </a:rPr>
              <a:t>trattamento, </a:t>
            </a:r>
            <a:r>
              <a:rPr sz="2400" spc="-95" dirty="0">
                <a:latin typeface="Arial"/>
                <a:cs typeface="Arial"/>
              </a:rPr>
              <a:t>cioè</a:t>
            </a:r>
            <a:r>
              <a:rPr sz="2400" spc="-459" dirty="0">
                <a:latin typeface="Arial"/>
                <a:cs typeface="Arial"/>
              </a:rPr>
              <a:t> </a:t>
            </a:r>
            <a:r>
              <a:rPr sz="2400" spc="-85" dirty="0">
                <a:latin typeface="Arial"/>
                <a:cs typeface="Arial"/>
              </a:rPr>
              <a:t>la  </a:t>
            </a:r>
            <a:r>
              <a:rPr sz="2400" spc="-110" dirty="0">
                <a:latin typeface="Arial"/>
                <a:cs typeface="Arial"/>
              </a:rPr>
              <a:t>capacità </a:t>
            </a:r>
            <a:r>
              <a:rPr sz="2400" spc="-30" dirty="0">
                <a:latin typeface="Arial"/>
                <a:cs typeface="Arial"/>
              </a:rPr>
              <a:t>di ridurre </a:t>
            </a:r>
            <a:r>
              <a:rPr sz="2400" spc="15" dirty="0">
                <a:latin typeface="Arial"/>
                <a:cs typeface="Arial"/>
              </a:rPr>
              <a:t>il </a:t>
            </a:r>
            <a:r>
              <a:rPr sz="2400" spc="-90" dirty="0">
                <a:latin typeface="Arial"/>
                <a:cs typeface="Arial"/>
              </a:rPr>
              <a:t>volume </a:t>
            </a:r>
            <a:r>
              <a:rPr sz="2400" spc="-80" dirty="0">
                <a:latin typeface="Arial"/>
                <a:cs typeface="Arial"/>
              </a:rPr>
              <a:t>della </a:t>
            </a:r>
            <a:r>
              <a:rPr sz="2400" spc="-195" dirty="0">
                <a:latin typeface="Arial"/>
                <a:cs typeface="Arial"/>
              </a:rPr>
              <a:t>massa </a:t>
            </a:r>
            <a:r>
              <a:rPr sz="2400" spc="-55" dirty="0">
                <a:latin typeface="Arial"/>
                <a:cs typeface="Arial"/>
              </a:rPr>
              <a:t>tumorale  </a:t>
            </a:r>
            <a:r>
              <a:rPr sz="2400" spc="-90" dirty="0">
                <a:latin typeface="Arial"/>
                <a:cs typeface="Arial"/>
              </a:rPr>
              <a:t>(risposta)</a:t>
            </a:r>
            <a:endParaRPr sz="2400" dirty="0">
              <a:latin typeface="Arial"/>
              <a:cs typeface="Arial"/>
            </a:endParaRPr>
          </a:p>
          <a:p>
            <a:pPr marL="756285" marR="5080" lvl="1" indent="-286385">
              <a:lnSpc>
                <a:spcPct val="100000"/>
              </a:lnSpc>
              <a:spcBef>
                <a:spcPts val="575"/>
              </a:spcBef>
              <a:buChar char="–"/>
              <a:tabLst>
                <a:tab pos="756920" algn="l"/>
              </a:tabLst>
            </a:pPr>
            <a:r>
              <a:rPr sz="2400" spc="-55" dirty="0">
                <a:latin typeface="Arial"/>
                <a:cs typeface="Arial"/>
              </a:rPr>
              <a:t>Indicatori </a:t>
            </a:r>
            <a:r>
              <a:rPr sz="2400" spc="-35" dirty="0">
                <a:latin typeface="Arial"/>
                <a:cs typeface="Arial"/>
              </a:rPr>
              <a:t>di </a:t>
            </a:r>
            <a:r>
              <a:rPr sz="2400" b="1" u="sng" spc="-155" dirty="0">
                <a:uFill>
                  <a:solidFill>
                    <a:srgbClr val="000000"/>
                  </a:solidFill>
                </a:uFill>
                <a:latin typeface="Trebuchet MS"/>
                <a:cs typeface="Trebuchet MS"/>
              </a:rPr>
              <a:t>efficacia</a:t>
            </a:r>
            <a:r>
              <a:rPr sz="2400" spc="-155" dirty="0">
                <a:latin typeface="Trebuchet MS"/>
                <a:cs typeface="Trebuchet MS"/>
              </a:rPr>
              <a:t> </a:t>
            </a:r>
            <a:r>
              <a:rPr sz="2400" spc="-135" dirty="0">
                <a:latin typeface="Arial"/>
                <a:cs typeface="Arial"/>
              </a:rPr>
              <a:t>che </a:t>
            </a:r>
            <a:r>
              <a:rPr sz="2400" spc="-95" dirty="0">
                <a:latin typeface="Arial"/>
                <a:cs typeface="Arial"/>
              </a:rPr>
              <a:t>misurano </a:t>
            </a:r>
            <a:r>
              <a:rPr sz="2400" spc="15" dirty="0">
                <a:latin typeface="Arial"/>
                <a:cs typeface="Arial"/>
              </a:rPr>
              <a:t>i </a:t>
            </a:r>
            <a:r>
              <a:rPr sz="2400" spc="-75" dirty="0">
                <a:latin typeface="Arial"/>
                <a:cs typeface="Arial"/>
              </a:rPr>
              <a:t>benefici</a:t>
            </a:r>
            <a:r>
              <a:rPr sz="2400" spc="-459" dirty="0">
                <a:latin typeface="Arial"/>
                <a:cs typeface="Arial"/>
              </a:rPr>
              <a:t> </a:t>
            </a:r>
            <a:r>
              <a:rPr sz="2400" spc="-135" dirty="0">
                <a:latin typeface="Arial"/>
                <a:cs typeface="Arial"/>
              </a:rPr>
              <a:t>che possono  </a:t>
            </a:r>
            <a:r>
              <a:rPr sz="2400" spc="-85" dirty="0">
                <a:latin typeface="Arial"/>
                <a:cs typeface="Arial"/>
              </a:rPr>
              <a:t>derivare dal </a:t>
            </a:r>
            <a:r>
              <a:rPr sz="2400" spc="-30" dirty="0">
                <a:latin typeface="Arial"/>
                <a:cs typeface="Arial"/>
              </a:rPr>
              <a:t>trattamento: </a:t>
            </a:r>
            <a:r>
              <a:rPr sz="2400" spc="-130" dirty="0">
                <a:latin typeface="Arial"/>
                <a:cs typeface="Arial"/>
              </a:rPr>
              <a:t>sopravvivenza, </a:t>
            </a:r>
            <a:r>
              <a:rPr sz="2400" spc="-60" dirty="0">
                <a:latin typeface="Arial"/>
                <a:cs typeface="Arial"/>
              </a:rPr>
              <a:t>qualità </a:t>
            </a:r>
            <a:r>
              <a:rPr sz="2400" spc="-35" dirty="0">
                <a:latin typeface="Arial"/>
                <a:cs typeface="Arial"/>
              </a:rPr>
              <a:t>di</a:t>
            </a:r>
            <a:r>
              <a:rPr sz="2400" spc="-400" dirty="0">
                <a:latin typeface="Arial"/>
                <a:cs typeface="Arial"/>
              </a:rPr>
              <a:t> </a:t>
            </a:r>
            <a:r>
              <a:rPr sz="2400" spc="-50" dirty="0">
                <a:latin typeface="Arial"/>
                <a:cs typeface="Arial"/>
              </a:rPr>
              <a:t>vita</a:t>
            </a:r>
            <a:endParaRPr sz="2400" dirty="0">
              <a:latin typeface="Arial"/>
              <a:cs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606" y="461899"/>
            <a:ext cx="6698615" cy="696595"/>
          </a:xfrm>
          <a:prstGeom prst="rect">
            <a:avLst/>
          </a:prstGeom>
        </p:spPr>
        <p:txBody>
          <a:bodyPr vert="horz" wrap="square" lIns="0" tIns="13335" rIns="0" bIns="0" rtlCol="0">
            <a:spAutoFit/>
          </a:bodyPr>
          <a:lstStyle/>
          <a:p>
            <a:pPr marL="12700">
              <a:lnSpc>
                <a:spcPct val="100000"/>
              </a:lnSpc>
              <a:spcBef>
                <a:spcPts val="105"/>
              </a:spcBef>
            </a:pPr>
            <a:r>
              <a:rPr sz="4400" spc="-95" dirty="0"/>
              <a:t>Indicatori </a:t>
            </a:r>
            <a:r>
              <a:rPr sz="4400" spc="-55" dirty="0"/>
              <a:t>di </a:t>
            </a:r>
            <a:r>
              <a:rPr sz="4400" spc="-30" dirty="0"/>
              <a:t>attività</a:t>
            </a:r>
            <a:r>
              <a:rPr sz="4400" spc="-560" dirty="0"/>
              <a:t> </a:t>
            </a:r>
            <a:r>
              <a:rPr sz="4400" spc="-160" dirty="0"/>
              <a:t>(risposta)</a:t>
            </a:r>
            <a:endParaRPr sz="4400"/>
          </a:p>
        </p:txBody>
      </p:sp>
      <p:sp>
        <p:nvSpPr>
          <p:cNvPr id="3" name="object 3"/>
          <p:cNvSpPr txBox="1"/>
          <p:nvPr/>
        </p:nvSpPr>
        <p:spPr>
          <a:xfrm>
            <a:off x="535940" y="1536240"/>
            <a:ext cx="7835900" cy="4253729"/>
          </a:xfrm>
          <a:prstGeom prst="rect">
            <a:avLst/>
          </a:prstGeom>
        </p:spPr>
        <p:txBody>
          <a:bodyPr vert="horz" wrap="square" lIns="0" tIns="90170" rIns="0" bIns="0" rtlCol="0">
            <a:spAutoFit/>
          </a:bodyPr>
          <a:lstStyle/>
          <a:p>
            <a:pPr marL="355600" indent="-342900">
              <a:lnSpc>
                <a:spcPct val="100000"/>
              </a:lnSpc>
              <a:spcBef>
                <a:spcPts val="710"/>
              </a:spcBef>
              <a:buChar char="•"/>
              <a:tabLst>
                <a:tab pos="355600" algn="l"/>
                <a:tab pos="356235" algn="l"/>
              </a:tabLst>
            </a:pPr>
            <a:r>
              <a:rPr sz="2400" spc="-260" dirty="0">
                <a:latin typeface="Arial"/>
                <a:cs typeface="Arial"/>
              </a:rPr>
              <a:t>La </a:t>
            </a:r>
            <a:r>
              <a:rPr sz="2400" spc="-95" dirty="0">
                <a:latin typeface="Arial"/>
                <a:cs typeface="Arial"/>
              </a:rPr>
              <a:t>risposta </a:t>
            </a:r>
            <a:r>
              <a:rPr sz="2400" spc="-85" dirty="0">
                <a:latin typeface="Arial"/>
                <a:cs typeface="Arial"/>
              </a:rPr>
              <a:t>al </a:t>
            </a:r>
            <a:r>
              <a:rPr sz="2400" spc="-30" dirty="0">
                <a:latin typeface="Arial"/>
                <a:cs typeface="Arial"/>
              </a:rPr>
              <a:t>trattamento </a:t>
            </a:r>
            <a:r>
              <a:rPr sz="2400" spc="-75" dirty="0">
                <a:latin typeface="Arial"/>
                <a:cs typeface="Arial"/>
              </a:rPr>
              <a:t>può </a:t>
            </a:r>
            <a:r>
              <a:rPr sz="2400" spc="-160" dirty="0">
                <a:latin typeface="Arial"/>
                <a:cs typeface="Arial"/>
              </a:rPr>
              <a:t>essere</a:t>
            </a:r>
            <a:r>
              <a:rPr sz="2400" spc="-275" dirty="0">
                <a:latin typeface="Arial"/>
                <a:cs typeface="Arial"/>
              </a:rPr>
              <a:t> </a:t>
            </a:r>
            <a:r>
              <a:rPr sz="2400" spc="-40" dirty="0" err="1">
                <a:latin typeface="Arial"/>
                <a:cs typeface="Arial"/>
              </a:rPr>
              <a:t>definita</a:t>
            </a:r>
            <a:r>
              <a:rPr sz="2400" spc="-40" dirty="0">
                <a:latin typeface="Arial"/>
                <a:cs typeface="Arial"/>
              </a:rPr>
              <a:t>:</a:t>
            </a:r>
            <a:endParaRPr lang="en-GB" sz="2400" spc="-40" dirty="0">
              <a:latin typeface="Arial"/>
              <a:cs typeface="Arial"/>
            </a:endParaRPr>
          </a:p>
          <a:p>
            <a:pPr marL="12700">
              <a:lnSpc>
                <a:spcPct val="100000"/>
              </a:lnSpc>
              <a:spcBef>
                <a:spcPts val="710"/>
              </a:spcBef>
              <a:tabLst>
                <a:tab pos="355600" algn="l"/>
                <a:tab pos="356235" algn="l"/>
              </a:tabLst>
            </a:pPr>
            <a:endParaRPr sz="2400" dirty="0">
              <a:latin typeface="Arial"/>
              <a:cs typeface="Arial"/>
            </a:endParaRPr>
          </a:p>
          <a:p>
            <a:pPr marL="756285" marR="193675" lvl="1" indent="-286385">
              <a:lnSpc>
                <a:spcPct val="100000"/>
              </a:lnSpc>
              <a:spcBef>
                <a:spcPts val="509"/>
              </a:spcBef>
              <a:buFont typeface="Arial"/>
              <a:buChar char="–"/>
              <a:tabLst>
                <a:tab pos="756285" algn="l"/>
                <a:tab pos="756920" algn="l"/>
              </a:tabLst>
            </a:pPr>
            <a:r>
              <a:rPr sz="2000" b="1" u="heavy" spc="-100" dirty="0">
                <a:uFill>
                  <a:solidFill>
                    <a:srgbClr val="000000"/>
                  </a:solidFill>
                </a:uFill>
                <a:latin typeface="Trebuchet MS"/>
                <a:cs typeface="Trebuchet MS"/>
              </a:rPr>
              <a:t>Remissione completa</a:t>
            </a:r>
            <a:r>
              <a:rPr sz="2000" spc="-100" dirty="0">
                <a:latin typeface="Arial"/>
                <a:cs typeface="Arial"/>
              </a:rPr>
              <a:t>: </a:t>
            </a:r>
            <a:r>
              <a:rPr sz="2000" spc="-130" dirty="0">
                <a:latin typeface="Arial"/>
                <a:cs typeface="Arial"/>
              </a:rPr>
              <a:t>scomparsa </a:t>
            </a:r>
            <a:r>
              <a:rPr sz="2000" spc="-25" dirty="0">
                <a:latin typeface="Arial"/>
                <a:cs typeface="Arial"/>
              </a:rPr>
              <a:t>di </a:t>
            </a:r>
            <a:r>
              <a:rPr sz="2000" spc="25" dirty="0">
                <a:latin typeface="Arial"/>
                <a:cs typeface="Arial"/>
              </a:rPr>
              <a:t>tutte </a:t>
            </a:r>
            <a:r>
              <a:rPr sz="2000" spc="-50" dirty="0">
                <a:latin typeface="Arial"/>
                <a:cs typeface="Arial"/>
              </a:rPr>
              <a:t>le </a:t>
            </a:r>
            <a:r>
              <a:rPr sz="2000" spc="-65" dirty="0">
                <a:latin typeface="Arial"/>
                <a:cs typeface="Arial"/>
              </a:rPr>
              <a:t>lesioni </a:t>
            </a:r>
            <a:r>
              <a:rPr sz="2000" spc="-25" dirty="0">
                <a:latin typeface="Arial"/>
                <a:cs typeface="Arial"/>
              </a:rPr>
              <a:t>tumorali </a:t>
            </a:r>
            <a:r>
              <a:rPr sz="2000" spc="-120" dirty="0">
                <a:latin typeface="Arial"/>
                <a:cs typeface="Arial"/>
              </a:rPr>
              <a:t>e  </a:t>
            </a:r>
            <a:r>
              <a:rPr sz="2000" spc="-90" dirty="0">
                <a:latin typeface="Arial"/>
                <a:cs typeface="Arial"/>
              </a:rPr>
              <a:t>normalizzazione </a:t>
            </a:r>
            <a:r>
              <a:rPr sz="2000" spc="-60" dirty="0">
                <a:latin typeface="Arial"/>
                <a:cs typeface="Arial"/>
              </a:rPr>
              <a:t>dei </a:t>
            </a:r>
            <a:r>
              <a:rPr sz="2000" spc="-55" dirty="0">
                <a:latin typeface="Arial"/>
                <a:cs typeface="Arial"/>
              </a:rPr>
              <a:t>marcatori </a:t>
            </a:r>
            <a:r>
              <a:rPr sz="2000" spc="-25" dirty="0">
                <a:latin typeface="Arial"/>
                <a:cs typeface="Arial"/>
              </a:rPr>
              <a:t>tumorali in </a:t>
            </a:r>
            <a:r>
              <a:rPr sz="2000" spc="-170" dirty="0">
                <a:latin typeface="Arial"/>
                <a:cs typeface="Arial"/>
              </a:rPr>
              <a:t>assenza </a:t>
            </a:r>
            <a:r>
              <a:rPr sz="2000" spc="-25" dirty="0">
                <a:latin typeface="Arial"/>
                <a:cs typeface="Arial"/>
              </a:rPr>
              <a:t>di </a:t>
            </a:r>
            <a:r>
              <a:rPr sz="2000" spc="-90" dirty="0">
                <a:latin typeface="Arial"/>
                <a:cs typeface="Arial"/>
              </a:rPr>
              <a:t>nuove</a:t>
            </a:r>
            <a:r>
              <a:rPr sz="2000" spc="-380" dirty="0">
                <a:latin typeface="Arial"/>
                <a:cs typeface="Arial"/>
              </a:rPr>
              <a:t> </a:t>
            </a:r>
            <a:r>
              <a:rPr sz="2000" spc="-65" dirty="0">
                <a:latin typeface="Arial"/>
                <a:cs typeface="Arial"/>
              </a:rPr>
              <a:t>lesioni.</a:t>
            </a:r>
            <a:endParaRPr sz="2000" dirty="0">
              <a:latin typeface="Arial"/>
              <a:cs typeface="Arial"/>
            </a:endParaRPr>
          </a:p>
          <a:p>
            <a:pPr marL="756285" marR="272415" lvl="1" indent="-286385">
              <a:lnSpc>
                <a:spcPct val="100000"/>
              </a:lnSpc>
              <a:spcBef>
                <a:spcPts val="480"/>
              </a:spcBef>
              <a:buFont typeface="Arial"/>
              <a:buChar char="–"/>
              <a:tabLst>
                <a:tab pos="756285" algn="l"/>
                <a:tab pos="756920" algn="l"/>
              </a:tabLst>
            </a:pPr>
            <a:r>
              <a:rPr sz="2000" b="1" u="heavy" spc="-100" dirty="0">
                <a:uFill>
                  <a:solidFill>
                    <a:srgbClr val="000000"/>
                  </a:solidFill>
                </a:uFill>
                <a:latin typeface="Trebuchet MS"/>
                <a:cs typeface="Trebuchet MS"/>
              </a:rPr>
              <a:t>Remissione </a:t>
            </a:r>
            <a:r>
              <a:rPr sz="2000" b="1" u="heavy" spc="-114" dirty="0">
                <a:uFill>
                  <a:solidFill>
                    <a:srgbClr val="000000"/>
                  </a:solidFill>
                </a:uFill>
                <a:latin typeface="Trebuchet MS"/>
                <a:cs typeface="Trebuchet MS"/>
              </a:rPr>
              <a:t>parziale</a:t>
            </a:r>
            <a:r>
              <a:rPr sz="2000" spc="-114" dirty="0">
                <a:latin typeface="Arial"/>
                <a:cs typeface="Arial"/>
              </a:rPr>
              <a:t>: </a:t>
            </a:r>
            <a:r>
              <a:rPr sz="2000" spc="-60" dirty="0">
                <a:latin typeface="Arial"/>
                <a:cs typeface="Arial"/>
              </a:rPr>
              <a:t>riduzione delle lesioni </a:t>
            </a:r>
            <a:r>
              <a:rPr sz="2000" spc="-55" dirty="0">
                <a:latin typeface="Arial"/>
                <a:cs typeface="Arial"/>
              </a:rPr>
              <a:t>misurabili </a:t>
            </a:r>
            <a:r>
              <a:rPr sz="2000" spc="-25" dirty="0">
                <a:latin typeface="Arial"/>
                <a:cs typeface="Arial"/>
              </a:rPr>
              <a:t>di </a:t>
            </a:r>
            <a:r>
              <a:rPr sz="2000" spc="-75" dirty="0" err="1">
                <a:latin typeface="Arial"/>
                <a:cs typeface="Arial"/>
              </a:rPr>
              <a:t>almeno</a:t>
            </a:r>
            <a:r>
              <a:rPr lang="en-GB" sz="2000" spc="-75" dirty="0">
                <a:latin typeface="Arial"/>
                <a:cs typeface="Arial"/>
              </a:rPr>
              <a:t> </a:t>
            </a:r>
            <a:r>
              <a:rPr sz="2000" spc="-420" dirty="0">
                <a:latin typeface="Arial"/>
                <a:cs typeface="Arial"/>
              </a:rPr>
              <a:t> </a:t>
            </a:r>
            <a:r>
              <a:rPr sz="2000" spc="15" dirty="0" err="1">
                <a:latin typeface="Arial"/>
                <a:cs typeface="Arial"/>
              </a:rPr>
              <a:t>il</a:t>
            </a:r>
            <a:r>
              <a:rPr sz="2000" spc="15" dirty="0">
                <a:latin typeface="Arial"/>
                <a:cs typeface="Arial"/>
              </a:rPr>
              <a:t> </a:t>
            </a:r>
            <a:r>
              <a:rPr sz="2000" spc="-150" dirty="0">
                <a:latin typeface="Arial"/>
                <a:cs typeface="Arial"/>
              </a:rPr>
              <a:t>30%.</a:t>
            </a:r>
            <a:endParaRPr sz="2000" dirty="0">
              <a:latin typeface="Arial"/>
              <a:cs typeface="Arial"/>
            </a:endParaRPr>
          </a:p>
          <a:p>
            <a:pPr marL="756285" marR="172720" lvl="1" indent="-286385">
              <a:lnSpc>
                <a:spcPct val="100000"/>
              </a:lnSpc>
              <a:spcBef>
                <a:spcPts val="480"/>
              </a:spcBef>
              <a:buFont typeface="Arial"/>
              <a:buChar char="–"/>
              <a:tabLst>
                <a:tab pos="756285" algn="l"/>
                <a:tab pos="756920" algn="l"/>
              </a:tabLst>
            </a:pPr>
            <a:r>
              <a:rPr sz="2000" b="1" u="heavy" spc="-130" dirty="0">
                <a:uFill>
                  <a:solidFill>
                    <a:srgbClr val="000000"/>
                  </a:solidFill>
                </a:uFill>
                <a:latin typeface="Trebuchet MS"/>
                <a:cs typeface="Trebuchet MS"/>
              </a:rPr>
              <a:t>Stabilizzazione</a:t>
            </a:r>
            <a:r>
              <a:rPr sz="2000" spc="-130" dirty="0">
                <a:latin typeface="Arial"/>
                <a:cs typeface="Arial"/>
              </a:rPr>
              <a:t>: </a:t>
            </a:r>
            <a:r>
              <a:rPr sz="2000" spc="-60" dirty="0">
                <a:latin typeface="Arial"/>
                <a:cs typeface="Arial"/>
              </a:rPr>
              <a:t>riduzione </a:t>
            </a:r>
            <a:r>
              <a:rPr sz="2000" spc="-55" dirty="0">
                <a:latin typeface="Arial"/>
                <a:cs typeface="Arial"/>
              </a:rPr>
              <a:t>delle </a:t>
            </a:r>
            <a:r>
              <a:rPr sz="2000" spc="-65" dirty="0">
                <a:latin typeface="Arial"/>
                <a:cs typeface="Arial"/>
              </a:rPr>
              <a:t>lesioni </a:t>
            </a:r>
            <a:r>
              <a:rPr sz="2000" spc="-75" dirty="0">
                <a:latin typeface="Arial"/>
                <a:cs typeface="Arial"/>
              </a:rPr>
              <a:t>neoplastiche </a:t>
            </a:r>
            <a:r>
              <a:rPr sz="2000" spc="-55" dirty="0">
                <a:latin typeface="Arial"/>
                <a:cs typeface="Arial"/>
              </a:rPr>
              <a:t>misurabili  </a:t>
            </a:r>
            <a:r>
              <a:rPr sz="2000" spc="-35" dirty="0">
                <a:latin typeface="Arial"/>
                <a:cs typeface="Arial"/>
              </a:rPr>
              <a:t>inferiore </a:t>
            </a:r>
            <a:r>
              <a:rPr sz="2000" spc="-70" dirty="0">
                <a:latin typeface="Arial"/>
                <a:cs typeface="Arial"/>
              </a:rPr>
              <a:t>al </a:t>
            </a:r>
            <a:r>
              <a:rPr sz="2000" spc="-150" dirty="0">
                <a:latin typeface="Arial"/>
                <a:cs typeface="Arial"/>
              </a:rPr>
              <a:t>30%, </a:t>
            </a:r>
            <a:r>
              <a:rPr sz="2000" spc="-95" dirty="0">
                <a:latin typeface="Arial"/>
                <a:cs typeface="Arial"/>
              </a:rPr>
              <a:t>con </a:t>
            </a:r>
            <a:r>
              <a:rPr sz="2000" spc="-130" dirty="0">
                <a:latin typeface="Arial"/>
                <a:cs typeface="Arial"/>
              </a:rPr>
              <a:t>nessuna </a:t>
            </a:r>
            <a:r>
              <a:rPr sz="2000" spc="-60" dirty="0">
                <a:latin typeface="Arial"/>
                <a:cs typeface="Arial"/>
              </a:rPr>
              <a:t>o minima </a:t>
            </a:r>
            <a:r>
              <a:rPr sz="2000" spc="-85" dirty="0">
                <a:latin typeface="Arial"/>
                <a:cs typeface="Arial"/>
              </a:rPr>
              <a:t>variazione </a:t>
            </a:r>
            <a:r>
              <a:rPr sz="2000" spc="-60" dirty="0">
                <a:latin typeface="Arial"/>
                <a:cs typeface="Arial"/>
              </a:rPr>
              <a:t>delle </a:t>
            </a:r>
            <a:r>
              <a:rPr sz="2000" spc="-65" dirty="0">
                <a:latin typeface="Arial"/>
                <a:cs typeface="Arial"/>
              </a:rPr>
              <a:t>lesioni</a:t>
            </a:r>
            <a:r>
              <a:rPr sz="2000" spc="-280" dirty="0">
                <a:latin typeface="Arial"/>
                <a:cs typeface="Arial"/>
              </a:rPr>
              <a:t> </a:t>
            </a:r>
            <a:r>
              <a:rPr sz="2000" spc="-65" dirty="0">
                <a:latin typeface="Arial"/>
                <a:cs typeface="Arial"/>
              </a:rPr>
              <a:t>non  </a:t>
            </a:r>
            <a:r>
              <a:rPr sz="2000" spc="-55" dirty="0">
                <a:latin typeface="Arial"/>
                <a:cs typeface="Arial"/>
              </a:rPr>
              <a:t>misurabili</a:t>
            </a:r>
            <a:endParaRPr sz="2000" dirty="0">
              <a:latin typeface="Arial"/>
              <a:cs typeface="Arial"/>
            </a:endParaRPr>
          </a:p>
          <a:p>
            <a:pPr marL="756285" marR="5080" lvl="1" indent="-286385">
              <a:lnSpc>
                <a:spcPct val="100000"/>
              </a:lnSpc>
              <a:spcBef>
                <a:spcPts val="480"/>
              </a:spcBef>
              <a:buFont typeface="Arial"/>
              <a:buChar char="–"/>
              <a:tabLst>
                <a:tab pos="756285" algn="l"/>
                <a:tab pos="756920" algn="l"/>
              </a:tabLst>
            </a:pPr>
            <a:r>
              <a:rPr sz="2000" b="1" u="heavy" spc="-100" dirty="0">
                <a:uFill>
                  <a:solidFill>
                    <a:srgbClr val="000000"/>
                  </a:solidFill>
                </a:uFill>
                <a:latin typeface="Trebuchet MS"/>
                <a:cs typeface="Trebuchet MS"/>
              </a:rPr>
              <a:t>Progressione</a:t>
            </a:r>
            <a:r>
              <a:rPr sz="2000" spc="-100" dirty="0">
                <a:latin typeface="Arial"/>
                <a:cs typeface="Arial"/>
              </a:rPr>
              <a:t>: </a:t>
            </a:r>
            <a:r>
              <a:rPr sz="2000" spc="-65" dirty="0">
                <a:latin typeface="Arial"/>
                <a:cs typeface="Arial"/>
              </a:rPr>
              <a:t>aumento </a:t>
            </a:r>
            <a:r>
              <a:rPr sz="2000" spc="-85" dirty="0">
                <a:latin typeface="Arial"/>
                <a:cs typeface="Arial"/>
              </a:rPr>
              <a:t>maggiore </a:t>
            </a:r>
            <a:r>
              <a:rPr sz="2000" spc="-55" dirty="0">
                <a:latin typeface="Arial"/>
                <a:cs typeface="Arial"/>
              </a:rPr>
              <a:t>del </a:t>
            </a:r>
            <a:r>
              <a:rPr sz="2000" spc="-180" dirty="0">
                <a:latin typeface="Arial"/>
                <a:cs typeface="Arial"/>
              </a:rPr>
              <a:t>20% </a:t>
            </a:r>
            <a:r>
              <a:rPr sz="2000" spc="-55" dirty="0">
                <a:latin typeface="Arial"/>
                <a:cs typeface="Arial"/>
              </a:rPr>
              <a:t>delle </a:t>
            </a:r>
            <a:r>
              <a:rPr sz="2000" spc="-60" dirty="0">
                <a:latin typeface="Arial"/>
                <a:cs typeface="Arial"/>
              </a:rPr>
              <a:t>lesioni </a:t>
            </a:r>
            <a:r>
              <a:rPr sz="2000" spc="-55" dirty="0">
                <a:latin typeface="Arial"/>
                <a:cs typeface="Arial"/>
              </a:rPr>
              <a:t>misurabili,  </a:t>
            </a:r>
            <a:r>
              <a:rPr sz="2000" spc="-114" dirty="0">
                <a:latin typeface="Arial"/>
                <a:cs typeface="Arial"/>
              </a:rPr>
              <a:t>comparsa</a:t>
            </a:r>
            <a:r>
              <a:rPr sz="2000" spc="-100" dirty="0">
                <a:latin typeface="Arial"/>
                <a:cs typeface="Arial"/>
              </a:rPr>
              <a:t> </a:t>
            </a:r>
            <a:r>
              <a:rPr sz="2000" spc="-25" dirty="0">
                <a:latin typeface="Arial"/>
                <a:cs typeface="Arial"/>
              </a:rPr>
              <a:t>di</a:t>
            </a:r>
            <a:r>
              <a:rPr sz="2000" spc="-110" dirty="0">
                <a:latin typeface="Arial"/>
                <a:cs typeface="Arial"/>
              </a:rPr>
              <a:t> </a:t>
            </a:r>
            <a:r>
              <a:rPr sz="2000" spc="-55" dirty="0">
                <a:latin typeface="Arial"/>
                <a:cs typeface="Arial"/>
              </a:rPr>
              <a:t>nuovi</a:t>
            </a:r>
            <a:r>
              <a:rPr sz="2000" spc="-120" dirty="0">
                <a:latin typeface="Arial"/>
                <a:cs typeface="Arial"/>
              </a:rPr>
              <a:t> </a:t>
            </a:r>
            <a:r>
              <a:rPr sz="2000" spc="-25" dirty="0">
                <a:latin typeface="Arial"/>
                <a:cs typeface="Arial"/>
              </a:rPr>
              <a:t>siti</a:t>
            </a:r>
            <a:r>
              <a:rPr sz="2000" spc="-80" dirty="0">
                <a:latin typeface="Arial"/>
                <a:cs typeface="Arial"/>
              </a:rPr>
              <a:t> </a:t>
            </a:r>
            <a:r>
              <a:rPr sz="2000" spc="-25" dirty="0">
                <a:latin typeface="Arial"/>
                <a:cs typeface="Arial"/>
              </a:rPr>
              <a:t>di</a:t>
            </a:r>
            <a:r>
              <a:rPr sz="2000" spc="-110" dirty="0">
                <a:latin typeface="Arial"/>
                <a:cs typeface="Arial"/>
              </a:rPr>
              <a:t> </a:t>
            </a:r>
            <a:r>
              <a:rPr sz="2000" spc="-45" dirty="0">
                <a:latin typeface="Arial"/>
                <a:cs typeface="Arial"/>
              </a:rPr>
              <a:t>malattia,</a:t>
            </a:r>
            <a:r>
              <a:rPr sz="2000" spc="-75" dirty="0">
                <a:latin typeface="Arial"/>
                <a:cs typeface="Arial"/>
              </a:rPr>
              <a:t> </a:t>
            </a:r>
            <a:r>
              <a:rPr sz="2000" spc="-65" dirty="0">
                <a:latin typeface="Arial"/>
                <a:cs typeface="Arial"/>
              </a:rPr>
              <a:t>aumento</a:t>
            </a:r>
            <a:r>
              <a:rPr sz="2000" spc="-95" dirty="0">
                <a:latin typeface="Arial"/>
                <a:cs typeface="Arial"/>
              </a:rPr>
              <a:t> </a:t>
            </a:r>
            <a:r>
              <a:rPr sz="2000" spc="-25" dirty="0">
                <a:latin typeface="Arial"/>
                <a:cs typeface="Arial"/>
              </a:rPr>
              <a:t>di</a:t>
            </a:r>
            <a:r>
              <a:rPr sz="2000" spc="-110" dirty="0">
                <a:latin typeface="Arial"/>
                <a:cs typeface="Arial"/>
              </a:rPr>
              <a:t> </a:t>
            </a:r>
            <a:r>
              <a:rPr sz="2000" spc="-65" dirty="0">
                <a:latin typeface="Arial"/>
                <a:cs typeface="Arial"/>
              </a:rPr>
              <a:t>numero</a:t>
            </a:r>
            <a:r>
              <a:rPr sz="2000" spc="-100" dirty="0">
                <a:latin typeface="Arial"/>
                <a:cs typeface="Arial"/>
              </a:rPr>
              <a:t> </a:t>
            </a:r>
            <a:r>
              <a:rPr sz="2000" spc="-90" dirty="0">
                <a:latin typeface="Arial"/>
                <a:cs typeface="Arial"/>
              </a:rPr>
              <a:t>ed</a:t>
            </a:r>
            <a:r>
              <a:rPr sz="2000" spc="-100" dirty="0">
                <a:latin typeface="Arial"/>
                <a:cs typeface="Arial"/>
              </a:rPr>
              <a:t> </a:t>
            </a:r>
            <a:r>
              <a:rPr sz="2000" spc="-95" dirty="0">
                <a:latin typeface="Arial"/>
                <a:cs typeface="Arial"/>
              </a:rPr>
              <a:t>estensione  </a:t>
            </a:r>
            <a:r>
              <a:rPr sz="2000" spc="-60" dirty="0">
                <a:latin typeface="Arial"/>
                <a:cs typeface="Arial"/>
              </a:rPr>
              <a:t>delle </a:t>
            </a:r>
            <a:r>
              <a:rPr sz="2000" spc="-65" dirty="0">
                <a:latin typeface="Arial"/>
                <a:cs typeface="Arial"/>
              </a:rPr>
              <a:t>lesioni non</a:t>
            </a:r>
            <a:r>
              <a:rPr sz="2000" spc="-185" dirty="0">
                <a:latin typeface="Arial"/>
                <a:cs typeface="Arial"/>
              </a:rPr>
              <a:t> </a:t>
            </a:r>
            <a:r>
              <a:rPr sz="2000" spc="-55" dirty="0">
                <a:latin typeface="Arial"/>
                <a:cs typeface="Arial"/>
              </a:rPr>
              <a:t>misurabili</a:t>
            </a:r>
            <a:endParaRPr sz="2000" dirty="0">
              <a:latin typeface="Arial"/>
              <a:cs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8657" y="461899"/>
            <a:ext cx="4721860" cy="696595"/>
          </a:xfrm>
          <a:prstGeom prst="rect">
            <a:avLst/>
          </a:prstGeom>
        </p:spPr>
        <p:txBody>
          <a:bodyPr vert="horz" wrap="square" lIns="0" tIns="13335" rIns="0" bIns="0" rtlCol="0">
            <a:spAutoFit/>
          </a:bodyPr>
          <a:lstStyle/>
          <a:p>
            <a:pPr marL="12700">
              <a:lnSpc>
                <a:spcPct val="100000"/>
              </a:lnSpc>
              <a:spcBef>
                <a:spcPts val="105"/>
              </a:spcBef>
            </a:pPr>
            <a:r>
              <a:rPr sz="4400" spc="-95" dirty="0"/>
              <a:t>Indicatori </a:t>
            </a:r>
            <a:r>
              <a:rPr sz="4400" spc="-55" dirty="0"/>
              <a:t>di</a:t>
            </a:r>
            <a:r>
              <a:rPr sz="4400" spc="-425" dirty="0"/>
              <a:t> </a:t>
            </a:r>
            <a:r>
              <a:rPr sz="4400" spc="-160" dirty="0"/>
              <a:t>efficacia</a:t>
            </a:r>
            <a:endParaRPr sz="4400"/>
          </a:p>
        </p:txBody>
      </p:sp>
      <p:sp>
        <p:nvSpPr>
          <p:cNvPr id="3" name="object 3"/>
          <p:cNvSpPr txBox="1"/>
          <p:nvPr/>
        </p:nvSpPr>
        <p:spPr>
          <a:xfrm>
            <a:off x="535940" y="1536240"/>
            <a:ext cx="7818120" cy="4301490"/>
          </a:xfrm>
          <a:prstGeom prst="rect">
            <a:avLst/>
          </a:prstGeom>
        </p:spPr>
        <p:txBody>
          <a:bodyPr vert="horz" wrap="square" lIns="0" tIns="90170" rIns="0" bIns="0" rtlCol="0">
            <a:spAutoFit/>
          </a:bodyPr>
          <a:lstStyle/>
          <a:p>
            <a:pPr marL="355600" indent="-342900">
              <a:lnSpc>
                <a:spcPct val="100000"/>
              </a:lnSpc>
              <a:spcBef>
                <a:spcPts val="710"/>
              </a:spcBef>
              <a:buFont typeface="Arial"/>
              <a:buChar char="•"/>
              <a:tabLst>
                <a:tab pos="355600" algn="l"/>
                <a:tab pos="356235" algn="l"/>
              </a:tabLst>
            </a:pPr>
            <a:r>
              <a:rPr sz="2400" b="1" spc="-150" dirty="0">
                <a:latin typeface="Trebuchet MS"/>
                <a:cs typeface="Trebuchet MS"/>
              </a:rPr>
              <a:t>Sopravvivenza</a:t>
            </a:r>
            <a:r>
              <a:rPr sz="2400" b="1" spc="-200" dirty="0">
                <a:latin typeface="Trebuchet MS"/>
                <a:cs typeface="Trebuchet MS"/>
              </a:rPr>
              <a:t> </a:t>
            </a:r>
            <a:r>
              <a:rPr sz="2400" b="1" spc="-114" dirty="0">
                <a:latin typeface="Trebuchet MS"/>
                <a:cs typeface="Trebuchet MS"/>
              </a:rPr>
              <a:t>globale</a:t>
            </a:r>
            <a:endParaRPr sz="2400">
              <a:latin typeface="Trebuchet MS"/>
              <a:cs typeface="Trebuchet MS"/>
            </a:endParaRPr>
          </a:p>
          <a:p>
            <a:pPr marL="756285" lvl="1" indent="-286385">
              <a:lnSpc>
                <a:spcPct val="100000"/>
              </a:lnSpc>
              <a:spcBef>
                <a:spcPts val="509"/>
              </a:spcBef>
              <a:buChar char="–"/>
              <a:tabLst>
                <a:tab pos="756285" algn="l"/>
                <a:tab pos="756920" algn="l"/>
              </a:tabLst>
            </a:pPr>
            <a:r>
              <a:rPr sz="2000" spc="-60" dirty="0">
                <a:latin typeface="Arial"/>
                <a:cs typeface="Arial"/>
              </a:rPr>
              <a:t>L’intervallo</a:t>
            </a:r>
            <a:r>
              <a:rPr sz="2000" spc="-110" dirty="0">
                <a:latin typeface="Arial"/>
                <a:cs typeface="Arial"/>
              </a:rPr>
              <a:t> </a:t>
            </a:r>
            <a:r>
              <a:rPr sz="2000" spc="-25" dirty="0">
                <a:latin typeface="Arial"/>
                <a:cs typeface="Arial"/>
              </a:rPr>
              <a:t>di</a:t>
            </a:r>
            <a:r>
              <a:rPr sz="2000" spc="-105" dirty="0">
                <a:latin typeface="Arial"/>
                <a:cs typeface="Arial"/>
              </a:rPr>
              <a:t> </a:t>
            </a:r>
            <a:r>
              <a:rPr sz="2000" spc="-45" dirty="0">
                <a:latin typeface="Arial"/>
                <a:cs typeface="Arial"/>
              </a:rPr>
              <a:t>tempo</a:t>
            </a:r>
            <a:r>
              <a:rPr sz="2000" spc="-105" dirty="0">
                <a:latin typeface="Arial"/>
                <a:cs typeface="Arial"/>
              </a:rPr>
              <a:t> </a:t>
            </a:r>
            <a:r>
              <a:rPr sz="2000" spc="-20" dirty="0">
                <a:latin typeface="Arial"/>
                <a:cs typeface="Arial"/>
              </a:rPr>
              <a:t>tra</a:t>
            </a:r>
            <a:r>
              <a:rPr sz="2000" spc="-105" dirty="0">
                <a:latin typeface="Arial"/>
                <a:cs typeface="Arial"/>
              </a:rPr>
              <a:t> </a:t>
            </a:r>
            <a:r>
              <a:rPr sz="2000" spc="-70" dirty="0">
                <a:latin typeface="Arial"/>
                <a:cs typeface="Arial"/>
              </a:rPr>
              <a:t>la</a:t>
            </a:r>
            <a:r>
              <a:rPr sz="2000" spc="-105" dirty="0">
                <a:latin typeface="Arial"/>
                <a:cs typeface="Arial"/>
              </a:rPr>
              <a:t> </a:t>
            </a:r>
            <a:r>
              <a:rPr sz="2000" spc="-75" dirty="0">
                <a:latin typeface="Arial"/>
                <a:cs typeface="Arial"/>
              </a:rPr>
              <a:t>data</a:t>
            </a:r>
            <a:r>
              <a:rPr sz="2000" spc="-95" dirty="0">
                <a:latin typeface="Arial"/>
                <a:cs typeface="Arial"/>
              </a:rPr>
              <a:t> </a:t>
            </a:r>
            <a:r>
              <a:rPr sz="2000" spc="-65" dirty="0">
                <a:latin typeface="Arial"/>
                <a:cs typeface="Arial"/>
              </a:rPr>
              <a:t>della</a:t>
            </a:r>
            <a:r>
              <a:rPr sz="2000" spc="-105" dirty="0">
                <a:latin typeface="Arial"/>
                <a:cs typeface="Arial"/>
              </a:rPr>
              <a:t> </a:t>
            </a:r>
            <a:r>
              <a:rPr sz="2000" spc="-55" dirty="0">
                <a:latin typeface="Arial"/>
                <a:cs typeface="Arial"/>
              </a:rPr>
              <a:t>terapia</a:t>
            </a:r>
            <a:r>
              <a:rPr sz="2000" spc="-95" dirty="0">
                <a:latin typeface="Arial"/>
                <a:cs typeface="Arial"/>
              </a:rPr>
              <a:t> </a:t>
            </a:r>
            <a:r>
              <a:rPr sz="2000" spc="-50" dirty="0">
                <a:latin typeface="Arial"/>
                <a:cs typeface="Arial"/>
              </a:rPr>
              <a:t>primaria</a:t>
            </a:r>
            <a:r>
              <a:rPr sz="2000" spc="-90" dirty="0">
                <a:latin typeface="Arial"/>
                <a:cs typeface="Arial"/>
              </a:rPr>
              <a:t> ed</a:t>
            </a:r>
            <a:r>
              <a:rPr sz="2000" spc="-105" dirty="0">
                <a:latin typeface="Arial"/>
                <a:cs typeface="Arial"/>
              </a:rPr>
              <a:t> </a:t>
            </a:r>
            <a:r>
              <a:rPr sz="2000" spc="15" dirty="0">
                <a:latin typeface="Arial"/>
                <a:cs typeface="Arial"/>
              </a:rPr>
              <a:t>il</a:t>
            </a:r>
            <a:r>
              <a:rPr sz="2000" spc="-105" dirty="0">
                <a:latin typeface="Arial"/>
                <a:cs typeface="Arial"/>
              </a:rPr>
              <a:t> </a:t>
            </a:r>
            <a:r>
              <a:rPr sz="2000" spc="-140" dirty="0">
                <a:latin typeface="Arial"/>
                <a:cs typeface="Arial"/>
              </a:rPr>
              <a:t>decesso</a:t>
            </a:r>
            <a:endParaRPr sz="2000">
              <a:latin typeface="Arial"/>
              <a:cs typeface="Arial"/>
            </a:endParaRPr>
          </a:p>
          <a:p>
            <a:pPr lvl="1">
              <a:lnSpc>
                <a:spcPct val="100000"/>
              </a:lnSpc>
              <a:buFont typeface="Arial"/>
              <a:buChar char="–"/>
            </a:pPr>
            <a:endParaRPr sz="2300">
              <a:latin typeface="Times New Roman"/>
              <a:cs typeface="Times New Roman"/>
            </a:endParaRPr>
          </a:p>
          <a:p>
            <a:pPr marL="355600" indent="-342900">
              <a:lnSpc>
                <a:spcPct val="100000"/>
              </a:lnSpc>
              <a:spcBef>
                <a:spcPts val="1360"/>
              </a:spcBef>
              <a:buFont typeface="Arial"/>
              <a:buChar char="•"/>
              <a:tabLst>
                <a:tab pos="355600" algn="l"/>
                <a:tab pos="356235" algn="l"/>
              </a:tabLst>
            </a:pPr>
            <a:r>
              <a:rPr sz="2400" b="1" spc="-150" dirty="0">
                <a:latin typeface="Trebuchet MS"/>
                <a:cs typeface="Trebuchet MS"/>
              </a:rPr>
              <a:t>Sopravvivenza </a:t>
            </a:r>
            <a:r>
              <a:rPr sz="2400" b="1" spc="-145" dirty="0">
                <a:latin typeface="Trebuchet MS"/>
                <a:cs typeface="Trebuchet MS"/>
              </a:rPr>
              <a:t>libera </a:t>
            </a:r>
            <a:r>
              <a:rPr sz="2400" b="1" spc="-100" dirty="0">
                <a:latin typeface="Trebuchet MS"/>
                <a:cs typeface="Trebuchet MS"/>
              </a:rPr>
              <a:t>da</a:t>
            </a:r>
            <a:r>
              <a:rPr sz="2400" b="1" spc="-280" dirty="0">
                <a:latin typeface="Trebuchet MS"/>
                <a:cs typeface="Trebuchet MS"/>
              </a:rPr>
              <a:t> </a:t>
            </a:r>
            <a:r>
              <a:rPr sz="2400" b="1" spc="-110" dirty="0">
                <a:latin typeface="Trebuchet MS"/>
                <a:cs typeface="Trebuchet MS"/>
              </a:rPr>
              <a:t>malattia</a:t>
            </a:r>
            <a:r>
              <a:rPr sz="2400" spc="-110" dirty="0">
                <a:latin typeface="Arial"/>
                <a:cs typeface="Arial"/>
              </a:rPr>
              <a:t>:</a:t>
            </a:r>
            <a:endParaRPr sz="2400">
              <a:latin typeface="Arial"/>
              <a:cs typeface="Arial"/>
            </a:endParaRPr>
          </a:p>
          <a:p>
            <a:pPr marL="756285" lvl="1" indent="-286385">
              <a:lnSpc>
                <a:spcPct val="100000"/>
              </a:lnSpc>
              <a:spcBef>
                <a:spcPts val="505"/>
              </a:spcBef>
              <a:buChar char="–"/>
              <a:tabLst>
                <a:tab pos="756285" algn="l"/>
                <a:tab pos="756920" algn="l"/>
              </a:tabLst>
            </a:pPr>
            <a:r>
              <a:rPr sz="2000" spc="-60" dirty="0">
                <a:latin typeface="Arial"/>
                <a:cs typeface="Arial"/>
              </a:rPr>
              <a:t>L’intervallo</a:t>
            </a:r>
            <a:r>
              <a:rPr sz="2000" spc="-114" dirty="0">
                <a:latin typeface="Arial"/>
                <a:cs typeface="Arial"/>
              </a:rPr>
              <a:t> </a:t>
            </a:r>
            <a:r>
              <a:rPr sz="2000" spc="-25" dirty="0">
                <a:latin typeface="Arial"/>
                <a:cs typeface="Arial"/>
              </a:rPr>
              <a:t>di</a:t>
            </a:r>
            <a:r>
              <a:rPr sz="2000" spc="-105" dirty="0">
                <a:latin typeface="Arial"/>
                <a:cs typeface="Arial"/>
              </a:rPr>
              <a:t> </a:t>
            </a:r>
            <a:r>
              <a:rPr sz="2000" spc="-45" dirty="0">
                <a:latin typeface="Arial"/>
                <a:cs typeface="Arial"/>
              </a:rPr>
              <a:t>tempo</a:t>
            </a:r>
            <a:r>
              <a:rPr sz="2000" spc="-114" dirty="0">
                <a:latin typeface="Arial"/>
                <a:cs typeface="Arial"/>
              </a:rPr>
              <a:t> </a:t>
            </a:r>
            <a:r>
              <a:rPr sz="2000" spc="-15" dirty="0">
                <a:latin typeface="Arial"/>
                <a:cs typeface="Arial"/>
              </a:rPr>
              <a:t>tra</a:t>
            </a:r>
            <a:r>
              <a:rPr sz="2000" spc="-105" dirty="0">
                <a:latin typeface="Arial"/>
                <a:cs typeface="Arial"/>
              </a:rPr>
              <a:t> </a:t>
            </a:r>
            <a:r>
              <a:rPr sz="2000" spc="-70" dirty="0">
                <a:latin typeface="Arial"/>
                <a:cs typeface="Arial"/>
              </a:rPr>
              <a:t>la</a:t>
            </a:r>
            <a:r>
              <a:rPr sz="2000" spc="-105" dirty="0">
                <a:latin typeface="Arial"/>
                <a:cs typeface="Arial"/>
              </a:rPr>
              <a:t> </a:t>
            </a:r>
            <a:r>
              <a:rPr sz="2000" spc="-75" dirty="0">
                <a:latin typeface="Arial"/>
                <a:cs typeface="Arial"/>
              </a:rPr>
              <a:t>data</a:t>
            </a:r>
            <a:r>
              <a:rPr sz="2000" spc="-95" dirty="0">
                <a:latin typeface="Arial"/>
                <a:cs typeface="Arial"/>
              </a:rPr>
              <a:t> </a:t>
            </a:r>
            <a:r>
              <a:rPr sz="2000" spc="-65" dirty="0">
                <a:latin typeface="Arial"/>
                <a:cs typeface="Arial"/>
              </a:rPr>
              <a:t>della</a:t>
            </a:r>
            <a:r>
              <a:rPr sz="2000" spc="-110" dirty="0">
                <a:latin typeface="Arial"/>
                <a:cs typeface="Arial"/>
              </a:rPr>
              <a:t> </a:t>
            </a:r>
            <a:r>
              <a:rPr sz="2000" spc="-55" dirty="0">
                <a:latin typeface="Arial"/>
                <a:cs typeface="Arial"/>
              </a:rPr>
              <a:t>terapia</a:t>
            </a:r>
            <a:r>
              <a:rPr sz="2000" spc="-95" dirty="0">
                <a:latin typeface="Arial"/>
                <a:cs typeface="Arial"/>
              </a:rPr>
              <a:t> </a:t>
            </a:r>
            <a:r>
              <a:rPr sz="2000" spc="-114" dirty="0">
                <a:latin typeface="Arial"/>
                <a:cs typeface="Arial"/>
              </a:rPr>
              <a:t>e</a:t>
            </a:r>
            <a:r>
              <a:rPr sz="2000" spc="-105" dirty="0">
                <a:latin typeface="Arial"/>
                <a:cs typeface="Arial"/>
              </a:rPr>
              <a:t> </a:t>
            </a:r>
            <a:r>
              <a:rPr sz="2000" spc="-75" dirty="0">
                <a:latin typeface="Arial"/>
                <a:cs typeface="Arial"/>
              </a:rPr>
              <a:t>la</a:t>
            </a:r>
            <a:r>
              <a:rPr sz="2000" spc="-105" dirty="0">
                <a:latin typeface="Arial"/>
                <a:cs typeface="Arial"/>
              </a:rPr>
              <a:t> </a:t>
            </a:r>
            <a:r>
              <a:rPr sz="2000" spc="-75" dirty="0">
                <a:latin typeface="Arial"/>
                <a:cs typeface="Arial"/>
              </a:rPr>
              <a:t>data</a:t>
            </a:r>
            <a:r>
              <a:rPr sz="2000" spc="-110" dirty="0">
                <a:latin typeface="Arial"/>
                <a:cs typeface="Arial"/>
              </a:rPr>
              <a:t> </a:t>
            </a:r>
            <a:r>
              <a:rPr sz="2000" spc="-65" dirty="0">
                <a:latin typeface="Arial"/>
                <a:cs typeface="Arial"/>
              </a:rPr>
              <a:t>della</a:t>
            </a:r>
            <a:r>
              <a:rPr sz="2000" spc="-95" dirty="0">
                <a:latin typeface="Arial"/>
                <a:cs typeface="Arial"/>
              </a:rPr>
              <a:t> </a:t>
            </a:r>
            <a:r>
              <a:rPr sz="2000" spc="-55" dirty="0">
                <a:latin typeface="Arial"/>
                <a:cs typeface="Arial"/>
              </a:rPr>
              <a:t>prima</a:t>
            </a:r>
            <a:endParaRPr sz="2000">
              <a:latin typeface="Arial"/>
              <a:cs typeface="Arial"/>
            </a:endParaRPr>
          </a:p>
          <a:p>
            <a:pPr marL="756285">
              <a:lnSpc>
                <a:spcPct val="100000"/>
              </a:lnSpc>
              <a:spcBef>
                <a:spcPts val="5"/>
              </a:spcBef>
            </a:pPr>
            <a:r>
              <a:rPr sz="2000" spc="-60" dirty="0">
                <a:latin typeface="Arial"/>
                <a:cs typeface="Arial"/>
              </a:rPr>
              <a:t>ricaduta</a:t>
            </a:r>
            <a:endParaRPr sz="2000">
              <a:latin typeface="Arial"/>
              <a:cs typeface="Arial"/>
            </a:endParaRPr>
          </a:p>
          <a:p>
            <a:pPr>
              <a:lnSpc>
                <a:spcPct val="100000"/>
              </a:lnSpc>
            </a:pPr>
            <a:endParaRPr sz="2000">
              <a:latin typeface="Times New Roman"/>
              <a:cs typeface="Times New Roman"/>
            </a:endParaRPr>
          </a:p>
          <a:p>
            <a:pPr marL="355600" indent="-342900">
              <a:lnSpc>
                <a:spcPct val="100000"/>
              </a:lnSpc>
              <a:spcBef>
                <a:spcPts val="1705"/>
              </a:spcBef>
              <a:buFont typeface="Arial"/>
              <a:buChar char="•"/>
              <a:tabLst>
                <a:tab pos="355600" algn="l"/>
                <a:tab pos="356235" algn="l"/>
              </a:tabLst>
            </a:pPr>
            <a:r>
              <a:rPr sz="2400" b="1" spc="-114" dirty="0">
                <a:latin typeface="Trebuchet MS"/>
                <a:cs typeface="Trebuchet MS"/>
              </a:rPr>
              <a:t>Qualità </a:t>
            </a:r>
            <a:r>
              <a:rPr sz="2400" b="1" spc="-120" dirty="0">
                <a:latin typeface="Trebuchet MS"/>
                <a:cs typeface="Trebuchet MS"/>
              </a:rPr>
              <a:t>di</a:t>
            </a:r>
            <a:r>
              <a:rPr sz="2400" b="1" spc="-250" dirty="0">
                <a:latin typeface="Trebuchet MS"/>
                <a:cs typeface="Trebuchet MS"/>
              </a:rPr>
              <a:t> </a:t>
            </a:r>
            <a:r>
              <a:rPr sz="2400" b="1" spc="-130" dirty="0">
                <a:latin typeface="Trebuchet MS"/>
                <a:cs typeface="Trebuchet MS"/>
              </a:rPr>
              <a:t>vita</a:t>
            </a:r>
            <a:endParaRPr sz="2400">
              <a:latin typeface="Trebuchet MS"/>
              <a:cs typeface="Trebuchet MS"/>
            </a:endParaRPr>
          </a:p>
          <a:p>
            <a:pPr marL="756285" lvl="1" indent="-286385">
              <a:lnSpc>
                <a:spcPct val="100000"/>
              </a:lnSpc>
              <a:spcBef>
                <a:spcPts val="505"/>
              </a:spcBef>
              <a:buChar char="–"/>
              <a:tabLst>
                <a:tab pos="756285" algn="l"/>
                <a:tab pos="756920" algn="l"/>
              </a:tabLst>
            </a:pPr>
            <a:r>
              <a:rPr sz="2000" spc="-155" dirty="0">
                <a:latin typeface="Arial"/>
                <a:cs typeface="Arial"/>
              </a:rPr>
              <a:t>OMS: </a:t>
            </a:r>
            <a:r>
              <a:rPr sz="2000" spc="-70" dirty="0">
                <a:latin typeface="Arial"/>
                <a:cs typeface="Arial"/>
              </a:rPr>
              <a:t>la </a:t>
            </a:r>
            <a:r>
              <a:rPr sz="2000" spc="-80" dirty="0">
                <a:latin typeface="Arial"/>
                <a:cs typeface="Arial"/>
              </a:rPr>
              <a:t>salute </a:t>
            </a:r>
            <a:r>
              <a:rPr sz="2000" spc="-65" dirty="0">
                <a:latin typeface="Arial"/>
                <a:cs typeface="Arial"/>
              </a:rPr>
              <a:t>non </a:t>
            </a:r>
            <a:r>
              <a:rPr sz="2000" spc="-114" dirty="0">
                <a:latin typeface="Arial"/>
                <a:cs typeface="Arial"/>
              </a:rPr>
              <a:t>è </a:t>
            </a:r>
            <a:r>
              <a:rPr sz="2000" spc="-85" dirty="0">
                <a:latin typeface="Arial"/>
                <a:cs typeface="Arial"/>
              </a:rPr>
              <a:t>solo </a:t>
            </a:r>
            <a:r>
              <a:rPr sz="2000" spc="-140" dirty="0">
                <a:latin typeface="Arial"/>
                <a:cs typeface="Arial"/>
              </a:rPr>
              <a:t>l’assenza </a:t>
            </a:r>
            <a:r>
              <a:rPr sz="2000" spc="-25" dirty="0">
                <a:latin typeface="Arial"/>
                <a:cs typeface="Arial"/>
              </a:rPr>
              <a:t>di </a:t>
            </a:r>
            <a:r>
              <a:rPr sz="2000" spc="-30" dirty="0">
                <a:latin typeface="Arial"/>
                <a:cs typeface="Arial"/>
              </a:rPr>
              <a:t>infermità </a:t>
            </a:r>
            <a:r>
              <a:rPr sz="2000" spc="-114" dirty="0">
                <a:latin typeface="Arial"/>
                <a:cs typeface="Arial"/>
              </a:rPr>
              <a:t>e </a:t>
            </a:r>
            <a:r>
              <a:rPr sz="2000" spc="-45" dirty="0">
                <a:latin typeface="Arial"/>
                <a:cs typeface="Arial"/>
              </a:rPr>
              <a:t>malattia, </a:t>
            </a:r>
            <a:r>
              <a:rPr sz="2000" spc="-114" dirty="0">
                <a:latin typeface="Arial"/>
                <a:cs typeface="Arial"/>
              </a:rPr>
              <a:t>ma</a:t>
            </a:r>
            <a:r>
              <a:rPr sz="2000" spc="-305" dirty="0">
                <a:latin typeface="Arial"/>
                <a:cs typeface="Arial"/>
              </a:rPr>
              <a:t> </a:t>
            </a:r>
            <a:r>
              <a:rPr sz="2000" spc="-110" dirty="0">
                <a:latin typeface="Arial"/>
                <a:cs typeface="Arial"/>
              </a:rPr>
              <a:t>anche</a:t>
            </a:r>
            <a:endParaRPr sz="2000">
              <a:latin typeface="Arial"/>
              <a:cs typeface="Arial"/>
            </a:endParaRPr>
          </a:p>
          <a:p>
            <a:pPr marL="756285">
              <a:lnSpc>
                <a:spcPct val="100000"/>
              </a:lnSpc>
              <a:spcBef>
                <a:spcPts val="5"/>
              </a:spcBef>
            </a:pPr>
            <a:r>
              <a:rPr sz="2000" spc="-60" dirty="0">
                <a:latin typeface="Arial"/>
                <a:cs typeface="Arial"/>
              </a:rPr>
              <a:t>uno stato </a:t>
            </a:r>
            <a:r>
              <a:rPr sz="2000" spc="-25" dirty="0">
                <a:latin typeface="Arial"/>
                <a:cs typeface="Arial"/>
              </a:rPr>
              <a:t>di </a:t>
            </a:r>
            <a:r>
              <a:rPr sz="2000" spc="-114" dirty="0">
                <a:latin typeface="Arial"/>
                <a:cs typeface="Arial"/>
              </a:rPr>
              <a:t>benessere </a:t>
            </a:r>
            <a:r>
              <a:rPr sz="2000" spc="-70" dirty="0">
                <a:latin typeface="Arial"/>
                <a:cs typeface="Arial"/>
              </a:rPr>
              <a:t>fisico, </a:t>
            </a:r>
            <a:r>
              <a:rPr sz="2000" spc="-90" dirty="0">
                <a:latin typeface="Arial"/>
                <a:cs typeface="Arial"/>
              </a:rPr>
              <a:t>psichico </a:t>
            </a:r>
            <a:r>
              <a:rPr sz="2000" spc="-120" dirty="0">
                <a:latin typeface="Arial"/>
                <a:cs typeface="Arial"/>
              </a:rPr>
              <a:t>e</a:t>
            </a:r>
            <a:r>
              <a:rPr sz="2000" spc="-320" dirty="0">
                <a:latin typeface="Arial"/>
                <a:cs typeface="Arial"/>
              </a:rPr>
              <a:t> </a:t>
            </a:r>
            <a:r>
              <a:rPr sz="2000" spc="-100" dirty="0">
                <a:latin typeface="Arial"/>
                <a:cs typeface="Arial"/>
              </a:rPr>
              <a:t>sociale</a:t>
            </a:r>
            <a:endParaRPr sz="2000">
              <a:latin typeface="Arial"/>
              <a:cs typeface="Arial"/>
            </a:endParaRPr>
          </a:p>
          <a:p>
            <a:pPr marL="756285" lvl="1" indent="-286385">
              <a:lnSpc>
                <a:spcPct val="100000"/>
              </a:lnSpc>
              <a:spcBef>
                <a:spcPts val="480"/>
              </a:spcBef>
              <a:buChar char="–"/>
              <a:tabLst>
                <a:tab pos="756285" algn="l"/>
                <a:tab pos="756920" algn="l"/>
              </a:tabLst>
            </a:pPr>
            <a:r>
              <a:rPr sz="2000" spc="-70" dirty="0">
                <a:latin typeface="Arial"/>
                <a:cs typeface="Arial"/>
              </a:rPr>
              <a:t>Questionari </a:t>
            </a:r>
            <a:r>
              <a:rPr sz="2000" spc="-25" dirty="0">
                <a:latin typeface="Arial"/>
                <a:cs typeface="Arial"/>
              </a:rPr>
              <a:t>di </a:t>
            </a:r>
            <a:r>
              <a:rPr sz="2000" spc="-45" dirty="0">
                <a:latin typeface="Arial"/>
                <a:cs typeface="Arial"/>
              </a:rPr>
              <a:t>qualità </a:t>
            </a:r>
            <a:r>
              <a:rPr sz="2000" spc="-65" dirty="0">
                <a:latin typeface="Arial"/>
                <a:cs typeface="Arial"/>
              </a:rPr>
              <a:t>della</a:t>
            </a:r>
            <a:r>
              <a:rPr sz="2000" spc="-270" dirty="0">
                <a:latin typeface="Arial"/>
                <a:cs typeface="Arial"/>
              </a:rPr>
              <a:t> </a:t>
            </a:r>
            <a:r>
              <a:rPr sz="2000" spc="-40" dirty="0">
                <a:latin typeface="Arial"/>
                <a:cs typeface="Arial"/>
              </a:rPr>
              <a:t>vita</a:t>
            </a:r>
            <a:endParaRPr sz="2000">
              <a:latin typeface="Arial"/>
              <a:cs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3376" y="461899"/>
            <a:ext cx="5394325" cy="696595"/>
          </a:xfrm>
          <a:prstGeom prst="rect">
            <a:avLst/>
          </a:prstGeom>
        </p:spPr>
        <p:txBody>
          <a:bodyPr vert="horz" wrap="square" lIns="0" tIns="13335" rIns="0" bIns="0" rtlCol="0">
            <a:spAutoFit/>
          </a:bodyPr>
          <a:lstStyle/>
          <a:p>
            <a:pPr marL="12700">
              <a:lnSpc>
                <a:spcPct val="100000"/>
              </a:lnSpc>
              <a:spcBef>
                <a:spcPts val="105"/>
              </a:spcBef>
            </a:pPr>
            <a:r>
              <a:rPr sz="4400" spc="-195" dirty="0"/>
              <a:t>Sperimentazione</a:t>
            </a:r>
            <a:r>
              <a:rPr sz="4400" spc="-275" dirty="0"/>
              <a:t> </a:t>
            </a:r>
            <a:r>
              <a:rPr sz="4400" spc="-160" dirty="0"/>
              <a:t>clinica</a:t>
            </a:r>
            <a:endParaRPr sz="4400"/>
          </a:p>
        </p:txBody>
      </p:sp>
      <p:sp>
        <p:nvSpPr>
          <p:cNvPr id="3" name="object 3"/>
          <p:cNvSpPr txBox="1"/>
          <p:nvPr/>
        </p:nvSpPr>
        <p:spPr>
          <a:xfrm>
            <a:off x="535940" y="1616709"/>
            <a:ext cx="7581265" cy="4106545"/>
          </a:xfrm>
          <a:prstGeom prst="rect">
            <a:avLst/>
          </a:prstGeom>
        </p:spPr>
        <p:txBody>
          <a:bodyPr vert="horz" wrap="square" lIns="0" tIns="13335" rIns="0" bIns="0" rtlCol="0">
            <a:spAutoFit/>
          </a:bodyPr>
          <a:lstStyle/>
          <a:p>
            <a:pPr marL="12700" marR="692785">
              <a:lnSpc>
                <a:spcPct val="100000"/>
              </a:lnSpc>
              <a:spcBef>
                <a:spcPts val="105"/>
              </a:spcBef>
            </a:pPr>
            <a:r>
              <a:rPr sz="2000" spc="-215" dirty="0">
                <a:latin typeface="Arial"/>
                <a:cs typeface="Arial"/>
              </a:rPr>
              <a:t>La </a:t>
            </a:r>
            <a:r>
              <a:rPr sz="2000" spc="-80" dirty="0">
                <a:latin typeface="Arial"/>
                <a:cs typeface="Arial"/>
              </a:rPr>
              <a:t>sperimentazione </a:t>
            </a:r>
            <a:r>
              <a:rPr sz="2000" spc="-70" dirty="0">
                <a:latin typeface="Arial"/>
                <a:cs typeface="Arial"/>
              </a:rPr>
              <a:t>clinica </a:t>
            </a:r>
            <a:r>
              <a:rPr sz="2000" spc="-20" dirty="0">
                <a:latin typeface="Arial"/>
                <a:cs typeface="Arial"/>
              </a:rPr>
              <a:t>di </a:t>
            </a:r>
            <a:r>
              <a:rPr sz="2000" spc="-65" dirty="0">
                <a:latin typeface="Arial"/>
                <a:cs typeface="Arial"/>
              </a:rPr>
              <a:t>un </a:t>
            </a:r>
            <a:r>
              <a:rPr sz="2000" spc="-75" dirty="0">
                <a:latin typeface="Arial"/>
                <a:cs typeface="Arial"/>
              </a:rPr>
              <a:t>nuovo </a:t>
            </a:r>
            <a:r>
              <a:rPr sz="2000" spc="-80" dirty="0">
                <a:latin typeface="Arial"/>
                <a:cs typeface="Arial"/>
              </a:rPr>
              <a:t>farmaco </a:t>
            </a:r>
            <a:r>
              <a:rPr sz="2000" spc="-110" dirty="0">
                <a:latin typeface="Arial"/>
                <a:cs typeface="Arial"/>
              </a:rPr>
              <a:t>che </a:t>
            </a:r>
            <a:r>
              <a:rPr sz="2000" spc="-90" dirty="0">
                <a:latin typeface="Arial"/>
                <a:cs typeface="Arial"/>
              </a:rPr>
              <a:t>precede </a:t>
            </a:r>
            <a:r>
              <a:rPr sz="2000" spc="-70" dirty="0">
                <a:latin typeface="Arial"/>
                <a:cs typeface="Arial"/>
              </a:rPr>
              <a:t>la</a:t>
            </a:r>
            <a:r>
              <a:rPr sz="2000" spc="-270" dirty="0">
                <a:latin typeface="Arial"/>
                <a:cs typeface="Arial"/>
              </a:rPr>
              <a:t> </a:t>
            </a:r>
            <a:r>
              <a:rPr sz="2000" spc="-150" dirty="0">
                <a:latin typeface="Arial"/>
                <a:cs typeface="Arial"/>
              </a:rPr>
              <a:t>sua  </a:t>
            </a:r>
            <a:r>
              <a:rPr sz="2000" spc="-80" dirty="0">
                <a:latin typeface="Arial"/>
                <a:cs typeface="Arial"/>
              </a:rPr>
              <a:t>immissione </a:t>
            </a:r>
            <a:r>
              <a:rPr sz="2000" spc="-90" dirty="0">
                <a:latin typeface="Arial"/>
                <a:cs typeface="Arial"/>
              </a:rPr>
              <a:t>sul </a:t>
            </a:r>
            <a:r>
              <a:rPr sz="2000" spc="-75" dirty="0">
                <a:latin typeface="Arial"/>
                <a:cs typeface="Arial"/>
              </a:rPr>
              <a:t>mercato </a:t>
            </a:r>
            <a:r>
              <a:rPr sz="2000" spc="-165" dirty="0">
                <a:latin typeface="Arial"/>
                <a:cs typeface="Arial"/>
              </a:rPr>
              <a:t>passa </a:t>
            </a:r>
            <a:r>
              <a:rPr sz="2000" spc="-70" dirty="0">
                <a:latin typeface="Arial"/>
                <a:cs typeface="Arial"/>
              </a:rPr>
              <a:t>attraverso </a:t>
            </a:r>
            <a:r>
              <a:rPr sz="2000" spc="-100" dirty="0">
                <a:latin typeface="Arial"/>
                <a:cs typeface="Arial"/>
              </a:rPr>
              <a:t>3</a:t>
            </a:r>
            <a:r>
              <a:rPr sz="2000" spc="-105" dirty="0">
                <a:latin typeface="Arial"/>
                <a:cs typeface="Arial"/>
              </a:rPr>
              <a:t> </a:t>
            </a:r>
            <a:r>
              <a:rPr sz="2000" spc="-85" dirty="0">
                <a:latin typeface="Arial"/>
                <a:cs typeface="Arial"/>
              </a:rPr>
              <a:t>fasi</a:t>
            </a:r>
            <a:endParaRPr sz="2000">
              <a:latin typeface="Arial"/>
              <a:cs typeface="Arial"/>
            </a:endParaRPr>
          </a:p>
          <a:p>
            <a:pPr marL="355600" marR="243204" indent="-342900" algn="just">
              <a:lnSpc>
                <a:spcPct val="100000"/>
              </a:lnSpc>
              <a:spcBef>
                <a:spcPts val="480"/>
              </a:spcBef>
              <a:buFont typeface="Arial"/>
              <a:buChar char="•"/>
              <a:tabLst>
                <a:tab pos="356235" algn="l"/>
              </a:tabLst>
            </a:pPr>
            <a:r>
              <a:rPr sz="2000" b="1" u="heavy" spc="-95" dirty="0">
                <a:uFill>
                  <a:solidFill>
                    <a:srgbClr val="000000"/>
                  </a:solidFill>
                </a:uFill>
                <a:latin typeface="Trebuchet MS"/>
                <a:cs typeface="Trebuchet MS"/>
              </a:rPr>
              <a:t>Studi </a:t>
            </a:r>
            <a:r>
              <a:rPr sz="2000" b="1" u="heavy" spc="-100" dirty="0">
                <a:uFill>
                  <a:solidFill>
                    <a:srgbClr val="000000"/>
                  </a:solidFill>
                </a:uFill>
                <a:latin typeface="Trebuchet MS"/>
                <a:cs typeface="Trebuchet MS"/>
              </a:rPr>
              <a:t>di </a:t>
            </a:r>
            <a:r>
              <a:rPr sz="2000" b="1" u="heavy" spc="-105" dirty="0">
                <a:uFill>
                  <a:solidFill>
                    <a:srgbClr val="000000"/>
                  </a:solidFill>
                </a:uFill>
                <a:latin typeface="Trebuchet MS"/>
                <a:cs typeface="Trebuchet MS"/>
              </a:rPr>
              <a:t>fase </a:t>
            </a:r>
            <a:r>
              <a:rPr sz="2000" b="1" u="heavy" spc="-170" dirty="0">
                <a:uFill>
                  <a:solidFill>
                    <a:srgbClr val="000000"/>
                  </a:solidFill>
                </a:uFill>
                <a:latin typeface="Trebuchet MS"/>
                <a:cs typeface="Trebuchet MS"/>
              </a:rPr>
              <a:t>1:</a:t>
            </a:r>
            <a:r>
              <a:rPr sz="2000" b="1" spc="-170" dirty="0">
                <a:latin typeface="Trebuchet MS"/>
                <a:cs typeface="Trebuchet MS"/>
              </a:rPr>
              <a:t> </a:t>
            </a:r>
            <a:r>
              <a:rPr sz="2000" spc="-40" dirty="0">
                <a:latin typeface="Arial"/>
                <a:cs typeface="Arial"/>
              </a:rPr>
              <a:t>Mirano </a:t>
            </a:r>
            <a:r>
              <a:rPr sz="2000" spc="-155" dirty="0">
                <a:latin typeface="Arial"/>
                <a:cs typeface="Arial"/>
              </a:rPr>
              <a:t>a </a:t>
            </a:r>
            <a:r>
              <a:rPr sz="2000" spc="-65" dirty="0">
                <a:latin typeface="Arial"/>
                <a:cs typeface="Arial"/>
              </a:rPr>
              <a:t>valutare </a:t>
            </a:r>
            <a:r>
              <a:rPr sz="2000" spc="-70" dirty="0">
                <a:latin typeface="Arial"/>
                <a:cs typeface="Arial"/>
              </a:rPr>
              <a:t>la tossicità </a:t>
            </a:r>
            <a:r>
              <a:rPr sz="2000" spc="-85" dirty="0">
                <a:latin typeface="Arial"/>
                <a:cs typeface="Arial"/>
              </a:rPr>
              <a:t>acuta </a:t>
            </a:r>
            <a:r>
              <a:rPr sz="2000" spc="-60" dirty="0">
                <a:latin typeface="Arial"/>
                <a:cs typeface="Arial"/>
              </a:rPr>
              <a:t>del </a:t>
            </a:r>
            <a:r>
              <a:rPr sz="2000" spc="-80" dirty="0">
                <a:latin typeface="Arial"/>
                <a:cs typeface="Arial"/>
              </a:rPr>
              <a:t>farmaco</a:t>
            </a:r>
            <a:r>
              <a:rPr sz="2000" spc="-420" dirty="0">
                <a:latin typeface="Arial"/>
                <a:cs typeface="Arial"/>
              </a:rPr>
              <a:t> </a:t>
            </a:r>
            <a:r>
              <a:rPr sz="2000" spc="-120" dirty="0">
                <a:latin typeface="Arial"/>
                <a:cs typeface="Arial"/>
              </a:rPr>
              <a:t>e </a:t>
            </a:r>
            <a:r>
              <a:rPr sz="2000" spc="-110" dirty="0">
                <a:latin typeface="Arial"/>
                <a:cs typeface="Arial"/>
              </a:rPr>
              <a:t>ad  </a:t>
            </a:r>
            <a:r>
              <a:rPr sz="2000" spc="-40" dirty="0">
                <a:latin typeface="Arial"/>
                <a:cs typeface="Arial"/>
              </a:rPr>
              <a:t>identificare </a:t>
            </a:r>
            <a:r>
              <a:rPr sz="2000" spc="-70" dirty="0">
                <a:latin typeface="Arial"/>
                <a:cs typeface="Arial"/>
              </a:rPr>
              <a:t>la </a:t>
            </a:r>
            <a:r>
              <a:rPr sz="2000" spc="-120" dirty="0">
                <a:latin typeface="Arial"/>
                <a:cs typeface="Arial"/>
              </a:rPr>
              <a:t>dose </a:t>
            </a:r>
            <a:r>
              <a:rPr sz="2000" spc="-25" dirty="0">
                <a:latin typeface="Arial"/>
                <a:cs typeface="Arial"/>
              </a:rPr>
              <a:t>ottimale </a:t>
            </a:r>
            <a:r>
              <a:rPr sz="2000" spc="-110" dirty="0">
                <a:latin typeface="Arial"/>
                <a:cs typeface="Arial"/>
              </a:rPr>
              <a:t>da </a:t>
            </a:r>
            <a:r>
              <a:rPr sz="2000" spc="-80" dirty="0">
                <a:latin typeface="Arial"/>
                <a:cs typeface="Arial"/>
              </a:rPr>
              <a:t>impiegare </a:t>
            </a:r>
            <a:r>
              <a:rPr sz="2000" spc="-65" dirty="0">
                <a:latin typeface="Arial"/>
                <a:cs typeface="Arial"/>
              </a:rPr>
              <a:t>nella </a:t>
            </a:r>
            <a:r>
              <a:rPr sz="2000" spc="-85" dirty="0">
                <a:latin typeface="Arial"/>
                <a:cs typeface="Arial"/>
              </a:rPr>
              <a:t>fasi</a:t>
            </a:r>
            <a:r>
              <a:rPr sz="2000" spc="-280" dirty="0">
                <a:latin typeface="Arial"/>
                <a:cs typeface="Arial"/>
              </a:rPr>
              <a:t> </a:t>
            </a:r>
            <a:r>
              <a:rPr sz="2000" spc="-140" dirty="0">
                <a:latin typeface="Arial"/>
                <a:cs typeface="Arial"/>
              </a:rPr>
              <a:t>successive</a:t>
            </a:r>
            <a:endParaRPr sz="2000">
              <a:latin typeface="Arial"/>
              <a:cs typeface="Arial"/>
            </a:endParaRPr>
          </a:p>
          <a:p>
            <a:pPr marL="355600" indent="-342900">
              <a:lnSpc>
                <a:spcPct val="100000"/>
              </a:lnSpc>
              <a:spcBef>
                <a:spcPts val="480"/>
              </a:spcBef>
              <a:buFont typeface="Arial"/>
              <a:buChar char="•"/>
              <a:tabLst>
                <a:tab pos="355600" algn="l"/>
                <a:tab pos="356235" algn="l"/>
              </a:tabLst>
            </a:pPr>
            <a:r>
              <a:rPr sz="2000" b="1" u="heavy" spc="-95" dirty="0">
                <a:uFill>
                  <a:solidFill>
                    <a:srgbClr val="000000"/>
                  </a:solidFill>
                </a:uFill>
                <a:latin typeface="Trebuchet MS"/>
                <a:cs typeface="Trebuchet MS"/>
              </a:rPr>
              <a:t>Studi</a:t>
            </a:r>
            <a:r>
              <a:rPr sz="2000" b="1" u="heavy" spc="-175" dirty="0">
                <a:uFill>
                  <a:solidFill>
                    <a:srgbClr val="000000"/>
                  </a:solidFill>
                </a:uFill>
                <a:latin typeface="Trebuchet MS"/>
                <a:cs typeface="Trebuchet MS"/>
              </a:rPr>
              <a:t> </a:t>
            </a:r>
            <a:r>
              <a:rPr sz="2000" b="1" u="heavy" spc="-100" dirty="0">
                <a:uFill>
                  <a:solidFill>
                    <a:srgbClr val="000000"/>
                  </a:solidFill>
                </a:uFill>
                <a:latin typeface="Trebuchet MS"/>
                <a:cs typeface="Trebuchet MS"/>
              </a:rPr>
              <a:t>di</a:t>
            </a:r>
            <a:r>
              <a:rPr sz="2000" b="1" u="heavy" spc="-170" dirty="0">
                <a:uFill>
                  <a:solidFill>
                    <a:srgbClr val="000000"/>
                  </a:solidFill>
                </a:uFill>
                <a:latin typeface="Trebuchet MS"/>
                <a:cs typeface="Trebuchet MS"/>
              </a:rPr>
              <a:t> </a:t>
            </a:r>
            <a:r>
              <a:rPr sz="2000" b="1" u="heavy" spc="-105" dirty="0">
                <a:uFill>
                  <a:solidFill>
                    <a:srgbClr val="000000"/>
                  </a:solidFill>
                </a:uFill>
                <a:latin typeface="Trebuchet MS"/>
                <a:cs typeface="Trebuchet MS"/>
              </a:rPr>
              <a:t>fase</a:t>
            </a:r>
            <a:r>
              <a:rPr sz="2000" b="1" u="heavy" spc="-135" dirty="0">
                <a:uFill>
                  <a:solidFill>
                    <a:srgbClr val="000000"/>
                  </a:solidFill>
                </a:uFill>
                <a:latin typeface="Trebuchet MS"/>
                <a:cs typeface="Trebuchet MS"/>
              </a:rPr>
              <a:t> </a:t>
            </a:r>
            <a:r>
              <a:rPr sz="2000" b="1" u="heavy" spc="-170" dirty="0">
                <a:uFill>
                  <a:solidFill>
                    <a:srgbClr val="000000"/>
                  </a:solidFill>
                </a:uFill>
                <a:latin typeface="Trebuchet MS"/>
                <a:cs typeface="Trebuchet MS"/>
              </a:rPr>
              <a:t>2:</a:t>
            </a:r>
            <a:r>
              <a:rPr sz="2000" b="1" spc="-175" dirty="0">
                <a:latin typeface="Trebuchet MS"/>
                <a:cs typeface="Trebuchet MS"/>
              </a:rPr>
              <a:t> </a:t>
            </a:r>
            <a:r>
              <a:rPr sz="2000" spc="-85" dirty="0">
                <a:latin typeface="Arial"/>
                <a:cs typeface="Arial"/>
              </a:rPr>
              <a:t>Valutano</a:t>
            </a:r>
            <a:r>
              <a:rPr sz="2000" spc="-105" dirty="0">
                <a:latin typeface="Arial"/>
                <a:cs typeface="Arial"/>
              </a:rPr>
              <a:t> </a:t>
            </a:r>
            <a:r>
              <a:rPr sz="2000" spc="-20" dirty="0">
                <a:latin typeface="Arial"/>
                <a:cs typeface="Arial"/>
              </a:rPr>
              <a:t>l’attività</a:t>
            </a:r>
            <a:r>
              <a:rPr sz="2000" spc="-75" dirty="0">
                <a:latin typeface="Arial"/>
                <a:cs typeface="Arial"/>
              </a:rPr>
              <a:t> </a:t>
            </a:r>
            <a:r>
              <a:rPr sz="2000" spc="-60" dirty="0">
                <a:latin typeface="Arial"/>
                <a:cs typeface="Arial"/>
              </a:rPr>
              <a:t>terapeutica</a:t>
            </a:r>
            <a:r>
              <a:rPr sz="2000" spc="-105" dirty="0">
                <a:latin typeface="Arial"/>
                <a:cs typeface="Arial"/>
              </a:rPr>
              <a:t> </a:t>
            </a:r>
            <a:r>
              <a:rPr sz="2000" spc="-55" dirty="0">
                <a:latin typeface="Arial"/>
                <a:cs typeface="Arial"/>
              </a:rPr>
              <a:t>del</a:t>
            </a:r>
            <a:r>
              <a:rPr sz="2000" spc="-105" dirty="0">
                <a:latin typeface="Arial"/>
                <a:cs typeface="Arial"/>
              </a:rPr>
              <a:t> </a:t>
            </a:r>
            <a:r>
              <a:rPr sz="2000" spc="-80" dirty="0">
                <a:latin typeface="Arial"/>
                <a:cs typeface="Arial"/>
              </a:rPr>
              <a:t>farmaco</a:t>
            </a:r>
            <a:r>
              <a:rPr sz="2000" spc="-114" dirty="0">
                <a:latin typeface="Arial"/>
                <a:cs typeface="Arial"/>
              </a:rPr>
              <a:t> </a:t>
            </a:r>
            <a:r>
              <a:rPr sz="2000" spc="-95" dirty="0">
                <a:latin typeface="Arial"/>
                <a:cs typeface="Arial"/>
              </a:rPr>
              <a:t>(azione</a:t>
            </a:r>
            <a:r>
              <a:rPr sz="2000" spc="-100" dirty="0">
                <a:latin typeface="Arial"/>
                <a:cs typeface="Arial"/>
              </a:rPr>
              <a:t> </a:t>
            </a:r>
            <a:r>
              <a:rPr sz="2000" spc="-55" dirty="0">
                <a:latin typeface="Arial"/>
                <a:cs typeface="Arial"/>
              </a:rPr>
              <a:t>del</a:t>
            </a:r>
            <a:endParaRPr sz="2000">
              <a:latin typeface="Arial"/>
              <a:cs typeface="Arial"/>
            </a:endParaRPr>
          </a:p>
          <a:p>
            <a:pPr marL="355600">
              <a:lnSpc>
                <a:spcPct val="100000"/>
              </a:lnSpc>
            </a:pPr>
            <a:r>
              <a:rPr sz="2000" spc="-80" dirty="0">
                <a:latin typeface="Arial"/>
                <a:cs typeface="Arial"/>
              </a:rPr>
              <a:t>farmaco </a:t>
            </a:r>
            <a:r>
              <a:rPr sz="2000" spc="-90" dirty="0">
                <a:latin typeface="Arial"/>
                <a:cs typeface="Arial"/>
              </a:rPr>
              <a:t>sul </a:t>
            </a:r>
            <a:r>
              <a:rPr sz="2000" spc="-35" dirty="0">
                <a:latin typeface="Arial"/>
                <a:cs typeface="Arial"/>
              </a:rPr>
              <a:t>tumore, </a:t>
            </a:r>
            <a:r>
              <a:rPr sz="2000" spc="-60" dirty="0">
                <a:latin typeface="Arial"/>
                <a:cs typeface="Arial"/>
              </a:rPr>
              <a:t>riduzione </a:t>
            </a:r>
            <a:r>
              <a:rPr sz="2000" spc="-55" dirty="0">
                <a:latin typeface="Arial"/>
                <a:cs typeface="Arial"/>
              </a:rPr>
              <a:t>delle </a:t>
            </a:r>
            <a:r>
              <a:rPr sz="2000" spc="-65" dirty="0">
                <a:latin typeface="Arial"/>
                <a:cs typeface="Arial"/>
              </a:rPr>
              <a:t>dimensioni </a:t>
            </a:r>
            <a:r>
              <a:rPr sz="2000" spc="-60" dirty="0">
                <a:latin typeface="Arial"/>
                <a:cs typeface="Arial"/>
              </a:rPr>
              <a:t>del</a:t>
            </a:r>
            <a:r>
              <a:rPr sz="2000" spc="-390" dirty="0">
                <a:latin typeface="Arial"/>
                <a:cs typeface="Arial"/>
              </a:rPr>
              <a:t> </a:t>
            </a:r>
            <a:r>
              <a:rPr sz="2000" spc="-35" dirty="0">
                <a:latin typeface="Arial"/>
                <a:cs typeface="Arial"/>
              </a:rPr>
              <a:t>tumore)</a:t>
            </a:r>
            <a:endParaRPr sz="2000">
              <a:latin typeface="Arial"/>
              <a:cs typeface="Arial"/>
            </a:endParaRPr>
          </a:p>
          <a:p>
            <a:pPr marL="355600" marR="207010" indent="-342900" algn="just">
              <a:lnSpc>
                <a:spcPct val="100000"/>
              </a:lnSpc>
              <a:spcBef>
                <a:spcPts val="480"/>
              </a:spcBef>
              <a:buFont typeface="Arial"/>
              <a:buChar char="•"/>
              <a:tabLst>
                <a:tab pos="356235" algn="l"/>
              </a:tabLst>
            </a:pPr>
            <a:r>
              <a:rPr sz="2000" b="1" u="heavy" spc="-95" dirty="0">
                <a:uFill>
                  <a:solidFill>
                    <a:srgbClr val="000000"/>
                  </a:solidFill>
                </a:uFill>
                <a:latin typeface="Trebuchet MS"/>
                <a:cs typeface="Trebuchet MS"/>
              </a:rPr>
              <a:t>Studi </a:t>
            </a:r>
            <a:r>
              <a:rPr sz="2000" b="1" u="heavy" spc="-100" dirty="0">
                <a:uFill>
                  <a:solidFill>
                    <a:srgbClr val="000000"/>
                  </a:solidFill>
                </a:uFill>
                <a:latin typeface="Trebuchet MS"/>
                <a:cs typeface="Trebuchet MS"/>
              </a:rPr>
              <a:t>di </a:t>
            </a:r>
            <a:r>
              <a:rPr sz="2000" b="1" u="heavy" spc="-105" dirty="0">
                <a:uFill>
                  <a:solidFill>
                    <a:srgbClr val="000000"/>
                  </a:solidFill>
                </a:uFill>
                <a:latin typeface="Trebuchet MS"/>
                <a:cs typeface="Trebuchet MS"/>
              </a:rPr>
              <a:t>fase </a:t>
            </a:r>
            <a:r>
              <a:rPr sz="2000" b="1" u="heavy" spc="-170" dirty="0">
                <a:uFill>
                  <a:solidFill>
                    <a:srgbClr val="000000"/>
                  </a:solidFill>
                </a:uFill>
                <a:latin typeface="Trebuchet MS"/>
                <a:cs typeface="Trebuchet MS"/>
              </a:rPr>
              <a:t>3:</a:t>
            </a:r>
            <a:r>
              <a:rPr sz="2000" b="1" spc="-170" dirty="0">
                <a:latin typeface="Trebuchet MS"/>
                <a:cs typeface="Trebuchet MS"/>
              </a:rPr>
              <a:t> </a:t>
            </a:r>
            <a:r>
              <a:rPr sz="2000" spc="-85" dirty="0">
                <a:latin typeface="Arial"/>
                <a:cs typeface="Arial"/>
              </a:rPr>
              <a:t>Valutano </a:t>
            </a:r>
            <a:r>
              <a:rPr sz="2000" spc="-70" dirty="0">
                <a:latin typeface="Arial"/>
                <a:cs typeface="Arial"/>
              </a:rPr>
              <a:t>l’efficacia </a:t>
            </a:r>
            <a:r>
              <a:rPr sz="2000" spc="-120" dirty="0">
                <a:latin typeface="Arial"/>
                <a:cs typeface="Arial"/>
              </a:rPr>
              <a:t>e </a:t>
            </a:r>
            <a:r>
              <a:rPr sz="2000" dirty="0">
                <a:latin typeface="Arial"/>
                <a:cs typeface="Arial"/>
              </a:rPr>
              <a:t>l’utilità </a:t>
            </a:r>
            <a:r>
              <a:rPr sz="2000" spc="-60" dirty="0">
                <a:latin typeface="Arial"/>
                <a:cs typeface="Arial"/>
              </a:rPr>
              <a:t>terapeutica </a:t>
            </a:r>
            <a:r>
              <a:rPr sz="2000" spc="-55" dirty="0">
                <a:latin typeface="Arial"/>
                <a:cs typeface="Arial"/>
              </a:rPr>
              <a:t>del</a:t>
            </a:r>
            <a:r>
              <a:rPr sz="2000" spc="-380" dirty="0">
                <a:latin typeface="Arial"/>
                <a:cs typeface="Arial"/>
              </a:rPr>
              <a:t> </a:t>
            </a:r>
            <a:r>
              <a:rPr sz="2000" spc="-80" dirty="0">
                <a:latin typeface="Arial"/>
                <a:cs typeface="Arial"/>
              </a:rPr>
              <a:t>farmaco  </a:t>
            </a:r>
            <a:r>
              <a:rPr sz="2000" spc="-95" dirty="0">
                <a:latin typeface="Arial"/>
                <a:cs typeface="Arial"/>
              </a:rPr>
              <a:t>(azione</a:t>
            </a:r>
            <a:r>
              <a:rPr sz="2000" spc="-110" dirty="0">
                <a:latin typeface="Arial"/>
                <a:cs typeface="Arial"/>
              </a:rPr>
              <a:t> </a:t>
            </a:r>
            <a:r>
              <a:rPr sz="2000" spc="-90" dirty="0">
                <a:latin typeface="Arial"/>
                <a:cs typeface="Arial"/>
              </a:rPr>
              <a:t>sul</a:t>
            </a:r>
            <a:r>
              <a:rPr sz="2000" spc="-105" dirty="0">
                <a:latin typeface="Arial"/>
                <a:cs typeface="Arial"/>
              </a:rPr>
              <a:t> </a:t>
            </a:r>
            <a:r>
              <a:rPr sz="2000" spc="-80" dirty="0">
                <a:latin typeface="Arial"/>
                <a:cs typeface="Arial"/>
              </a:rPr>
              <a:t>paziente,</a:t>
            </a:r>
            <a:r>
              <a:rPr sz="2000" spc="-90" dirty="0">
                <a:latin typeface="Arial"/>
                <a:cs typeface="Arial"/>
              </a:rPr>
              <a:t> </a:t>
            </a:r>
            <a:r>
              <a:rPr sz="2000" spc="-60" dirty="0">
                <a:latin typeface="Arial"/>
                <a:cs typeface="Arial"/>
              </a:rPr>
              <a:t>nel</a:t>
            </a:r>
            <a:r>
              <a:rPr sz="2000" spc="-120" dirty="0">
                <a:latin typeface="Arial"/>
                <a:cs typeface="Arial"/>
              </a:rPr>
              <a:t> </a:t>
            </a:r>
            <a:r>
              <a:rPr sz="2000" spc="-140" dirty="0">
                <a:latin typeface="Arial"/>
                <a:cs typeface="Arial"/>
              </a:rPr>
              <a:t>senso</a:t>
            </a:r>
            <a:r>
              <a:rPr sz="2000" spc="-95" dirty="0">
                <a:latin typeface="Arial"/>
                <a:cs typeface="Arial"/>
              </a:rPr>
              <a:t> </a:t>
            </a:r>
            <a:r>
              <a:rPr sz="2000" spc="-25" dirty="0">
                <a:latin typeface="Arial"/>
                <a:cs typeface="Arial"/>
              </a:rPr>
              <a:t>di</a:t>
            </a:r>
            <a:r>
              <a:rPr sz="2000" spc="-114" dirty="0">
                <a:latin typeface="Arial"/>
                <a:cs typeface="Arial"/>
              </a:rPr>
              <a:t> </a:t>
            </a:r>
            <a:r>
              <a:rPr sz="2000" spc="-60" dirty="0">
                <a:latin typeface="Arial"/>
                <a:cs typeface="Arial"/>
              </a:rPr>
              <a:t>beneficio</a:t>
            </a:r>
            <a:r>
              <a:rPr sz="2000" spc="-120" dirty="0">
                <a:latin typeface="Arial"/>
                <a:cs typeface="Arial"/>
              </a:rPr>
              <a:t> </a:t>
            </a:r>
            <a:r>
              <a:rPr sz="2000" spc="-55" dirty="0">
                <a:latin typeface="Arial"/>
                <a:cs typeface="Arial"/>
              </a:rPr>
              <a:t>per</a:t>
            </a:r>
            <a:r>
              <a:rPr sz="2000" spc="-105" dirty="0">
                <a:latin typeface="Arial"/>
                <a:cs typeface="Arial"/>
              </a:rPr>
              <a:t> </a:t>
            </a:r>
            <a:r>
              <a:rPr sz="2000" spc="15" dirty="0">
                <a:latin typeface="Arial"/>
                <a:cs typeface="Arial"/>
              </a:rPr>
              <a:t>il</a:t>
            </a:r>
            <a:r>
              <a:rPr sz="2000" spc="-110" dirty="0">
                <a:latin typeface="Arial"/>
                <a:cs typeface="Arial"/>
              </a:rPr>
              <a:t> </a:t>
            </a:r>
            <a:r>
              <a:rPr sz="2000" spc="-80" dirty="0">
                <a:latin typeface="Arial"/>
                <a:cs typeface="Arial"/>
              </a:rPr>
              <a:t>paziente</a:t>
            </a:r>
            <a:r>
              <a:rPr sz="2000" spc="-85" dirty="0">
                <a:latin typeface="Arial"/>
                <a:cs typeface="Arial"/>
              </a:rPr>
              <a:t> </a:t>
            </a:r>
            <a:r>
              <a:rPr sz="2000" spc="-35" dirty="0">
                <a:latin typeface="Arial"/>
                <a:cs typeface="Arial"/>
              </a:rPr>
              <a:t>rispetto</a:t>
            </a:r>
            <a:r>
              <a:rPr sz="2000" spc="-95" dirty="0">
                <a:latin typeface="Arial"/>
                <a:cs typeface="Arial"/>
              </a:rPr>
              <a:t> </a:t>
            </a:r>
            <a:r>
              <a:rPr sz="2000" spc="-70" dirty="0">
                <a:latin typeface="Arial"/>
                <a:cs typeface="Arial"/>
              </a:rPr>
              <a:t>al  </a:t>
            </a:r>
            <a:r>
              <a:rPr sz="2000" spc="-30" dirty="0">
                <a:latin typeface="Arial"/>
                <a:cs typeface="Arial"/>
              </a:rPr>
              <a:t>trattamento</a:t>
            </a:r>
            <a:r>
              <a:rPr sz="2000" spc="-100" dirty="0">
                <a:latin typeface="Arial"/>
                <a:cs typeface="Arial"/>
              </a:rPr>
              <a:t> </a:t>
            </a:r>
            <a:r>
              <a:rPr sz="2000" spc="-80" dirty="0">
                <a:latin typeface="Arial"/>
                <a:cs typeface="Arial"/>
              </a:rPr>
              <a:t>standard)</a:t>
            </a:r>
            <a:endParaRPr sz="2000">
              <a:latin typeface="Arial"/>
              <a:cs typeface="Arial"/>
            </a:endParaRPr>
          </a:p>
          <a:p>
            <a:pPr marL="756285" marR="5080" indent="-287020">
              <a:lnSpc>
                <a:spcPct val="100000"/>
              </a:lnSpc>
              <a:spcBef>
                <a:spcPts val="445"/>
              </a:spcBef>
              <a:tabLst>
                <a:tab pos="756285" algn="l"/>
              </a:tabLst>
            </a:pPr>
            <a:r>
              <a:rPr sz="1800" dirty="0">
                <a:latin typeface="Arial"/>
                <a:cs typeface="Arial"/>
              </a:rPr>
              <a:t>–	</a:t>
            </a:r>
            <a:r>
              <a:rPr sz="1800" spc="-80" dirty="0">
                <a:latin typeface="Arial"/>
                <a:cs typeface="Arial"/>
              </a:rPr>
              <a:t>Elemento </a:t>
            </a:r>
            <a:r>
              <a:rPr sz="1800" spc="-110" dirty="0">
                <a:latin typeface="Arial"/>
                <a:cs typeface="Arial"/>
              </a:rPr>
              <a:t>essenziale è </a:t>
            </a:r>
            <a:r>
              <a:rPr sz="1800" spc="-70" dirty="0">
                <a:latin typeface="Arial"/>
                <a:cs typeface="Arial"/>
              </a:rPr>
              <a:t>la </a:t>
            </a:r>
            <a:r>
              <a:rPr sz="1800" b="1" spc="-125" dirty="0">
                <a:latin typeface="Trebuchet MS"/>
                <a:cs typeface="Trebuchet MS"/>
              </a:rPr>
              <a:t>randomizzazione </a:t>
            </a:r>
            <a:r>
              <a:rPr sz="1800" spc="-80" dirty="0">
                <a:latin typeface="Arial"/>
                <a:cs typeface="Arial"/>
              </a:rPr>
              <a:t>cioè </a:t>
            </a:r>
            <a:r>
              <a:rPr sz="1800" spc="-105" dirty="0">
                <a:latin typeface="Arial"/>
                <a:cs typeface="Arial"/>
              </a:rPr>
              <a:t>l’assegnazione </a:t>
            </a:r>
            <a:r>
              <a:rPr sz="1800" spc="-114" dirty="0">
                <a:latin typeface="Arial"/>
                <a:cs typeface="Arial"/>
              </a:rPr>
              <a:t>casuale </a:t>
            </a:r>
            <a:r>
              <a:rPr sz="1800" spc="-50" dirty="0">
                <a:latin typeface="Arial"/>
                <a:cs typeface="Arial"/>
              </a:rPr>
              <a:t>dei  </a:t>
            </a:r>
            <a:r>
              <a:rPr sz="1800" spc="-75" dirty="0">
                <a:latin typeface="Arial"/>
                <a:cs typeface="Arial"/>
              </a:rPr>
              <a:t>paziente </a:t>
            </a:r>
            <a:r>
              <a:rPr sz="1800" spc="-65" dirty="0">
                <a:latin typeface="Arial"/>
                <a:cs typeface="Arial"/>
              </a:rPr>
              <a:t>ai </a:t>
            </a:r>
            <a:r>
              <a:rPr sz="1800" spc="-85" dirty="0">
                <a:latin typeface="Arial"/>
                <a:cs typeface="Arial"/>
              </a:rPr>
              <a:t>bracci </a:t>
            </a:r>
            <a:r>
              <a:rPr sz="1800" spc="-45" dirty="0">
                <a:latin typeface="Arial"/>
                <a:cs typeface="Arial"/>
              </a:rPr>
              <a:t>dello </a:t>
            </a:r>
            <a:r>
              <a:rPr sz="1800" spc="-50" dirty="0">
                <a:latin typeface="Arial"/>
                <a:cs typeface="Arial"/>
              </a:rPr>
              <a:t>studio </a:t>
            </a:r>
            <a:r>
              <a:rPr sz="1800" spc="-65" dirty="0">
                <a:latin typeface="Arial"/>
                <a:cs typeface="Arial"/>
              </a:rPr>
              <a:t>bilanciando </a:t>
            </a:r>
            <a:r>
              <a:rPr sz="1800" spc="-70" dirty="0">
                <a:latin typeface="Arial"/>
                <a:cs typeface="Arial"/>
              </a:rPr>
              <a:t>la </a:t>
            </a:r>
            <a:r>
              <a:rPr sz="1800" spc="-55" dirty="0">
                <a:latin typeface="Arial"/>
                <a:cs typeface="Arial"/>
              </a:rPr>
              <a:t>distribuzione dei </a:t>
            </a:r>
            <a:r>
              <a:rPr sz="1800" spc="-5" dirty="0">
                <a:latin typeface="Arial"/>
                <a:cs typeface="Arial"/>
              </a:rPr>
              <a:t>fattori  </a:t>
            </a:r>
            <a:r>
              <a:rPr sz="1800" spc="-60" dirty="0">
                <a:latin typeface="Arial"/>
                <a:cs typeface="Arial"/>
              </a:rPr>
              <a:t>prognostici (stratificazione) </a:t>
            </a:r>
            <a:r>
              <a:rPr sz="1800" spc="-85" dirty="0">
                <a:latin typeface="Arial"/>
                <a:cs typeface="Arial"/>
              </a:rPr>
              <a:t>ed </a:t>
            </a:r>
            <a:r>
              <a:rPr sz="1800" spc="-55" dirty="0">
                <a:latin typeface="Arial"/>
                <a:cs typeface="Arial"/>
              </a:rPr>
              <a:t>evitando </a:t>
            </a:r>
            <a:r>
              <a:rPr sz="1800" spc="-65" dirty="0">
                <a:latin typeface="Arial"/>
                <a:cs typeface="Arial"/>
              </a:rPr>
              <a:t>possibili </a:t>
            </a:r>
            <a:r>
              <a:rPr sz="1800" spc="-20" dirty="0">
                <a:latin typeface="Arial"/>
                <a:cs typeface="Arial"/>
              </a:rPr>
              <a:t>errori </a:t>
            </a:r>
            <a:r>
              <a:rPr sz="1800" spc="-65" dirty="0">
                <a:latin typeface="Arial"/>
                <a:cs typeface="Arial"/>
              </a:rPr>
              <a:t>sistematici </a:t>
            </a:r>
            <a:r>
              <a:rPr sz="1800" spc="-80" dirty="0">
                <a:latin typeface="Arial"/>
                <a:cs typeface="Arial"/>
              </a:rPr>
              <a:t>(bias)  </a:t>
            </a:r>
            <a:r>
              <a:rPr sz="1800" spc="-100" dirty="0">
                <a:latin typeface="Arial"/>
                <a:cs typeface="Arial"/>
              </a:rPr>
              <a:t>nell’assegnazione </a:t>
            </a:r>
            <a:r>
              <a:rPr sz="1800" spc="-65" dirty="0">
                <a:latin typeface="Arial"/>
                <a:cs typeface="Arial"/>
              </a:rPr>
              <a:t>ai </a:t>
            </a:r>
            <a:r>
              <a:rPr sz="1800" spc="-70" dirty="0">
                <a:latin typeface="Arial"/>
                <a:cs typeface="Arial"/>
              </a:rPr>
              <a:t>diversi</a:t>
            </a:r>
            <a:r>
              <a:rPr sz="1800" spc="-100" dirty="0">
                <a:latin typeface="Arial"/>
                <a:cs typeface="Arial"/>
              </a:rPr>
              <a:t> </a:t>
            </a:r>
            <a:r>
              <a:rPr sz="1800" spc="-20" dirty="0">
                <a:latin typeface="Arial"/>
                <a:cs typeface="Arial"/>
              </a:rPr>
              <a:t>trattamenti</a:t>
            </a:r>
            <a:endParaRPr sz="1800">
              <a:latin typeface="Arial"/>
              <a:cs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5725" y="719138"/>
            <a:ext cx="8972550" cy="54197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magine 3"/>
          <p:cNvPicPr>
            <a:picLocks noChangeAspect="1"/>
          </p:cNvPicPr>
          <p:nvPr/>
        </p:nvPicPr>
        <p:blipFill>
          <a:blip r:embed="rId2"/>
          <a:srcRect/>
          <a:stretch>
            <a:fillRect/>
          </a:stretch>
        </p:blipFill>
        <p:spPr bwMode="auto">
          <a:xfrm>
            <a:off x="0" y="381000"/>
            <a:ext cx="9144000" cy="55594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10309"/>
            <a:ext cx="8070215" cy="3610610"/>
          </a:xfrm>
          <a:prstGeom prst="rect">
            <a:avLst/>
          </a:prstGeom>
        </p:spPr>
        <p:txBody>
          <a:bodyPr vert="horz" wrap="square" lIns="0" tIns="12065" rIns="0" bIns="0" rtlCol="0">
            <a:spAutoFit/>
          </a:bodyPr>
          <a:lstStyle/>
          <a:p>
            <a:pPr marL="355600" marR="5080" indent="-342900">
              <a:lnSpc>
                <a:spcPct val="100000"/>
              </a:lnSpc>
              <a:spcBef>
                <a:spcPts val="95"/>
              </a:spcBef>
              <a:buChar char="•"/>
              <a:tabLst>
                <a:tab pos="355600" algn="l"/>
                <a:tab pos="356235" algn="l"/>
              </a:tabLst>
            </a:pPr>
            <a:r>
              <a:rPr sz="2800" spc="-165" dirty="0">
                <a:latin typeface="Arial"/>
                <a:cs typeface="Arial"/>
              </a:rPr>
              <a:t>Ogni </a:t>
            </a:r>
            <a:r>
              <a:rPr sz="2800" spc="-75" dirty="0">
                <a:latin typeface="Arial"/>
                <a:cs typeface="Arial"/>
              </a:rPr>
              <a:t>giorno </a:t>
            </a:r>
            <a:r>
              <a:rPr sz="2800" spc="-135" dirty="0">
                <a:latin typeface="Arial"/>
                <a:cs typeface="Arial"/>
              </a:rPr>
              <a:t>circa </a:t>
            </a:r>
            <a:r>
              <a:rPr sz="2800" spc="-130" dirty="0">
                <a:latin typeface="Arial"/>
                <a:cs typeface="Arial"/>
              </a:rPr>
              <a:t>1.000 </a:t>
            </a:r>
            <a:r>
              <a:rPr sz="2800" spc="-135" dirty="0">
                <a:latin typeface="Arial"/>
                <a:cs typeface="Arial"/>
              </a:rPr>
              <a:t>persone </a:t>
            </a:r>
            <a:r>
              <a:rPr sz="2800" spc="-100" dirty="0">
                <a:latin typeface="Arial"/>
                <a:cs typeface="Arial"/>
              </a:rPr>
              <a:t>ricevono la </a:t>
            </a:r>
            <a:r>
              <a:rPr sz="2800" spc="-130" dirty="0">
                <a:latin typeface="Arial"/>
                <a:cs typeface="Arial"/>
              </a:rPr>
              <a:t>diagnosi  </a:t>
            </a:r>
            <a:r>
              <a:rPr sz="2800" spc="-40" dirty="0">
                <a:latin typeface="Arial"/>
                <a:cs typeface="Arial"/>
              </a:rPr>
              <a:t>di </a:t>
            </a:r>
            <a:r>
              <a:rPr sz="2800" spc="-45" dirty="0">
                <a:latin typeface="Arial"/>
                <a:cs typeface="Arial"/>
              </a:rPr>
              <a:t>tumore: </a:t>
            </a:r>
            <a:r>
              <a:rPr sz="2800" spc="-170" dirty="0">
                <a:latin typeface="Arial"/>
                <a:cs typeface="Arial"/>
              </a:rPr>
              <a:t>è </a:t>
            </a:r>
            <a:r>
              <a:rPr sz="2800" spc="-95" dirty="0">
                <a:latin typeface="Arial"/>
                <a:cs typeface="Arial"/>
              </a:rPr>
              <a:t>un numero </a:t>
            </a:r>
            <a:r>
              <a:rPr sz="2800" spc="-50" dirty="0">
                <a:latin typeface="Arial"/>
                <a:cs typeface="Arial"/>
              </a:rPr>
              <a:t>importante </a:t>
            </a:r>
            <a:r>
              <a:rPr sz="2800" spc="-160" dirty="0">
                <a:latin typeface="Arial"/>
                <a:cs typeface="Arial"/>
              </a:rPr>
              <a:t>che </a:t>
            </a:r>
            <a:r>
              <a:rPr sz="2800" spc="-70" dirty="0">
                <a:latin typeface="Arial"/>
                <a:cs typeface="Arial"/>
              </a:rPr>
              <a:t>testimonia</a:t>
            </a:r>
            <a:r>
              <a:rPr sz="2800" spc="-440" dirty="0">
                <a:latin typeface="Arial"/>
                <a:cs typeface="Arial"/>
              </a:rPr>
              <a:t> </a:t>
            </a:r>
            <a:r>
              <a:rPr sz="2800" spc="-100" dirty="0">
                <a:latin typeface="Arial"/>
                <a:cs typeface="Arial"/>
              </a:rPr>
              <a:t>la  </a:t>
            </a:r>
            <a:r>
              <a:rPr sz="2800" spc="-130" dirty="0">
                <a:latin typeface="Arial"/>
                <a:cs typeface="Arial"/>
              </a:rPr>
              <a:t>rilevanza </a:t>
            </a:r>
            <a:r>
              <a:rPr sz="2800" spc="-95" dirty="0">
                <a:latin typeface="Arial"/>
                <a:cs typeface="Arial"/>
              </a:rPr>
              <a:t>della patologia </a:t>
            </a:r>
            <a:r>
              <a:rPr sz="2800" spc="-130" dirty="0">
                <a:latin typeface="Arial"/>
                <a:cs typeface="Arial"/>
              </a:rPr>
              <a:t>oncologica </a:t>
            </a:r>
            <a:r>
              <a:rPr sz="2800" spc="-170" dirty="0">
                <a:latin typeface="Arial"/>
                <a:cs typeface="Arial"/>
              </a:rPr>
              <a:t>e </a:t>
            </a:r>
            <a:r>
              <a:rPr sz="2800" spc="-70" dirty="0">
                <a:latin typeface="Arial"/>
                <a:cs typeface="Arial"/>
              </a:rPr>
              <a:t>gli </a:t>
            </a:r>
            <a:r>
              <a:rPr sz="2800" spc="-110" dirty="0">
                <a:latin typeface="Arial"/>
                <a:cs typeface="Arial"/>
              </a:rPr>
              <a:t>sforzi </a:t>
            </a:r>
            <a:r>
              <a:rPr sz="2800" spc="-160" dirty="0">
                <a:latin typeface="Arial"/>
                <a:cs typeface="Arial"/>
              </a:rPr>
              <a:t>che  </a:t>
            </a:r>
            <a:r>
              <a:rPr sz="2800" spc="-120" dirty="0">
                <a:latin typeface="Arial"/>
                <a:cs typeface="Arial"/>
              </a:rPr>
              <a:t>devono </a:t>
            </a:r>
            <a:r>
              <a:rPr sz="2800" spc="-190" dirty="0">
                <a:latin typeface="Arial"/>
                <a:cs typeface="Arial"/>
              </a:rPr>
              <a:t>essere </a:t>
            </a:r>
            <a:r>
              <a:rPr sz="2800" spc="10" dirty="0">
                <a:latin typeface="Arial"/>
                <a:cs typeface="Arial"/>
              </a:rPr>
              <a:t>fatti </a:t>
            </a:r>
            <a:r>
              <a:rPr sz="2800" spc="-40" dirty="0">
                <a:latin typeface="Arial"/>
                <a:cs typeface="Arial"/>
              </a:rPr>
              <a:t>in </a:t>
            </a:r>
            <a:r>
              <a:rPr sz="2800" spc="-25" dirty="0">
                <a:latin typeface="Arial"/>
                <a:cs typeface="Arial"/>
              </a:rPr>
              <a:t>termini </a:t>
            </a:r>
            <a:r>
              <a:rPr sz="2800" spc="-40" dirty="0">
                <a:latin typeface="Arial"/>
                <a:cs typeface="Arial"/>
              </a:rPr>
              <a:t>di </a:t>
            </a:r>
            <a:r>
              <a:rPr sz="2800" spc="-125" dirty="0">
                <a:latin typeface="Arial"/>
                <a:cs typeface="Arial"/>
              </a:rPr>
              <a:t>prevenzione  </a:t>
            </a:r>
            <a:r>
              <a:rPr sz="2800" spc="-70" dirty="0">
                <a:latin typeface="Arial"/>
                <a:cs typeface="Arial"/>
              </a:rPr>
              <a:t>primaria </a:t>
            </a:r>
            <a:r>
              <a:rPr sz="2800" spc="-75" dirty="0">
                <a:latin typeface="Arial"/>
                <a:cs typeface="Arial"/>
              </a:rPr>
              <a:t>per </a:t>
            </a:r>
            <a:r>
              <a:rPr sz="2800" spc="-40" dirty="0">
                <a:latin typeface="Arial"/>
                <a:cs typeface="Arial"/>
              </a:rPr>
              <a:t>ridurre </a:t>
            </a:r>
            <a:r>
              <a:rPr sz="2800" spc="15" dirty="0">
                <a:latin typeface="Arial"/>
                <a:cs typeface="Arial"/>
              </a:rPr>
              <a:t>il </a:t>
            </a:r>
            <a:r>
              <a:rPr sz="2800" spc="-95" dirty="0">
                <a:latin typeface="Arial"/>
                <a:cs typeface="Arial"/>
              </a:rPr>
              <a:t>rischio </a:t>
            </a:r>
            <a:r>
              <a:rPr sz="2800" spc="-40" dirty="0">
                <a:latin typeface="Arial"/>
                <a:cs typeface="Arial"/>
              </a:rPr>
              <a:t>di</a:t>
            </a:r>
            <a:r>
              <a:rPr sz="2800" spc="-545" dirty="0">
                <a:latin typeface="Arial"/>
                <a:cs typeface="Arial"/>
              </a:rPr>
              <a:t> </a:t>
            </a:r>
            <a:r>
              <a:rPr sz="2800" spc="-125" dirty="0">
                <a:latin typeface="Arial"/>
                <a:cs typeface="Arial"/>
              </a:rPr>
              <a:t>ammalarsi.</a:t>
            </a:r>
            <a:endParaRPr sz="2800">
              <a:latin typeface="Arial"/>
              <a:cs typeface="Arial"/>
            </a:endParaRPr>
          </a:p>
          <a:p>
            <a:pPr>
              <a:lnSpc>
                <a:spcPct val="100000"/>
              </a:lnSpc>
              <a:spcBef>
                <a:spcPts val="55"/>
              </a:spcBef>
              <a:buFont typeface="Arial"/>
              <a:buChar char="•"/>
            </a:pPr>
            <a:endParaRPr sz="4050">
              <a:latin typeface="Times New Roman"/>
              <a:cs typeface="Times New Roman"/>
            </a:endParaRPr>
          </a:p>
          <a:p>
            <a:pPr marL="355600" marR="484505" indent="-342900">
              <a:lnSpc>
                <a:spcPct val="100000"/>
              </a:lnSpc>
              <a:buChar char="•"/>
              <a:tabLst>
                <a:tab pos="355600" algn="l"/>
                <a:tab pos="356235" algn="l"/>
              </a:tabLst>
            </a:pPr>
            <a:r>
              <a:rPr sz="2800" spc="-30" dirty="0">
                <a:latin typeface="Arial"/>
                <a:cs typeface="Arial"/>
              </a:rPr>
              <a:t>Il </a:t>
            </a:r>
            <a:r>
              <a:rPr sz="2800" spc="-145" dirty="0">
                <a:latin typeface="Arial"/>
                <a:cs typeface="Arial"/>
              </a:rPr>
              <a:t>cancro </a:t>
            </a:r>
            <a:r>
              <a:rPr sz="2800" spc="-170" dirty="0">
                <a:latin typeface="Arial"/>
                <a:cs typeface="Arial"/>
              </a:rPr>
              <a:t>è </a:t>
            </a:r>
            <a:r>
              <a:rPr sz="2800" spc="-90" dirty="0">
                <a:latin typeface="Arial"/>
                <a:cs typeface="Arial"/>
              </a:rPr>
              <a:t>potenzialmente </a:t>
            </a:r>
            <a:r>
              <a:rPr sz="2800" spc="-100" dirty="0">
                <a:latin typeface="Arial"/>
                <a:cs typeface="Arial"/>
              </a:rPr>
              <a:t>la </a:t>
            </a:r>
            <a:r>
              <a:rPr sz="2800" spc="-95" dirty="0">
                <a:latin typeface="Arial"/>
                <a:cs typeface="Arial"/>
              </a:rPr>
              <a:t>patologia </a:t>
            </a:r>
            <a:r>
              <a:rPr sz="2800" spc="-125" dirty="0">
                <a:latin typeface="Arial"/>
                <a:cs typeface="Arial"/>
              </a:rPr>
              <a:t>cronica</a:t>
            </a:r>
            <a:r>
              <a:rPr sz="2800" spc="-330" dirty="0">
                <a:latin typeface="Arial"/>
                <a:cs typeface="Arial"/>
              </a:rPr>
              <a:t> </a:t>
            </a:r>
            <a:r>
              <a:rPr sz="2800" spc="-60" dirty="0">
                <a:latin typeface="Arial"/>
                <a:cs typeface="Arial"/>
              </a:rPr>
              <a:t>più  </a:t>
            </a:r>
            <a:r>
              <a:rPr sz="2800" spc="-85" dirty="0">
                <a:latin typeface="Arial"/>
                <a:cs typeface="Arial"/>
              </a:rPr>
              <a:t>prevenibile </a:t>
            </a:r>
            <a:r>
              <a:rPr sz="2800" spc="-165" dirty="0">
                <a:latin typeface="Arial"/>
                <a:cs typeface="Arial"/>
              </a:rPr>
              <a:t>e </a:t>
            </a:r>
            <a:r>
              <a:rPr sz="2800" spc="-135" dirty="0">
                <a:latin typeface="Arial"/>
                <a:cs typeface="Arial"/>
              </a:rPr>
              <a:t>oggi </a:t>
            </a:r>
            <a:r>
              <a:rPr sz="2800" spc="-155" dirty="0">
                <a:latin typeface="Arial"/>
                <a:cs typeface="Arial"/>
              </a:rPr>
              <a:t>anche </a:t>
            </a:r>
            <a:r>
              <a:rPr sz="2800" spc="-60" dirty="0">
                <a:latin typeface="Arial"/>
                <a:cs typeface="Arial"/>
              </a:rPr>
              <a:t>più</a:t>
            </a:r>
            <a:r>
              <a:rPr sz="2800" spc="-175" dirty="0">
                <a:latin typeface="Arial"/>
                <a:cs typeface="Arial"/>
              </a:rPr>
              <a:t> </a:t>
            </a:r>
            <a:r>
              <a:rPr sz="2800" spc="-70" dirty="0">
                <a:latin typeface="Arial"/>
                <a:cs typeface="Arial"/>
              </a:rPr>
              <a:t>“curabile”.</a:t>
            </a:r>
            <a:endParaRPr sz="2800">
              <a:latin typeface="Arial"/>
              <a:cs typeface="Arial"/>
            </a:endParaRPr>
          </a:p>
        </p:txBody>
      </p:sp>
      <p:sp>
        <p:nvSpPr>
          <p:cNvPr id="3" name="object 3"/>
          <p:cNvSpPr txBox="1"/>
          <p:nvPr/>
        </p:nvSpPr>
        <p:spPr>
          <a:xfrm>
            <a:off x="5947917"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50"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
        <p:nvSpPr>
          <p:cNvPr id="4" name="object 4"/>
          <p:cNvSpPr txBox="1">
            <a:spLocks noGrp="1"/>
          </p:cNvSpPr>
          <p:nvPr>
            <p:ph type="title"/>
          </p:nvPr>
        </p:nvSpPr>
        <p:spPr>
          <a:xfrm>
            <a:off x="1752980" y="597535"/>
            <a:ext cx="5638165" cy="452120"/>
          </a:xfrm>
          <a:prstGeom prst="rect">
            <a:avLst/>
          </a:prstGeom>
        </p:spPr>
        <p:txBody>
          <a:bodyPr vert="horz" wrap="square" lIns="0" tIns="12065" rIns="0" bIns="0" rtlCol="0">
            <a:spAutoFit/>
          </a:bodyPr>
          <a:lstStyle/>
          <a:p>
            <a:pPr marL="12700">
              <a:lnSpc>
                <a:spcPct val="100000"/>
              </a:lnSpc>
              <a:spcBef>
                <a:spcPts val="95"/>
              </a:spcBef>
            </a:pPr>
            <a:r>
              <a:rPr sz="2800" b="1" spc="-35" dirty="0">
                <a:latin typeface="Trebuchet MS"/>
                <a:cs typeface="Trebuchet MS"/>
              </a:rPr>
              <a:t>I </a:t>
            </a:r>
            <a:r>
              <a:rPr sz="2800" b="1" spc="-25" dirty="0">
                <a:latin typeface="Trebuchet MS"/>
                <a:cs typeface="Trebuchet MS"/>
              </a:rPr>
              <a:t>NUMERI </a:t>
            </a:r>
            <a:r>
              <a:rPr sz="2800" b="1" spc="-215" dirty="0">
                <a:latin typeface="Trebuchet MS"/>
                <a:cs typeface="Trebuchet MS"/>
              </a:rPr>
              <a:t>DEL </a:t>
            </a:r>
            <a:r>
              <a:rPr sz="2800" b="1" spc="-145" dirty="0">
                <a:latin typeface="Trebuchet MS"/>
                <a:cs typeface="Trebuchet MS"/>
              </a:rPr>
              <a:t>CANCRO </a:t>
            </a:r>
            <a:r>
              <a:rPr sz="2800" b="1" spc="-35" dirty="0">
                <a:latin typeface="Trebuchet MS"/>
                <a:cs typeface="Trebuchet MS"/>
              </a:rPr>
              <a:t>IN</a:t>
            </a:r>
            <a:r>
              <a:rPr sz="2800" b="1" spc="-545" dirty="0">
                <a:latin typeface="Trebuchet MS"/>
                <a:cs typeface="Trebuchet MS"/>
              </a:rPr>
              <a:t> </a:t>
            </a:r>
            <a:r>
              <a:rPr sz="2800" b="1" spc="-195" dirty="0">
                <a:latin typeface="Trebuchet MS"/>
                <a:cs typeface="Trebuchet MS"/>
              </a:rPr>
              <a:t>ITALIA </a:t>
            </a:r>
            <a:r>
              <a:rPr sz="2800" b="1" spc="-229" dirty="0">
                <a:solidFill>
                  <a:srgbClr val="009A9A"/>
                </a:solidFill>
                <a:latin typeface="Trebuchet MS"/>
                <a:cs typeface="Trebuchet MS"/>
              </a:rPr>
              <a:t>2017</a:t>
            </a:r>
            <a:endParaRPr sz="2800">
              <a:latin typeface="Trebuchet MS"/>
              <a:cs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838200"/>
            <a:ext cx="8070215" cy="5668860"/>
          </a:xfrm>
          <a:prstGeom prst="rect">
            <a:avLst/>
          </a:prstGeom>
        </p:spPr>
        <p:txBody>
          <a:bodyPr vert="horz" wrap="square" lIns="0" tIns="13335" rIns="0" bIns="0" rtlCol="0">
            <a:spAutoFit/>
          </a:bodyPr>
          <a:lstStyle/>
          <a:p>
            <a:pPr marL="12700">
              <a:lnSpc>
                <a:spcPct val="100000"/>
              </a:lnSpc>
              <a:spcBef>
                <a:spcPts val="105"/>
              </a:spcBef>
            </a:pPr>
            <a:r>
              <a:rPr sz="2200" b="1" spc="-60" dirty="0">
                <a:latin typeface="Trebuchet MS"/>
                <a:cs typeface="Trebuchet MS"/>
              </a:rPr>
              <a:t>Il</a:t>
            </a:r>
            <a:r>
              <a:rPr sz="2200" b="1" spc="-150" dirty="0">
                <a:latin typeface="Trebuchet MS"/>
                <a:cs typeface="Trebuchet MS"/>
              </a:rPr>
              <a:t> </a:t>
            </a:r>
            <a:r>
              <a:rPr sz="2200" b="1" spc="-125" dirty="0">
                <a:latin typeface="Trebuchet MS"/>
                <a:cs typeface="Trebuchet MS"/>
              </a:rPr>
              <a:t>trend</a:t>
            </a:r>
            <a:r>
              <a:rPr sz="2200" b="1" spc="-150" dirty="0">
                <a:latin typeface="Trebuchet MS"/>
                <a:cs typeface="Trebuchet MS"/>
              </a:rPr>
              <a:t> </a:t>
            </a:r>
            <a:r>
              <a:rPr sz="2200" b="1" spc="-100" dirty="0">
                <a:latin typeface="Trebuchet MS"/>
                <a:cs typeface="Trebuchet MS"/>
              </a:rPr>
              <a:t>di</a:t>
            </a:r>
            <a:r>
              <a:rPr sz="2200" b="1" spc="-165" dirty="0">
                <a:latin typeface="Trebuchet MS"/>
                <a:cs typeface="Trebuchet MS"/>
              </a:rPr>
              <a:t> </a:t>
            </a:r>
            <a:r>
              <a:rPr sz="2200" b="1" spc="-135" dirty="0">
                <a:latin typeface="Trebuchet MS"/>
                <a:cs typeface="Trebuchet MS"/>
              </a:rPr>
              <a:t>incidenza</a:t>
            </a:r>
            <a:r>
              <a:rPr sz="2200" b="1" spc="-160" dirty="0">
                <a:latin typeface="Trebuchet MS"/>
                <a:cs typeface="Trebuchet MS"/>
              </a:rPr>
              <a:t> </a:t>
            </a:r>
            <a:r>
              <a:rPr sz="2200" b="1" spc="-110" dirty="0">
                <a:latin typeface="Trebuchet MS"/>
                <a:cs typeface="Trebuchet MS"/>
              </a:rPr>
              <a:t>appare</a:t>
            </a:r>
            <a:r>
              <a:rPr sz="2200" b="1" spc="-150" dirty="0">
                <a:latin typeface="Trebuchet MS"/>
                <a:cs typeface="Trebuchet MS"/>
              </a:rPr>
              <a:t> </a:t>
            </a:r>
            <a:r>
              <a:rPr sz="2200" b="1" spc="-105" dirty="0">
                <a:latin typeface="Trebuchet MS"/>
                <a:cs typeface="Trebuchet MS"/>
              </a:rPr>
              <a:t>in</a:t>
            </a:r>
            <a:r>
              <a:rPr sz="2200" b="1" spc="-150" dirty="0">
                <a:latin typeface="Trebuchet MS"/>
                <a:cs typeface="Trebuchet MS"/>
              </a:rPr>
              <a:t> </a:t>
            </a:r>
            <a:r>
              <a:rPr sz="2200" b="1" spc="-114" dirty="0">
                <a:latin typeface="Trebuchet MS"/>
                <a:cs typeface="Trebuchet MS"/>
              </a:rPr>
              <a:t>netto</a:t>
            </a:r>
            <a:r>
              <a:rPr sz="2200" b="1" spc="-165" dirty="0">
                <a:latin typeface="Trebuchet MS"/>
                <a:cs typeface="Trebuchet MS"/>
              </a:rPr>
              <a:t> </a:t>
            </a:r>
            <a:r>
              <a:rPr sz="2200" b="1" spc="-110" dirty="0">
                <a:latin typeface="Trebuchet MS"/>
                <a:cs typeface="Trebuchet MS"/>
              </a:rPr>
              <a:t>calo</a:t>
            </a:r>
            <a:r>
              <a:rPr sz="2200" b="1" spc="-155" dirty="0">
                <a:latin typeface="Trebuchet MS"/>
                <a:cs typeface="Trebuchet MS"/>
              </a:rPr>
              <a:t> </a:t>
            </a:r>
            <a:r>
              <a:rPr sz="2200" b="1" spc="-105" dirty="0">
                <a:latin typeface="Trebuchet MS"/>
                <a:cs typeface="Trebuchet MS"/>
              </a:rPr>
              <a:t>negli</a:t>
            </a:r>
            <a:r>
              <a:rPr sz="2200" b="1" spc="-165" dirty="0">
                <a:latin typeface="Trebuchet MS"/>
                <a:cs typeface="Trebuchet MS"/>
              </a:rPr>
              <a:t> </a:t>
            </a:r>
            <a:r>
              <a:rPr sz="2200" b="1" spc="-95" dirty="0">
                <a:latin typeface="Trebuchet MS"/>
                <a:cs typeface="Trebuchet MS"/>
              </a:rPr>
              <a:t>uomini</a:t>
            </a:r>
            <a:r>
              <a:rPr sz="2200" b="1" spc="-175" dirty="0">
                <a:latin typeface="Trebuchet MS"/>
                <a:cs typeface="Trebuchet MS"/>
              </a:rPr>
              <a:t> </a:t>
            </a:r>
            <a:r>
              <a:rPr sz="2200" b="1" spc="-145" dirty="0">
                <a:latin typeface="Trebuchet MS"/>
                <a:cs typeface="Trebuchet MS"/>
              </a:rPr>
              <a:t>e</a:t>
            </a:r>
            <a:r>
              <a:rPr sz="2200" b="1" spc="-150" dirty="0">
                <a:latin typeface="Trebuchet MS"/>
                <a:cs typeface="Trebuchet MS"/>
              </a:rPr>
              <a:t> </a:t>
            </a:r>
            <a:r>
              <a:rPr sz="2200" b="1" spc="-105" dirty="0">
                <a:latin typeface="Trebuchet MS"/>
                <a:cs typeface="Trebuchet MS"/>
              </a:rPr>
              <a:t>stabile</a:t>
            </a:r>
            <a:r>
              <a:rPr sz="2200" b="1" spc="-165" dirty="0">
                <a:latin typeface="Trebuchet MS"/>
                <a:cs typeface="Trebuchet MS"/>
              </a:rPr>
              <a:t> </a:t>
            </a:r>
            <a:r>
              <a:rPr sz="2200" b="1" spc="-120" dirty="0">
                <a:latin typeface="Trebuchet MS"/>
                <a:cs typeface="Trebuchet MS"/>
              </a:rPr>
              <a:t>nelle</a:t>
            </a:r>
            <a:r>
              <a:rPr sz="2200" b="1" spc="-155" dirty="0">
                <a:latin typeface="Trebuchet MS"/>
                <a:cs typeface="Trebuchet MS"/>
              </a:rPr>
              <a:t> </a:t>
            </a:r>
            <a:r>
              <a:rPr sz="2200" b="1" spc="-114" dirty="0">
                <a:latin typeface="Trebuchet MS"/>
                <a:cs typeface="Trebuchet MS"/>
              </a:rPr>
              <a:t>donne:</a:t>
            </a:r>
            <a:endParaRPr sz="2200" dirty="0">
              <a:latin typeface="Trebuchet MS"/>
              <a:cs typeface="Trebuchet MS"/>
            </a:endParaRPr>
          </a:p>
          <a:p>
            <a:pPr marL="355600" marR="234950" indent="-342900">
              <a:lnSpc>
                <a:spcPct val="80100"/>
              </a:lnSpc>
              <a:spcBef>
                <a:spcPts val="475"/>
              </a:spcBef>
              <a:buChar char="•"/>
              <a:tabLst>
                <a:tab pos="355600" algn="l"/>
                <a:tab pos="356235" algn="l"/>
              </a:tabLst>
            </a:pPr>
            <a:r>
              <a:rPr sz="2000" spc="-100" dirty="0">
                <a:latin typeface="Arial"/>
                <a:cs typeface="Arial"/>
              </a:rPr>
              <a:t>calano</a:t>
            </a:r>
            <a:r>
              <a:rPr sz="2000" spc="-114" dirty="0">
                <a:latin typeface="Arial"/>
                <a:cs typeface="Arial"/>
              </a:rPr>
              <a:t> </a:t>
            </a:r>
            <a:r>
              <a:rPr sz="2000" spc="15" dirty="0">
                <a:latin typeface="Arial"/>
                <a:cs typeface="Arial"/>
              </a:rPr>
              <a:t>i</a:t>
            </a:r>
            <a:r>
              <a:rPr sz="2000" spc="-100" dirty="0">
                <a:latin typeface="Arial"/>
                <a:cs typeface="Arial"/>
              </a:rPr>
              <a:t> </a:t>
            </a:r>
            <a:r>
              <a:rPr sz="2000" spc="-5" dirty="0">
                <a:latin typeface="Arial"/>
                <a:cs typeface="Arial"/>
              </a:rPr>
              <a:t>tumori</a:t>
            </a:r>
            <a:r>
              <a:rPr sz="2000" spc="-114" dirty="0">
                <a:latin typeface="Arial"/>
                <a:cs typeface="Arial"/>
              </a:rPr>
              <a:t> </a:t>
            </a:r>
            <a:r>
              <a:rPr sz="2000" spc="-45" dirty="0">
                <a:latin typeface="Arial"/>
                <a:cs typeface="Arial"/>
              </a:rPr>
              <a:t>dello</a:t>
            </a:r>
            <a:r>
              <a:rPr sz="2000" spc="-105" dirty="0">
                <a:latin typeface="Arial"/>
                <a:cs typeface="Arial"/>
              </a:rPr>
              <a:t> </a:t>
            </a:r>
            <a:r>
              <a:rPr sz="2000" spc="-95" dirty="0">
                <a:latin typeface="Arial"/>
                <a:cs typeface="Arial"/>
              </a:rPr>
              <a:t>stomaco</a:t>
            </a:r>
            <a:r>
              <a:rPr sz="2000" spc="-100" dirty="0">
                <a:latin typeface="Arial"/>
                <a:cs typeface="Arial"/>
              </a:rPr>
              <a:t> </a:t>
            </a:r>
            <a:r>
              <a:rPr sz="2000" spc="-114" dirty="0">
                <a:latin typeface="Arial"/>
                <a:cs typeface="Arial"/>
              </a:rPr>
              <a:t>e</a:t>
            </a:r>
            <a:r>
              <a:rPr sz="2000" spc="-105" dirty="0">
                <a:latin typeface="Arial"/>
                <a:cs typeface="Arial"/>
              </a:rPr>
              <a:t> </a:t>
            </a:r>
            <a:r>
              <a:rPr sz="2000" spc="-60" dirty="0">
                <a:latin typeface="Arial"/>
                <a:cs typeface="Arial"/>
              </a:rPr>
              <a:t>del</a:t>
            </a:r>
            <a:r>
              <a:rPr sz="2000" spc="-114" dirty="0">
                <a:latin typeface="Arial"/>
                <a:cs typeface="Arial"/>
              </a:rPr>
              <a:t> </a:t>
            </a:r>
            <a:r>
              <a:rPr sz="2000" spc="-35" dirty="0">
                <a:latin typeface="Arial"/>
                <a:cs typeface="Arial"/>
              </a:rPr>
              <a:t>colon-retto</a:t>
            </a:r>
            <a:r>
              <a:rPr sz="2000" spc="-110" dirty="0">
                <a:latin typeface="Arial"/>
                <a:cs typeface="Arial"/>
              </a:rPr>
              <a:t> </a:t>
            </a:r>
            <a:r>
              <a:rPr sz="2000" spc="-40" dirty="0">
                <a:latin typeface="Arial"/>
                <a:cs typeface="Arial"/>
              </a:rPr>
              <a:t>(in</a:t>
            </a:r>
            <a:r>
              <a:rPr sz="2000" spc="-105" dirty="0">
                <a:latin typeface="Arial"/>
                <a:cs typeface="Arial"/>
              </a:rPr>
              <a:t> </a:t>
            </a:r>
            <a:r>
              <a:rPr sz="2000" spc="-100" dirty="0">
                <a:latin typeface="Arial"/>
                <a:cs typeface="Arial"/>
              </a:rPr>
              <a:t>gran</a:t>
            </a:r>
            <a:r>
              <a:rPr sz="2000" spc="-120" dirty="0">
                <a:latin typeface="Arial"/>
                <a:cs typeface="Arial"/>
              </a:rPr>
              <a:t> </a:t>
            </a:r>
            <a:r>
              <a:rPr sz="2000" spc="-45" dirty="0">
                <a:latin typeface="Arial"/>
                <a:cs typeface="Arial"/>
              </a:rPr>
              <a:t>parte</a:t>
            </a:r>
            <a:r>
              <a:rPr sz="2000" spc="-100" dirty="0">
                <a:latin typeface="Arial"/>
                <a:cs typeface="Arial"/>
              </a:rPr>
              <a:t> </a:t>
            </a:r>
            <a:r>
              <a:rPr sz="2000" spc="-20" dirty="0">
                <a:latin typeface="Arial"/>
                <a:cs typeface="Arial"/>
              </a:rPr>
              <a:t>attribuibile  </a:t>
            </a:r>
            <a:r>
              <a:rPr sz="2000" spc="-75" dirty="0">
                <a:latin typeface="Arial"/>
                <a:cs typeface="Arial"/>
              </a:rPr>
              <a:t>agli </a:t>
            </a:r>
            <a:r>
              <a:rPr sz="2000" spc="-5" dirty="0">
                <a:latin typeface="Arial"/>
                <a:cs typeface="Arial"/>
              </a:rPr>
              <a:t>effetti </a:t>
            </a:r>
            <a:r>
              <a:rPr sz="2000" spc="-45" dirty="0">
                <a:latin typeface="Arial"/>
                <a:cs typeface="Arial"/>
              </a:rPr>
              <a:t>dello </a:t>
            </a:r>
            <a:r>
              <a:rPr sz="2000" spc="-100" dirty="0">
                <a:latin typeface="Arial"/>
                <a:cs typeface="Arial"/>
              </a:rPr>
              <a:t>screening </a:t>
            </a:r>
            <a:r>
              <a:rPr sz="2000" spc="-80" dirty="0">
                <a:latin typeface="Arial"/>
                <a:cs typeface="Arial"/>
              </a:rPr>
              <a:t>oncologico </a:t>
            </a:r>
            <a:r>
              <a:rPr sz="2000" spc="-110" dirty="0">
                <a:latin typeface="Arial"/>
                <a:cs typeface="Arial"/>
              </a:rPr>
              <a:t>che </a:t>
            </a:r>
            <a:r>
              <a:rPr sz="2000" spc="-40" dirty="0">
                <a:latin typeface="Arial"/>
                <a:cs typeface="Arial"/>
              </a:rPr>
              <a:t>permette </a:t>
            </a:r>
            <a:r>
              <a:rPr sz="2000" spc="-25" dirty="0">
                <a:latin typeface="Arial"/>
                <a:cs typeface="Arial"/>
              </a:rPr>
              <a:t>di </a:t>
            </a:r>
            <a:r>
              <a:rPr sz="2000" spc="-45" dirty="0">
                <a:latin typeface="Arial"/>
                <a:cs typeface="Arial"/>
              </a:rPr>
              <a:t>interrompere </a:t>
            </a:r>
            <a:r>
              <a:rPr sz="2000" spc="-70" dirty="0">
                <a:latin typeface="Arial"/>
                <a:cs typeface="Arial"/>
              </a:rPr>
              <a:t>la  </a:t>
            </a:r>
            <a:r>
              <a:rPr sz="2000" spc="-135" dirty="0">
                <a:latin typeface="Arial"/>
                <a:cs typeface="Arial"/>
              </a:rPr>
              <a:t>sequenza </a:t>
            </a:r>
            <a:r>
              <a:rPr sz="2000" spc="-90" dirty="0">
                <a:latin typeface="Arial"/>
                <a:cs typeface="Arial"/>
              </a:rPr>
              <a:t>adenoma-carcinoma) </a:t>
            </a:r>
            <a:r>
              <a:rPr sz="2000" spc="-120" dirty="0">
                <a:latin typeface="Arial"/>
                <a:cs typeface="Arial"/>
              </a:rPr>
              <a:t>e </a:t>
            </a:r>
            <a:r>
              <a:rPr sz="2000" spc="-70" dirty="0">
                <a:latin typeface="Arial"/>
                <a:cs typeface="Arial"/>
              </a:rPr>
              <a:t>diminuiscono </a:t>
            </a:r>
            <a:r>
              <a:rPr sz="2000" spc="-50" dirty="0">
                <a:latin typeface="Arial"/>
                <a:cs typeface="Arial"/>
              </a:rPr>
              <a:t>le</a:t>
            </a:r>
            <a:r>
              <a:rPr sz="2000" spc="-125" dirty="0">
                <a:latin typeface="Arial"/>
                <a:cs typeface="Arial"/>
              </a:rPr>
              <a:t> </a:t>
            </a:r>
            <a:r>
              <a:rPr sz="2000" spc="-75" dirty="0" err="1">
                <a:latin typeface="Arial"/>
                <a:cs typeface="Arial"/>
              </a:rPr>
              <a:t>leucemie</a:t>
            </a:r>
            <a:r>
              <a:rPr sz="2000" spc="-75" dirty="0">
                <a:latin typeface="Arial"/>
                <a:cs typeface="Arial"/>
              </a:rPr>
              <a:t>.</a:t>
            </a:r>
            <a:endParaRPr lang="it-IT" sz="2000" spc="-75" dirty="0">
              <a:latin typeface="Arial"/>
              <a:cs typeface="Arial"/>
            </a:endParaRPr>
          </a:p>
          <a:p>
            <a:pPr marL="355600" marR="234950" indent="-342900">
              <a:lnSpc>
                <a:spcPct val="80100"/>
              </a:lnSpc>
              <a:spcBef>
                <a:spcPts val="475"/>
              </a:spcBef>
              <a:tabLst>
                <a:tab pos="355600" algn="l"/>
                <a:tab pos="356235" algn="l"/>
              </a:tabLst>
            </a:pPr>
            <a:endParaRPr sz="2000" dirty="0">
              <a:latin typeface="Arial"/>
              <a:cs typeface="Arial"/>
            </a:endParaRPr>
          </a:p>
          <a:p>
            <a:pPr marL="355600" marR="398780" indent="-342900">
              <a:lnSpc>
                <a:spcPct val="80000"/>
              </a:lnSpc>
              <a:spcBef>
                <a:spcPts val="480"/>
              </a:spcBef>
              <a:buChar char="•"/>
              <a:tabLst>
                <a:tab pos="355600" algn="l"/>
                <a:tab pos="356235" algn="l"/>
              </a:tabLst>
            </a:pPr>
            <a:r>
              <a:rPr sz="2000" spc="-85" dirty="0">
                <a:latin typeface="Arial"/>
                <a:cs typeface="Arial"/>
              </a:rPr>
              <a:t>Negli</a:t>
            </a:r>
            <a:r>
              <a:rPr sz="2000" spc="-120" dirty="0">
                <a:latin typeface="Arial"/>
                <a:cs typeface="Arial"/>
              </a:rPr>
              <a:t> </a:t>
            </a:r>
            <a:r>
              <a:rPr sz="2000" spc="-40" dirty="0">
                <a:latin typeface="Arial"/>
                <a:cs typeface="Arial"/>
              </a:rPr>
              <a:t>uomini</a:t>
            </a:r>
            <a:r>
              <a:rPr sz="2000" spc="-105" dirty="0">
                <a:latin typeface="Arial"/>
                <a:cs typeface="Arial"/>
              </a:rPr>
              <a:t> </a:t>
            </a:r>
            <a:r>
              <a:rPr sz="2000" spc="-55" dirty="0">
                <a:latin typeface="Arial"/>
                <a:cs typeface="Arial"/>
              </a:rPr>
              <a:t>continua</a:t>
            </a:r>
            <a:r>
              <a:rPr sz="2000" spc="-125" dirty="0">
                <a:latin typeface="Arial"/>
                <a:cs typeface="Arial"/>
              </a:rPr>
              <a:t> </a:t>
            </a:r>
            <a:r>
              <a:rPr sz="2000" spc="15" dirty="0">
                <a:latin typeface="Arial"/>
                <a:cs typeface="Arial"/>
              </a:rPr>
              <a:t>il</a:t>
            </a:r>
            <a:r>
              <a:rPr sz="2000" spc="-100" dirty="0">
                <a:latin typeface="Arial"/>
                <a:cs typeface="Arial"/>
              </a:rPr>
              <a:t> </a:t>
            </a:r>
            <a:r>
              <a:rPr sz="2000" spc="-90" dirty="0">
                <a:latin typeface="Arial"/>
                <a:cs typeface="Arial"/>
              </a:rPr>
              <a:t>calo</a:t>
            </a:r>
            <a:r>
              <a:rPr sz="2000" spc="-120" dirty="0">
                <a:latin typeface="Arial"/>
                <a:cs typeface="Arial"/>
              </a:rPr>
              <a:t> </a:t>
            </a:r>
            <a:r>
              <a:rPr sz="2000" spc="-60" dirty="0">
                <a:latin typeface="Arial"/>
                <a:cs typeface="Arial"/>
              </a:rPr>
              <a:t>dei</a:t>
            </a:r>
            <a:r>
              <a:rPr sz="2000" spc="-105" dirty="0">
                <a:latin typeface="Arial"/>
                <a:cs typeface="Arial"/>
              </a:rPr>
              <a:t> </a:t>
            </a:r>
            <a:r>
              <a:rPr sz="2000" spc="-5" dirty="0">
                <a:latin typeface="Arial"/>
                <a:cs typeface="Arial"/>
              </a:rPr>
              <a:t>tumori</a:t>
            </a:r>
            <a:r>
              <a:rPr sz="2000" spc="-114" dirty="0">
                <a:latin typeface="Arial"/>
                <a:cs typeface="Arial"/>
              </a:rPr>
              <a:t> </a:t>
            </a:r>
            <a:r>
              <a:rPr sz="2000" spc="-55" dirty="0">
                <a:latin typeface="Arial"/>
                <a:cs typeface="Arial"/>
              </a:rPr>
              <a:t>del</a:t>
            </a:r>
            <a:r>
              <a:rPr sz="2000" spc="-110" dirty="0">
                <a:latin typeface="Arial"/>
                <a:cs typeface="Arial"/>
              </a:rPr>
              <a:t> </a:t>
            </a:r>
            <a:r>
              <a:rPr sz="2000" spc="-65" dirty="0">
                <a:latin typeface="Arial"/>
                <a:cs typeface="Arial"/>
              </a:rPr>
              <a:t>polmone</a:t>
            </a:r>
            <a:r>
              <a:rPr sz="2000" spc="-125" dirty="0">
                <a:latin typeface="Arial"/>
                <a:cs typeface="Arial"/>
              </a:rPr>
              <a:t> </a:t>
            </a:r>
            <a:r>
              <a:rPr sz="2000" spc="-120" dirty="0">
                <a:latin typeface="Arial"/>
                <a:cs typeface="Arial"/>
              </a:rPr>
              <a:t>e</a:t>
            </a:r>
            <a:r>
              <a:rPr sz="2000" spc="-105" dirty="0">
                <a:latin typeface="Arial"/>
                <a:cs typeface="Arial"/>
              </a:rPr>
              <a:t> </a:t>
            </a:r>
            <a:r>
              <a:rPr sz="2000" spc="-65" dirty="0">
                <a:latin typeface="Arial"/>
                <a:cs typeface="Arial"/>
              </a:rPr>
              <a:t>della</a:t>
            </a:r>
            <a:r>
              <a:rPr sz="2000" spc="-90" dirty="0">
                <a:latin typeface="Arial"/>
                <a:cs typeface="Arial"/>
              </a:rPr>
              <a:t> </a:t>
            </a:r>
            <a:r>
              <a:rPr sz="2000" spc="-65" dirty="0">
                <a:latin typeface="Arial"/>
                <a:cs typeface="Arial"/>
              </a:rPr>
              <a:t>prostata,</a:t>
            </a:r>
            <a:r>
              <a:rPr sz="2000" spc="-90" dirty="0">
                <a:latin typeface="Arial"/>
                <a:cs typeface="Arial"/>
              </a:rPr>
              <a:t> </a:t>
            </a:r>
            <a:r>
              <a:rPr sz="2000" spc="-120" dirty="0">
                <a:latin typeface="Arial"/>
                <a:cs typeface="Arial"/>
              </a:rPr>
              <a:t>e  </a:t>
            </a:r>
            <a:r>
              <a:rPr sz="2000" spc="-60" dirty="0">
                <a:latin typeface="Arial"/>
                <a:cs typeface="Arial"/>
              </a:rPr>
              <a:t>nelle </a:t>
            </a:r>
            <a:r>
              <a:rPr sz="2000" spc="-75" dirty="0">
                <a:latin typeface="Arial"/>
                <a:cs typeface="Arial"/>
              </a:rPr>
              <a:t>donne </a:t>
            </a:r>
            <a:r>
              <a:rPr sz="2000" spc="-35" dirty="0">
                <a:latin typeface="Arial"/>
                <a:cs typeface="Arial"/>
              </a:rPr>
              <a:t>dell’utero </a:t>
            </a:r>
            <a:r>
              <a:rPr sz="2000" spc="-120" dirty="0">
                <a:latin typeface="Arial"/>
                <a:cs typeface="Arial"/>
              </a:rPr>
              <a:t>e</a:t>
            </a:r>
            <a:r>
              <a:rPr sz="2000" spc="-245" dirty="0">
                <a:latin typeface="Arial"/>
                <a:cs typeface="Arial"/>
              </a:rPr>
              <a:t> </a:t>
            </a:r>
            <a:r>
              <a:rPr sz="2000" spc="-65" dirty="0" err="1">
                <a:latin typeface="Arial"/>
                <a:cs typeface="Arial"/>
              </a:rPr>
              <a:t>dell’ovaio</a:t>
            </a:r>
            <a:r>
              <a:rPr sz="2000" spc="-65" dirty="0">
                <a:latin typeface="Arial"/>
                <a:cs typeface="Arial"/>
              </a:rPr>
              <a:t>.</a:t>
            </a:r>
            <a:endParaRPr sz="2000" dirty="0">
              <a:latin typeface="Arial"/>
              <a:cs typeface="Arial"/>
            </a:endParaRPr>
          </a:p>
          <a:p>
            <a:pPr marL="355600" marR="260985" indent="-342900">
              <a:lnSpc>
                <a:spcPts val="1920"/>
              </a:lnSpc>
              <a:spcBef>
                <a:spcPts val="465"/>
              </a:spcBef>
              <a:buChar char="•"/>
              <a:tabLst>
                <a:tab pos="355600" algn="l"/>
                <a:tab pos="356235" algn="l"/>
              </a:tabLst>
            </a:pPr>
            <a:endParaRPr lang="it-IT" sz="2000" spc="-60" dirty="0">
              <a:latin typeface="Arial"/>
              <a:cs typeface="Arial"/>
            </a:endParaRPr>
          </a:p>
          <a:p>
            <a:pPr marL="355600" marR="260985" indent="-342900">
              <a:lnSpc>
                <a:spcPts val="1920"/>
              </a:lnSpc>
              <a:spcBef>
                <a:spcPts val="465"/>
              </a:spcBef>
              <a:buChar char="•"/>
              <a:tabLst>
                <a:tab pos="355600" algn="l"/>
                <a:tab pos="356235" algn="l"/>
              </a:tabLst>
            </a:pPr>
            <a:r>
              <a:rPr sz="2000" spc="-60" dirty="0">
                <a:latin typeface="Arial"/>
                <a:cs typeface="Arial"/>
              </a:rPr>
              <a:t>In</a:t>
            </a:r>
            <a:r>
              <a:rPr sz="2000" spc="-105" dirty="0">
                <a:latin typeface="Arial"/>
                <a:cs typeface="Arial"/>
              </a:rPr>
              <a:t> </a:t>
            </a:r>
            <a:r>
              <a:rPr sz="2000" spc="-45" dirty="0">
                <a:latin typeface="Arial"/>
                <a:cs typeface="Arial"/>
              </a:rPr>
              <a:t>entrambi</a:t>
            </a:r>
            <a:r>
              <a:rPr sz="2000" spc="-105" dirty="0">
                <a:latin typeface="Arial"/>
                <a:cs typeface="Arial"/>
              </a:rPr>
              <a:t> </a:t>
            </a:r>
            <a:r>
              <a:rPr sz="2000" spc="15" dirty="0">
                <a:latin typeface="Arial"/>
                <a:cs typeface="Arial"/>
              </a:rPr>
              <a:t>i</a:t>
            </a:r>
            <a:r>
              <a:rPr sz="2000" spc="-100" dirty="0">
                <a:latin typeface="Arial"/>
                <a:cs typeface="Arial"/>
              </a:rPr>
              <a:t> </a:t>
            </a:r>
            <a:r>
              <a:rPr sz="2000" spc="-75" dirty="0">
                <a:latin typeface="Arial"/>
                <a:cs typeface="Arial"/>
              </a:rPr>
              <a:t>generi</a:t>
            </a:r>
            <a:r>
              <a:rPr sz="2000" spc="-105" dirty="0">
                <a:latin typeface="Arial"/>
                <a:cs typeface="Arial"/>
              </a:rPr>
              <a:t> </a:t>
            </a:r>
            <a:r>
              <a:rPr sz="2000" spc="-55" dirty="0">
                <a:latin typeface="Arial"/>
                <a:cs typeface="Arial"/>
              </a:rPr>
              <a:t>continua</a:t>
            </a:r>
            <a:r>
              <a:rPr sz="2000" spc="-120" dirty="0">
                <a:latin typeface="Arial"/>
                <a:cs typeface="Arial"/>
              </a:rPr>
              <a:t> </a:t>
            </a:r>
            <a:r>
              <a:rPr sz="2000" spc="15" dirty="0">
                <a:latin typeface="Arial"/>
                <a:cs typeface="Arial"/>
              </a:rPr>
              <a:t>il</a:t>
            </a:r>
            <a:r>
              <a:rPr sz="2000" spc="-95" dirty="0">
                <a:latin typeface="Arial"/>
                <a:cs typeface="Arial"/>
              </a:rPr>
              <a:t> </a:t>
            </a:r>
            <a:r>
              <a:rPr sz="2000" spc="-25" dirty="0">
                <a:latin typeface="Arial"/>
                <a:cs typeface="Arial"/>
              </a:rPr>
              <a:t>trend</a:t>
            </a:r>
            <a:r>
              <a:rPr sz="2000" spc="-100" dirty="0">
                <a:latin typeface="Arial"/>
                <a:cs typeface="Arial"/>
              </a:rPr>
              <a:t> </a:t>
            </a:r>
            <a:r>
              <a:rPr sz="2000" spc="-30" dirty="0">
                <a:latin typeface="Arial"/>
                <a:cs typeface="Arial"/>
              </a:rPr>
              <a:t>in</a:t>
            </a:r>
            <a:r>
              <a:rPr sz="2000" spc="-100" dirty="0">
                <a:latin typeface="Arial"/>
                <a:cs typeface="Arial"/>
              </a:rPr>
              <a:t> </a:t>
            </a:r>
            <a:r>
              <a:rPr sz="2000" spc="-90" dirty="0">
                <a:latin typeface="Arial"/>
                <a:cs typeface="Arial"/>
              </a:rPr>
              <a:t>crescita</a:t>
            </a:r>
            <a:r>
              <a:rPr sz="2000" spc="-75" dirty="0">
                <a:latin typeface="Arial"/>
                <a:cs typeface="Arial"/>
              </a:rPr>
              <a:t> </a:t>
            </a:r>
            <a:r>
              <a:rPr sz="2000" spc="-60" dirty="0">
                <a:latin typeface="Arial"/>
                <a:cs typeface="Arial"/>
              </a:rPr>
              <a:t>dei</a:t>
            </a:r>
            <a:r>
              <a:rPr sz="2000" spc="-114" dirty="0">
                <a:latin typeface="Arial"/>
                <a:cs typeface="Arial"/>
              </a:rPr>
              <a:t> </a:t>
            </a:r>
            <a:r>
              <a:rPr sz="2000" spc="-5" dirty="0">
                <a:latin typeface="Arial"/>
                <a:cs typeface="Arial"/>
              </a:rPr>
              <a:t>tumori</a:t>
            </a:r>
            <a:r>
              <a:rPr sz="2000" spc="-105" dirty="0">
                <a:latin typeface="Arial"/>
                <a:cs typeface="Arial"/>
              </a:rPr>
              <a:t> </a:t>
            </a:r>
            <a:r>
              <a:rPr sz="2000" spc="-60" dirty="0">
                <a:latin typeface="Arial"/>
                <a:cs typeface="Arial"/>
              </a:rPr>
              <a:t>del</a:t>
            </a:r>
            <a:r>
              <a:rPr sz="2000" spc="-100" dirty="0">
                <a:latin typeface="Arial"/>
                <a:cs typeface="Arial"/>
              </a:rPr>
              <a:t> </a:t>
            </a:r>
            <a:r>
              <a:rPr sz="2000" spc="-110" dirty="0">
                <a:latin typeface="Arial"/>
                <a:cs typeface="Arial"/>
              </a:rPr>
              <a:t>pancreas,  </a:t>
            </a:r>
            <a:r>
              <a:rPr sz="2000" spc="-60" dirty="0">
                <a:latin typeface="Arial"/>
                <a:cs typeface="Arial"/>
              </a:rPr>
              <a:t>del </a:t>
            </a:r>
            <a:r>
              <a:rPr sz="2000" spc="-85" dirty="0">
                <a:latin typeface="Arial"/>
                <a:cs typeface="Arial"/>
              </a:rPr>
              <a:t>melanoma </a:t>
            </a:r>
            <a:r>
              <a:rPr sz="2000" spc="-120" dirty="0">
                <a:latin typeface="Arial"/>
                <a:cs typeface="Arial"/>
              </a:rPr>
              <a:t>e </a:t>
            </a:r>
            <a:r>
              <a:rPr sz="2000" spc="-55" dirty="0">
                <a:latin typeface="Arial"/>
                <a:cs typeface="Arial"/>
              </a:rPr>
              <a:t>dei </a:t>
            </a:r>
            <a:r>
              <a:rPr sz="2000" spc="-5" dirty="0">
                <a:latin typeface="Arial"/>
                <a:cs typeface="Arial"/>
              </a:rPr>
              <a:t>tumori </a:t>
            </a:r>
            <a:r>
              <a:rPr sz="2000" spc="-70" dirty="0">
                <a:latin typeface="Arial"/>
                <a:cs typeface="Arial"/>
              </a:rPr>
              <a:t>della</a:t>
            </a:r>
            <a:r>
              <a:rPr sz="2000" spc="-295" dirty="0">
                <a:latin typeface="Arial"/>
                <a:cs typeface="Arial"/>
              </a:rPr>
              <a:t> </a:t>
            </a:r>
            <a:r>
              <a:rPr sz="2000" spc="-25" dirty="0" err="1">
                <a:latin typeface="Arial"/>
                <a:cs typeface="Arial"/>
              </a:rPr>
              <a:t>tiroide</a:t>
            </a:r>
            <a:r>
              <a:rPr sz="2000" spc="-25" dirty="0">
                <a:latin typeface="Arial"/>
                <a:cs typeface="Arial"/>
              </a:rPr>
              <a:t>.</a:t>
            </a:r>
            <a:endParaRPr lang="it-IT" sz="2000" spc="-25" dirty="0">
              <a:latin typeface="Arial"/>
              <a:cs typeface="Arial"/>
            </a:endParaRPr>
          </a:p>
          <a:p>
            <a:pPr marL="355600" marR="260985" indent="-342900">
              <a:lnSpc>
                <a:spcPts val="1920"/>
              </a:lnSpc>
              <a:spcBef>
                <a:spcPts val="465"/>
              </a:spcBef>
              <a:tabLst>
                <a:tab pos="355600" algn="l"/>
                <a:tab pos="356235" algn="l"/>
              </a:tabLst>
            </a:pPr>
            <a:endParaRPr sz="2000" dirty="0">
              <a:latin typeface="Arial"/>
              <a:cs typeface="Arial"/>
            </a:endParaRPr>
          </a:p>
          <a:p>
            <a:pPr marL="355600" marR="97790" indent="-342900">
              <a:lnSpc>
                <a:spcPts val="1920"/>
              </a:lnSpc>
              <a:spcBef>
                <a:spcPts val="480"/>
              </a:spcBef>
              <a:buChar char="•"/>
              <a:tabLst>
                <a:tab pos="355600" algn="l"/>
                <a:tab pos="356235" algn="l"/>
              </a:tabLst>
            </a:pPr>
            <a:r>
              <a:rPr sz="2000" spc="-85" dirty="0">
                <a:latin typeface="Arial"/>
                <a:cs typeface="Arial"/>
              </a:rPr>
              <a:t>Negli</a:t>
            </a:r>
            <a:r>
              <a:rPr sz="2000" spc="-120" dirty="0">
                <a:latin typeface="Arial"/>
                <a:cs typeface="Arial"/>
              </a:rPr>
              <a:t> </a:t>
            </a:r>
            <a:r>
              <a:rPr sz="2000" spc="-40" dirty="0">
                <a:latin typeface="Arial"/>
                <a:cs typeface="Arial"/>
              </a:rPr>
              <a:t>uomini</a:t>
            </a:r>
            <a:r>
              <a:rPr sz="2000" spc="-100" dirty="0">
                <a:latin typeface="Arial"/>
                <a:cs typeface="Arial"/>
              </a:rPr>
              <a:t> </a:t>
            </a:r>
            <a:r>
              <a:rPr sz="2000" spc="-55" dirty="0">
                <a:latin typeface="Arial"/>
                <a:cs typeface="Arial"/>
              </a:rPr>
              <a:t>continua</a:t>
            </a:r>
            <a:r>
              <a:rPr sz="2000" spc="-125" dirty="0">
                <a:latin typeface="Arial"/>
                <a:cs typeface="Arial"/>
              </a:rPr>
              <a:t> </a:t>
            </a:r>
            <a:r>
              <a:rPr sz="2000" spc="-110" dirty="0">
                <a:latin typeface="Arial"/>
                <a:cs typeface="Arial"/>
              </a:rPr>
              <a:t>ad</a:t>
            </a:r>
            <a:r>
              <a:rPr sz="2000" spc="-100" dirty="0">
                <a:latin typeface="Arial"/>
                <a:cs typeface="Arial"/>
              </a:rPr>
              <a:t> </a:t>
            </a:r>
            <a:r>
              <a:rPr sz="2000" spc="-75" dirty="0">
                <a:latin typeface="Arial"/>
                <a:cs typeface="Arial"/>
              </a:rPr>
              <a:t>aumentare</a:t>
            </a:r>
            <a:r>
              <a:rPr sz="2000" spc="-85" dirty="0">
                <a:latin typeface="Arial"/>
                <a:cs typeface="Arial"/>
              </a:rPr>
              <a:t> </a:t>
            </a:r>
            <a:r>
              <a:rPr sz="2000" spc="15" dirty="0">
                <a:latin typeface="Arial"/>
                <a:cs typeface="Arial"/>
              </a:rPr>
              <a:t>il</a:t>
            </a:r>
            <a:r>
              <a:rPr sz="2000" spc="-95" dirty="0">
                <a:latin typeface="Arial"/>
                <a:cs typeface="Arial"/>
              </a:rPr>
              <a:t> </a:t>
            </a:r>
            <a:r>
              <a:rPr sz="2000" spc="-30" dirty="0">
                <a:latin typeface="Arial"/>
                <a:cs typeface="Arial"/>
              </a:rPr>
              <a:t>tumore</a:t>
            </a:r>
            <a:r>
              <a:rPr sz="2000" spc="-114" dirty="0">
                <a:latin typeface="Arial"/>
                <a:cs typeface="Arial"/>
              </a:rPr>
              <a:t> </a:t>
            </a:r>
            <a:r>
              <a:rPr sz="2000" spc="-60" dirty="0">
                <a:latin typeface="Arial"/>
                <a:cs typeface="Arial"/>
              </a:rPr>
              <a:t>del</a:t>
            </a:r>
            <a:r>
              <a:rPr sz="2000" spc="-100" dirty="0">
                <a:latin typeface="Arial"/>
                <a:cs typeface="Arial"/>
              </a:rPr>
              <a:t> </a:t>
            </a:r>
            <a:r>
              <a:rPr sz="2000" spc="-55" dirty="0">
                <a:latin typeface="Arial"/>
                <a:cs typeface="Arial"/>
              </a:rPr>
              <a:t>testicolo,</a:t>
            </a:r>
            <a:r>
              <a:rPr sz="2000" spc="-80" dirty="0">
                <a:latin typeface="Arial"/>
                <a:cs typeface="Arial"/>
              </a:rPr>
              <a:t> </a:t>
            </a:r>
            <a:r>
              <a:rPr sz="2000" spc="-120" dirty="0">
                <a:latin typeface="Arial"/>
                <a:cs typeface="Arial"/>
              </a:rPr>
              <a:t>e</a:t>
            </a:r>
            <a:r>
              <a:rPr sz="2000" spc="-114" dirty="0">
                <a:latin typeface="Arial"/>
                <a:cs typeface="Arial"/>
              </a:rPr>
              <a:t> </a:t>
            </a:r>
            <a:r>
              <a:rPr sz="2000" spc="-60" dirty="0">
                <a:latin typeface="Arial"/>
                <a:cs typeface="Arial"/>
              </a:rPr>
              <a:t>nelle</a:t>
            </a:r>
            <a:r>
              <a:rPr sz="2000" spc="-85" dirty="0">
                <a:latin typeface="Arial"/>
                <a:cs typeface="Arial"/>
              </a:rPr>
              <a:t> </a:t>
            </a:r>
            <a:r>
              <a:rPr sz="2000" spc="-75" dirty="0">
                <a:latin typeface="Arial"/>
                <a:cs typeface="Arial"/>
              </a:rPr>
              <a:t>donne  </a:t>
            </a:r>
            <a:r>
              <a:rPr sz="2000" spc="15" dirty="0">
                <a:latin typeface="Arial"/>
                <a:cs typeface="Arial"/>
              </a:rPr>
              <a:t>il</a:t>
            </a:r>
            <a:r>
              <a:rPr sz="2000" spc="-100" dirty="0">
                <a:latin typeface="Arial"/>
                <a:cs typeface="Arial"/>
              </a:rPr>
              <a:t> </a:t>
            </a:r>
            <a:r>
              <a:rPr sz="2000" spc="-30" dirty="0">
                <a:latin typeface="Arial"/>
                <a:cs typeface="Arial"/>
              </a:rPr>
              <a:t>tumore</a:t>
            </a:r>
            <a:r>
              <a:rPr sz="2000" spc="-114" dirty="0">
                <a:latin typeface="Arial"/>
                <a:cs typeface="Arial"/>
              </a:rPr>
              <a:t> </a:t>
            </a:r>
            <a:r>
              <a:rPr sz="2000" spc="-60" dirty="0">
                <a:latin typeface="Arial"/>
                <a:cs typeface="Arial"/>
              </a:rPr>
              <a:t>del</a:t>
            </a:r>
            <a:r>
              <a:rPr sz="2000" spc="-105" dirty="0">
                <a:latin typeface="Arial"/>
                <a:cs typeface="Arial"/>
              </a:rPr>
              <a:t> </a:t>
            </a:r>
            <a:r>
              <a:rPr sz="2000" spc="-65" dirty="0">
                <a:latin typeface="Arial"/>
                <a:cs typeface="Arial"/>
              </a:rPr>
              <a:t>polmone</a:t>
            </a:r>
            <a:r>
              <a:rPr sz="2000" spc="-114" dirty="0">
                <a:latin typeface="Arial"/>
                <a:cs typeface="Arial"/>
              </a:rPr>
              <a:t> </a:t>
            </a:r>
            <a:r>
              <a:rPr sz="2000" spc="-90" dirty="0">
                <a:latin typeface="Arial"/>
                <a:cs typeface="Arial"/>
              </a:rPr>
              <a:t>ed</a:t>
            </a:r>
            <a:r>
              <a:rPr sz="2000" spc="-105" dirty="0">
                <a:latin typeface="Arial"/>
                <a:cs typeface="Arial"/>
              </a:rPr>
              <a:t> </a:t>
            </a:r>
            <a:r>
              <a:rPr sz="2000" spc="-25" dirty="0">
                <a:latin typeface="Arial"/>
                <a:cs typeface="Arial"/>
              </a:rPr>
              <a:t>in</a:t>
            </a:r>
            <a:r>
              <a:rPr sz="2000" spc="-95" dirty="0">
                <a:latin typeface="Arial"/>
                <a:cs typeface="Arial"/>
              </a:rPr>
              <a:t> </a:t>
            </a:r>
            <a:r>
              <a:rPr sz="2000" spc="-65" dirty="0">
                <a:latin typeface="Arial"/>
                <a:cs typeface="Arial"/>
              </a:rPr>
              <a:t>età</a:t>
            </a:r>
            <a:r>
              <a:rPr sz="2000" spc="-100" dirty="0">
                <a:latin typeface="Arial"/>
                <a:cs typeface="Arial"/>
              </a:rPr>
              <a:t> </a:t>
            </a:r>
            <a:r>
              <a:rPr sz="2000" spc="-90" dirty="0">
                <a:latin typeface="Arial"/>
                <a:cs typeface="Arial"/>
              </a:rPr>
              <a:t>45-49</a:t>
            </a:r>
            <a:r>
              <a:rPr sz="2000" spc="-135" dirty="0">
                <a:latin typeface="Arial"/>
                <a:cs typeface="Arial"/>
              </a:rPr>
              <a:t> </a:t>
            </a:r>
            <a:r>
              <a:rPr sz="2000" spc="-120" dirty="0">
                <a:latin typeface="Arial"/>
                <a:cs typeface="Arial"/>
              </a:rPr>
              <a:t>e</a:t>
            </a:r>
            <a:r>
              <a:rPr sz="2000" spc="-105" dirty="0">
                <a:latin typeface="Arial"/>
                <a:cs typeface="Arial"/>
              </a:rPr>
              <a:t> </a:t>
            </a:r>
            <a:r>
              <a:rPr sz="2000" spc="-120" dirty="0">
                <a:latin typeface="Arial"/>
                <a:cs typeface="Arial"/>
              </a:rPr>
              <a:t>70+ </a:t>
            </a:r>
            <a:r>
              <a:rPr sz="2000" spc="-65" dirty="0">
                <a:latin typeface="Arial"/>
                <a:cs typeface="Arial"/>
              </a:rPr>
              <a:t>anni</a:t>
            </a:r>
            <a:r>
              <a:rPr sz="2000" spc="-105" dirty="0">
                <a:latin typeface="Arial"/>
                <a:cs typeface="Arial"/>
              </a:rPr>
              <a:t> </a:t>
            </a:r>
            <a:r>
              <a:rPr sz="2000" spc="-100" dirty="0">
                <a:latin typeface="Arial"/>
                <a:cs typeface="Arial"/>
              </a:rPr>
              <a:t>(che</a:t>
            </a:r>
            <a:r>
              <a:rPr sz="2000" spc="-120" dirty="0">
                <a:latin typeface="Arial"/>
                <a:cs typeface="Arial"/>
              </a:rPr>
              <a:t> </a:t>
            </a:r>
            <a:r>
              <a:rPr sz="2000" spc="-105" dirty="0">
                <a:latin typeface="Arial"/>
                <a:cs typeface="Arial"/>
              </a:rPr>
              <a:t>sono</a:t>
            </a:r>
            <a:r>
              <a:rPr sz="2000" spc="-114" dirty="0">
                <a:latin typeface="Arial"/>
                <a:cs typeface="Arial"/>
              </a:rPr>
              <a:t> </a:t>
            </a:r>
            <a:r>
              <a:rPr sz="2000" spc="-50" dirty="0">
                <a:latin typeface="Arial"/>
                <a:cs typeface="Arial"/>
              </a:rPr>
              <a:t>le</a:t>
            </a:r>
            <a:r>
              <a:rPr sz="2000" spc="-105" dirty="0">
                <a:latin typeface="Arial"/>
                <a:cs typeface="Arial"/>
              </a:rPr>
              <a:t> </a:t>
            </a:r>
            <a:r>
              <a:rPr sz="2000" spc="-125" dirty="0">
                <a:latin typeface="Arial"/>
                <a:cs typeface="Arial"/>
              </a:rPr>
              <a:t>fasce</a:t>
            </a:r>
            <a:r>
              <a:rPr sz="2000" spc="-105" dirty="0">
                <a:latin typeface="Arial"/>
                <a:cs typeface="Arial"/>
              </a:rPr>
              <a:t> </a:t>
            </a:r>
            <a:r>
              <a:rPr sz="2000" spc="-25" dirty="0">
                <a:latin typeface="Arial"/>
                <a:cs typeface="Arial"/>
              </a:rPr>
              <a:t>di</a:t>
            </a:r>
            <a:r>
              <a:rPr sz="2000" spc="-100" dirty="0">
                <a:latin typeface="Arial"/>
                <a:cs typeface="Arial"/>
              </a:rPr>
              <a:t> </a:t>
            </a:r>
            <a:r>
              <a:rPr sz="2000" spc="-65" dirty="0">
                <a:latin typeface="Arial"/>
                <a:cs typeface="Arial"/>
              </a:rPr>
              <a:t>età  </a:t>
            </a:r>
            <a:r>
              <a:rPr sz="2000" spc="-60" dirty="0">
                <a:latin typeface="Arial"/>
                <a:cs typeface="Arial"/>
              </a:rPr>
              <a:t>nelle </a:t>
            </a:r>
            <a:r>
              <a:rPr sz="2000" spc="-50" dirty="0">
                <a:latin typeface="Arial"/>
                <a:cs typeface="Arial"/>
              </a:rPr>
              <a:t>quali </a:t>
            </a:r>
            <a:r>
              <a:rPr sz="2000" spc="-105" dirty="0" err="1">
                <a:latin typeface="Arial"/>
                <a:cs typeface="Arial"/>
              </a:rPr>
              <a:t>si</a:t>
            </a:r>
            <a:r>
              <a:rPr sz="2000" spc="-105" dirty="0">
                <a:latin typeface="Arial"/>
                <a:cs typeface="Arial"/>
              </a:rPr>
              <a:t> </a:t>
            </a:r>
            <a:r>
              <a:rPr lang="en-GB" sz="2000" spc="-120" dirty="0">
                <a:latin typeface="Arial"/>
                <a:cs typeface="Arial"/>
              </a:rPr>
              <a:t>é</a:t>
            </a:r>
            <a:r>
              <a:rPr sz="2000" spc="-120" dirty="0">
                <a:latin typeface="Arial"/>
                <a:cs typeface="Arial"/>
              </a:rPr>
              <a:t> </a:t>
            </a:r>
            <a:r>
              <a:rPr sz="2000" spc="-65" dirty="0">
                <a:latin typeface="Arial"/>
                <a:cs typeface="Arial"/>
              </a:rPr>
              <a:t>avuto </a:t>
            </a:r>
            <a:r>
              <a:rPr sz="2000" spc="-60" dirty="0">
                <a:latin typeface="Arial"/>
                <a:cs typeface="Arial"/>
              </a:rPr>
              <a:t>un ampliamento </a:t>
            </a:r>
            <a:r>
              <a:rPr sz="2000" spc="-45" dirty="0">
                <a:latin typeface="Arial"/>
                <a:cs typeface="Arial"/>
              </a:rPr>
              <a:t>dello </a:t>
            </a:r>
            <a:r>
              <a:rPr sz="2000" spc="-100" dirty="0">
                <a:latin typeface="Arial"/>
                <a:cs typeface="Arial"/>
              </a:rPr>
              <a:t>screening </a:t>
            </a:r>
            <a:r>
              <a:rPr sz="2000" spc="-70" dirty="0">
                <a:latin typeface="Arial"/>
                <a:cs typeface="Arial"/>
              </a:rPr>
              <a:t>programmato) </a:t>
            </a:r>
            <a:r>
              <a:rPr sz="2000" spc="15" dirty="0">
                <a:latin typeface="Arial"/>
                <a:cs typeface="Arial"/>
              </a:rPr>
              <a:t>il  </a:t>
            </a:r>
            <a:r>
              <a:rPr sz="2000" spc="-30" dirty="0">
                <a:latin typeface="Arial"/>
                <a:cs typeface="Arial"/>
              </a:rPr>
              <a:t>tumore </a:t>
            </a:r>
            <a:r>
              <a:rPr sz="2000" spc="-65" dirty="0">
                <a:latin typeface="Arial"/>
                <a:cs typeface="Arial"/>
              </a:rPr>
              <a:t>della</a:t>
            </a:r>
            <a:r>
              <a:rPr sz="2000" spc="-180" dirty="0">
                <a:latin typeface="Arial"/>
                <a:cs typeface="Arial"/>
              </a:rPr>
              <a:t> </a:t>
            </a:r>
            <a:r>
              <a:rPr sz="2000" spc="-75" dirty="0" err="1">
                <a:latin typeface="Arial"/>
                <a:cs typeface="Arial"/>
              </a:rPr>
              <a:t>mammella</a:t>
            </a:r>
            <a:r>
              <a:rPr sz="2000" spc="-75" dirty="0">
                <a:latin typeface="Arial"/>
                <a:cs typeface="Arial"/>
              </a:rPr>
              <a:t>.</a:t>
            </a:r>
            <a:endParaRPr lang="it-IT" sz="2000" spc="-75" dirty="0">
              <a:latin typeface="Arial"/>
              <a:cs typeface="Arial"/>
            </a:endParaRPr>
          </a:p>
          <a:p>
            <a:pPr marL="355600" marR="97790" indent="-342900">
              <a:lnSpc>
                <a:spcPts val="1920"/>
              </a:lnSpc>
              <a:spcBef>
                <a:spcPts val="480"/>
              </a:spcBef>
              <a:tabLst>
                <a:tab pos="355600" algn="l"/>
                <a:tab pos="356235" algn="l"/>
              </a:tabLst>
            </a:pPr>
            <a:endParaRPr sz="2000" dirty="0">
              <a:latin typeface="Arial"/>
              <a:cs typeface="Arial"/>
            </a:endParaRPr>
          </a:p>
          <a:p>
            <a:pPr marL="355600" indent="-342900">
              <a:lnSpc>
                <a:spcPts val="2160"/>
              </a:lnSpc>
              <a:spcBef>
                <a:spcPts val="15"/>
              </a:spcBef>
              <a:buChar char="•"/>
              <a:tabLst>
                <a:tab pos="355600" algn="l"/>
                <a:tab pos="356235" algn="l"/>
              </a:tabLst>
            </a:pPr>
            <a:r>
              <a:rPr sz="2000" spc="-145" dirty="0">
                <a:latin typeface="Arial"/>
                <a:cs typeface="Arial"/>
              </a:rPr>
              <a:t>Per </a:t>
            </a:r>
            <a:r>
              <a:rPr sz="2000" spc="-55" dirty="0">
                <a:latin typeface="Arial"/>
                <a:cs typeface="Arial"/>
              </a:rPr>
              <a:t>quanto </a:t>
            </a:r>
            <a:r>
              <a:rPr sz="2000" spc="-70" dirty="0">
                <a:latin typeface="Arial"/>
                <a:cs typeface="Arial"/>
              </a:rPr>
              <a:t>riguarda </a:t>
            </a:r>
            <a:r>
              <a:rPr sz="2000" spc="-50" dirty="0">
                <a:latin typeface="Arial"/>
                <a:cs typeface="Arial"/>
              </a:rPr>
              <a:t>le </a:t>
            </a:r>
            <a:r>
              <a:rPr sz="2000" spc="-70" dirty="0">
                <a:latin typeface="Arial"/>
                <a:cs typeface="Arial"/>
              </a:rPr>
              <a:t>differenze </a:t>
            </a:r>
            <a:r>
              <a:rPr sz="2000" spc="-90" dirty="0">
                <a:latin typeface="Arial"/>
                <a:cs typeface="Arial"/>
              </a:rPr>
              <a:t>geografiche, persiste </a:t>
            </a:r>
            <a:r>
              <a:rPr sz="2000" spc="-95" dirty="0">
                <a:latin typeface="Arial"/>
                <a:cs typeface="Arial"/>
              </a:rPr>
              <a:t>una </a:t>
            </a:r>
            <a:r>
              <a:rPr sz="2000" spc="-20" dirty="0">
                <a:latin typeface="Arial"/>
                <a:cs typeface="Arial"/>
              </a:rPr>
              <a:t>difformità</a:t>
            </a:r>
            <a:r>
              <a:rPr sz="2000" spc="-220" dirty="0">
                <a:latin typeface="Arial"/>
                <a:cs typeface="Arial"/>
              </a:rPr>
              <a:t> </a:t>
            </a:r>
            <a:r>
              <a:rPr sz="2000" spc="-15" dirty="0">
                <a:latin typeface="Arial"/>
                <a:cs typeface="Arial"/>
              </a:rPr>
              <a:t>tra</a:t>
            </a:r>
            <a:endParaRPr sz="2000" dirty="0">
              <a:latin typeface="Arial"/>
              <a:cs typeface="Arial"/>
            </a:endParaRPr>
          </a:p>
          <a:p>
            <a:pPr marL="355600" marR="5080">
              <a:lnSpc>
                <a:spcPts val="1920"/>
              </a:lnSpc>
              <a:spcBef>
                <a:spcPts val="229"/>
              </a:spcBef>
            </a:pPr>
            <a:r>
              <a:rPr sz="2000" spc="-70" dirty="0">
                <a:latin typeface="Arial"/>
                <a:cs typeface="Arial"/>
              </a:rPr>
              <a:t>l’incidenza </a:t>
            </a:r>
            <a:r>
              <a:rPr sz="2000" spc="-65" dirty="0">
                <a:latin typeface="Arial"/>
                <a:cs typeface="Arial"/>
              </a:rPr>
              <a:t>registrata </a:t>
            </a:r>
            <a:r>
              <a:rPr sz="2000" spc="-60" dirty="0">
                <a:latin typeface="Arial"/>
                <a:cs typeface="Arial"/>
              </a:rPr>
              <a:t>nelle </a:t>
            </a:r>
            <a:r>
              <a:rPr sz="2000" spc="-110" dirty="0">
                <a:latin typeface="Arial"/>
                <a:cs typeface="Arial"/>
              </a:rPr>
              <a:t>Regioni </a:t>
            </a:r>
            <a:r>
              <a:rPr sz="2000" spc="-60" dirty="0">
                <a:latin typeface="Arial"/>
                <a:cs typeface="Arial"/>
              </a:rPr>
              <a:t>del </a:t>
            </a:r>
            <a:r>
              <a:rPr sz="2000" spc="-70" dirty="0">
                <a:latin typeface="Arial"/>
                <a:cs typeface="Arial"/>
              </a:rPr>
              <a:t>Nord </a:t>
            </a:r>
            <a:r>
              <a:rPr sz="2000" spc="-35" dirty="0">
                <a:latin typeface="Arial"/>
                <a:cs typeface="Arial"/>
              </a:rPr>
              <a:t>rispetto </a:t>
            </a:r>
            <a:r>
              <a:rPr sz="2000" spc="-65" dirty="0">
                <a:latin typeface="Arial"/>
                <a:cs typeface="Arial"/>
              </a:rPr>
              <a:t>alle </a:t>
            </a:r>
            <a:r>
              <a:rPr sz="2000" spc="-110" dirty="0">
                <a:latin typeface="Arial"/>
                <a:cs typeface="Arial"/>
              </a:rPr>
              <a:t>Regioni </a:t>
            </a:r>
            <a:r>
              <a:rPr sz="2000" spc="-60" dirty="0">
                <a:latin typeface="Arial"/>
                <a:cs typeface="Arial"/>
              </a:rPr>
              <a:t>del</a:t>
            </a:r>
            <a:r>
              <a:rPr sz="2000" spc="-340" dirty="0">
                <a:latin typeface="Arial"/>
                <a:cs typeface="Arial"/>
              </a:rPr>
              <a:t> </a:t>
            </a:r>
            <a:r>
              <a:rPr sz="2000" spc="-90" dirty="0">
                <a:latin typeface="Arial"/>
                <a:cs typeface="Arial"/>
              </a:rPr>
              <a:t>Centro  </a:t>
            </a:r>
            <a:r>
              <a:rPr sz="2000" spc="-120" dirty="0">
                <a:latin typeface="Arial"/>
                <a:cs typeface="Arial"/>
              </a:rPr>
              <a:t>e </a:t>
            </a:r>
            <a:r>
              <a:rPr sz="2000" spc="-180" dirty="0">
                <a:latin typeface="Arial"/>
                <a:cs typeface="Arial"/>
              </a:rPr>
              <a:t>Sud </a:t>
            </a:r>
            <a:r>
              <a:rPr sz="2000" spc="-125" dirty="0">
                <a:latin typeface="Arial"/>
                <a:cs typeface="Arial"/>
              </a:rPr>
              <a:t>sia </a:t>
            </a:r>
            <a:r>
              <a:rPr sz="2000" spc="-65" dirty="0">
                <a:latin typeface="Arial"/>
                <a:cs typeface="Arial"/>
              </a:rPr>
              <a:t>negli </a:t>
            </a:r>
            <a:r>
              <a:rPr sz="2000" spc="-40" dirty="0">
                <a:latin typeface="Arial"/>
                <a:cs typeface="Arial"/>
              </a:rPr>
              <a:t>uomini </a:t>
            </a:r>
            <a:r>
              <a:rPr sz="2000" spc="-125" dirty="0">
                <a:latin typeface="Arial"/>
                <a:cs typeface="Arial"/>
              </a:rPr>
              <a:t>sia </a:t>
            </a:r>
            <a:r>
              <a:rPr sz="2000" spc="-60" dirty="0">
                <a:latin typeface="Arial"/>
                <a:cs typeface="Arial"/>
              </a:rPr>
              <a:t>nelle</a:t>
            </a:r>
            <a:r>
              <a:rPr sz="2000" spc="-65" dirty="0">
                <a:latin typeface="Arial"/>
                <a:cs typeface="Arial"/>
              </a:rPr>
              <a:t> </a:t>
            </a:r>
            <a:r>
              <a:rPr sz="2000" spc="-70" dirty="0">
                <a:latin typeface="Arial"/>
                <a:cs typeface="Arial"/>
              </a:rPr>
              <a:t>donne.</a:t>
            </a:r>
            <a:endParaRPr sz="2000" dirty="0">
              <a:latin typeface="Arial"/>
              <a:cs typeface="Arial"/>
            </a:endParaRPr>
          </a:p>
        </p:txBody>
      </p:sp>
      <p:sp>
        <p:nvSpPr>
          <p:cNvPr id="3" name="object 3"/>
          <p:cNvSpPr txBox="1"/>
          <p:nvPr/>
        </p:nvSpPr>
        <p:spPr>
          <a:xfrm>
            <a:off x="5947917"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50"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
        <p:nvSpPr>
          <p:cNvPr id="4" name="object 4"/>
          <p:cNvSpPr txBox="1">
            <a:spLocks noGrp="1"/>
          </p:cNvSpPr>
          <p:nvPr>
            <p:ph type="title"/>
          </p:nvPr>
        </p:nvSpPr>
        <p:spPr>
          <a:xfrm>
            <a:off x="1752980" y="228600"/>
            <a:ext cx="5638165" cy="452120"/>
          </a:xfrm>
          <a:prstGeom prst="rect">
            <a:avLst/>
          </a:prstGeom>
        </p:spPr>
        <p:txBody>
          <a:bodyPr vert="horz" wrap="square" lIns="0" tIns="12065" rIns="0" bIns="0" rtlCol="0">
            <a:spAutoFit/>
          </a:bodyPr>
          <a:lstStyle/>
          <a:p>
            <a:pPr marL="12700">
              <a:lnSpc>
                <a:spcPct val="100000"/>
              </a:lnSpc>
              <a:spcBef>
                <a:spcPts val="95"/>
              </a:spcBef>
            </a:pPr>
            <a:r>
              <a:rPr sz="2800" b="1" spc="-35" dirty="0">
                <a:latin typeface="Trebuchet MS"/>
                <a:cs typeface="Trebuchet MS"/>
              </a:rPr>
              <a:t>I </a:t>
            </a:r>
            <a:r>
              <a:rPr sz="2800" b="1" spc="-25" dirty="0">
                <a:latin typeface="Trebuchet MS"/>
                <a:cs typeface="Trebuchet MS"/>
              </a:rPr>
              <a:t>NUMERI </a:t>
            </a:r>
            <a:r>
              <a:rPr sz="2800" b="1" spc="-215" dirty="0">
                <a:latin typeface="Trebuchet MS"/>
                <a:cs typeface="Trebuchet MS"/>
              </a:rPr>
              <a:t>DEL </a:t>
            </a:r>
            <a:r>
              <a:rPr sz="2800" b="1" spc="-145" dirty="0">
                <a:latin typeface="Trebuchet MS"/>
                <a:cs typeface="Trebuchet MS"/>
              </a:rPr>
              <a:t>CANCRO </a:t>
            </a:r>
            <a:r>
              <a:rPr sz="2800" b="1" spc="-35" dirty="0">
                <a:latin typeface="Trebuchet MS"/>
                <a:cs typeface="Trebuchet MS"/>
              </a:rPr>
              <a:t>IN</a:t>
            </a:r>
            <a:r>
              <a:rPr sz="2800" b="1" spc="-545" dirty="0">
                <a:latin typeface="Trebuchet MS"/>
                <a:cs typeface="Trebuchet MS"/>
              </a:rPr>
              <a:t> </a:t>
            </a:r>
            <a:r>
              <a:rPr sz="2800" b="1" spc="-195" dirty="0">
                <a:latin typeface="Trebuchet MS"/>
                <a:cs typeface="Trebuchet MS"/>
              </a:rPr>
              <a:t>ITALIA </a:t>
            </a:r>
            <a:r>
              <a:rPr sz="2800" b="1" spc="-229" dirty="0">
                <a:solidFill>
                  <a:srgbClr val="009A9A"/>
                </a:solidFill>
                <a:latin typeface="Trebuchet MS"/>
                <a:cs typeface="Trebuchet MS"/>
              </a:rPr>
              <a:t>2017</a:t>
            </a:r>
            <a:endParaRPr sz="2800">
              <a:latin typeface="Trebuchet MS"/>
              <a:cs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23838" y="522858"/>
            <a:ext cx="2269490" cy="2475678"/>
          </a:xfrm>
          <a:prstGeom prst="rect">
            <a:avLst/>
          </a:prstGeom>
        </p:spPr>
        <p:txBody>
          <a:bodyPr vert="horz" wrap="square" lIns="0" tIns="13335" rIns="0" bIns="0" rtlCol="0">
            <a:spAutoFit/>
          </a:bodyPr>
          <a:lstStyle/>
          <a:p>
            <a:pPr marL="12065" marR="5080" indent="2540" algn="ctr">
              <a:lnSpc>
                <a:spcPct val="100000"/>
              </a:lnSpc>
              <a:spcBef>
                <a:spcPts val="105"/>
              </a:spcBef>
            </a:pPr>
            <a:r>
              <a:rPr sz="2000" b="1" spc="-100" dirty="0">
                <a:latin typeface="Trebuchet MS"/>
                <a:cs typeface="Trebuchet MS"/>
              </a:rPr>
              <a:t>Numero di </a:t>
            </a:r>
            <a:r>
              <a:rPr sz="2000" b="1" spc="-95" dirty="0">
                <a:latin typeface="Trebuchet MS"/>
                <a:cs typeface="Trebuchet MS"/>
              </a:rPr>
              <a:t>nuovi</a:t>
            </a:r>
            <a:r>
              <a:rPr sz="2000" b="1" spc="-350" dirty="0">
                <a:latin typeface="Trebuchet MS"/>
                <a:cs typeface="Trebuchet MS"/>
              </a:rPr>
              <a:t> </a:t>
            </a:r>
            <a:r>
              <a:rPr sz="2000" b="1" spc="-114">
                <a:latin typeface="Trebuchet MS"/>
                <a:cs typeface="Trebuchet MS"/>
              </a:rPr>
              <a:t>casi  </a:t>
            </a:r>
            <a:r>
              <a:rPr lang="it-IT" sz="2000" b="1" spc="-120" dirty="0">
                <a:latin typeface="Trebuchet MS"/>
                <a:cs typeface="Trebuchet MS"/>
              </a:rPr>
              <a:t>di tumore</a:t>
            </a:r>
            <a:r>
              <a:rPr sz="2000" b="1" spc="-120">
                <a:latin typeface="Trebuchet MS"/>
                <a:cs typeface="Trebuchet MS"/>
              </a:rPr>
              <a:t>, </a:t>
            </a:r>
            <a:r>
              <a:rPr sz="2000" b="1" spc="-105" dirty="0">
                <a:latin typeface="Trebuchet MS"/>
                <a:cs typeface="Trebuchet MS"/>
              </a:rPr>
              <a:t>totale </a:t>
            </a:r>
            <a:r>
              <a:rPr sz="2000" b="1" spc="-145" dirty="0">
                <a:latin typeface="Trebuchet MS"/>
                <a:cs typeface="Trebuchet MS"/>
              </a:rPr>
              <a:t>e</a:t>
            </a:r>
            <a:r>
              <a:rPr sz="2000" b="1" spc="-320" dirty="0">
                <a:latin typeface="Trebuchet MS"/>
                <a:cs typeface="Trebuchet MS"/>
              </a:rPr>
              <a:t> </a:t>
            </a:r>
            <a:r>
              <a:rPr sz="2000" b="1" spc="-130">
                <a:latin typeface="Trebuchet MS"/>
                <a:cs typeface="Trebuchet MS"/>
              </a:rPr>
              <a:t>per </a:t>
            </a:r>
            <a:r>
              <a:rPr sz="2000" b="1" spc="-114">
                <a:latin typeface="Trebuchet MS"/>
                <a:cs typeface="Trebuchet MS"/>
              </a:rPr>
              <a:t> </a:t>
            </a:r>
            <a:r>
              <a:rPr sz="2000" b="1" spc="-114" dirty="0">
                <a:latin typeface="Trebuchet MS"/>
                <a:cs typeface="Trebuchet MS"/>
              </a:rPr>
              <a:t>principali </a:t>
            </a:r>
            <a:r>
              <a:rPr sz="2000" b="1" spc="-125" dirty="0">
                <a:latin typeface="Trebuchet MS"/>
                <a:cs typeface="Trebuchet MS"/>
              </a:rPr>
              <a:t>sedi,  </a:t>
            </a:r>
            <a:r>
              <a:rPr sz="2000" b="1" spc="-100" dirty="0">
                <a:latin typeface="Trebuchet MS"/>
                <a:cs typeface="Trebuchet MS"/>
              </a:rPr>
              <a:t>stimati </a:t>
            </a:r>
            <a:r>
              <a:rPr sz="2000" b="1" spc="-125" dirty="0">
                <a:latin typeface="Trebuchet MS"/>
                <a:cs typeface="Trebuchet MS"/>
              </a:rPr>
              <a:t>per</a:t>
            </a:r>
            <a:r>
              <a:rPr sz="2000" b="1" spc="-250" dirty="0">
                <a:latin typeface="Trebuchet MS"/>
                <a:cs typeface="Trebuchet MS"/>
              </a:rPr>
              <a:t> </a:t>
            </a:r>
            <a:r>
              <a:rPr sz="2000" b="1" spc="-105" dirty="0">
                <a:latin typeface="Trebuchet MS"/>
                <a:cs typeface="Trebuchet MS"/>
              </a:rPr>
              <a:t>il</a:t>
            </a:r>
            <a:endParaRPr sz="2000">
              <a:latin typeface="Trebuchet MS"/>
              <a:cs typeface="Trebuchet MS"/>
            </a:endParaRPr>
          </a:p>
          <a:p>
            <a:pPr marL="58419" marR="52069" indent="1270" algn="ctr">
              <a:lnSpc>
                <a:spcPct val="100000"/>
              </a:lnSpc>
            </a:pPr>
            <a:r>
              <a:rPr sz="2000" b="1" spc="-155" dirty="0">
                <a:latin typeface="Trebuchet MS"/>
                <a:cs typeface="Trebuchet MS"/>
              </a:rPr>
              <a:t>2017 </a:t>
            </a:r>
            <a:r>
              <a:rPr sz="2000" b="1" spc="-105" dirty="0">
                <a:latin typeface="Trebuchet MS"/>
                <a:cs typeface="Trebuchet MS"/>
              </a:rPr>
              <a:t>(popolazione  </a:t>
            </a:r>
            <a:r>
              <a:rPr sz="2000" b="1" spc="-100" dirty="0">
                <a:latin typeface="Trebuchet MS"/>
                <a:cs typeface="Trebuchet MS"/>
              </a:rPr>
              <a:t>italiana </a:t>
            </a:r>
            <a:r>
              <a:rPr sz="2000" b="1" spc="-125" dirty="0">
                <a:latin typeface="Trebuchet MS"/>
                <a:cs typeface="Trebuchet MS"/>
              </a:rPr>
              <a:t>residente</a:t>
            </a:r>
            <a:r>
              <a:rPr sz="2000" b="1" spc="-295" dirty="0">
                <a:latin typeface="Trebuchet MS"/>
                <a:cs typeface="Trebuchet MS"/>
              </a:rPr>
              <a:t> </a:t>
            </a:r>
            <a:r>
              <a:rPr sz="2000" b="1" spc="-85" dirty="0">
                <a:latin typeface="Trebuchet MS"/>
                <a:cs typeface="Trebuchet MS"/>
              </a:rPr>
              <a:t>da  </a:t>
            </a:r>
            <a:r>
              <a:rPr sz="2000" b="1" spc="-110" dirty="0">
                <a:latin typeface="Trebuchet MS"/>
                <a:cs typeface="Trebuchet MS"/>
              </a:rPr>
              <a:t>previsioni </a:t>
            </a:r>
            <a:r>
              <a:rPr sz="2000" b="1" spc="-190" dirty="0">
                <a:latin typeface="Trebuchet MS"/>
                <a:cs typeface="Trebuchet MS"/>
              </a:rPr>
              <a:t>ISTAT </a:t>
            </a:r>
            <a:r>
              <a:rPr sz="2000" b="1" spc="260" dirty="0">
                <a:latin typeface="Trebuchet MS"/>
                <a:cs typeface="Trebuchet MS"/>
              </a:rPr>
              <a:t>–  </a:t>
            </a:r>
            <a:r>
              <a:rPr sz="2000" b="1" spc="-125" dirty="0">
                <a:latin typeface="Trebuchet MS"/>
                <a:cs typeface="Trebuchet MS"/>
              </a:rPr>
              <a:t>www.demo.istat.it).</a:t>
            </a:r>
            <a:endParaRPr sz="2000">
              <a:latin typeface="Trebuchet MS"/>
              <a:cs typeface="Trebuchet MS"/>
            </a:endParaRPr>
          </a:p>
        </p:txBody>
      </p:sp>
      <p:sp>
        <p:nvSpPr>
          <p:cNvPr id="3" name="object 3"/>
          <p:cNvSpPr txBox="1"/>
          <p:nvPr/>
        </p:nvSpPr>
        <p:spPr>
          <a:xfrm>
            <a:off x="6091809"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
        <p:nvSpPr>
          <p:cNvPr id="4" name="object 4"/>
          <p:cNvSpPr/>
          <p:nvPr/>
        </p:nvSpPr>
        <p:spPr>
          <a:xfrm>
            <a:off x="213230" y="152401"/>
            <a:ext cx="5654170" cy="65368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0289" rIns="0" bIns="0" rtlCol="0">
            <a:spAutoFit/>
          </a:bodyPr>
          <a:lstStyle/>
          <a:p>
            <a:pPr marL="3175" algn="ctr">
              <a:lnSpc>
                <a:spcPct val="100000"/>
              </a:lnSpc>
              <a:spcBef>
                <a:spcPts val="105"/>
              </a:spcBef>
            </a:pPr>
            <a:r>
              <a:rPr sz="2000" b="1" spc="-114" dirty="0">
                <a:latin typeface="Trebuchet MS"/>
                <a:cs typeface="Trebuchet MS"/>
              </a:rPr>
              <a:t>Primi</a:t>
            </a:r>
            <a:r>
              <a:rPr sz="2000" b="1" spc="-185" dirty="0">
                <a:latin typeface="Trebuchet MS"/>
                <a:cs typeface="Trebuchet MS"/>
              </a:rPr>
              <a:t> </a:t>
            </a:r>
            <a:r>
              <a:rPr sz="2000" b="1" spc="-125" dirty="0">
                <a:latin typeface="Trebuchet MS"/>
                <a:cs typeface="Trebuchet MS"/>
              </a:rPr>
              <a:t>cinque</a:t>
            </a:r>
            <a:r>
              <a:rPr sz="2000" b="1" spc="-175" dirty="0">
                <a:latin typeface="Trebuchet MS"/>
                <a:cs typeface="Trebuchet MS"/>
              </a:rPr>
              <a:t> </a:t>
            </a:r>
            <a:r>
              <a:rPr sz="2000" b="1" spc="-100" dirty="0">
                <a:latin typeface="Trebuchet MS"/>
                <a:cs typeface="Trebuchet MS"/>
              </a:rPr>
              <a:t>tumori</a:t>
            </a:r>
            <a:r>
              <a:rPr sz="2000" b="1" spc="-170" dirty="0">
                <a:latin typeface="Trebuchet MS"/>
                <a:cs typeface="Trebuchet MS"/>
              </a:rPr>
              <a:t> </a:t>
            </a:r>
            <a:r>
              <a:rPr sz="2000" b="1" spc="-100" dirty="0">
                <a:latin typeface="Trebuchet MS"/>
                <a:cs typeface="Trebuchet MS"/>
              </a:rPr>
              <a:t>piu</a:t>
            </a:r>
            <a:r>
              <a:rPr sz="2000" b="1" spc="-170" dirty="0">
                <a:latin typeface="Trebuchet MS"/>
                <a:cs typeface="Trebuchet MS"/>
              </a:rPr>
              <a:t> </a:t>
            </a:r>
            <a:r>
              <a:rPr sz="2000" b="1" spc="-130" dirty="0">
                <a:latin typeface="Trebuchet MS"/>
                <a:cs typeface="Trebuchet MS"/>
              </a:rPr>
              <a:t>frequentemente</a:t>
            </a:r>
            <a:r>
              <a:rPr sz="2000" b="1" spc="-170" dirty="0">
                <a:latin typeface="Trebuchet MS"/>
                <a:cs typeface="Trebuchet MS"/>
              </a:rPr>
              <a:t> </a:t>
            </a:r>
            <a:r>
              <a:rPr sz="2000" b="1" spc="-100" dirty="0">
                <a:latin typeface="Trebuchet MS"/>
                <a:cs typeface="Trebuchet MS"/>
              </a:rPr>
              <a:t>diagnosticati</a:t>
            </a:r>
            <a:r>
              <a:rPr sz="2000" b="1" spc="-185" dirty="0">
                <a:latin typeface="Trebuchet MS"/>
                <a:cs typeface="Trebuchet MS"/>
              </a:rPr>
              <a:t> </a:t>
            </a:r>
            <a:r>
              <a:rPr sz="2000" b="1" spc="-140" dirty="0">
                <a:latin typeface="Trebuchet MS"/>
                <a:cs typeface="Trebuchet MS"/>
              </a:rPr>
              <a:t>e</a:t>
            </a:r>
            <a:r>
              <a:rPr sz="2000" b="1" spc="-170" dirty="0">
                <a:latin typeface="Trebuchet MS"/>
                <a:cs typeface="Trebuchet MS"/>
              </a:rPr>
              <a:t> </a:t>
            </a:r>
            <a:r>
              <a:rPr sz="2000" b="1" spc="-114" dirty="0">
                <a:latin typeface="Trebuchet MS"/>
                <a:cs typeface="Trebuchet MS"/>
              </a:rPr>
              <a:t>proporzione</a:t>
            </a:r>
            <a:r>
              <a:rPr sz="2000" b="1" spc="-160" dirty="0">
                <a:latin typeface="Trebuchet MS"/>
                <a:cs typeface="Trebuchet MS"/>
              </a:rPr>
              <a:t> </a:t>
            </a:r>
            <a:r>
              <a:rPr sz="2000" b="1" spc="-90" dirty="0">
                <a:latin typeface="Trebuchet MS"/>
                <a:cs typeface="Trebuchet MS"/>
              </a:rPr>
              <a:t>sul</a:t>
            </a:r>
            <a:endParaRPr sz="2000">
              <a:latin typeface="Trebuchet MS"/>
              <a:cs typeface="Trebuchet MS"/>
            </a:endParaRPr>
          </a:p>
          <a:p>
            <a:pPr marL="3175" algn="ctr">
              <a:lnSpc>
                <a:spcPct val="100000"/>
              </a:lnSpc>
              <a:spcBef>
                <a:spcPts val="5"/>
              </a:spcBef>
            </a:pPr>
            <a:r>
              <a:rPr sz="2000" b="1" spc="-105" dirty="0">
                <a:latin typeface="Trebuchet MS"/>
                <a:cs typeface="Trebuchet MS"/>
              </a:rPr>
              <a:t>totale</a:t>
            </a:r>
            <a:r>
              <a:rPr sz="2000" b="1" spc="-160" dirty="0">
                <a:latin typeface="Trebuchet MS"/>
                <a:cs typeface="Trebuchet MS"/>
              </a:rPr>
              <a:t> </a:t>
            </a:r>
            <a:r>
              <a:rPr sz="2000" b="1" spc="-114" dirty="0">
                <a:latin typeface="Trebuchet MS"/>
                <a:cs typeface="Trebuchet MS"/>
              </a:rPr>
              <a:t>dei</a:t>
            </a:r>
            <a:r>
              <a:rPr sz="2000" b="1" spc="-155" dirty="0">
                <a:latin typeface="Trebuchet MS"/>
                <a:cs typeface="Trebuchet MS"/>
              </a:rPr>
              <a:t> </a:t>
            </a:r>
            <a:r>
              <a:rPr sz="2000" b="1" spc="-100" dirty="0">
                <a:latin typeface="Trebuchet MS"/>
                <a:cs typeface="Trebuchet MS"/>
              </a:rPr>
              <a:t>tumori</a:t>
            </a:r>
            <a:r>
              <a:rPr sz="2000" b="1" spc="-180" dirty="0">
                <a:latin typeface="Trebuchet MS"/>
                <a:cs typeface="Trebuchet MS"/>
              </a:rPr>
              <a:t> </a:t>
            </a:r>
            <a:r>
              <a:rPr sz="2000" b="1" spc="-110" dirty="0">
                <a:latin typeface="Trebuchet MS"/>
                <a:cs typeface="Trebuchet MS"/>
              </a:rPr>
              <a:t>(esclusi</a:t>
            </a:r>
            <a:r>
              <a:rPr sz="2000" b="1" spc="-170" dirty="0">
                <a:latin typeface="Trebuchet MS"/>
                <a:cs typeface="Trebuchet MS"/>
              </a:rPr>
              <a:t> </a:t>
            </a:r>
            <a:r>
              <a:rPr sz="2000" b="1" spc="-105" dirty="0">
                <a:latin typeface="Trebuchet MS"/>
                <a:cs typeface="Trebuchet MS"/>
              </a:rPr>
              <a:t>i</a:t>
            </a:r>
            <a:r>
              <a:rPr sz="2000" b="1" spc="-155" dirty="0">
                <a:latin typeface="Trebuchet MS"/>
                <a:cs typeface="Trebuchet MS"/>
              </a:rPr>
              <a:t> </a:t>
            </a:r>
            <a:r>
              <a:rPr sz="2000" b="1" spc="-125" dirty="0">
                <a:latin typeface="Trebuchet MS"/>
                <a:cs typeface="Trebuchet MS"/>
              </a:rPr>
              <a:t>carcinomi</a:t>
            </a:r>
            <a:r>
              <a:rPr sz="2000" b="1" spc="-185" dirty="0">
                <a:latin typeface="Trebuchet MS"/>
                <a:cs typeface="Trebuchet MS"/>
              </a:rPr>
              <a:t> </a:t>
            </a:r>
            <a:r>
              <a:rPr sz="2000" b="1" spc="-100" dirty="0">
                <a:latin typeface="Trebuchet MS"/>
                <a:cs typeface="Trebuchet MS"/>
              </a:rPr>
              <a:t>della</a:t>
            </a:r>
            <a:r>
              <a:rPr sz="2000" b="1" spc="-160" dirty="0">
                <a:latin typeface="Trebuchet MS"/>
                <a:cs typeface="Trebuchet MS"/>
              </a:rPr>
              <a:t> </a:t>
            </a:r>
            <a:r>
              <a:rPr sz="2000" b="1" spc="-135" dirty="0">
                <a:latin typeface="Trebuchet MS"/>
                <a:cs typeface="Trebuchet MS"/>
              </a:rPr>
              <a:t>cute)</a:t>
            </a:r>
            <a:r>
              <a:rPr sz="2000" b="1" spc="-165" dirty="0">
                <a:latin typeface="Trebuchet MS"/>
                <a:cs typeface="Trebuchet MS"/>
              </a:rPr>
              <a:t> </a:t>
            </a:r>
            <a:r>
              <a:rPr sz="2000" b="1" spc="-125" dirty="0">
                <a:latin typeface="Trebuchet MS"/>
                <a:cs typeface="Trebuchet MS"/>
              </a:rPr>
              <a:t>per</a:t>
            </a:r>
            <a:r>
              <a:rPr sz="2000" b="1" spc="-145" dirty="0">
                <a:latin typeface="Trebuchet MS"/>
                <a:cs typeface="Trebuchet MS"/>
              </a:rPr>
              <a:t> </a:t>
            </a:r>
            <a:r>
              <a:rPr sz="2000" b="1" spc="-100" dirty="0">
                <a:latin typeface="Trebuchet MS"/>
                <a:cs typeface="Trebuchet MS"/>
              </a:rPr>
              <a:t>sesso.</a:t>
            </a:r>
            <a:r>
              <a:rPr sz="2000" b="1" spc="-165" dirty="0">
                <a:latin typeface="Trebuchet MS"/>
                <a:cs typeface="Trebuchet MS"/>
              </a:rPr>
              <a:t> </a:t>
            </a:r>
            <a:r>
              <a:rPr sz="2000" b="1" spc="-105" dirty="0">
                <a:latin typeface="Trebuchet MS"/>
                <a:cs typeface="Trebuchet MS"/>
              </a:rPr>
              <a:t>Stime</a:t>
            </a:r>
            <a:r>
              <a:rPr sz="2000" b="1" spc="-155" dirty="0">
                <a:latin typeface="Trebuchet MS"/>
                <a:cs typeface="Trebuchet MS"/>
              </a:rPr>
              <a:t> </a:t>
            </a:r>
            <a:r>
              <a:rPr sz="2000" b="1" spc="-125" dirty="0">
                <a:latin typeface="Trebuchet MS"/>
                <a:cs typeface="Trebuchet MS"/>
              </a:rPr>
              <a:t>per</a:t>
            </a:r>
            <a:r>
              <a:rPr sz="2000" b="1" spc="-155" dirty="0">
                <a:latin typeface="Trebuchet MS"/>
                <a:cs typeface="Trebuchet MS"/>
              </a:rPr>
              <a:t> </a:t>
            </a:r>
            <a:r>
              <a:rPr sz="2000" b="1" spc="-105" dirty="0">
                <a:latin typeface="Trebuchet MS"/>
                <a:cs typeface="Trebuchet MS"/>
              </a:rPr>
              <a:t>l’Italia</a:t>
            </a:r>
            <a:endParaRPr sz="2000">
              <a:latin typeface="Trebuchet MS"/>
              <a:cs typeface="Trebuchet MS"/>
            </a:endParaRPr>
          </a:p>
        </p:txBody>
      </p:sp>
      <p:sp>
        <p:nvSpPr>
          <p:cNvPr id="3" name="object 3"/>
          <p:cNvSpPr txBox="1"/>
          <p:nvPr/>
        </p:nvSpPr>
        <p:spPr>
          <a:xfrm>
            <a:off x="4266691" y="969390"/>
            <a:ext cx="612140" cy="330835"/>
          </a:xfrm>
          <a:prstGeom prst="rect">
            <a:avLst/>
          </a:prstGeom>
        </p:spPr>
        <p:txBody>
          <a:bodyPr vert="horz" wrap="square" lIns="0" tIns="13335" rIns="0" bIns="0" rtlCol="0">
            <a:spAutoFit/>
          </a:bodyPr>
          <a:lstStyle/>
          <a:p>
            <a:pPr marL="12700">
              <a:lnSpc>
                <a:spcPct val="100000"/>
              </a:lnSpc>
              <a:spcBef>
                <a:spcPts val="105"/>
              </a:spcBef>
            </a:pPr>
            <a:r>
              <a:rPr sz="2000" b="1" spc="-165" dirty="0">
                <a:latin typeface="Trebuchet MS"/>
                <a:cs typeface="Trebuchet MS"/>
              </a:rPr>
              <a:t>2017.</a:t>
            </a:r>
            <a:endParaRPr sz="2000">
              <a:latin typeface="Trebuchet MS"/>
              <a:cs typeface="Trebuchet MS"/>
            </a:endParaRPr>
          </a:p>
        </p:txBody>
      </p:sp>
      <p:sp>
        <p:nvSpPr>
          <p:cNvPr id="4" name="object 4"/>
          <p:cNvSpPr/>
          <p:nvPr/>
        </p:nvSpPr>
        <p:spPr>
          <a:xfrm>
            <a:off x="638669" y="2550829"/>
            <a:ext cx="8091071" cy="168618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770633" y="5261609"/>
            <a:ext cx="2155190" cy="269875"/>
          </a:xfrm>
          <a:prstGeom prst="rect">
            <a:avLst/>
          </a:prstGeom>
        </p:spPr>
        <p:txBody>
          <a:bodyPr vert="horz" wrap="square" lIns="0" tIns="12700" rIns="0" bIns="0" rtlCol="0">
            <a:spAutoFit/>
          </a:bodyPr>
          <a:lstStyle/>
          <a:p>
            <a:pPr marL="12700">
              <a:lnSpc>
                <a:spcPct val="100000"/>
              </a:lnSpc>
              <a:spcBef>
                <a:spcPts val="100"/>
              </a:spcBef>
            </a:pPr>
            <a:r>
              <a:rPr sz="800" spc="-30" dirty="0">
                <a:latin typeface="Arial"/>
                <a:cs typeface="Arial"/>
              </a:rPr>
              <a:t>*Comprende </a:t>
            </a:r>
            <a:r>
              <a:rPr sz="800" spc="-55" dirty="0">
                <a:latin typeface="Arial"/>
                <a:cs typeface="Arial"/>
              </a:rPr>
              <a:t>sia </a:t>
            </a:r>
            <a:r>
              <a:rPr sz="800" spc="-5" dirty="0">
                <a:latin typeface="Arial"/>
                <a:cs typeface="Arial"/>
              </a:rPr>
              <a:t>tumori infiltranti </a:t>
            </a:r>
            <a:r>
              <a:rPr sz="800" spc="-55" dirty="0">
                <a:latin typeface="Arial"/>
                <a:cs typeface="Arial"/>
              </a:rPr>
              <a:t>sia </a:t>
            </a:r>
            <a:r>
              <a:rPr sz="800" spc="-30" dirty="0">
                <a:latin typeface="Arial"/>
                <a:cs typeface="Arial"/>
              </a:rPr>
              <a:t>non</a:t>
            </a:r>
            <a:r>
              <a:rPr sz="800" spc="-35" dirty="0">
                <a:latin typeface="Arial"/>
                <a:cs typeface="Arial"/>
              </a:rPr>
              <a:t> </a:t>
            </a:r>
            <a:r>
              <a:rPr sz="800" spc="-5" dirty="0">
                <a:latin typeface="Arial"/>
                <a:cs typeface="Arial"/>
              </a:rPr>
              <a:t>infiltranti.</a:t>
            </a:r>
            <a:endParaRPr sz="800">
              <a:latin typeface="Arial"/>
              <a:cs typeface="Arial"/>
            </a:endParaRPr>
          </a:p>
          <a:p>
            <a:pPr marL="12700">
              <a:lnSpc>
                <a:spcPct val="100000"/>
              </a:lnSpc>
              <a:spcBef>
                <a:spcPts val="5"/>
              </a:spcBef>
            </a:pPr>
            <a:r>
              <a:rPr sz="800" spc="-20" dirty="0">
                <a:latin typeface="Arial"/>
                <a:cs typeface="Arial"/>
              </a:rPr>
              <a:t>**Comprende </a:t>
            </a:r>
            <a:r>
              <a:rPr sz="800" spc="-30" dirty="0">
                <a:latin typeface="Arial"/>
                <a:cs typeface="Arial"/>
              </a:rPr>
              <a:t>rene, </a:t>
            </a:r>
            <a:r>
              <a:rPr sz="800" spc="-25" dirty="0">
                <a:latin typeface="Arial"/>
                <a:cs typeface="Arial"/>
              </a:rPr>
              <a:t>pelvi </a:t>
            </a:r>
            <a:r>
              <a:rPr sz="800" spc="-45" dirty="0">
                <a:latin typeface="Arial"/>
                <a:cs typeface="Arial"/>
              </a:rPr>
              <a:t>e</a:t>
            </a:r>
            <a:r>
              <a:rPr sz="800" spc="-80" dirty="0">
                <a:latin typeface="Arial"/>
                <a:cs typeface="Arial"/>
              </a:rPr>
              <a:t> </a:t>
            </a:r>
            <a:r>
              <a:rPr sz="800" spc="-20" dirty="0">
                <a:latin typeface="Arial"/>
                <a:cs typeface="Arial"/>
              </a:rPr>
              <a:t>uretere.</a:t>
            </a:r>
            <a:endParaRPr sz="800">
              <a:latin typeface="Arial"/>
              <a:cs typeface="Arial"/>
            </a:endParaRPr>
          </a:p>
        </p:txBody>
      </p:sp>
      <p:sp>
        <p:nvSpPr>
          <p:cNvPr id="6" name="object 6"/>
          <p:cNvSpPr txBox="1"/>
          <p:nvPr/>
        </p:nvSpPr>
        <p:spPr>
          <a:xfrm>
            <a:off x="6091809"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magine 3"/>
          <p:cNvPicPr>
            <a:picLocks noChangeAspect="1"/>
          </p:cNvPicPr>
          <p:nvPr/>
        </p:nvPicPr>
        <p:blipFill>
          <a:blip r:embed="rId2"/>
          <a:srcRect/>
          <a:stretch>
            <a:fillRect/>
          </a:stretch>
        </p:blipFill>
        <p:spPr bwMode="auto">
          <a:xfrm>
            <a:off x="203200" y="0"/>
            <a:ext cx="8734425"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3166" y="76200"/>
            <a:ext cx="2677795" cy="567463"/>
          </a:xfrm>
          <a:prstGeom prst="rect">
            <a:avLst/>
          </a:prstGeom>
        </p:spPr>
        <p:txBody>
          <a:bodyPr vert="horz" wrap="square" lIns="0" tIns="13335" rIns="0" bIns="0" rtlCol="0">
            <a:spAutoFit/>
          </a:bodyPr>
          <a:lstStyle/>
          <a:p>
            <a:pPr marL="12700">
              <a:lnSpc>
                <a:spcPct val="100000"/>
              </a:lnSpc>
              <a:spcBef>
                <a:spcPts val="105"/>
              </a:spcBef>
            </a:pPr>
            <a:r>
              <a:rPr sz="3600" spc="-185" dirty="0"/>
              <a:t>programma</a:t>
            </a:r>
            <a:endParaRPr sz="3600"/>
          </a:p>
        </p:txBody>
      </p:sp>
      <p:sp>
        <p:nvSpPr>
          <p:cNvPr id="3" name="object 3"/>
          <p:cNvSpPr txBox="1"/>
          <p:nvPr/>
        </p:nvSpPr>
        <p:spPr>
          <a:xfrm>
            <a:off x="535940" y="457200"/>
            <a:ext cx="7647940" cy="6428042"/>
          </a:xfrm>
          <a:prstGeom prst="rect">
            <a:avLst/>
          </a:prstGeom>
        </p:spPr>
        <p:txBody>
          <a:bodyPr vert="horz" wrap="square" lIns="0" tIns="13335" rIns="0" bIns="0" rtlCol="0">
            <a:spAutoFit/>
          </a:bodyPr>
          <a:lstStyle/>
          <a:p>
            <a:r>
              <a:rPr lang="it-IT" b="1" dirty="0"/>
              <a:t>Epidemiologia</a:t>
            </a:r>
            <a:r>
              <a:rPr lang="it-IT" dirty="0"/>
              <a:t> </a:t>
            </a:r>
          </a:p>
          <a:p>
            <a:pPr lvl="1"/>
            <a:r>
              <a:rPr lang="it-IT" dirty="0"/>
              <a:t>Incidenza e mortalità per le patologie tumorali e Registro Tumori</a:t>
            </a:r>
          </a:p>
          <a:p>
            <a:pPr lvl="1"/>
            <a:r>
              <a:rPr lang="it-IT" dirty="0"/>
              <a:t>Potenziali agenti eziologici</a:t>
            </a:r>
          </a:p>
          <a:p>
            <a:pPr lvl="1"/>
            <a:r>
              <a:rPr lang="it-IT" dirty="0"/>
              <a:t>Attività di promozione della salute (prevenzione, </a:t>
            </a:r>
            <a:r>
              <a:rPr lang="it-IT" dirty="0" err="1"/>
              <a:t>ect</a:t>
            </a:r>
            <a:r>
              <a:rPr lang="it-IT" dirty="0"/>
              <a:t>)</a:t>
            </a:r>
          </a:p>
          <a:p>
            <a:r>
              <a:rPr lang="it-IT" b="1" dirty="0"/>
              <a:t>Biologia Molecolare dei Principali Tumori </a:t>
            </a:r>
          </a:p>
          <a:p>
            <a:pPr lvl="1"/>
            <a:r>
              <a:rPr lang="it-IT" dirty="0"/>
              <a:t>Principi di biologica cellulare (ciclo cellulare, proliferazione, morte cellulare)</a:t>
            </a:r>
          </a:p>
          <a:p>
            <a:pPr lvl="1"/>
            <a:r>
              <a:rPr lang="it-IT" dirty="0"/>
              <a:t>Processo di </a:t>
            </a:r>
            <a:r>
              <a:rPr lang="it-IT" dirty="0" err="1"/>
              <a:t>metastatizzazione</a:t>
            </a:r>
            <a:endParaRPr lang="it-IT" dirty="0"/>
          </a:p>
          <a:p>
            <a:pPr lvl="1"/>
            <a:r>
              <a:rPr lang="it-IT" dirty="0"/>
              <a:t>Bersagli molecolari per applicazioni terapeutiche</a:t>
            </a:r>
          </a:p>
          <a:p>
            <a:pPr lvl="1"/>
            <a:r>
              <a:rPr lang="it-IT" dirty="0"/>
              <a:t>Marcatori tumorali</a:t>
            </a:r>
          </a:p>
          <a:p>
            <a:r>
              <a:rPr lang="it-IT" b="1" dirty="0"/>
              <a:t> Principi di diagnostica oncologica e </a:t>
            </a:r>
            <a:r>
              <a:rPr lang="it-IT" b="1" dirty="0" err="1"/>
              <a:t>stadiazione</a:t>
            </a:r>
            <a:r>
              <a:rPr lang="it-IT" b="1" dirty="0"/>
              <a:t> della malattia neoplastica.</a:t>
            </a:r>
          </a:p>
          <a:p>
            <a:r>
              <a:rPr lang="it-IT" b="1" dirty="0"/>
              <a:t>Approccio Multidisciplinare nella gestione del cancro</a:t>
            </a:r>
          </a:p>
          <a:p>
            <a:r>
              <a:rPr lang="it-IT" b="1" dirty="0"/>
              <a:t>Terapia Medica Oncologica delle Principali Neoplasie </a:t>
            </a:r>
          </a:p>
          <a:p>
            <a:pPr lvl="1"/>
            <a:r>
              <a:rPr lang="it-IT" dirty="0"/>
              <a:t>Definizione di chemioterapia e farmaci antiblastici</a:t>
            </a:r>
          </a:p>
          <a:p>
            <a:pPr lvl="1"/>
            <a:r>
              <a:rPr lang="it-IT" dirty="0"/>
              <a:t>Terapia della mammella, del polmone,  del tratto gastro-enterico, genito-urinari e rari</a:t>
            </a:r>
          </a:p>
          <a:p>
            <a:pPr lvl="1"/>
            <a:r>
              <a:rPr lang="it-IT" dirty="0"/>
              <a:t>Metastasi ossee e terapia</a:t>
            </a:r>
          </a:p>
          <a:p>
            <a:pPr lvl="1"/>
            <a:r>
              <a:rPr lang="it-IT" dirty="0"/>
              <a:t>Terapie target ovvero a bersaglio molecolare</a:t>
            </a:r>
          </a:p>
          <a:p>
            <a:pPr lvl="1"/>
            <a:r>
              <a:rPr lang="it-IT" dirty="0"/>
              <a:t>Cenni di terapie alternative</a:t>
            </a:r>
          </a:p>
          <a:p>
            <a:r>
              <a:rPr lang="it-IT" b="1" dirty="0"/>
              <a:t>Modi e mezzi per la corretta valutazione della risposta in ambito oncologico</a:t>
            </a:r>
          </a:p>
          <a:p>
            <a:r>
              <a:rPr lang="it-IT" b="1" dirty="0"/>
              <a:t>Importanza e modi di conduzione della sperimentazione clinica, problemi di bioetica, consenso informato. Gli studi di fase I, </a:t>
            </a:r>
            <a:r>
              <a:rPr lang="it-IT" b="1" dirty="0" err="1"/>
              <a:t>II</a:t>
            </a:r>
            <a:r>
              <a:rPr lang="it-IT" b="1" dirty="0"/>
              <a:t>, III, </a:t>
            </a:r>
            <a:r>
              <a:rPr lang="it-IT" b="1" dirty="0" err="1"/>
              <a:t>IV</a:t>
            </a:r>
            <a:r>
              <a:rPr lang="it-IT" b="1" dirty="0"/>
              <a:t> </a:t>
            </a:r>
          </a:p>
          <a:p>
            <a:r>
              <a:rPr lang="it-IT" b="1" dirty="0"/>
              <a:t>Nutrizione e Cancro</a:t>
            </a:r>
          </a:p>
          <a:p>
            <a:pPr marL="355600" indent="-342900">
              <a:lnSpc>
                <a:spcPct val="100000"/>
              </a:lnSpc>
              <a:spcBef>
                <a:spcPts val="105"/>
              </a:spcBef>
              <a:tabLst>
                <a:tab pos="355600" algn="l"/>
                <a:tab pos="356235" algn="l"/>
              </a:tabLst>
            </a:pPr>
            <a:endParaRPr sz="20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570" y="359105"/>
            <a:ext cx="8041005" cy="941705"/>
          </a:xfrm>
          <a:prstGeom prst="rect">
            <a:avLst/>
          </a:prstGeom>
        </p:spPr>
        <p:txBody>
          <a:bodyPr vert="horz" wrap="square" lIns="0" tIns="13335" rIns="0" bIns="0" rtlCol="0">
            <a:spAutoFit/>
          </a:bodyPr>
          <a:lstStyle/>
          <a:p>
            <a:pPr marL="12065" marR="5080" indent="2540" algn="ctr">
              <a:lnSpc>
                <a:spcPct val="100000"/>
              </a:lnSpc>
              <a:spcBef>
                <a:spcPts val="105"/>
              </a:spcBef>
            </a:pPr>
            <a:r>
              <a:rPr sz="2000" b="1" spc="-114" dirty="0">
                <a:latin typeface="Trebuchet MS"/>
                <a:cs typeface="Trebuchet MS"/>
              </a:rPr>
              <a:t>Primi </a:t>
            </a:r>
            <a:r>
              <a:rPr sz="2000" b="1" spc="-125" dirty="0">
                <a:latin typeface="Trebuchet MS"/>
                <a:cs typeface="Trebuchet MS"/>
              </a:rPr>
              <a:t>cinque </a:t>
            </a:r>
            <a:r>
              <a:rPr sz="2000" b="1" spc="-100" dirty="0">
                <a:latin typeface="Trebuchet MS"/>
                <a:cs typeface="Trebuchet MS"/>
              </a:rPr>
              <a:t>tumori </a:t>
            </a:r>
            <a:r>
              <a:rPr sz="2000" b="1" spc="-105" dirty="0">
                <a:latin typeface="Trebuchet MS"/>
                <a:cs typeface="Trebuchet MS"/>
              </a:rPr>
              <a:t>in </a:t>
            </a:r>
            <a:r>
              <a:rPr sz="2000" b="1" spc="-120" dirty="0">
                <a:latin typeface="Trebuchet MS"/>
                <a:cs typeface="Trebuchet MS"/>
              </a:rPr>
              <a:t>termini </a:t>
            </a:r>
            <a:r>
              <a:rPr sz="2000" b="1" spc="-95" dirty="0">
                <a:latin typeface="Trebuchet MS"/>
                <a:cs typeface="Trebuchet MS"/>
              </a:rPr>
              <a:t>di </a:t>
            </a:r>
            <a:r>
              <a:rPr sz="2000" b="1" spc="-140" dirty="0">
                <a:latin typeface="Trebuchet MS"/>
                <a:cs typeface="Trebuchet MS"/>
              </a:rPr>
              <a:t>frequenza e </a:t>
            </a:r>
            <a:r>
              <a:rPr sz="2000" b="1" spc="-114" dirty="0">
                <a:latin typeface="Trebuchet MS"/>
                <a:cs typeface="Trebuchet MS"/>
              </a:rPr>
              <a:t>proporzione </a:t>
            </a:r>
            <a:r>
              <a:rPr sz="2000" b="1" spc="-90" dirty="0">
                <a:latin typeface="Trebuchet MS"/>
                <a:cs typeface="Trebuchet MS"/>
              </a:rPr>
              <a:t>sul </a:t>
            </a:r>
            <a:r>
              <a:rPr sz="2000" b="1" spc="-105" dirty="0">
                <a:latin typeface="Trebuchet MS"/>
                <a:cs typeface="Trebuchet MS"/>
              </a:rPr>
              <a:t>totale </a:t>
            </a:r>
            <a:r>
              <a:rPr sz="2000" b="1" spc="-110" dirty="0">
                <a:latin typeface="Trebuchet MS"/>
                <a:cs typeface="Trebuchet MS"/>
              </a:rPr>
              <a:t>dei  </a:t>
            </a:r>
            <a:r>
              <a:rPr sz="2000" b="1" spc="-100" dirty="0">
                <a:latin typeface="Trebuchet MS"/>
                <a:cs typeface="Trebuchet MS"/>
              </a:rPr>
              <a:t>tumori</a:t>
            </a:r>
            <a:r>
              <a:rPr sz="2000" b="1" spc="-185" dirty="0">
                <a:latin typeface="Trebuchet MS"/>
                <a:cs typeface="Trebuchet MS"/>
              </a:rPr>
              <a:t> </a:t>
            </a:r>
            <a:r>
              <a:rPr sz="2000" b="1" spc="-120" dirty="0">
                <a:latin typeface="Trebuchet MS"/>
                <a:cs typeface="Trebuchet MS"/>
              </a:rPr>
              <a:t>incidenti</a:t>
            </a:r>
            <a:r>
              <a:rPr sz="2000" b="1" spc="-180" dirty="0">
                <a:latin typeface="Trebuchet MS"/>
                <a:cs typeface="Trebuchet MS"/>
              </a:rPr>
              <a:t> </a:t>
            </a:r>
            <a:r>
              <a:rPr sz="2000" b="1" spc="-110" dirty="0">
                <a:latin typeface="Trebuchet MS"/>
                <a:cs typeface="Trebuchet MS"/>
              </a:rPr>
              <a:t>(esclusi</a:t>
            </a:r>
            <a:r>
              <a:rPr sz="2000" b="1" spc="-170" dirty="0">
                <a:latin typeface="Trebuchet MS"/>
                <a:cs typeface="Trebuchet MS"/>
              </a:rPr>
              <a:t> </a:t>
            </a:r>
            <a:r>
              <a:rPr sz="2000" b="1" spc="-105" dirty="0">
                <a:latin typeface="Trebuchet MS"/>
                <a:cs typeface="Trebuchet MS"/>
              </a:rPr>
              <a:t>i</a:t>
            </a:r>
            <a:r>
              <a:rPr sz="2000" b="1" spc="-155" dirty="0">
                <a:latin typeface="Trebuchet MS"/>
                <a:cs typeface="Trebuchet MS"/>
              </a:rPr>
              <a:t> </a:t>
            </a:r>
            <a:r>
              <a:rPr sz="2000" b="1" spc="-125" dirty="0">
                <a:latin typeface="Trebuchet MS"/>
                <a:cs typeface="Trebuchet MS"/>
              </a:rPr>
              <a:t>carcinomi</a:t>
            </a:r>
            <a:r>
              <a:rPr sz="2000" b="1" spc="-175" dirty="0">
                <a:latin typeface="Trebuchet MS"/>
                <a:cs typeface="Trebuchet MS"/>
              </a:rPr>
              <a:t> </a:t>
            </a:r>
            <a:r>
              <a:rPr sz="2000" b="1" spc="-100" dirty="0">
                <a:latin typeface="Trebuchet MS"/>
                <a:cs typeface="Trebuchet MS"/>
              </a:rPr>
              <a:t>della</a:t>
            </a:r>
            <a:r>
              <a:rPr sz="2000" b="1" spc="-160" dirty="0">
                <a:latin typeface="Trebuchet MS"/>
                <a:cs typeface="Trebuchet MS"/>
              </a:rPr>
              <a:t> </a:t>
            </a:r>
            <a:r>
              <a:rPr sz="2000" b="1" spc="-135" dirty="0">
                <a:latin typeface="Trebuchet MS"/>
                <a:cs typeface="Trebuchet MS"/>
              </a:rPr>
              <a:t>cute)</a:t>
            </a:r>
            <a:r>
              <a:rPr sz="2000" b="1" spc="-175" dirty="0">
                <a:latin typeface="Trebuchet MS"/>
                <a:cs typeface="Trebuchet MS"/>
              </a:rPr>
              <a:t> </a:t>
            </a:r>
            <a:r>
              <a:rPr sz="2000" b="1" spc="-125" dirty="0">
                <a:latin typeface="Trebuchet MS"/>
                <a:cs typeface="Trebuchet MS"/>
              </a:rPr>
              <a:t>per</a:t>
            </a:r>
            <a:r>
              <a:rPr sz="2000" b="1" spc="-145" dirty="0">
                <a:latin typeface="Trebuchet MS"/>
                <a:cs typeface="Trebuchet MS"/>
              </a:rPr>
              <a:t> </a:t>
            </a:r>
            <a:r>
              <a:rPr sz="2000" b="1" spc="-80" dirty="0">
                <a:latin typeface="Trebuchet MS"/>
                <a:cs typeface="Trebuchet MS"/>
              </a:rPr>
              <a:t>sesso</a:t>
            </a:r>
            <a:r>
              <a:rPr sz="2000" b="1" spc="-155" dirty="0">
                <a:latin typeface="Trebuchet MS"/>
                <a:cs typeface="Trebuchet MS"/>
              </a:rPr>
              <a:t> </a:t>
            </a:r>
            <a:r>
              <a:rPr sz="2000" b="1" spc="-145" dirty="0">
                <a:latin typeface="Trebuchet MS"/>
                <a:cs typeface="Trebuchet MS"/>
              </a:rPr>
              <a:t>e</a:t>
            </a:r>
            <a:r>
              <a:rPr sz="2000" b="1" spc="-160" dirty="0">
                <a:latin typeface="Trebuchet MS"/>
                <a:cs typeface="Trebuchet MS"/>
              </a:rPr>
              <a:t> </a:t>
            </a:r>
            <a:r>
              <a:rPr sz="2000" b="1" spc="-110" dirty="0">
                <a:latin typeface="Trebuchet MS"/>
                <a:cs typeface="Trebuchet MS"/>
              </a:rPr>
              <a:t>fascia</a:t>
            </a:r>
            <a:r>
              <a:rPr sz="2000" b="1" spc="-150" dirty="0">
                <a:latin typeface="Trebuchet MS"/>
                <a:cs typeface="Trebuchet MS"/>
              </a:rPr>
              <a:t> </a:t>
            </a:r>
            <a:r>
              <a:rPr sz="2000" b="1" spc="-100" dirty="0">
                <a:latin typeface="Trebuchet MS"/>
                <a:cs typeface="Trebuchet MS"/>
              </a:rPr>
              <a:t>di</a:t>
            </a:r>
            <a:r>
              <a:rPr sz="2000" b="1" spc="-160" dirty="0">
                <a:latin typeface="Trebuchet MS"/>
                <a:cs typeface="Trebuchet MS"/>
              </a:rPr>
              <a:t> </a:t>
            </a:r>
            <a:r>
              <a:rPr sz="2000" b="1" spc="-140" dirty="0">
                <a:latin typeface="Trebuchet MS"/>
                <a:cs typeface="Trebuchet MS"/>
              </a:rPr>
              <a:t>età.</a:t>
            </a:r>
            <a:r>
              <a:rPr sz="2000" b="1" spc="-155" dirty="0">
                <a:latin typeface="Trebuchet MS"/>
                <a:cs typeface="Trebuchet MS"/>
              </a:rPr>
              <a:t> </a:t>
            </a:r>
            <a:r>
              <a:rPr sz="2000" b="1" spc="-90" dirty="0">
                <a:latin typeface="Trebuchet MS"/>
                <a:cs typeface="Trebuchet MS"/>
              </a:rPr>
              <a:t>Pool  </a:t>
            </a:r>
            <a:r>
              <a:rPr sz="2000" b="1" spc="-40" dirty="0">
                <a:latin typeface="Trebuchet MS"/>
                <a:cs typeface="Trebuchet MS"/>
              </a:rPr>
              <a:t>AIRTUM</a:t>
            </a:r>
            <a:r>
              <a:rPr sz="2000" b="1" spc="-175" dirty="0">
                <a:latin typeface="Trebuchet MS"/>
                <a:cs typeface="Trebuchet MS"/>
              </a:rPr>
              <a:t> </a:t>
            </a:r>
            <a:r>
              <a:rPr sz="2000" b="1" spc="-160" dirty="0">
                <a:latin typeface="Trebuchet MS"/>
                <a:cs typeface="Trebuchet MS"/>
              </a:rPr>
              <a:t>2008-2013.</a:t>
            </a:r>
            <a:endParaRPr sz="2000">
              <a:latin typeface="Trebuchet MS"/>
              <a:cs typeface="Trebuchet MS"/>
            </a:endParaRPr>
          </a:p>
        </p:txBody>
      </p:sp>
      <p:sp>
        <p:nvSpPr>
          <p:cNvPr id="3" name="object 3"/>
          <p:cNvSpPr txBox="1"/>
          <p:nvPr/>
        </p:nvSpPr>
        <p:spPr>
          <a:xfrm>
            <a:off x="6091809"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
        <p:nvSpPr>
          <p:cNvPr id="4" name="object 4"/>
          <p:cNvSpPr txBox="1"/>
          <p:nvPr/>
        </p:nvSpPr>
        <p:spPr>
          <a:xfrm>
            <a:off x="1194612" y="5809894"/>
            <a:ext cx="3525520" cy="269875"/>
          </a:xfrm>
          <a:prstGeom prst="rect">
            <a:avLst/>
          </a:prstGeom>
        </p:spPr>
        <p:txBody>
          <a:bodyPr vert="horz" wrap="square" lIns="0" tIns="12700" rIns="0" bIns="0" rtlCol="0">
            <a:spAutoFit/>
          </a:bodyPr>
          <a:lstStyle/>
          <a:p>
            <a:pPr marL="12700">
              <a:lnSpc>
                <a:spcPct val="100000"/>
              </a:lnSpc>
              <a:spcBef>
                <a:spcPts val="100"/>
              </a:spcBef>
            </a:pPr>
            <a:r>
              <a:rPr sz="800" spc="-30" dirty="0">
                <a:latin typeface="Arial"/>
                <a:cs typeface="Arial"/>
              </a:rPr>
              <a:t>*Comprende </a:t>
            </a:r>
            <a:r>
              <a:rPr sz="800" spc="-55" dirty="0">
                <a:latin typeface="Arial"/>
                <a:cs typeface="Arial"/>
              </a:rPr>
              <a:t>sia </a:t>
            </a:r>
            <a:r>
              <a:rPr sz="800" spc="-5" dirty="0">
                <a:latin typeface="Arial"/>
                <a:cs typeface="Arial"/>
              </a:rPr>
              <a:t>tumori infiltranti </a:t>
            </a:r>
            <a:r>
              <a:rPr sz="800" spc="-55" dirty="0">
                <a:latin typeface="Arial"/>
                <a:cs typeface="Arial"/>
              </a:rPr>
              <a:t>sia </a:t>
            </a:r>
            <a:r>
              <a:rPr sz="800" spc="-30" dirty="0">
                <a:latin typeface="Arial"/>
                <a:cs typeface="Arial"/>
              </a:rPr>
              <a:t>non</a:t>
            </a:r>
            <a:r>
              <a:rPr sz="800" spc="-55" dirty="0">
                <a:latin typeface="Arial"/>
                <a:cs typeface="Arial"/>
              </a:rPr>
              <a:t> </a:t>
            </a:r>
            <a:r>
              <a:rPr sz="800" spc="-5" dirty="0">
                <a:latin typeface="Arial"/>
                <a:cs typeface="Arial"/>
              </a:rPr>
              <a:t>infiltranti.</a:t>
            </a:r>
            <a:endParaRPr sz="800">
              <a:latin typeface="Arial"/>
              <a:cs typeface="Arial"/>
            </a:endParaRPr>
          </a:p>
          <a:p>
            <a:pPr marL="12700">
              <a:lnSpc>
                <a:spcPct val="100000"/>
              </a:lnSpc>
            </a:pPr>
            <a:r>
              <a:rPr sz="800" spc="-20" dirty="0">
                <a:latin typeface="Arial"/>
                <a:cs typeface="Arial"/>
              </a:rPr>
              <a:t>**Comprende </a:t>
            </a:r>
            <a:r>
              <a:rPr sz="800" spc="-30" dirty="0">
                <a:latin typeface="Arial"/>
                <a:cs typeface="Arial"/>
              </a:rPr>
              <a:t>lingua, </a:t>
            </a:r>
            <a:r>
              <a:rPr sz="800" spc="-45" dirty="0">
                <a:latin typeface="Arial"/>
                <a:cs typeface="Arial"/>
              </a:rPr>
              <a:t>bocca, </a:t>
            </a:r>
            <a:r>
              <a:rPr sz="800" spc="-25" dirty="0">
                <a:latin typeface="Arial"/>
                <a:cs typeface="Arial"/>
              </a:rPr>
              <a:t>orofaringe, rinofaringe, ipofaringe, faringe </a:t>
            </a:r>
            <a:r>
              <a:rPr sz="800" spc="-80" dirty="0">
                <a:latin typeface="Arial"/>
                <a:cs typeface="Arial"/>
              </a:rPr>
              <a:t>NAS,</a:t>
            </a:r>
            <a:r>
              <a:rPr sz="800" spc="-15" dirty="0">
                <a:latin typeface="Arial"/>
                <a:cs typeface="Arial"/>
              </a:rPr>
              <a:t> </a:t>
            </a:r>
            <a:r>
              <a:rPr sz="800" spc="-30" dirty="0">
                <a:latin typeface="Arial"/>
                <a:cs typeface="Arial"/>
              </a:rPr>
              <a:t>laringe.</a:t>
            </a:r>
            <a:endParaRPr sz="800">
              <a:latin typeface="Arial"/>
              <a:cs typeface="Arial"/>
            </a:endParaRPr>
          </a:p>
        </p:txBody>
      </p:sp>
      <p:sp>
        <p:nvSpPr>
          <p:cNvPr id="5" name="object 5"/>
          <p:cNvSpPr/>
          <p:nvPr/>
        </p:nvSpPr>
        <p:spPr>
          <a:xfrm>
            <a:off x="632909" y="1825793"/>
            <a:ext cx="8153653" cy="330963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10309"/>
            <a:ext cx="8054340" cy="3013075"/>
          </a:xfrm>
          <a:prstGeom prst="rect">
            <a:avLst/>
          </a:prstGeom>
        </p:spPr>
        <p:txBody>
          <a:bodyPr vert="horz" wrap="square" lIns="0" tIns="12065" rIns="0" bIns="0" rtlCol="0">
            <a:spAutoFit/>
          </a:bodyPr>
          <a:lstStyle/>
          <a:p>
            <a:pPr marL="355600" marR="5080" indent="-342900">
              <a:lnSpc>
                <a:spcPct val="100000"/>
              </a:lnSpc>
              <a:spcBef>
                <a:spcPts val="95"/>
              </a:spcBef>
              <a:tabLst>
                <a:tab pos="355600" algn="l"/>
                <a:tab pos="356235" algn="l"/>
              </a:tabLst>
            </a:pPr>
            <a:r>
              <a:rPr lang="it-IT" sz="2800" spc="-305" dirty="0">
                <a:latin typeface="Arial"/>
                <a:cs typeface="Arial"/>
              </a:rPr>
              <a:t>      </a:t>
            </a:r>
            <a:r>
              <a:rPr sz="2800" spc="-305">
                <a:latin typeface="Arial"/>
                <a:cs typeface="Arial"/>
              </a:rPr>
              <a:t>La </a:t>
            </a:r>
            <a:r>
              <a:rPr sz="2800" spc="-35" dirty="0">
                <a:latin typeface="Arial"/>
                <a:cs typeface="Arial"/>
              </a:rPr>
              <a:t>mortalità </a:t>
            </a:r>
            <a:r>
              <a:rPr sz="2800" spc="-85" dirty="0">
                <a:latin typeface="Arial"/>
                <a:cs typeface="Arial"/>
              </a:rPr>
              <a:t>continua </a:t>
            </a:r>
            <a:r>
              <a:rPr sz="2800" spc="-220" dirty="0">
                <a:latin typeface="Arial"/>
                <a:cs typeface="Arial"/>
              </a:rPr>
              <a:t>a </a:t>
            </a:r>
            <a:r>
              <a:rPr sz="2800" spc="-60" dirty="0">
                <a:latin typeface="Arial"/>
                <a:cs typeface="Arial"/>
              </a:rPr>
              <a:t>diminuire </a:t>
            </a:r>
            <a:r>
              <a:rPr sz="2800" spc="-35" dirty="0">
                <a:latin typeface="Arial"/>
                <a:cs typeface="Arial"/>
              </a:rPr>
              <a:t>in </a:t>
            </a:r>
            <a:r>
              <a:rPr sz="2800" spc="-114" dirty="0">
                <a:latin typeface="Arial"/>
                <a:cs typeface="Arial"/>
              </a:rPr>
              <a:t>maniera  </a:t>
            </a:r>
            <a:r>
              <a:rPr sz="2800" spc="-100" dirty="0">
                <a:latin typeface="Arial"/>
                <a:cs typeface="Arial"/>
              </a:rPr>
              <a:t>significativa </a:t>
            </a:r>
            <a:r>
              <a:rPr sz="2800" spc="-35" dirty="0">
                <a:latin typeface="Arial"/>
                <a:cs typeface="Arial"/>
              </a:rPr>
              <a:t>in </a:t>
            </a:r>
            <a:r>
              <a:rPr sz="2800" spc="-70" dirty="0">
                <a:latin typeface="Arial"/>
                <a:cs typeface="Arial"/>
              </a:rPr>
              <a:t>entrambi </a:t>
            </a:r>
            <a:r>
              <a:rPr sz="2800" spc="15" dirty="0">
                <a:latin typeface="Arial"/>
                <a:cs typeface="Arial"/>
              </a:rPr>
              <a:t>i </a:t>
            </a:r>
            <a:r>
              <a:rPr sz="2800" spc="-220" dirty="0">
                <a:latin typeface="Arial"/>
                <a:cs typeface="Arial"/>
              </a:rPr>
              <a:t>sessi </a:t>
            </a:r>
            <a:r>
              <a:rPr sz="2800" spc="-150" dirty="0">
                <a:latin typeface="Arial"/>
                <a:cs typeface="Arial"/>
              </a:rPr>
              <a:t>come </a:t>
            </a:r>
            <a:r>
              <a:rPr sz="2800" spc="-50" dirty="0">
                <a:latin typeface="Arial"/>
                <a:cs typeface="Arial"/>
              </a:rPr>
              <a:t>risultato </a:t>
            </a:r>
            <a:r>
              <a:rPr sz="2800" spc="-40" dirty="0">
                <a:latin typeface="Arial"/>
                <a:cs typeface="Arial"/>
              </a:rPr>
              <a:t>di </a:t>
            </a:r>
            <a:r>
              <a:rPr sz="2800" spc="-60" dirty="0">
                <a:latin typeface="Arial"/>
                <a:cs typeface="Arial"/>
              </a:rPr>
              <a:t>più  </a:t>
            </a:r>
            <a:r>
              <a:rPr sz="2800" spc="-15" dirty="0">
                <a:latin typeface="Arial"/>
                <a:cs typeface="Arial"/>
              </a:rPr>
              <a:t>fattori, </a:t>
            </a:r>
            <a:r>
              <a:rPr sz="2800" spc="-75" dirty="0">
                <a:latin typeface="Arial"/>
                <a:cs typeface="Arial"/>
              </a:rPr>
              <a:t>quali </a:t>
            </a:r>
            <a:r>
              <a:rPr sz="2800" spc="-100" dirty="0">
                <a:latin typeface="Arial"/>
                <a:cs typeface="Arial"/>
              </a:rPr>
              <a:t>la </a:t>
            </a:r>
            <a:r>
              <a:rPr sz="2800" spc="-125" dirty="0">
                <a:latin typeface="Arial"/>
                <a:cs typeface="Arial"/>
              </a:rPr>
              <a:t>prevenzione </a:t>
            </a:r>
            <a:r>
              <a:rPr sz="2800" spc="-70" dirty="0">
                <a:latin typeface="Arial"/>
                <a:cs typeface="Arial"/>
              </a:rPr>
              <a:t>primaria </a:t>
            </a:r>
            <a:r>
              <a:rPr sz="2800" spc="-130" dirty="0">
                <a:latin typeface="Arial"/>
                <a:cs typeface="Arial"/>
              </a:rPr>
              <a:t>ed </a:t>
            </a:r>
            <a:r>
              <a:rPr sz="2800" spc="-35" dirty="0">
                <a:latin typeface="Arial"/>
                <a:cs typeface="Arial"/>
              </a:rPr>
              <a:t>in</a:t>
            </a:r>
            <a:r>
              <a:rPr sz="2800" spc="-484" dirty="0">
                <a:latin typeface="Arial"/>
                <a:cs typeface="Arial"/>
              </a:rPr>
              <a:t> </a:t>
            </a:r>
            <a:r>
              <a:rPr sz="2800" spc="-75" dirty="0">
                <a:latin typeface="Arial"/>
                <a:cs typeface="Arial"/>
              </a:rPr>
              <a:t>particolare  </a:t>
            </a:r>
            <a:r>
              <a:rPr sz="2800" spc="-100" dirty="0">
                <a:latin typeface="Arial"/>
                <a:cs typeface="Arial"/>
              </a:rPr>
              <a:t>la </a:t>
            </a:r>
            <a:r>
              <a:rPr sz="2800" spc="-10" dirty="0">
                <a:latin typeface="Arial"/>
                <a:cs typeface="Arial"/>
              </a:rPr>
              <a:t>lotta </a:t>
            </a:r>
            <a:r>
              <a:rPr sz="2800" spc="-100" dirty="0">
                <a:latin typeface="Arial"/>
                <a:cs typeface="Arial"/>
              </a:rPr>
              <a:t>al </a:t>
            </a:r>
            <a:r>
              <a:rPr sz="2800" spc="-125" dirty="0">
                <a:latin typeface="Arial"/>
                <a:cs typeface="Arial"/>
              </a:rPr>
              <a:t>tabagismo, </a:t>
            </a:r>
            <a:r>
              <a:rPr sz="2800" spc="-100" dirty="0">
                <a:latin typeface="Arial"/>
                <a:cs typeface="Arial"/>
              </a:rPr>
              <a:t>la </a:t>
            </a:r>
            <a:r>
              <a:rPr sz="2800" spc="-75" dirty="0">
                <a:latin typeface="Arial"/>
                <a:cs typeface="Arial"/>
              </a:rPr>
              <a:t>diffusione </a:t>
            </a:r>
            <a:r>
              <a:rPr sz="2800" spc="-100" dirty="0">
                <a:latin typeface="Arial"/>
                <a:cs typeface="Arial"/>
              </a:rPr>
              <a:t>degli </a:t>
            </a:r>
            <a:r>
              <a:rPr sz="2800" spc="-145" dirty="0">
                <a:latin typeface="Arial"/>
                <a:cs typeface="Arial"/>
              </a:rPr>
              <a:t>screening </a:t>
            </a:r>
            <a:r>
              <a:rPr sz="2800" spc="-204" dirty="0">
                <a:latin typeface="Arial"/>
                <a:cs typeface="Arial"/>
              </a:rPr>
              <a:t>su  </a:t>
            </a:r>
            <a:r>
              <a:rPr sz="2800" spc="-200" dirty="0">
                <a:latin typeface="Arial"/>
                <a:cs typeface="Arial"/>
              </a:rPr>
              <a:t>base </a:t>
            </a:r>
            <a:r>
              <a:rPr sz="2800" spc="-130" dirty="0">
                <a:latin typeface="Arial"/>
                <a:cs typeface="Arial"/>
              </a:rPr>
              <a:t>nazionale ed </a:t>
            </a:r>
            <a:r>
              <a:rPr sz="2800" spc="15" dirty="0">
                <a:latin typeface="Arial"/>
                <a:cs typeface="Arial"/>
              </a:rPr>
              <a:t>il </a:t>
            </a:r>
            <a:r>
              <a:rPr sz="2800" spc="-75" dirty="0">
                <a:latin typeface="Arial"/>
                <a:cs typeface="Arial"/>
              </a:rPr>
              <a:t>miglioramento </a:t>
            </a:r>
            <a:r>
              <a:rPr sz="2800" spc="-70" dirty="0">
                <a:latin typeface="Arial"/>
                <a:cs typeface="Arial"/>
              </a:rPr>
              <a:t>diffuso </a:t>
            </a:r>
            <a:r>
              <a:rPr sz="2800" spc="-85" dirty="0">
                <a:latin typeface="Arial"/>
                <a:cs typeface="Arial"/>
              </a:rPr>
              <a:t>delle  </a:t>
            </a:r>
            <a:r>
              <a:rPr sz="2800" spc="-75" dirty="0">
                <a:latin typeface="Arial"/>
                <a:cs typeface="Arial"/>
              </a:rPr>
              <a:t>terapie </a:t>
            </a:r>
            <a:r>
              <a:rPr sz="2800" spc="-35" dirty="0">
                <a:latin typeface="Arial"/>
                <a:cs typeface="Arial"/>
              </a:rPr>
              <a:t>in </a:t>
            </a:r>
            <a:r>
              <a:rPr sz="2800" spc="-25" dirty="0">
                <a:latin typeface="Arial"/>
                <a:cs typeface="Arial"/>
              </a:rPr>
              <a:t>termini </a:t>
            </a:r>
            <a:r>
              <a:rPr sz="2800" spc="-40" dirty="0">
                <a:latin typeface="Arial"/>
                <a:cs typeface="Arial"/>
              </a:rPr>
              <a:t>di </a:t>
            </a:r>
            <a:r>
              <a:rPr sz="2800" spc="-105" dirty="0">
                <a:latin typeface="Arial"/>
                <a:cs typeface="Arial"/>
              </a:rPr>
              <a:t>efficacia </a:t>
            </a:r>
            <a:r>
              <a:rPr sz="2800" spc="-170" dirty="0">
                <a:latin typeface="Arial"/>
                <a:cs typeface="Arial"/>
              </a:rPr>
              <a:t>e </a:t>
            </a:r>
            <a:r>
              <a:rPr sz="2800" spc="-40" dirty="0">
                <a:latin typeface="Arial"/>
                <a:cs typeface="Arial"/>
              </a:rPr>
              <a:t>di </a:t>
            </a:r>
            <a:r>
              <a:rPr sz="2800" spc="-70" dirty="0">
                <a:latin typeface="Arial"/>
                <a:cs typeface="Arial"/>
              </a:rPr>
              <a:t>qualità </a:t>
            </a:r>
            <a:r>
              <a:rPr sz="2800" spc="-40" dirty="0">
                <a:latin typeface="Arial"/>
                <a:cs typeface="Arial"/>
              </a:rPr>
              <a:t>di </a:t>
            </a:r>
            <a:r>
              <a:rPr sz="2800" spc="-60" dirty="0">
                <a:latin typeface="Arial"/>
                <a:cs typeface="Arial"/>
              </a:rPr>
              <a:t>vita </a:t>
            </a:r>
            <a:r>
              <a:rPr sz="2800" spc="-35" dirty="0">
                <a:latin typeface="Arial"/>
                <a:cs typeface="Arial"/>
              </a:rPr>
              <a:t>in </a:t>
            </a:r>
            <a:r>
              <a:rPr sz="2800" spc="-95" dirty="0">
                <a:latin typeface="Arial"/>
                <a:cs typeface="Arial"/>
              </a:rPr>
              <a:t>un  </a:t>
            </a:r>
            <a:r>
              <a:rPr sz="2800" spc="-60" dirty="0">
                <a:latin typeface="Arial"/>
                <a:cs typeface="Arial"/>
              </a:rPr>
              <a:t>ambito </a:t>
            </a:r>
            <a:r>
              <a:rPr sz="2800" spc="-145" dirty="0">
                <a:latin typeface="Arial"/>
                <a:cs typeface="Arial"/>
              </a:rPr>
              <a:t>sempre </a:t>
            </a:r>
            <a:r>
              <a:rPr sz="2800" spc="-60" dirty="0">
                <a:latin typeface="Arial"/>
                <a:cs typeface="Arial"/>
              </a:rPr>
              <a:t>piu </a:t>
            </a:r>
            <a:r>
              <a:rPr sz="2800" spc="-70" dirty="0">
                <a:latin typeface="Arial"/>
                <a:cs typeface="Arial"/>
              </a:rPr>
              <a:t>multidisciplinare </a:t>
            </a:r>
            <a:r>
              <a:rPr sz="2800" spc="-170" dirty="0">
                <a:latin typeface="Arial"/>
                <a:cs typeface="Arial"/>
              </a:rPr>
              <a:t>e</a:t>
            </a:r>
            <a:r>
              <a:rPr sz="2800" spc="-265" dirty="0">
                <a:latin typeface="Arial"/>
                <a:cs typeface="Arial"/>
              </a:rPr>
              <a:t> </a:t>
            </a:r>
            <a:r>
              <a:rPr sz="2800" spc="-70" dirty="0">
                <a:latin typeface="Arial"/>
                <a:cs typeface="Arial"/>
              </a:rPr>
              <a:t>integrato.</a:t>
            </a:r>
            <a:endParaRPr sz="2800">
              <a:latin typeface="Arial"/>
              <a:cs typeface="Arial"/>
            </a:endParaRPr>
          </a:p>
        </p:txBody>
      </p:sp>
      <p:sp>
        <p:nvSpPr>
          <p:cNvPr id="3" name="object 3"/>
          <p:cNvSpPr txBox="1"/>
          <p:nvPr/>
        </p:nvSpPr>
        <p:spPr>
          <a:xfrm>
            <a:off x="5947917"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50"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
        <p:nvSpPr>
          <p:cNvPr id="4" name="object 4"/>
          <p:cNvSpPr txBox="1">
            <a:spLocks noGrp="1"/>
          </p:cNvSpPr>
          <p:nvPr>
            <p:ph type="title"/>
          </p:nvPr>
        </p:nvSpPr>
        <p:spPr>
          <a:xfrm>
            <a:off x="1752980" y="597535"/>
            <a:ext cx="5638165" cy="452120"/>
          </a:xfrm>
          <a:prstGeom prst="rect">
            <a:avLst/>
          </a:prstGeom>
        </p:spPr>
        <p:txBody>
          <a:bodyPr vert="horz" wrap="square" lIns="0" tIns="12065" rIns="0" bIns="0" rtlCol="0">
            <a:spAutoFit/>
          </a:bodyPr>
          <a:lstStyle/>
          <a:p>
            <a:pPr marL="12700">
              <a:lnSpc>
                <a:spcPct val="100000"/>
              </a:lnSpc>
              <a:spcBef>
                <a:spcPts val="95"/>
              </a:spcBef>
            </a:pPr>
            <a:r>
              <a:rPr sz="2800" b="1" spc="-35" dirty="0">
                <a:latin typeface="Trebuchet MS"/>
                <a:cs typeface="Trebuchet MS"/>
              </a:rPr>
              <a:t>I </a:t>
            </a:r>
            <a:r>
              <a:rPr sz="2800" b="1" spc="-25" dirty="0">
                <a:latin typeface="Trebuchet MS"/>
                <a:cs typeface="Trebuchet MS"/>
              </a:rPr>
              <a:t>NUMERI </a:t>
            </a:r>
            <a:r>
              <a:rPr sz="2800" b="1" spc="-215" dirty="0">
                <a:latin typeface="Trebuchet MS"/>
                <a:cs typeface="Trebuchet MS"/>
              </a:rPr>
              <a:t>DEL </a:t>
            </a:r>
            <a:r>
              <a:rPr sz="2800" b="1" spc="-145" dirty="0">
                <a:latin typeface="Trebuchet MS"/>
                <a:cs typeface="Trebuchet MS"/>
              </a:rPr>
              <a:t>CANCRO </a:t>
            </a:r>
            <a:r>
              <a:rPr sz="2800" b="1" spc="-35" dirty="0">
                <a:latin typeface="Trebuchet MS"/>
                <a:cs typeface="Trebuchet MS"/>
              </a:rPr>
              <a:t>IN</a:t>
            </a:r>
            <a:r>
              <a:rPr sz="2800" b="1" spc="-545" dirty="0">
                <a:latin typeface="Trebuchet MS"/>
                <a:cs typeface="Trebuchet MS"/>
              </a:rPr>
              <a:t> </a:t>
            </a:r>
            <a:r>
              <a:rPr sz="2800" b="1" spc="-195" dirty="0">
                <a:latin typeface="Trebuchet MS"/>
                <a:cs typeface="Trebuchet MS"/>
              </a:rPr>
              <a:t>ITALIA </a:t>
            </a:r>
            <a:r>
              <a:rPr sz="2800" b="1" spc="-229" dirty="0">
                <a:solidFill>
                  <a:srgbClr val="009A9A"/>
                </a:solidFill>
                <a:latin typeface="Trebuchet MS"/>
                <a:cs typeface="Trebuchet MS"/>
              </a:rPr>
              <a:t>2017</a:t>
            </a:r>
            <a:endParaRPr sz="2800">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324600" y="640080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50"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
        <p:nvSpPr>
          <p:cNvPr id="4" name="object 4"/>
          <p:cNvSpPr txBox="1">
            <a:spLocks noGrp="1"/>
          </p:cNvSpPr>
          <p:nvPr>
            <p:ph type="title"/>
          </p:nvPr>
        </p:nvSpPr>
        <p:spPr>
          <a:xfrm>
            <a:off x="1752980" y="273508"/>
            <a:ext cx="5638420" cy="412292"/>
          </a:xfrm>
          <a:prstGeom prst="rect">
            <a:avLst/>
          </a:prstGeom>
        </p:spPr>
        <p:txBody>
          <a:bodyPr vert="horz" wrap="square" lIns="0" tIns="12065" rIns="0" bIns="0" rtlCol="0">
            <a:spAutoFit/>
          </a:bodyPr>
          <a:lstStyle/>
          <a:p>
            <a:pPr marL="12700">
              <a:lnSpc>
                <a:spcPct val="100000"/>
              </a:lnSpc>
              <a:spcBef>
                <a:spcPts val="95"/>
              </a:spcBef>
            </a:pPr>
            <a:r>
              <a:rPr sz="2600" b="1" spc="-35" dirty="0">
                <a:latin typeface="Trebuchet MS"/>
                <a:cs typeface="Trebuchet MS"/>
              </a:rPr>
              <a:t>I </a:t>
            </a:r>
            <a:r>
              <a:rPr sz="2600" b="1" spc="-25" dirty="0">
                <a:latin typeface="Trebuchet MS"/>
                <a:cs typeface="Trebuchet MS"/>
              </a:rPr>
              <a:t>NUMERI </a:t>
            </a:r>
            <a:r>
              <a:rPr sz="2600" b="1" spc="-215" dirty="0">
                <a:latin typeface="Trebuchet MS"/>
                <a:cs typeface="Trebuchet MS"/>
              </a:rPr>
              <a:t>DEL </a:t>
            </a:r>
            <a:r>
              <a:rPr sz="2600" b="1" spc="-145" dirty="0">
                <a:latin typeface="Trebuchet MS"/>
                <a:cs typeface="Trebuchet MS"/>
              </a:rPr>
              <a:t>CANCRO </a:t>
            </a:r>
            <a:r>
              <a:rPr sz="2600" b="1" spc="-35" dirty="0">
                <a:latin typeface="Trebuchet MS"/>
                <a:cs typeface="Trebuchet MS"/>
              </a:rPr>
              <a:t>IN</a:t>
            </a:r>
            <a:r>
              <a:rPr sz="2600" b="1" spc="-545" dirty="0">
                <a:latin typeface="Trebuchet MS"/>
                <a:cs typeface="Trebuchet MS"/>
              </a:rPr>
              <a:t> </a:t>
            </a:r>
            <a:r>
              <a:rPr sz="2600" b="1" spc="-195" dirty="0">
                <a:latin typeface="Trebuchet MS"/>
                <a:cs typeface="Trebuchet MS"/>
              </a:rPr>
              <a:t>ITALIA </a:t>
            </a:r>
            <a:r>
              <a:rPr sz="2600" b="1" spc="-229" dirty="0">
                <a:solidFill>
                  <a:srgbClr val="009A9A"/>
                </a:solidFill>
                <a:latin typeface="Trebuchet MS"/>
                <a:cs typeface="Trebuchet MS"/>
              </a:rPr>
              <a:t>2017</a:t>
            </a:r>
            <a:endParaRPr sz="2600">
              <a:latin typeface="Trebuchet MS"/>
              <a:cs typeface="Trebuchet MS"/>
            </a:endParaRPr>
          </a:p>
        </p:txBody>
      </p:sp>
      <p:sp>
        <p:nvSpPr>
          <p:cNvPr id="5" name="object 2"/>
          <p:cNvSpPr txBox="1"/>
          <p:nvPr/>
        </p:nvSpPr>
        <p:spPr>
          <a:xfrm>
            <a:off x="535940" y="902335"/>
            <a:ext cx="7808595" cy="5269865"/>
          </a:xfrm>
          <a:prstGeom prst="rect">
            <a:avLst/>
          </a:prstGeom>
        </p:spPr>
        <p:txBody>
          <a:bodyPr vert="horz" wrap="square" lIns="0" tIns="71755" rIns="0" bIns="0" rtlCol="0">
            <a:spAutoFit/>
          </a:bodyPr>
          <a:lstStyle/>
          <a:p>
            <a:pPr marL="355600" marR="102870" indent="-343535">
              <a:lnSpc>
                <a:spcPts val="1920"/>
              </a:lnSpc>
              <a:spcBef>
                <a:spcPts val="565"/>
              </a:spcBef>
              <a:buFont typeface="Arial"/>
              <a:buChar char="•"/>
              <a:tabLst>
                <a:tab pos="355600" algn="l"/>
                <a:tab pos="356235" algn="l"/>
              </a:tabLst>
            </a:pPr>
            <a:r>
              <a:rPr sz="2000" spc="-5" dirty="0">
                <a:latin typeface="Calibri"/>
                <a:cs typeface="Calibri"/>
              </a:rPr>
              <a:t>La </a:t>
            </a:r>
            <a:r>
              <a:rPr sz="2000" spc="-15">
                <a:latin typeface="Calibri"/>
                <a:cs typeface="Calibri"/>
              </a:rPr>
              <a:t>sopravvivenza </a:t>
            </a:r>
            <a:r>
              <a:rPr lang="it-IT" sz="2000" spc="-15" dirty="0">
                <a:latin typeface="Calibri"/>
                <a:cs typeface="Calibri"/>
              </a:rPr>
              <a:t>è</a:t>
            </a:r>
            <a:r>
              <a:rPr sz="2000">
                <a:latin typeface="Calibri"/>
                <a:cs typeface="Calibri"/>
              </a:rPr>
              <a:t> </a:t>
            </a:r>
            <a:r>
              <a:rPr sz="2000" dirty="0">
                <a:latin typeface="Calibri"/>
                <a:cs typeface="Calibri"/>
              </a:rPr>
              <a:t>il principale </a:t>
            </a:r>
            <a:r>
              <a:rPr sz="2000" spc="-10" dirty="0">
                <a:latin typeface="Calibri"/>
                <a:cs typeface="Calibri"/>
              </a:rPr>
              <a:t>outcome </a:t>
            </a:r>
            <a:r>
              <a:rPr sz="2000" dirty="0">
                <a:latin typeface="Calibri"/>
                <a:cs typeface="Calibri"/>
              </a:rPr>
              <a:t>in campo </a:t>
            </a:r>
            <a:r>
              <a:rPr sz="2000" spc="-5" dirty="0">
                <a:latin typeface="Calibri"/>
                <a:cs typeface="Calibri"/>
              </a:rPr>
              <a:t>oncologico perchè  </a:t>
            </a:r>
            <a:r>
              <a:rPr sz="2000" spc="-10" dirty="0">
                <a:latin typeface="Calibri"/>
                <a:cs typeface="Calibri"/>
              </a:rPr>
              <a:t>permette </a:t>
            </a:r>
            <a:r>
              <a:rPr sz="2000" spc="-5" dirty="0">
                <a:latin typeface="Calibri"/>
                <a:cs typeface="Calibri"/>
              </a:rPr>
              <a:t>di </a:t>
            </a:r>
            <a:r>
              <a:rPr sz="2000" spc="-10" dirty="0">
                <a:latin typeface="Calibri"/>
                <a:cs typeface="Calibri"/>
              </a:rPr>
              <a:t>valutare </a:t>
            </a:r>
            <a:r>
              <a:rPr sz="2000" spc="-20" dirty="0">
                <a:latin typeface="Calibri"/>
                <a:cs typeface="Calibri"/>
              </a:rPr>
              <a:t>l’efficacia </a:t>
            </a:r>
            <a:r>
              <a:rPr sz="2000" spc="-5" dirty="0">
                <a:latin typeface="Calibri"/>
                <a:cs typeface="Calibri"/>
              </a:rPr>
              <a:t>del </a:t>
            </a:r>
            <a:r>
              <a:rPr sz="2000" spc="-10" dirty="0">
                <a:latin typeface="Calibri"/>
                <a:cs typeface="Calibri"/>
              </a:rPr>
              <a:t>sistema sanitario </a:t>
            </a:r>
            <a:r>
              <a:rPr sz="2000" spc="-5" dirty="0">
                <a:latin typeface="Calibri"/>
                <a:cs typeface="Calibri"/>
              </a:rPr>
              <a:t>nei </a:t>
            </a:r>
            <a:r>
              <a:rPr sz="2000" spc="-10" dirty="0">
                <a:latin typeface="Calibri"/>
                <a:cs typeface="Calibri"/>
              </a:rPr>
              <a:t>confronti </a:t>
            </a:r>
            <a:r>
              <a:rPr sz="2000" spc="-5" dirty="0">
                <a:latin typeface="Calibri"/>
                <a:cs typeface="Calibri"/>
              </a:rPr>
              <a:t>della  </a:t>
            </a:r>
            <a:r>
              <a:rPr sz="2000" spc="-10" dirty="0">
                <a:latin typeface="Calibri"/>
                <a:cs typeface="Calibri"/>
              </a:rPr>
              <a:t>patologia </a:t>
            </a:r>
            <a:r>
              <a:rPr sz="2000" spc="-5" dirty="0">
                <a:latin typeface="Calibri"/>
                <a:cs typeface="Calibri"/>
              </a:rPr>
              <a:t>tumorale </a:t>
            </a:r>
            <a:r>
              <a:rPr sz="2000">
                <a:latin typeface="Calibri"/>
                <a:cs typeface="Calibri"/>
              </a:rPr>
              <a:t>ed </a:t>
            </a:r>
            <a:r>
              <a:rPr lang="it-IT" sz="2000" dirty="0">
                <a:latin typeface="Calibri"/>
                <a:cs typeface="Calibri"/>
              </a:rPr>
              <a:t>è</a:t>
            </a:r>
            <a:r>
              <a:rPr sz="2000">
                <a:latin typeface="Calibri"/>
                <a:cs typeface="Calibri"/>
              </a:rPr>
              <a:t> </a:t>
            </a:r>
            <a:r>
              <a:rPr sz="2000" spc="-10" dirty="0">
                <a:latin typeface="Calibri"/>
                <a:cs typeface="Calibri"/>
              </a:rPr>
              <a:t>condizionata </a:t>
            </a:r>
            <a:r>
              <a:rPr sz="2000" spc="-5" dirty="0">
                <a:latin typeface="Calibri"/>
                <a:cs typeface="Calibri"/>
              </a:rPr>
              <a:t>da </a:t>
            </a:r>
            <a:r>
              <a:rPr sz="2000" dirty="0">
                <a:latin typeface="Calibri"/>
                <a:cs typeface="Calibri"/>
              </a:rPr>
              <a:t>due </a:t>
            </a:r>
            <a:r>
              <a:rPr sz="2000" spc="-5" dirty="0">
                <a:latin typeface="Calibri"/>
                <a:cs typeface="Calibri"/>
              </a:rPr>
              <a:t>aspetti: </a:t>
            </a:r>
            <a:r>
              <a:rPr sz="2000" dirty="0">
                <a:latin typeface="Calibri"/>
                <a:cs typeface="Calibri"/>
              </a:rPr>
              <a:t>la </a:t>
            </a:r>
            <a:r>
              <a:rPr sz="2000" spc="-10" dirty="0">
                <a:latin typeface="Calibri"/>
                <a:cs typeface="Calibri"/>
              </a:rPr>
              <a:t>fase </a:t>
            </a:r>
            <a:r>
              <a:rPr sz="2000" spc="-5" dirty="0">
                <a:latin typeface="Calibri"/>
                <a:cs typeface="Calibri"/>
              </a:rPr>
              <a:t>nella quale  viene </a:t>
            </a:r>
            <a:r>
              <a:rPr sz="2000" spc="-10" dirty="0">
                <a:latin typeface="Calibri"/>
                <a:cs typeface="Calibri"/>
              </a:rPr>
              <a:t>diagnosticata </a:t>
            </a:r>
            <a:r>
              <a:rPr sz="2000" dirty="0">
                <a:latin typeface="Calibri"/>
                <a:cs typeface="Calibri"/>
              </a:rPr>
              <a:t>la </a:t>
            </a:r>
            <a:r>
              <a:rPr sz="2000" spc="-10" dirty="0">
                <a:latin typeface="Calibri"/>
                <a:cs typeface="Calibri"/>
              </a:rPr>
              <a:t>malattia </a:t>
            </a:r>
            <a:r>
              <a:rPr sz="2000" dirty="0">
                <a:latin typeface="Calibri"/>
                <a:cs typeface="Calibri"/>
              </a:rPr>
              <a:t>e </a:t>
            </a:r>
            <a:r>
              <a:rPr sz="2000" spc="-20" dirty="0">
                <a:latin typeface="Calibri"/>
                <a:cs typeface="Calibri"/>
              </a:rPr>
              <a:t>l’efficacia </a:t>
            </a:r>
            <a:r>
              <a:rPr sz="2000" spc="-5" dirty="0">
                <a:latin typeface="Calibri"/>
                <a:cs typeface="Calibri"/>
              </a:rPr>
              <a:t>delle </a:t>
            </a:r>
            <a:r>
              <a:rPr sz="2000" spc="-10" dirty="0">
                <a:latin typeface="Calibri"/>
                <a:cs typeface="Calibri"/>
              </a:rPr>
              <a:t>terapie</a:t>
            </a:r>
            <a:r>
              <a:rPr sz="2000" spc="140" dirty="0">
                <a:latin typeface="Calibri"/>
                <a:cs typeface="Calibri"/>
              </a:rPr>
              <a:t> </a:t>
            </a:r>
            <a:r>
              <a:rPr sz="2000" spc="-10" dirty="0">
                <a:latin typeface="Calibri"/>
                <a:cs typeface="Calibri"/>
              </a:rPr>
              <a:t>intraprese.</a:t>
            </a:r>
            <a:endParaRPr sz="2000">
              <a:latin typeface="Calibri"/>
              <a:cs typeface="Calibri"/>
            </a:endParaRPr>
          </a:p>
          <a:p>
            <a:pPr marL="355600" marR="61594" indent="-343535">
              <a:lnSpc>
                <a:spcPts val="1920"/>
              </a:lnSpc>
              <a:spcBef>
                <a:spcPts val="484"/>
              </a:spcBef>
              <a:buFont typeface="Arial"/>
              <a:buChar char="•"/>
              <a:tabLst>
                <a:tab pos="355600" algn="l"/>
                <a:tab pos="356235" algn="l"/>
              </a:tabLst>
            </a:pPr>
            <a:r>
              <a:rPr sz="2000" spc="-10" dirty="0">
                <a:latin typeface="Calibri"/>
                <a:cs typeface="Calibri"/>
              </a:rPr>
              <a:t>Complessivamente </a:t>
            </a:r>
            <a:r>
              <a:rPr sz="2000" dirty="0">
                <a:latin typeface="Calibri"/>
                <a:cs typeface="Calibri"/>
              </a:rPr>
              <a:t>le donne hanno una </a:t>
            </a:r>
            <a:r>
              <a:rPr sz="2000" spc="-15" dirty="0">
                <a:latin typeface="Calibri"/>
                <a:cs typeface="Calibri"/>
              </a:rPr>
              <a:t>sopravvivenza </a:t>
            </a:r>
            <a:r>
              <a:rPr sz="2000" dirty="0">
                <a:latin typeface="Calibri"/>
                <a:cs typeface="Calibri"/>
              </a:rPr>
              <a:t>a 5 anni </a:t>
            </a:r>
            <a:r>
              <a:rPr sz="2000" spc="-5" dirty="0">
                <a:latin typeface="Calibri"/>
                <a:cs typeface="Calibri"/>
              </a:rPr>
              <a:t>del </a:t>
            </a:r>
            <a:r>
              <a:rPr sz="2000" dirty="0">
                <a:latin typeface="Calibri"/>
                <a:cs typeface="Calibri"/>
              </a:rPr>
              <a:t>63%,  </a:t>
            </a:r>
            <a:r>
              <a:rPr sz="2000" spc="-5" dirty="0">
                <a:latin typeface="Calibri"/>
                <a:cs typeface="Calibri"/>
              </a:rPr>
              <a:t>migliore </a:t>
            </a:r>
            <a:r>
              <a:rPr sz="2000" spc="-10" dirty="0">
                <a:latin typeface="Calibri"/>
                <a:cs typeface="Calibri"/>
              </a:rPr>
              <a:t>rispetto </a:t>
            </a:r>
            <a:r>
              <a:rPr sz="2000" dirty="0">
                <a:latin typeface="Calibri"/>
                <a:cs typeface="Calibri"/>
              </a:rPr>
              <a:t>a quella degli </a:t>
            </a:r>
            <a:r>
              <a:rPr sz="2000" spc="-5" dirty="0">
                <a:latin typeface="Calibri"/>
                <a:cs typeface="Calibri"/>
              </a:rPr>
              <a:t>uomini </a:t>
            </a:r>
            <a:r>
              <a:rPr sz="2000" dirty="0">
                <a:latin typeface="Calibri"/>
                <a:cs typeface="Calibri"/>
              </a:rPr>
              <a:t>(54%), in </a:t>
            </a:r>
            <a:r>
              <a:rPr sz="2000" spc="-10" dirty="0">
                <a:latin typeface="Calibri"/>
                <a:cs typeface="Calibri"/>
              </a:rPr>
              <a:t>gran </a:t>
            </a:r>
            <a:r>
              <a:rPr sz="2000" spc="-5" dirty="0">
                <a:latin typeface="Calibri"/>
                <a:cs typeface="Calibri"/>
              </a:rPr>
              <a:t>parte </a:t>
            </a:r>
            <a:r>
              <a:rPr sz="2000" spc="-10" dirty="0">
                <a:latin typeface="Calibri"/>
                <a:cs typeface="Calibri"/>
              </a:rPr>
              <a:t>determinata  </a:t>
            </a:r>
            <a:r>
              <a:rPr sz="2000" spc="-5" dirty="0">
                <a:latin typeface="Calibri"/>
                <a:cs typeface="Calibri"/>
              </a:rPr>
              <a:t>dal tumore della </a:t>
            </a:r>
            <a:r>
              <a:rPr sz="2000" dirty="0">
                <a:latin typeface="Calibri"/>
                <a:cs typeface="Calibri"/>
              </a:rPr>
              <a:t>mammella, la </a:t>
            </a:r>
            <a:r>
              <a:rPr sz="2000" spc="-5" dirty="0">
                <a:latin typeface="Calibri"/>
                <a:cs typeface="Calibri"/>
              </a:rPr>
              <a:t>neoplasia più </a:t>
            </a:r>
            <a:r>
              <a:rPr sz="2000" spc="-10" dirty="0">
                <a:latin typeface="Calibri"/>
                <a:cs typeface="Calibri"/>
              </a:rPr>
              <a:t>frequente </a:t>
            </a:r>
            <a:r>
              <a:rPr sz="2000" spc="-5" dirty="0">
                <a:latin typeface="Calibri"/>
                <a:cs typeface="Calibri"/>
              </a:rPr>
              <a:t>nelle donne,  </a:t>
            </a:r>
            <a:r>
              <a:rPr sz="2000" spc="-15" dirty="0">
                <a:latin typeface="Calibri"/>
                <a:cs typeface="Calibri"/>
              </a:rPr>
              <a:t>caratterizzata </a:t>
            </a:r>
            <a:r>
              <a:rPr sz="2000" spc="-5" dirty="0">
                <a:latin typeface="Calibri"/>
                <a:cs typeface="Calibri"/>
              </a:rPr>
              <a:t>da una buona</a:t>
            </a:r>
            <a:r>
              <a:rPr sz="2000" spc="15" dirty="0">
                <a:latin typeface="Calibri"/>
                <a:cs typeface="Calibri"/>
              </a:rPr>
              <a:t> </a:t>
            </a:r>
            <a:r>
              <a:rPr sz="2000" spc="-10" dirty="0">
                <a:latin typeface="Calibri"/>
                <a:cs typeface="Calibri"/>
              </a:rPr>
              <a:t>prognosi.</a:t>
            </a:r>
            <a:endParaRPr sz="2000">
              <a:latin typeface="Calibri"/>
              <a:cs typeface="Calibri"/>
            </a:endParaRPr>
          </a:p>
          <a:p>
            <a:pPr marL="355600" marR="74295" indent="-343535">
              <a:lnSpc>
                <a:spcPct val="80000"/>
              </a:lnSpc>
              <a:spcBef>
                <a:spcPts val="495"/>
              </a:spcBef>
              <a:buFont typeface="Arial"/>
              <a:buChar char="•"/>
              <a:tabLst>
                <a:tab pos="355600" algn="l"/>
                <a:tab pos="356235" algn="l"/>
              </a:tabLst>
            </a:pPr>
            <a:r>
              <a:rPr sz="2000" spc="-5" dirty="0">
                <a:latin typeface="Calibri"/>
                <a:cs typeface="Calibri"/>
              </a:rPr>
              <a:t>Le </a:t>
            </a:r>
            <a:r>
              <a:rPr sz="2000" spc="-10" dirty="0">
                <a:latin typeface="Calibri"/>
                <a:cs typeface="Calibri"/>
              </a:rPr>
              <a:t>persone </a:t>
            </a:r>
            <a:r>
              <a:rPr sz="2000" dirty="0">
                <a:latin typeface="Calibri"/>
                <a:cs typeface="Calibri"/>
              </a:rPr>
              <a:t>che </a:t>
            </a:r>
            <a:r>
              <a:rPr sz="2000" spc="-5" dirty="0">
                <a:latin typeface="Calibri"/>
                <a:cs typeface="Calibri"/>
              </a:rPr>
              <a:t>si sono ammalate </a:t>
            </a:r>
            <a:r>
              <a:rPr sz="2000" dirty="0">
                <a:latin typeface="Calibri"/>
                <a:cs typeface="Calibri"/>
              </a:rPr>
              <a:t>nel </a:t>
            </a:r>
            <a:r>
              <a:rPr sz="2000" spc="-5" dirty="0">
                <a:latin typeface="Calibri"/>
                <a:cs typeface="Calibri"/>
              </a:rPr>
              <a:t>2005-2009 </a:t>
            </a:r>
            <a:r>
              <a:rPr sz="2000" dirty="0">
                <a:latin typeface="Calibri"/>
                <a:cs typeface="Calibri"/>
              </a:rPr>
              <a:t>hanno </a:t>
            </a:r>
            <a:r>
              <a:rPr sz="2000" spc="-15" dirty="0">
                <a:latin typeface="Calibri"/>
                <a:cs typeface="Calibri"/>
              </a:rPr>
              <a:t>avuto </a:t>
            </a:r>
            <a:r>
              <a:rPr sz="2000" dirty="0">
                <a:latin typeface="Calibri"/>
                <a:cs typeface="Calibri"/>
              </a:rPr>
              <a:t>una  </a:t>
            </a:r>
            <a:r>
              <a:rPr sz="2000" spc="-15" dirty="0">
                <a:latin typeface="Calibri"/>
                <a:cs typeface="Calibri"/>
              </a:rPr>
              <a:t>sopravvivenza </a:t>
            </a:r>
            <a:r>
              <a:rPr sz="2000" spc="-10" dirty="0">
                <a:latin typeface="Calibri"/>
                <a:cs typeface="Calibri"/>
              </a:rPr>
              <a:t>migliore rispetto </a:t>
            </a:r>
            <a:r>
              <a:rPr sz="2000" dirty="0">
                <a:latin typeface="Calibri"/>
                <a:cs typeface="Calibri"/>
              </a:rPr>
              <a:t>a chi </a:t>
            </a:r>
            <a:r>
              <a:rPr sz="2000" spc="-5" dirty="0">
                <a:latin typeface="Calibri"/>
                <a:cs typeface="Calibri"/>
              </a:rPr>
              <a:t>si </a:t>
            </a:r>
            <a:r>
              <a:rPr sz="2000" dirty="0">
                <a:latin typeface="Calibri"/>
                <a:cs typeface="Calibri"/>
              </a:rPr>
              <a:t>è </a:t>
            </a:r>
            <a:r>
              <a:rPr sz="2000" spc="-10" dirty="0">
                <a:latin typeface="Calibri"/>
                <a:cs typeface="Calibri"/>
              </a:rPr>
              <a:t>ammalato </a:t>
            </a:r>
            <a:r>
              <a:rPr sz="2000" spc="-5" dirty="0">
                <a:latin typeface="Calibri"/>
                <a:cs typeface="Calibri"/>
              </a:rPr>
              <a:t>nel </a:t>
            </a:r>
            <a:r>
              <a:rPr sz="2000" dirty="0">
                <a:latin typeface="Calibri"/>
                <a:cs typeface="Calibri"/>
              </a:rPr>
              <a:t>quinquennio  </a:t>
            </a:r>
            <a:r>
              <a:rPr sz="2000" spc="-10" dirty="0">
                <a:latin typeface="Calibri"/>
                <a:cs typeface="Calibri"/>
              </a:rPr>
              <a:t>precedente </a:t>
            </a:r>
            <a:r>
              <a:rPr sz="2000" spc="-5" dirty="0">
                <a:latin typeface="Calibri"/>
                <a:cs typeface="Calibri"/>
              </a:rPr>
              <a:t>sia negli uomini </a:t>
            </a:r>
            <a:r>
              <a:rPr sz="2000" dirty="0">
                <a:latin typeface="Calibri"/>
                <a:cs typeface="Calibri"/>
              </a:rPr>
              <a:t>(54% </a:t>
            </a:r>
            <a:r>
              <a:rPr sz="2000" spc="-10" dirty="0">
                <a:latin typeface="Calibri"/>
                <a:cs typeface="Calibri"/>
              </a:rPr>
              <a:t>vs </a:t>
            </a:r>
            <a:r>
              <a:rPr sz="2000" dirty="0">
                <a:latin typeface="Calibri"/>
                <a:cs typeface="Calibri"/>
              </a:rPr>
              <a:t>51%) </a:t>
            </a:r>
            <a:r>
              <a:rPr sz="2000" spc="-5" dirty="0">
                <a:latin typeface="Calibri"/>
                <a:cs typeface="Calibri"/>
              </a:rPr>
              <a:t>sia </a:t>
            </a:r>
            <a:r>
              <a:rPr sz="2000" dirty="0">
                <a:latin typeface="Calibri"/>
                <a:cs typeface="Calibri"/>
              </a:rPr>
              <a:t>nelle donne </a:t>
            </a:r>
            <a:r>
              <a:rPr sz="2000" spc="10" dirty="0">
                <a:latin typeface="Calibri"/>
                <a:cs typeface="Calibri"/>
              </a:rPr>
              <a:t>(64% </a:t>
            </a:r>
            <a:r>
              <a:rPr sz="2000" spc="-10" dirty="0">
                <a:latin typeface="Calibri"/>
                <a:cs typeface="Calibri"/>
              </a:rPr>
              <a:t>vs</a:t>
            </a:r>
            <a:r>
              <a:rPr sz="2000" spc="-30" dirty="0">
                <a:latin typeface="Calibri"/>
                <a:cs typeface="Calibri"/>
              </a:rPr>
              <a:t> </a:t>
            </a:r>
            <a:r>
              <a:rPr sz="2000" dirty="0">
                <a:latin typeface="Calibri"/>
                <a:cs typeface="Calibri"/>
              </a:rPr>
              <a:t>60%).</a:t>
            </a:r>
            <a:endParaRPr sz="2000">
              <a:latin typeface="Calibri"/>
              <a:cs typeface="Calibri"/>
            </a:endParaRPr>
          </a:p>
          <a:p>
            <a:pPr marL="355600" marR="367665" indent="-343535">
              <a:lnSpc>
                <a:spcPct val="80000"/>
              </a:lnSpc>
              <a:spcBef>
                <a:spcPts val="480"/>
              </a:spcBef>
              <a:buFont typeface="Arial"/>
              <a:buChar char="•"/>
              <a:tabLst>
                <a:tab pos="355600" algn="l"/>
                <a:tab pos="356235" algn="l"/>
              </a:tabLst>
            </a:pPr>
            <a:r>
              <a:rPr sz="2000" dirty="0">
                <a:latin typeface="Calibri"/>
                <a:cs typeface="Calibri"/>
              </a:rPr>
              <a:t>Negli </a:t>
            </a:r>
            <a:r>
              <a:rPr sz="2000" spc="-5" dirty="0">
                <a:latin typeface="Calibri"/>
                <a:cs typeface="Calibri"/>
              </a:rPr>
              <a:t>uomini </a:t>
            </a:r>
            <a:r>
              <a:rPr sz="2000" dirty="0">
                <a:latin typeface="Calibri"/>
                <a:cs typeface="Calibri"/>
              </a:rPr>
              <a:t>le </a:t>
            </a:r>
            <a:r>
              <a:rPr sz="2000" spc="-15" dirty="0">
                <a:latin typeface="Calibri"/>
                <a:cs typeface="Calibri"/>
              </a:rPr>
              <a:t>sopravvivenze </a:t>
            </a:r>
            <a:r>
              <a:rPr sz="2000" spc="-5" dirty="0">
                <a:latin typeface="Calibri"/>
                <a:cs typeface="Calibri"/>
              </a:rPr>
              <a:t>migliori si </a:t>
            </a:r>
            <a:r>
              <a:rPr sz="2000" spc="-10" dirty="0">
                <a:latin typeface="Calibri"/>
                <a:cs typeface="Calibri"/>
              </a:rPr>
              <a:t>registrano </a:t>
            </a:r>
            <a:r>
              <a:rPr sz="2000" spc="-5" dirty="0">
                <a:latin typeface="Calibri"/>
                <a:cs typeface="Calibri"/>
              </a:rPr>
              <a:t>per </a:t>
            </a:r>
            <a:r>
              <a:rPr sz="2000" dirty="0">
                <a:latin typeface="Calibri"/>
                <a:cs typeface="Calibri"/>
              </a:rPr>
              <a:t>i tumori del  </a:t>
            </a:r>
            <a:r>
              <a:rPr sz="2000" spc="-15" dirty="0">
                <a:latin typeface="Calibri"/>
                <a:cs typeface="Calibri"/>
              </a:rPr>
              <a:t>testicolo, </a:t>
            </a:r>
            <a:r>
              <a:rPr sz="2000" spc="-5" dirty="0">
                <a:latin typeface="Calibri"/>
                <a:cs typeface="Calibri"/>
              </a:rPr>
              <a:t>della </a:t>
            </a:r>
            <a:r>
              <a:rPr sz="2000" spc="-20" dirty="0">
                <a:latin typeface="Calibri"/>
                <a:cs typeface="Calibri"/>
              </a:rPr>
              <a:t>prostata </a:t>
            </a:r>
            <a:r>
              <a:rPr sz="2000" dirty="0">
                <a:latin typeface="Calibri"/>
                <a:cs typeface="Calibri"/>
              </a:rPr>
              <a:t>e </a:t>
            </a:r>
            <a:r>
              <a:rPr sz="2000" spc="-5" dirty="0">
                <a:latin typeface="Calibri"/>
                <a:cs typeface="Calibri"/>
              </a:rPr>
              <a:t>della </a:t>
            </a:r>
            <a:r>
              <a:rPr sz="2000" spc="-10" dirty="0">
                <a:latin typeface="Calibri"/>
                <a:cs typeface="Calibri"/>
              </a:rPr>
              <a:t>tiroide; </a:t>
            </a:r>
            <a:r>
              <a:rPr sz="2000" spc="-5" dirty="0">
                <a:latin typeface="Calibri"/>
                <a:cs typeface="Calibri"/>
              </a:rPr>
              <a:t>nelle </a:t>
            </a:r>
            <a:r>
              <a:rPr sz="2000" dirty="0">
                <a:latin typeface="Calibri"/>
                <a:cs typeface="Calibri"/>
              </a:rPr>
              <a:t>donne </a:t>
            </a:r>
            <a:r>
              <a:rPr sz="2000" spc="-5" dirty="0">
                <a:latin typeface="Calibri"/>
                <a:cs typeface="Calibri"/>
              </a:rPr>
              <a:t>per </a:t>
            </a:r>
            <a:r>
              <a:rPr sz="2000" dirty="0">
                <a:latin typeface="Calibri"/>
                <a:cs typeface="Calibri"/>
              </a:rPr>
              <a:t>i tumori </a:t>
            </a:r>
            <a:r>
              <a:rPr sz="2000" spc="-5" dirty="0">
                <a:latin typeface="Calibri"/>
                <a:cs typeface="Calibri"/>
              </a:rPr>
              <a:t>della  </a:t>
            </a:r>
            <a:r>
              <a:rPr sz="2000" spc="-10" dirty="0">
                <a:latin typeface="Calibri"/>
                <a:cs typeface="Calibri"/>
              </a:rPr>
              <a:t>tiroide, </a:t>
            </a:r>
            <a:r>
              <a:rPr sz="2000" spc="-5" dirty="0">
                <a:latin typeface="Calibri"/>
                <a:cs typeface="Calibri"/>
              </a:rPr>
              <a:t>della mammella </a:t>
            </a:r>
            <a:r>
              <a:rPr sz="2000" dirty="0">
                <a:latin typeface="Calibri"/>
                <a:cs typeface="Calibri"/>
              </a:rPr>
              <a:t>e </a:t>
            </a:r>
            <a:r>
              <a:rPr sz="2000" spc="-5" dirty="0">
                <a:latin typeface="Calibri"/>
                <a:cs typeface="Calibri"/>
              </a:rPr>
              <a:t>per </a:t>
            </a:r>
            <a:r>
              <a:rPr sz="2000" dirty="0">
                <a:latin typeface="Calibri"/>
                <a:cs typeface="Calibri"/>
              </a:rPr>
              <a:t>il</a:t>
            </a:r>
            <a:r>
              <a:rPr sz="2000" spc="50" dirty="0">
                <a:latin typeface="Calibri"/>
                <a:cs typeface="Calibri"/>
              </a:rPr>
              <a:t> </a:t>
            </a:r>
            <a:r>
              <a:rPr sz="2000" dirty="0">
                <a:latin typeface="Calibri"/>
                <a:cs typeface="Calibri"/>
              </a:rPr>
              <a:t>melanoma.</a:t>
            </a:r>
            <a:endParaRPr sz="2000">
              <a:latin typeface="Calibri"/>
              <a:cs typeface="Calibri"/>
            </a:endParaRPr>
          </a:p>
          <a:p>
            <a:pPr marL="355600" indent="-343535">
              <a:lnSpc>
                <a:spcPts val="2160"/>
              </a:lnSpc>
              <a:buFont typeface="Arial"/>
              <a:buChar char="•"/>
              <a:tabLst>
                <a:tab pos="355600" algn="l"/>
                <a:tab pos="356235" algn="l"/>
              </a:tabLst>
            </a:pPr>
            <a:r>
              <a:rPr sz="2000" spc="-5" dirty="0">
                <a:latin typeface="Calibri"/>
                <a:cs typeface="Calibri"/>
              </a:rPr>
              <a:t>La </a:t>
            </a:r>
            <a:r>
              <a:rPr sz="2000" spc="-15" dirty="0">
                <a:latin typeface="Calibri"/>
                <a:cs typeface="Calibri"/>
              </a:rPr>
              <a:t>sopravvivenza </a:t>
            </a:r>
            <a:r>
              <a:rPr sz="2000" spc="-5" dirty="0">
                <a:latin typeface="Calibri"/>
                <a:cs typeface="Calibri"/>
              </a:rPr>
              <a:t>peggiore per </a:t>
            </a:r>
            <a:r>
              <a:rPr sz="2000" spc="-10" dirty="0">
                <a:latin typeface="Calibri"/>
                <a:cs typeface="Calibri"/>
              </a:rPr>
              <a:t>entrambi </a:t>
            </a:r>
            <a:r>
              <a:rPr sz="2000" dirty="0">
                <a:latin typeface="Calibri"/>
                <a:cs typeface="Calibri"/>
              </a:rPr>
              <a:t>i </a:t>
            </a:r>
            <a:r>
              <a:rPr sz="2000" spc="-5" dirty="0">
                <a:latin typeface="Calibri"/>
                <a:cs typeface="Calibri"/>
              </a:rPr>
              <a:t>sessi riguarda </a:t>
            </a:r>
            <a:r>
              <a:rPr sz="2000" spc="-10" dirty="0">
                <a:latin typeface="Calibri"/>
                <a:cs typeface="Calibri"/>
              </a:rPr>
              <a:t>ancora </a:t>
            </a:r>
            <a:r>
              <a:rPr sz="2000" dirty="0">
                <a:latin typeface="Calibri"/>
                <a:cs typeface="Calibri"/>
              </a:rPr>
              <a:t>il</a:t>
            </a:r>
            <a:r>
              <a:rPr sz="2000" spc="90" dirty="0">
                <a:latin typeface="Calibri"/>
                <a:cs typeface="Calibri"/>
              </a:rPr>
              <a:t> </a:t>
            </a:r>
            <a:r>
              <a:rPr sz="2000" spc="-5" dirty="0">
                <a:latin typeface="Calibri"/>
                <a:cs typeface="Calibri"/>
              </a:rPr>
              <a:t>tumore</a:t>
            </a:r>
            <a:endParaRPr sz="2000">
              <a:latin typeface="Calibri"/>
              <a:cs typeface="Calibri"/>
            </a:endParaRPr>
          </a:p>
          <a:p>
            <a:pPr marL="355600">
              <a:lnSpc>
                <a:spcPts val="2160"/>
              </a:lnSpc>
            </a:pPr>
            <a:r>
              <a:rPr sz="2000" spc="-5" dirty="0">
                <a:latin typeface="Calibri"/>
                <a:cs typeface="Calibri"/>
              </a:rPr>
              <a:t>del pancreas</a:t>
            </a:r>
            <a:r>
              <a:rPr sz="2000" spc="-10" dirty="0">
                <a:latin typeface="Calibri"/>
                <a:cs typeface="Calibri"/>
              </a:rPr>
              <a:t> </a:t>
            </a:r>
            <a:r>
              <a:rPr sz="2000" dirty="0">
                <a:latin typeface="Calibri"/>
                <a:cs typeface="Calibri"/>
              </a:rPr>
              <a:t>(&lt;10%).</a:t>
            </a:r>
            <a:endParaRPr sz="2000">
              <a:latin typeface="Calibri"/>
              <a:cs typeface="Calibri"/>
            </a:endParaRPr>
          </a:p>
          <a:p>
            <a:pPr marL="355600" marR="145415" indent="-343535">
              <a:lnSpc>
                <a:spcPct val="80000"/>
              </a:lnSpc>
              <a:spcBef>
                <a:spcPts val="484"/>
              </a:spcBef>
              <a:buFont typeface="Arial"/>
              <a:buChar char="•"/>
              <a:tabLst>
                <a:tab pos="355600" algn="l"/>
                <a:tab pos="356235" algn="l"/>
              </a:tabLst>
            </a:pPr>
            <a:r>
              <a:rPr sz="2000" dirty="0">
                <a:latin typeface="Calibri"/>
                <a:cs typeface="Calibri"/>
              </a:rPr>
              <a:t>Al </a:t>
            </a:r>
            <a:r>
              <a:rPr sz="2000" spc="-10" dirty="0">
                <a:latin typeface="Calibri"/>
                <a:cs typeface="Calibri"/>
              </a:rPr>
              <a:t>Nord </a:t>
            </a:r>
            <a:r>
              <a:rPr sz="2000" spc="-5" dirty="0">
                <a:latin typeface="Calibri"/>
                <a:cs typeface="Calibri"/>
              </a:rPr>
              <a:t>si </a:t>
            </a:r>
            <a:r>
              <a:rPr sz="2000" spc="-10" dirty="0">
                <a:latin typeface="Calibri"/>
                <a:cs typeface="Calibri"/>
              </a:rPr>
              <a:t>registrano valori </a:t>
            </a:r>
            <a:r>
              <a:rPr sz="2000" spc="-5" dirty="0">
                <a:latin typeface="Calibri"/>
                <a:cs typeface="Calibri"/>
              </a:rPr>
              <a:t>più </a:t>
            </a:r>
            <a:r>
              <a:rPr sz="2000" spc="-10" dirty="0">
                <a:latin typeface="Calibri"/>
                <a:cs typeface="Calibri"/>
              </a:rPr>
              <a:t>elevati </a:t>
            </a:r>
            <a:r>
              <a:rPr sz="2000" spc="-5" dirty="0">
                <a:latin typeface="Calibri"/>
                <a:cs typeface="Calibri"/>
              </a:rPr>
              <a:t>di </a:t>
            </a:r>
            <a:r>
              <a:rPr sz="2000" spc="-15" dirty="0">
                <a:latin typeface="Calibri"/>
                <a:cs typeface="Calibri"/>
              </a:rPr>
              <a:t>sopravvivenza </a:t>
            </a:r>
            <a:r>
              <a:rPr sz="2000" spc="-10" dirty="0">
                <a:latin typeface="Calibri"/>
                <a:cs typeface="Calibri"/>
              </a:rPr>
              <a:t>rispetto </a:t>
            </a:r>
            <a:r>
              <a:rPr sz="2000" spc="-5" dirty="0">
                <a:latin typeface="Calibri"/>
                <a:cs typeface="Calibri"/>
              </a:rPr>
              <a:t>alle  Regioni del </a:t>
            </a:r>
            <a:r>
              <a:rPr sz="2000" dirty="0">
                <a:latin typeface="Calibri"/>
                <a:cs typeface="Calibri"/>
              </a:rPr>
              <a:t>Sud. </a:t>
            </a:r>
            <a:r>
              <a:rPr sz="2000" spc="-5" dirty="0">
                <a:latin typeface="Calibri"/>
                <a:cs typeface="Calibri"/>
              </a:rPr>
              <a:t>Le percentuali più </a:t>
            </a:r>
            <a:r>
              <a:rPr sz="2000" spc="-15" dirty="0">
                <a:latin typeface="Calibri"/>
                <a:cs typeface="Calibri"/>
              </a:rPr>
              <a:t>elevate </a:t>
            </a:r>
            <a:r>
              <a:rPr sz="2000" dirty="0">
                <a:latin typeface="Calibri"/>
                <a:cs typeface="Calibri"/>
              </a:rPr>
              <a:t>di </a:t>
            </a:r>
            <a:r>
              <a:rPr sz="2000" spc="-15" dirty="0">
                <a:latin typeface="Calibri"/>
                <a:cs typeface="Calibri"/>
              </a:rPr>
              <a:t>sopravvivenza </a:t>
            </a:r>
            <a:r>
              <a:rPr sz="2000" dirty="0">
                <a:latin typeface="Calibri"/>
                <a:cs typeface="Calibri"/>
              </a:rPr>
              <a:t>a 5 anni </a:t>
            </a:r>
            <a:r>
              <a:rPr sz="2000" spc="-5" dirty="0">
                <a:latin typeface="Calibri"/>
                <a:cs typeface="Calibri"/>
              </a:rPr>
              <a:t>si  </a:t>
            </a:r>
            <a:r>
              <a:rPr sz="2000" spc="-10" dirty="0">
                <a:latin typeface="Calibri"/>
                <a:cs typeface="Calibri"/>
              </a:rPr>
              <a:t>registrano </a:t>
            </a:r>
            <a:r>
              <a:rPr sz="2000" dirty="0">
                <a:latin typeface="Calibri"/>
                <a:cs typeface="Calibri"/>
              </a:rPr>
              <a:t>in </a:t>
            </a:r>
            <a:r>
              <a:rPr sz="2000" spc="-5" dirty="0">
                <a:latin typeface="Calibri"/>
                <a:cs typeface="Calibri"/>
              </a:rPr>
              <a:t>Emilia-Romagna </a:t>
            </a:r>
            <a:r>
              <a:rPr sz="2000" dirty="0">
                <a:latin typeface="Calibri"/>
                <a:cs typeface="Calibri"/>
              </a:rPr>
              <a:t>e </a:t>
            </a:r>
            <a:r>
              <a:rPr sz="2000" spc="-30" dirty="0">
                <a:latin typeface="Calibri"/>
                <a:cs typeface="Calibri"/>
              </a:rPr>
              <a:t>Toscana </a:t>
            </a:r>
            <a:r>
              <a:rPr sz="2000" spc="-5" dirty="0">
                <a:latin typeface="Calibri"/>
                <a:cs typeface="Calibri"/>
              </a:rPr>
              <a:t>sia negli uomini </a:t>
            </a:r>
            <a:r>
              <a:rPr sz="2000" dirty="0">
                <a:latin typeface="Calibri"/>
                <a:cs typeface="Calibri"/>
              </a:rPr>
              <a:t>(56%) </a:t>
            </a:r>
            <a:r>
              <a:rPr sz="2000" spc="-5" dirty="0">
                <a:latin typeface="Calibri"/>
                <a:cs typeface="Calibri"/>
              </a:rPr>
              <a:t>sia nelle  </a:t>
            </a:r>
            <a:r>
              <a:rPr sz="2000" dirty="0">
                <a:latin typeface="Calibri"/>
                <a:cs typeface="Calibri"/>
              </a:rPr>
              <a:t>donne</a:t>
            </a:r>
            <a:r>
              <a:rPr sz="2000" spc="-25" dirty="0">
                <a:latin typeface="Calibri"/>
                <a:cs typeface="Calibri"/>
              </a:rPr>
              <a:t> </a:t>
            </a:r>
            <a:r>
              <a:rPr sz="2000" dirty="0">
                <a:latin typeface="Calibri"/>
                <a:cs typeface="Calibri"/>
              </a:rPr>
              <a:t>(65%).</a:t>
            </a:r>
            <a:endParaRPr sz="20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73342" y="867537"/>
            <a:ext cx="2146935" cy="1245870"/>
          </a:xfrm>
          <a:prstGeom prst="rect">
            <a:avLst/>
          </a:prstGeom>
        </p:spPr>
        <p:txBody>
          <a:bodyPr vert="horz" wrap="square" lIns="0" tIns="13335" rIns="0" bIns="0" rtlCol="0">
            <a:spAutoFit/>
          </a:bodyPr>
          <a:lstStyle/>
          <a:p>
            <a:pPr marL="102235" marR="94615" algn="ctr">
              <a:lnSpc>
                <a:spcPct val="100000"/>
              </a:lnSpc>
              <a:spcBef>
                <a:spcPts val="105"/>
              </a:spcBef>
            </a:pPr>
            <a:r>
              <a:rPr sz="2000" b="1" spc="-100" dirty="0">
                <a:latin typeface="Trebuchet MS"/>
                <a:cs typeface="Trebuchet MS"/>
              </a:rPr>
              <a:t>Numero di</a:t>
            </a:r>
            <a:r>
              <a:rPr sz="2000" b="1" spc="-270" dirty="0">
                <a:latin typeface="Trebuchet MS"/>
                <a:cs typeface="Trebuchet MS"/>
              </a:rPr>
              <a:t> </a:t>
            </a:r>
            <a:r>
              <a:rPr sz="2000" b="1" spc="-114" dirty="0">
                <a:latin typeface="Trebuchet MS"/>
                <a:cs typeface="Trebuchet MS"/>
              </a:rPr>
              <a:t>decessi  </a:t>
            </a:r>
            <a:r>
              <a:rPr sz="2000" b="1" spc="-125" dirty="0">
                <a:latin typeface="Trebuchet MS"/>
                <a:cs typeface="Trebuchet MS"/>
              </a:rPr>
              <a:t>per </a:t>
            </a:r>
            <a:r>
              <a:rPr sz="2000" b="1" spc="-105" dirty="0">
                <a:latin typeface="Trebuchet MS"/>
                <a:cs typeface="Trebuchet MS"/>
              </a:rPr>
              <a:t>causa </a:t>
            </a:r>
            <a:r>
              <a:rPr sz="2000" b="1" spc="-145" dirty="0">
                <a:latin typeface="Trebuchet MS"/>
                <a:cs typeface="Trebuchet MS"/>
              </a:rPr>
              <a:t>e </a:t>
            </a:r>
            <a:r>
              <a:rPr sz="2000" b="1" spc="-130" dirty="0">
                <a:latin typeface="Trebuchet MS"/>
                <a:cs typeface="Trebuchet MS"/>
              </a:rPr>
              <a:t>per  </a:t>
            </a:r>
            <a:r>
              <a:rPr sz="2000" b="1" spc="-75" dirty="0">
                <a:latin typeface="Trebuchet MS"/>
                <a:cs typeface="Trebuchet MS"/>
              </a:rPr>
              <a:t>sesso </a:t>
            </a:r>
            <a:r>
              <a:rPr sz="2000" b="1" spc="-100" dirty="0">
                <a:latin typeface="Trebuchet MS"/>
                <a:cs typeface="Trebuchet MS"/>
              </a:rPr>
              <a:t>osservati</a:t>
            </a:r>
            <a:r>
              <a:rPr sz="2000" b="1" spc="-315" dirty="0">
                <a:latin typeface="Trebuchet MS"/>
                <a:cs typeface="Trebuchet MS"/>
              </a:rPr>
              <a:t> </a:t>
            </a:r>
            <a:r>
              <a:rPr sz="2000" b="1" spc="-105" dirty="0">
                <a:latin typeface="Trebuchet MS"/>
                <a:cs typeface="Trebuchet MS"/>
              </a:rPr>
              <a:t>in</a:t>
            </a:r>
            <a:endParaRPr sz="2000">
              <a:latin typeface="Trebuchet MS"/>
              <a:cs typeface="Trebuchet MS"/>
            </a:endParaRPr>
          </a:p>
          <a:p>
            <a:pPr algn="ctr">
              <a:lnSpc>
                <a:spcPct val="100000"/>
              </a:lnSpc>
            </a:pPr>
            <a:r>
              <a:rPr sz="2000" b="1" spc="-85" dirty="0">
                <a:latin typeface="Trebuchet MS"/>
                <a:cs typeface="Trebuchet MS"/>
              </a:rPr>
              <a:t>Italia </a:t>
            </a:r>
            <a:r>
              <a:rPr sz="2000" b="1" spc="-125" dirty="0">
                <a:latin typeface="Trebuchet MS"/>
                <a:cs typeface="Trebuchet MS"/>
              </a:rPr>
              <a:t>durante</a:t>
            </a:r>
            <a:r>
              <a:rPr sz="2000" b="1" spc="-285" dirty="0">
                <a:latin typeface="Trebuchet MS"/>
                <a:cs typeface="Trebuchet MS"/>
              </a:rPr>
              <a:t> </a:t>
            </a:r>
            <a:r>
              <a:rPr sz="2000" b="1" spc="-135" dirty="0">
                <a:latin typeface="Trebuchet MS"/>
                <a:cs typeface="Trebuchet MS"/>
              </a:rPr>
              <a:t>l’anno</a:t>
            </a:r>
            <a:endParaRPr sz="2000">
              <a:latin typeface="Trebuchet MS"/>
              <a:cs typeface="Trebuchet MS"/>
            </a:endParaRPr>
          </a:p>
        </p:txBody>
      </p:sp>
      <p:sp>
        <p:nvSpPr>
          <p:cNvPr id="3" name="object 3"/>
          <p:cNvSpPr txBox="1"/>
          <p:nvPr/>
        </p:nvSpPr>
        <p:spPr>
          <a:xfrm>
            <a:off x="6844030" y="2087118"/>
            <a:ext cx="1802130" cy="330835"/>
          </a:xfrm>
          <a:prstGeom prst="rect">
            <a:avLst/>
          </a:prstGeom>
        </p:spPr>
        <p:txBody>
          <a:bodyPr vert="horz" wrap="square" lIns="0" tIns="13335" rIns="0" bIns="0" rtlCol="0">
            <a:spAutoFit/>
          </a:bodyPr>
          <a:lstStyle/>
          <a:p>
            <a:pPr marL="12700">
              <a:lnSpc>
                <a:spcPct val="100000"/>
              </a:lnSpc>
              <a:spcBef>
                <a:spcPts val="105"/>
              </a:spcBef>
            </a:pPr>
            <a:r>
              <a:rPr sz="2000" b="1" spc="-180" dirty="0">
                <a:latin typeface="Trebuchet MS"/>
                <a:cs typeface="Trebuchet MS"/>
              </a:rPr>
              <a:t>2014.</a:t>
            </a:r>
            <a:r>
              <a:rPr lang="en-GB" sz="2000" b="1" spc="-180" dirty="0">
                <a:latin typeface="Trebuchet MS"/>
                <a:cs typeface="Trebuchet MS"/>
              </a:rPr>
              <a:t> </a:t>
            </a:r>
            <a:r>
              <a:rPr sz="2000" b="1" spc="-180" dirty="0">
                <a:latin typeface="Trebuchet MS"/>
                <a:cs typeface="Trebuchet MS"/>
              </a:rPr>
              <a:t>ISTAT</a:t>
            </a:r>
            <a:r>
              <a:rPr sz="2000" b="1" spc="-235" dirty="0">
                <a:latin typeface="Trebuchet MS"/>
                <a:cs typeface="Trebuchet MS"/>
              </a:rPr>
              <a:t> </a:t>
            </a:r>
            <a:r>
              <a:rPr sz="2000" b="1" spc="-165" dirty="0">
                <a:latin typeface="Trebuchet MS"/>
                <a:cs typeface="Trebuchet MS"/>
              </a:rPr>
              <a:t>2014.</a:t>
            </a:r>
            <a:endParaRPr sz="2000" dirty="0">
              <a:latin typeface="Trebuchet MS"/>
              <a:cs typeface="Trebuchet MS"/>
            </a:endParaRPr>
          </a:p>
        </p:txBody>
      </p:sp>
      <p:sp>
        <p:nvSpPr>
          <p:cNvPr id="4" name="object 4"/>
          <p:cNvSpPr/>
          <p:nvPr/>
        </p:nvSpPr>
        <p:spPr>
          <a:xfrm>
            <a:off x="198206" y="157010"/>
            <a:ext cx="6007698" cy="629546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091809"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dirty="0">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33374" rIns="0" bIns="0" rtlCol="0">
            <a:spAutoFit/>
          </a:bodyPr>
          <a:lstStyle/>
          <a:p>
            <a:pPr marL="1565275" marR="5080" indent="-1547495">
              <a:lnSpc>
                <a:spcPct val="100000"/>
              </a:lnSpc>
              <a:spcBef>
                <a:spcPts val="105"/>
              </a:spcBef>
            </a:pPr>
            <a:r>
              <a:rPr sz="2000" b="1" spc="-125" dirty="0">
                <a:latin typeface="Trebuchet MS"/>
                <a:cs typeface="Trebuchet MS"/>
              </a:rPr>
              <a:t>Prime</a:t>
            </a:r>
            <a:r>
              <a:rPr sz="2000" b="1" spc="-155" dirty="0">
                <a:latin typeface="Trebuchet MS"/>
                <a:cs typeface="Trebuchet MS"/>
              </a:rPr>
              <a:t> </a:t>
            </a:r>
            <a:r>
              <a:rPr sz="2000" b="1" spc="-125" dirty="0">
                <a:latin typeface="Trebuchet MS"/>
                <a:cs typeface="Trebuchet MS"/>
              </a:rPr>
              <a:t>cinque</a:t>
            </a:r>
            <a:r>
              <a:rPr sz="2000" b="1" spc="-165" dirty="0">
                <a:latin typeface="Trebuchet MS"/>
                <a:cs typeface="Trebuchet MS"/>
              </a:rPr>
              <a:t> </a:t>
            </a:r>
            <a:r>
              <a:rPr sz="2000" b="1" spc="-120" dirty="0">
                <a:latin typeface="Trebuchet MS"/>
                <a:cs typeface="Trebuchet MS"/>
              </a:rPr>
              <a:t>cause</a:t>
            </a:r>
            <a:r>
              <a:rPr sz="2000" b="1" spc="-150" dirty="0">
                <a:latin typeface="Trebuchet MS"/>
                <a:cs typeface="Trebuchet MS"/>
              </a:rPr>
              <a:t> </a:t>
            </a:r>
            <a:r>
              <a:rPr sz="2000" b="1" spc="-100" dirty="0">
                <a:latin typeface="Trebuchet MS"/>
                <a:cs typeface="Trebuchet MS"/>
              </a:rPr>
              <a:t>di</a:t>
            </a:r>
            <a:r>
              <a:rPr sz="2000" b="1" spc="-145" dirty="0">
                <a:latin typeface="Trebuchet MS"/>
                <a:cs typeface="Trebuchet MS"/>
              </a:rPr>
              <a:t> </a:t>
            </a:r>
            <a:r>
              <a:rPr sz="2000" b="1" spc="-114" dirty="0">
                <a:latin typeface="Trebuchet MS"/>
                <a:cs typeface="Trebuchet MS"/>
              </a:rPr>
              <a:t>morte</a:t>
            </a:r>
            <a:r>
              <a:rPr sz="2000" b="1" spc="-170" dirty="0">
                <a:latin typeface="Trebuchet MS"/>
                <a:cs typeface="Trebuchet MS"/>
              </a:rPr>
              <a:t> </a:t>
            </a:r>
            <a:r>
              <a:rPr sz="2000" b="1" spc="-100" dirty="0">
                <a:latin typeface="Trebuchet MS"/>
                <a:cs typeface="Trebuchet MS"/>
              </a:rPr>
              <a:t>oncologica</a:t>
            </a:r>
            <a:r>
              <a:rPr sz="2000" b="1" spc="-170" dirty="0">
                <a:latin typeface="Trebuchet MS"/>
                <a:cs typeface="Trebuchet MS"/>
              </a:rPr>
              <a:t> </a:t>
            </a:r>
            <a:r>
              <a:rPr sz="2000" b="1" spc="-145" dirty="0">
                <a:latin typeface="Trebuchet MS"/>
                <a:cs typeface="Trebuchet MS"/>
              </a:rPr>
              <a:t>e </a:t>
            </a:r>
            <a:r>
              <a:rPr sz="2000" b="1" spc="-120" dirty="0">
                <a:latin typeface="Trebuchet MS"/>
                <a:cs typeface="Trebuchet MS"/>
              </a:rPr>
              <a:t>proporzione</a:t>
            </a:r>
            <a:r>
              <a:rPr sz="2000" b="1" spc="-160" dirty="0">
                <a:latin typeface="Trebuchet MS"/>
                <a:cs typeface="Trebuchet MS"/>
              </a:rPr>
              <a:t> </a:t>
            </a:r>
            <a:r>
              <a:rPr sz="2000" b="1" spc="-90" dirty="0">
                <a:latin typeface="Trebuchet MS"/>
                <a:cs typeface="Trebuchet MS"/>
              </a:rPr>
              <a:t>sul</a:t>
            </a:r>
            <a:r>
              <a:rPr sz="2000" b="1" spc="-170" dirty="0">
                <a:latin typeface="Trebuchet MS"/>
                <a:cs typeface="Trebuchet MS"/>
              </a:rPr>
              <a:t> </a:t>
            </a:r>
            <a:r>
              <a:rPr sz="2000" b="1" spc="-105" dirty="0">
                <a:latin typeface="Trebuchet MS"/>
                <a:cs typeface="Trebuchet MS"/>
              </a:rPr>
              <a:t>totale</a:t>
            </a:r>
            <a:r>
              <a:rPr sz="2000" b="1" spc="-155" dirty="0">
                <a:latin typeface="Trebuchet MS"/>
                <a:cs typeface="Trebuchet MS"/>
              </a:rPr>
              <a:t> </a:t>
            </a:r>
            <a:r>
              <a:rPr sz="2000" b="1" spc="-114" dirty="0">
                <a:latin typeface="Trebuchet MS"/>
                <a:cs typeface="Trebuchet MS"/>
              </a:rPr>
              <a:t>dei</a:t>
            </a:r>
            <a:r>
              <a:rPr sz="2000" b="1" spc="-145" dirty="0">
                <a:latin typeface="Trebuchet MS"/>
                <a:cs typeface="Trebuchet MS"/>
              </a:rPr>
              <a:t> </a:t>
            </a:r>
            <a:r>
              <a:rPr sz="2000" b="1" spc="-114" dirty="0">
                <a:latin typeface="Trebuchet MS"/>
                <a:cs typeface="Trebuchet MS"/>
              </a:rPr>
              <a:t>decessi  </a:t>
            </a:r>
            <a:r>
              <a:rPr sz="2000" b="1" spc="-100" dirty="0">
                <a:latin typeface="Trebuchet MS"/>
                <a:cs typeface="Trebuchet MS"/>
              </a:rPr>
              <a:t>oncologici </a:t>
            </a:r>
            <a:r>
              <a:rPr sz="2000" b="1" spc="-125" dirty="0">
                <a:latin typeface="Trebuchet MS"/>
                <a:cs typeface="Trebuchet MS"/>
              </a:rPr>
              <a:t>per </a:t>
            </a:r>
            <a:r>
              <a:rPr sz="2000" b="1" spc="-100" dirty="0">
                <a:latin typeface="Trebuchet MS"/>
                <a:cs typeface="Trebuchet MS"/>
              </a:rPr>
              <a:t>sesso. </a:t>
            </a:r>
            <a:r>
              <a:rPr sz="2000" b="1" spc="-90" dirty="0">
                <a:latin typeface="Trebuchet MS"/>
                <a:cs typeface="Trebuchet MS"/>
              </a:rPr>
              <a:t>Pool </a:t>
            </a:r>
            <a:r>
              <a:rPr sz="2000" b="1" spc="-40" dirty="0">
                <a:latin typeface="Trebuchet MS"/>
                <a:cs typeface="Trebuchet MS"/>
              </a:rPr>
              <a:t>AIRTUM</a:t>
            </a:r>
            <a:r>
              <a:rPr sz="2000" b="1" spc="-425" dirty="0">
                <a:latin typeface="Trebuchet MS"/>
                <a:cs typeface="Trebuchet MS"/>
              </a:rPr>
              <a:t> </a:t>
            </a:r>
            <a:r>
              <a:rPr sz="2000" b="1" spc="-160" dirty="0">
                <a:latin typeface="Trebuchet MS"/>
                <a:cs typeface="Trebuchet MS"/>
              </a:rPr>
              <a:t>2008-2013.</a:t>
            </a:r>
            <a:endParaRPr sz="2000">
              <a:latin typeface="Trebuchet MS"/>
              <a:cs typeface="Trebuchet MS"/>
            </a:endParaRPr>
          </a:p>
        </p:txBody>
      </p:sp>
      <p:sp>
        <p:nvSpPr>
          <p:cNvPr id="3" name="object 3"/>
          <p:cNvSpPr/>
          <p:nvPr/>
        </p:nvSpPr>
        <p:spPr>
          <a:xfrm>
            <a:off x="422889" y="2448575"/>
            <a:ext cx="8308496" cy="175084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91809"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33374" rIns="0" bIns="0" rtlCol="0">
            <a:spAutoFit/>
          </a:bodyPr>
          <a:lstStyle/>
          <a:p>
            <a:pPr marL="754380" marR="5080" indent="-736600">
              <a:lnSpc>
                <a:spcPct val="100000"/>
              </a:lnSpc>
              <a:spcBef>
                <a:spcPts val="105"/>
              </a:spcBef>
            </a:pPr>
            <a:r>
              <a:rPr sz="2000" b="1" spc="-125" dirty="0">
                <a:latin typeface="Trebuchet MS"/>
                <a:cs typeface="Trebuchet MS"/>
              </a:rPr>
              <a:t>Prime</a:t>
            </a:r>
            <a:r>
              <a:rPr sz="2000" b="1" spc="-155" dirty="0">
                <a:latin typeface="Trebuchet MS"/>
                <a:cs typeface="Trebuchet MS"/>
              </a:rPr>
              <a:t> </a:t>
            </a:r>
            <a:r>
              <a:rPr sz="2000" b="1" spc="-125" dirty="0">
                <a:latin typeface="Trebuchet MS"/>
                <a:cs typeface="Trebuchet MS"/>
              </a:rPr>
              <a:t>cinque</a:t>
            </a:r>
            <a:r>
              <a:rPr sz="2000" b="1" spc="-165" dirty="0">
                <a:latin typeface="Trebuchet MS"/>
                <a:cs typeface="Trebuchet MS"/>
              </a:rPr>
              <a:t> </a:t>
            </a:r>
            <a:r>
              <a:rPr sz="2000" b="1" spc="-120" dirty="0">
                <a:latin typeface="Trebuchet MS"/>
                <a:cs typeface="Trebuchet MS"/>
              </a:rPr>
              <a:t>cause</a:t>
            </a:r>
            <a:r>
              <a:rPr sz="2000" b="1" spc="-150" dirty="0">
                <a:latin typeface="Trebuchet MS"/>
                <a:cs typeface="Trebuchet MS"/>
              </a:rPr>
              <a:t> </a:t>
            </a:r>
            <a:r>
              <a:rPr sz="2000" b="1" spc="-100" dirty="0">
                <a:latin typeface="Trebuchet MS"/>
                <a:cs typeface="Trebuchet MS"/>
              </a:rPr>
              <a:t>di</a:t>
            </a:r>
            <a:r>
              <a:rPr sz="2000" b="1" spc="-145" dirty="0">
                <a:latin typeface="Trebuchet MS"/>
                <a:cs typeface="Trebuchet MS"/>
              </a:rPr>
              <a:t> </a:t>
            </a:r>
            <a:r>
              <a:rPr sz="2000" b="1" spc="-114" dirty="0">
                <a:latin typeface="Trebuchet MS"/>
                <a:cs typeface="Trebuchet MS"/>
              </a:rPr>
              <a:t>morte</a:t>
            </a:r>
            <a:r>
              <a:rPr sz="2000" b="1" spc="-170" dirty="0">
                <a:latin typeface="Trebuchet MS"/>
                <a:cs typeface="Trebuchet MS"/>
              </a:rPr>
              <a:t> </a:t>
            </a:r>
            <a:r>
              <a:rPr sz="2000" b="1" spc="-100" dirty="0">
                <a:latin typeface="Trebuchet MS"/>
                <a:cs typeface="Trebuchet MS"/>
              </a:rPr>
              <a:t>oncologica</a:t>
            </a:r>
            <a:r>
              <a:rPr sz="2000" b="1" spc="-170" dirty="0">
                <a:latin typeface="Trebuchet MS"/>
                <a:cs typeface="Trebuchet MS"/>
              </a:rPr>
              <a:t> </a:t>
            </a:r>
            <a:r>
              <a:rPr sz="2000" b="1" spc="-145" dirty="0">
                <a:latin typeface="Trebuchet MS"/>
                <a:cs typeface="Trebuchet MS"/>
              </a:rPr>
              <a:t>e </a:t>
            </a:r>
            <a:r>
              <a:rPr sz="2000" b="1" spc="-120" dirty="0">
                <a:latin typeface="Trebuchet MS"/>
                <a:cs typeface="Trebuchet MS"/>
              </a:rPr>
              <a:t>proporzione</a:t>
            </a:r>
            <a:r>
              <a:rPr sz="2000" b="1" spc="-160" dirty="0">
                <a:latin typeface="Trebuchet MS"/>
                <a:cs typeface="Trebuchet MS"/>
              </a:rPr>
              <a:t> </a:t>
            </a:r>
            <a:r>
              <a:rPr sz="2000" b="1" spc="-90" dirty="0">
                <a:latin typeface="Trebuchet MS"/>
                <a:cs typeface="Trebuchet MS"/>
              </a:rPr>
              <a:t>sul</a:t>
            </a:r>
            <a:r>
              <a:rPr sz="2000" b="1" spc="-170" dirty="0">
                <a:latin typeface="Trebuchet MS"/>
                <a:cs typeface="Trebuchet MS"/>
              </a:rPr>
              <a:t> </a:t>
            </a:r>
            <a:r>
              <a:rPr sz="2000" b="1" spc="-105" dirty="0">
                <a:latin typeface="Trebuchet MS"/>
                <a:cs typeface="Trebuchet MS"/>
              </a:rPr>
              <a:t>totale</a:t>
            </a:r>
            <a:r>
              <a:rPr sz="2000" b="1" spc="-155" dirty="0">
                <a:latin typeface="Trebuchet MS"/>
                <a:cs typeface="Trebuchet MS"/>
              </a:rPr>
              <a:t> </a:t>
            </a:r>
            <a:r>
              <a:rPr sz="2000" b="1" spc="-114" dirty="0">
                <a:latin typeface="Trebuchet MS"/>
                <a:cs typeface="Trebuchet MS"/>
              </a:rPr>
              <a:t>dei</a:t>
            </a:r>
            <a:r>
              <a:rPr sz="2000" b="1" spc="-145" dirty="0">
                <a:latin typeface="Trebuchet MS"/>
                <a:cs typeface="Trebuchet MS"/>
              </a:rPr>
              <a:t> </a:t>
            </a:r>
            <a:r>
              <a:rPr sz="2000" b="1" spc="-114" dirty="0">
                <a:latin typeface="Trebuchet MS"/>
                <a:cs typeface="Trebuchet MS"/>
              </a:rPr>
              <a:t>decessi  </a:t>
            </a:r>
            <a:r>
              <a:rPr sz="2000" b="1" spc="-125" dirty="0">
                <a:latin typeface="Trebuchet MS"/>
                <a:cs typeface="Trebuchet MS"/>
              </a:rPr>
              <a:t>per</a:t>
            </a:r>
            <a:r>
              <a:rPr sz="2000" b="1" spc="-150" dirty="0">
                <a:latin typeface="Trebuchet MS"/>
                <a:cs typeface="Trebuchet MS"/>
              </a:rPr>
              <a:t> </a:t>
            </a:r>
            <a:r>
              <a:rPr sz="2000" b="1" spc="-110" dirty="0">
                <a:latin typeface="Trebuchet MS"/>
                <a:cs typeface="Trebuchet MS"/>
              </a:rPr>
              <a:t>tumore</a:t>
            </a:r>
            <a:r>
              <a:rPr sz="2000" b="1" spc="-175" dirty="0">
                <a:latin typeface="Trebuchet MS"/>
                <a:cs typeface="Trebuchet MS"/>
              </a:rPr>
              <a:t> </a:t>
            </a:r>
            <a:r>
              <a:rPr sz="2000" b="1" spc="-125" dirty="0">
                <a:latin typeface="Trebuchet MS"/>
                <a:cs typeface="Trebuchet MS"/>
              </a:rPr>
              <a:t>per</a:t>
            </a:r>
            <a:r>
              <a:rPr sz="2000" b="1" spc="-150" dirty="0">
                <a:latin typeface="Trebuchet MS"/>
                <a:cs typeface="Trebuchet MS"/>
              </a:rPr>
              <a:t> </a:t>
            </a:r>
            <a:r>
              <a:rPr sz="2000" b="1" spc="-80" dirty="0">
                <a:latin typeface="Trebuchet MS"/>
                <a:cs typeface="Trebuchet MS"/>
              </a:rPr>
              <a:t>sesso</a:t>
            </a:r>
            <a:r>
              <a:rPr sz="2000" b="1" spc="-170" dirty="0">
                <a:latin typeface="Trebuchet MS"/>
                <a:cs typeface="Trebuchet MS"/>
              </a:rPr>
              <a:t> </a:t>
            </a:r>
            <a:r>
              <a:rPr sz="2000" b="1" spc="-145" dirty="0">
                <a:latin typeface="Trebuchet MS"/>
                <a:cs typeface="Trebuchet MS"/>
              </a:rPr>
              <a:t>e</a:t>
            </a:r>
            <a:r>
              <a:rPr sz="2000" b="1" spc="-155" dirty="0">
                <a:latin typeface="Trebuchet MS"/>
                <a:cs typeface="Trebuchet MS"/>
              </a:rPr>
              <a:t> </a:t>
            </a:r>
            <a:r>
              <a:rPr sz="2000" b="1" spc="-110" dirty="0">
                <a:latin typeface="Trebuchet MS"/>
                <a:cs typeface="Trebuchet MS"/>
              </a:rPr>
              <a:t>fascia</a:t>
            </a:r>
            <a:r>
              <a:rPr sz="2000" b="1" spc="-150" dirty="0">
                <a:latin typeface="Trebuchet MS"/>
                <a:cs typeface="Trebuchet MS"/>
              </a:rPr>
              <a:t> </a:t>
            </a:r>
            <a:r>
              <a:rPr sz="2000" b="1" spc="-100" dirty="0">
                <a:latin typeface="Trebuchet MS"/>
                <a:cs typeface="Trebuchet MS"/>
              </a:rPr>
              <a:t>di</a:t>
            </a:r>
            <a:r>
              <a:rPr sz="2000" b="1" spc="-160" dirty="0">
                <a:latin typeface="Trebuchet MS"/>
                <a:cs typeface="Trebuchet MS"/>
              </a:rPr>
              <a:t> </a:t>
            </a:r>
            <a:r>
              <a:rPr sz="2000" b="1" spc="-140" dirty="0">
                <a:latin typeface="Trebuchet MS"/>
                <a:cs typeface="Trebuchet MS"/>
              </a:rPr>
              <a:t>età.</a:t>
            </a:r>
            <a:r>
              <a:rPr sz="2000" b="1" spc="-160" dirty="0">
                <a:latin typeface="Trebuchet MS"/>
                <a:cs typeface="Trebuchet MS"/>
              </a:rPr>
              <a:t> </a:t>
            </a:r>
            <a:r>
              <a:rPr sz="2000" b="1" spc="-90" dirty="0">
                <a:latin typeface="Trebuchet MS"/>
                <a:cs typeface="Trebuchet MS"/>
              </a:rPr>
              <a:t>Pool</a:t>
            </a:r>
            <a:r>
              <a:rPr sz="2000" b="1" spc="-170" dirty="0">
                <a:latin typeface="Trebuchet MS"/>
                <a:cs typeface="Trebuchet MS"/>
              </a:rPr>
              <a:t> </a:t>
            </a:r>
            <a:r>
              <a:rPr sz="2000" b="1" spc="-40" dirty="0">
                <a:latin typeface="Trebuchet MS"/>
                <a:cs typeface="Trebuchet MS"/>
              </a:rPr>
              <a:t>AIRTUM</a:t>
            </a:r>
            <a:r>
              <a:rPr sz="2000" b="1" spc="-170" dirty="0">
                <a:latin typeface="Trebuchet MS"/>
                <a:cs typeface="Trebuchet MS"/>
              </a:rPr>
              <a:t> </a:t>
            </a:r>
            <a:r>
              <a:rPr sz="2000" b="1" spc="-160" dirty="0">
                <a:latin typeface="Trebuchet MS"/>
                <a:cs typeface="Trebuchet MS"/>
              </a:rPr>
              <a:t>2008-2013.</a:t>
            </a:r>
            <a:endParaRPr sz="2000">
              <a:latin typeface="Trebuchet MS"/>
              <a:cs typeface="Trebuchet MS"/>
            </a:endParaRPr>
          </a:p>
        </p:txBody>
      </p:sp>
      <p:sp>
        <p:nvSpPr>
          <p:cNvPr id="3" name="object 3"/>
          <p:cNvSpPr/>
          <p:nvPr/>
        </p:nvSpPr>
        <p:spPr>
          <a:xfrm>
            <a:off x="984498" y="2231385"/>
            <a:ext cx="7446029" cy="299251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91809"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448309" marR="5080" indent="-395605">
              <a:lnSpc>
                <a:spcPct val="100000"/>
              </a:lnSpc>
              <a:spcBef>
                <a:spcPts val="95"/>
              </a:spcBef>
            </a:pPr>
            <a:r>
              <a:rPr sz="2800" b="1" spc="-55" dirty="0">
                <a:latin typeface="Trebuchet MS"/>
                <a:cs typeface="Trebuchet MS"/>
              </a:rPr>
              <a:t>AIRTUM </a:t>
            </a:r>
            <a:r>
              <a:rPr sz="2800" b="1" spc="-225" dirty="0">
                <a:latin typeface="Trebuchet MS"/>
                <a:cs typeface="Trebuchet MS"/>
              </a:rPr>
              <a:t>2008-2013. </a:t>
            </a:r>
            <a:r>
              <a:rPr sz="2800" b="1" spc="-200" dirty="0">
                <a:latin typeface="Trebuchet MS"/>
                <a:cs typeface="Trebuchet MS"/>
              </a:rPr>
              <a:t>Tassi </a:t>
            </a:r>
            <a:r>
              <a:rPr sz="2800" b="1" spc="-175" dirty="0">
                <a:latin typeface="Trebuchet MS"/>
                <a:cs typeface="Trebuchet MS"/>
              </a:rPr>
              <a:t>età-specifici </a:t>
            </a:r>
            <a:r>
              <a:rPr sz="2800" b="1" spc="-210" dirty="0">
                <a:latin typeface="Trebuchet MS"/>
                <a:cs typeface="Trebuchet MS"/>
              </a:rPr>
              <a:t>(x </a:t>
            </a:r>
            <a:r>
              <a:rPr sz="2800" b="1" spc="-225" dirty="0">
                <a:latin typeface="Trebuchet MS"/>
                <a:cs typeface="Trebuchet MS"/>
              </a:rPr>
              <a:t>100.000) </a:t>
            </a:r>
            <a:r>
              <a:rPr sz="2800" b="1" spc="-180" dirty="0">
                <a:latin typeface="Trebuchet MS"/>
                <a:cs typeface="Trebuchet MS"/>
              </a:rPr>
              <a:t>per  </a:t>
            </a:r>
            <a:r>
              <a:rPr sz="2800" b="1" spc="-140" dirty="0">
                <a:latin typeface="Trebuchet MS"/>
                <a:cs typeface="Trebuchet MS"/>
              </a:rPr>
              <a:t>sesso. </a:t>
            </a:r>
            <a:r>
              <a:rPr sz="2800" b="1" spc="-225" dirty="0">
                <a:latin typeface="Trebuchet MS"/>
                <a:cs typeface="Trebuchet MS"/>
              </a:rPr>
              <a:t>Tutti </a:t>
            </a:r>
            <a:r>
              <a:rPr sz="2800" b="1" spc="-150" dirty="0">
                <a:latin typeface="Trebuchet MS"/>
                <a:cs typeface="Trebuchet MS"/>
              </a:rPr>
              <a:t>i </a:t>
            </a:r>
            <a:r>
              <a:rPr sz="2800" b="1" spc="-145" dirty="0">
                <a:latin typeface="Trebuchet MS"/>
                <a:cs typeface="Trebuchet MS"/>
              </a:rPr>
              <a:t>tumori </a:t>
            </a:r>
            <a:r>
              <a:rPr sz="2800" b="1" spc="-160" dirty="0">
                <a:latin typeface="Trebuchet MS"/>
                <a:cs typeface="Trebuchet MS"/>
              </a:rPr>
              <a:t>esclusi </a:t>
            </a:r>
            <a:r>
              <a:rPr sz="2800" b="1" spc="-180" dirty="0">
                <a:latin typeface="Trebuchet MS"/>
                <a:cs typeface="Trebuchet MS"/>
              </a:rPr>
              <a:t>carcinomi </a:t>
            </a:r>
            <a:r>
              <a:rPr sz="2800" b="1" spc="-145" dirty="0">
                <a:latin typeface="Trebuchet MS"/>
                <a:cs typeface="Trebuchet MS"/>
              </a:rPr>
              <a:t>della</a:t>
            </a:r>
            <a:r>
              <a:rPr sz="2800" b="1" spc="-409" dirty="0">
                <a:latin typeface="Trebuchet MS"/>
                <a:cs typeface="Trebuchet MS"/>
              </a:rPr>
              <a:t> </a:t>
            </a:r>
            <a:r>
              <a:rPr sz="2800" b="1" spc="-220" dirty="0">
                <a:latin typeface="Trebuchet MS"/>
                <a:cs typeface="Trebuchet MS"/>
              </a:rPr>
              <a:t>cute.</a:t>
            </a:r>
            <a:endParaRPr sz="2800">
              <a:latin typeface="Trebuchet MS"/>
              <a:cs typeface="Trebuchet MS"/>
            </a:endParaRPr>
          </a:p>
        </p:txBody>
      </p:sp>
      <p:sp>
        <p:nvSpPr>
          <p:cNvPr id="3" name="object 3"/>
          <p:cNvSpPr/>
          <p:nvPr/>
        </p:nvSpPr>
        <p:spPr>
          <a:xfrm>
            <a:off x="1019821" y="2312013"/>
            <a:ext cx="6698294" cy="29637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91809"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5166" rIns="0" bIns="0" rtlCol="0">
            <a:spAutoFit/>
          </a:bodyPr>
          <a:lstStyle/>
          <a:p>
            <a:pPr marL="12700" marR="5080" indent="-1270" algn="ctr">
              <a:lnSpc>
                <a:spcPct val="100000"/>
              </a:lnSpc>
              <a:spcBef>
                <a:spcPts val="100"/>
              </a:spcBef>
            </a:pPr>
            <a:r>
              <a:rPr sz="2400" b="1" spc="-50" dirty="0">
                <a:latin typeface="Trebuchet MS"/>
                <a:cs typeface="Trebuchet MS"/>
              </a:rPr>
              <a:t>AIRTUM </a:t>
            </a:r>
            <a:r>
              <a:rPr sz="2400" b="1" spc="-200" dirty="0">
                <a:latin typeface="Trebuchet MS"/>
                <a:cs typeface="Trebuchet MS"/>
              </a:rPr>
              <a:t>1999-2011. </a:t>
            </a:r>
            <a:r>
              <a:rPr sz="2400" b="1" spc="-204" dirty="0">
                <a:latin typeface="Trebuchet MS"/>
                <a:cs typeface="Trebuchet MS"/>
              </a:rPr>
              <a:t>Trend </a:t>
            </a:r>
            <a:r>
              <a:rPr sz="2400" b="1" spc="-125" dirty="0">
                <a:latin typeface="Trebuchet MS"/>
                <a:cs typeface="Trebuchet MS"/>
              </a:rPr>
              <a:t>di </a:t>
            </a:r>
            <a:r>
              <a:rPr sz="2400" b="1" spc="-165" dirty="0">
                <a:latin typeface="Trebuchet MS"/>
                <a:cs typeface="Trebuchet MS"/>
              </a:rPr>
              <a:t>incidenza </a:t>
            </a:r>
            <a:r>
              <a:rPr sz="2400" b="1" spc="-155" dirty="0">
                <a:latin typeface="Trebuchet MS"/>
                <a:cs typeface="Trebuchet MS"/>
              </a:rPr>
              <a:t>per </a:t>
            </a:r>
            <a:r>
              <a:rPr sz="2400" b="1" spc="-135" dirty="0">
                <a:latin typeface="Trebuchet MS"/>
                <a:cs typeface="Trebuchet MS"/>
              </a:rPr>
              <a:t>tutti </a:t>
            </a:r>
            <a:r>
              <a:rPr sz="2400" b="1" spc="-130" dirty="0">
                <a:latin typeface="Trebuchet MS"/>
                <a:cs typeface="Trebuchet MS"/>
              </a:rPr>
              <a:t>i tumori  </a:t>
            </a:r>
            <a:r>
              <a:rPr sz="2400" b="1" spc="-135" dirty="0">
                <a:latin typeface="Trebuchet MS"/>
                <a:cs typeface="Trebuchet MS"/>
              </a:rPr>
              <a:t>(esclusi </a:t>
            </a:r>
            <a:r>
              <a:rPr sz="2400" b="1" spc="-150" dirty="0">
                <a:latin typeface="Trebuchet MS"/>
                <a:cs typeface="Trebuchet MS"/>
              </a:rPr>
              <a:t>carcinomi </a:t>
            </a:r>
            <a:r>
              <a:rPr sz="2400" b="1" spc="-125" dirty="0">
                <a:latin typeface="Trebuchet MS"/>
                <a:cs typeface="Trebuchet MS"/>
              </a:rPr>
              <a:t>della </a:t>
            </a:r>
            <a:r>
              <a:rPr sz="2400" b="1" spc="-185" dirty="0">
                <a:latin typeface="Trebuchet MS"/>
                <a:cs typeface="Trebuchet MS"/>
              </a:rPr>
              <a:t>cute), </a:t>
            </a:r>
            <a:r>
              <a:rPr sz="2400" b="1" spc="-105" dirty="0">
                <a:latin typeface="Trebuchet MS"/>
                <a:cs typeface="Trebuchet MS"/>
              </a:rPr>
              <a:t>tassi </a:t>
            </a:r>
            <a:r>
              <a:rPr sz="2400" b="1" spc="-204" dirty="0">
                <a:latin typeface="Trebuchet MS"/>
                <a:cs typeface="Trebuchet MS"/>
              </a:rPr>
              <a:t>grezzi </a:t>
            </a:r>
            <a:r>
              <a:rPr sz="2400" b="1" spc="-175" dirty="0">
                <a:latin typeface="Trebuchet MS"/>
                <a:cs typeface="Trebuchet MS"/>
              </a:rPr>
              <a:t>e</a:t>
            </a:r>
            <a:r>
              <a:rPr sz="2400" b="1" spc="-425" dirty="0">
                <a:latin typeface="Trebuchet MS"/>
                <a:cs typeface="Trebuchet MS"/>
              </a:rPr>
              <a:t> </a:t>
            </a:r>
            <a:r>
              <a:rPr sz="2400" b="1" spc="-155" dirty="0">
                <a:latin typeface="Trebuchet MS"/>
                <a:cs typeface="Trebuchet MS"/>
              </a:rPr>
              <a:t>standardizzati  </a:t>
            </a:r>
            <a:r>
              <a:rPr sz="2400" b="1" spc="-130" dirty="0">
                <a:latin typeface="Trebuchet MS"/>
                <a:cs typeface="Trebuchet MS"/>
              </a:rPr>
              <a:t>(popolazione </a:t>
            </a:r>
            <a:r>
              <a:rPr sz="2400" b="1" spc="-50" dirty="0">
                <a:latin typeface="Trebuchet MS"/>
                <a:cs typeface="Trebuchet MS"/>
              </a:rPr>
              <a:t>AIRTUM </a:t>
            </a:r>
            <a:r>
              <a:rPr sz="2400" b="1" spc="-200" dirty="0">
                <a:latin typeface="Trebuchet MS"/>
                <a:cs typeface="Trebuchet MS"/>
              </a:rPr>
              <a:t>1999), </a:t>
            </a:r>
            <a:r>
              <a:rPr sz="2400" b="1" spc="-135" dirty="0">
                <a:latin typeface="Trebuchet MS"/>
                <a:cs typeface="Trebuchet MS"/>
              </a:rPr>
              <a:t>maschi </a:t>
            </a:r>
            <a:r>
              <a:rPr sz="2400" b="1" spc="-175" dirty="0">
                <a:latin typeface="Trebuchet MS"/>
                <a:cs typeface="Trebuchet MS"/>
              </a:rPr>
              <a:t>e</a:t>
            </a:r>
            <a:r>
              <a:rPr sz="2400" b="1" spc="-434" dirty="0">
                <a:latin typeface="Trebuchet MS"/>
                <a:cs typeface="Trebuchet MS"/>
              </a:rPr>
              <a:t> </a:t>
            </a:r>
            <a:r>
              <a:rPr sz="2400" b="1" spc="-160" dirty="0">
                <a:latin typeface="Trebuchet MS"/>
                <a:cs typeface="Trebuchet MS"/>
              </a:rPr>
              <a:t>femmine.</a:t>
            </a:r>
            <a:endParaRPr sz="2400">
              <a:latin typeface="Trebuchet MS"/>
              <a:cs typeface="Trebuchet MS"/>
            </a:endParaRPr>
          </a:p>
        </p:txBody>
      </p:sp>
      <p:sp>
        <p:nvSpPr>
          <p:cNvPr id="3" name="object 3"/>
          <p:cNvSpPr/>
          <p:nvPr/>
        </p:nvSpPr>
        <p:spPr>
          <a:xfrm>
            <a:off x="1445881" y="2209714"/>
            <a:ext cx="6542601" cy="356649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91809"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pic>
        <p:nvPicPr>
          <p:cNvPr id="5" name="Immagine 3"/>
          <p:cNvPicPr>
            <a:picLocks noChangeAspect="1"/>
          </p:cNvPicPr>
          <p:nvPr/>
        </p:nvPicPr>
        <p:blipFill>
          <a:blip r:embed="rId3"/>
          <a:srcRect/>
          <a:stretch>
            <a:fillRect/>
          </a:stretch>
        </p:blipFill>
        <p:spPr bwMode="auto">
          <a:xfrm>
            <a:off x="0" y="0"/>
            <a:ext cx="9144000" cy="68548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magine 3"/>
          <p:cNvPicPr>
            <a:picLocks noChangeAspect="1"/>
          </p:cNvPicPr>
          <p:nvPr/>
        </p:nvPicPr>
        <p:blipFill>
          <a:blip r:embed="rId2"/>
          <a:srcRect/>
          <a:stretch>
            <a:fillRect/>
          </a:stretch>
        </p:blipFill>
        <p:spPr bwMode="auto">
          <a:xfrm>
            <a:off x="0" y="0"/>
            <a:ext cx="9144000" cy="68548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Immagine 3"/>
          <p:cNvPicPr>
            <a:picLocks noChangeAspect="1"/>
          </p:cNvPicPr>
          <p:nvPr/>
        </p:nvPicPr>
        <p:blipFill>
          <a:blip r:embed="rId2"/>
          <a:srcRect/>
          <a:stretch>
            <a:fillRect/>
          </a:stretch>
        </p:blipFill>
        <p:spPr bwMode="auto">
          <a:xfrm>
            <a:off x="0" y="0"/>
            <a:ext cx="9144000" cy="68548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3430" y="375047"/>
            <a:ext cx="7997139" cy="615553"/>
          </a:xfrm>
        </p:spPr>
        <p:txBody>
          <a:bodyPr/>
          <a:lstStyle/>
          <a:p>
            <a:r>
              <a:rPr lang="it-IT" dirty="0"/>
              <a:t>Testo:</a:t>
            </a:r>
          </a:p>
        </p:txBody>
      </p:sp>
      <p:sp>
        <p:nvSpPr>
          <p:cNvPr id="4" name="Rettangolo 3"/>
          <p:cNvSpPr/>
          <p:nvPr/>
        </p:nvSpPr>
        <p:spPr>
          <a:xfrm>
            <a:off x="609600" y="1752600"/>
            <a:ext cx="7924800" cy="2062103"/>
          </a:xfrm>
          <a:prstGeom prst="rect">
            <a:avLst/>
          </a:prstGeom>
        </p:spPr>
        <p:txBody>
          <a:bodyPr wrap="square">
            <a:spAutoFit/>
          </a:bodyPr>
          <a:lstStyle/>
          <a:p>
            <a:r>
              <a:rPr lang="it-IT" sz="3200" b="1" dirty="0"/>
              <a:t>Manuale di oncologia medica</a:t>
            </a:r>
          </a:p>
          <a:p>
            <a:r>
              <a:rPr lang="it-IT" sz="3200" dirty="0"/>
              <a:t>COMU Collegio degli Oncologi Medici Italiani </a:t>
            </a:r>
            <a:br>
              <a:rPr lang="it-IT" sz="3200" dirty="0"/>
            </a:br>
            <a:r>
              <a:rPr lang="it-IT" sz="3200" dirty="0"/>
              <a:t>Presidente AGLIETTA Massimo</a:t>
            </a:r>
            <a:br>
              <a:rPr lang="it-IT" sz="3200" dirty="0"/>
            </a:br>
            <a:r>
              <a:rPr lang="it-IT" sz="3200" dirty="0"/>
              <a:t>I edizione (2018)</a:t>
            </a:r>
          </a:p>
        </p:txBody>
      </p:sp>
      <p:pic>
        <p:nvPicPr>
          <p:cNvPr id="5" name="Immagine 4" descr="immagine testo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107" y="3142016"/>
            <a:ext cx="2374900" cy="3378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magine 3"/>
          <p:cNvPicPr>
            <a:picLocks noChangeAspect="1"/>
          </p:cNvPicPr>
          <p:nvPr/>
        </p:nvPicPr>
        <p:blipFill>
          <a:blip r:embed="rId2"/>
          <a:srcRect/>
          <a:stretch>
            <a:fillRect/>
          </a:stretch>
        </p:blipFill>
        <p:spPr bwMode="auto">
          <a:xfrm>
            <a:off x="0" y="584200"/>
            <a:ext cx="9144000" cy="56816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Immagine 3"/>
          <p:cNvPicPr>
            <a:picLocks noChangeAspect="1"/>
          </p:cNvPicPr>
          <p:nvPr/>
        </p:nvPicPr>
        <p:blipFill>
          <a:blip r:embed="rId2"/>
          <a:srcRect/>
          <a:stretch>
            <a:fillRect/>
          </a:stretch>
        </p:blipFill>
        <p:spPr bwMode="auto">
          <a:xfrm>
            <a:off x="0" y="114300"/>
            <a:ext cx="9144000" cy="66214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magine 3"/>
          <p:cNvPicPr>
            <a:picLocks noChangeAspect="1"/>
          </p:cNvPicPr>
          <p:nvPr/>
        </p:nvPicPr>
        <p:blipFill>
          <a:blip r:embed="rId2"/>
          <a:srcRect/>
          <a:stretch>
            <a:fillRect/>
          </a:stretch>
        </p:blipFill>
        <p:spPr bwMode="auto">
          <a:xfrm>
            <a:off x="317500" y="0"/>
            <a:ext cx="848995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Immagine 3"/>
          <p:cNvPicPr>
            <a:picLocks noChangeAspect="1"/>
          </p:cNvPicPr>
          <p:nvPr/>
        </p:nvPicPr>
        <p:blipFill>
          <a:blip r:embed="rId2"/>
          <a:srcRect/>
          <a:stretch>
            <a:fillRect/>
          </a:stretch>
        </p:blipFill>
        <p:spPr bwMode="auto">
          <a:xfrm>
            <a:off x="120650" y="0"/>
            <a:ext cx="8961438" cy="679608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magine 3"/>
          <p:cNvPicPr>
            <a:picLocks noChangeAspect="1"/>
          </p:cNvPicPr>
          <p:nvPr/>
        </p:nvPicPr>
        <p:blipFill>
          <a:blip r:embed="rId2"/>
          <a:srcRect/>
          <a:stretch>
            <a:fillRect/>
          </a:stretch>
        </p:blipFill>
        <p:spPr bwMode="auto">
          <a:xfrm>
            <a:off x="148306" y="152400"/>
            <a:ext cx="8843294" cy="6629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236725"/>
            <a:ext cx="8024495" cy="4463415"/>
          </a:xfrm>
          <a:prstGeom prst="rect">
            <a:avLst/>
          </a:prstGeom>
        </p:spPr>
        <p:txBody>
          <a:bodyPr vert="horz" wrap="square" lIns="0" tIns="60960" rIns="0" bIns="0" rtlCol="0">
            <a:spAutoFit/>
          </a:bodyPr>
          <a:lstStyle/>
          <a:p>
            <a:pPr marL="355600" marR="123189" indent="-342900">
              <a:lnSpc>
                <a:spcPts val="3020"/>
              </a:lnSpc>
              <a:spcBef>
                <a:spcPts val="480"/>
              </a:spcBef>
              <a:buChar char="•"/>
              <a:tabLst>
                <a:tab pos="355600" algn="l"/>
                <a:tab pos="356235" algn="l"/>
              </a:tabLst>
            </a:pPr>
            <a:r>
              <a:rPr sz="2800" spc="-305" dirty="0">
                <a:latin typeface="Arial"/>
                <a:cs typeface="Arial"/>
              </a:rPr>
              <a:t>La </a:t>
            </a:r>
            <a:r>
              <a:rPr sz="2800" spc="-150" dirty="0">
                <a:latin typeface="Arial"/>
                <a:cs typeface="Arial"/>
              </a:rPr>
              <a:t>prevalenza </a:t>
            </a:r>
            <a:r>
              <a:rPr sz="2800" spc="-85" dirty="0">
                <a:latin typeface="Arial"/>
                <a:cs typeface="Arial"/>
              </a:rPr>
              <a:t>dei </a:t>
            </a:r>
            <a:r>
              <a:rPr sz="2800" spc="-10" dirty="0">
                <a:latin typeface="Arial"/>
                <a:cs typeface="Arial"/>
              </a:rPr>
              <a:t>tumori </a:t>
            </a:r>
            <a:r>
              <a:rPr sz="2800" spc="-105" dirty="0">
                <a:latin typeface="Arial"/>
                <a:cs typeface="Arial"/>
              </a:rPr>
              <a:t>indica </a:t>
            </a:r>
            <a:r>
              <a:rPr sz="2800" spc="15" dirty="0">
                <a:latin typeface="Arial"/>
                <a:cs typeface="Arial"/>
              </a:rPr>
              <a:t>il </a:t>
            </a:r>
            <a:r>
              <a:rPr sz="2800" spc="-95" dirty="0">
                <a:latin typeface="Arial"/>
                <a:cs typeface="Arial"/>
              </a:rPr>
              <a:t>numero </a:t>
            </a:r>
            <a:r>
              <a:rPr sz="2800" spc="-40" dirty="0">
                <a:latin typeface="Arial"/>
                <a:cs typeface="Arial"/>
              </a:rPr>
              <a:t>di</a:t>
            </a:r>
            <a:r>
              <a:rPr sz="2800" spc="-365" dirty="0">
                <a:latin typeface="Arial"/>
                <a:cs typeface="Arial"/>
              </a:rPr>
              <a:t> </a:t>
            </a:r>
            <a:r>
              <a:rPr sz="2800" spc="-140" dirty="0">
                <a:latin typeface="Arial"/>
                <a:cs typeface="Arial"/>
              </a:rPr>
              <a:t>persone  </a:t>
            </a:r>
            <a:r>
              <a:rPr sz="2800" spc="-160" dirty="0">
                <a:latin typeface="Arial"/>
                <a:cs typeface="Arial"/>
              </a:rPr>
              <a:t>che </a:t>
            </a:r>
            <a:r>
              <a:rPr sz="2800" spc="-95" dirty="0">
                <a:latin typeface="Arial"/>
                <a:cs typeface="Arial"/>
              </a:rPr>
              <a:t>vivono </a:t>
            </a:r>
            <a:r>
              <a:rPr sz="2800" spc="-90" dirty="0">
                <a:latin typeface="Arial"/>
                <a:cs typeface="Arial"/>
              </a:rPr>
              <a:t>dopo </a:t>
            </a:r>
            <a:r>
              <a:rPr sz="2800" spc="-135" dirty="0">
                <a:latin typeface="Arial"/>
                <a:cs typeface="Arial"/>
              </a:rPr>
              <a:t>una </a:t>
            </a:r>
            <a:r>
              <a:rPr sz="2800" spc="-130" dirty="0">
                <a:latin typeface="Arial"/>
                <a:cs typeface="Arial"/>
              </a:rPr>
              <a:t>diagnosi</a:t>
            </a:r>
            <a:r>
              <a:rPr sz="2800" spc="-165" dirty="0">
                <a:latin typeface="Arial"/>
                <a:cs typeface="Arial"/>
              </a:rPr>
              <a:t> </a:t>
            </a:r>
            <a:r>
              <a:rPr sz="2800" spc="-114" dirty="0">
                <a:latin typeface="Arial"/>
                <a:cs typeface="Arial"/>
              </a:rPr>
              <a:t>neoplastica.</a:t>
            </a:r>
            <a:endParaRPr sz="2800" dirty="0">
              <a:latin typeface="Arial"/>
              <a:cs typeface="Arial"/>
            </a:endParaRPr>
          </a:p>
          <a:p>
            <a:pPr marL="355600" marR="1108710" indent="-342900">
              <a:lnSpc>
                <a:spcPts val="3030"/>
              </a:lnSpc>
              <a:spcBef>
                <a:spcPts val="670"/>
              </a:spcBef>
              <a:buChar char="•"/>
              <a:tabLst>
                <a:tab pos="355600" algn="l"/>
                <a:tab pos="356235" algn="l"/>
              </a:tabLst>
            </a:pPr>
            <a:r>
              <a:rPr sz="2800" spc="-30" dirty="0">
                <a:latin typeface="Arial"/>
                <a:cs typeface="Arial"/>
              </a:rPr>
              <a:t>Il </a:t>
            </a:r>
            <a:r>
              <a:rPr sz="2800" spc="-95" dirty="0">
                <a:latin typeface="Arial"/>
                <a:cs typeface="Arial"/>
              </a:rPr>
              <a:t>numero </a:t>
            </a:r>
            <a:r>
              <a:rPr sz="2800" spc="-40" dirty="0">
                <a:latin typeface="Arial"/>
                <a:cs typeface="Arial"/>
              </a:rPr>
              <a:t>di </a:t>
            </a:r>
            <a:r>
              <a:rPr sz="2800" spc="-130" dirty="0">
                <a:latin typeface="Arial"/>
                <a:cs typeface="Arial"/>
              </a:rPr>
              <a:t>queste </a:t>
            </a:r>
            <a:r>
              <a:rPr sz="2800" spc="-135" dirty="0">
                <a:latin typeface="Arial"/>
                <a:cs typeface="Arial"/>
              </a:rPr>
              <a:t>persone </a:t>
            </a:r>
            <a:r>
              <a:rPr sz="2800" spc="-105" dirty="0">
                <a:latin typeface="Arial"/>
                <a:cs typeface="Arial"/>
              </a:rPr>
              <a:t>dipende </a:t>
            </a:r>
            <a:r>
              <a:rPr sz="2800" spc="-175" dirty="0">
                <a:latin typeface="Arial"/>
                <a:cs typeface="Arial"/>
              </a:rPr>
              <a:t>sia</a:t>
            </a:r>
            <a:r>
              <a:rPr sz="2800" spc="-385" dirty="0">
                <a:latin typeface="Arial"/>
                <a:cs typeface="Arial"/>
              </a:rPr>
              <a:t> </a:t>
            </a:r>
            <a:r>
              <a:rPr sz="2800" spc="-105" dirty="0">
                <a:latin typeface="Arial"/>
                <a:cs typeface="Arial"/>
              </a:rPr>
              <a:t>dalla  </a:t>
            </a:r>
            <a:r>
              <a:rPr sz="2800" spc="-125" dirty="0">
                <a:latin typeface="Arial"/>
                <a:cs typeface="Arial"/>
              </a:rPr>
              <a:t>frequenza </a:t>
            </a:r>
            <a:r>
              <a:rPr sz="2800" spc="-95" dirty="0">
                <a:latin typeface="Arial"/>
                <a:cs typeface="Arial"/>
              </a:rPr>
              <a:t>della </a:t>
            </a:r>
            <a:r>
              <a:rPr sz="2800" spc="-60" dirty="0">
                <a:latin typeface="Arial"/>
                <a:cs typeface="Arial"/>
              </a:rPr>
              <a:t>malattia </a:t>
            </a:r>
            <a:r>
              <a:rPr sz="2800" spc="-125" dirty="0">
                <a:latin typeface="Arial"/>
                <a:cs typeface="Arial"/>
              </a:rPr>
              <a:t>(incidenza) </a:t>
            </a:r>
            <a:r>
              <a:rPr sz="2800" spc="-175" dirty="0">
                <a:latin typeface="Arial"/>
                <a:cs typeface="Arial"/>
              </a:rPr>
              <a:t>sia </a:t>
            </a:r>
            <a:r>
              <a:rPr sz="2800" spc="-105" dirty="0">
                <a:latin typeface="Arial"/>
                <a:cs typeface="Arial"/>
              </a:rPr>
              <a:t>dalla  </a:t>
            </a:r>
            <a:r>
              <a:rPr sz="2800" spc="-114" dirty="0">
                <a:latin typeface="Arial"/>
                <a:cs typeface="Arial"/>
              </a:rPr>
              <a:t>prognosi</a:t>
            </a:r>
            <a:r>
              <a:rPr sz="2800" spc="-135" dirty="0">
                <a:latin typeface="Arial"/>
                <a:cs typeface="Arial"/>
              </a:rPr>
              <a:t> </a:t>
            </a:r>
            <a:r>
              <a:rPr sz="2800" spc="-145" dirty="0">
                <a:latin typeface="Arial"/>
                <a:cs typeface="Arial"/>
              </a:rPr>
              <a:t>(sopravvivenza).</a:t>
            </a:r>
            <a:endParaRPr sz="2800" dirty="0">
              <a:latin typeface="Arial"/>
              <a:cs typeface="Arial"/>
            </a:endParaRPr>
          </a:p>
          <a:p>
            <a:pPr marL="355600" marR="5080" indent="-342900">
              <a:lnSpc>
                <a:spcPct val="90000"/>
              </a:lnSpc>
              <a:spcBef>
                <a:spcPts val="615"/>
              </a:spcBef>
              <a:buChar char="•"/>
              <a:tabLst>
                <a:tab pos="355600" algn="l"/>
                <a:tab pos="356235" algn="l"/>
              </a:tabLst>
            </a:pPr>
            <a:r>
              <a:rPr sz="2800" spc="-130" dirty="0">
                <a:latin typeface="Arial"/>
                <a:cs typeface="Arial"/>
              </a:rPr>
              <a:t>L’invecchiamento </a:t>
            </a:r>
            <a:r>
              <a:rPr sz="2800" spc="-95" dirty="0">
                <a:latin typeface="Arial"/>
                <a:cs typeface="Arial"/>
              </a:rPr>
              <a:t>della </a:t>
            </a:r>
            <a:r>
              <a:rPr sz="2800" spc="-110" dirty="0">
                <a:latin typeface="Arial"/>
                <a:cs typeface="Arial"/>
              </a:rPr>
              <a:t>popolazione </a:t>
            </a:r>
            <a:r>
              <a:rPr sz="2800" spc="-75" dirty="0">
                <a:latin typeface="Arial"/>
                <a:cs typeface="Arial"/>
              </a:rPr>
              <a:t>italiana </a:t>
            </a:r>
            <a:r>
              <a:rPr sz="2800" spc="-50" dirty="0">
                <a:latin typeface="Arial"/>
                <a:cs typeface="Arial"/>
              </a:rPr>
              <a:t>porta  </a:t>
            </a:r>
            <a:r>
              <a:rPr sz="2800" spc="-140" dirty="0">
                <a:latin typeface="Arial"/>
                <a:cs typeface="Arial"/>
              </a:rPr>
              <a:t>con </a:t>
            </a:r>
            <a:r>
              <a:rPr sz="2800" spc="-240" dirty="0">
                <a:latin typeface="Arial"/>
                <a:cs typeface="Arial"/>
              </a:rPr>
              <a:t>s</a:t>
            </a:r>
            <a:r>
              <a:rPr lang="it-IT" sz="2800" spc="-240" dirty="0">
                <a:latin typeface="Arial"/>
                <a:cs typeface="Arial"/>
              </a:rPr>
              <a:t>è</a:t>
            </a:r>
            <a:r>
              <a:rPr sz="2800" spc="-240" dirty="0">
                <a:latin typeface="Arial"/>
                <a:cs typeface="Arial"/>
              </a:rPr>
              <a:t> </a:t>
            </a:r>
            <a:r>
              <a:rPr sz="2800" spc="-90" dirty="0">
                <a:latin typeface="Arial"/>
                <a:cs typeface="Arial"/>
              </a:rPr>
              <a:t>un </a:t>
            </a:r>
            <a:r>
              <a:rPr sz="2800" spc="-95" dirty="0">
                <a:latin typeface="Arial"/>
                <a:cs typeface="Arial"/>
              </a:rPr>
              <a:t>aumento </a:t>
            </a:r>
            <a:r>
              <a:rPr sz="2800" spc="-100" dirty="0">
                <a:latin typeface="Arial"/>
                <a:cs typeface="Arial"/>
              </a:rPr>
              <a:t>dell’incidenza </a:t>
            </a:r>
            <a:r>
              <a:rPr sz="2800" spc="-35" dirty="0">
                <a:latin typeface="Arial"/>
                <a:cs typeface="Arial"/>
              </a:rPr>
              <a:t>in </a:t>
            </a:r>
            <a:r>
              <a:rPr sz="2800" spc="-70" dirty="0">
                <a:latin typeface="Arial"/>
                <a:cs typeface="Arial"/>
              </a:rPr>
              <a:t>numeri </a:t>
            </a:r>
            <a:r>
              <a:rPr sz="2800" spc="-105" dirty="0">
                <a:latin typeface="Arial"/>
                <a:cs typeface="Arial"/>
              </a:rPr>
              <a:t>assoluti  </a:t>
            </a:r>
            <a:r>
              <a:rPr sz="2800" spc="-140" dirty="0">
                <a:latin typeface="Arial"/>
                <a:cs typeface="Arial"/>
              </a:rPr>
              <a:t>che, </a:t>
            </a:r>
            <a:r>
              <a:rPr sz="2800" spc="-220" dirty="0">
                <a:latin typeface="Arial"/>
                <a:cs typeface="Arial"/>
              </a:rPr>
              <a:t>a </a:t>
            </a:r>
            <a:r>
              <a:rPr sz="2800" spc="-210" dirty="0">
                <a:latin typeface="Arial"/>
                <a:cs typeface="Arial"/>
              </a:rPr>
              <a:t>sua </a:t>
            </a:r>
            <a:r>
              <a:rPr sz="2800" spc="-75" dirty="0">
                <a:latin typeface="Arial"/>
                <a:cs typeface="Arial"/>
              </a:rPr>
              <a:t>volta, </a:t>
            </a:r>
            <a:r>
              <a:rPr sz="2800" spc="-110" dirty="0">
                <a:latin typeface="Arial"/>
                <a:cs typeface="Arial"/>
              </a:rPr>
              <a:t>induce </a:t>
            </a:r>
            <a:r>
              <a:rPr sz="2800" spc="-95" dirty="0">
                <a:latin typeface="Arial"/>
                <a:cs typeface="Arial"/>
              </a:rPr>
              <a:t>un aumento della </a:t>
            </a:r>
            <a:r>
              <a:rPr sz="2800" spc="-150" dirty="0">
                <a:latin typeface="Arial"/>
                <a:cs typeface="Arial"/>
              </a:rPr>
              <a:t>prevalenza  </a:t>
            </a:r>
            <a:r>
              <a:rPr sz="2800" spc="-85" dirty="0">
                <a:latin typeface="Arial"/>
                <a:cs typeface="Arial"/>
              </a:rPr>
              <a:t>dei</a:t>
            </a:r>
            <a:r>
              <a:rPr sz="2800" spc="-150" dirty="0">
                <a:latin typeface="Arial"/>
                <a:cs typeface="Arial"/>
              </a:rPr>
              <a:t> </a:t>
            </a:r>
            <a:r>
              <a:rPr sz="2800" spc="-20" dirty="0">
                <a:latin typeface="Arial"/>
                <a:cs typeface="Arial"/>
              </a:rPr>
              <a:t>tumori.</a:t>
            </a:r>
            <a:r>
              <a:rPr sz="2800" spc="-130" dirty="0">
                <a:latin typeface="Arial"/>
                <a:cs typeface="Arial"/>
              </a:rPr>
              <a:t> </a:t>
            </a:r>
            <a:r>
              <a:rPr sz="2800" spc="-40" dirty="0">
                <a:latin typeface="Arial"/>
                <a:cs typeface="Arial"/>
              </a:rPr>
              <a:t>Inoltre,</a:t>
            </a:r>
            <a:r>
              <a:rPr sz="2800" spc="-135" dirty="0">
                <a:latin typeface="Arial"/>
                <a:cs typeface="Arial"/>
              </a:rPr>
              <a:t> </a:t>
            </a:r>
            <a:r>
              <a:rPr sz="2800" spc="15" dirty="0">
                <a:latin typeface="Arial"/>
                <a:cs typeface="Arial"/>
              </a:rPr>
              <a:t>il</a:t>
            </a:r>
            <a:r>
              <a:rPr sz="2800" spc="-165" dirty="0">
                <a:latin typeface="Arial"/>
                <a:cs typeface="Arial"/>
              </a:rPr>
              <a:t> </a:t>
            </a:r>
            <a:r>
              <a:rPr sz="2800" spc="-95" dirty="0">
                <a:latin typeface="Arial"/>
                <a:cs typeface="Arial"/>
              </a:rPr>
              <a:t>numero</a:t>
            </a:r>
            <a:r>
              <a:rPr sz="2800" spc="-110" dirty="0">
                <a:latin typeface="Arial"/>
                <a:cs typeface="Arial"/>
              </a:rPr>
              <a:t> </a:t>
            </a:r>
            <a:r>
              <a:rPr sz="2800" spc="-40" dirty="0">
                <a:latin typeface="Arial"/>
                <a:cs typeface="Arial"/>
              </a:rPr>
              <a:t>di</a:t>
            </a:r>
            <a:r>
              <a:rPr sz="2800" spc="-150" dirty="0">
                <a:latin typeface="Arial"/>
                <a:cs typeface="Arial"/>
              </a:rPr>
              <a:t> </a:t>
            </a:r>
            <a:r>
              <a:rPr sz="2800" spc="-135" dirty="0">
                <a:latin typeface="Arial"/>
                <a:cs typeface="Arial"/>
              </a:rPr>
              <a:t>persone</a:t>
            </a:r>
            <a:r>
              <a:rPr sz="2800" spc="-125" dirty="0">
                <a:latin typeface="Arial"/>
                <a:cs typeface="Arial"/>
              </a:rPr>
              <a:t> </a:t>
            </a:r>
            <a:r>
              <a:rPr sz="2800" spc="-60" dirty="0">
                <a:latin typeface="Arial"/>
                <a:cs typeface="Arial"/>
              </a:rPr>
              <a:t>viventi</a:t>
            </a:r>
            <a:r>
              <a:rPr sz="2800" spc="-155" dirty="0">
                <a:latin typeface="Arial"/>
                <a:cs typeface="Arial"/>
              </a:rPr>
              <a:t> </a:t>
            </a:r>
            <a:r>
              <a:rPr sz="2800" spc="-95" dirty="0">
                <a:latin typeface="Arial"/>
                <a:cs typeface="Arial"/>
              </a:rPr>
              <a:t>dopo  </a:t>
            </a:r>
            <a:r>
              <a:rPr sz="2800" spc="-135" dirty="0">
                <a:latin typeface="Arial"/>
                <a:cs typeface="Arial"/>
              </a:rPr>
              <a:t>una </a:t>
            </a:r>
            <a:r>
              <a:rPr sz="2800" spc="-130" dirty="0">
                <a:latin typeface="Arial"/>
                <a:cs typeface="Arial"/>
              </a:rPr>
              <a:t>diagnosi </a:t>
            </a:r>
            <a:r>
              <a:rPr sz="2800" spc="-65" dirty="0">
                <a:latin typeface="Arial"/>
                <a:cs typeface="Arial"/>
              </a:rPr>
              <a:t>tumorale </a:t>
            </a:r>
            <a:r>
              <a:rPr sz="2800" spc="-114" dirty="0">
                <a:latin typeface="Arial"/>
                <a:cs typeface="Arial"/>
              </a:rPr>
              <a:t>aumenta </a:t>
            </a:r>
            <a:r>
              <a:rPr sz="2800" spc="-85" dirty="0">
                <a:latin typeface="Arial"/>
                <a:cs typeface="Arial"/>
              </a:rPr>
              <a:t>quanto </a:t>
            </a:r>
            <a:r>
              <a:rPr sz="2800" spc="-60" dirty="0">
                <a:latin typeface="Arial"/>
                <a:cs typeface="Arial"/>
              </a:rPr>
              <a:t>più </a:t>
            </a:r>
            <a:r>
              <a:rPr sz="2800" spc="-75" dirty="0" err="1">
                <a:latin typeface="Arial"/>
                <a:cs typeface="Arial"/>
              </a:rPr>
              <a:t>alta</a:t>
            </a:r>
            <a:r>
              <a:rPr sz="2800" spc="-75" dirty="0">
                <a:latin typeface="Arial"/>
                <a:cs typeface="Arial"/>
              </a:rPr>
              <a:t> </a:t>
            </a:r>
            <a:r>
              <a:rPr lang="en-GB" sz="2800" spc="-170" dirty="0">
                <a:latin typeface="Arial"/>
                <a:cs typeface="Arial"/>
              </a:rPr>
              <a:t>é</a:t>
            </a:r>
            <a:r>
              <a:rPr sz="2800" spc="-170" dirty="0">
                <a:latin typeface="Arial"/>
                <a:cs typeface="Arial"/>
              </a:rPr>
              <a:t>  </a:t>
            </a:r>
            <a:r>
              <a:rPr sz="2800" spc="-114" dirty="0">
                <a:latin typeface="Arial"/>
                <a:cs typeface="Arial"/>
              </a:rPr>
              <a:t>stata </a:t>
            </a:r>
            <a:r>
              <a:rPr sz="2800" spc="-100" dirty="0">
                <a:latin typeface="Arial"/>
                <a:cs typeface="Arial"/>
              </a:rPr>
              <a:t>la</a:t>
            </a:r>
            <a:r>
              <a:rPr sz="2800" spc="-185" dirty="0">
                <a:latin typeface="Arial"/>
                <a:cs typeface="Arial"/>
              </a:rPr>
              <a:t> </a:t>
            </a:r>
            <a:r>
              <a:rPr sz="2800" spc="-150" dirty="0">
                <a:latin typeface="Arial"/>
                <a:cs typeface="Arial"/>
              </a:rPr>
              <a:t>sopravvivenza.</a:t>
            </a:r>
            <a:endParaRPr sz="2800" dirty="0">
              <a:latin typeface="Arial"/>
              <a:cs typeface="Arial"/>
            </a:endParaRPr>
          </a:p>
        </p:txBody>
      </p:sp>
      <p:sp>
        <p:nvSpPr>
          <p:cNvPr id="3" name="object 3"/>
          <p:cNvSpPr txBox="1"/>
          <p:nvPr/>
        </p:nvSpPr>
        <p:spPr>
          <a:xfrm>
            <a:off x="5947917"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50"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
        <p:nvSpPr>
          <p:cNvPr id="4" name="object 4"/>
          <p:cNvSpPr txBox="1">
            <a:spLocks noGrp="1"/>
          </p:cNvSpPr>
          <p:nvPr>
            <p:ph type="title"/>
          </p:nvPr>
        </p:nvSpPr>
        <p:spPr>
          <a:xfrm>
            <a:off x="1752980" y="273558"/>
            <a:ext cx="5638165" cy="452120"/>
          </a:xfrm>
          <a:prstGeom prst="rect">
            <a:avLst/>
          </a:prstGeom>
        </p:spPr>
        <p:txBody>
          <a:bodyPr vert="horz" wrap="square" lIns="0" tIns="12065" rIns="0" bIns="0" rtlCol="0">
            <a:spAutoFit/>
          </a:bodyPr>
          <a:lstStyle/>
          <a:p>
            <a:pPr marL="12700">
              <a:lnSpc>
                <a:spcPct val="100000"/>
              </a:lnSpc>
              <a:spcBef>
                <a:spcPts val="95"/>
              </a:spcBef>
            </a:pPr>
            <a:r>
              <a:rPr sz="2800" b="1" spc="-35" dirty="0">
                <a:latin typeface="Trebuchet MS"/>
                <a:cs typeface="Trebuchet MS"/>
              </a:rPr>
              <a:t>I </a:t>
            </a:r>
            <a:r>
              <a:rPr sz="2800" b="1" spc="-25" dirty="0">
                <a:latin typeface="Trebuchet MS"/>
                <a:cs typeface="Trebuchet MS"/>
              </a:rPr>
              <a:t>NUMERI </a:t>
            </a:r>
            <a:r>
              <a:rPr sz="2800" b="1" spc="-215" dirty="0">
                <a:latin typeface="Trebuchet MS"/>
                <a:cs typeface="Trebuchet MS"/>
              </a:rPr>
              <a:t>DEL </a:t>
            </a:r>
            <a:r>
              <a:rPr sz="2800" b="1" spc="-145" dirty="0">
                <a:latin typeface="Trebuchet MS"/>
                <a:cs typeface="Trebuchet MS"/>
              </a:rPr>
              <a:t>CANCRO </a:t>
            </a:r>
            <a:r>
              <a:rPr sz="2800" b="1" spc="-35" dirty="0">
                <a:latin typeface="Trebuchet MS"/>
                <a:cs typeface="Trebuchet MS"/>
              </a:rPr>
              <a:t>IN</a:t>
            </a:r>
            <a:r>
              <a:rPr sz="2800" b="1" spc="-545" dirty="0">
                <a:latin typeface="Trebuchet MS"/>
                <a:cs typeface="Trebuchet MS"/>
              </a:rPr>
              <a:t> </a:t>
            </a:r>
            <a:r>
              <a:rPr sz="2800" b="1" spc="-195" dirty="0">
                <a:latin typeface="Trebuchet MS"/>
                <a:cs typeface="Trebuchet MS"/>
              </a:rPr>
              <a:t>ITALIA </a:t>
            </a:r>
            <a:r>
              <a:rPr sz="2800" b="1" spc="-229" dirty="0">
                <a:solidFill>
                  <a:srgbClr val="009A9A"/>
                </a:solidFill>
                <a:latin typeface="Trebuchet MS"/>
                <a:cs typeface="Trebuchet MS"/>
              </a:rPr>
              <a:t>2017</a:t>
            </a:r>
            <a:endParaRPr sz="2800">
              <a:latin typeface="Trebuchet MS"/>
              <a:cs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280921"/>
            <a:ext cx="8061325" cy="4147820"/>
          </a:xfrm>
          <a:prstGeom prst="rect">
            <a:avLst/>
          </a:prstGeom>
        </p:spPr>
        <p:txBody>
          <a:bodyPr vert="horz" wrap="square" lIns="0" tIns="13335" rIns="0" bIns="0" rtlCol="0">
            <a:spAutoFit/>
          </a:bodyPr>
          <a:lstStyle/>
          <a:p>
            <a:pPr marL="355600" marR="281940" indent="-342900">
              <a:lnSpc>
                <a:spcPct val="100000"/>
              </a:lnSpc>
              <a:spcBef>
                <a:spcPts val="105"/>
              </a:spcBef>
              <a:buChar char="•"/>
              <a:tabLst>
                <a:tab pos="355600" algn="l"/>
                <a:tab pos="356235" algn="l"/>
              </a:tabLst>
            </a:pPr>
            <a:r>
              <a:rPr sz="2600" spc="-185" dirty="0">
                <a:latin typeface="Arial"/>
                <a:cs typeface="Arial"/>
              </a:rPr>
              <a:t>Per </a:t>
            </a:r>
            <a:r>
              <a:rPr sz="2600" spc="-70" dirty="0">
                <a:latin typeface="Arial"/>
                <a:cs typeface="Arial"/>
              </a:rPr>
              <a:t>quanto </a:t>
            </a:r>
            <a:r>
              <a:rPr sz="2600" spc="-90" dirty="0">
                <a:latin typeface="Arial"/>
                <a:cs typeface="Arial"/>
              </a:rPr>
              <a:t>riguarda la </a:t>
            </a:r>
            <a:r>
              <a:rPr sz="2600" spc="-135" dirty="0">
                <a:latin typeface="Arial"/>
                <a:cs typeface="Arial"/>
              </a:rPr>
              <a:t>prevalenza </a:t>
            </a:r>
            <a:r>
              <a:rPr sz="2600" spc="-130" dirty="0">
                <a:latin typeface="Arial"/>
                <a:cs typeface="Arial"/>
              </a:rPr>
              <a:t>sono </a:t>
            </a:r>
            <a:r>
              <a:rPr sz="2600" spc="-114" dirty="0">
                <a:latin typeface="Arial"/>
                <a:cs typeface="Arial"/>
              </a:rPr>
              <a:t>3.300.000 </a:t>
            </a:r>
            <a:r>
              <a:rPr sz="2600" spc="-70" dirty="0">
                <a:latin typeface="Arial"/>
                <a:cs typeface="Arial"/>
              </a:rPr>
              <a:t>le  </a:t>
            </a:r>
            <a:r>
              <a:rPr sz="2600" spc="-125" dirty="0">
                <a:latin typeface="Arial"/>
                <a:cs typeface="Arial"/>
              </a:rPr>
              <a:t>persone </a:t>
            </a:r>
            <a:r>
              <a:rPr sz="2600" spc="-105" dirty="0">
                <a:latin typeface="Arial"/>
                <a:cs typeface="Arial"/>
              </a:rPr>
              <a:t>vive </a:t>
            </a:r>
            <a:r>
              <a:rPr sz="2600" spc="-125" dirty="0">
                <a:latin typeface="Arial"/>
                <a:cs typeface="Arial"/>
              </a:rPr>
              <a:t>oggi </a:t>
            </a:r>
            <a:r>
              <a:rPr sz="2600" spc="-30" dirty="0">
                <a:latin typeface="Arial"/>
                <a:cs typeface="Arial"/>
              </a:rPr>
              <a:t>in </a:t>
            </a:r>
            <a:r>
              <a:rPr sz="2600" spc="-55" dirty="0">
                <a:latin typeface="Arial"/>
                <a:cs typeface="Arial"/>
              </a:rPr>
              <a:t>Italia </a:t>
            </a:r>
            <a:r>
              <a:rPr sz="2600" spc="-125" dirty="0">
                <a:latin typeface="Arial"/>
                <a:cs typeface="Arial"/>
              </a:rPr>
              <a:t>con una </a:t>
            </a:r>
            <a:r>
              <a:rPr sz="2600" spc="-155" dirty="0">
                <a:latin typeface="Arial"/>
                <a:cs typeface="Arial"/>
              </a:rPr>
              <a:t>pregressa </a:t>
            </a:r>
            <a:r>
              <a:rPr sz="2600" spc="-120" dirty="0">
                <a:latin typeface="Arial"/>
                <a:cs typeface="Arial"/>
              </a:rPr>
              <a:t>diagnosi</a:t>
            </a:r>
            <a:r>
              <a:rPr sz="2600" spc="-390" dirty="0">
                <a:latin typeface="Arial"/>
                <a:cs typeface="Arial"/>
              </a:rPr>
              <a:t> </a:t>
            </a:r>
            <a:r>
              <a:rPr sz="2600" spc="-35" dirty="0">
                <a:latin typeface="Arial"/>
                <a:cs typeface="Arial"/>
              </a:rPr>
              <a:t>di  </a:t>
            </a:r>
            <a:r>
              <a:rPr sz="2600" spc="-45" dirty="0">
                <a:latin typeface="Arial"/>
                <a:cs typeface="Arial"/>
              </a:rPr>
              <a:t>tumore.</a:t>
            </a:r>
            <a:endParaRPr sz="2600" dirty="0">
              <a:latin typeface="Arial"/>
              <a:cs typeface="Arial"/>
            </a:endParaRPr>
          </a:p>
          <a:p>
            <a:pPr marL="355600" marR="5080" indent="-342900">
              <a:lnSpc>
                <a:spcPct val="100000"/>
              </a:lnSpc>
              <a:spcBef>
                <a:spcPts val="625"/>
              </a:spcBef>
              <a:buChar char="•"/>
              <a:tabLst>
                <a:tab pos="355600" algn="l"/>
                <a:tab pos="356235" algn="l"/>
              </a:tabLst>
            </a:pPr>
            <a:r>
              <a:rPr sz="2600" spc="-110" dirty="0">
                <a:latin typeface="Arial"/>
                <a:cs typeface="Arial"/>
              </a:rPr>
              <a:t>Negli</a:t>
            </a:r>
            <a:r>
              <a:rPr sz="2600" spc="-155" dirty="0">
                <a:latin typeface="Arial"/>
                <a:cs typeface="Arial"/>
              </a:rPr>
              <a:t> </a:t>
            </a:r>
            <a:r>
              <a:rPr sz="2600" spc="-50" dirty="0">
                <a:latin typeface="Arial"/>
                <a:cs typeface="Arial"/>
              </a:rPr>
              <a:t>uomini</a:t>
            </a:r>
            <a:r>
              <a:rPr sz="2600" spc="-145" dirty="0">
                <a:latin typeface="Arial"/>
                <a:cs typeface="Arial"/>
              </a:rPr>
              <a:t> </a:t>
            </a:r>
            <a:r>
              <a:rPr sz="2600" spc="-70" dirty="0">
                <a:latin typeface="Arial"/>
                <a:cs typeface="Arial"/>
              </a:rPr>
              <a:t>per</a:t>
            </a:r>
            <a:r>
              <a:rPr sz="2600" spc="-145" dirty="0">
                <a:latin typeface="Arial"/>
                <a:cs typeface="Arial"/>
              </a:rPr>
              <a:t> </a:t>
            </a:r>
            <a:r>
              <a:rPr sz="2600" spc="20" dirty="0">
                <a:latin typeface="Arial"/>
                <a:cs typeface="Arial"/>
              </a:rPr>
              <a:t>i</a:t>
            </a:r>
            <a:r>
              <a:rPr sz="2600" spc="-135" dirty="0">
                <a:latin typeface="Arial"/>
                <a:cs typeface="Arial"/>
              </a:rPr>
              <a:t> </a:t>
            </a:r>
            <a:r>
              <a:rPr sz="2600" spc="10" dirty="0">
                <a:latin typeface="Arial"/>
                <a:cs typeface="Arial"/>
              </a:rPr>
              <a:t>2/3</a:t>
            </a:r>
            <a:r>
              <a:rPr sz="2600" spc="-150" dirty="0">
                <a:latin typeface="Arial"/>
                <a:cs typeface="Arial"/>
              </a:rPr>
              <a:t> </a:t>
            </a:r>
            <a:r>
              <a:rPr sz="2600" spc="-130" dirty="0">
                <a:latin typeface="Arial"/>
                <a:cs typeface="Arial"/>
              </a:rPr>
              <a:t>sono</a:t>
            </a:r>
            <a:r>
              <a:rPr sz="2600" spc="-135" dirty="0">
                <a:latin typeface="Arial"/>
                <a:cs typeface="Arial"/>
              </a:rPr>
              <a:t> </a:t>
            </a:r>
            <a:r>
              <a:rPr sz="2600" spc="-95" dirty="0">
                <a:latin typeface="Arial"/>
                <a:cs typeface="Arial"/>
              </a:rPr>
              <a:t>rappresentate</a:t>
            </a:r>
            <a:r>
              <a:rPr sz="2600" spc="-180" dirty="0">
                <a:latin typeface="Arial"/>
                <a:cs typeface="Arial"/>
              </a:rPr>
              <a:t> </a:t>
            </a:r>
            <a:r>
              <a:rPr sz="2600" spc="-145" dirty="0">
                <a:latin typeface="Arial"/>
                <a:cs typeface="Arial"/>
              </a:rPr>
              <a:t>da</a:t>
            </a:r>
            <a:r>
              <a:rPr sz="2600" spc="-140" dirty="0">
                <a:latin typeface="Arial"/>
                <a:cs typeface="Arial"/>
              </a:rPr>
              <a:t> </a:t>
            </a:r>
            <a:r>
              <a:rPr sz="2600" spc="-80" dirty="0">
                <a:latin typeface="Arial"/>
                <a:cs typeface="Arial"/>
              </a:rPr>
              <a:t>pazienti</a:t>
            </a:r>
            <a:r>
              <a:rPr sz="2600" spc="-150" dirty="0">
                <a:latin typeface="Arial"/>
                <a:cs typeface="Arial"/>
              </a:rPr>
              <a:t> </a:t>
            </a:r>
            <a:r>
              <a:rPr sz="2600" spc="-130" dirty="0">
                <a:latin typeface="Arial"/>
                <a:cs typeface="Arial"/>
              </a:rPr>
              <a:t>con  </a:t>
            </a:r>
            <a:r>
              <a:rPr sz="2600" spc="-125" dirty="0">
                <a:latin typeface="Arial"/>
                <a:cs typeface="Arial"/>
              </a:rPr>
              <a:t>una </a:t>
            </a:r>
            <a:r>
              <a:rPr sz="2600" spc="-120" dirty="0">
                <a:latin typeface="Arial"/>
                <a:cs typeface="Arial"/>
              </a:rPr>
              <a:t>diagnosi </a:t>
            </a:r>
            <a:r>
              <a:rPr sz="2600" spc="-35" dirty="0">
                <a:latin typeface="Arial"/>
                <a:cs typeface="Arial"/>
              </a:rPr>
              <a:t>di </a:t>
            </a:r>
            <a:r>
              <a:rPr sz="2600" spc="-40" dirty="0">
                <a:latin typeface="Arial"/>
                <a:cs typeface="Arial"/>
              </a:rPr>
              <a:t>tumore </a:t>
            </a:r>
            <a:r>
              <a:rPr sz="2600" spc="-85" dirty="0">
                <a:latin typeface="Arial"/>
                <a:cs typeface="Arial"/>
              </a:rPr>
              <a:t>della </a:t>
            </a:r>
            <a:r>
              <a:rPr sz="2600" spc="-80" dirty="0">
                <a:latin typeface="Arial"/>
                <a:cs typeface="Arial"/>
              </a:rPr>
              <a:t>prostata, </a:t>
            </a:r>
            <a:r>
              <a:rPr sz="2600" spc="-75" dirty="0">
                <a:latin typeface="Arial"/>
                <a:cs typeface="Arial"/>
              </a:rPr>
              <a:t>del </a:t>
            </a:r>
            <a:r>
              <a:rPr sz="2600" spc="-90" dirty="0">
                <a:latin typeface="Arial"/>
                <a:cs typeface="Arial"/>
              </a:rPr>
              <a:t>colon </a:t>
            </a:r>
            <a:r>
              <a:rPr sz="2600" spc="-155" dirty="0">
                <a:latin typeface="Arial"/>
                <a:cs typeface="Arial"/>
              </a:rPr>
              <a:t>e </a:t>
            </a:r>
            <a:r>
              <a:rPr sz="2600" spc="-85" dirty="0">
                <a:latin typeface="Arial"/>
                <a:cs typeface="Arial"/>
              </a:rPr>
              <a:t>della  </a:t>
            </a:r>
            <a:r>
              <a:rPr sz="2600" spc="-160" dirty="0">
                <a:latin typeface="Arial"/>
                <a:cs typeface="Arial"/>
              </a:rPr>
              <a:t>vescica, </a:t>
            </a:r>
            <a:r>
              <a:rPr sz="2600" spc="-60" dirty="0">
                <a:latin typeface="Arial"/>
                <a:cs typeface="Arial"/>
              </a:rPr>
              <a:t>mentre </a:t>
            </a:r>
            <a:r>
              <a:rPr sz="2600" spc="-75" dirty="0">
                <a:latin typeface="Arial"/>
                <a:cs typeface="Arial"/>
              </a:rPr>
              <a:t>nelle </a:t>
            </a:r>
            <a:r>
              <a:rPr sz="2600" spc="-100" dirty="0">
                <a:latin typeface="Arial"/>
                <a:cs typeface="Arial"/>
              </a:rPr>
              <a:t>donne </a:t>
            </a:r>
            <a:r>
              <a:rPr sz="2600" spc="-15" dirty="0">
                <a:latin typeface="Arial"/>
                <a:cs typeface="Arial"/>
              </a:rPr>
              <a:t>oltre </a:t>
            </a:r>
            <a:r>
              <a:rPr sz="2600" spc="20" dirty="0">
                <a:latin typeface="Arial"/>
                <a:cs typeface="Arial"/>
              </a:rPr>
              <a:t>il </a:t>
            </a:r>
            <a:r>
              <a:rPr sz="2600" spc="-235" dirty="0">
                <a:latin typeface="Arial"/>
                <a:cs typeface="Arial"/>
              </a:rPr>
              <a:t>40% </a:t>
            </a:r>
            <a:r>
              <a:rPr lang="en-GB" sz="2600" spc="-155" dirty="0">
                <a:latin typeface="Arial"/>
                <a:cs typeface="Arial"/>
              </a:rPr>
              <a:t>é</a:t>
            </a:r>
            <a:r>
              <a:rPr sz="2600" spc="-155" dirty="0">
                <a:latin typeface="Arial"/>
                <a:cs typeface="Arial"/>
              </a:rPr>
              <a:t> </a:t>
            </a:r>
            <a:r>
              <a:rPr sz="2600" spc="-85" dirty="0">
                <a:latin typeface="Arial"/>
                <a:cs typeface="Arial"/>
              </a:rPr>
              <a:t>rappresentato  </a:t>
            </a:r>
            <a:r>
              <a:rPr sz="2600" spc="-140" dirty="0">
                <a:latin typeface="Arial"/>
                <a:cs typeface="Arial"/>
              </a:rPr>
              <a:t>da </a:t>
            </a:r>
            <a:r>
              <a:rPr sz="2600" spc="-125" dirty="0">
                <a:latin typeface="Arial"/>
                <a:cs typeface="Arial"/>
              </a:rPr>
              <a:t>persone </a:t>
            </a:r>
            <a:r>
              <a:rPr sz="2600" spc="-130" dirty="0">
                <a:latin typeface="Arial"/>
                <a:cs typeface="Arial"/>
              </a:rPr>
              <a:t>con </a:t>
            </a:r>
            <a:r>
              <a:rPr sz="2600" spc="-80" dirty="0">
                <a:latin typeface="Arial"/>
                <a:cs typeface="Arial"/>
              </a:rPr>
              <a:t>un </a:t>
            </a:r>
            <a:r>
              <a:rPr sz="2600" spc="-140" dirty="0">
                <a:latin typeface="Arial"/>
                <a:cs typeface="Arial"/>
              </a:rPr>
              <a:t>pregresso </a:t>
            </a:r>
            <a:r>
              <a:rPr sz="2600" spc="-40" dirty="0">
                <a:latin typeface="Arial"/>
                <a:cs typeface="Arial"/>
              </a:rPr>
              <a:t>tumore </a:t>
            </a:r>
            <a:r>
              <a:rPr sz="2600" spc="-85" dirty="0">
                <a:latin typeface="Arial"/>
                <a:cs typeface="Arial"/>
              </a:rPr>
              <a:t>della</a:t>
            </a:r>
            <a:r>
              <a:rPr sz="2600" spc="-409" dirty="0">
                <a:latin typeface="Arial"/>
                <a:cs typeface="Arial"/>
              </a:rPr>
              <a:t> </a:t>
            </a:r>
            <a:r>
              <a:rPr sz="2600" spc="-95" dirty="0">
                <a:latin typeface="Arial"/>
                <a:cs typeface="Arial"/>
              </a:rPr>
              <a:t>mammella.</a:t>
            </a:r>
            <a:endParaRPr sz="2600" dirty="0">
              <a:latin typeface="Arial"/>
              <a:cs typeface="Arial"/>
            </a:endParaRPr>
          </a:p>
          <a:p>
            <a:pPr marL="355600" marR="146685" indent="-342900" algn="just">
              <a:lnSpc>
                <a:spcPct val="100000"/>
              </a:lnSpc>
              <a:spcBef>
                <a:spcPts val="625"/>
              </a:spcBef>
              <a:buChar char="•"/>
              <a:tabLst>
                <a:tab pos="356235" algn="l"/>
              </a:tabLst>
            </a:pPr>
            <a:r>
              <a:rPr sz="2600" spc="-110" dirty="0">
                <a:latin typeface="Arial"/>
                <a:cs typeface="Arial"/>
              </a:rPr>
              <a:t>Questi </a:t>
            </a:r>
            <a:r>
              <a:rPr sz="2600" spc="-60" dirty="0">
                <a:latin typeface="Arial"/>
                <a:cs typeface="Arial"/>
              </a:rPr>
              <a:t>numeri </a:t>
            </a:r>
            <a:r>
              <a:rPr sz="2600" spc="-30" dirty="0">
                <a:latin typeface="Arial"/>
                <a:cs typeface="Arial"/>
              </a:rPr>
              <a:t>in </a:t>
            </a:r>
            <a:r>
              <a:rPr sz="2600" spc="-75" dirty="0">
                <a:latin typeface="Arial"/>
                <a:cs typeface="Arial"/>
              </a:rPr>
              <a:t>continua </a:t>
            </a:r>
            <a:r>
              <a:rPr sz="2600" spc="-114" dirty="0">
                <a:latin typeface="Arial"/>
                <a:cs typeface="Arial"/>
              </a:rPr>
              <a:t>crescita </a:t>
            </a:r>
            <a:r>
              <a:rPr sz="2600" spc="-65" dirty="0">
                <a:latin typeface="Arial"/>
                <a:cs typeface="Arial"/>
              </a:rPr>
              <a:t>richiedono</a:t>
            </a:r>
            <a:r>
              <a:rPr sz="2600" spc="-484" dirty="0">
                <a:latin typeface="Arial"/>
                <a:cs typeface="Arial"/>
              </a:rPr>
              <a:t> </a:t>
            </a:r>
            <a:r>
              <a:rPr sz="2600" spc="-65" dirty="0">
                <a:latin typeface="Arial"/>
                <a:cs typeface="Arial"/>
              </a:rPr>
              <a:t>un’attenta  </a:t>
            </a:r>
            <a:r>
              <a:rPr sz="2600" spc="-100" dirty="0">
                <a:latin typeface="Arial"/>
                <a:cs typeface="Arial"/>
              </a:rPr>
              <a:t>valutazione </a:t>
            </a:r>
            <a:r>
              <a:rPr sz="2600" spc="-70" dirty="0">
                <a:latin typeface="Arial"/>
                <a:cs typeface="Arial"/>
              </a:rPr>
              <a:t>per </a:t>
            </a:r>
            <a:r>
              <a:rPr sz="2600" spc="-15" dirty="0">
                <a:latin typeface="Arial"/>
                <a:cs typeface="Arial"/>
              </a:rPr>
              <a:t>l’impatto </a:t>
            </a:r>
            <a:r>
              <a:rPr sz="2600" spc="-75" dirty="0">
                <a:latin typeface="Arial"/>
                <a:cs typeface="Arial"/>
              </a:rPr>
              <a:t>sanitario </a:t>
            </a:r>
            <a:r>
              <a:rPr sz="2600" spc="-155" dirty="0">
                <a:latin typeface="Arial"/>
                <a:cs typeface="Arial"/>
              </a:rPr>
              <a:t>e </a:t>
            </a:r>
            <a:r>
              <a:rPr sz="2600" spc="-130" dirty="0">
                <a:latin typeface="Arial"/>
                <a:cs typeface="Arial"/>
              </a:rPr>
              <a:t>sociale </a:t>
            </a:r>
            <a:r>
              <a:rPr sz="2600" spc="-30" dirty="0">
                <a:latin typeface="Arial"/>
                <a:cs typeface="Arial"/>
              </a:rPr>
              <a:t>in </a:t>
            </a:r>
            <a:r>
              <a:rPr sz="2600" spc="-20" dirty="0">
                <a:latin typeface="Arial"/>
                <a:cs typeface="Arial"/>
              </a:rPr>
              <a:t>termini</a:t>
            </a:r>
            <a:r>
              <a:rPr sz="2600" spc="-500" dirty="0">
                <a:latin typeface="Arial"/>
                <a:cs typeface="Arial"/>
              </a:rPr>
              <a:t> </a:t>
            </a:r>
            <a:r>
              <a:rPr sz="2600" spc="-35" dirty="0">
                <a:latin typeface="Arial"/>
                <a:cs typeface="Arial"/>
              </a:rPr>
              <a:t>di  </a:t>
            </a:r>
            <a:r>
              <a:rPr sz="2600" spc="-110" dirty="0">
                <a:latin typeface="Arial"/>
                <a:cs typeface="Arial"/>
              </a:rPr>
              <a:t>programmazione, </a:t>
            </a:r>
            <a:r>
              <a:rPr sz="2600" spc="-45" dirty="0">
                <a:latin typeface="Arial"/>
                <a:cs typeface="Arial"/>
              </a:rPr>
              <a:t>follow-up </a:t>
            </a:r>
            <a:r>
              <a:rPr sz="2600" spc="-155" dirty="0">
                <a:latin typeface="Arial"/>
                <a:cs typeface="Arial"/>
              </a:rPr>
              <a:t>e</a:t>
            </a:r>
            <a:r>
              <a:rPr sz="2600" spc="-265" dirty="0">
                <a:latin typeface="Arial"/>
                <a:cs typeface="Arial"/>
              </a:rPr>
              <a:t> </a:t>
            </a:r>
            <a:r>
              <a:rPr sz="2600" spc="-60" dirty="0">
                <a:latin typeface="Arial"/>
                <a:cs typeface="Arial"/>
              </a:rPr>
              <a:t>riabilitazione.</a:t>
            </a:r>
            <a:endParaRPr sz="2600" dirty="0">
              <a:latin typeface="Arial"/>
              <a:cs typeface="Arial"/>
            </a:endParaRPr>
          </a:p>
        </p:txBody>
      </p:sp>
      <p:sp>
        <p:nvSpPr>
          <p:cNvPr id="3" name="object 3"/>
          <p:cNvSpPr txBox="1"/>
          <p:nvPr/>
        </p:nvSpPr>
        <p:spPr>
          <a:xfrm>
            <a:off x="5947917"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50"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
        <p:nvSpPr>
          <p:cNvPr id="4" name="object 4"/>
          <p:cNvSpPr txBox="1">
            <a:spLocks noGrp="1"/>
          </p:cNvSpPr>
          <p:nvPr>
            <p:ph type="title"/>
          </p:nvPr>
        </p:nvSpPr>
        <p:spPr>
          <a:xfrm>
            <a:off x="1752980" y="273558"/>
            <a:ext cx="5638165" cy="452120"/>
          </a:xfrm>
          <a:prstGeom prst="rect">
            <a:avLst/>
          </a:prstGeom>
        </p:spPr>
        <p:txBody>
          <a:bodyPr vert="horz" wrap="square" lIns="0" tIns="12065" rIns="0" bIns="0" rtlCol="0">
            <a:spAutoFit/>
          </a:bodyPr>
          <a:lstStyle/>
          <a:p>
            <a:pPr marL="12700">
              <a:lnSpc>
                <a:spcPct val="100000"/>
              </a:lnSpc>
              <a:spcBef>
                <a:spcPts val="95"/>
              </a:spcBef>
            </a:pPr>
            <a:r>
              <a:rPr sz="2800" b="1" spc="-35" dirty="0">
                <a:latin typeface="Trebuchet MS"/>
                <a:cs typeface="Trebuchet MS"/>
              </a:rPr>
              <a:t>I </a:t>
            </a:r>
            <a:r>
              <a:rPr sz="2800" b="1" spc="-25" dirty="0">
                <a:latin typeface="Trebuchet MS"/>
                <a:cs typeface="Trebuchet MS"/>
              </a:rPr>
              <a:t>NUMERI </a:t>
            </a:r>
            <a:r>
              <a:rPr sz="2800" b="1" spc="-215" dirty="0">
                <a:latin typeface="Trebuchet MS"/>
                <a:cs typeface="Trebuchet MS"/>
              </a:rPr>
              <a:t>DEL </a:t>
            </a:r>
            <a:r>
              <a:rPr sz="2800" b="1" spc="-145" dirty="0">
                <a:latin typeface="Trebuchet MS"/>
                <a:cs typeface="Trebuchet MS"/>
              </a:rPr>
              <a:t>CANCRO </a:t>
            </a:r>
            <a:r>
              <a:rPr sz="2800" b="1" spc="-35" dirty="0">
                <a:latin typeface="Trebuchet MS"/>
                <a:cs typeface="Trebuchet MS"/>
              </a:rPr>
              <a:t>IN</a:t>
            </a:r>
            <a:r>
              <a:rPr sz="2800" b="1" spc="-545" dirty="0">
                <a:latin typeface="Trebuchet MS"/>
                <a:cs typeface="Trebuchet MS"/>
              </a:rPr>
              <a:t> </a:t>
            </a:r>
            <a:r>
              <a:rPr sz="2800" b="1" spc="-195" dirty="0">
                <a:latin typeface="Trebuchet MS"/>
                <a:cs typeface="Trebuchet MS"/>
              </a:rPr>
              <a:t>ITALIA </a:t>
            </a:r>
            <a:r>
              <a:rPr sz="2800" b="1" spc="-229" dirty="0">
                <a:solidFill>
                  <a:srgbClr val="009A9A"/>
                </a:solidFill>
                <a:latin typeface="Trebuchet MS"/>
                <a:cs typeface="Trebuchet MS"/>
              </a:rPr>
              <a:t>2017</a:t>
            </a:r>
            <a:endParaRPr sz="2800">
              <a:latin typeface="Trebuchet MS"/>
              <a:cs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3430" y="0"/>
            <a:ext cx="7997139" cy="1244600"/>
          </a:xfrm>
          <a:prstGeom prst="rect">
            <a:avLst/>
          </a:prstGeom>
        </p:spPr>
        <p:txBody>
          <a:bodyPr vert="horz" wrap="square" lIns="0" tIns="204088" rIns="0" bIns="0" rtlCol="0">
            <a:spAutoFit/>
          </a:bodyPr>
          <a:lstStyle/>
          <a:p>
            <a:pPr marL="1212850" marR="5080" indent="-1103630">
              <a:lnSpc>
                <a:spcPct val="100000"/>
              </a:lnSpc>
              <a:spcBef>
                <a:spcPts val="95"/>
              </a:spcBef>
            </a:pPr>
            <a:r>
              <a:rPr sz="2800" b="1" spc="-160" dirty="0">
                <a:latin typeface="Trebuchet MS"/>
                <a:cs typeface="Trebuchet MS"/>
              </a:rPr>
              <a:t>Distribuzione dei </a:t>
            </a:r>
            <a:r>
              <a:rPr sz="2800" b="1" spc="-145" dirty="0">
                <a:latin typeface="Trebuchet MS"/>
                <a:cs typeface="Trebuchet MS"/>
              </a:rPr>
              <a:t>tipi </a:t>
            </a:r>
            <a:r>
              <a:rPr sz="2800" b="1" spc="-140" dirty="0">
                <a:latin typeface="Trebuchet MS"/>
                <a:cs typeface="Trebuchet MS"/>
              </a:rPr>
              <a:t>di </a:t>
            </a:r>
            <a:r>
              <a:rPr sz="2800" b="1" spc="-160" dirty="0">
                <a:latin typeface="Trebuchet MS"/>
                <a:cs typeface="Trebuchet MS"/>
              </a:rPr>
              <a:t>tumore </a:t>
            </a:r>
            <a:r>
              <a:rPr sz="2800" b="1" spc="-145" dirty="0">
                <a:latin typeface="Trebuchet MS"/>
                <a:cs typeface="Trebuchet MS"/>
              </a:rPr>
              <a:t>più </a:t>
            </a:r>
            <a:r>
              <a:rPr sz="2800" b="1" spc="-180" dirty="0">
                <a:latin typeface="Trebuchet MS"/>
                <a:cs typeface="Trebuchet MS"/>
              </a:rPr>
              <a:t>frequenti </a:t>
            </a:r>
            <a:r>
              <a:rPr sz="2800" b="1" spc="-170" dirty="0">
                <a:latin typeface="Trebuchet MS"/>
                <a:cs typeface="Trebuchet MS"/>
              </a:rPr>
              <a:t>nei</a:t>
            </a:r>
            <a:r>
              <a:rPr sz="2800" b="1" spc="-490" dirty="0">
                <a:latin typeface="Trebuchet MS"/>
                <a:cs typeface="Trebuchet MS"/>
              </a:rPr>
              <a:t> </a:t>
            </a:r>
            <a:r>
              <a:rPr sz="2800" b="1" spc="-160" dirty="0">
                <a:latin typeface="Trebuchet MS"/>
                <a:cs typeface="Trebuchet MS"/>
              </a:rPr>
              <a:t>casi  </a:t>
            </a:r>
            <a:r>
              <a:rPr sz="2800" b="1" spc="-175" dirty="0">
                <a:latin typeface="Trebuchet MS"/>
                <a:cs typeface="Trebuchet MS"/>
              </a:rPr>
              <a:t>prevalenti </a:t>
            </a:r>
            <a:r>
              <a:rPr sz="2800" b="1" spc="-155" dirty="0">
                <a:latin typeface="Trebuchet MS"/>
                <a:cs typeface="Trebuchet MS"/>
              </a:rPr>
              <a:t>in </a:t>
            </a:r>
            <a:r>
              <a:rPr sz="2800" b="1" spc="-120" dirty="0">
                <a:latin typeface="Trebuchet MS"/>
                <a:cs typeface="Trebuchet MS"/>
              </a:rPr>
              <a:t>Italia </a:t>
            </a:r>
            <a:r>
              <a:rPr sz="2800" b="1" spc="-165" dirty="0">
                <a:latin typeface="Trebuchet MS"/>
                <a:cs typeface="Trebuchet MS"/>
              </a:rPr>
              <a:t>nel </a:t>
            </a:r>
            <a:r>
              <a:rPr sz="2800" b="1" spc="-225" dirty="0">
                <a:latin typeface="Trebuchet MS"/>
                <a:cs typeface="Trebuchet MS"/>
              </a:rPr>
              <a:t>2017 </a:t>
            </a:r>
            <a:r>
              <a:rPr sz="2800" b="1" spc="-180" dirty="0">
                <a:latin typeface="Trebuchet MS"/>
                <a:cs typeface="Trebuchet MS"/>
              </a:rPr>
              <a:t>per</a:t>
            </a:r>
            <a:r>
              <a:rPr sz="2800" b="1" spc="-315" dirty="0">
                <a:latin typeface="Trebuchet MS"/>
                <a:cs typeface="Trebuchet MS"/>
              </a:rPr>
              <a:t> </a:t>
            </a:r>
            <a:r>
              <a:rPr sz="2800" b="1" spc="-140" dirty="0">
                <a:latin typeface="Trebuchet MS"/>
                <a:cs typeface="Trebuchet MS"/>
              </a:rPr>
              <a:t>sesso.</a:t>
            </a:r>
            <a:endParaRPr sz="2800">
              <a:latin typeface="Trebuchet MS"/>
              <a:cs typeface="Trebuchet MS"/>
            </a:endParaRPr>
          </a:p>
        </p:txBody>
      </p:sp>
      <p:sp>
        <p:nvSpPr>
          <p:cNvPr id="3" name="object 3"/>
          <p:cNvSpPr/>
          <p:nvPr/>
        </p:nvSpPr>
        <p:spPr>
          <a:xfrm>
            <a:off x="1371600" y="1295400"/>
            <a:ext cx="4800600" cy="5257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324600"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Immagine 3"/>
          <p:cNvPicPr>
            <a:picLocks noChangeAspect="1"/>
          </p:cNvPicPr>
          <p:nvPr/>
        </p:nvPicPr>
        <p:blipFill>
          <a:blip r:embed="rId2"/>
          <a:srcRect/>
          <a:stretch>
            <a:fillRect/>
          </a:stretch>
        </p:blipFill>
        <p:spPr bwMode="auto">
          <a:xfrm>
            <a:off x="317500" y="0"/>
            <a:ext cx="8489950"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97115" y="1524000"/>
            <a:ext cx="2094485" cy="2598147"/>
          </a:xfrm>
          <a:prstGeom prst="rect">
            <a:avLst/>
          </a:prstGeom>
        </p:spPr>
        <p:txBody>
          <a:bodyPr vert="horz" wrap="square" lIns="0" tIns="12700" rIns="0" bIns="0" rtlCol="0">
            <a:spAutoFit/>
          </a:bodyPr>
          <a:lstStyle/>
          <a:p>
            <a:pPr marL="12700" marR="5080" algn="ctr">
              <a:lnSpc>
                <a:spcPct val="100000"/>
              </a:lnSpc>
              <a:spcBef>
                <a:spcPts val="100"/>
              </a:spcBef>
            </a:pPr>
            <a:r>
              <a:rPr sz="2400" b="1" spc="-120" dirty="0">
                <a:latin typeface="Trebuchet MS"/>
                <a:cs typeface="Trebuchet MS"/>
              </a:rPr>
              <a:t>Numero di</a:t>
            </a:r>
            <a:r>
              <a:rPr sz="2400" b="1" spc="-330" dirty="0">
                <a:latin typeface="Trebuchet MS"/>
                <a:cs typeface="Trebuchet MS"/>
              </a:rPr>
              <a:t> </a:t>
            </a:r>
            <a:r>
              <a:rPr sz="2400" b="1" spc="-135" dirty="0">
                <a:latin typeface="Trebuchet MS"/>
                <a:cs typeface="Trebuchet MS"/>
              </a:rPr>
              <a:t>persone  </a:t>
            </a:r>
            <a:r>
              <a:rPr sz="2400" b="1" spc="-180" dirty="0">
                <a:latin typeface="Trebuchet MS"/>
                <a:cs typeface="Trebuchet MS"/>
              </a:rPr>
              <a:t>che </a:t>
            </a:r>
            <a:r>
              <a:rPr sz="2400" b="1" spc="-135" dirty="0">
                <a:latin typeface="Trebuchet MS"/>
                <a:cs typeface="Trebuchet MS"/>
              </a:rPr>
              <a:t>vivevano </a:t>
            </a:r>
            <a:r>
              <a:rPr sz="2400" b="1" spc="-140" dirty="0">
                <a:latin typeface="Trebuchet MS"/>
                <a:cs typeface="Trebuchet MS"/>
              </a:rPr>
              <a:t>nel  </a:t>
            </a:r>
            <a:r>
              <a:rPr sz="2400" b="1" spc="-195" dirty="0">
                <a:latin typeface="Trebuchet MS"/>
                <a:cs typeface="Trebuchet MS"/>
              </a:rPr>
              <a:t>2017 </a:t>
            </a:r>
            <a:r>
              <a:rPr sz="2400" b="1" spc="-95" dirty="0">
                <a:latin typeface="Trebuchet MS"/>
                <a:cs typeface="Trebuchet MS"/>
              </a:rPr>
              <a:t>dopo </a:t>
            </a:r>
            <a:r>
              <a:rPr sz="2400" b="1" spc="-125" dirty="0">
                <a:latin typeface="Trebuchet MS"/>
                <a:cs typeface="Trebuchet MS"/>
              </a:rPr>
              <a:t>una  </a:t>
            </a:r>
            <a:r>
              <a:rPr sz="2400" b="1" spc="-100" dirty="0">
                <a:latin typeface="Trebuchet MS"/>
                <a:cs typeface="Trebuchet MS"/>
              </a:rPr>
              <a:t>diagnosi </a:t>
            </a:r>
            <a:r>
              <a:rPr sz="2400" b="1" spc="-125" dirty="0">
                <a:latin typeface="Trebuchet MS"/>
                <a:cs typeface="Trebuchet MS"/>
              </a:rPr>
              <a:t>di </a:t>
            </a:r>
            <a:r>
              <a:rPr sz="2400" b="1" spc="-135" dirty="0">
                <a:latin typeface="Trebuchet MS"/>
                <a:cs typeface="Trebuchet MS"/>
              </a:rPr>
              <a:t>tumore  </a:t>
            </a:r>
            <a:r>
              <a:rPr sz="2400" b="1" spc="-155" dirty="0">
                <a:latin typeface="Trebuchet MS"/>
                <a:cs typeface="Trebuchet MS"/>
              </a:rPr>
              <a:t>per</a:t>
            </a:r>
            <a:r>
              <a:rPr sz="2400" b="1" spc="-190" dirty="0">
                <a:latin typeface="Trebuchet MS"/>
                <a:cs typeface="Trebuchet MS"/>
              </a:rPr>
              <a:t> </a:t>
            </a:r>
            <a:r>
              <a:rPr sz="2400" b="1" spc="-135" dirty="0">
                <a:latin typeface="Trebuchet MS"/>
                <a:cs typeface="Trebuchet MS"/>
              </a:rPr>
              <a:t>sesso.^</a:t>
            </a:r>
            <a:endParaRPr sz="2400">
              <a:latin typeface="Trebuchet MS"/>
              <a:cs typeface="Trebuchet MS"/>
            </a:endParaRPr>
          </a:p>
        </p:txBody>
      </p:sp>
      <p:sp>
        <p:nvSpPr>
          <p:cNvPr id="3" name="object 3"/>
          <p:cNvSpPr/>
          <p:nvPr/>
        </p:nvSpPr>
        <p:spPr>
          <a:xfrm>
            <a:off x="193640" y="152400"/>
            <a:ext cx="6588160" cy="609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91809"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
        <p:nvSpPr>
          <p:cNvPr id="5" name="object 5"/>
          <p:cNvSpPr txBox="1"/>
          <p:nvPr/>
        </p:nvSpPr>
        <p:spPr>
          <a:xfrm>
            <a:off x="330200" y="6313805"/>
            <a:ext cx="4073525" cy="391795"/>
          </a:xfrm>
          <a:prstGeom prst="rect">
            <a:avLst/>
          </a:prstGeom>
        </p:spPr>
        <p:txBody>
          <a:bodyPr vert="horz" wrap="square" lIns="0" tIns="12700" rIns="0" bIns="0" rtlCol="0">
            <a:spAutoFit/>
          </a:bodyPr>
          <a:lstStyle/>
          <a:p>
            <a:pPr marL="12700">
              <a:lnSpc>
                <a:spcPct val="100000"/>
              </a:lnSpc>
              <a:spcBef>
                <a:spcPts val="100"/>
              </a:spcBef>
            </a:pPr>
            <a:r>
              <a:rPr sz="800" spc="-130" dirty="0">
                <a:latin typeface="Arial"/>
                <a:cs typeface="Arial"/>
              </a:rPr>
              <a:t>SNC </a:t>
            </a:r>
            <a:r>
              <a:rPr sz="800" spc="-70" dirty="0">
                <a:latin typeface="Arial"/>
                <a:cs typeface="Arial"/>
              </a:rPr>
              <a:t>= </a:t>
            </a:r>
            <a:r>
              <a:rPr sz="800" spc="-50" dirty="0">
                <a:latin typeface="Arial"/>
                <a:cs typeface="Arial"/>
              </a:rPr>
              <a:t>Sistema </a:t>
            </a:r>
            <a:r>
              <a:rPr sz="800" spc="-45" dirty="0">
                <a:latin typeface="Arial"/>
                <a:cs typeface="Arial"/>
              </a:rPr>
              <a:t>Nervoso</a:t>
            </a:r>
            <a:r>
              <a:rPr sz="800" spc="-50" dirty="0">
                <a:latin typeface="Arial"/>
                <a:cs typeface="Arial"/>
              </a:rPr>
              <a:t> </a:t>
            </a:r>
            <a:r>
              <a:rPr sz="800" spc="-35" dirty="0">
                <a:latin typeface="Arial"/>
                <a:cs typeface="Arial"/>
              </a:rPr>
              <a:t>Centrale.</a:t>
            </a:r>
            <a:endParaRPr sz="800">
              <a:latin typeface="Arial"/>
              <a:cs typeface="Arial"/>
            </a:endParaRPr>
          </a:p>
          <a:p>
            <a:pPr marL="12700">
              <a:lnSpc>
                <a:spcPct val="100000"/>
              </a:lnSpc>
            </a:pPr>
            <a:r>
              <a:rPr sz="800" spc="-45" dirty="0">
                <a:latin typeface="Arial"/>
                <a:cs typeface="Arial"/>
              </a:rPr>
              <a:t>^Sono</a:t>
            </a:r>
            <a:r>
              <a:rPr sz="800" spc="-50" dirty="0">
                <a:latin typeface="Arial"/>
                <a:cs typeface="Arial"/>
              </a:rPr>
              <a:t> </a:t>
            </a:r>
            <a:r>
              <a:rPr sz="800" spc="-15" dirty="0">
                <a:latin typeface="Arial"/>
                <a:cs typeface="Arial"/>
              </a:rPr>
              <a:t>mostrati</a:t>
            </a:r>
            <a:r>
              <a:rPr sz="800" spc="-45" dirty="0">
                <a:latin typeface="Arial"/>
                <a:cs typeface="Arial"/>
              </a:rPr>
              <a:t> </a:t>
            </a:r>
            <a:r>
              <a:rPr sz="800" spc="5" dirty="0">
                <a:latin typeface="Arial"/>
                <a:cs typeface="Arial"/>
              </a:rPr>
              <a:t>i</a:t>
            </a:r>
            <a:r>
              <a:rPr sz="800" spc="-50" dirty="0">
                <a:latin typeface="Arial"/>
                <a:cs typeface="Arial"/>
              </a:rPr>
              <a:t> </a:t>
            </a:r>
            <a:r>
              <a:rPr sz="800" dirty="0">
                <a:latin typeface="Arial"/>
                <a:cs typeface="Arial"/>
              </a:rPr>
              <a:t>tipi</a:t>
            </a:r>
            <a:r>
              <a:rPr sz="800" spc="-40" dirty="0">
                <a:latin typeface="Arial"/>
                <a:cs typeface="Arial"/>
              </a:rPr>
              <a:t> </a:t>
            </a:r>
            <a:r>
              <a:rPr sz="800" spc="-15" dirty="0">
                <a:latin typeface="Arial"/>
                <a:cs typeface="Arial"/>
              </a:rPr>
              <a:t>di</a:t>
            </a:r>
            <a:r>
              <a:rPr sz="800" spc="-40" dirty="0">
                <a:latin typeface="Arial"/>
                <a:cs typeface="Arial"/>
              </a:rPr>
              <a:t> </a:t>
            </a:r>
            <a:r>
              <a:rPr sz="800" spc="-15" dirty="0">
                <a:latin typeface="Arial"/>
                <a:cs typeface="Arial"/>
              </a:rPr>
              <a:t>tumore</a:t>
            </a:r>
            <a:r>
              <a:rPr sz="800" spc="-45" dirty="0">
                <a:latin typeface="Arial"/>
                <a:cs typeface="Arial"/>
              </a:rPr>
              <a:t> </a:t>
            </a:r>
            <a:r>
              <a:rPr sz="800" spc="-50" dirty="0">
                <a:latin typeface="Arial"/>
                <a:cs typeface="Arial"/>
              </a:rPr>
              <a:t>che </a:t>
            </a:r>
            <a:r>
              <a:rPr sz="800" spc="-35" dirty="0">
                <a:latin typeface="Arial"/>
                <a:cs typeface="Arial"/>
              </a:rPr>
              <a:t>interessano</a:t>
            </a:r>
            <a:r>
              <a:rPr sz="800" spc="-15" dirty="0">
                <a:latin typeface="Arial"/>
                <a:cs typeface="Arial"/>
              </a:rPr>
              <a:t> </a:t>
            </a:r>
            <a:r>
              <a:rPr sz="800" spc="-5" dirty="0">
                <a:latin typeface="Arial"/>
                <a:cs typeface="Arial"/>
              </a:rPr>
              <a:t>oltre</a:t>
            </a:r>
            <a:r>
              <a:rPr sz="800" spc="-45" dirty="0">
                <a:latin typeface="Arial"/>
                <a:cs typeface="Arial"/>
              </a:rPr>
              <a:t> </a:t>
            </a:r>
            <a:r>
              <a:rPr sz="800" spc="-35" dirty="0">
                <a:latin typeface="Arial"/>
                <a:cs typeface="Arial"/>
              </a:rPr>
              <a:t>40.000</a:t>
            </a:r>
            <a:r>
              <a:rPr sz="800" spc="-85" dirty="0">
                <a:latin typeface="Arial"/>
                <a:cs typeface="Arial"/>
              </a:rPr>
              <a:t> </a:t>
            </a:r>
            <a:r>
              <a:rPr sz="800" spc="-40" dirty="0">
                <a:latin typeface="Arial"/>
                <a:cs typeface="Arial"/>
              </a:rPr>
              <a:t>persone</a:t>
            </a:r>
            <a:r>
              <a:rPr sz="800" spc="-30" dirty="0">
                <a:latin typeface="Arial"/>
                <a:cs typeface="Arial"/>
              </a:rPr>
              <a:t> </a:t>
            </a:r>
            <a:r>
              <a:rPr sz="800" spc="-15" dirty="0">
                <a:latin typeface="Arial"/>
                <a:cs typeface="Arial"/>
              </a:rPr>
              <a:t>in</a:t>
            </a:r>
            <a:r>
              <a:rPr sz="800" spc="-50" dirty="0">
                <a:latin typeface="Arial"/>
                <a:cs typeface="Arial"/>
              </a:rPr>
              <a:t> </a:t>
            </a:r>
            <a:r>
              <a:rPr sz="800" spc="-20" dirty="0">
                <a:latin typeface="Arial"/>
                <a:cs typeface="Arial"/>
              </a:rPr>
              <a:t>Italia.</a:t>
            </a:r>
            <a:endParaRPr sz="800">
              <a:latin typeface="Arial"/>
              <a:cs typeface="Arial"/>
            </a:endParaRPr>
          </a:p>
          <a:p>
            <a:pPr marL="12700">
              <a:lnSpc>
                <a:spcPct val="100000"/>
              </a:lnSpc>
            </a:pPr>
            <a:r>
              <a:rPr sz="800" spc="5" dirty="0">
                <a:latin typeface="Arial"/>
                <a:cs typeface="Arial"/>
              </a:rPr>
              <a:t>*Tutti</a:t>
            </a:r>
            <a:r>
              <a:rPr sz="800" spc="-35" dirty="0">
                <a:latin typeface="Arial"/>
                <a:cs typeface="Arial"/>
              </a:rPr>
              <a:t> </a:t>
            </a:r>
            <a:r>
              <a:rPr sz="800" spc="5" dirty="0">
                <a:latin typeface="Arial"/>
                <a:cs typeface="Arial"/>
              </a:rPr>
              <a:t>i</a:t>
            </a:r>
            <a:r>
              <a:rPr sz="800" spc="-40" dirty="0">
                <a:latin typeface="Arial"/>
                <a:cs typeface="Arial"/>
              </a:rPr>
              <a:t> </a:t>
            </a:r>
            <a:r>
              <a:rPr sz="800" spc="-5" dirty="0">
                <a:latin typeface="Arial"/>
                <a:cs typeface="Arial"/>
              </a:rPr>
              <a:t>tumori</a:t>
            </a:r>
            <a:r>
              <a:rPr sz="800" spc="-35" dirty="0">
                <a:latin typeface="Arial"/>
                <a:cs typeface="Arial"/>
              </a:rPr>
              <a:t> </a:t>
            </a:r>
            <a:r>
              <a:rPr sz="800" spc="-25" dirty="0">
                <a:latin typeface="Arial"/>
                <a:cs typeface="Arial"/>
              </a:rPr>
              <a:t>maligni, </a:t>
            </a:r>
            <a:r>
              <a:rPr sz="800" spc="-55" dirty="0">
                <a:latin typeface="Arial"/>
                <a:cs typeface="Arial"/>
              </a:rPr>
              <a:t>escluso</a:t>
            </a:r>
            <a:r>
              <a:rPr sz="800" spc="-15" dirty="0">
                <a:latin typeface="Arial"/>
                <a:cs typeface="Arial"/>
              </a:rPr>
              <a:t> </a:t>
            </a:r>
            <a:r>
              <a:rPr sz="800" spc="-30" dirty="0">
                <a:latin typeface="Arial"/>
                <a:cs typeface="Arial"/>
              </a:rPr>
              <a:t>cute</a:t>
            </a:r>
            <a:r>
              <a:rPr sz="800" spc="-35" dirty="0">
                <a:latin typeface="Arial"/>
                <a:cs typeface="Arial"/>
              </a:rPr>
              <a:t> </a:t>
            </a:r>
            <a:r>
              <a:rPr sz="800" spc="-30" dirty="0">
                <a:latin typeface="Arial"/>
                <a:cs typeface="Arial"/>
              </a:rPr>
              <a:t>non</a:t>
            </a:r>
            <a:r>
              <a:rPr sz="800" spc="-20" dirty="0">
                <a:latin typeface="Arial"/>
                <a:cs typeface="Arial"/>
              </a:rPr>
              <a:t> </a:t>
            </a:r>
            <a:r>
              <a:rPr sz="800" spc="-35" dirty="0">
                <a:latin typeface="Arial"/>
                <a:cs typeface="Arial"/>
              </a:rPr>
              <a:t>melanoma </a:t>
            </a:r>
            <a:r>
              <a:rPr sz="800" spc="-50" dirty="0">
                <a:latin typeface="Arial"/>
                <a:cs typeface="Arial"/>
              </a:rPr>
              <a:t>(ICD-10:</a:t>
            </a:r>
            <a:r>
              <a:rPr sz="800" spc="-70" dirty="0">
                <a:latin typeface="Arial"/>
                <a:cs typeface="Arial"/>
              </a:rPr>
              <a:t> </a:t>
            </a:r>
            <a:r>
              <a:rPr sz="800" spc="-55" dirty="0">
                <a:latin typeface="Arial"/>
                <a:cs typeface="Arial"/>
              </a:rPr>
              <a:t>C00-43,</a:t>
            </a:r>
            <a:r>
              <a:rPr sz="800" spc="-80" dirty="0">
                <a:latin typeface="Arial"/>
                <a:cs typeface="Arial"/>
              </a:rPr>
              <a:t> </a:t>
            </a:r>
            <a:r>
              <a:rPr sz="800" spc="-50" dirty="0">
                <a:latin typeface="Arial"/>
                <a:cs typeface="Arial"/>
              </a:rPr>
              <a:t>C45-96,</a:t>
            </a:r>
            <a:r>
              <a:rPr sz="800" spc="-85" dirty="0">
                <a:latin typeface="Arial"/>
                <a:cs typeface="Arial"/>
              </a:rPr>
              <a:t> </a:t>
            </a:r>
            <a:r>
              <a:rPr sz="800" spc="-45" dirty="0">
                <a:latin typeface="Arial"/>
                <a:cs typeface="Arial"/>
              </a:rPr>
              <a:t>D09.0,</a:t>
            </a:r>
            <a:r>
              <a:rPr sz="800" spc="-70" dirty="0">
                <a:latin typeface="Arial"/>
                <a:cs typeface="Arial"/>
              </a:rPr>
              <a:t> </a:t>
            </a:r>
            <a:r>
              <a:rPr sz="800" spc="-45" dirty="0">
                <a:latin typeface="Arial"/>
                <a:cs typeface="Arial"/>
              </a:rPr>
              <a:t>D30.3,</a:t>
            </a:r>
            <a:r>
              <a:rPr sz="800" spc="-80" dirty="0">
                <a:latin typeface="Arial"/>
                <a:cs typeface="Arial"/>
              </a:rPr>
              <a:t> </a:t>
            </a:r>
            <a:r>
              <a:rPr sz="800" spc="-40" dirty="0">
                <a:latin typeface="Arial"/>
                <a:cs typeface="Arial"/>
              </a:rPr>
              <a:t>D41.4).</a:t>
            </a:r>
            <a:endParaRPr sz="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533400" y="1905000"/>
            <a:ext cx="8229600" cy="4038600"/>
          </a:xfrm>
          <a:prstGeom prst="rect">
            <a:avLst/>
          </a:prstGeom>
          <a:solidFill>
            <a:schemeClr val="bg1"/>
          </a:solidFill>
          <a:ln w="9525">
            <a:noFill/>
            <a:miter lim="800000"/>
            <a:headEnd/>
            <a:tailEnd/>
          </a:ln>
        </p:spPr>
        <p:txBody>
          <a:bodyPr wrap="none" anchor="ctr"/>
          <a:lstStyle/>
          <a:p>
            <a:endParaRPr lang="it-IT"/>
          </a:p>
        </p:txBody>
      </p:sp>
      <p:sp>
        <p:nvSpPr>
          <p:cNvPr id="37890" name="Rectangle 2"/>
          <p:cNvSpPr>
            <a:spLocks noGrp="1" noChangeArrowheads="1"/>
          </p:cNvSpPr>
          <p:nvPr>
            <p:ph type="title"/>
          </p:nvPr>
        </p:nvSpPr>
        <p:spPr>
          <a:xfrm>
            <a:off x="609600" y="228600"/>
            <a:ext cx="7772400" cy="914400"/>
          </a:xfrm>
          <a:solidFill>
            <a:schemeClr val="bg1"/>
          </a:solidFill>
        </p:spPr>
        <p:txBody>
          <a:bodyPr/>
          <a:lstStyle/>
          <a:p>
            <a:pPr eaLnBrk="1" hangingPunct="1"/>
            <a:r>
              <a:rPr lang="it-IT" sz="2800" u="sng" dirty="0">
                <a:solidFill>
                  <a:schemeClr val="tx1"/>
                </a:solidFill>
              </a:rPr>
              <a:t>DEFINIZIONE - 1</a:t>
            </a:r>
          </a:p>
        </p:txBody>
      </p:sp>
      <p:sp>
        <p:nvSpPr>
          <p:cNvPr id="37891" name="Text Box 3"/>
          <p:cNvSpPr txBox="1">
            <a:spLocks noChangeArrowheads="1"/>
          </p:cNvSpPr>
          <p:nvPr/>
        </p:nvSpPr>
        <p:spPr bwMode="auto">
          <a:xfrm>
            <a:off x="685800" y="1295400"/>
            <a:ext cx="7620000" cy="5219700"/>
          </a:xfrm>
          <a:prstGeom prst="rect">
            <a:avLst/>
          </a:prstGeom>
          <a:solidFill>
            <a:schemeClr val="bg1"/>
          </a:solidFill>
          <a:ln w="9525">
            <a:noFill/>
            <a:miter lim="800000"/>
            <a:headEnd/>
            <a:tailEnd/>
          </a:ln>
        </p:spPr>
        <p:txBody>
          <a:bodyPr>
            <a:spAutoFit/>
          </a:bodyPr>
          <a:lstStyle/>
          <a:p>
            <a:pPr algn="ctr" eaLnBrk="1" hangingPunct="1">
              <a:spcBef>
                <a:spcPct val="50000"/>
              </a:spcBef>
              <a:buClr>
                <a:schemeClr val="bg2"/>
              </a:buClr>
              <a:buFont typeface="Wingdings" pitchFamily="2" charset="2"/>
              <a:buChar char="­"/>
            </a:pPr>
            <a:endParaRPr lang="it-IT" sz="2800" u="sng" dirty="0"/>
          </a:p>
          <a:p>
            <a:pPr algn="ctr" eaLnBrk="1" hangingPunct="1">
              <a:spcBef>
                <a:spcPct val="50000"/>
              </a:spcBef>
              <a:buClr>
                <a:schemeClr val="bg2"/>
              </a:buClr>
              <a:buFont typeface="Wingdings" pitchFamily="2" charset="2"/>
              <a:buChar char="­"/>
            </a:pPr>
            <a:r>
              <a:rPr lang="it-IT" sz="2800" u="sng" dirty="0"/>
              <a:t>ONCOLOGIA</a:t>
            </a:r>
            <a:r>
              <a:rPr lang="it-IT" sz="2800" dirty="0"/>
              <a:t>: SPECIALIT</a:t>
            </a:r>
            <a:r>
              <a:rPr lang="en-US" sz="2800" dirty="0">
                <a:cs typeface="Arial" pitchFamily="34" charset="0"/>
              </a:rPr>
              <a:t>À</a:t>
            </a:r>
            <a:r>
              <a:rPr lang="it-IT" sz="2800" dirty="0"/>
              <a:t> DELLA MEDICINA CHE SI OCCUPA DELLO STUDIO, DELLA PREVENZIONE, DELLA DIAGNOSI E DELLA TERAPIA DEI TUMORI</a:t>
            </a:r>
          </a:p>
          <a:p>
            <a:pPr algn="ctr" eaLnBrk="1" hangingPunct="1">
              <a:spcBef>
                <a:spcPct val="50000"/>
              </a:spcBef>
              <a:buClr>
                <a:schemeClr val="bg2"/>
              </a:buClr>
              <a:buFont typeface="Wingdings" pitchFamily="2" charset="2"/>
              <a:buChar char="­"/>
            </a:pPr>
            <a:endParaRPr lang="it-IT" sz="2800" dirty="0"/>
          </a:p>
          <a:p>
            <a:pPr algn="ctr" eaLnBrk="1" hangingPunct="1">
              <a:spcBef>
                <a:spcPct val="50000"/>
              </a:spcBef>
              <a:buClr>
                <a:schemeClr val="bg2"/>
              </a:buClr>
              <a:buFont typeface="Wingdings" pitchFamily="2" charset="2"/>
              <a:buChar char="­"/>
            </a:pPr>
            <a:r>
              <a:rPr lang="it-IT" sz="2800" u="sng" dirty="0"/>
              <a:t>TUMORE</a:t>
            </a:r>
            <a:r>
              <a:rPr lang="it-IT" sz="2800" dirty="0"/>
              <a:t>: NEOFORMAZIONE </a:t>
            </a:r>
            <a:r>
              <a:rPr lang="it-IT" sz="2800" dirty="0" err="1"/>
              <a:t>DI</a:t>
            </a:r>
            <a:r>
              <a:rPr lang="it-IT" sz="2800" dirty="0"/>
              <a:t> TESSUTO PER ANOMALA RIPRODUZIONE CELLULARE</a:t>
            </a:r>
          </a:p>
          <a:p>
            <a:pPr algn="ctr" eaLnBrk="1" hangingPunct="1">
              <a:spcBef>
                <a:spcPct val="50000"/>
              </a:spcBef>
              <a:buClr>
                <a:schemeClr val="bg2"/>
              </a:buClr>
              <a:buFont typeface="Wingdings" pitchFamily="2" charset="2"/>
              <a:buNone/>
            </a:pPr>
            <a:endParaRPr lang="it-IT"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0"/>
                                  </p:stCondLst>
                                  <p:iterate type="wd">
                                    <p:tmPct val="100000"/>
                                  </p:iterate>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1000" fill="hold"/>
                                        <p:tgtEl>
                                          <p:spTgt spid="37890"/>
                                        </p:tgtEl>
                                        <p:attrNameLst>
                                          <p:attrName>ppt_x</p:attrName>
                                        </p:attrNameLst>
                                      </p:cBhvr>
                                      <p:tavLst>
                                        <p:tav tm="0">
                                          <p:val>
                                            <p:strVal val="1+#ppt_w/2"/>
                                          </p:val>
                                        </p:tav>
                                        <p:tav tm="100000">
                                          <p:val>
                                            <p:strVal val="#ppt_x"/>
                                          </p:val>
                                        </p:tav>
                                      </p:tavLst>
                                    </p:anim>
                                    <p:anim calcmode="lin" valueType="num">
                                      <p:cBhvr additive="base">
                                        <p:cTn id="8" dur="1000" fill="hold"/>
                                        <p:tgtEl>
                                          <p:spTgt spid="378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0"/>
                            </p:stCondLst>
                            <p:childTnLst>
                              <p:par>
                                <p:cTn id="10" presetID="9" presetClass="entr" presetSubtype="0" fill="hold" grpId="0" nodeType="afterEffect">
                                  <p:stCondLst>
                                    <p:cond delay="1000"/>
                                  </p:stCondLst>
                                  <p:childTnLst>
                                    <p:set>
                                      <p:cBhvr>
                                        <p:cTn id="11" dur="1" fill="hold">
                                          <p:stCondLst>
                                            <p:cond delay="0"/>
                                          </p:stCondLst>
                                        </p:cTn>
                                        <p:tgtEl>
                                          <p:spTgt spid="37892"/>
                                        </p:tgtEl>
                                        <p:attrNameLst>
                                          <p:attrName>style.visibility</p:attrName>
                                        </p:attrNameLst>
                                      </p:cBhvr>
                                      <p:to>
                                        <p:strVal val="visible"/>
                                      </p:to>
                                    </p:set>
                                    <p:animEffect transition="in" filter="dissolve">
                                      <p:cBhvr>
                                        <p:cTn id="12" dur="500"/>
                                        <p:tgtEl>
                                          <p:spTgt spid="37892"/>
                                        </p:tgtEl>
                                      </p:cBhvr>
                                    </p:animEffect>
                                  </p:childTnLst>
                                </p:cTn>
                              </p:par>
                            </p:childTnLst>
                          </p:cTn>
                        </p:par>
                        <p:par>
                          <p:cTn id="13" fill="hold" nodeType="afterGroup">
                            <p:stCondLst>
                              <p:cond delay="4500"/>
                            </p:stCondLst>
                            <p:childTnLst>
                              <p:par>
                                <p:cTn id="14" presetID="23" presetClass="entr" presetSubtype="272" fill="hold" grpId="0" nodeType="afterEffect">
                                  <p:stCondLst>
                                    <p:cond delay="1000"/>
                                  </p:stCondLst>
                                  <p:childTnLst>
                                    <p:set>
                                      <p:cBhvr>
                                        <p:cTn id="15" dur="1" fill="hold">
                                          <p:stCondLst>
                                            <p:cond delay="0"/>
                                          </p:stCondLst>
                                        </p:cTn>
                                        <p:tgtEl>
                                          <p:spTgt spid="37891"/>
                                        </p:tgtEl>
                                        <p:attrNameLst>
                                          <p:attrName>style.visibility</p:attrName>
                                        </p:attrNameLst>
                                      </p:cBhvr>
                                      <p:to>
                                        <p:strVal val="visible"/>
                                      </p:to>
                                    </p:set>
                                    <p:anim calcmode="lin" valueType="num">
                                      <p:cBhvr>
                                        <p:cTn id="16" dur="500" fill="hold"/>
                                        <p:tgtEl>
                                          <p:spTgt spid="37891"/>
                                        </p:tgtEl>
                                        <p:attrNameLst>
                                          <p:attrName>ppt_w</p:attrName>
                                        </p:attrNameLst>
                                      </p:cBhvr>
                                      <p:tavLst>
                                        <p:tav tm="0">
                                          <p:val>
                                            <p:strVal val="2/3*#ppt_w"/>
                                          </p:val>
                                        </p:tav>
                                        <p:tav tm="100000">
                                          <p:val>
                                            <p:strVal val="#ppt_w"/>
                                          </p:val>
                                        </p:tav>
                                      </p:tavLst>
                                    </p:anim>
                                    <p:anim calcmode="lin" valueType="num">
                                      <p:cBhvr>
                                        <p:cTn id="17" dur="500" fill="hold"/>
                                        <p:tgtEl>
                                          <p:spTgt spid="3789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0" grpId="0" animBg="1" autoUpdateAnimBg="0"/>
      <p:bldP spid="37891"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7583" rIns="0" bIns="0" rtlCol="0">
            <a:spAutoFit/>
          </a:bodyPr>
          <a:lstStyle/>
          <a:p>
            <a:pPr marL="13970" marR="5080" algn="ctr">
              <a:lnSpc>
                <a:spcPct val="100000"/>
              </a:lnSpc>
              <a:spcBef>
                <a:spcPts val="100"/>
              </a:spcBef>
            </a:pPr>
            <a:r>
              <a:rPr sz="1800" b="1" spc="-120" dirty="0">
                <a:latin typeface="Trebuchet MS"/>
                <a:cs typeface="Trebuchet MS"/>
              </a:rPr>
              <a:t>Percentuale</a:t>
            </a:r>
            <a:r>
              <a:rPr sz="1800" b="1" spc="-175" dirty="0">
                <a:latin typeface="Trebuchet MS"/>
                <a:cs typeface="Trebuchet MS"/>
              </a:rPr>
              <a:t> </a:t>
            </a:r>
            <a:r>
              <a:rPr sz="1800" b="1" spc="-85" dirty="0">
                <a:latin typeface="Trebuchet MS"/>
                <a:cs typeface="Trebuchet MS"/>
              </a:rPr>
              <a:t>di</a:t>
            </a:r>
            <a:r>
              <a:rPr sz="1800" b="1" spc="-145" dirty="0">
                <a:latin typeface="Trebuchet MS"/>
                <a:cs typeface="Trebuchet MS"/>
              </a:rPr>
              <a:t> </a:t>
            </a:r>
            <a:r>
              <a:rPr sz="1800" b="1" spc="-114" dirty="0">
                <a:latin typeface="Trebuchet MS"/>
                <a:cs typeface="Trebuchet MS"/>
              </a:rPr>
              <a:t>pazienti</a:t>
            </a:r>
            <a:r>
              <a:rPr sz="1800" b="1" spc="-165" dirty="0">
                <a:latin typeface="Trebuchet MS"/>
                <a:cs typeface="Trebuchet MS"/>
              </a:rPr>
              <a:t> </a:t>
            </a:r>
            <a:r>
              <a:rPr sz="1800" b="1" spc="-135" dirty="0">
                <a:latin typeface="Trebuchet MS"/>
                <a:cs typeface="Trebuchet MS"/>
              </a:rPr>
              <a:t>che</a:t>
            </a:r>
            <a:r>
              <a:rPr sz="1800" b="1" spc="-155" dirty="0">
                <a:latin typeface="Trebuchet MS"/>
                <a:cs typeface="Trebuchet MS"/>
              </a:rPr>
              <a:t> </a:t>
            </a:r>
            <a:r>
              <a:rPr sz="1800" b="1" spc="-100" dirty="0">
                <a:latin typeface="Trebuchet MS"/>
                <a:cs typeface="Trebuchet MS"/>
              </a:rPr>
              <a:t>vivevano</a:t>
            </a:r>
            <a:r>
              <a:rPr sz="1800" b="1" spc="-170" dirty="0">
                <a:latin typeface="Trebuchet MS"/>
                <a:cs typeface="Trebuchet MS"/>
              </a:rPr>
              <a:t> </a:t>
            </a:r>
            <a:r>
              <a:rPr sz="1800" b="1" spc="-105" dirty="0">
                <a:latin typeface="Trebuchet MS"/>
                <a:cs typeface="Trebuchet MS"/>
              </a:rPr>
              <a:t>nel</a:t>
            </a:r>
            <a:r>
              <a:rPr sz="1800" b="1" spc="-145" dirty="0">
                <a:latin typeface="Trebuchet MS"/>
                <a:cs typeface="Trebuchet MS"/>
              </a:rPr>
              <a:t> 2010</a:t>
            </a:r>
            <a:r>
              <a:rPr sz="1800" b="1" spc="-130" dirty="0">
                <a:latin typeface="Trebuchet MS"/>
                <a:cs typeface="Trebuchet MS"/>
              </a:rPr>
              <a:t> </a:t>
            </a:r>
            <a:r>
              <a:rPr sz="1800" b="1" spc="-65" dirty="0">
                <a:latin typeface="Trebuchet MS"/>
                <a:cs typeface="Trebuchet MS"/>
              </a:rPr>
              <a:t>dopo</a:t>
            </a:r>
            <a:r>
              <a:rPr sz="1800" b="1" spc="-170" dirty="0">
                <a:latin typeface="Trebuchet MS"/>
                <a:cs typeface="Trebuchet MS"/>
              </a:rPr>
              <a:t> </a:t>
            </a:r>
            <a:r>
              <a:rPr sz="1800" b="1" spc="-85" dirty="0">
                <a:latin typeface="Trebuchet MS"/>
                <a:cs typeface="Trebuchet MS"/>
              </a:rPr>
              <a:t>una</a:t>
            </a:r>
            <a:r>
              <a:rPr sz="1800" b="1" spc="-145" dirty="0">
                <a:latin typeface="Trebuchet MS"/>
                <a:cs typeface="Trebuchet MS"/>
              </a:rPr>
              <a:t> </a:t>
            </a:r>
            <a:r>
              <a:rPr sz="1800" b="1" spc="-75" dirty="0">
                <a:latin typeface="Trebuchet MS"/>
                <a:cs typeface="Trebuchet MS"/>
              </a:rPr>
              <a:t>diagnosi</a:t>
            </a:r>
            <a:r>
              <a:rPr sz="1800" b="1" spc="-170" dirty="0">
                <a:latin typeface="Trebuchet MS"/>
                <a:cs typeface="Trebuchet MS"/>
              </a:rPr>
              <a:t> </a:t>
            </a:r>
            <a:r>
              <a:rPr sz="1800" b="1" spc="-85" dirty="0">
                <a:latin typeface="Trebuchet MS"/>
                <a:cs typeface="Trebuchet MS"/>
              </a:rPr>
              <a:t>di</a:t>
            </a:r>
            <a:r>
              <a:rPr sz="1800" b="1" spc="-140" dirty="0">
                <a:latin typeface="Trebuchet MS"/>
                <a:cs typeface="Trebuchet MS"/>
              </a:rPr>
              <a:t> </a:t>
            </a:r>
            <a:r>
              <a:rPr sz="1800" b="1" spc="-105" dirty="0">
                <a:latin typeface="Trebuchet MS"/>
                <a:cs typeface="Trebuchet MS"/>
              </a:rPr>
              <a:t>tumore</a:t>
            </a:r>
            <a:r>
              <a:rPr sz="1800" b="1" spc="-155" dirty="0">
                <a:latin typeface="Trebuchet MS"/>
                <a:cs typeface="Trebuchet MS"/>
              </a:rPr>
              <a:t> </a:t>
            </a:r>
            <a:r>
              <a:rPr sz="1800" b="1" spc="-114" dirty="0">
                <a:latin typeface="Trebuchet MS"/>
                <a:cs typeface="Trebuchet MS"/>
              </a:rPr>
              <a:t>per</a:t>
            </a:r>
            <a:r>
              <a:rPr sz="1800" b="1" spc="-150" dirty="0">
                <a:latin typeface="Trebuchet MS"/>
                <a:cs typeface="Trebuchet MS"/>
              </a:rPr>
              <a:t> </a:t>
            </a:r>
            <a:r>
              <a:rPr sz="1800" b="1" spc="-80" dirty="0">
                <a:latin typeface="Trebuchet MS"/>
                <a:cs typeface="Trebuchet MS"/>
              </a:rPr>
              <a:t>tipo  </a:t>
            </a:r>
            <a:r>
              <a:rPr sz="1800" b="1" spc="-90" dirty="0">
                <a:latin typeface="Trebuchet MS"/>
                <a:cs typeface="Trebuchet MS"/>
              </a:rPr>
              <a:t>di </a:t>
            </a:r>
            <a:r>
              <a:rPr sz="1800" b="1" spc="-105" dirty="0">
                <a:latin typeface="Trebuchet MS"/>
                <a:cs typeface="Trebuchet MS"/>
              </a:rPr>
              <a:t>tumore </a:t>
            </a:r>
            <a:r>
              <a:rPr sz="1800" b="1" spc="-120" dirty="0">
                <a:latin typeface="Trebuchet MS"/>
                <a:cs typeface="Trebuchet MS"/>
              </a:rPr>
              <a:t>(prevalenza </a:t>
            </a:r>
            <a:r>
              <a:rPr sz="1800" b="1" spc="-110" dirty="0">
                <a:latin typeface="Trebuchet MS"/>
                <a:cs typeface="Trebuchet MS"/>
              </a:rPr>
              <a:t>completa), </a:t>
            </a:r>
            <a:r>
              <a:rPr sz="1800" b="1" spc="-114" dirty="0">
                <a:latin typeface="Trebuchet MS"/>
                <a:cs typeface="Trebuchet MS"/>
              </a:rPr>
              <a:t>per </a:t>
            </a:r>
            <a:r>
              <a:rPr sz="1800" b="1" spc="-80" dirty="0">
                <a:latin typeface="Trebuchet MS"/>
                <a:cs typeface="Trebuchet MS"/>
              </a:rPr>
              <a:t>tipo </a:t>
            </a:r>
            <a:r>
              <a:rPr sz="1800" b="1" spc="-90" dirty="0">
                <a:latin typeface="Trebuchet MS"/>
                <a:cs typeface="Trebuchet MS"/>
              </a:rPr>
              <a:t>di </a:t>
            </a:r>
            <a:r>
              <a:rPr sz="1800" b="1" spc="-114" dirty="0">
                <a:latin typeface="Trebuchet MS"/>
                <a:cs typeface="Trebuchet MS"/>
              </a:rPr>
              <a:t>tumore, </a:t>
            </a:r>
            <a:r>
              <a:rPr sz="1800" b="1" spc="-95" dirty="0">
                <a:latin typeface="Trebuchet MS"/>
                <a:cs typeface="Trebuchet MS"/>
              </a:rPr>
              <a:t>tempo </a:t>
            </a:r>
            <a:r>
              <a:rPr sz="1800" b="1" spc="-80" dirty="0">
                <a:latin typeface="Trebuchet MS"/>
                <a:cs typeface="Trebuchet MS"/>
              </a:rPr>
              <a:t>dalla </a:t>
            </a:r>
            <a:r>
              <a:rPr sz="1800" b="1" spc="-90" dirty="0">
                <a:latin typeface="Trebuchet MS"/>
                <a:cs typeface="Trebuchet MS"/>
              </a:rPr>
              <a:t>diagnosi,  </a:t>
            </a:r>
            <a:r>
              <a:rPr sz="1800" b="1" spc="-120" dirty="0">
                <a:latin typeface="Trebuchet MS"/>
                <a:cs typeface="Trebuchet MS"/>
              </a:rPr>
              <a:t>percentuale</a:t>
            </a:r>
            <a:r>
              <a:rPr sz="1800" b="1" spc="-140" dirty="0">
                <a:latin typeface="Trebuchet MS"/>
                <a:cs typeface="Trebuchet MS"/>
              </a:rPr>
              <a:t> </a:t>
            </a:r>
            <a:r>
              <a:rPr sz="1800" b="1" spc="-85" dirty="0">
                <a:latin typeface="Trebuchet MS"/>
                <a:cs typeface="Trebuchet MS"/>
              </a:rPr>
              <a:t>di</a:t>
            </a:r>
            <a:r>
              <a:rPr sz="1800" b="1" spc="-145" dirty="0">
                <a:latin typeface="Trebuchet MS"/>
                <a:cs typeface="Trebuchet MS"/>
              </a:rPr>
              <a:t> </a:t>
            </a:r>
            <a:r>
              <a:rPr sz="1800" b="1" spc="-114" dirty="0">
                <a:latin typeface="Trebuchet MS"/>
                <a:cs typeface="Trebuchet MS"/>
              </a:rPr>
              <a:t>pazienti</a:t>
            </a:r>
            <a:r>
              <a:rPr sz="1800" b="1" spc="-190" dirty="0">
                <a:latin typeface="Trebuchet MS"/>
                <a:cs typeface="Trebuchet MS"/>
              </a:rPr>
              <a:t> </a:t>
            </a:r>
            <a:r>
              <a:rPr sz="1800" b="1" spc="-80" dirty="0">
                <a:latin typeface="Trebuchet MS"/>
                <a:cs typeface="Trebuchet MS"/>
              </a:rPr>
              <a:t>gia</a:t>
            </a:r>
            <a:r>
              <a:rPr sz="1800" b="1" spc="-125" dirty="0">
                <a:latin typeface="Trebuchet MS"/>
                <a:cs typeface="Trebuchet MS"/>
              </a:rPr>
              <a:t> </a:t>
            </a:r>
            <a:r>
              <a:rPr sz="1800" b="1" spc="-110" dirty="0">
                <a:latin typeface="Trebuchet MS"/>
                <a:cs typeface="Trebuchet MS"/>
              </a:rPr>
              <a:t>guariti,</a:t>
            </a:r>
            <a:r>
              <a:rPr sz="1800" b="1" spc="-150" dirty="0">
                <a:latin typeface="Trebuchet MS"/>
                <a:cs typeface="Trebuchet MS"/>
              </a:rPr>
              <a:t> </a:t>
            </a:r>
            <a:r>
              <a:rPr sz="1800" b="1" spc="-120" dirty="0">
                <a:latin typeface="Trebuchet MS"/>
                <a:cs typeface="Trebuchet MS"/>
              </a:rPr>
              <a:t>frazione</a:t>
            </a:r>
            <a:r>
              <a:rPr sz="1800" b="1" spc="-160" dirty="0">
                <a:latin typeface="Trebuchet MS"/>
                <a:cs typeface="Trebuchet MS"/>
              </a:rPr>
              <a:t> </a:t>
            </a:r>
            <a:r>
              <a:rPr sz="1800" b="1" spc="-90" dirty="0">
                <a:latin typeface="Trebuchet MS"/>
                <a:cs typeface="Trebuchet MS"/>
              </a:rPr>
              <a:t>di</a:t>
            </a:r>
            <a:r>
              <a:rPr sz="1800" b="1" spc="-140" dirty="0">
                <a:latin typeface="Trebuchet MS"/>
                <a:cs typeface="Trebuchet MS"/>
              </a:rPr>
              <a:t> </a:t>
            </a:r>
            <a:r>
              <a:rPr sz="1800" b="1" spc="-90" dirty="0">
                <a:latin typeface="Trebuchet MS"/>
                <a:cs typeface="Trebuchet MS"/>
              </a:rPr>
              <a:t>guarigione</a:t>
            </a:r>
            <a:r>
              <a:rPr sz="1800" b="1" spc="-180" dirty="0">
                <a:latin typeface="Trebuchet MS"/>
                <a:cs typeface="Trebuchet MS"/>
              </a:rPr>
              <a:t> </a:t>
            </a:r>
            <a:r>
              <a:rPr sz="1800" b="1" spc="-130" dirty="0">
                <a:latin typeface="Trebuchet MS"/>
                <a:cs typeface="Trebuchet MS"/>
              </a:rPr>
              <a:t>e</a:t>
            </a:r>
            <a:r>
              <a:rPr sz="1800" b="1" spc="-125" dirty="0">
                <a:latin typeface="Trebuchet MS"/>
                <a:cs typeface="Trebuchet MS"/>
              </a:rPr>
              <a:t> </a:t>
            </a:r>
            <a:r>
              <a:rPr sz="1800" b="1" spc="-95" dirty="0">
                <a:latin typeface="Trebuchet MS"/>
                <a:cs typeface="Trebuchet MS"/>
              </a:rPr>
              <a:t>tempo</a:t>
            </a:r>
            <a:r>
              <a:rPr sz="1800" b="1" spc="-160" dirty="0">
                <a:latin typeface="Trebuchet MS"/>
                <a:cs typeface="Trebuchet MS"/>
              </a:rPr>
              <a:t> </a:t>
            </a:r>
            <a:r>
              <a:rPr sz="1800" b="1" spc="-114" dirty="0">
                <a:latin typeface="Trebuchet MS"/>
                <a:cs typeface="Trebuchet MS"/>
              </a:rPr>
              <a:t>per</a:t>
            </a:r>
            <a:r>
              <a:rPr sz="1800" b="1" spc="-150" dirty="0">
                <a:latin typeface="Trebuchet MS"/>
                <a:cs typeface="Trebuchet MS"/>
              </a:rPr>
              <a:t> </a:t>
            </a:r>
            <a:r>
              <a:rPr sz="1800" b="1" spc="-80" dirty="0">
                <a:latin typeface="Trebuchet MS"/>
                <a:cs typeface="Trebuchet MS"/>
              </a:rPr>
              <a:t>la</a:t>
            </a:r>
            <a:r>
              <a:rPr sz="1800" b="1" spc="-130" dirty="0">
                <a:latin typeface="Trebuchet MS"/>
                <a:cs typeface="Trebuchet MS"/>
              </a:rPr>
              <a:t> </a:t>
            </a:r>
            <a:r>
              <a:rPr sz="1800" b="1" spc="-100" dirty="0">
                <a:latin typeface="Trebuchet MS"/>
                <a:cs typeface="Trebuchet MS"/>
              </a:rPr>
              <a:t>guarigione.</a:t>
            </a:r>
            <a:endParaRPr sz="1800">
              <a:latin typeface="Trebuchet MS"/>
              <a:cs typeface="Trebuchet MS"/>
            </a:endParaRPr>
          </a:p>
        </p:txBody>
      </p:sp>
      <p:sp>
        <p:nvSpPr>
          <p:cNvPr id="3" name="object 3"/>
          <p:cNvSpPr/>
          <p:nvPr/>
        </p:nvSpPr>
        <p:spPr>
          <a:xfrm>
            <a:off x="685800" y="1524000"/>
            <a:ext cx="7848600" cy="383356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91809"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
        <p:nvSpPr>
          <p:cNvPr id="5" name="object 5"/>
          <p:cNvSpPr txBox="1"/>
          <p:nvPr/>
        </p:nvSpPr>
        <p:spPr>
          <a:xfrm>
            <a:off x="871524" y="5555386"/>
            <a:ext cx="5567045" cy="635635"/>
          </a:xfrm>
          <a:prstGeom prst="rect">
            <a:avLst/>
          </a:prstGeom>
        </p:spPr>
        <p:txBody>
          <a:bodyPr vert="horz" wrap="square" lIns="0" tIns="12700" rIns="0" bIns="0" rtlCol="0">
            <a:spAutoFit/>
          </a:bodyPr>
          <a:lstStyle/>
          <a:p>
            <a:pPr marL="12700">
              <a:lnSpc>
                <a:spcPct val="100000"/>
              </a:lnSpc>
              <a:spcBef>
                <a:spcPts val="100"/>
              </a:spcBef>
            </a:pPr>
            <a:r>
              <a:rPr sz="800" spc="-45" dirty="0">
                <a:latin typeface="Arial"/>
                <a:cs typeface="Arial"/>
              </a:rPr>
              <a:t>*Esclusi</a:t>
            </a:r>
            <a:r>
              <a:rPr sz="800" spc="-40" dirty="0">
                <a:latin typeface="Arial"/>
                <a:cs typeface="Arial"/>
              </a:rPr>
              <a:t> </a:t>
            </a:r>
            <a:r>
              <a:rPr sz="800" spc="5" dirty="0">
                <a:latin typeface="Arial"/>
                <a:cs typeface="Arial"/>
              </a:rPr>
              <a:t>i</a:t>
            </a:r>
            <a:r>
              <a:rPr sz="800" spc="-45" dirty="0">
                <a:latin typeface="Arial"/>
                <a:cs typeface="Arial"/>
              </a:rPr>
              <a:t> </a:t>
            </a:r>
            <a:r>
              <a:rPr sz="800" spc="-30" dirty="0">
                <a:latin typeface="Arial"/>
                <a:cs typeface="Arial"/>
              </a:rPr>
              <a:t>non </a:t>
            </a:r>
            <a:r>
              <a:rPr sz="800" spc="-25" dirty="0">
                <a:latin typeface="Arial"/>
                <a:cs typeface="Arial"/>
              </a:rPr>
              <a:t>melanomi</a:t>
            </a:r>
            <a:r>
              <a:rPr sz="800" spc="-40" dirty="0">
                <a:latin typeface="Arial"/>
                <a:cs typeface="Arial"/>
              </a:rPr>
              <a:t> </a:t>
            </a:r>
            <a:r>
              <a:rPr sz="800" spc="-30" dirty="0">
                <a:latin typeface="Arial"/>
                <a:cs typeface="Arial"/>
              </a:rPr>
              <a:t>della</a:t>
            </a:r>
            <a:r>
              <a:rPr sz="800" spc="-20" dirty="0">
                <a:latin typeface="Arial"/>
                <a:cs typeface="Arial"/>
              </a:rPr>
              <a:t> </a:t>
            </a:r>
            <a:r>
              <a:rPr sz="800" spc="-30" dirty="0">
                <a:latin typeface="Arial"/>
                <a:cs typeface="Arial"/>
              </a:rPr>
              <a:t>cute,</a:t>
            </a:r>
            <a:r>
              <a:rPr sz="800" spc="-40" dirty="0">
                <a:latin typeface="Arial"/>
                <a:cs typeface="Arial"/>
              </a:rPr>
              <a:t> </a:t>
            </a:r>
            <a:r>
              <a:rPr sz="800" spc="-45" dirty="0">
                <a:latin typeface="Arial"/>
                <a:cs typeface="Arial"/>
              </a:rPr>
              <a:t>sono </a:t>
            </a:r>
            <a:r>
              <a:rPr sz="800" spc="-15" dirty="0">
                <a:latin typeface="Arial"/>
                <a:cs typeface="Arial"/>
              </a:rPr>
              <a:t>mostrati</a:t>
            </a:r>
            <a:r>
              <a:rPr sz="800" spc="-45" dirty="0">
                <a:latin typeface="Arial"/>
                <a:cs typeface="Arial"/>
              </a:rPr>
              <a:t> </a:t>
            </a:r>
            <a:r>
              <a:rPr sz="800" spc="5" dirty="0">
                <a:latin typeface="Arial"/>
                <a:cs typeface="Arial"/>
              </a:rPr>
              <a:t>i</a:t>
            </a:r>
            <a:r>
              <a:rPr sz="800" spc="-45" dirty="0">
                <a:latin typeface="Arial"/>
                <a:cs typeface="Arial"/>
              </a:rPr>
              <a:t> </a:t>
            </a:r>
            <a:r>
              <a:rPr sz="800" dirty="0">
                <a:latin typeface="Arial"/>
                <a:cs typeface="Arial"/>
              </a:rPr>
              <a:t>tipi</a:t>
            </a:r>
            <a:r>
              <a:rPr sz="800" spc="-30" dirty="0">
                <a:latin typeface="Arial"/>
                <a:cs typeface="Arial"/>
              </a:rPr>
              <a:t> </a:t>
            </a:r>
            <a:r>
              <a:rPr sz="800" spc="-15" dirty="0">
                <a:latin typeface="Arial"/>
                <a:cs typeface="Arial"/>
              </a:rPr>
              <a:t>di</a:t>
            </a:r>
            <a:r>
              <a:rPr sz="800" spc="-50" dirty="0">
                <a:latin typeface="Arial"/>
                <a:cs typeface="Arial"/>
              </a:rPr>
              <a:t> </a:t>
            </a:r>
            <a:r>
              <a:rPr sz="800" spc="-15" dirty="0">
                <a:latin typeface="Arial"/>
                <a:cs typeface="Arial"/>
              </a:rPr>
              <a:t>tumore</a:t>
            </a:r>
            <a:r>
              <a:rPr sz="800" spc="-40" dirty="0">
                <a:latin typeface="Arial"/>
                <a:cs typeface="Arial"/>
              </a:rPr>
              <a:t> </a:t>
            </a:r>
            <a:r>
              <a:rPr sz="800" spc="-50" dirty="0">
                <a:latin typeface="Arial"/>
                <a:cs typeface="Arial"/>
              </a:rPr>
              <a:t>che </a:t>
            </a:r>
            <a:r>
              <a:rPr sz="800" spc="-40" dirty="0">
                <a:latin typeface="Arial"/>
                <a:cs typeface="Arial"/>
              </a:rPr>
              <a:t>interessavano</a:t>
            </a:r>
            <a:r>
              <a:rPr sz="800" spc="-10" dirty="0">
                <a:latin typeface="Arial"/>
                <a:cs typeface="Arial"/>
              </a:rPr>
              <a:t> </a:t>
            </a:r>
            <a:r>
              <a:rPr sz="800" spc="-5" dirty="0">
                <a:latin typeface="Arial"/>
                <a:cs typeface="Arial"/>
              </a:rPr>
              <a:t>oltre</a:t>
            </a:r>
            <a:r>
              <a:rPr sz="800" spc="-35" dirty="0">
                <a:latin typeface="Arial"/>
                <a:cs typeface="Arial"/>
              </a:rPr>
              <a:t> </a:t>
            </a:r>
            <a:r>
              <a:rPr sz="800" spc="-40" dirty="0">
                <a:latin typeface="Arial"/>
                <a:cs typeface="Arial"/>
              </a:rPr>
              <a:t>100.000</a:t>
            </a:r>
            <a:r>
              <a:rPr sz="800" spc="-85" dirty="0">
                <a:latin typeface="Arial"/>
                <a:cs typeface="Arial"/>
              </a:rPr>
              <a:t> </a:t>
            </a:r>
            <a:r>
              <a:rPr sz="800" spc="-40" dirty="0">
                <a:latin typeface="Arial"/>
                <a:cs typeface="Arial"/>
              </a:rPr>
              <a:t>persone.</a:t>
            </a:r>
            <a:endParaRPr sz="800">
              <a:latin typeface="Arial"/>
              <a:cs typeface="Arial"/>
            </a:endParaRPr>
          </a:p>
          <a:p>
            <a:pPr marL="12700">
              <a:lnSpc>
                <a:spcPct val="100000"/>
              </a:lnSpc>
            </a:pPr>
            <a:r>
              <a:rPr sz="800" spc="-20" dirty="0">
                <a:latin typeface="Arial"/>
                <a:cs typeface="Arial"/>
              </a:rPr>
              <a:t>**Proporzione </a:t>
            </a:r>
            <a:r>
              <a:rPr sz="800" spc="-15" dirty="0">
                <a:latin typeface="Arial"/>
                <a:cs typeface="Arial"/>
              </a:rPr>
              <a:t>di </a:t>
            </a:r>
            <a:r>
              <a:rPr sz="800" spc="-30" dirty="0">
                <a:latin typeface="Arial"/>
                <a:cs typeface="Arial"/>
              </a:rPr>
              <a:t>pazienti </a:t>
            </a:r>
            <a:r>
              <a:rPr sz="800" spc="-50" dirty="0">
                <a:latin typeface="Arial"/>
                <a:cs typeface="Arial"/>
              </a:rPr>
              <a:t>che </a:t>
            </a:r>
            <a:r>
              <a:rPr sz="800" spc="-45" dirty="0">
                <a:latin typeface="Arial"/>
                <a:cs typeface="Arial"/>
              </a:rPr>
              <a:t>ha </a:t>
            </a:r>
            <a:r>
              <a:rPr sz="800" spc="-25" dirty="0">
                <a:latin typeface="Arial"/>
                <a:cs typeface="Arial"/>
              </a:rPr>
              <a:t>raggiunto </a:t>
            </a:r>
            <a:r>
              <a:rPr sz="800" spc="-30" dirty="0">
                <a:latin typeface="Arial"/>
                <a:cs typeface="Arial"/>
              </a:rPr>
              <a:t>un’attesa </a:t>
            </a:r>
            <a:r>
              <a:rPr sz="800" spc="-15" dirty="0">
                <a:latin typeface="Arial"/>
                <a:cs typeface="Arial"/>
              </a:rPr>
              <a:t>di </a:t>
            </a:r>
            <a:r>
              <a:rPr sz="800" spc="-20" dirty="0">
                <a:latin typeface="Arial"/>
                <a:cs typeface="Arial"/>
              </a:rPr>
              <a:t>vita </a:t>
            </a:r>
            <a:r>
              <a:rPr sz="800" spc="-30" dirty="0">
                <a:latin typeface="Arial"/>
                <a:cs typeface="Arial"/>
              </a:rPr>
              <a:t>simile </a:t>
            </a:r>
            <a:r>
              <a:rPr sz="800" spc="-35" dirty="0">
                <a:latin typeface="Arial"/>
                <a:cs typeface="Arial"/>
              </a:rPr>
              <a:t>alla popolazione</a:t>
            </a:r>
            <a:r>
              <a:rPr sz="800" spc="-65" dirty="0">
                <a:latin typeface="Arial"/>
                <a:cs typeface="Arial"/>
              </a:rPr>
              <a:t> </a:t>
            </a:r>
            <a:r>
              <a:rPr sz="800" spc="-40" dirty="0">
                <a:latin typeface="Arial"/>
                <a:cs typeface="Arial"/>
              </a:rPr>
              <a:t>generale.</a:t>
            </a:r>
            <a:endParaRPr sz="800">
              <a:latin typeface="Arial"/>
              <a:cs typeface="Arial"/>
            </a:endParaRPr>
          </a:p>
          <a:p>
            <a:pPr marL="12700" marR="5080">
              <a:lnSpc>
                <a:spcPct val="100000"/>
              </a:lnSpc>
            </a:pPr>
            <a:r>
              <a:rPr sz="800" spc="15" dirty="0">
                <a:latin typeface="Arial"/>
                <a:cs typeface="Arial"/>
              </a:rPr>
              <a:t>***Le </a:t>
            </a:r>
            <a:r>
              <a:rPr sz="800" spc="-25" dirty="0">
                <a:latin typeface="Arial"/>
                <a:cs typeface="Arial"/>
              </a:rPr>
              <a:t>stime </a:t>
            </a:r>
            <a:r>
              <a:rPr sz="800" spc="-30" dirty="0">
                <a:latin typeface="Arial"/>
                <a:cs typeface="Arial"/>
              </a:rPr>
              <a:t>degli </a:t>
            </a:r>
            <a:r>
              <a:rPr sz="800" spc="-20" dirty="0">
                <a:latin typeface="Arial"/>
                <a:cs typeface="Arial"/>
              </a:rPr>
              <a:t>indicatori </a:t>
            </a:r>
            <a:r>
              <a:rPr sz="800" spc="-15" dirty="0">
                <a:latin typeface="Arial"/>
                <a:cs typeface="Arial"/>
              </a:rPr>
              <a:t>di </a:t>
            </a:r>
            <a:r>
              <a:rPr sz="800" spc="-35" dirty="0">
                <a:latin typeface="Arial"/>
                <a:cs typeface="Arial"/>
              </a:rPr>
              <a:t>guarigione </a:t>
            </a:r>
            <a:r>
              <a:rPr sz="800" spc="-30" dirty="0">
                <a:latin typeface="Arial"/>
                <a:cs typeface="Arial"/>
              </a:rPr>
              <a:t>variano considerevolmente </a:t>
            </a:r>
            <a:r>
              <a:rPr sz="800" spc="-60" dirty="0">
                <a:latin typeface="Arial"/>
                <a:cs typeface="Arial"/>
              </a:rPr>
              <a:t>a </a:t>
            </a:r>
            <a:r>
              <a:rPr sz="800" spc="-55" dirty="0">
                <a:latin typeface="Arial"/>
                <a:cs typeface="Arial"/>
              </a:rPr>
              <a:t>seconda </a:t>
            </a:r>
            <a:r>
              <a:rPr sz="800" spc="-20" dirty="0">
                <a:latin typeface="Arial"/>
                <a:cs typeface="Arial"/>
              </a:rPr>
              <a:t>dell’eta </a:t>
            </a:r>
            <a:r>
              <a:rPr sz="800" spc="-35" dirty="0">
                <a:latin typeface="Arial"/>
                <a:cs typeface="Arial"/>
              </a:rPr>
              <a:t>alla </a:t>
            </a:r>
            <a:r>
              <a:rPr sz="800" spc="-40" dirty="0">
                <a:latin typeface="Arial"/>
                <a:cs typeface="Arial"/>
              </a:rPr>
              <a:t>diagnosi. </a:t>
            </a:r>
            <a:r>
              <a:rPr sz="800" spc="-60" dirty="0">
                <a:latin typeface="Arial"/>
                <a:cs typeface="Arial"/>
              </a:rPr>
              <a:t>Sono </a:t>
            </a:r>
            <a:r>
              <a:rPr sz="800" spc="-15" dirty="0">
                <a:latin typeface="Arial"/>
                <a:cs typeface="Arial"/>
              </a:rPr>
              <a:t>mostrati </a:t>
            </a:r>
            <a:r>
              <a:rPr sz="800" spc="-20" dirty="0">
                <a:latin typeface="Arial"/>
                <a:cs typeface="Arial"/>
              </a:rPr>
              <a:t>gli indicatori </a:t>
            </a:r>
            <a:r>
              <a:rPr sz="800" spc="-25" dirty="0">
                <a:latin typeface="Arial"/>
                <a:cs typeface="Arial"/>
              </a:rPr>
              <a:t>nelle  </a:t>
            </a:r>
            <a:r>
              <a:rPr sz="800" spc="-50" dirty="0">
                <a:latin typeface="Arial"/>
                <a:cs typeface="Arial"/>
              </a:rPr>
              <a:t>classi</a:t>
            </a:r>
            <a:r>
              <a:rPr sz="800" spc="-40" dirty="0">
                <a:latin typeface="Arial"/>
                <a:cs typeface="Arial"/>
              </a:rPr>
              <a:t> </a:t>
            </a:r>
            <a:r>
              <a:rPr sz="800" spc="-15" dirty="0">
                <a:latin typeface="Arial"/>
                <a:cs typeface="Arial"/>
              </a:rPr>
              <a:t>di</a:t>
            </a:r>
            <a:r>
              <a:rPr sz="800" spc="-35" dirty="0">
                <a:latin typeface="Arial"/>
                <a:cs typeface="Arial"/>
              </a:rPr>
              <a:t> </a:t>
            </a:r>
            <a:r>
              <a:rPr sz="800" spc="-25" dirty="0">
                <a:latin typeface="Arial"/>
                <a:cs typeface="Arial"/>
              </a:rPr>
              <a:t>eta</a:t>
            </a:r>
            <a:r>
              <a:rPr sz="800" spc="-45" dirty="0">
                <a:latin typeface="Arial"/>
                <a:cs typeface="Arial"/>
              </a:rPr>
              <a:t> </a:t>
            </a:r>
            <a:r>
              <a:rPr sz="800" spc="-20" dirty="0">
                <a:latin typeface="Arial"/>
                <a:cs typeface="Arial"/>
              </a:rPr>
              <a:t>piu</a:t>
            </a:r>
            <a:r>
              <a:rPr sz="800" spc="-30" dirty="0">
                <a:latin typeface="Arial"/>
                <a:cs typeface="Arial"/>
              </a:rPr>
              <a:t> </a:t>
            </a:r>
            <a:r>
              <a:rPr sz="800" spc="-15" dirty="0">
                <a:latin typeface="Arial"/>
                <a:cs typeface="Arial"/>
              </a:rPr>
              <a:t>frequenti</a:t>
            </a:r>
            <a:r>
              <a:rPr sz="800" spc="-10" dirty="0">
                <a:latin typeface="Arial"/>
                <a:cs typeface="Arial"/>
              </a:rPr>
              <a:t> </a:t>
            </a:r>
            <a:r>
              <a:rPr sz="800" spc="-35" dirty="0">
                <a:latin typeface="Arial"/>
                <a:cs typeface="Arial"/>
              </a:rPr>
              <a:t>(60-74)</a:t>
            </a:r>
            <a:r>
              <a:rPr sz="800" spc="-90" dirty="0">
                <a:latin typeface="Arial"/>
                <a:cs typeface="Arial"/>
              </a:rPr>
              <a:t> </a:t>
            </a:r>
            <a:r>
              <a:rPr sz="800" spc="-20" dirty="0">
                <a:latin typeface="Arial"/>
                <a:cs typeface="Arial"/>
              </a:rPr>
              <a:t>tranne</a:t>
            </a:r>
            <a:r>
              <a:rPr sz="800" spc="-40" dirty="0">
                <a:latin typeface="Arial"/>
                <a:cs typeface="Arial"/>
              </a:rPr>
              <a:t> </a:t>
            </a:r>
            <a:r>
              <a:rPr sz="800" spc="-25" dirty="0">
                <a:latin typeface="Arial"/>
                <a:cs typeface="Arial"/>
              </a:rPr>
              <a:t>per</a:t>
            </a:r>
            <a:r>
              <a:rPr sz="800" spc="-45" dirty="0">
                <a:latin typeface="Arial"/>
                <a:cs typeface="Arial"/>
              </a:rPr>
              <a:t> </a:t>
            </a:r>
            <a:r>
              <a:rPr sz="800" spc="5" dirty="0">
                <a:latin typeface="Arial"/>
                <a:cs typeface="Arial"/>
              </a:rPr>
              <a:t>i</a:t>
            </a:r>
            <a:r>
              <a:rPr sz="800" spc="-45" dirty="0">
                <a:latin typeface="Arial"/>
                <a:cs typeface="Arial"/>
              </a:rPr>
              <a:t> </a:t>
            </a:r>
            <a:r>
              <a:rPr sz="800" spc="-5" dirty="0">
                <a:latin typeface="Arial"/>
                <a:cs typeface="Arial"/>
              </a:rPr>
              <a:t>tumori</a:t>
            </a:r>
            <a:r>
              <a:rPr sz="800" spc="-40" dirty="0">
                <a:latin typeface="Arial"/>
                <a:cs typeface="Arial"/>
              </a:rPr>
              <a:t> </a:t>
            </a:r>
            <a:r>
              <a:rPr sz="800" spc="-30" dirty="0">
                <a:latin typeface="Arial"/>
                <a:cs typeface="Arial"/>
              </a:rPr>
              <a:t>della</a:t>
            </a:r>
            <a:r>
              <a:rPr sz="800" spc="-20" dirty="0">
                <a:latin typeface="Arial"/>
                <a:cs typeface="Arial"/>
              </a:rPr>
              <a:t> </a:t>
            </a:r>
            <a:r>
              <a:rPr sz="800" spc="-10" dirty="0">
                <a:latin typeface="Arial"/>
                <a:cs typeface="Arial"/>
              </a:rPr>
              <a:t>tiroide</a:t>
            </a:r>
            <a:r>
              <a:rPr sz="800" spc="-25" dirty="0">
                <a:latin typeface="Arial"/>
                <a:cs typeface="Arial"/>
              </a:rPr>
              <a:t> </a:t>
            </a:r>
            <a:r>
              <a:rPr sz="800" spc="-30" dirty="0">
                <a:latin typeface="Arial"/>
                <a:cs typeface="Arial"/>
              </a:rPr>
              <a:t>la cui</a:t>
            </a:r>
            <a:r>
              <a:rPr sz="800" spc="-50" dirty="0">
                <a:latin typeface="Arial"/>
                <a:cs typeface="Arial"/>
              </a:rPr>
              <a:t> </a:t>
            </a:r>
            <a:r>
              <a:rPr sz="800" spc="-45" dirty="0">
                <a:latin typeface="Arial"/>
                <a:cs typeface="Arial"/>
              </a:rPr>
              <a:t>incidenza</a:t>
            </a:r>
            <a:r>
              <a:rPr sz="800" spc="-5" dirty="0">
                <a:latin typeface="Arial"/>
                <a:cs typeface="Arial"/>
              </a:rPr>
              <a:t> </a:t>
            </a:r>
            <a:r>
              <a:rPr sz="800" spc="-45" dirty="0">
                <a:latin typeface="Arial"/>
                <a:cs typeface="Arial"/>
              </a:rPr>
              <a:t>ha</a:t>
            </a:r>
            <a:r>
              <a:rPr sz="800" spc="-30" dirty="0">
                <a:latin typeface="Arial"/>
                <a:cs typeface="Arial"/>
              </a:rPr>
              <a:t> </a:t>
            </a:r>
            <a:r>
              <a:rPr sz="800" spc="-25" dirty="0">
                <a:latin typeface="Arial"/>
                <a:cs typeface="Arial"/>
              </a:rPr>
              <a:t>un</a:t>
            </a:r>
            <a:r>
              <a:rPr sz="800" spc="-40" dirty="0">
                <a:latin typeface="Arial"/>
                <a:cs typeface="Arial"/>
              </a:rPr>
              <a:t> picco</a:t>
            </a:r>
            <a:r>
              <a:rPr sz="800" spc="-35" dirty="0">
                <a:latin typeface="Arial"/>
                <a:cs typeface="Arial"/>
              </a:rPr>
              <a:t> </a:t>
            </a:r>
            <a:r>
              <a:rPr sz="800" spc="-5" dirty="0">
                <a:latin typeface="Arial"/>
                <a:cs typeface="Arial"/>
              </a:rPr>
              <a:t>tra</a:t>
            </a:r>
            <a:r>
              <a:rPr sz="800" spc="-40" dirty="0">
                <a:latin typeface="Arial"/>
                <a:cs typeface="Arial"/>
              </a:rPr>
              <a:t> </a:t>
            </a:r>
            <a:r>
              <a:rPr sz="800" spc="5" dirty="0">
                <a:latin typeface="Arial"/>
                <a:cs typeface="Arial"/>
              </a:rPr>
              <a:t>i</a:t>
            </a:r>
            <a:r>
              <a:rPr sz="800" spc="-40" dirty="0">
                <a:latin typeface="Arial"/>
                <a:cs typeface="Arial"/>
              </a:rPr>
              <a:t> 45</a:t>
            </a:r>
            <a:r>
              <a:rPr sz="800" spc="-70" dirty="0">
                <a:latin typeface="Arial"/>
                <a:cs typeface="Arial"/>
              </a:rPr>
              <a:t> </a:t>
            </a:r>
            <a:r>
              <a:rPr sz="800" spc="-45" dirty="0">
                <a:latin typeface="Arial"/>
                <a:cs typeface="Arial"/>
              </a:rPr>
              <a:t>e</a:t>
            </a:r>
            <a:r>
              <a:rPr sz="800" spc="-40" dirty="0">
                <a:latin typeface="Arial"/>
                <a:cs typeface="Arial"/>
              </a:rPr>
              <a:t> </a:t>
            </a:r>
            <a:r>
              <a:rPr sz="800" spc="5" dirty="0">
                <a:latin typeface="Arial"/>
                <a:cs typeface="Arial"/>
              </a:rPr>
              <a:t>i</a:t>
            </a:r>
            <a:r>
              <a:rPr sz="800" spc="-45" dirty="0">
                <a:latin typeface="Arial"/>
                <a:cs typeface="Arial"/>
              </a:rPr>
              <a:t> </a:t>
            </a:r>
            <a:r>
              <a:rPr sz="800" spc="-40" dirty="0">
                <a:latin typeface="Arial"/>
                <a:cs typeface="Arial"/>
              </a:rPr>
              <a:t>59</a:t>
            </a:r>
            <a:r>
              <a:rPr sz="800" spc="-50" dirty="0">
                <a:latin typeface="Arial"/>
                <a:cs typeface="Arial"/>
              </a:rPr>
              <a:t> </a:t>
            </a:r>
            <a:r>
              <a:rPr sz="800" spc="-30" dirty="0">
                <a:latin typeface="Arial"/>
                <a:cs typeface="Arial"/>
              </a:rPr>
              <a:t>anni</a:t>
            </a:r>
            <a:r>
              <a:rPr sz="800" spc="-35" dirty="0">
                <a:latin typeface="Arial"/>
                <a:cs typeface="Arial"/>
              </a:rPr>
              <a:t> </a:t>
            </a:r>
            <a:r>
              <a:rPr sz="800" spc="-15" dirty="0">
                <a:latin typeface="Arial"/>
                <a:cs typeface="Arial"/>
              </a:rPr>
              <a:t>di</a:t>
            </a:r>
            <a:r>
              <a:rPr sz="800" spc="-20" dirty="0">
                <a:latin typeface="Arial"/>
                <a:cs typeface="Arial"/>
              </a:rPr>
              <a:t> </a:t>
            </a:r>
            <a:r>
              <a:rPr sz="800" spc="-25" dirty="0">
                <a:latin typeface="Arial"/>
                <a:cs typeface="Arial"/>
              </a:rPr>
              <a:t>eta</a:t>
            </a:r>
            <a:r>
              <a:rPr sz="800" spc="-40" dirty="0">
                <a:latin typeface="Arial"/>
                <a:cs typeface="Arial"/>
              </a:rPr>
              <a:t> </a:t>
            </a:r>
            <a:r>
              <a:rPr sz="800" spc="-60" dirty="0">
                <a:latin typeface="Arial"/>
                <a:cs typeface="Arial"/>
              </a:rPr>
              <a:t>(AIRTUM</a:t>
            </a:r>
            <a:endParaRPr sz="800">
              <a:latin typeface="Arial"/>
              <a:cs typeface="Arial"/>
            </a:endParaRPr>
          </a:p>
          <a:p>
            <a:pPr marL="12700">
              <a:lnSpc>
                <a:spcPct val="100000"/>
              </a:lnSpc>
              <a:spcBef>
                <a:spcPts val="5"/>
              </a:spcBef>
            </a:pPr>
            <a:r>
              <a:rPr sz="800" spc="-30" dirty="0">
                <a:latin typeface="Arial"/>
                <a:cs typeface="Arial"/>
              </a:rPr>
              <a:t>2014); </a:t>
            </a:r>
            <a:r>
              <a:rPr sz="800" spc="-50" dirty="0">
                <a:latin typeface="Arial"/>
                <a:cs typeface="Arial"/>
              </a:rPr>
              <a:t>&gt;20 </a:t>
            </a:r>
            <a:r>
              <a:rPr sz="800" spc="-35" dirty="0">
                <a:latin typeface="Arial"/>
                <a:cs typeface="Arial"/>
              </a:rPr>
              <a:t>significa </a:t>
            </a:r>
            <a:r>
              <a:rPr sz="800" spc="-50" dirty="0">
                <a:latin typeface="Arial"/>
                <a:cs typeface="Arial"/>
              </a:rPr>
              <a:t>che l’eccesso </a:t>
            </a:r>
            <a:r>
              <a:rPr sz="800" spc="-15" dirty="0">
                <a:latin typeface="Arial"/>
                <a:cs typeface="Arial"/>
              </a:rPr>
              <a:t>di </a:t>
            </a:r>
            <a:r>
              <a:rPr sz="800" spc="-10" dirty="0">
                <a:latin typeface="Arial"/>
                <a:cs typeface="Arial"/>
              </a:rPr>
              <a:t>mortalita </a:t>
            </a:r>
            <a:r>
              <a:rPr sz="800" spc="-45" dirty="0">
                <a:latin typeface="Arial"/>
                <a:cs typeface="Arial"/>
              </a:rPr>
              <a:t>si </a:t>
            </a:r>
            <a:r>
              <a:rPr sz="800" spc="-50" dirty="0">
                <a:latin typeface="Arial"/>
                <a:cs typeface="Arial"/>
              </a:rPr>
              <a:t>osserva </a:t>
            </a:r>
            <a:r>
              <a:rPr sz="800" spc="-25" dirty="0">
                <a:latin typeface="Arial"/>
                <a:cs typeface="Arial"/>
              </a:rPr>
              <a:t>per </a:t>
            </a:r>
            <a:r>
              <a:rPr sz="800" spc="-10" dirty="0">
                <a:latin typeface="Arial"/>
                <a:cs typeface="Arial"/>
              </a:rPr>
              <a:t>oltre</a:t>
            </a:r>
            <a:r>
              <a:rPr sz="800" spc="-165" dirty="0">
                <a:latin typeface="Arial"/>
                <a:cs typeface="Arial"/>
              </a:rPr>
              <a:t> </a:t>
            </a:r>
            <a:r>
              <a:rPr sz="800" spc="-40" dirty="0">
                <a:latin typeface="Arial"/>
                <a:cs typeface="Arial"/>
              </a:rPr>
              <a:t>20 </a:t>
            </a:r>
            <a:r>
              <a:rPr sz="800" spc="-30" dirty="0">
                <a:latin typeface="Arial"/>
                <a:cs typeface="Arial"/>
              </a:rPr>
              <a:t>anni.</a:t>
            </a:r>
            <a:endParaRPr sz="8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8190" y="66293"/>
            <a:ext cx="8028940" cy="848994"/>
          </a:xfrm>
          <a:prstGeom prst="rect">
            <a:avLst/>
          </a:prstGeom>
        </p:spPr>
        <p:txBody>
          <a:bodyPr vert="horz" wrap="square" lIns="0" tIns="12700" rIns="0" bIns="0" rtlCol="0">
            <a:spAutoFit/>
          </a:bodyPr>
          <a:lstStyle/>
          <a:p>
            <a:pPr marL="12700" marR="5080" indent="-4445" algn="ctr">
              <a:lnSpc>
                <a:spcPct val="100000"/>
              </a:lnSpc>
              <a:spcBef>
                <a:spcPts val="100"/>
              </a:spcBef>
            </a:pPr>
            <a:r>
              <a:rPr sz="1800" b="1" spc="-95" dirty="0">
                <a:latin typeface="Trebuchet MS"/>
                <a:cs typeface="Trebuchet MS"/>
              </a:rPr>
              <a:t>Uomini. </a:t>
            </a:r>
            <a:r>
              <a:rPr sz="1800" b="1" spc="-100" dirty="0">
                <a:latin typeface="Trebuchet MS"/>
                <a:cs typeface="Trebuchet MS"/>
              </a:rPr>
              <a:t>Confronto </a:t>
            </a:r>
            <a:r>
              <a:rPr sz="1800" b="1" spc="-105" dirty="0">
                <a:latin typeface="Trebuchet MS"/>
                <a:cs typeface="Trebuchet MS"/>
              </a:rPr>
              <a:t>nel </a:t>
            </a:r>
            <a:r>
              <a:rPr sz="1800" b="1" spc="-95" dirty="0">
                <a:latin typeface="Trebuchet MS"/>
                <a:cs typeface="Trebuchet MS"/>
              </a:rPr>
              <a:t>tempo della </a:t>
            </a:r>
            <a:r>
              <a:rPr sz="1800" b="1" spc="-114" dirty="0">
                <a:latin typeface="Trebuchet MS"/>
                <a:cs typeface="Trebuchet MS"/>
              </a:rPr>
              <a:t>sopravvivenza </a:t>
            </a:r>
            <a:r>
              <a:rPr sz="1800" b="1" spc="-105" dirty="0">
                <a:latin typeface="Trebuchet MS"/>
                <a:cs typeface="Trebuchet MS"/>
              </a:rPr>
              <a:t>netta </a:t>
            </a:r>
            <a:r>
              <a:rPr sz="1800" b="1" spc="-75" dirty="0">
                <a:latin typeface="Trebuchet MS"/>
                <a:cs typeface="Trebuchet MS"/>
              </a:rPr>
              <a:t>a </a:t>
            </a:r>
            <a:r>
              <a:rPr sz="1800" b="1" spc="-145" dirty="0">
                <a:latin typeface="Trebuchet MS"/>
                <a:cs typeface="Trebuchet MS"/>
              </a:rPr>
              <a:t>5 </a:t>
            </a:r>
            <a:r>
              <a:rPr sz="1800" b="1" spc="-90" dirty="0">
                <a:latin typeface="Trebuchet MS"/>
                <a:cs typeface="Trebuchet MS"/>
              </a:rPr>
              <a:t>anni </a:t>
            </a:r>
            <a:r>
              <a:rPr sz="1800" b="1" spc="-80" dirty="0">
                <a:latin typeface="Trebuchet MS"/>
                <a:cs typeface="Trebuchet MS"/>
              </a:rPr>
              <a:t>dalla diagnosi  </a:t>
            </a:r>
            <a:r>
              <a:rPr sz="1800" b="1" spc="-114" dirty="0">
                <a:latin typeface="Trebuchet MS"/>
                <a:cs typeface="Trebuchet MS"/>
              </a:rPr>
              <a:t>(standardizzata per </a:t>
            </a:r>
            <a:r>
              <a:rPr sz="1800" b="1" spc="-105" dirty="0">
                <a:latin typeface="Trebuchet MS"/>
                <a:cs typeface="Trebuchet MS"/>
              </a:rPr>
              <a:t>età) </a:t>
            </a:r>
            <a:r>
              <a:rPr sz="1800" b="1" spc="-114" dirty="0">
                <a:latin typeface="Trebuchet MS"/>
                <a:cs typeface="Trebuchet MS"/>
              </a:rPr>
              <a:t>per </a:t>
            </a:r>
            <a:r>
              <a:rPr sz="1800" b="1" spc="-90" dirty="0">
                <a:latin typeface="Trebuchet MS"/>
                <a:cs typeface="Trebuchet MS"/>
              </a:rPr>
              <a:t>periodo di </a:t>
            </a:r>
            <a:r>
              <a:rPr sz="1800" b="1" spc="-125" dirty="0">
                <a:latin typeface="Trebuchet MS"/>
                <a:cs typeface="Trebuchet MS"/>
              </a:rPr>
              <a:t>incidenza </a:t>
            </a:r>
            <a:r>
              <a:rPr sz="1800" b="1" spc="-150" dirty="0">
                <a:latin typeface="Trebuchet MS"/>
                <a:cs typeface="Trebuchet MS"/>
              </a:rPr>
              <a:t>1990-1994, </a:t>
            </a:r>
            <a:r>
              <a:rPr sz="1800" b="1" spc="-145" dirty="0">
                <a:latin typeface="Trebuchet MS"/>
                <a:cs typeface="Trebuchet MS"/>
              </a:rPr>
              <a:t>1995-1999, </a:t>
            </a:r>
            <a:r>
              <a:rPr sz="1800" b="1" spc="-140" dirty="0">
                <a:latin typeface="Trebuchet MS"/>
                <a:cs typeface="Trebuchet MS"/>
              </a:rPr>
              <a:t>2000-2004</a:t>
            </a:r>
            <a:r>
              <a:rPr sz="1800" b="1" spc="-420" dirty="0">
                <a:latin typeface="Trebuchet MS"/>
                <a:cs typeface="Trebuchet MS"/>
              </a:rPr>
              <a:t> </a:t>
            </a:r>
            <a:r>
              <a:rPr sz="1800" b="1" spc="-130" dirty="0">
                <a:latin typeface="Trebuchet MS"/>
                <a:cs typeface="Trebuchet MS"/>
              </a:rPr>
              <a:t>e  </a:t>
            </a:r>
            <a:r>
              <a:rPr sz="1800" b="1" spc="-145" dirty="0">
                <a:latin typeface="Trebuchet MS"/>
                <a:cs typeface="Trebuchet MS"/>
              </a:rPr>
              <a:t>2005-2009 </a:t>
            </a:r>
            <a:r>
              <a:rPr sz="1800" b="1" spc="-85" dirty="0">
                <a:latin typeface="Trebuchet MS"/>
                <a:cs typeface="Trebuchet MS"/>
              </a:rPr>
              <a:t>(Pool</a:t>
            </a:r>
            <a:r>
              <a:rPr sz="1800" b="1" spc="-160" dirty="0">
                <a:latin typeface="Trebuchet MS"/>
                <a:cs typeface="Trebuchet MS"/>
              </a:rPr>
              <a:t> </a:t>
            </a:r>
            <a:r>
              <a:rPr sz="1800" b="1" spc="-65" dirty="0">
                <a:latin typeface="Trebuchet MS"/>
                <a:cs typeface="Trebuchet MS"/>
              </a:rPr>
              <a:t>AIRTUM).</a:t>
            </a:r>
            <a:endParaRPr sz="1800">
              <a:latin typeface="Trebuchet MS"/>
              <a:cs typeface="Trebuchet MS"/>
            </a:endParaRPr>
          </a:p>
        </p:txBody>
      </p:sp>
      <p:sp>
        <p:nvSpPr>
          <p:cNvPr id="3" name="object 3"/>
          <p:cNvSpPr txBox="1"/>
          <p:nvPr/>
        </p:nvSpPr>
        <p:spPr>
          <a:xfrm>
            <a:off x="1266571" y="6508801"/>
            <a:ext cx="3475354" cy="269875"/>
          </a:xfrm>
          <a:prstGeom prst="rect">
            <a:avLst/>
          </a:prstGeom>
        </p:spPr>
        <p:txBody>
          <a:bodyPr vert="horz" wrap="square" lIns="0" tIns="12700" rIns="0" bIns="0" rtlCol="0">
            <a:spAutoFit/>
          </a:bodyPr>
          <a:lstStyle/>
          <a:p>
            <a:pPr marL="12700">
              <a:lnSpc>
                <a:spcPct val="100000"/>
              </a:lnSpc>
              <a:spcBef>
                <a:spcPts val="100"/>
              </a:spcBef>
            </a:pPr>
            <a:r>
              <a:rPr sz="800" spc="-30" dirty="0">
                <a:latin typeface="Arial"/>
                <a:cs typeface="Arial"/>
              </a:rPr>
              <a:t>*Comprende lingua, </a:t>
            </a:r>
            <a:r>
              <a:rPr sz="800" spc="-45" dirty="0">
                <a:latin typeface="Arial"/>
                <a:cs typeface="Arial"/>
              </a:rPr>
              <a:t>bocca, </a:t>
            </a:r>
            <a:r>
              <a:rPr sz="800" spc="-25" dirty="0">
                <a:latin typeface="Arial"/>
                <a:cs typeface="Arial"/>
              </a:rPr>
              <a:t>orofaringe, rinofaringe, ipofaringe, faringe </a:t>
            </a:r>
            <a:r>
              <a:rPr sz="800" spc="-80" dirty="0">
                <a:latin typeface="Arial"/>
                <a:cs typeface="Arial"/>
              </a:rPr>
              <a:t>NAS,</a:t>
            </a:r>
            <a:r>
              <a:rPr sz="800" spc="-10" dirty="0">
                <a:latin typeface="Arial"/>
                <a:cs typeface="Arial"/>
              </a:rPr>
              <a:t> </a:t>
            </a:r>
            <a:r>
              <a:rPr sz="800" spc="-30" dirty="0">
                <a:latin typeface="Arial"/>
                <a:cs typeface="Arial"/>
              </a:rPr>
              <a:t>laringe.</a:t>
            </a:r>
            <a:endParaRPr sz="800">
              <a:latin typeface="Arial"/>
              <a:cs typeface="Arial"/>
            </a:endParaRPr>
          </a:p>
          <a:p>
            <a:pPr marL="12700">
              <a:lnSpc>
                <a:spcPct val="100000"/>
              </a:lnSpc>
            </a:pPr>
            <a:r>
              <a:rPr sz="800" spc="-20" dirty="0">
                <a:latin typeface="Arial"/>
                <a:cs typeface="Arial"/>
              </a:rPr>
              <a:t>**Comprende </a:t>
            </a:r>
            <a:r>
              <a:rPr sz="800" spc="-55" dirty="0">
                <a:latin typeface="Arial"/>
                <a:cs typeface="Arial"/>
              </a:rPr>
              <a:t>sia </a:t>
            </a:r>
            <a:r>
              <a:rPr sz="800" spc="-5" dirty="0">
                <a:latin typeface="Arial"/>
                <a:cs typeface="Arial"/>
              </a:rPr>
              <a:t>tumori infiltranti </a:t>
            </a:r>
            <a:r>
              <a:rPr sz="800" spc="-55" dirty="0">
                <a:latin typeface="Arial"/>
                <a:cs typeface="Arial"/>
              </a:rPr>
              <a:t>sia </a:t>
            </a:r>
            <a:r>
              <a:rPr sz="800" spc="-30" dirty="0">
                <a:latin typeface="Arial"/>
                <a:cs typeface="Arial"/>
              </a:rPr>
              <a:t>non</a:t>
            </a:r>
            <a:r>
              <a:rPr sz="800" spc="-60" dirty="0">
                <a:latin typeface="Arial"/>
                <a:cs typeface="Arial"/>
              </a:rPr>
              <a:t> </a:t>
            </a:r>
            <a:r>
              <a:rPr sz="800" spc="-5" dirty="0">
                <a:latin typeface="Arial"/>
                <a:cs typeface="Arial"/>
              </a:rPr>
              <a:t>infiltranti.</a:t>
            </a:r>
            <a:endParaRPr sz="800">
              <a:latin typeface="Arial"/>
              <a:cs typeface="Arial"/>
            </a:endParaRPr>
          </a:p>
        </p:txBody>
      </p:sp>
      <p:sp>
        <p:nvSpPr>
          <p:cNvPr id="4" name="object 4"/>
          <p:cNvSpPr txBox="1"/>
          <p:nvPr/>
        </p:nvSpPr>
        <p:spPr>
          <a:xfrm>
            <a:off x="6091809"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
        <p:nvSpPr>
          <p:cNvPr id="5" name="object 5"/>
          <p:cNvSpPr/>
          <p:nvPr/>
        </p:nvSpPr>
        <p:spPr>
          <a:xfrm>
            <a:off x="1295400" y="914400"/>
            <a:ext cx="6477000" cy="5486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5000" y="91186"/>
            <a:ext cx="7941309" cy="940435"/>
          </a:xfrm>
          <a:prstGeom prst="rect">
            <a:avLst/>
          </a:prstGeom>
        </p:spPr>
        <p:txBody>
          <a:bodyPr vert="horz" wrap="square" lIns="0" tIns="12700" rIns="0" bIns="0" rtlCol="0">
            <a:spAutoFit/>
          </a:bodyPr>
          <a:lstStyle/>
          <a:p>
            <a:pPr marL="12700" marR="5080" indent="-1905" algn="ctr">
              <a:lnSpc>
                <a:spcPct val="100000"/>
              </a:lnSpc>
              <a:spcBef>
                <a:spcPts val="100"/>
              </a:spcBef>
            </a:pPr>
            <a:r>
              <a:rPr sz="2000" b="1" spc="-110" dirty="0">
                <a:latin typeface="Trebuchet MS"/>
                <a:cs typeface="Trebuchet MS"/>
              </a:rPr>
              <a:t>Donne. Confronto </a:t>
            </a:r>
            <a:r>
              <a:rPr sz="2000" b="1" spc="-114" dirty="0">
                <a:latin typeface="Trebuchet MS"/>
                <a:cs typeface="Trebuchet MS"/>
              </a:rPr>
              <a:t>nel </a:t>
            </a:r>
            <a:r>
              <a:rPr sz="2000" b="1" spc="-105" dirty="0">
                <a:latin typeface="Trebuchet MS"/>
                <a:cs typeface="Trebuchet MS"/>
              </a:rPr>
              <a:t>tempo </a:t>
            </a:r>
            <a:r>
              <a:rPr sz="2000" b="1" spc="-100" dirty="0">
                <a:latin typeface="Trebuchet MS"/>
                <a:cs typeface="Trebuchet MS"/>
              </a:rPr>
              <a:t>della </a:t>
            </a:r>
            <a:r>
              <a:rPr sz="2000" b="1" spc="-125" dirty="0">
                <a:latin typeface="Trebuchet MS"/>
                <a:cs typeface="Trebuchet MS"/>
              </a:rPr>
              <a:t>sopravvivenza </a:t>
            </a:r>
            <a:r>
              <a:rPr sz="2000" b="1" spc="-120" dirty="0">
                <a:latin typeface="Trebuchet MS"/>
                <a:cs typeface="Trebuchet MS"/>
              </a:rPr>
              <a:t>netta </a:t>
            </a:r>
            <a:r>
              <a:rPr sz="2000" b="1" spc="-80" dirty="0">
                <a:latin typeface="Trebuchet MS"/>
                <a:cs typeface="Trebuchet MS"/>
              </a:rPr>
              <a:t>a </a:t>
            </a:r>
            <a:r>
              <a:rPr sz="2000" b="1" spc="-160" dirty="0">
                <a:latin typeface="Trebuchet MS"/>
                <a:cs typeface="Trebuchet MS"/>
              </a:rPr>
              <a:t>5 </a:t>
            </a:r>
            <a:r>
              <a:rPr sz="2000" b="1" spc="-100" dirty="0">
                <a:latin typeface="Trebuchet MS"/>
                <a:cs typeface="Trebuchet MS"/>
              </a:rPr>
              <a:t>anni </a:t>
            </a:r>
            <a:r>
              <a:rPr sz="2000" b="1" spc="-90" dirty="0">
                <a:latin typeface="Trebuchet MS"/>
                <a:cs typeface="Trebuchet MS"/>
              </a:rPr>
              <a:t>dalla  </a:t>
            </a:r>
            <a:r>
              <a:rPr sz="2000" b="1" spc="-85" dirty="0">
                <a:latin typeface="Trebuchet MS"/>
                <a:cs typeface="Trebuchet MS"/>
              </a:rPr>
              <a:t>diagnosi </a:t>
            </a:r>
            <a:r>
              <a:rPr sz="2000" b="1" spc="-130" dirty="0">
                <a:latin typeface="Trebuchet MS"/>
                <a:cs typeface="Trebuchet MS"/>
              </a:rPr>
              <a:t>(standardizzata </a:t>
            </a:r>
            <a:r>
              <a:rPr sz="2000" b="1" spc="-125" dirty="0">
                <a:latin typeface="Trebuchet MS"/>
                <a:cs typeface="Trebuchet MS"/>
              </a:rPr>
              <a:t>per </a:t>
            </a:r>
            <a:r>
              <a:rPr sz="2000" b="1" spc="-120" dirty="0">
                <a:latin typeface="Trebuchet MS"/>
                <a:cs typeface="Trebuchet MS"/>
              </a:rPr>
              <a:t>eta) </a:t>
            </a:r>
            <a:r>
              <a:rPr sz="2000" b="1" spc="-125" dirty="0">
                <a:latin typeface="Trebuchet MS"/>
                <a:cs typeface="Trebuchet MS"/>
              </a:rPr>
              <a:t>per </a:t>
            </a:r>
            <a:r>
              <a:rPr sz="2000" b="1" spc="-100" dirty="0">
                <a:latin typeface="Trebuchet MS"/>
                <a:cs typeface="Trebuchet MS"/>
              </a:rPr>
              <a:t>periodo di </a:t>
            </a:r>
            <a:r>
              <a:rPr sz="2000" b="1" spc="-135" dirty="0">
                <a:latin typeface="Trebuchet MS"/>
                <a:cs typeface="Trebuchet MS"/>
              </a:rPr>
              <a:t>incidenza </a:t>
            </a:r>
            <a:r>
              <a:rPr sz="2000" b="1" spc="-160" dirty="0">
                <a:latin typeface="Trebuchet MS"/>
                <a:cs typeface="Trebuchet MS"/>
              </a:rPr>
              <a:t>1990-1994,</a:t>
            </a:r>
            <a:r>
              <a:rPr sz="2000" b="1" spc="-459" dirty="0">
                <a:latin typeface="Trebuchet MS"/>
                <a:cs typeface="Trebuchet MS"/>
              </a:rPr>
              <a:t> </a:t>
            </a:r>
            <a:r>
              <a:rPr sz="2000" b="1" spc="-150" dirty="0">
                <a:latin typeface="Trebuchet MS"/>
                <a:cs typeface="Trebuchet MS"/>
              </a:rPr>
              <a:t>1995-  </a:t>
            </a:r>
            <a:r>
              <a:rPr sz="2000" b="1" spc="-170" dirty="0">
                <a:latin typeface="Trebuchet MS"/>
                <a:cs typeface="Trebuchet MS"/>
              </a:rPr>
              <a:t>1999, </a:t>
            </a:r>
            <a:r>
              <a:rPr sz="2000" b="1" spc="-155" dirty="0">
                <a:latin typeface="Trebuchet MS"/>
                <a:cs typeface="Trebuchet MS"/>
              </a:rPr>
              <a:t>2000-2004 </a:t>
            </a:r>
            <a:r>
              <a:rPr sz="2000" b="1" spc="-145" dirty="0">
                <a:latin typeface="Trebuchet MS"/>
                <a:cs typeface="Trebuchet MS"/>
              </a:rPr>
              <a:t>e </a:t>
            </a:r>
            <a:r>
              <a:rPr sz="2000" b="1" spc="-155" dirty="0">
                <a:latin typeface="Trebuchet MS"/>
                <a:cs typeface="Trebuchet MS"/>
              </a:rPr>
              <a:t>2005-2009 </a:t>
            </a:r>
            <a:r>
              <a:rPr sz="2000" b="1" spc="-85" dirty="0">
                <a:latin typeface="Trebuchet MS"/>
                <a:cs typeface="Trebuchet MS"/>
              </a:rPr>
              <a:t>(pool</a:t>
            </a:r>
            <a:r>
              <a:rPr sz="2000" b="1" spc="-270" dirty="0">
                <a:latin typeface="Trebuchet MS"/>
                <a:cs typeface="Trebuchet MS"/>
              </a:rPr>
              <a:t> </a:t>
            </a:r>
            <a:r>
              <a:rPr sz="2000" b="1" spc="-70" dirty="0">
                <a:latin typeface="Trebuchet MS"/>
                <a:cs typeface="Trebuchet MS"/>
              </a:rPr>
              <a:t>AIRTUM).</a:t>
            </a:r>
            <a:endParaRPr sz="2000">
              <a:latin typeface="Trebuchet MS"/>
              <a:cs typeface="Trebuchet MS"/>
            </a:endParaRPr>
          </a:p>
        </p:txBody>
      </p:sp>
      <p:sp>
        <p:nvSpPr>
          <p:cNvPr id="3" name="object 3"/>
          <p:cNvSpPr/>
          <p:nvPr/>
        </p:nvSpPr>
        <p:spPr>
          <a:xfrm>
            <a:off x="1676400" y="1066800"/>
            <a:ext cx="6019799" cy="5257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68858" y="6408216"/>
            <a:ext cx="3475354" cy="269875"/>
          </a:xfrm>
          <a:prstGeom prst="rect">
            <a:avLst/>
          </a:prstGeom>
        </p:spPr>
        <p:txBody>
          <a:bodyPr vert="horz" wrap="square" lIns="0" tIns="12700" rIns="0" bIns="0" rtlCol="0">
            <a:spAutoFit/>
          </a:bodyPr>
          <a:lstStyle/>
          <a:p>
            <a:pPr marL="12700">
              <a:lnSpc>
                <a:spcPct val="100000"/>
              </a:lnSpc>
              <a:spcBef>
                <a:spcPts val="100"/>
              </a:spcBef>
            </a:pPr>
            <a:r>
              <a:rPr sz="800" spc="-30" dirty="0">
                <a:latin typeface="Arial"/>
                <a:cs typeface="Arial"/>
              </a:rPr>
              <a:t>*Comprende lingua, </a:t>
            </a:r>
            <a:r>
              <a:rPr sz="800" spc="-45" dirty="0">
                <a:latin typeface="Arial"/>
                <a:cs typeface="Arial"/>
              </a:rPr>
              <a:t>bocca, </a:t>
            </a:r>
            <a:r>
              <a:rPr sz="800" spc="-25" dirty="0">
                <a:latin typeface="Arial"/>
                <a:cs typeface="Arial"/>
              </a:rPr>
              <a:t>orofaringe, rinofaringe, ipofaringe, faringe </a:t>
            </a:r>
            <a:r>
              <a:rPr sz="800" spc="-80" dirty="0">
                <a:latin typeface="Arial"/>
                <a:cs typeface="Arial"/>
              </a:rPr>
              <a:t>NAS,</a:t>
            </a:r>
            <a:r>
              <a:rPr sz="800" spc="-10" dirty="0">
                <a:latin typeface="Arial"/>
                <a:cs typeface="Arial"/>
              </a:rPr>
              <a:t> </a:t>
            </a:r>
            <a:r>
              <a:rPr sz="800" spc="-30" dirty="0">
                <a:latin typeface="Arial"/>
                <a:cs typeface="Arial"/>
              </a:rPr>
              <a:t>laringe.</a:t>
            </a:r>
            <a:endParaRPr sz="800">
              <a:latin typeface="Arial"/>
              <a:cs typeface="Arial"/>
            </a:endParaRPr>
          </a:p>
          <a:p>
            <a:pPr marL="12700">
              <a:lnSpc>
                <a:spcPct val="100000"/>
              </a:lnSpc>
              <a:spcBef>
                <a:spcPts val="5"/>
              </a:spcBef>
            </a:pPr>
            <a:r>
              <a:rPr sz="800" spc="-20" dirty="0">
                <a:latin typeface="Arial"/>
                <a:cs typeface="Arial"/>
              </a:rPr>
              <a:t>**Comprende </a:t>
            </a:r>
            <a:r>
              <a:rPr sz="800" spc="-55" dirty="0">
                <a:latin typeface="Arial"/>
                <a:cs typeface="Arial"/>
              </a:rPr>
              <a:t>sia </a:t>
            </a:r>
            <a:r>
              <a:rPr sz="800" spc="-5" dirty="0">
                <a:latin typeface="Arial"/>
                <a:cs typeface="Arial"/>
              </a:rPr>
              <a:t>tumori infiltranti </a:t>
            </a:r>
            <a:r>
              <a:rPr sz="800" spc="-55" dirty="0">
                <a:latin typeface="Arial"/>
                <a:cs typeface="Arial"/>
              </a:rPr>
              <a:t>sia </a:t>
            </a:r>
            <a:r>
              <a:rPr sz="800" spc="-30" dirty="0">
                <a:latin typeface="Arial"/>
                <a:cs typeface="Arial"/>
              </a:rPr>
              <a:t>non</a:t>
            </a:r>
            <a:r>
              <a:rPr sz="800" spc="-60" dirty="0">
                <a:latin typeface="Arial"/>
                <a:cs typeface="Arial"/>
              </a:rPr>
              <a:t> </a:t>
            </a:r>
            <a:r>
              <a:rPr sz="800" spc="-5" dirty="0">
                <a:latin typeface="Arial"/>
                <a:cs typeface="Arial"/>
              </a:rPr>
              <a:t>infiltranti.</a:t>
            </a:r>
            <a:endParaRPr sz="800">
              <a:latin typeface="Arial"/>
              <a:cs typeface="Arial"/>
            </a:endParaRPr>
          </a:p>
        </p:txBody>
      </p:sp>
      <p:sp>
        <p:nvSpPr>
          <p:cNvPr id="5" name="object 5"/>
          <p:cNvSpPr txBox="1"/>
          <p:nvPr/>
        </p:nvSpPr>
        <p:spPr>
          <a:xfrm>
            <a:off x="5587746" y="6478930"/>
            <a:ext cx="239141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a:t>
            </a:r>
            <a:r>
              <a:rPr sz="1100" b="1" spc="-10" dirty="0">
                <a:latin typeface="Trebuchet MS"/>
                <a:cs typeface="Trebuchet MS"/>
              </a:rPr>
              <a:t>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7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6035"/>
            <a:ext cx="8534400" cy="941069"/>
          </a:xfrm>
          <a:prstGeom prst="rect">
            <a:avLst/>
          </a:prstGeom>
        </p:spPr>
        <p:txBody>
          <a:bodyPr vert="horz" wrap="square" lIns="0" tIns="12700" rIns="0" bIns="0" rtlCol="0">
            <a:spAutoFit/>
          </a:bodyPr>
          <a:lstStyle/>
          <a:p>
            <a:pPr marL="12700" marR="5080" algn="ctr">
              <a:lnSpc>
                <a:spcPct val="100000"/>
              </a:lnSpc>
              <a:spcBef>
                <a:spcPts val="100"/>
              </a:spcBef>
            </a:pPr>
            <a:r>
              <a:rPr sz="2000" b="1" spc="-110" dirty="0">
                <a:latin typeface="Trebuchet MS"/>
                <a:cs typeface="Trebuchet MS"/>
              </a:rPr>
              <a:t>Confronto</a:t>
            </a:r>
            <a:r>
              <a:rPr sz="2000" b="1" spc="-155" dirty="0">
                <a:latin typeface="Trebuchet MS"/>
                <a:cs typeface="Trebuchet MS"/>
              </a:rPr>
              <a:t> </a:t>
            </a:r>
            <a:r>
              <a:rPr sz="2000" b="1" spc="-100" dirty="0">
                <a:latin typeface="Trebuchet MS"/>
                <a:cs typeface="Trebuchet MS"/>
              </a:rPr>
              <a:t>della</a:t>
            </a:r>
            <a:r>
              <a:rPr sz="2000" b="1" spc="-160" dirty="0">
                <a:latin typeface="Trebuchet MS"/>
                <a:cs typeface="Trebuchet MS"/>
              </a:rPr>
              <a:t> </a:t>
            </a:r>
            <a:r>
              <a:rPr sz="2000" b="1" spc="-125" dirty="0">
                <a:latin typeface="Trebuchet MS"/>
                <a:cs typeface="Trebuchet MS"/>
              </a:rPr>
              <a:t>sopravvivenza</a:t>
            </a:r>
            <a:r>
              <a:rPr sz="2000" b="1" spc="-145" dirty="0">
                <a:latin typeface="Trebuchet MS"/>
                <a:cs typeface="Trebuchet MS"/>
              </a:rPr>
              <a:t> </a:t>
            </a:r>
            <a:r>
              <a:rPr sz="2000" b="1" spc="-120" dirty="0">
                <a:latin typeface="Trebuchet MS"/>
                <a:cs typeface="Trebuchet MS"/>
              </a:rPr>
              <a:t>netta</a:t>
            </a:r>
            <a:r>
              <a:rPr sz="2000" b="1" spc="-160" dirty="0">
                <a:latin typeface="Trebuchet MS"/>
                <a:cs typeface="Trebuchet MS"/>
              </a:rPr>
              <a:t> </a:t>
            </a:r>
            <a:r>
              <a:rPr sz="2000" b="1" spc="-80" dirty="0">
                <a:latin typeface="Trebuchet MS"/>
                <a:cs typeface="Trebuchet MS"/>
              </a:rPr>
              <a:t>a</a:t>
            </a:r>
            <a:r>
              <a:rPr sz="2000" b="1" spc="-145" dirty="0">
                <a:latin typeface="Trebuchet MS"/>
                <a:cs typeface="Trebuchet MS"/>
              </a:rPr>
              <a:t> </a:t>
            </a:r>
            <a:r>
              <a:rPr sz="2000" b="1" spc="-160" dirty="0">
                <a:latin typeface="Trebuchet MS"/>
                <a:cs typeface="Trebuchet MS"/>
              </a:rPr>
              <a:t>5</a:t>
            </a:r>
            <a:r>
              <a:rPr sz="2000" b="1" spc="-155" dirty="0">
                <a:latin typeface="Trebuchet MS"/>
                <a:cs typeface="Trebuchet MS"/>
              </a:rPr>
              <a:t> </a:t>
            </a:r>
            <a:r>
              <a:rPr sz="2000" b="1" spc="-100" dirty="0">
                <a:latin typeface="Trebuchet MS"/>
                <a:cs typeface="Trebuchet MS"/>
              </a:rPr>
              <a:t>anni</a:t>
            </a:r>
            <a:r>
              <a:rPr sz="2000" b="1" spc="-165" dirty="0">
                <a:latin typeface="Trebuchet MS"/>
                <a:cs typeface="Trebuchet MS"/>
              </a:rPr>
              <a:t> </a:t>
            </a:r>
            <a:r>
              <a:rPr sz="2000" b="1" spc="-90" dirty="0">
                <a:latin typeface="Trebuchet MS"/>
                <a:cs typeface="Trebuchet MS"/>
              </a:rPr>
              <a:t>dalla</a:t>
            </a:r>
            <a:r>
              <a:rPr sz="2000" b="1" spc="-165" dirty="0">
                <a:latin typeface="Trebuchet MS"/>
                <a:cs typeface="Trebuchet MS"/>
              </a:rPr>
              <a:t> </a:t>
            </a:r>
            <a:r>
              <a:rPr sz="2000" b="1" spc="-85" dirty="0">
                <a:latin typeface="Trebuchet MS"/>
                <a:cs typeface="Trebuchet MS"/>
              </a:rPr>
              <a:t>diagnosi</a:t>
            </a:r>
            <a:r>
              <a:rPr sz="2000" b="1" spc="-160" dirty="0">
                <a:latin typeface="Trebuchet MS"/>
                <a:cs typeface="Trebuchet MS"/>
              </a:rPr>
              <a:t> </a:t>
            </a:r>
            <a:r>
              <a:rPr sz="2000" b="1" spc="-105" dirty="0">
                <a:latin typeface="Trebuchet MS"/>
                <a:cs typeface="Trebuchet MS"/>
              </a:rPr>
              <a:t>in</a:t>
            </a:r>
            <a:r>
              <a:rPr sz="2000" b="1" spc="-165" dirty="0">
                <a:latin typeface="Trebuchet MS"/>
                <a:cs typeface="Trebuchet MS"/>
              </a:rPr>
              <a:t> </a:t>
            </a:r>
            <a:r>
              <a:rPr sz="2000" b="1" spc="-85" dirty="0">
                <a:latin typeface="Trebuchet MS"/>
                <a:cs typeface="Trebuchet MS"/>
              </a:rPr>
              <a:t>Italia</a:t>
            </a:r>
            <a:r>
              <a:rPr sz="2000" b="1" spc="-160" dirty="0">
                <a:latin typeface="Trebuchet MS"/>
                <a:cs typeface="Trebuchet MS"/>
              </a:rPr>
              <a:t> </a:t>
            </a:r>
            <a:r>
              <a:rPr sz="2000" b="1" spc="-95" dirty="0">
                <a:latin typeface="Trebuchet MS"/>
                <a:cs typeface="Trebuchet MS"/>
              </a:rPr>
              <a:t>(stima  </a:t>
            </a:r>
            <a:r>
              <a:rPr sz="2000" b="1" spc="-90" dirty="0">
                <a:latin typeface="Trebuchet MS"/>
                <a:cs typeface="Trebuchet MS"/>
              </a:rPr>
              <a:t>basata </a:t>
            </a:r>
            <a:r>
              <a:rPr sz="2000" b="1" spc="-85" dirty="0">
                <a:latin typeface="Trebuchet MS"/>
                <a:cs typeface="Trebuchet MS"/>
              </a:rPr>
              <a:t>su </a:t>
            </a:r>
            <a:r>
              <a:rPr sz="2000" b="1" spc="-114" dirty="0">
                <a:latin typeface="Trebuchet MS"/>
                <a:cs typeface="Trebuchet MS"/>
              </a:rPr>
              <a:t>casi </a:t>
            </a:r>
            <a:r>
              <a:rPr sz="2000" b="1" spc="-100" dirty="0">
                <a:latin typeface="Trebuchet MS"/>
                <a:cs typeface="Trebuchet MS"/>
              </a:rPr>
              <a:t>diagnosticati </a:t>
            </a:r>
            <a:r>
              <a:rPr sz="2000" b="1" spc="-114" dirty="0">
                <a:latin typeface="Trebuchet MS"/>
                <a:cs typeface="Trebuchet MS"/>
              </a:rPr>
              <a:t>nel </a:t>
            </a:r>
            <a:r>
              <a:rPr sz="2000" b="1" spc="-95" dirty="0">
                <a:latin typeface="Trebuchet MS"/>
                <a:cs typeface="Trebuchet MS"/>
              </a:rPr>
              <a:t>periodo </a:t>
            </a:r>
            <a:r>
              <a:rPr sz="2000" b="1" spc="-150" dirty="0">
                <a:latin typeface="Trebuchet MS"/>
                <a:cs typeface="Trebuchet MS"/>
              </a:rPr>
              <a:t>2005-2009) </a:t>
            </a:r>
            <a:r>
              <a:rPr sz="2000" b="1" spc="-140" dirty="0">
                <a:latin typeface="Trebuchet MS"/>
                <a:cs typeface="Trebuchet MS"/>
              </a:rPr>
              <a:t>e </a:t>
            </a:r>
            <a:r>
              <a:rPr sz="2000" b="1" spc="-105" dirty="0">
                <a:latin typeface="Trebuchet MS"/>
                <a:cs typeface="Trebuchet MS"/>
              </a:rPr>
              <a:t>in </a:t>
            </a:r>
            <a:r>
              <a:rPr sz="2000" b="1" spc="-114" dirty="0">
                <a:latin typeface="Trebuchet MS"/>
                <a:cs typeface="Trebuchet MS"/>
              </a:rPr>
              <a:t>Europa </a:t>
            </a:r>
            <a:r>
              <a:rPr sz="2000" b="1" spc="-95">
                <a:latin typeface="Trebuchet MS"/>
                <a:cs typeface="Trebuchet MS"/>
              </a:rPr>
              <a:t>(stima </a:t>
            </a:r>
            <a:r>
              <a:rPr sz="2000" b="1" spc="-90" dirty="0">
                <a:latin typeface="Trebuchet MS"/>
                <a:cs typeface="Trebuchet MS"/>
              </a:rPr>
              <a:t>basata</a:t>
            </a:r>
            <a:r>
              <a:rPr sz="2000" b="1" spc="-150" dirty="0">
                <a:latin typeface="Trebuchet MS"/>
                <a:cs typeface="Trebuchet MS"/>
              </a:rPr>
              <a:t> </a:t>
            </a:r>
            <a:r>
              <a:rPr sz="2000" b="1" spc="-85" dirty="0">
                <a:latin typeface="Trebuchet MS"/>
                <a:cs typeface="Trebuchet MS"/>
              </a:rPr>
              <a:t>su</a:t>
            </a:r>
            <a:r>
              <a:rPr sz="2000" b="1" spc="-165" dirty="0">
                <a:latin typeface="Trebuchet MS"/>
                <a:cs typeface="Trebuchet MS"/>
              </a:rPr>
              <a:t> </a:t>
            </a:r>
            <a:r>
              <a:rPr sz="2000" b="1" spc="-114" dirty="0">
                <a:latin typeface="Trebuchet MS"/>
                <a:cs typeface="Trebuchet MS"/>
              </a:rPr>
              <a:t>casi</a:t>
            </a:r>
            <a:r>
              <a:rPr sz="2000" b="1" spc="-165" dirty="0">
                <a:latin typeface="Trebuchet MS"/>
                <a:cs typeface="Trebuchet MS"/>
              </a:rPr>
              <a:t> </a:t>
            </a:r>
            <a:r>
              <a:rPr sz="2000" b="1" spc="-100" dirty="0">
                <a:latin typeface="Trebuchet MS"/>
                <a:cs typeface="Trebuchet MS"/>
              </a:rPr>
              <a:t>diagnosticati</a:t>
            </a:r>
            <a:r>
              <a:rPr sz="2000" b="1" spc="-180" dirty="0">
                <a:latin typeface="Trebuchet MS"/>
                <a:cs typeface="Trebuchet MS"/>
              </a:rPr>
              <a:t> </a:t>
            </a:r>
            <a:r>
              <a:rPr sz="2000" b="1" spc="-114" dirty="0">
                <a:latin typeface="Trebuchet MS"/>
                <a:cs typeface="Trebuchet MS"/>
              </a:rPr>
              <a:t>nel</a:t>
            </a:r>
            <a:r>
              <a:rPr sz="2000" b="1" spc="-155" dirty="0">
                <a:latin typeface="Trebuchet MS"/>
                <a:cs typeface="Trebuchet MS"/>
              </a:rPr>
              <a:t> </a:t>
            </a:r>
            <a:r>
              <a:rPr sz="2000" b="1" spc="-100" dirty="0">
                <a:latin typeface="Trebuchet MS"/>
                <a:cs typeface="Trebuchet MS"/>
              </a:rPr>
              <a:t>periodo</a:t>
            </a:r>
            <a:r>
              <a:rPr sz="2000" b="1" spc="-160" dirty="0">
                <a:latin typeface="Trebuchet MS"/>
                <a:cs typeface="Trebuchet MS"/>
              </a:rPr>
              <a:t> </a:t>
            </a:r>
            <a:r>
              <a:rPr sz="2000" b="1" spc="-155" dirty="0">
                <a:latin typeface="Trebuchet MS"/>
                <a:cs typeface="Trebuchet MS"/>
              </a:rPr>
              <a:t>2000-2007).</a:t>
            </a:r>
            <a:r>
              <a:rPr sz="2000" b="1" spc="-180" dirty="0">
                <a:latin typeface="Trebuchet MS"/>
                <a:cs typeface="Trebuchet MS"/>
              </a:rPr>
              <a:t> </a:t>
            </a:r>
            <a:r>
              <a:rPr sz="2000" b="1" spc="-85" dirty="0">
                <a:latin typeface="Trebuchet MS"/>
                <a:cs typeface="Trebuchet MS"/>
              </a:rPr>
              <a:t>Uomini</a:t>
            </a:r>
            <a:r>
              <a:rPr sz="2000" b="1" spc="-190" dirty="0">
                <a:latin typeface="Trebuchet MS"/>
                <a:cs typeface="Trebuchet MS"/>
              </a:rPr>
              <a:t> </a:t>
            </a:r>
            <a:r>
              <a:rPr sz="2000" b="1" spc="-145" dirty="0">
                <a:latin typeface="Trebuchet MS"/>
                <a:cs typeface="Trebuchet MS"/>
              </a:rPr>
              <a:t>e</a:t>
            </a:r>
            <a:r>
              <a:rPr sz="2000" b="1" spc="-155" dirty="0">
                <a:latin typeface="Trebuchet MS"/>
                <a:cs typeface="Trebuchet MS"/>
              </a:rPr>
              <a:t> </a:t>
            </a:r>
            <a:r>
              <a:rPr sz="2000" b="1" spc="-120" dirty="0">
                <a:latin typeface="Trebuchet MS"/>
                <a:cs typeface="Trebuchet MS"/>
              </a:rPr>
              <a:t>donne.</a:t>
            </a:r>
            <a:endParaRPr sz="2000">
              <a:latin typeface="Trebuchet MS"/>
              <a:cs typeface="Trebuchet MS"/>
            </a:endParaRPr>
          </a:p>
        </p:txBody>
      </p:sp>
      <p:sp>
        <p:nvSpPr>
          <p:cNvPr id="3" name="object 3"/>
          <p:cNvSpPr/>
          <p:nvPr/>
        </p:nvSpPr>
        <p:spPr>
          <a:xfrm>
            <a:off x="1246454" y="990600"/>
            <a:ext cx="5687746" cy="551061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400800" y="6573521"/>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50"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Immagine 3"/>
          <p:cNvPicPr>
            <a:picLocks noChangeAspect="1"/>
          </p:cNvPicPr>
          <p:nvPr/>
        </p:nvPicPr>
        <p:blipFill>
          <a:blip r:embed="rId2"/>
          <a:srcRect/>
          <a:stretch>
            <a:fillRect/>
          </a:stretch>
        </p:blipFill>
        <p:spPr bwMode="auto">
          <a:xfrm>
            <a:off x="152400" y="80963"/>
            <a:ext cx="8823325" cy="652303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9302" y="228600"/>
            <a:ext cx="2025650" cy="696595"/>
          </a:xfrm>
          <a:prstGeom prst="rect">
            <a:avLst/>
          </a:prstGeom>
        </p:spPr>
        <p:txBody>
          <a:bodyPr vert="horz" wrap="square" lIns="0" tIns="13335" rIns="0" bIns="0" rtlCol="0">
            <a:spAutoFit/>
          </a:bodyPr>
          <a:lstStyle/>
          <a:p>
            <a:pPr marL="12700">
              <a:lnSpc>
                <a:spcPct val="100000"/>
              </a:lnSpc>
              <a:spcBef>
                <a:spcPts val="105"/>
              </a:spcBef>
            </a:pPr>
            <a:r>
              <a:rPr sz="4400" spc="-305" dirty="0"/>
              <a:t>e</a:t>
            </a:r>
            <a:r>
              <a:rPr sz="4400" spc="-175" dirty="0"/>
              <a:t>ziologia</a:t>
            </a:r>
            <a:endParaRPr sz="4400"/>
          </a:p>
        </p:txBody>
      </p:sp>
      <p:sp>
        <p:nvSpPr>
          <p:cNvPr id="4" name="object 3"/>
          <p:cNvSpPr txBox="1"/>
          <p:nvPr/>
        </p:nvSpPr>
        <p:spPr>
          <a:xfrm>
            <a:off x="535940" y="1295400"/>
            <a:ext cx="7877175" cy="4509770"/>
          </a:xfrm>
          <a:prstGeom prst="rect">
            <a:avLst/>
          </a:prstGeom>
        </p:spPr>
        <p:txBody>
          <a:bodyPr vert="horz" wrap="square" lIns="0" tIns="67945" rIns="0" bIns="0" rtlCol="0">
            <a:spAutoFit/>
          </a:bodyPr>
          <a:lstStyle/>
          <a:p>
            <a:pPr marL="355600" indent="-343535">
              <a:lnSpc>
                <a:spcPct val="100000"/>
              </a:lnSpc>
              <a:spcBef>
                <a:spcPts val="535"/>
              </a:spcBef>
              <a:buFont typeface="Arial"/>
              <a:buChar char="•"/>
              <a:tabLst>
                <a:tab pos="355600" algn="l"/>
                <a:tab pos="356235" algn="l"/>
              </a:tabLst>
            </a:pPr>
            <a:r>
              <a:rPr sz="1800" spc="-30" dirty="0">
                <a:latin typeface="Calibri"/>
                <a:cs typeface="Calibri"/>
              </a:rPr>
              <a:t>L’eziologia </a:t>
            </a:r>
            <a:r>
              <a:rPr sz="1800" spc="-5" dirty="0">
                <a:latin typeface="Calibri"/>
                <a:cs typeface="Calibri"/>
              </a:rPr>
              <a:t>del </a:t>
            </a:r>
            <a:r>
              <a:rPr sz="1800" spc="-10" dirty="0">
                <a:latin typeface="Calibri"/>
                <a:cs typeface="Calibri"/>
              </a:rPr>
              <a:t>cancro </a:t>
            </a:r>
            <a:r>
              <a:rPr sz="1800" dirty="0">
                <a:latin typeface="Calibri"/>
                <a:cs typeface="Calibri"/>
              </a:rPr>
              <a:t>è </a:t>
            </a:r>
            <a:r>
              <a:rPr sz="1800" spc="-5" dirty="0">
                <a:latin typeface="Calibri"/>
                <a:cs typeface="Calibri"/>
              </a:rPr>
              <a:t>per lo più</a:t>
            </a:r>
            <a:r>
              <a:rPr sz="1800" spc="114" dirty="0">
                <a:latin typeface="Calibri"/>
                <a:cs typeface="Calibri"/>
              </a:rPr>
              <a:t> </a:t>
            </a:r>
            <a:r>
              <a:rPr sz="1800" spc="-10" dirty="0">
                <a:latin typeface="Calibri"/>
                <a:cs typeface="Calibri"/>
              </a:rPr>
              <a:t>multifattoriale</a:t>
            </a:r>
            <a:endParaRPr sz="1800">
              <a:latin typeface="Calibri"/>
              <a:cs typeface="Calibri"/>
            </a:endParaRPr>
          </a:p>
          <a:p>
            <a:pPr marL="355600" marR="5080" indent="-343535">
              <a:lnSpc>
                <a:spcPct val="100000"/>
              </a:lnSpc>
              <a:spcBef>
                <a:spcPts val="434"/>
              </a:spcBef>
              <a:buFont typeface="Arial"/>
              <a:buChar char="•"/>
              <a:tabLst>
                <a:tab pos="355600" algn="l"/>
                <a:tab pos="356235" algn="l"/>
              </a:tabLst>
            </a:pPr>
            <a:r>
              <a:rPr sz="1800" spc="-15" dirty="0">
                <a:latin typeface="Calibri"/>
                <a:cs typeface="Calibri"/>
              </a:rPr>
              <a:t>Per </a:t>
            </a:r>
            <a:r>
              <a:rPr sz="1800" spc="-5" dirty="0">
                <a:latin typeface="Calibri"/>
                <a:cs typeface="Calibri"/>
              </a:rPr>
              <a:t>il </a:t>
            </a:r>
            <a:r>
              <a:rPr sz="1800" dirty="0">
                <a:latin typeface="Calibri"/>
                <a:cs typeface="Calibri"/>
              </a:rPr>
              <a:t>90% </a:t>
            </a:r>
            <a:r>
              <a:rPr sz="1800" spc="-5" dirty="0">
                <a:latin typeface="Calibri"/>
                <a:cs typeface="Calibri"/>
              </a:rPr>
              <a:t>dei </a:t>
            </a:r>
            <a:r>
              <a:rPr sz="1800" dirty="0">
                <a:latin typeface="Calibri"/>
                <a:cs typeface="Calibri"/>
              </a:rPr>
              <a:t>tumori </a:t>
            </a:r>
            <a:r>
              <a:rPr sz="1800" spc="-5" dirty="0">
                <a:latin typeface="Calibri"/>
                <a:cs typeface="Calibri"/>
              </a:rPr>
              <a:t>maligni </a:t>
            </a:r>
            <a:r>
              <a:rPr sz="1800" spc="-10" dirty="0">
                <a:latin typeface="Calibri"/>
                <a:cs typeface="Calibri"/>
              </a:rPr>
              <a:t>esiste </a:t>
            </a:r>
            <a:r>
              <a:rPr sz="1800" spc="-5" dirty="0">
                <a:latin typeface="Calibri"/>
                <a:cs typeface="Calibri"/>
              </a:rPr>
              <a:t>una </a:t>
            </a:r>
            <a:r>
              <a:rPr sz="1800" spc="-10" dirty="0">
                <a:latin typeface="Calibri"/>
                <a:cs typeface="Calibri"/>
              </a:rPr>
              <a:t>correlazione con </a:t>
            </a:r>
            <a:r>
              <a:rPr sz="1800" spc="-5" dirty="0">
                <a:latin typeface="Calibri"/>
                <a:cs typeface="Calibri"/>
              </a:rPr>
              <a:t>lo </a:t>
            </a:r>
            <a:r>
              <a:rPr sz="1800" spc="-10" dirty="0">
                <a:latin typeface="Calibri"/>
                <a:cs typeface="Calibri"/>
              </a:rPr>
              <a:t>stile </a:t>
            </a:r>
            <a:r>
              <a:rPr sz="1800" spc="-5" dirty="0">
                <a:latin typeface="Calibri"/>
                <a:cs typeface="Calibri"/>
              </a:rPr>
              <a:t>di </a:t>
            </a:r>
            <a:r>
              <a:rPr sz="1800" spc="-10" dirty="0">
                <a:latin typeface="Calibri"/>
                <a:cs typeface="Calibri"/>
              </a:rPr>
              <a:t>vita e/o </a:t>
            </a:r>
            <a:r>
              <a:rPr sz="1800" spc="-20" dirty="0">
                <a:latin typeface="Calibri"/>
                <a:cs typeface="Calibri"/>
              </a:rPr>
              <a:t>fattori  </a:t>
            </a:r>
            <a:r>
              <a:rPr sz="1800" spc="-5" dirty="0">
                <a:latin typeface="Calibri"/>
                <a:cs typeface="Calibri"/>
              </a:rPr>
              <a:t>ambientali</a:t>
            </a:r>
            <a:endParaRPr sz="1800">
              <a:latin typeface="Calibri"/>
              <a:cs typeface="Calibri"/>
            </a:endParaRPr>
          </a:p>
          <a:p>
            <a:pPr marL="355600" indent="-343535">
              <a:lnSpc>
                <a:spcPct val="100000"/>
              </a:lnSpc>
              <a:spcBef>
                <a:spcPts val="430"/>
              </a:spcBef>
              <a:buFont typeface="Arial"/>
              <a:buChar char="•"/>
              <a:tabLst>
                <a:tab pos="355600" algn="l"/>
                <a:tab pos="356235" algn="l"/>
              </a:tabLst>
            </a:pPr>
            <a:r>
              <a:rPr sz="1800" dirty="0">
                <a:latin typeface="Calibri"/>
                <a:cs typeface="Calibri"/>
              </a:rPr>
              <a:t>I </a:t>
            </a:r>
            <a:r>
              <a:rPr sz="1800" spc="-5" dirty="0">
                <a:latin typeface="Calibri"/>
                <a:cs typeface="Calibri"/>
              </a:rPr>
              <a:t>principali </a:t>
            </a:r>
            <a:r>
              <a:rPr sz="1800" spc="-15" dirty="0">
                <a:latin typeface="Calibri"/>
                <a:cs typeface="Calibri"/>
              </a:rPr>
              <a:t>fattori </a:t>
            </a:r>
            <a:r>
              <a:rPr sz="1800" spc="-5" dirty="0">
                <a:latin typeface="Calibri"/>
                <a:cs typeface="Calibri"/>
              </a:rPr>
              <a:t>di rischio per lo sviluppo di una </a:t>
            </a:r>
            <a:r>
              <a:rPr sz="1800" spc="-10" dirty="0">
                <a:latin typeface="Calibri"/>
                <a:cs typeface="Calibri"/>
              </a:rPr>
              <a:t>malattia oncologica</a:t>
            </a:r>
            <a:r>
              <a:rPr sz="1800" spc="120" dirty="0">
                <a:latin typeface="Calibri"/>
                <a:cs typeface="Calibri"/>
              </a:rPr>
              <a:t> </a:t>
            </a:r>
            <a:r>
              <a:rPr sz="1800" spc="-5" dirty="0">
                <a:latin typeface="Calibri"/>
                <a:cs typeface="Calibri"/>
              </a:rPr>
              <a:t>sono:</a:t>
            </a:r>
            <a:endParaRPr sz="1800">
              <a:latin typeface="Calibri"/>
              <a:cs typeface="Calibri"/>
            </a:endParaRPr>
          </a:p>
          <a:p>
            <a:pPr marL="756285" lvl="1" indent="-287020">
              <a:lnSpc>
                <a:spcPct val="100000"/>
              </a:lnSpc>
              <a:spcBef>
                <a:spcPts val="405"/>
              </a:spcBef>
              <a:buFont typeface="Arial"/>
              <a:buChar char="–"/>
              <a:tabLst>
                <a:tab pos="756285" algn="l"/>
                <a:tab pos="756920" algn="l"/>
              </a:tabLst>
            </a:pPr>
            <a:r>
              <a:rPr sz="1600" spc="-5" dirty="0">
                <a:latin typeface="Calibri"/>
                <a:cs typeface="Calibri"/>
              </a:rPr>
              <a:t>Il fumo di</a:t>
            </a:r>
            <a:r>
              <a:rPr sz="1600" spc="-15" dirty="0">
                <a:latin typeface="Calibri"/>
                <a:cs typeface="Calibri"/>
              </a:rPr>
              <a:t> </a:t>
            </a:r>
            <a:r>
              <a:rPr sz="1600" spc="-10" dirty="0">
                <a:latin typeface="Calibri"/>
                <a:cs typeface="Calibri"/>
              </a:rPr>
              <a:t>tabacco</a:t>
            </a:r>
            <a:endParaRPr sz="1600">
              <a:latin typeface="Calibri"/>
              <a:cs typeface="Calibri"/>
            </a:endParaRPr>
          </a:p>
          <a:p>
            <a:pPr marL="756285" lvl="1" indent="-287020">
              <a:lnSpc>
                <a:spcPct val="100000"/>
              </a:lnSpc>
              <a:spcBef>
                <a:spcPts val="384"/>
              </a:spcBef>
              <a:buFont typeface="Arial"/>
              <a:buChar char="–"/>
              <a:tabLst>
                <a:tab pos="756285" algn="l"/>
                <a:tab pos="756920" algn="l"/>
              </a:tabLst>
            </a:pPr>
            <a:r>
              <a:rPr sz="1600" spc="-5" dirty="0">
                <a:latin typeface="Calibri"/>
                <a:cs typeface="Calibri"/>
              </a:rPr>
              <a:t>Il </a:t>
            </a:r>
            <a:r>
              <a:rPr sz="1600" spc="-10" dirty="0">
                <a:latin typeface="Calibri"/>
                <a:cs typeface="Calibri"/>
              </a:rPr>
              <a:t>consumo </a:t>
            </a:r>
            <a:r>
              <a:rPr sz="1600" spc="-5" dirty="0">
                <a:latin typeface="Calibri"/>
                <a:cs typeface="Calibri"/>
              </a:rPr>
              <a:t>di</a:t>
            </a:r>
            <a:r>
              <a:rPr sz="1600" spc="5" dirty="0">
                <a:latin typeface="Calibri"/>
                <a:cs typeface="Calibri"/>
              </a:rPr>
              <a:t> </a:t>
            </a:r>
            <a:r>
              <a:rPr sz="1600" spc="-10" dirty="0">
                <a:latin typeface="Calibri"/>
                <a:cs typeface="Calibri"/>
              </a:rPr>
              <a:t>alcol</a:t>
            </a:r>
            <a:endParaRPr sz="1600">
              <a:latin typeface="Calibri"/>
              <a:cs typeface="Calibri"/>
            </a:endParaRPr>
          </a:p>
          <a:p>
            <a:pPr marL="756285" lvl="1" indent="-287020">
              <a:lnSpc>
                <a:spcPct val="100000"/>
              </a:lnSpc>
              <a:spcBef>
                <a:spcPts val="385"/>
              </a:spcBef>
              <a:buFont typeface="Arial"/>
              <a:buChar char="–"/>
              <a:tabLst>
                <a:tab pos="756285" algn="l"/>
                <a:tab pos="756920" algn="l"/>
              </a:tabLst>
            </a:pPr>
            <a:r>
              <a:rPr sz="1600" spc="-5" dirty="0">
                <a:latin typeface="Calibri"/>
                <a:cs typeface="Calibri"/>
              </a:rPr>
              <a:t>La luce</a:t>
            </a:r>
            <a:r>
              <a:rPr sz="1600" spc="-10" dirty="0">
                <a:latin typeface="Calibri"/>
                <a:cs typeface="Calibri"/>
              </a:rPr>
              <a:t> solare</a:t>
            </a:r>
            <a:endParaRPr sz="1600">
              <a:latin typeface="Calibri"/>
              <a:cs typeface="Calibri"/>
            </a:endParaRPr>
          </a:p>
          <a:p>
            <a:pPr marL="756285" lvl="1" indent="-287020">
              <a:lnSpc>
                <a:spcPct val="100000"/>
              </a:lnSpc>
              <a:spcBef>
                <a:spcPts val="384"/>
              </a:spcBef>
              <a:buFont typeface="Arial"/>
              <a:buChar char="–"/>
              <a:tabLst>
                <a:tab pos="756285" algn="l"/>
                <a:tab pos="756920" algn="l"/>
              </a:tabLst>
            </a:pPr>
            <a:r>
              <a:rPr sz="1600" spc="-5" dirty="0">
                <a:latin typeface="Calibri"/>
                <a:cs typeface="Calibri"/>
              </a:rPr>
              <a:t>Le </a:t>
            </a:r>
            <a:r>
              <a:rPr sz="1600" spc="-10" dirty="0">
                <a:latin typeface="Calibri"/>
                <a:cs typeface="Calibri"/>
              </a:rPr>
              <a:t>radiazioni</a:t>
            </a:r>
            <a:r>
              <a:rPr sz="1600" spc="-5" dirty="0">
                <a:latin typeface="Calibri"/>
                <a:cs typeface="Calibri"/>
              </a:rPr>
              <a:t> </a:t>
            </a:r>
            <a:r>
              <a:rPr sz="1600" spc="-10" dirty="0">
                <a:latin typeface="Calibri"/>
                <a:cs typeface="Calibri"/>
              </a:rPr>
              <a:t>ionizzanti,</a:t>
            </a:r>
            <a:endParaRPr sz="1600">
              <a:latin typeface="Calibri"/>
              <a:cs typeface="Calibri"/>
            </a:endParaRPr>
          </a:p>
          <a:p>
            <a:pPr marL="756285" lvl="1" indent="-287020">
              <a:lnSpc>
                <a:spcPct val="100000"/>
              </a:lnSpc>
              <a:spcBef>
                <a:spcPts val="380"/>
              </a:spcBef>
              <a:buFont typeface="Arial"/>
              <a:buChar char="–"/>
              <a:tabLst>
                <a:tab pos="756285" algn="l"/>
                <a:tab pos="756920" algn="l"/>
              </a:tabLst>
            </a:pPr>
            <a:r>
              <a:rPr sz="1600" spc="-15" dirty="0">
                <a:latin typeface="Calibri"/>
                <a:cs typeface="Calibri"/>
              </a:rPr>
              <a:t>l’esposizione </a:t>
            </a:r>
            <a:r>
              <a:rPr sz="1600" spc="-5" dirty="0">
                <a:latin typeface="Calibri"/>
                <a:cs typeface="Calibri"/>
              </a:rPr>
              <a:t>a</a:t>
            </a:r>
            <a:r>
              <a:rPr sz="1600" dirty="0">
                <a:latin typeface="Calibri"/>
                <a:cs typeface="Calibri"/>
              </a:rPr>
              <a:t> </a:t>
            </a:r>
            <a:r>
              <a:rPr sz="1600" spc="-5" dirty="0">
                <a:latin typeface="Calibri"/>
                <a:cs typeface="Calibri"/>
              </a:rPr>
              <a:t>ormoni,</a:t>
            </a:r>
            <a:endParaRPr sz="1600">
              <a:latin typeface="Calibri"/>
              <a:cs typeface="Calibri"/>
            </a:endParaRPr>
          </a:p>
          <a:p>
            <a:pPr marL="756285" lvl="1" indent="-287020">
              <a:lnSpc>
                <a:spcPct val="100000"/>
              </a:lnSpc>
              <a:spcBef>
                <a:spcPts val="385"/>
              </a:spcBef>
              <a:buFont typeface="Arial"/>
              <a:buChar char="–"/>
              <a:tabLst>
                <a:tab pos="756285" algn="l"/>
                <a:tab pos="756920" algn="l"/>
              </a:tabLst>
            </a:pPr>
            <a:r>
              <a:rPr sz="1600" spc="-5" dirty="0">
                <a:latin typeface="Calibri"/>
                <a:cs typeface="Calibri"/>
              </a:rPr>
              <a:t>Le abitudini</a:t>
            </a:r>
            <a:r>
              <a:rPr sz="1600" spc="-40" dirty="0">
                <a:latin typeface="Calibri"/>
                <a:cs typeface="Calibri"/>
              </a:rPr>
              <a:t> </a:t>
            </a:r>
            <a:r>
              <a:rPr sz="1600" spc="-10" dirty="0">
                <a:latin typeface="Calibri"/>
                <a:cs typeface="Calibri"/>
              </a:rPr>
              <a:t>riproduttive</a:t>
            </a:r>
            <a:endParaRPr sz="1600">
              <a:latin typeface="Calibri"/>
              <a:cs typeface="Calibri"/>
            </a:endParaRPr>
          </a:p>
          <a:p>
            <a:pPr marL="756285" lvl="1" indent="-287020">
              <a:lnSpc>
                <a:spcPct val="100000"/>
              </a:lnSpc>
              <a:spcBef>
                <a:spcPts val="385"/>
              </a:spcBef>
              <a:buFont typeface="Arial"/>
              <a:buChar char="–"/>
              <a:tabLst>
                <a:tab pos="756285" algn="l"/>
                <a:tab pos="756920" algn="l"/>
              </a:tabLst>
            </a:pPr>
            <a:r>
              <a:rPr sz="1600" spc="-20" dirty="0">
                <a:latin typeface="Calibri"/>
                <a:cs typeface="Calibri"/>
              </a:rPr>
              <a:t>Fattori </a:t>
            </a:r>
            <a:r>
              <a:rPr sz="1600" spc="-10" dirty="0">
                <a:latin typeface="Calibri"/>
                <a:cs typeface="Calibri"/>
              </a:rPr>
              <a:t>dietetici</a:t>
            </a:r>
            <a:r>
              <a:rPr sz="1600" spc="10" dirty="0">
                <a:latin typeface="Calibri"/>
                <a:cs typeface="Calibri"/>
              </a:rPr>
              <a:t> </a:t>
            </a:r>
            <a:r>
              <a:rPr sz="1600" spc="-15" dirty="0">
                <a:latin typeface="Calibri"/>
                <a:cs typeface="Calibri"/>
              </a:rPr>
              <a:t>(controversi)</a:t>
            </a:r>
            <a:endParaRPr sz="1600">
              <a:latin typeface="Calibri"/>
              <a:cs typeface="Calibri"/>
            </a:endParaRPr>
          </a:p>
          <a:p>
            <a:pPr marL="756285" lvl="1" indent="-287020">
              <a:lnSpc>
                <a:spcPct val="100000"/>
              </a:lnSpc>
              <a:spcBef>
                <a:spcPts val="385"/>
              </a:spcBef>
              <a:buFont typeface="Arial"/>
              <a:buChar char="–"/>
              <a:tabLst>
                <a:tab pos="756285" algn="l"/>
                <a:tab pos="756920" algn="l"/>
              </a:tabLst>
            </a:pPr>
            <a:r>
              <a:rPr sz="1600" spc="-5" dirty="0">
                <a:latin typeface="Calibri"/>
                <a:cs typeface="Calibri"/>
              </a:rPr>
              <a:t>Occupazione</a:t>
            </a:r>
            <a:endParaRPr sz="1600">
              <a:latin typeface="Calibri"/>
              <a:cs typeface="Calibri"/>
            </a:endParaRPr>
          </a:p>
          <a:p>
            <a:pPr marL="756285" lvl="1" indent="-287020">
              <a:lnSpc>
                <a:spcPct val="100000"/>
              </a:lnSpc>
              <a:spcBef>
                <a:spcPts val="385"/>
              </a:spcBef>
              <a:buFont typeface="Arial"/>
              <a:buChar char="–"/>
              <a:tabLst>
                <a:tab pos="756285" algn="l"/>
                <a:tab pos="756920" algn="l"/>
              </a:tabLst>
            </a:pPr>
            <a:r>
              <a:rPr sz="1600" spc="-10" dirty="0">
                <a:latin typeface="Calibri"/>
                <a:cs typeface="Calibri"/>
              </a:rPr>
              <a:t>Inquinamento</a:t>
            </a:r>
            <a:endParaRPr sz="1600">
              <a:latin typeface="Calibri"/>
              <a:cs typeface="Calibri"/>
            </a:endParaRPr>
          </a:p>
          <a:p>
            <a:pPr marL="756285" lvl="1" indent="-287020">
              <a:lnSpc>
                <a:spcPct val="100000"/>
              </a:lnSpc>
              <a:spcBef>
                <a:spcPts val="385"/>
              </a:spcBef>
              <a:buFont typeface="Arial"/>
              <a:buChar char="–"/>
              <a:tabLst>
                <a:tab pos="756285" algn="l"/>
                <a:tab pos="756920" algn="l"/>
              </a:tabLst>
            </a:pPr>
            <a:r>
              <a:rPr sz="1600" spc="-20" dirty="0">
                <a:latin typeface="Calibri"/>
                <a:cs typeface="Calibri"/>
              </a:rPr>
              <a:t>Fattori</a:t>
            </a:r>
            <a:r>
              <a:rPr sz="1600" spc="5" dirty="0">
                <a:latin typeface="Calibri"/>
                <a:cs typeface="Calibri"/>
              </a:rPr>
              <a:t> </a:t>
            </a:r>
            <a:r>
              <a:rPr sz="1600" spc="-10" dirty="0">
                <a:latin typeface="Calibri"/>
                <a:cs typeface="Calibri"/>
              </a:rPr>
              <a:t>ereditari</a:t>
            </a:r>
            <a:endParaRPr sz="1600">
              <a:latin typeface="Calibri"/>
              <a:cs typeface="Calibri"/>
            </a:endParaRPr>
          </a:p>
          <a:p>
            <a:pPr marL="756285" lvl="1" indent="-287020">
              <a:lnSpc>
                <a:spcPct val="100000"/>
              </a:lnSpc>
              <a:spcBef>
                <a:spcPts val="385"/>
              </a:spcBef>
              <a:buFont typeface="Arial"/>
              <a:buChar char="–"/>
              <a:tabLst>
                <a:tab pos="756285" algn="l"/>
                <a:tab pos="756920" algn="l"/>
              </a:tabLst>
            </a:pPr>
            <a:r>
              <a:rPr sz="1600" spc="-10" dirty="0">
                <a:latin typeface="Calibri"/>
                <a:cs typeface="Calibri"/>
              </a:rPr>
              <a:t>Agenti </a:t>
            </a:r>
            <a:r>
              <a:rPr sz="1600" spc="-15" dirty="0">
                <a:latin typeface="Calibri"/>
                <a:cs typeface="Calibri"/>
              </a:rPr>
              <a:t>infettivi </a:t>
            </a:r>
            <a:r>
              <a:rPr sz="1600" spc="-40" dirty="0">
                <a:latin typeface="Calibri"/>
                <a:cs typeface="Calibri"/>
              </a:rPr>
              <a:t>(HBV, </a:t>
            </a:r>
            <a:r>
              <a:rPr sz="1600" spc="-50" dirty="0">
                <a:latin typeface="Calibri"/>
                <a:cs typeface="Calibri"/>
              </a:rPr>
              <a:t>EBV,</a:t>
            </a:r>
            <a:r>
              <a:rPr sz="1600" spc="120" dirty="0">
                <a:latin typeface="Calibri"/>
                <a:cs typeface="Calibri"/>
              </a:rPr>
              <a:t> </a:t>
            </a:r>
            <a:r>
              <a:rPr sz="1600" spc="-10" dirty="0">
                <a:latin typeface="Calibri"/>
                <a:cs typeface="Calibri"/>
              </a:rPr>
              <a:t>HPV)</a:t>
            </a:r>
            <a:endParaRPr sz="16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Genetic"/>
          <p:cNvPicPr>
            <a:picLocks noChangeAspect="1" noChangeArrowheads="1"/>
          </p:cNvPicPr>
          <p:nvPr/>
        </p:nvPicPr>
        <p:blipFill>
          <a:blip r:embed="rId3"/>
          <a:srcRect/>
          <a:stretch>
            <a:fillRect/>
          </a:stretch>
        </p:blipFill>
        <p:spPr bwMode="auto">
          <a:xfrm>
            <a:off x="1081088" y="128588"/>
            <a:ext cx="6981825" cy="6351587"/>
          </a:xfrm>
          <a:prstGeom prst="rect">
            <a:avLst/>
          </a:prstGeom>
          <a:noFill/>
          <a:ln w="9525">
            <a:noFill/>
            <a:miter lim="800000"/>
            <a:headEnd/>
            <a:tailEnd/>
          </a:ln>
        </p:spPr>
      </p:pic>
      <p:sp>
        <p:nvSpPr>
          <p:cNvPr id="72706" name="Text Box 3"/>
          <p:cNvSpPr txBox="1">
            <a:spLocks noChangeArrowheads="1"/>
          </p:cNvSpPr>
          <p:nvPr/>
        </p:nvSpPr>
        <p:spPr bwMode="auto">
          <a:xfrm>
            <a:off x="6248400" y="6488113"/>
            <a:ext cx="2624138" cy="274637"/>
          </a:xfrm>
          <a:prstGeom prst="rect">
            <a:avLst/>
          </a:prstGeom>
          <a:noFill/>
          <a:ln w="9525">
            <a:noFill/>
            <a:miter lim="800000"/>
            <a:headEnd/>
            <a:tailEnd/>
          </a:ln>
        </p:spPr>
        <p:txBody>
          <a:bodyPr wrap="none">
            <a:spAutoFit/>
          </a:bodyPr>
          <a:lstStyle/>
          <a:p>
            <a:r>
              <a:rPr lang="en-US" sz="1200" i="1"/>
              <a:t>Cancer Medicine - BC Decker, 2003</a:t>
            </a:r>
            <a:endParaRPr lang="en-US" sz="12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Text Box 3"/>
          <p:cNvSpPr txBox="1">
            <a:spLocks noChangeArrowheads="1"/>
          </p:cNvSpPr>
          <p:nvPr/>
        </p:nvSpPr>
        <p:spPr bwMode="auto">
          <a:xfrm>
            <a:off x="490538" y="447675"/>
            <a:ext cx="8162925" cy="771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60000"/>
              </a:lnSpc>
              <a:defRPr/>
            </a:pPr>
            <a:r>
              <a:rPr lang="en-US" sz="1400">
                <a:latin typeface="Arial" charset="0"/>
                <a:ea typeface="ＭＳ Ｐゴシック" charset="0"/>
              </a:rPr>
              <a:t>Nella maggior parte degli individui, la suscettibilita' ai tumori e' probabilmente influenzata,</a:t>
            </a:r>
          </a:p>
          <a:p>
            <a:pPr>
              <a:lnSpc>
                <a:spcPct val="160000"/>
              </a:lnSpc>
              <a:defRPr/>
            </a:pPr>
            <a:r>
              <a:rPr lang="en-US" sz="1400">
                <a:latin typeface="Arial" charset="0"/>
                <a:ea typeface="ＭＳ Ｐゴシック" charset="0"/>
              </a:rPr>
              <a:t>positivamente o negativamente, da una moltitudine di geni diversi</a:t>
            </a:r>
          </a:p>
        </p:txBody>
      </p:sp>
      <p:grpSp>
        <p:nvGrpSpPr>
          <p:cNvPr id="2" name="Group 5"/>
          <p:cNvGrpSpPr>
            <a:grpSpLocks/>
          </p:cNvGrpSpPr>
          <p:nvPr/>
        </p:nvGrpSpPr>
        <p:grpSpPr bwMode="auto">
          <a:xfrm>
            <a:off x="1708150" y="1870075"/>
            <a:ext cx="7164388" cy="4892675"/>
            <a:chOff x="1076" y="1178"/>
            <a:chExt cx="4513" cy="3082"/>
          </a:xfrm>
        </p:grpSpPr>
        <p:pic>
          <p:nvPicPr>
            <p:cNvPr id="70659" name="Picture 2" descr="Picture 1"/>
            <p:cNvPicPr>
              <a:picLocks noChangeAspect="1" noChangeArrowheads="1"/>
            </p:cNvPicPr>
            <p:nvPr/>
          </p:nvPicPr>
          <p:blipFill>
            <a:blip r:embed="rId3"/>
            <a:srcRect/>
            <a:stretch>
              <a:fillRect/>
            </a:stretch>
          </p:blipFill>
          <p:spPr bwMode="auto">
            <a:xfrm>
              <a:off x="1076" y="1178"/>
              <a:ext cx="3609" cy="2713"/>
            </a:xfrm>
            <a:prstGeom prst="rect">
              <a:avLst/>
            </a:prstGeom>
            <a:noFill/>
            <a:ln w="9525">
              <a:noFill/>
              <a:miter lim="800000"/>
              <a:headEnd/>
              <a:tailEnd/>
            </a:ln>
          </p:spPr>
        </p:pic>
        <p:sp>
          <p:nvSpPr>
            <p:cNvPr id="70660" name="Text Box 4"/>
            <p:cNvSpPr txBox="1">
              <a:spLocks noChangeArrowheads="1"/>
            </p:cNvSpPr>
            <p:nvPr/>
          </p:nvSpPr>
          <p:spPr bwMode="auto">
            <a:xfrm>
              <a:off x="3936" y="4087"/>
              <a:ext cx="1653" cy="173"/>
            </a:xfrm>
            <a:prstGeom prst="rect">
              <a:avLst/>
            </a:prstGeom>
            <a:noFill/>
            <a:ln w="9525">
              <a:noFill/>
              <a:miter lim="800000"/>
              <a:headEnd/>
              <a:tailEnd/>
            </a:ln>
          </p:spPr>
          <p:txBody>
            <a:bodyPr wrap="none">
              <a:spAutoFit/>
            </a:bodyPr>
            <a:lstStyle/>
            <a:p>
              <a:r>
                <a:rPr lang="en-US" sz="1200" i="1"/>
                <a:t>Cancer Medicine - BC Decker, 2003</a:t>
              </a:r>
              <a:endParaRPr lang="en-US" sz="12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5370" y="597535"/>
            <a:ext cx="7432040" cy="452120"/>
          </a:xfrm>
          <a:prstGeom prst="rect">
            <a:avLst/>
          </a:prstGeom>
        </p:spPr>
        <p:txBody>
          <a:bodyPr vert="horz" wrap="square" lIns="0" tIns="12065" rIns="0" bIns="0" rtlCol="0">
            <a:spAutoFit/>
          </a:bodyPr>
          <a:lstStyle/>
          <a:p>
            <a:pPr marL="12700">
              <a:lnSpc>
                <a:spcPct val="100000"/>
              </a:lnSpc>
              <a:spcBef>
                <a:spcPts val="95"/>
              </a:spcBef>
            </a:pPr>
            <a:r>
              <a:rPr sz="2800" b="1" spc="-120" dirty="0">
                <a:latin typeface="Trebuchet MS"/>
                <a:cs typeface="Trebuchet MS"/>
              </a:rPr>
              <a:t>Quota </a:t>
            </a:r>
            <a:r>
              <a:rPr sz="2800" b="1" spc="-140" dirty="0">
                <a:latin typeface="Trebuchet MS"/>
                <a:cs typeface="Trebuchet MS"/>
              </a:rPr>
              <a:t>di </a:t>
            </a:r>
            <a:r>
              <a:rPr sz="2800" b="1" spc="-145" dirty="0">
                <a:latin typeface="Trebuchet MS"/>
                <a:cs typeface="Trebuchet MS"/>
              </a:rPr>
              <a:t>tumori </a:t>
            </a:r>
            <a:r>
              <a:rPr sz="2800" b="1" spc="-155" dirty="0">
                <a:latin typeface="Trebuchet MS"/>
                <a:cs typeface="Trebuchet MS"/>
              </a:rPr>
              <a:t>attribuibili </a:t>
            </a:r>
            <a:r>
              <a:rPr sz="2800" b="1" spc="-114" dirty="0">
                <a:latin typeface="Trebuchet MS"/>
                <a:cs typeface="Trebuchet MS"/>
              </a:rPr>
              <a:t>a </a:t>
            </a:r>
            <a:r>
              <a:rPr sz="2800" b="1" spc="-165" dirty="0">
                <a:latin typeface="Trebuchet MS"/>
                <a:cs typeface="Trebuchet MS"/>
              </a:rPr>
              <a:t>vari </a:t>
            </a:r>
            <a:r>
              <a:rPr sz="2800" b="1" spc="-160" dirty="0">
                <a:latin typeface="Trebuchet MS"/>
                <a:cs typeface="Trebuchet MS"/>
              </a:rPr>
              <a:t>fattori </a:t>
            </a:r>
            <a:r>
              <a:rPr sz="2800" b="1" spc="-140" dirty="0">
                <a:latin typeface="Trebuchet MS"/>
                <a:cs typeface="Trebuchet MS"/>
              </a:rPr>
              <a:t>di</a:t>
            </a:r>
            <a:r>
              <a:rPr sz="2800" b="1" spc="-575" dirty="0">
                <a:latin typeface="Trebuchet MS"/>
                <a:cs typeface="Trebuchet MS"/>
              </a:rPr>
              <a:t> </a:t>
            </a:r>
            <a:r>
              <a:rPr sz="2800" b="1" spc="-180" dirty="0">
                <a:latin typeface="Trebuchet MS"/>
                <a:cs typeface="Trebuchet MS"/>
              </a:rPr>
              <a:t>rischio.</a:t>
            </a:r>
            <a:endParaRPr sz="2800">
              <a:latin typeface="Trebuchet MS"/>
              <a:cs typeface="Trebuchet MS"/>
            </a:endParaRPr>
          </a:p>
        </p:txBody>
      </p:sp>
      <p:sp>
        <p:nvSpPr>
          <p:cNvPr id="3" name="object 3"/>
          <p:cNvSpPr/>
          <p:nvPr/>
        </p:nvSpPr>
        <p:spPr>
          <a:xfrm>
            <a:off x="339529" y="1407445"/>
            <a:ext cx="8494375" cy="430155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57885" y="6141821"/>
            <a:ext cx="4969510" cy="269875"/>
          </a:xfrm>
          <a:prstGeom prst="rect">
            <a:avLst/>
          </a:prstGeom>
        </p:spPr>
        <p:txBody>
          <a:bodyPr vert="horz" wrap="square" lIns="0" tIns="12700" rIns="0" bIns="0" rtlCol="0">
            <a:spAutoFit/>
          </a:bodyPr>
          <a:lstStyle/>
          <a:p>
            <a:pPr marL="12700">
              <a:lnSpc>
                <a:spcPct val="100000"/>
              </a:lnSpc>
              <a:spcBef>
                <a:spcPts val="100"/>
              </a:spcBef>
            </a:pPr>
            <a:r>
              <a:rPr sz="800" spc="-25" dirty="0">
                <a:latin typeface="Arial"/>
                <a:cs typeface="Arial"/>
              </a:rPr>
              <a:t>*American </a:t>
            </a:r>
            <a:r>
              <a:rPr sz="800" spc="-40" dirty="0">
                <a:latin typeface="Arial"/>
                <a:cs typeface="Arial"/>
              </a:rPr>
              <a:t>Association </a:t>
            </a:r>
            <a:r>
              <a:rPr sz="800" dirty="0">
                <a:latin typeface="Arial"/>
                <a:cs typeface="Arial"/>
              </a:rPr>
              <a:t>for </a:t>
            </a:r>
            <a:r>
              <a:rPr sz="800" spc="-60" dirty="0">
                <a:latin typeface="Arial"/>
                <a:cs typeface="Arial"/>
              </a:rPr>
              <a:t>Cancer Research,</a:t>
            </a:r>
            <a:r>
              <a:rPr sz="800" spc="-70" dirty="0">
                <a:latin typeface="Arial"/>
                <a:cs typeface="Arial"/>
              </a:rPr>
              <a:t> </a:t>
            </a:r>
            <a:r>
              <a:rPr sz="800" spc="-35" dirty="0">
                <a:latin typeface="Arial"/>
                <a:cs typeface="Arial"/>
              </a:rPr>
              <a:t>2013.</a:t>
            </a:r>
            <a:endParaRPr sz="800">
              <a:latin typeface="Arial"/>
              <a:cs typeface="Arial"/>
            </a:endParaRPr>
          </a:p>
          <a:p>
            <a:pPr marL="12700">
              <a:lnSpc>
                <a:spcPct val="100000"/>
              </a:lnSpc>
              <a:spcBef>
                <a:spcPts val="5"/>
              </a:spcBef>
            </a:pPr>
            <a:r>
              <a:rPr sz="800" spc="85" dirty="0">
                <a:latin typeface="Arial"/>
                <a:cs typeface="Arial"/>
              </a:rPr>
              <a:t>** </a:t>
            </a:r>
            <a:r>
              <a:rPr sz="800" spc="-40" dirty="0">
                <a:latin typeface="Arial"/>
                <a:cs typeface="Arial"/>
              </a:rPr>
              <a:t>Parkin </a:t>
            </a:r>
            <a:r>
              <a:rPr sz="800" spc="-35" dirty="0">
                <a:latin typeface="Arial"/>
                <a:cs typeface="Arial"/>
              </a:rPr>
              <a:t>DM. </a:t>
            </a:r>
            <a:r>
              <a:rPr sz="800" spc="-60" dirty="0">
                <a:latin typeface="Arial"/>
                <a:cs typeface="Arial"/>
              </a:rPr>
              <a:t>The </a:t>
            </a:r>
            <a:r>
              <a:rPr sz="800" spc="-15" dirty="0">
                <a:latin typeface="Arial"/>
                <a:cs typeface="Arial"/>
              </a:rPr>
              <a:t>fraction </a:t>
            </a:r>
            <a:r>
              <a:rPr sz="800" spc="-5" dirty="0">
                <a:latin typeface="Arial"/>
                <a:cs typeface="Arial"/>
              </a:rPr>
              <a:t>of </a:t>
            </a:r>
            <a:r>
              <a:rPr sz="800" spc="-45" dirty="0">
                <a:latin typeface="Arial"/>
                <a:cs typeface="Arial"/>
              </a:rPr>
              <a:t>cancer </a:t>
            </a:r>
            <a:r>
              <a:rPr sz="800" spc="-15" dirty="0">
                <a:latin typeface="Arial"/>
                <a:cs typeface="Arial"/>
              </a:rPr>
              <a:t>attributable </a:t>
            </a:r>
            <a:r>
              <a:rPr sz="800" spc="5" dirty="0">
                <a:latin typeface="Arial"/>
                <a:cs typeface="Arial"/>
              </a:rPr>
              <a:t>to </a:t>
            </a:r>
            <a:r>
              <a:rPr sz="800" spc="-20" dirty="0">
                <a:latin typeface="Arial"/>
                <a:cs typeface="Arial"/>
              </a:rPr>
              <a:t>lifestyle </a:t>
            </a:r>
            <a:r>
              <a:rPr sz="800" spc="-40" dirty="0">
                <a:latin typeface="Arial"/>
                <a:cs typeface="Arial"/>
              </a:rPr>
              <a:t>and </a:t>
            </a:r>
            <a:r>
              <a:rPr sz="800" spc="-25" dirty="0">
                <a:latin typeface="Arial"/>
                <a:cs typeface="Arial"/>
              </a:rPr>
              <a:t>environmental factors </a:t>
            </a:r>
            <a:r>
              <a:rPr sz="800" spc="-15" dirty="0">
                <a:latin typeface="Arial"/>
                <a:cs typeface="Arial"/>
              </a:rPr>
              <a:t>in </a:t>
            </a:r>
            <a:r>
              <a:rPr sz="800" spc="-90" dirty="0">
                <a:latin typeface="Arial"/>
                <a:cs typeface="Arial"/>
              </a:rPr>
              <a:t>UK </a:t>
            </a:r>
            <a:r>
              <a:rPr sz="800" spc="-15" dirty="0">
                <a:latin typeface="Arial"/>
                <a:cs typeface="Arial"/>
              </a:rPr>
              <a:t>in</a:t>
            </a:r>
            <a:r>
              <a:rPr sz="800" spc="-165" dirty="0">
                <a:latin typeface="Arial"/>
                <a:cs typeface="Arial"/>
              </a:rPr>
              <a:t> </a:t>
            </a:r>
            <a:r>
              <a:rPr sz="800" spc="-35" dirty="0">
                <a:latin typeface="Arial"/>
                <a:cs typeface="Arial"/>
              </a:rPr>
              <a:t>2010. </a:t>
            </a:r>
            <a:r>
              <a:rPr sz="800" spc="-50" dirty="0">
                <a:latin typeface="Arial"/>
                <a:cs typeface="Arial"/>
              </a:rPr>
              <a:t>Br </a:t>
            </a:r>
            <a:r>
              <a:rPr sz="800" spc="-145" dirty="0">
                <a:latin typeface="Arial"/>
                <a:cs typeface="Arial"/>
              </a:rPr>
              <a:t>J </a:t>
            </a:r>
            <a:r>
              <a:rPr sz="800" spc="-55" dirty="0">
                <a:latin typeface="Arial"/>
                <a:cs typeface="Arial"/>
              </a:rPr>
              <a:t>Cancer, </a:t>
            </a:r>
            <a:r>
              <a:rPr sz="800" spc="-35" dirty="0">
                <a:latin typeface="Arial"/>
                <a:cs typeface="Arial"/>
              </a:rPr>
              <a:t>2011.</a:t>
            </a:r>
            <a:endParaRPr sz="800">
              <a:latin typeface="Arial"/>
              <a:cs typeface="Arial"/>
            </a:endParaRPr>
          </a:p>
        </p:txBody>
      </p:sp>
      <p:sp>
        <p:nvSpPr>
          <p:cNvPr id="5" name="object 5"/>
          <p:cNvSpPr txBox="1"/>
          <p:nvPr/>
        </p:nvSpPr>
        <p:spPr>
          <a:xfrm>
            <a:off x="5731890"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95263" y="485775"/>
            <a:ext cx="8753475" cy="53816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762000" y="1600200"/>
            <a:ext cx="7620000" cy="3785652"/>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it-IT" sz="2400" u="sng" dirty="0"/>
              <a:t>TUMORI BENIGNI</a:t>
            </a:r>
            <a:r>
              <a:rPr lang="it-IT" sz="2400" dirty="0"/>
              <a:t>:    RIPRODUZIONE CELLULARE ESALTATA, CON CARATTERISTICHE CELLULARI ANALOGHE ALLE CELLULE SANE DEL TESSUTO </a:t>
            </a:r>
            <a:r>
              <a:rPr lang="it-IT" sz="2400" dirty="0" err="1"/>
              <a:t>DI</a:t>
            </a:r>
            <a:r>
              <a:rPr lang="it-IT" sz="2400" dirty="0"/>
              <a:t> ORIGINE. Il tumore è circondato da una capsula fibrosa.</a:t>
            </a:r>
          </a:p>
          <a:p>
            <a:pPr algn="ctr" eaLnBrk="1" hangingPunct="1">
              <a:spcBef>
                <a:spcPct val="50000"/>
              </a:spcBef>
            </a:pPr>
            <a:endParaRPr lang="it-IT" sz="2400" dirty="0"/>
          </a:p>
          <a:p>
            <a:pPr algn="ctr" eaLnBrk="1" hangingPunct="1">
              <a:spcBef>
                <a:spcPct val="50000"/>
              </a:spcBef>
            </a:pPr>
            <a:r>
              <a:rPr lang="it-IT" sz="2400" u="sng" dirty="0"/>
              <a:t>TUMORI MALIGNI</a:t>
            </a:r>
            <a:r>
              <a:rPr lang="it-IT" sz="2400" dirty="0"/>
              <a:t>:    RIPRODUZIONE CELLULARE ESALTATA, CON CARATTERISTICHE CELLULARI  DIFFERENTI DALLE CELLULE SANE. Non presenta capsula, si propaga nei tessuti circostanti e a distanza (METASTASI)</a:t>
            </a:r>
          </a:p>
        </p:txBody>
      </p:sp>
      <p:sp>
        <p:nvSpPr>
          <p:cNvPr id="17410" name="Rectangle 5"/>
          <p:cNvSpPr>
            <a:spLocks noGrp="1" noChangeArrowheads="1"/>
          </p:cNvSpPr>
          <p:nvPr>
            <p:ph type="title"/>
          </p:nvPr>
        </p:nvSpPr>
        <p:spPr>
          <a:xfrm>
            <a:off x="685800" y="228600"/>
            <a:ext cx="7772400" cy="990600"/>
          </a:xfrm>
          <a:solidFill>
            <a:schemeClr val="bg1"/>
          </a:solidFill>
        </p:spPr>
        <p:txBody>
          <a:bodyPr/>
          <a:lstStyle/>
          <a:p>
            <a:pPr eaLnBrk="1" hangingPunct="1"/>
            <a:r>
              <a:rPr lang="it-IT" sz="2800" u="sng">
                <a:solidFill>
                  <a:schemeClr val="tx1"/>
                </a:solidFill>
              </a:rPr>
              <a:t>DEFINIZIONE - 2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7254" y="494157"/>
            <a:ext cx="2519680" cy="941069"/>
          </a:xfrm>
          <a:prstGeom prst="rect">
            <a:avLst/>
          </a:prstGeom>
        </p:spPr>
        <p:txBody>
          <a:bodyPr vert="horz" wrap="square" lIns="0" tIns="13335" rIns="0" bIns="0" rtlCol="0">
            <a:spAutoFit/>
          </a:bodyPr>
          <a:lstStyle/>
          <a:p>
            <a:pPr marL="12065" marR="5080" indent="635" algn="ctr">
              <a:lnSpc>
                <a:spcPct val="100000"/>
              </a:lnSpc>
              <a:spcBef>
                <a:spcPts val="105"/>
              </a:spcBef>
            </a:pPr>
            <a:r>
              <a:rPr sz="2000" b="1" spc="-105" dirty="0">
                <a:latin typeface="Trebuchet MS"/>
                <a:cs typeface="Trebuchet MS"/>
              </a:rPr>
              <a:t>Agenti </a:t>
            </a:r>
            <a:r>
              <a:rPr sz="2000" b="1" spc="-125" dirty="0">
                <a:latin typeface="Trebuchet MS"/>
                <a:cs typeface="Trebuchet MS"/>
              </a:rPr>
              <a:t>cancerogeni </a:t>
            </a:r>
            <a:r>
              <a:rPr sz="2000" b="1" spc="-130" dirty="0">
                <a:latin typeface="Trebuchet MS"/>
                <a:cs typeface="Trebuchet MS"/>
              </a:rPr>
              <a:t>per  </a:t>
            </a:r>
            <a:r>
              <a:rPr sz="2000" b="1" spc="-110" dirty="0">
                <a:latin typeface="Trebuchet MS"/>
                <a:cs typeface="Trebuchet MS"/>
              </a:rPr>
              <a:t>l’uomo </a:t>
            </a:r>
            <a:r>
              <a:rPr sz="2000" b="1" spc="-145" dirty="0">
                <a:latin typeface="Trebuchet MS"/>
                <a:cs typeface="Trebuchet MS"/>
              </a:rPr>
              <a:t>e </a:t>
            </a:r>
            <a:r>
              <a:rPr sz="2000" b="1" spc="-120" dirty="0">
                <a:latin typeface="Trebuchet MS"/>
                <a:cs typeface="Trebuchet MS"/>
              </a:rPr>
              <a:t>relativi</a:t>
            </a:r>
            <a:r>
              <a:rPr sz="2000" b="1" spc="-285" dirty="0">
                <a:latin typeface="Trebuchet MS"/>
                <a:cs typeface="Trebuchet MS"/>
              </a:rPr>
              <a:t> </a:t>
            </a:r>
            <a:r>
              <a:rPr sz="2000" b="1" spc="-105" dirty="0">
                <a:latin typeface="Trebuchet MS"/>
                <a:cs typeface="Trebuchet MS"/>
              </a:rPr>
              <a:t>tumori  </a:t>
            </a:r>
            <a:r>
              <a:rPr sz="2000" b="1" spc="-110" dirty="0">
                <a:latin typeface="Trebuchet MS"/>
                <a:cs typeface="Trebuchet MS"/>
              </a:rPr>
              <a:t>associati. </a:t>
            </a:r>
            <a:r>
              <a:rPr sz="2000" b="1" spc="-120" dirty="0">
                <a:latin typeface="Trebuchet MS"/>
                <a:cs typeface="Trebuchet MS"/>
              </a:rPr>
              <a:t>IARC,</a:t>
            </a:r>
            <a:r>
              <a:rPr sz="2000" b="1" spc="-229" dirty="0">
                <a:latin typeface="Trebuchet MS"/>
                <a:cs typeface="Trebuchet MS"/>
              </a:rPr>
              <a:t> </a:t>
            </a:r>
            <a:r>
              <a:rPr sz="2000" b="1" spc="-155" dirty="0">
                <a:latin typeface="Trebuchet MS"/>
                <a:cs typeface="Trebuchet MS"/>
              </a:rPr>
              <a:t>2011</a:t>
            </a:r>
            <a:endParaRPr sz="2000">
              <a:latin typeface="Trebuchet MS"/>
              <a:cs typeface="Trebuchet MS"/>
            </a:endParaRPr>
          </a:p>
        </p:txBody>
      </p:sp>
      <p:sp>
        <p:nvSpPr>
          <p:cNvPr id="3" name="object 3"/>
          <p:cNvSpPr/>
          <p:nvPr/>
        </p:nvSpPr>
        <p:spPr>
          <a:xfrm>
            <a:off x="134676" y="72953"/>
            <a:ext cx="5656524" cy="670884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91809"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45"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 y="381000"/>
            <a:ext cx="8991600" cy="550545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230313" y="1397000"/>
            <a:ext cx="12477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Arial" charset="0"/>
                <a:ea typeface="ＭＳ Ｐゴシック" charset="0"/>
              </a:rPr>
              <a:t>Mammella</a:t>
            </a:r>
          </a:p>
        </p:txBody>
      </p:sp>
      <p:pic>
        <p:nvPicPr>
          <p:cNvPr id="76802" name="Picture 3" descr="Hormones &amp; breast cancer"/>
          <p:cNvPicPr>
            <a:picLocks noChangeAspect="1" noChangeArrowheads="1"/>
          </p:cNvPicPr>
          <p:nvPr/>
        </p:nvPicPr>
        <p:blipFill>
          <a:blip r:embed="rId3"/>
          <a:srcRect/>
          <a:stretch>
            <a:fillRect/>
          </a:stretch>
        </p:blipFill>
        <p:spPr bwMode="auto">
          <a:xfrm>
            <a:off x="974725" y="2314575"/>
            <a:ext cx="3959225" cy="3035300"/>
          </a:xfrm>
          <a:prstGeom prst="rect">
            <a:avLst/>
          </a:prstGeom>
          <a:noFill/>
          <a:ln w="9525">
            <a:noFill/>
            <a:miter lim="800000"/>
            <a:headEnd/>
            <a:tailEnd/>
          </a:ln>
        </p:spPr>
      </p:pic>
      <p:sp>
        <p:nvSpPr>
          <p:cNvPr id="141316" name="Text Box 4"/>
          <p:cNvSpPr txBox="1">
            <a:spLocks noChangeArrowheads="1"/>
          </p:cNvSpPr>
          <p:nvPr/>
        </p:nvSpPr>
        <p:spPr bwMode="auto">
          <a:xfrm>
            <a:off x="6757988" y="1397000"/>
            <a:ext cx="1116012" cy="283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Arial" charset="0"/>
                <a:ea typeface="ＭＳ Ｐゴシック" charset="0"/>
              </a:rPr>
              <a:t>Utero</a:t>
            </a:r>
          </a:p>
          <a:p>
            <a:pPr>
              <a:defRPr/>
            </a:pPr>
            <a:endParaRPr lang="en-US" sz="1800">
              <a:latin typeface="Arial" charset="0"/>
              <a:ea typeface="ＭＳ Ｐゴシック" charset="0"/>
            </a:endParaRPr>
          </a:p>
          <a:p>
            <a:pPr>
              <a:defRPr/>
            </a:pPr>
            <a:r>
              <a:rPr lang="en-US" sz="1800">
                <a:latin typeface="Arial" charset="0"/>
                <a:ea typeface="ＭＳ Ｐゴシック" charset="0"/>
              </a:rPr>
              <a:t>Ovaio</a:t>
            </a:r>
          </a:p>
          <a:p>
            <a:pPr>
              <a:defRPr/>
            </a:pPr>
            <a:endParaRPr lang="en-US" sz="1800">
              <a:latin typeface="Arial" charset="0"/>
              <a:ea typeface="ＭＳ Ｐゴシック" charset="0"/>
            </a:endParaRPr>
          </a:p>
          <a:p>
            <a:pPr>
              <a:defRPr/>
            </a:pPr>
            <a:r>
              <a:rPr lang="en-US" sz="1800">
                <a:latin typeface="Arial" charset="0"/>
                <a:ea typeface="ＭＳ Ｐゴシック" charset="0"/>
              </a:rPr>
              <a:t>Prostata</a:t>
            </a:r>
          </a:p>
          <a:p>
            <a:pPr>
              <a:defRPr/>
            </a:pPr>
            <a:endParaRPr lang="en-US" sz="1800">
              <a:latin typeface="Arial" charset="0"/>
              <a:ea typeface="ＭＳ Ｐゴシック" charset="0"/>
            </a:endParaRPr>
          </a:p>
          <a:p>
            <a:pPr>
              <a:defRPr/>
            </a:pPr>
            <a:endParaRPr lang="en-US" sz="1800">
              <a:latin typeface="Arial" charset="0"/>
              <a:ea typeface="ＭＳ Ｐゴシック" charset="0"/>
            </a:endParaRPr>
          </a:p>
          <a:p>
            <a:pPr>
              <a:defRPr/>
            </a:pPr>
            <a:r>
              <a:rPr lang="en-US" sz="1800">
                <a:latin typeface="Arial" charset="0"/>
                <a:ea typeface="ＭＳ Ｐゴシック" charset="0"/>
              </a:rPr>
              <a:t>Tiroide</a:t>
            </a:r>
          </a:p>
          <a:p>
            <a:pPr>
              <a:defRPr/>
            </a:pPr>
            <a:endParaRPr lang="en-US" sz="1800">
              <a:latin typeface="Arial" charset="0"/>
              <a:ea typeface="ＭＳ Ｐゴシック" charset="0"/>
            </a:endParaRPr>
          </a:p>
          <a:p>
            <a:pPr>
              <a:defRPr/>
            </a:pPr>
            <a:r>
              <a:rPr lang="en-US" sz="1800">
                <a:latin typeface="Arial" charset="0"/>
                <a:ea typeface="ＭＳ Ｐゴシック" charset="0"/>
              </a:rPr>
              <a:t>Osso</a:t>
            </a:r>
          </a:p>
        </p:txBody>
      </p:sp>
      <p:sp>
        <p:nvSpPr>
          <p:cNvPr id="76804" name="Text Box 5"/>
          <p:cNvSpPr txBox="1">
            <a:spLocks noChangeArrowheads="1"/>
          </p:cNvSpPr>
          <p:nvPr/>
        </p:nvSpPr>
        <p:spPr bwMode="auto">
          <a:xfrm>
            <a:off x="6248400" y="6488113"/>
            <a:ext cx="2624138" cy="274637"/>
          </a:xfrm>
          <a:prstGeom prst="rect">
            <a:avLst/>
          </a:prstGeom>
          <a:noFill/>
          <a:ln w="9525">
            <a:noFill/>
            <a:miter lim="800000"/>
            <a:headEnd/>
            <a:tailEnd/>
          </a:ln>
        </p:spPr>
        <p:txBody>
          <a:bodyPr wrap="none">
            <a:spAutoFit/>
          </a:bodyPr>
          <a:lstStyle/>
          <a:p>
            <a:r>
              <a:rPr lang="en-US" sz="1200" i="1"/>
              <a:t>Cancer Medicine - BC Decker, 2003</a:t>
            </a:r>
            <a:endParaRPr lang="en-US" sz="1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descr="retrovirus1">
            <a:extLst>
              <a:ext uri="{FF2B5EF4-FFF2-40B4-BE49-F238E27FC236}">
                <a16:creationId xmlns:a16="http://schemas.microsoft.com/office/drawing/2014/main" id="{5C2E4634-D9F4-413B-A236-DD60158BE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820738"/>
            <a:ext cx="4470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898" name="Group 10">
            <a:extLst>
              <a:ext uri="{FF2B5EF4-FFF2-40B4-BE49-F238E27FC236}">
                <a16:creationId xmlns:a16="http://schemas.microsoft.com/office/drawing/2014/main" id="{97FD2531-AAFF-45FB-ACE0-D3561754827B}"/>
              </a:ext>
            </a:extLst>
          </p:cNvPr>
          <p:cNvGrpSpPr>
            <a:grpSpLocks/>
          </p:cNvGrpSpPr>
          <p:nvPr/>
        </p:nvGrpSpPr>
        <p:grpSpPr bwMode="auto">
          <a:xfrm>
            <a:off x="4808538" y="1268413"/>
            <a:ext cx="4084637" cy="4279900"/>
            <a:chOff x="2973" y="799"/>
            <a:chExt cx="2573" cy="2696"/>
          </a:xfrm>
        </p:grpSpPr>
        <p:pic>
          <p:nvPicPr>
            <p:cNvPr id="80902" name="Picture 5" descr="Retrovirus structure">
              <a:extLst>
                <a:ext uri="{FF2B5EF4-FFF2-40B4-BE49-F238E27FC236}">
                  <a16:creationId xmlns:a16="http://schemas.microsoft.com/office/drawing/2014/main" id="{CA32ED95-DD7C-4893-8E78-3405511CE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 y="799"/>
              <a:ext cx="2573" cy="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Line 6">
              <a:extLst>
                <a:ext uri="{FF2B5EF4-FFF2-40B4-BE49-F238E27FC236}">
                  <a16:creationId xmlns:a16="http://schemas.microsoft.com/office/drawing/2014/main" id="{E238DAAB-DABF-4B55-B2B4-BE76C81819F0}"/>
                </a:ext>
              </a:extLst>
            </p:cNvPr>
            <p:cNvSpPr>
              <a:spLocks noChangeShapeType="1"/>
            </p:cNvSpPr>
            <p:nvPr/>
          </p:nvSpPr>
          <p:spPr bwMode="auto">
            <a:xfrm flipH="1" flipV="1">
              <a:off x="3845" y="1887"/>
              <a:ext cx="299" cy="1345"/>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Arial" charset="0"/>
                <a:ea typeface="ＭＳ Ｐゴシック" charset="0"/>
              </a:endParaRPr>
            </a:p>
          </p:txBody>
        </p:sp>
        <p:sp>
          <p:nvSpPr>
            <p:cNvPr id="86023" name="Line 7">
              <a:extLst>
                <a:ext uri="{FF2B5EF4-FFF2-40B4-BE49-F238E27FC236}">
                  <a16:creationId xmlns:a16="http://schemas.microsoft.com/office/drawing/2014/main" id="{D5BA9D6C-A8F1-496C-B3B0-E93BD0160953}"/>
                </a:ext>
              </a:extLst>
            </p:cNvPr>
            <p:cNvSpPr>
              <a:spLocks noChangeShapeType="1"/>
            </p:cNvSpPr>
            <p:nvPr/>
          </p:nvSpPr>
          <p:spPr bwMode="auto">
            <a:xfrm flipV="1">
              <a:off x="4144" y="2528"/>
              <a:ext cx="11" cy="715"/>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Arial" charset="0"/>
                <a:ea typeface="ＭＳ Ｐゴシック" charset="0"/>
              </a:endParaRPr>
            </a:p>
          </p:txBody>
        </p:sp>
        <p:sp>
          <p:nvSpPr>
            <p:cNvPr id="86024" name="Line 8">
              <a:extLst>
                <a:ext uri="{FF2B5EF4-FFF2-40B4-BE49-F238E27FC236}">
                  <a16:creationId xmlns:a16="http://schemas.microsoft.com/office/drawing/2014/main" id="{E8E539FA-7774-4A77-8C44-62C4CBCD8D40}"/>
                </a:ext>
              </a:extLst>
            </p:cNvPr>
            <p:cNvSpPr>
              <a:spLocks noChangeShapeType="1"/>
            </p:cNvSpPr>
            <p:nvPr/>
          </p:nvSpPr>
          <p:spPr bwMode="auto">
            <a:xfrm flipV="1">
              <a:off x="4379" y="2112"/>
              <a:ext cx="144" cy="112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Arial" charset="0"/>
                <a:ea typeface="ＭＳ Ｐゴシック" charset="0"/>
              </a:endParaRPr>
            </a:p>
          </p:txBody>
        </p:sp>
        <p:sp>
          <p:nvSpPr>
            <p:cNvPr id="86025" name="Line 9">
              <a:extLst>
                <a:ext uri="{FF2B5EF4-FFF2-40B4-BE49-F238E27FC236}">
                  <a16:creationId xmlns:a16="http://schemas.microsoft.com/office/drawing/2014/main" id="{3866212C-45F1-4F15-9919-851DEB26C7DC}"/>
                </a:ext>
              </a:extLst>
            </p:cNvPr>
            <p:cNvSpPr>
              <a:spLocks noChangeShapeType="1"/>
            </p:cNvSpPr>
            <p:nvPr/>
          </p:nvSpPr>
          <p:spPr bwMode="auto">
            <a:xfrm flipV="1">
              <a:off x="4645" y="1952"/>
              <a:ext cx="304" cy="1291"/>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Arial" charset="0"/>
                <a:ea typeface="ＭＳ Ｐゴシック" charset="0"/>
              </a:endParaRPr>
            </a:p>
          </p:txBody>
        </p:sp>
      </p:grpSp>
      <p:grpSp>
        <p:nvGrpSpPr>
          <p:cNvPr id="80899" name="Group 15">
            <a:extLst>
              <a:ext uri="{FF2B5EF4-FFF2-40B4-BE49-F238E27FC236}">
                <a16:creationId xmlns:a16="http://schemas.microsoft.com/office/drawing/2014/main" id="{F7BFE5E0-D811-47E9-8927-9C79E498A185}"/>
              </a:ext>
            </a:extLst>
          </p:cNvPr>
          <p:cNvGrpSpPr>
            <a:grpSpLocks/>
          </p:cNvGrpSpPr>
          <p:nvPr/>
        </p:nvGrpSpPr>
        <p:grpSpPr bwMode="auto">
          <a:xfrm>
            <a:off x="5691188" y="5994400"/>
            <a:ext cx="3314700" cy="247650"/>
            <a:chOff x="3585" y="3776"/>
            <a:chExt cx="2088" cy="156"/>
          </a:xfrm>
        </p:grpSpPr>
        <p:pic>
          <p:nvPicPr>
            <p:cNvPr id="86027" name="Picture 11">
              <a:extLst>
                <a:ext uri="{FF2B5EF4-FFF2-40B4-BE49-F238E27FC236}">
                  <a16:creationId xmlns:a16="http://schemas.microsoft.com/office/drawing/2014/main" id="{8F3ECAF5-E3A1-4AC9-BC53-F6FFDFEBB1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925" b="-25961"/>
            <a:stretch>
              <a:fillRect/>
            </a:stretch>
          </p:blipFill>
          <p:spPr bwMode="auto">
            <a:xfrm>
              <a:off x="3585" y="3801"/>
              <a:ext cx="1560" cy="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6028" name="Text Box 12">
              <a:extLst>
                <a:ext uri="{FF2B5EF4-FFF2-40B4-BE49-F238E27FC236}">
                  <a16:creationId xmlns:a16="http://schemas.microsoft.com/office/drawing/2014/main" id="{A36A8A91-49EC-4520-8270-D2685AF7F9D8}"/>
                </a:ext>
              </a:extLst>
            </p:cNvPr>
            <p:cNvSpPr txBox="1">
              <a:spLocks noChangeArrowheads="1"/>
            </p:cNvSpPr>
            <p:nvPr/>
          </p:nvSpPr>
          <p:spPr bwMode="auto">
            <a:xfrm>
              <a:off x="5083" y="3776"/>
              <a:ext cx="59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latin typeface="Geneva" charset="0"/>
                  <a:ea typeface="ＭＳ Ｐゴシック" charset="0"/>
                </a:rPr>
                <a:t>(modificata)</a:t>
              </a: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table 3-03">
            <a:extLst>
              <a:ext uri="{FF2B5EF4-FFF2-40B4-BE49-F238E27FC236}">
                <a16:creationId xmlns:a16="http://schemas.microsoft.com/office/drawing/2014/main" id="{92B7B401-4F37-44FA-A960-FF234E164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175" y="306388"/>
            <a:ext cx="5835650" cy="624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table 3-04"/>
          <p:cNvPicPr>
            <a:picLocks noChangeAspect="1" noChangeArrowheads="1"/>
          </p:cNvPicPr>
          <p:nvPr/>
        </p:nvPicPr>
        <p:blipFill>
          <a:blip r:embed="rId3"/>
          <a:srcRect/>
          <a:stretch>
            <a:fillRect/>
          </a:stretch>
        </p:blipFill>
        <p:spPr bwMode="auto">
          <a:xfrm>
            <a:off x="760413" y="306388"/>
            <a:ext cx="7621587" cy="6243637"/>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4656138" y="1682750"/>
            <a:ext cx="4122737" cy="1522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solidFill>
                  <a:srgbClr val="CC0000"/>
                </a:solidFill>
                <a:latin typeface="Arial" charset="0"/>
                <a:ea typeface="ＭＳ Ｐゴシック" charset="0"/>
              </a:rPr>
              <a:t>Virus di Epstein-Barr (EBV)</a:t>
            </a:r>
          </a:p>
          <a:p>
            <a:pPr>
              <a:defRPr/>
            </a:pPr>
            <a:endParaRPr lang="en-US">
              <a:latin typeface="Arial" charset="0"/>
              <a:ea typeface="ＭＳ Ｐゴシック" charset="0"/>
            </a:endParaRPr>
          </a:p>
          <a:p>
            <a:pPr>
              <a:defRPr/>
            </a:pPr>
            <a:r>
              <a:rPr lang="en-US">
                <a:latin typeface="Arial" charset="0"/>
                <a:ea typeface="ＭＳ Ｐゴシック" charset="0"/>
              </a:rPr>
              <a:t>Linfoma di Burkitt</a:t>
            </a:r>
          </a:p>
          <a:p>
            <a:pPr>
              <a:defRPr/>
            </a:pPr>
            <a:r>
              <a:rPr lang="en-US" sz="1000">
                <a:latin typeface="Arial" charset="0"/>
                <a:ea typeface="ＭＳ Ｐゴシック" charset="0"/>
              </a:rPr>
              <a:t>(EBV presente nel 90% dei casi in Africa, 20% negli USA)</a:t>
            </a:r>
            <a:endParaRPr lang="en-US">
              <a:latin typeface="Arial" charset="0"/>
              <a:ea typeface="ＭＳ Ｐゴシック" charset="0"/>
            </a:endParaRPr>
          </a:p>
          <a:p>
            <a:pPr>
              <a:defRPr/>
            </a:pPr>
            <a:endParaRPr lang="en-US">
              <a:latin typeface="Arial" charset="0"/>
              <a:ea typeface="ＭＳ Ｐゴシック" charset="0"/>
            </a:endParaRPr>
          </a:p>
          <a:p>
            <a:pPr>
              <a:defRPr/>
            </a:pPr>
            <a:r>
              <a:rPr lang="en-US">
                <a:latin typeface="Arial" charset="0"/>
                <a:ea typeface="ＭＳ Ｐゴシック" charset="0"/>
              </a:rPr>
              <a:t>Carcinoma nasofaringeo</a:t>
            </a:r>
          </a:p>
          <a:p>
            <a:pPr>
              <a:defRPr/>
            </a:pPr>
            <a:endParaRPr lang="en-US">
              <a:latin typeface="Arial" charset="0"/>
              <a:ea typeface="ＭＳ Ｐゴシック" charset="0"/>
            </a:endParaRPr>
          </a:p>
          <a:p>
            <a:pPr>
              <a:defRPr/>
            </a:pPr>
            <a:r>
              <a:rPr lang="en-US">
                <a:latin typeface="Arial" charset="0"/>
                <a:ea typeface="ＭＳ Ｐゴシック" charset="0"/>
              </a:rPr>
              <a:t>Morbo di Hodgkin?</a:t>
            </a:r>
          </a:p>
        </p:txBody>
      </p:sp>
      <p:sp>
        <p:nvSpPr>
          <p:cNvPr id="108549" name="Text Box 5"/>
          <p:cNvSpPr txBox="1">
            <a:spLocks noChangeArrowheads="1"/>
          </p:cNvSpPr>
          <p:nvPr/>
        </p:nvSpPr>
        <p:spPr bwMode="auto">
          <a:xfrm>
            <a:off x="5208588" y="4770438"/>
            <a:ext cx="3128962" cy="639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00"/>
                </a:solidFill>
                <a:latin typeface="Arial" charset="0"/>
                <a:ea typeface="ＭＳ Ｐゴシック" charset="0"/>
              </a:rPr>
              <a:t>Virus erpetico umano di tipo 8 (HHV-8)</a:t>
            </a:r>
            <a:endParaRPr lang="en-US">
              <a:latin typeface="Arial" charset="0"/>
              <a:ea typeface="ＭＳ Ｐゴシック" charset="0"/>
            </a:endParaRPr>
          </a:p>
          <a:p>
            <a:pPr>
              <a:defRPr/>
            </a:pPr>
            <a:endParaRPr lang="en-US">
              <a:latin typeface="Arial" charset="0"/>
              <a:ea typeface="ＭＳ Ｐゴシック" charset="0"/>
            </a:endParaRPr>
          </a:p>
          <a:p>
            <a:pPr>
              <a:defRPr/>
            </a:pPr>
            <a:r>
              <a:rPr lang="en-US">
                <a:latin typeface="Arial" charset="0"/>
                <a:ea typeface="ＭＳ Ｐゴシック" charset="0"/>
              </a:rPr>
              <a:t>Sarcoma di Kaposi in affetti da AIDS</a:t>
            </a:r>
          </a:p>
        </p:txBody>
      </p:sp>
      <p:sp>
        <p:nvSpPr>
          <p:cNvPr id="108550" name="Text Box 6"/>
          <p:cNvSpPr txBox="1">
            <a:spLocks noChangeArrowheads="1"/>
          </p:cNvSpPr>
          <p:nvPr/>
        </p:nvSpPr>
        <p:spPr bwMode="auto">
          <a:xfrm>
            <a:off x="720725" y="725488"/>
            <a:ext cx="3122613"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00"/>
                </a:solidFill>
                <a:latin typeface="Arial" charset="0"/>
                <a:ea typeface="ＭＳ Ｐゴシック" charset="0"/>
              </a:rPr>
              <a:t>Virus umano del papilloma (HPV)</a:t>
            </a:r>
          </a:p>
          <a:p>
            <a:pPr>
              <a:defRPr/>
            </a:pPr>
            <a:r>
              <a:rPr lang="en-US">
                <a:solidFill>
                  <a:srgbClr val="CC0000"/>
                </a:solidFill>
                <a:latin typeface="Arial" charset="0"/>
                <a:ea typeface="ＭＳ Ｐゴシック" charset="0"/>
              </a:rPr>
              <a:t>Sierotipi ad alto rischio: 16, 18, 31</a:t>
            </a:r>
            <a:endParaRPr lang="en-US">
              <a:latin typeface="Arial" charset="0"/>
              <a:ea typeface="ＭＳ Ｐゴシック" charset="0"/>
            </a:endParaRPr>
          </a:p>
          <a:p>
            <a:pPr>
              <a:defRPr/>
            </a:pPr>
            <a:endParaRPr lang="en-US">
              <a:latin typeface="Arial" charset="0"/>
              <a:ea typeface="ＭＳ Ｐゴシック" charset="0"/>
            </a:endParaRPr>
          </a:p>
          <a:p>
            <a:pPr>
              <a:defRPr/>
            </a:pPr>
            <a:r>
              <a:rPr lang="en-US">
                <a:latin typeface="Arial" charset="0"/>
                <a:ea typeface="ＭＳ Ｐゴシック" charset="0"/>
              </a:rPr>
              <a:t>Carcinoma del collo dell'utero</a:t>
            </a:r>
          </a:p>
          <a:p>
            <a:pPr>
              <a:defRPr/>
            </a:pPr>
            <a:r>
              <a:rPr lang="en-US">
                <a:latin typeface="Arial" charset="0"/>
                <a:ea typeface="ＭＳ Ｐゴシック" charset="0"/>
              </a:rPr>
              <a:t>Carcinoma del pene (tumore molto raro)</a:t>
            </a:r>
          </a:p>
          <a:p>
            <a:pPr>
              <a:defRPr/>
            </a:pPr>
            <a:r>
              <a:rPr lang="en-US">
                <a:latin typeface="Arial" charset="0"/>
                <a:ea typeface="ＭＳ Ｐゴシック" charset="0"/>
              </a:rPr>
              <a:t>25% dei tumori del cavo orale</a:t>
            </a:r>
          </a:p>
          <a:p>
            <a:pPr>
              <a:defRPr/>
            </a:pPr>
            <a:endParaRPr lang="en-US">
              <a:latin typeface="Arial" charset="0"/>
              <a:ea typeface="ＭＳ Ｐゴシック" charset="0"/>
            </a:endParaRPr>
          </a:p>
          <a:p>
            <a:pPr>
              <a:defRPr/>
            </a:pPr>
            <a:r>
              <a:rPr lang="en-US">
                <a:solidFill>
                  <a:srgbClr val="CC0000"/>
                </a:solidFill>
                <a:latin typeface="Arial" charset="0"/>
                <a:ea typeface="ＭＳ Ｐゴシック" charset="0"/>
              </a:rPr>
              <a:t>Sierotipi a basso rischio</a:t>
            </a:r>
            <a:endParaRPr lang="en-US">
              <a:latin typeface="Arial" charset="0"/>
              <a:ea typeface="ＭＳ Ｐゴシック" charset="0"/>
            </a:endParaRPr>
          </a:p>
          <a:p>
            <a:pPr>
              <a:defRPr/>
            </a:pPr>
            <a:endParaRPr lang="en-US">
              <a:latin typeface="Arial" charset="0"/>
              <a:ea typeface="ＭＳ Ｐゴシック" charset="0"/>
            </a:endParaRPr>
          </a:p>
          <a:p>
            <a:pPr>
              <a:defRPr/>
            </a:pPr>
            <a:r>
              <a:rPr lang="en-US">
                <a:latin typeface="Arial" charset="0"/>
                <a:ea typeface="ＭＳ Ｐゴシック" charset="0"/>
              </a:rPr>
              <a:t>Condilomi</a:t>
            </a:r>
          </a:p>
        </p:txBody>
      </p:sp>
      <p:sp>
        <p:nvSpPr>
          <p:cNvPr id="108551" name="Text Box 7"/>
          <p:cNvSpPr txBox="1">
            <a:spLocks noChangeArrowheads="1"/>
          </p:cNvSpPr>
          <p:nvPr/>
        </p:nvSpPr>
        <p:spPr bwMode="auto">
          <a:xfrm>
            <a:off x="1203325" y="3924300"/>
            <a:ext cx="2968625"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00"/>
                </a:solidFill>
                <a:latin typeface="Arial" charset="0"/>
                <a:ea typeface="ＭＳ Ｐゴシック" charset="0"/>
              </a:rPr>
              <a:t>Virus dell'epatite B e C (HBV e HCV)</a:t>
            </a:r>
          </a:p>
          <a:p>
            <a:pPr>
              <a:defRPr/>
            </a:pPr>
            <a:endParaRPr lang="en-US">
              <a:latin typeface="Arial" charset="0"/>
              <a:ea typeface="ＭＳ Ｐゴシック" charset="0"/>
            </a:endParaRPr>
          </a:p>
          <a:p>
            <a:pPr>
              <a:defRPr/>
            </a:pPr>
            <a:r>
              <a:rPr lang="en-US">
                <a:latin typeface="Arial" charset="0"/>
                <a:ea typeface="ＭＳ Ｐゴシック" charset="0"/>
              </a:rPr>
              <a:t>Carcinoma epatico</a:t>
            </a:r>
          </a:p>
        </p:txBody>
      </p:sp>
      <p:sp>
        <p:nvSpPr>
          <p:cNvPr id="108553" name="Text Box 9"/>
          <p:cNvSpPr txBox="1">
            <a:spLocks noChangeArrowheads="1"/>
          </p:cNvSpPr>
          <p:nvPr/>
        </p:nvSpPr>
        <p:spPr bwMode="auto">
          <a:xfrm>
            <a:off x="5419725" y="346075"/>
            <a:ext cx="24590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Arial" charset="0"/>
                <a:ea typeface="ＭＳ Ｐゴシック" charset="0"/>
              </a:rPr>
              <a:t>Virus oncògeni umani</a:t>
            </a:r>
          </a:p>
        </p:txBody>
      </p:sp>
      <p:pic>
        <p:nvPicPr>
          <p:cNvPr id="108554" name="Picture 10" descr="Hodgkin_lymphoma_mixed_cellulary"/>
          <p:cNvPicPr>
            <a:picLocks noChangeAspect="1" noChangeArrowheads="1"/>
          </p:cNvPicPr>
          <p:nvPr/>
        </p:nvPicPr>
        <p:blipFill>
          <a:blip r:embed="rId3"/>
          <a:srcRect/>
          <a:stretch>
            <a:fillRect/>
          </a:stretch>
        </p:blipFill>
        <p:spPr bwMode="auto">
          <a:xfrm>
            <a:off x="4422775" y="3287713"/>
            <a:ext cx="4127500" cy="3111500"/>
          </a:xfrm>
          <a:prstGeom prst="rect">
            <a:avLst/>
          </a:prstGeom>
          <a:noFill/>
          <a:ln w="9525">
            <a:noFill/>
            <a:miter lim="800000"/>
            <a:headEnd/>
            <a:tailEnd/>
          </a:ln>
        </p:spPr>
      </p:pic>
      <p:grpSp>
        <p:nvGrpSpPr>
          <p:cNvPr id="2" name="Group 13"/>
          <p:cNvGrpSpPr>
            <a:grpSpLocks/>
          </p:cNvGrpSpPr>
          <p:nvPr/>
        </p:nvGrpSpPr>
        <p:grpSpPr bwMode="auto">
          <a:xfrm>
            <a:off x="720725" y="5727700"/>
            <a:ext cx="3409950" cy="493713"/>
            <a:chOff x="454" y="3608"/>
            <a:chExt cx="2148" cy="311"/>
          </a:xfrm>
        </p:grpSpPr>
        <p:sp>
          <p:nvSpPr>
            <p:cNvPr id="108552" name="Text Box 8"/>
            <p:cNvSpPr txBox="1">
              <a:spLocks noChangeArrowheads="1"/>
            </p:cNvSpPr>
            <p:nvPr/>
          </p:nvSpPr>
          <p:spPr bwMode="auto">
            <a:xfrm>
              <a:off x="454" y="3608"/>
              <a:ext cx="2148"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0000CC"/>
                  </a:solidFill>
                  <a:latin typeface="Arial" charset="0"/>
                  <a:ea typeface="ＭＳ Ｐゴシック" charset="0"/>
                </a:rPr>
                <a:t>Nel complesso, il 20% dei tumori nel mondo</a:t>
              </a:r>
            </a:p>
          </p:txBody>
        </p:sp>
        <p:sp>
          <p:nvSpPr>
            <p:cNvPr id="108555" name="Text Box 11"/>
            <p:cNvSpPr txBox="1">
              <a:spLocks noChangeArrowheads="1"/>
            </p:cNvSpPr>
            <p:nvPr/>
          </p:nvSpPr>
          <p:spPr bwMode="auto">
            <a:xfrm>
              <a:off x="454" y="3746"/>
              <a:ext cx="1161"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0000CC"/>
                  </a:solidFill>
                  <a:latin typeface="Arial" charset="0"/>
                  <a:ea typeface="ＭＳ Ｐゴシック" charset="0"/>
                </a:rPr>
                <a:t>e' concausato da virus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5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55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55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8550">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8550">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854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8548">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8548">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08548">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08548">
                                            <p:txEl>
                                              <p:pRg st="7" end="7"/>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10855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nodeType="clickEffect">
                                  <p:stCondLst>
                                    <p:cond delay="0"/>
                                  </p:stCondLst>
                                  <p:childTnLst>
                                    <p:set>
                                      <p:cBhvr>
                                        <p:cTn id="58" dur="1" fill="hold">
                                          <p:stCondLst>
                                            <p:cond delay="0"/>
                                          </p:stCondLst>
                                        </p:cTn>
                                        <p:tgtEl>
                                          <p:spTgt spid="108554"/>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08551">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108551">
                                            <p:txEl>
                                              <p:pRg st="2" end="2"/>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08549">
                                            <p:txEl>
                                              <p:pRg st="0" end="0"/>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08549">
                                            <p:txEl>
                                              <p:pRg st="2" end="2"/>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autoUpdateAnimBg="0"/>
      <p:bldP spid="108549" grpId="0" build="p" autoUpdateAnimBg="0"/>
      <p:bldP spid="108550" grpId="0" build="p" autoUpdateAnimBg="0"/>
      <p:bldP spid="10855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2733675" y="414338"/>
            <a:ext cx="37020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a:latin typeface="Arial" charset="0"/>
                <a:ea typeface="ＭＳ Ｐゴシック" charset="0"/>
              </a:rPr>
              <a:t>Cause batteriche e parassitarie</a:t>
            </a:r>
          </a:p>
        </p:txBody>
      </p:sp>
      <p:sp>
        <p:nvSpPr>
          <p:cNvPr id="151555" name="Rectangle 3"/>
          <p:cNvSpPr>
            <a:spLocks noChangeArrowheads="1"/>
          </p:cNvSpPr>
          <p:nvPr/>
        </p:nvSpPr>
        <p:spPr bwMode="auto">
          <a:xfrm>
            <a:off x="2901950" y="1733550"/>
            <a:ext cx="333057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00"/>
                </a:solidFill>
                <a:latin typeface="Arial" charset="0"/>
                <a:ea typeface="ＭＳ Ｐゴシック" charset="0"/>
              </a:rPr>
              <a:t>Helicobacter pylori</a:t>
            </a:r>
            <a:endParaRPr lang="en-US">
              <a:latin typeface="Arial" charset="0"/>
              <a:ea typeface="ＭＳ Ｐゴシック" charset="0"/>
            </a:endParaRPr>
          </a:p>
          <a:p>
            <a:pPr>
              <a:defRPr/>
            </a:pPr>
            <a:endParaRPr lang="en-US">
              <a:latin typeface="Arial" charset="0"/>
              <a:ea typeface="ＭＳ Ｐゴシック" charset="0"/>
            </a:endParaRPr>
          </a:p>
          <a:p>
            <a:pPr>
              <a:defRPr/>
            </a:pPr>
            <a:r>
              <a:rPr lang="en-US">
                <a:latin typeface="Arial" charset="0"/>
                <a:ea typeface="ＭＳ Ｐゴシック" charset="0"/>
              </a:rPr>
              <a:t>Carcinoma dello stomaco</a:t>
            </a:r>
          </a:p>
          <a:p>
            <a:pPr>
              <a:defRPr/>
            </a:pPr>
            <a:r>
              <a:rPr lang="en-US">
                <a:latin typeface="Arial" charset="0"/>
                <a:ea typeface="ＭＳ Ｐゴシック" charset="0"/>
              </a:rPr>
              <a:t>Linfoma dello stomaco (tumore molto raro)</a:t>
            </a:r>
          </a:p>
        </p:txBody>
      </p:sp>
      <p:sp>
        <p:nvSpPr>
          <p:cNvPr id="151556" name="Rectangle 4"/>
          <p:cNvSpPr>
            <a:spLocks noChangeArrowheads="1"/>
          </p:cNvSpPr>
          <p:nvPr/>
        </p:nvSpPr>
        <p:spPr bwMode="auto">
          <a:xfrm>
            <a:off x="2901950" y="3346450"/>
            <a:ext cx="3249613"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00"/>
                </a:solidFill>
                <a:latin typeface="Arial" charset="0"/>
                <a:ea typeface="ＭＳ Ｐゴシック" charset="0"/>
              </a:rPr>
              <a:t>Schistosoma (agente della schistosomiasi)</a:t>
            </a:r>
            <a:endParaRPr lang="en-US">
              <a:latin typeface="Arial" charset="0"/>
              <a:ea typeface="ＭＳ Ｐゴシック" charset="0"/>
            </a:endParaRPr>
          </a:p>
          <a:p>
            <a:pPr>
              <a:defRPr/>
            </a:pPr>
            <a:endParaRPr lang="en-US">
              <a:latin typeface="Arial" charset="0"/>
              <a:ea typeface="ＭＳ Ｐゴシック" charset="0"/>
            </a:endParaRPr>
          </a:p>
          <a:p>
            <a:pPr>
              <a:defRPr/>
            </a:pPr>
            <a:r>
              <a:rPr lang="en-US">
                <a:latin typeface="Arial" charset="0"/>
                <a:ea typeface="ＭＳ Ｐゴシック" charset="0"/>
              </a:rPr>
              <a:t>Carcinoma della vescica</a:t>
            </a:r>
          </a:p>
        </p:txBody>
      </p:sp>
      <p:sp>
        <p:nvSpPr>
          <p:cNvPr id="151557" name="Rectangle 5"/>
          <p:cNvSpPr>
            <a:spLocks noChangeArrowheads="1"/>
          </p:cNvSpPr>
          <p:nvPr/>
        </p:nvSpPr>
        <p:spPr bwMode="auto">
          <a:xfrm>
            <a:off x="2901950" y="4778375"/>
            <a:ext cx="3016250"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00"/>
                </a:solidFill>
                <a:latin typeface="Arial" charset="0"/>
                <a:ea typeface="ＭＳ Ｐゴシック" charset="0"/>
              </a:rPr>
              <a:t>Opistorchis (agente della clonorchiasi)</a:t>
            </a:r>
            <a:endParaRPr lang="en-US">
              <a:latin typeface="Arial" charset="0"/>
              <a:ea typeface="ＭＳ Ｐゴシック" charset="0"/>
            </a:endParaRPr>
          </a:p>
          <a:p>
            <a:pPr>
              <a:defRPr/>
            </a:pPr>
            <a:endParaRPr lang="en-US">
              <a:latin typeface="Arial" charset="0"/>
              <a:ea typeface="ＭＳ Ｐゴシック" charset="0"/>
            </a:endParaRPr>
          </a:p>
          <a:p>
            <a:pPr>
              <a:defRPr/>
            </a:pPr>
            <a:r>
              <a:rPr lang="en-US">
                <a:latin typeface="Arial" charset="0"/>
                <a:ea typeface="ＭＳ Ｐゴシック" charset="0"/>
              </a:rPr>
              <a:t>Colangiocarcinoma e carcinoma epatico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p:bldP spid="151556" grpId="0"/>
      <p:bldP spid="151557"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4861" y="461899"/>
            <a:ext cx="6038215" cy="696595"/>
          </a:xfrm>
          <a:prstGeom prst="rect">
            <a:avLst/>
          </a:prstGeom>
        </p:spPr>
        <p:txBody>
          <a:bodyPr vert="horz" wrap="square" lIns="0" tIns="13335" rIns="0" bIns="0" rtlCol="0">
            <a:spAutoFit/>
          </a:bodyPr>
          <a:lstStyle/>
          <a:p>
            <a:pPr marL="12700">
              <a:lnSpc>
                <a:spcPct val="100000"/>
              </a:lnSpc>
              <a:spcBef>
                <a:spcPts val="105"/>
              </a:spcBef>
            </a:pPr>
            <a:r>
              <a:rPr sz="4400" b="1" spc="-445" dirty="0">
                <a:latin typeface="Trebuchet MS"/>
                <a:cs typeface="Trebuchet MS"/>
              </a:rPr>
              <a:t>Le </a:t>
            </a:r>
            <a:r>
              <a:rPr sz="4400" b="1" spc="-265" dirty="0">
                <a:latin typeface="Trebuchet MS"/>
                <a:cs typeface="Trebuchet MS"/>
              </a:rPr>
              <a:t>vie </a:t>
            </a:r>
            <a:r>
              <a:rPr sz="4400" b="1" spc="-225" dirty="0">
                <a:latin typeface="Trebuchet MS"/>
                <a:cs typeface="Trebuchet MS"/>
              </a:rPr>
              <a:t>della</a:t>
            </a:r>
            <a:r>
              <a:rPr sz="4400" b="1" spc="-325" dirty="0">
                <a:latin typeface="Trebuchet MS"/>
                <a:cs typeface="Trebuchet MS"/>
              </a:rPr>
              <a:t> </a:t>
            </a:r>
            <a:r>
              <a:rPr sz="4400" b="1" spc="-270" dirty="0">
                <a:latin typeface="Trebuchet MS"/>
                <a:cs typeface="Trebuchet MS"/>
              </a:rPr>
              <a:t>cancerogenesi</a:t>
            </a:r>
            <a:endParaRPr sz="4400">
              <a:latin typeface="Trebuchet MS"/>
              <a:cs typeface="Trebuchet MS"/>
            </a:endParaRPr>
          </a:p>
        </p:txBody>
      </p:sp>
      <p:sp>
        <p:nvSpPr>
          <p:cNvPr id="3" name="object 3"/>
          <p:cNvSpPr/>
          <p:nvPr/>
        </p:nvSpPr>
        <p:spPr>
          <a:xfrm>
            <a:off x="1991858" y="1790476"/>
            <a:ext cx="5218460" cy="399801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443854" y="6478930"/>
            <a:ext cx="243840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Trebuchet MS"/>
                <a:cs typeface="Trebuchet MS"/>
              </a:rPr>
              <a:t>I NUMERI </a:t>
            </a:r>
            <a:r>
              <a:rPr sz="1200" b="1" spc="-95" dirty="0">
                <a:latin typeface="Trebuchet MS"/>
                <a:cs typeface="Trebuchet MS"/>
              </a:rPr>
              <a:t>DEL </a:t>
            </a:r>
            <a:r>
              <a:rPr sz="1200" b="1" spc="-60" dirty="0">
                <a:latin typeface="Trebuchet MS"/>
                <a:cs typeface="Trebuchet MS"/>
              </a:rPr>
              <a:t>CANCRO </a:t>
            </a:r>
            <a:r>
              <a:rPr sz="1200" b="1" spc="-15" dirty="0">
                <a:latin typeface="Trebuchet MS"/>
                <a:cs typeface="Trebuchet MS"/>
              </a:rPr>
              <a:t>IN</a:t>
            </a:r>
            <a:r>
              <a:rPr sz="1200" b="1" spc="-250" dirty="0">
                <a:latin typeface="Trebuchet MS"/>
                <a:cs typeface="Trebuchet MS"/>
              </a:rPr>
              <a:t> </a:t>
            </a:r>
            <a:r>
              <a:rPr sz="1200" b="1" spc="-85" dirty="0">
                <a:latin typeface="Trebuchet MS"/>
                <a:cs typeface="Trebuchet MS"/>
              </a:rPr>
              <a:t>ITALIA </a:t>
            </a:r>
            <a:r>
              <a:rPr sz="1200" b="1" spc="-95" dirty="0">
                <a:solidFill>
                  <a:srgbClr val="009A9A"/>
                </a:solidFill>
                <a:latin typeface="Trebuchet MS"/>
                <a:cs typeface="Trebuchet MS"/>
              </a:rPr>
              <a:t>2017</a:t>
            </a:r>
            <a:endParaRPr sz="1200">
              <a:latin typeface="Trebuchet MS"/>
              <a:cs typeface="Trebuchet M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5569" y="461899"/>
            <a:ext cx="5371465" cy="696595"/>
          </a:xfrm>
          <a:prstGeom prst="rect">
            <a:avLst/>
          </a:prstGeom>
        </p:spPr>
        <p:txBody>
          <a:bodyPr vert="horz" wrap="square" lIns="0" tIns="13335" rIns="0" bIns="0" rtlCol="0">
            <a:spAutoFit/>
          </a:bodyPr>
          <a:lstStyle/>
          <a:p>
            <a:pPr marL="12700">
              <a:lnSpc>
                <a:spcPct val="100000"/>
              </a:lnSpc>
              <a:spcBef>
                <a:spcPts val="105"/>
              </a:spcBef>
            </a:pPr>
            <a:r>
              <a:rPr sz="4400" spc="-229" dirty="0"/>
              <a:t>Prevenzione</a:t>
            </a:r>
            <a:r>
              <a:rPr sz="4400" spc="-295" dirty="0"/>
              <a:t> </a:t>
            </a:r>
            <a:r>
              <a:rPr sz="4400" spc="-195" dirty="0"/>
              <a:t>oncologica</a:t>
            </a:r>
            <a:endParaRPr sz="4400"/>
          </a:p>
        </p:txBody>
      </p:sp>
      <p:sp>
        <p:nvSpPr>
          <p:cNvPr id="4" name="object 3"/>
          <p:cNvSpPr txBox="1"/>
          <p:nvPr/>
        </p:nvSpPr>
        <p:spPr>
          <a:xfrm>
            <a:off x="535940" y="1520375"/>
            <a:ext cx="8060690" cy="4378325"/>
          </a:xfrm>
          <a:prstGeom prst="rect">
            <a:avLst/>
          </a:prstGeom>
        </p:spPr>
        <p:txBody>
          <a:bodyPr vert="horz" wrap="square" lIns="0" tIns="102235" rIns="0" bIns="0" rtlCol="0">
            <a:spAutoFit/>
          </a:bodyPr>
          <a:lstStyle/>
          <a:p>
            <a:pPr marL="355600" indent="-343535">
              <a:lnSpc>
                <a:spcPct val="100000"/>
              </a:lnSpc>
              <a:spcBef>
                <a:spcPts val="805"/>
              </a:spcBef>
              <a:buFont typeface="Arial"/>
              <a:buChar char="•"/>
              <a:tabLst>
                <a:tab pos="355600" algn="l"/>
                <a:tab pos="356235" algn="l"/>
              </a:tabLst>
            </a:pPr>
            <a:r>
              <a:rPr sz="2800" spc="-15" dirty="0" err="1">
                <a:latin typeface="Calibri"/>
                <a:cs typeface="Calibri"/>
              </a:rPr>
              <a:t>Prevenzione</a:t>
            </a:r>
            <a:r>
              <a:rPr sz="2800" dirty="0">
                <a:latin typeface="Calibri"/>
                <a:cs typeface="Calibri"/>
              </a:rPr>
              <a:t> </a:t>
            </a:r>
            <a:r>
              <a:rPr sz="2800" spc="-10" dirty="0" err="1">
                <a:latin typeface="Calibri"/>
                <a:cs typeface="Calibri"/>
              </a:rPr>
              <a:t>primaria</a:t>
            </a:r>
            <a:r>
              <a:rPr lang="en-GB" sz="2800" spc="-10" dirty="0">
                <a:latin typeface="Calibri"/>
                <a:cs typeface="Calibri"/>
              </a:rPr>
              <a:t> (</a:t>
            </a:r>
            <a:r>
              <a:rPr lang="en-GB" sz="2800" spc="-10" dirty="0" err="1">
                <a:latin typeface="Calibri"/>
                <a:cs typeface="Calibri"/>
              </a:rPr>
              <a:t>soggetto</a:t>
            </a:r>
            <a:r>
              <a:rPr lang="en-GB" sz="2800" spc="-10" dirty="0">
                <a:latin typeface="Calibri"/>
                <a:cs typeface="Calibri"/>
              </a:rPr>
              <a:t> </a:t>
            </a:r>
            <a:r>
              <a:rPr lang="en-GB" sz="2800" spc="-10" dirty="0" err="1">
                <a:latin typeface="Calibri"/>
                <a:cs typeface="Calibri"/>
              </a:rPr>
              <a:t>sano</a:t>
            </a:r>
            <a:r>
              <a:rPr lang="en-GB" sz="2800" spc="-10" dirty="0">
                <a:latin typeface="Calibri"/>
                <a:cs typeface="Calibri"/>
              </a:rPr>
              <a:t>)</a:t>
            </a:r>
            <a:r>
              <a:rPr sz="2800" spc="-10" dirty="0">
                <a:latin typeface="Calibri"/>
                <a:cs typeface="Calibri"/>
              </a:rPr>
              <a:t>:</a:t>
            </a:r>
            <a:endParaRPr sz="2800" dirty="0">
              <a:latin typeface="Calibri"/>
              <a:cs typeface="Calibri"/>
            </a:endParaRPr>
          </a:p>
          <a:p>
            <a:pPr marL="756285" lvl="1" indent="-287020">
              <a:lnSpc>
                <a:spcPct val="100000"/>
              </a:lnSpc>
              <a:spcBef>
                <a:spcPts val="605"/>
              </a:spcBef>
              <a:buFont typeface="Arial"/>
              <a:buChar char="–"/>
              <a:tabLst>
                <a:tab pos="756920" algn="l"/>
              </a:tabLst>
            </a:pPr>
            <a:r>
              <a:rPr sz="2400" spc="-15" dirty="0">
                <a:latin typeface="Calibri"/>
                <a:cs typeface="Calibri"/>
              </a:rPr>
              <a:t>Mira </a:t>
            </a:r>
            <a:r>
              <a:rPr sz="2400" dirty="0">
                <a:latin typeface="Calibri"/>
                <a:cs typeface="Calibri"/>
              </a:rPr>
              <a:t>a </a:t>
            </a:r>
            <a:r>
              <a:rPr sz="2400" spc="-5" dirty="0">
                <a:latin typeface="Calibri"/>
                <a:cs typeface="Calibri"/>
              </a:rPr>
              <a:t>ridurre </a:t>
            </a:r>
            <a:r>
              <a:rPr sz="2400" spc="-10" dirty="0">
                <a:latin typeface="Calibri"/>
                <a:cs typeface="Calibri"/>
              </a:rPr>
              <a:t>l’insorgenza </a:t>
            </a:r>
            <a:r>
              <a:rPr sz="2400" spc="-5" dirty="0">
                <a:latin typeface="Calibri"/>
                <a:cs typeface="Calibri"/>
              </a:rPr>
              <a:t>di neoplasie</a:t>
            </a:r>
            <a:r>
              <a:rPr sz="2400" spc="-20" dirty="0">
                <a:latin typeface="Calibri"/>
                <a:cs typeface="Calibri"/>
              </a:rPr>
              <a:t> </a:t>
            </a:r>
            <a:r>
              <a:rPr sz="2400" spc="-25" dirty="0">
                <a:latin typeface="Calibri"/>
                <a:cs typeface="Calibri"/>
              </a:rPr>
              <a:t>attraverso</a:t>
            </a:r>
            <a:endParaRPr sz="2400" dirty="0">
              <a:latin typeface="Calibri"/>
              <a:cs typeface="Calibri"/>
            </a:endParaRPr>
          </a:p>
          <a:p>
            <a:pPr marL="1155700" lvl="2" indent="-229235">
              <a:lnSpc>
                <a:spcPct val="100000"/>
              </a:lnSpc>
              <a:spcBef>
                <a:spcPts val="509"/>
              </a:spcBef>
              <a:buFont typeface="Arial"/>
              <a:buChar char="•"/>
              <a:tabLst>
                <a:tab pos="1155700" algn="l"/>
                <a:tab pos="1156335" algn="l"/>
              </a:tabLst>
            </a:pPr>
            <a:r>
              <a:rPr sz="2000" dirty="0">
                <a:latin typeface="Calibri"/>
                <a:cs typeface="Calibri"/>
              </a:rPr>
              <a:t>la </a:t>
            </a:r>
            <a:r>
              <a:rPr sz="2000" spc="-5" dirty="0">
                <a:latin typeface="Calibri"/>
                <a:cs typeface="Calibri"/>
              </a:rPr>
              <a:t>riduzione </a:t>
            </a:r>
            <a:r>
              <a:rPr sz="2000" spc="-15" dirty="0">
                <a:latin typeface="Calibri"/>
                <a:cs typeface="Calibri"/>
              </a:rPr>
              <a:t>dell’esposizione </a:t>
            </a:r>
            <a:r>
              <a:rPr sz="2000" dirty="0">
                <a:latin typeface="Calibri"/>
                <a:cs typeface="Calibri"/>
              </a:rPr>
              <a:t>a </a:t>
            </a:r>
            <a:r>
              <a:rPr sz="2000" spc="-20" dirty="0">
                <a:latin typeface="Calibri"/>
                <a:cs typeface="Calibri"/>
              </a:rPr>
              <a:t>fattori </a:t>
            </a:r>
            <a:r>
              <a:rPr sz="2000" spc="-5" dirty="0">
                <a:latin typeface="Calibri"/>
                <a:cs typeface="Calibri"/>
              </a:rPr>
              <a:t>di rischio (riduzione del</a:t>
            </a:r>
            <a:r>
              <a:rPr sz="2000" spc="105" dirty="0">
                <a:latin typeface="Calibri"/>
                <a:cs typeface="Calibri"/>
              </a:rPr>
              <a:t> </a:t>
            </a:r>
            <a:r>
              <a:rPr sz="2000" spc="-10" dirty="0">
                <a:latin typeface="Calibri"/>
                <a:cs typeface="Calibri"/>
              </a:rPr>
              <a:t>fumo,</a:t>
            </a:r>
            <a:endParaRPr sz="2000" dirty="0">
              <a:latin typeface="Calibri"/>
              <a:cs typeface="Calibri"/>
            </a:endParaRPr>
          </a:p>
          <a:p>
            <a:pPr marL="1155700">
              <a:lnSpc>
                <a:spcPct val="100000"/>
              </a:lnSpc>
            </a:pPr>
            <a:r>
              <a:rPr sz="2000" spc="-5" dirty="0">
                <a:latin typeface="Calibri"/>
                <a:cs typeface="Calibri"/>
              </a:rPr>
              <a:t>modifiche </a:t>
            </a:r>
            <a:r>
              <a:rPr sz="2000" dirty="0">
                <a:latin typeface="Calibri"/>
                <a:cs typeface="Calibri"/>
              </a:rPr>
              <a:t>dello </a:t>
            </a:r>
            <a:r>
              <a:rPr sz="2000" spc="-10" dirty="0">
                <a:latin typeface="Calibri"/>
                <a:cs typeface="Calibri"/>
              </a:rPr>
              <a:t>stile </a:t>
            </a:r>
            <a:r>
              <a:rPr sz="2000" spc="-5" dirty="0">
                <a:latin typeface="Calibri"/>
                <a:cs typeface="Calibri"/>
              </a:rPr>
              <a:t>di </a:t>
            </a:r>
            <a:r>
              <a:rPr sz="2000" spc="-10" dirty="0">
                <a:latin typeface="Calibri"/>
                <a:cs typeface="Calibri"/>
              </a:rPr>
              <a:t>vita,</a:t>
            </a:r>
            <a:r>
              <a:rPr sz="2000" spc="35" dirty="0">
                <a:latin typeface="Calibri"/>
                <a:cs typeface="Calibri"/>
              </a:rPr>
              <a:t> </a:t>
            </a:r>
            <a:r>
              <a:rPr sz="2000" spc="-10" dirty="0">
                <a:latin typeface="Calibri"/>
                <a:cs typeface="Calibri"/>
              </a:rPr>
              <a:t>etc)</a:t>
            </a:r>
            <a:endParaRPr sz="2000" dirty="0">
              <a:latin typeface="Calibri"/>
              <a:cs typeface="Calibri"/>
            </a:endParaRPr>
          </a:p>
          <a:p>
            <a:pPr marL="1155700" lvl="2" indent="-229235">
              <a:lnSpc>
                <a:spcPct val="100000"/>
              </a:lnSpc>
              <a:spcBef>
                <a:spcPts val="480"/>
              </a:spcBef>
              <a:buFont typeface="Arial"/>
              <a:buChar char="•"/>
              <a:tabLst>
                <a:tab pos="1155700" algn="l"/>
                <a:tab pos="1156335" algn="l"/>
              </a:tabLst>
            </a:pPr>
            <a:r>
              <a:rPr sz="2000" spc="-35" dirty="0">
                <a:latin typeface="Calibri"/>
                <a:cs typeface="Calibri"/>
              </a:rPr>
              <a:t>L’azione </a:t>
            </a:r>
            <a:r>
              <a:rPr sz="2000" spc="-5" dirty="0">
                <a:latin typeface="Calibri"/>
                <a:cs typeface="Calibri"/>
              </a:rPr>
              <a:t>di molecole </a:t>
            </a:r>
            <a:r>
              <a:rPr sz="2000" dirty="0">
                <a:latin typeface="Calibri"/>
                <a:cs typeface="Calibri"/>
              </a:rPr>
              <a:t>ad azione </a:t>
            </a:r>
            <a:r>
              <a:rPr sz="2000" spc="-5" dirty="0">
                <a:latin typeface="Calibri"/>
                <a:cs typeface="Calibri"/>
              </a:rPr>
              <a:t>anticancerogena</a:t>
            </a:r>
            <a:r>
              <a:rPr sz="2000" spc="-25" dirty="0">
                <a:latin typeface="Calibri"/>
                <a:cs typeface="Calibri"/>
              </a:rPr>
              <a:t> </a:t>
            </a:r>
            <a:r>
              <a:rPr sz="2000" spc="-5" dirty="0">
                <a:latin typeface="Calibri"/>
                <a:cs typeface="Calibri"/>
              </a:rPr>
              <a:t>(chemio</a:t>
            </a:r>
            <a:endParaRPr sz="2000" dirty="0">
              <a:latin typeface="Calibri"/>
              <a:cs typeface="Calibri"/>
            </a:endParaRPr>
          </a:p>
          <a:p>
            <a:pPr marL="1155700">
              <a:lnSpc>
                <a:spcPct val="100000"/>
              </a:lnSpc>
            </a:pPr>
            <a:r>
              <a:rPr sz="2000" spc="-5" dirty="0">
                <a:latin typeface="Calibri"/>
                <a:cs typeface="Calibri"/>
              </a:rPr>
              <a:t>prevenzione)</a:t>
            </a:r>
            <a:endParaRPr sz="2000" dirty="0">
              <a:latin typeface="Calibri"/>
              <a:cs typeface="Calibri"/>
            </a:endParaRPr>
          </a:p>
          <a:p>
            <a:pPr marL="355600" indent="-343535">
              <a:lnSpc>
                <a:spcPct val="100000"/>
              </a:lnSpc>
              <a:spcBef>
                <a:spcPts val="620"/>
              </a:spcBef>
              <a:buFont typeface="Arial"/>
              <a:buChar char="•"/>
              <a:tabLst>
                <a:tab pos="355600" algn="l"/>
                <a:tab pos="356235" algn="l"/>
              </a:tabLst>
            </a:pPr>
            <a:r>
              <a:rPr sz="2800" spc="-15" dirty="0" err="1">
                <a:latin typeface="Calibri"/>
                <a:cs typeface="Calibri"/>
              </a:rPr>
              <a:t>Prevenzione</a:t>
            </a:r>
            <a:r>
              <a:rPr sz="2800" dirty="0">
                <a:latin typeface="Calibri"/>
                <a:cs typeface="Calibri"/>
              </a:rPr>
              <a:t> </a:t>
            </a:r>
            <a:r>
              <a:rPr sz="2800" spc="-10" dirty="0" err="1">
                <a:latin typeface="Calibri"/>
                <a:cs typeface="Calibri"/>
              </a:rPr>
              <a:t>secondaria</a:t>
            </a:r>
            <a:r>
              <a:rPr lang="en-GB" sz="2800" spc="-10" dirty="0">
                <a:latin typeface="Calibri"/>
                <a:cs typeface="Calibri"/>
              </a:rPr>
              <a:t> (</a:t>
            </a:r>
            <a:r>
              <a:rPr lang="en-GB" sz="2800" spc="-10" dirty="0" err="1">
                <a:latin typeface="Calibri"/>
                <a:cs typeface="Calibri"/>
              </a:rPr>
              <a:t>soggetto</a:t>
            </a:r>
            <a:r>
              <a:rPr lang="en-GB" sz="2800" spc="-10" dirty="0">
                <a:latin typeface="Calibri"/>
                <a:cs typeface="Calibri"/>
              </a:rPr>
              <a:t> </a:t>
            </a:r>
            <a:r>
              <a:rPr lang="en-GB" sz="2800" spc="-10" dirty="0" err="1">
                <a:latin typeface="Calibri"/>
                <a:cs typeface="Calibri"/>
              </a:rPr>
              <a:t>giá</a:t>
            </a:r>
            <a:r>
              <a:rPr lang="en-GB" sz="2800" spc="-10" dirty="0">
                <a:latin typeface="Calibri"/>
                <a:cs typeface="Calibri"/>
              </a:rPr>
              <a:t> </a:t>
            </a:r>
            <a:r>
              <a:rPr lang="en-GB" sz="2800" spc="-10" dirty="0" err="1">
                <a:latin typeface="Calibri"/>
                <a:cs typeface="Calibri"/>
              </a:rPr>
              <a:t>ammalato</a:t>
            </a:r>
            <a:r>
              <a:rPr lang="en-GB" sz="2800" spc="-10" dirty="0">
                <a:latin typeface="Calibri"/>
                <a:cs typeface="Calibri"/>
              </a:rPr>
              <a:t>)</a:t>
            </a:r>
            <a:r>
              <a:rPr sz="2800" spc="-10" dirty="0">
                <a:latin typeface="Calibri"/>
                <a:cs typeface="Calibri"/>
              </a:rPr>
              <a:t>:</a:t>
            </a:r>
            <a:endParaRPr sz="2800" dirty="0">
              <a:latin typeface="Calibri"/>
              <a:cs typeface="Calibri"/>
            </a:endParaRPr>
          </a:p>
          <a:p>
            <a:pPr marL="756285" marR="523240" lvl="1" indent="-287020">
              <a:lnSpc>
                <a:spcPct val="100000"/>
              </a:lnSpc>
              <a:spcBef>
                <a:spcPts val="600"/>
              </a:spcBef>
              <a:buFont typeface="Arial"/>
              <a:buChar char="–"/>
              <a:tabLst>
                <a:tab pos="756920" algn="l"/>
              </a:tabLst>
            </a:pPr>
            <a:r>
              <a:rPr sz="2400" spc="-15" dirty="0">
                <a:latin typeface="Calibri"/>
                <a:cs typeface="Calibri"/>
              </a:rPr>
              <a:t>Mira </a:t>
            </a:r>
            <a:r>
              <a:rPr sz="2400" dirty="0">
                <a:latin typeface="Calibri"/>
                <a:cs typeface="Calibri"/>
              </a:rPr>
              <a:t>a </a:t>
            </a:r>
            <a:r>
              <a:rPr sz="2400" spc="-10" dirty="0">
                <a:latin typeface="Calibri"/>
                <a:cs typeface="Calibri"/>
              </a:rPr>
              <a:t>diagnosticare </a:t>
            </a:r>
            <a:r>
              <a:rPr sz="2400" dirty="0">
                <a:latin typeface="Calibri"/>
                <a:cs typeface="Calibri"/>
              </a:rPr>
              <a:t>la </a:t>
            </a:r>
            <a:r>
              <a:rPr sz="2400" spc="-10" dirty="0">
                <a:latin typeface="Calibri"/>
                <a:cs typeface="Calibri"/>
              </a:rPr>
              <a:t>malattia </a:t>
            </a:r>
            <a:r>
              <a:rPr sz="2400" dirty="0">
                <a:latin typeface="Calibri"/>
                <a:cs typeface="Calibri"/>
              </a:rPr>
              <a:t>in </a:t>
            </a:r>
            <a:r>
              <a:rPr sz="2400" spc="-5" dirty="0">
                <a:latin typeface="Calibri"/>
                <a:cs typeface="Calibri"/>
              </a:rPr>
              <a:t>una </a:t>
            </a:r>
            <a:r>
              <a:rPr sz="2400" spc="-15" dirty="0">
                <a:latin typeface="Calibri"/>
                <a:cs typeface="Calibri"/>
              </a:rPr>
              <a:t>fase </a:t>
            </a:r>
            <a:r>
              <a:rPr sz="2400" spc="-10" dirty="0">
                <a:latin typeface="Calibri"/>
                <a:cs typeface="Calibri"/>
              </a:rPr>
              <a:t>precoce,  </a:t>
            </a:r>
            <a:r>
              <a:rPr sz="2400" spc="-5" dirty="0">
                <a:latin typeface="Calibri"/>
                <a:cs typeface="Calibri"/>
              </a:rPr>
              <a:t>quando sono </a:t>
            </a:r>
            <a:r>
              <a:rPr sz="2400" dirty="0">
                <a:latin typeface="Calibri"/>
                <a:cs typeface="Calibri"/>
              </a:rPr>
              <a:t>maggiori le </a:t>
            </a:r>
            <a:r>
              <a:rPr sz="2400" spc="-10" dirty="0">
                <a:latin typeface="Calibri"/>
                <a:cs typeface="Calibri"/>
              </a:rPr>
              <a:t>probabilità </a:t>
            </a:r>
            <a:r>
              <a:rPr sz="2400" spc="-5" dirty="0">
                <a:latin typeface="Calibri"/>
                <a:cs typeface="Calibri"/>
              </a:rPr>
              <a:t>di </a:t>
            </a:r>
            <a:r>
              <a:rPr sz="2400" spc="-15" dirty="0">
                <a:latin typeface="Calibri"/>
                <a:cs typeface="Calibri"/>
              </a:rPr>
              <a:t>cura</a:t>
            </a:r>
            <a:r>
              <a:rPr sz="2400" spc="-80" dirty="0">
                <a:latin typeface="Calibri"/>
                <a:cs typeface="Calibri"/>
              </a:rPr>
              <a:t> </a:t>
            </a:r>
            <a:r>
              <a:rPr sz="2400" spc="-20" dirty="0">
                <a:latin typeface="Calibri"/>
                <a:cs typeface="Calibri"/>
              </a:rPr>
              <a:t>attraverso:</a:t>
            </a:r>
            <a:endParaRPr sz="2400" dirty="0">
              <a:latin typeface="Calibri"/>
              <a:cs typeface="Calibri"/>
            </a:endParaRPr>
          </a:p>
          <a:p>
            <a:pPr marL="1155700" lvl="2" indent="-229235">
              <a:lnSpc>
                <a:spcPct val="100000"/>
              </a:lnSpc>
              <a:spcBef>
                <a:spcPts val="515"/>
              </a:spcBef>
              <a:buFont typeface="Arial"/>
              <a:buChar char="•"/>
              <a:tabLst>
                <a:tab pos="1155700" algn="l"/>
                <a:tab pos="1156335" algn="l"/>
              </a:tabLst>
            </a:pPr>
            <a:r>
              <a:rPr sz="2000" spc="-20" dirty="0">
                <a:latin typeface="Calibri"/>
                <a:cs typeface="Calibri"/>
              </a:rPr>
              <a:t>l’attenzione </a:t>
            </a:r>
            <a:r>
              <a:rPr sz="2000" dirty="0">
                <a:latin typeface="Calibri"/>
                <a:cs typeface="Calibri"/>
              </a:rPr>
              <a:t>ai </a:t>
            </a:r>
            <a:r>
              <a:rPr sz="2000" spc="-10" dirty="0">
                <a:latin typeface="Calibri"/>
                <a:cs typeface="Calibri"/>
              </a:rPr>
              <a:t>sintomi </a:t>
            </a:r>
            <a:r>
              <a:rPr sz="2000" dirty="0">
                <a:latin typeface="Calibri"/>
                <a:cs typeface="Calibri"/>
              </a:rPr>
              <a:t>iniziali (diagnosi</a:t>
            </a:r>
            <a:r>
              <a:rPr sz="2000" spc="25" dirty="0">
                <a:latin typeface="Calibri"/>
                <a:cs typeface="Calibri"/>
              </a:rPr>
              <a:t> </a:t>
            </a:r>
            <a:r>
              <a:rPr sz="2000" spc="-10" dirty="0">
                <a:latin typeface="Calibri"/>
                <a:cs typeface="Calibri"/>
              </a:rPr>
              <a:t>precoce)</a:t>
            </a:r>
            <a:endParaRPr sz="2000" dirty="0">
              <a:latin typeface="Calibri"/>
              <a:cs typeface="Calibri"/>
            </a:endParaRPr>
          </a:p>
          <a:p>
            <a:pPr marL="1155700" lvl="2" indent="-229235">
              <a:lnSpc>
                <a:spcPct val="100000"/>
              </a:lnSpc>
              <a:spcBef>
                <a:spcPts val="480"/>
              </a:spcBef>
              <a:buFont typeface="Arial"/>
              <a:buChar char="•"/>
              <a:tabLst>
                <a:tab pos="1155700" algn="l"/>
                <a:tab pos="1156335" algn="l"/>
              </a:tabLst>
            </a:pPr>
            <a:r>
              <a:rPr sz="2000" spc="-15" dirty="0">
                <a:latin typeface="Calibri"/>
                <a:cs typeface="Calibri"/>
              </a:rPr>
              <a:t>test </a:t>
            </a:r>
            <a:r>
              <a:rPr sz="2000" spc="-5" dirty="0">
                <a:latin typeface="Calibri"/>
                <a:cs typeface="Calibri"/>
              </a:rPr>
              <a:t>da </a:t>
            </a:r>
            <a:r>
              <a:rPr sz="2000" spc="-15" dirty="0">
                <a:latin typeface="Calibri"/>
                <a:cs typeface="Calibri"/>
              </a:rPr>
              <a:t>effettuare </a:t>
            </a:r>
            <a:r>
              <a:rPr sz="2000" spc="-5" dirty="0">
                <a:latin typeface="Calibri"/>
                <a:cs typeface="Calibri"/>
              </a:rPr>
              <a:t>su popolazioni </a:t>
            </a:r>
            <a:r>
              <a:rPr sz="2000" spc="-10" dirty="0">
                <a:latin typeface="Calibri"/>
                <a:cs typeface="Calibri"/>
              </a:rPr>
              <a:t>asintomatiche</a:t>
            </a:r>
            <a:r>
              <a:rPr sz="2000" spc="65" dirty="0">
                <a:latin typeface="Calibri"/>
                <a:cs typeface="Calibri"/>
              </a:rPr>
              <a:t> </a:t>
            </a:r>
            <a:r>
              <a:rPr sz="2000" spc="-5" dirty="0">
                <a:latin typeface="Calibri"/>
                <a:cs typeface="Calibri"/>
              </a:rPr>
              <a:t>(screening)</a:t>
            </a:r>
            <a:endParaRPr sz="20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28600"/>
            <a:ext cx="7772400" cy="762000"/>
          </a:xfrm>
          <a:solidFill>
            <a:schemeClr val="bg1"/>
          </a:solidFill>
        </p:spPr>
        <p:txBody>
          <a:bodyPr/>
          <a:lstStyle/>
          <a:p>
            <a:pPr eaLnBrk="1" hangingPunct="1"/>
            <a:r>
              <a:rPr lang="it-IT" sz="2400" u="sng" dirty="0">
                <a:solidFill>
                  <a:schemeClr val="tx1"/>
                </a:solidFill>
              </a:rPr>
              <a:t>DIFFERENZE  TRA  TUMORI  BENIGNI  E  MALIGNI</a:t>
            </a:r>
          </a:p>
        </p:txBody>
      </p:sp>
      <p:sp>
        <p:nvSpPr>
          <p:cNvPr id="17411" name="Text Box 3"/>
          <p:cNvSpPr txBox="1">
            <a:spLocks noChangeArrowheads="1"/>
          </p:cNvSpPr>
          <p:nvPr/>
        </p:nvSpPr>
        <p:spPr bwMode="auto">
          <a:xfrm>
            <a:off x="457200" y="762000"/>
            <a:ext cx="8382000" cy="5762625"/>
          </a:xfrm>
          <a:prstGeom prst="rect">
            <a:avLst/>
          </a:prstGeom>
          <a:solidFill>
            <a:schemeClr val="bg1"/>
          </a:solidFill>
          <a:ln w="9525">
            <a:noFill/>
            <a:miter lim="800000"/>
            <a:headEnd/>
            <a:tailEnd/>
          </a:ln>
        </p:spPr>
        <p:txBody>
          <a:bodyPr wrap="square">
            <a:spAutoFit/>
          </a:bodyPr>
          <a:lstStyle/>
          <a:p>
            <a:pPr eaLnBrk="1" hangingPunct="1">
              <a:spcBef>
                <a:spcPct val="50000"/>
              </a:spcBef>
            </a:pPr>
            <a:r>
              <a:rPr lang="it-IT" sz="2000" dirty="0"/>
              <a:t>CARATTERISTICHE                TUMORI BENIGNI	                TUMORI MALIGNI</a:t>
            </a:r>
          </a:p>
          <a:p>
            <a:pPr eaLnBrk="1" hangingPunct="1">
              <a:spcBef>
                <a:spcPct val="50000"/>
              </a:spcBef>
            </a:pPr>
            <a:r>
              <a:rPr lang="it-IT" sz="1800" dirty="0"/>
              <a:t>Tipo di crescita		incapsulata		</a:t>
            </a:r>
            <a:r>
              <a:rPr lang="it-IT" sz="1800" dirty="0" err="1"/>
              <a:t>infiltrativa</a:t>
            </a:r>
            <a:endParaRPr lang="it-IT" sz="1800" dirty="0"/>
          </a:p>
          <a:p>
            <a:pPr eaLnBrk="1" hangingPunct="1">
              <a:spcBef>
                <a:spcPct val="50000"/>
              </a:spcBef>
            </a:pPr>
            <a:r>
              <a:rPr lang="it-IT" sz="1800" dirty="0"/>
              <a:t>Ritmo di crescita		lento			rapido</a:t>
            </a:r>
          </a:p>
          <a:p>
            <a:pPr eaLnBrk="1" hangingPunct="1">
              <a:spcBef>
                <a:spcPct val="50000"/>
              </a:spcBef>
            </a:pPr>
            <a:r>
              <a:rPr lang="it-IT" sz="1800" dirty="0"/>
              <a:t>Costanza di crescita	                  stazionario/regredisce	progressivo</a:t>
            </a:r>
          </a:p>
          <a:p>
            <a:pPr eaLnBrk="1" hangingPunct="1">
              <a:spcBef>
                <a:spcPct val="50000"/>
              </a:spcBef>
            </a:pPr>
            <a:r>
              <a:rPr lang="it-IT" sz="1800" dirty="0"/>
              <a:t>Vascolarizzazione		presente			periferica</a:t>
            </a:r>
          </a:p>
          <a:p>
            <a:pPr eaLnBrk="1" hangingPunct="1">
              <a:spcBef>
                <a:spcPct val="50000"/>
              </a:spcBef>
            </a:pPr>
            <a:r>
              <a:rPr lang="it-IT" sz="1800" dirty="0"/>
              <a:t>Ulcerazioni		occasionali		frequenti</a:t>
            </a:r>
          </a:p>
          <a:p>
            <a:pPr eaLnBrk="1" hangingPunct="1">
              <a:spcBef>
                <a:spcPct val="50000"/>
              </a:spcBef>
            </a:pPr>
            <a:r>
              <a:rPr lang="it-IT" sz="1800" dirty="0"/>
              <a:t>Sintomi			occasionali		frequenti</a:t>
            </a:r>
          </a:p>
          <a:p>
            <a:pPr eaLnBrk="1" hangingPunct="1">
              <a:spcBef>
                <a:spcPct val="50000"/>
              </a:spcBef>
            </a:pPr>
            <a:r>
              <a:rPr lang="it-IT" sz="1800" dirty="0"/>
              <a:t>Metastasi		                  assenti			frequenti</a:t>
            </a:r>
          </a:p>
          <a:p>
            <a:pPr eaLnBrk="1" hangingPunct="1">
              <a:spcBef>
                <a:spcPct val="50000"/>
              </a:spcBef>
            </a:pPr>
            <a:r>
              <a:rPr lang="it-IT" sz="1800" dirty="0"/>
              <a:t>Recidiva			rara			frequenti</a:t>
            </a:r>
          </a:p>
          <a:p>
            <a:pPr eaLnBrk="1" hangingPunct="1">
              <a:spcBef>
                <a:spcPct val="50000"/>
              </a:spcBef>
            </a:pPr>
            <a:r>
              <a:rPr lang="it-IT" sz="1800" dirty="0"/>
              <a:t>Fattori di crescita 		molti e complessi		pochi e semplici</a:t>
            </a:r>
          </a:p>
          <a:p>
            <a:pPr eaLnBrk="1" hangingPunct="1">
              <a:spcBef>
                <a:spcPct val="50000"/>
              </a:spcBef>
            </a:pPr>
            <a:r>
              <a:rPr lang="it-IT" sz="1800" dirty="0"/>
              <a:t>Capacità di coesione	buona			scadente</a:t>
            </a:r>
          </a:p>
          <a:p>
            <a:pPr eaLnBrk="1" hangingPunct="1">
              <a:spcBef>
                <a:spcPct val="50000"/>
              </a:spcBef>
            </a:pPr>
            <a:r>
              <a:rPr lang="it-IT" sz="1800" dirty="0"/>
              <a:t>Inibizione da contatto	elevata			assente</a:t>
            </a:r>
          </a:p>
          <a:p>
            <a:pPr eaLnBrk="1" hangingPunct="1">
              <a:spcBef>
                <a:spcPct val="50000"/>
              </a:spcBef>
            </a:pPr>
            <a:r>
              <a:rPr lang="it-IT" sz="1800" dirty="0"/>
              <a:t>Mobilità cellulare		scarsa			notevole</a:t>
            </a:r>
          </a:p>
          <a:p>
            <a:pPr eaLnBrk="1" hangingPunct="1">
              <a:spcBef>
                <a:spcPct val="50000"/>
              </a:spcBef>
            </a:pPr>
            <a:r>
              <a:rPr lang="it-IT" sz="1800" dirty="0"/>
              <a:t>Possibilità di trapianto	scarsa			elevata</a:t>
            </a:r>
            <a:r>
              <a:rPr lang="it-IT" sz="1800" dirty="0">
                <a:latin typeface="Times New Roman" pitchFamily="18" charset="0"/>
              </a:rPr>
              <a:t>	</a:t>
            </a:r>
          </a:p>
        </p:txBody>
      </p:sp>
      <p:sp>
        <p:nvSpPr>
          <p:cNvPr id="18435" name="Text Box 7"/>
          <p:cNvSpPr txBox="1">
            <a:spLocks noChangeArrowheads="1"/>
          </p:cNvSpPr>
          <p:nvPr/>
        </p:nvSpPr>
        <p:spPr bwMode="auto">
          <a:xfrm>
            <a:off x="8382000" y="838200"/>
            <a:ext cx="457200" cy="457200"/>
          </a:xfrm>
          <a:prstGeom prst="rect">
            <a:avLst/>
          </a:prstGeom>
          <a:solidFill>
            <a:schemeClr val="bg1"/>
          </a:solidFill>
          <a:ln w="9525">
            <a:noFill/>
            <a:miter lim="800000"/>
            <a:headEnd/>
            <a:tailEnd/>
          </a:ln>
        </p:spPr>
        <p:txBody>
          <a:bodyPr>
            <a:spAutoFit/>
          </a:bodyPr>
          <a:lstStyle/>
          <a:p>
            <a:pPr eaLnBrk="1" hangingPunct="1">
              <a:spcBef>
                <a:spcPct val="50000"/>
              </a:spcBef>
            </a:pPr>
            <a:endParaRPr lang="it-I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100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0" fill="hold"/>
                                        <p:tgtEl>
                                          <p:spTgt spid="17410"/>
                                        </p:tgtEl>
                                        <p:attrNameLst>
                                          <p:attrName>ppt_x</p:attrName>
                                        </p:attrNameLst>
                                      </p:cBhvr>
                                      <p:tavLst>
                                        <p:tav tm="0">
                                          <p:val>
                                            <p:strVal val="1+#ppt_w/2"/>
                                          </p:val>
                                        </p:tav>
                                        <p:tav tm="100000">
                                          <p:val>
                                            <p:strVal val="#ppt_x"/>
                                          </p:val>
                                        </p:tav>
                                      </p:tavLst>
                                    </p:anim>
                                    <p:anim calcmode="lin" valueType="num">
                                      <p:cBhvr additive="base">
                                        <p:cTn id="8" dur="5000" fill="hold"/>
                                        <p:tgtEl>
                                          <p:spTgt spid="174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0"/>
                            </p:stCondLst>
                            <p:childTnLst>
                              <p:par>
                                <p:cTn id="10" presetID="5" presetClass="entr" presetSubtype="10" fill="hold" grpId="0" nodeType="afterEffect">
                                  <p:stCondLst>
                                    <p:cond delay="1000"/>
                                  </p:stCondLst>
                                  <p:childTnLst>
                                    <p:set>
                                      <p:cBhvr>
                                        <p:cTn id="11" dur="1" fill="hold">
                                          <p:stCondLst>
                                            <p:cond delay="0"/>
                                          </p:stCondLst>
                                        </p:cTn>
                                        <p:tgtEl>
                                          <p:spTgt spid="17411"/>
                                        </p:tgtEl>
                                        <p:attrNameLst>
                                          <p:attrName>style.visibility</p:attrName>
                                        </p:attrNameLst>
                                      </p:cBhvr>
                                      <p:to>
                                        <p:strVal val="visible"/>
                                      </p:to>
                                    </p:set>
                                    <p:animEffect transition="in" filter="checkerboard(across)">
                                      <p:cBhvr>
                                        <p:cTn id="12"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1432" y="461899"/>
            <a:ext cx="4499610" cy="696595"/>
          </a:xfrm>
          <a:prstGeom prst="rect">
            <a:avLst/>
          </a:prstGeom>
        </p:spPr>
        <p:txBody>
          <a:bodyPr vert="horz" wrap="square" lIns="0" tIns="13335" rIns="0" bIns="0" rtlCol="0">
            <a:spAutoFit/>
          </a:bodyPr>
          <a:lstStyle/>
          <a:p>
            <a:pPr marL="12700">
              <a:lnSpc>
                <a:spcPct val="100000"/>
              </a:lnSpc>
              <a:spcBef>
                <a:spcPts val="105"/>
              </a:spcBef>
            </a:pPr>
            <a:r>
              <a:rPr sz="4400" spc="-175" dirty="0"/>
              <a:t>chemioprevenzione</a:t>
            </a:r>
            <a:endParaRPr sz="4400"/>
          </a:p>
        </p:txBody>
      </p:sp>
      <p:sp>
        <p:nvSpPr>
          <p:cNvPr id="3" name="object 3"/>
          <p:cNvSpPr txBox="1"/>
          <p:nvPr/>
        </p:nvSpPr>
        <p:spPr>
          <a:xfrm>
            <a:off x="702945" y="1613357"/>
            <a:ext cx="7602855" cy="4005579"/>
          </a:xfrm>
          <a:prstGeom prst="rect">
            <a:avLst/>
          </a:prstGeom>
        </p:spPr>
        <p:txBody>
          <a:bodyPr vert="horz" wrap="square" lIns="0" tIns="12700" rIns="0" bIns="0" rtlCol="0">
            <a:spAutoFit/>
          </a:bodyPr>
          <a:lstStyle/>
          <a:p>
            <a:pPr marL="299085" marR="5080" indent="-286385" algn="just">
              <a:lnSpc>
                <a:spcPct val="100000"/>
              </a:lnSpc>
              <a:spcBef>
                <a:spcPts val="100"/>
              </a:spcBef>
              <a:buChar char="–"/>
              <a:tabLst>
                <a:tab pos="299720" algn="l"/>
              </a:tabLst>
            </a:pPr>
            <a:r>
              <a:rPr sz="2400" spc="-105" dirty="0">
                <a:latin typeface="Arial"/>
                <a:cs typeface="Arial"/>
              </a:rPr>
              <a:t>Gli</a:t>
            </a:r>
            <a:r>
              <a:rPr sz="2400" spc="-150" dirty="0">
                <a:latin typeface="Arial"/>
                <a:cs typeface="Arial"/>
              </a:rPr>
              <a:t> </a:t>
            </a:r>
            <a:r>
              <a:rPr sz="2400" spc="-65" dirty="0">
                <a:latin typeface="Arial"/>
                <a:cs typeface="Arial"/>
              </a:rPr>
              <a:t>unici</a:t>
            </a:r>
            <a:r>
              <a:rPr sz="2400" spc="-130" dirty="0">
                <a:latin typeface="Arial"/>
                <a:cs typeface="Arial"/>
              </a:rPr>
              <a:t> </a:t>
            </a:r>
            <a:r>
              <a:rPr sz="2400" spc="-85" dirty="0">
                <a:latin typeface="Arial"/>
                <a:cs typeface="Arial"/>
              </a:rPr>
              <a:t>agenti</a:t>
            </a:r>
            <a:r>
              <a:rPr sz="2400" spc="-135" dirty="0">
                <a:latin typeface="Arial"/>
                <a:cs typeface="Arial"/>
              </a:rPr>
              <a:t> </a:t>
            </a:r>
            <a:r>
              <a:rPr sz="2400" spc="-70" dirty="0">
                <a:latin typeface="Arial"/>
                <a:cs typeface="Arial"/>
              </a:rPr>
              <a:t>chemiopreventivi</a:t>
            </a:r>
            <a:r>
              <a:rPr sz="2400" spc="-130" dirty="0">
                <a:latin typeface="Arial"/>
                <a:cs typeface="Arial"/>
              </a:rPr>
              <a:t> </a:t>
            </a:r>
            <a:r>
              <a:rPr sz="2400" spc="-65" dirty="0">
                <a:latin typeface="Arial"/>
                <a:cs typeface="Arial"/>
              </a:rPr>
              <a:t>accertati</a:t>
            </a:r>
            <a:r>
              <a:rPr sz="2400" spc="-170" dirty="0">
                <a:latin typeface="Arial"/>
                <a:cs typeface="Arial"/>
              </a:rPr>
              <a:t> </a:t>
            </a:r>
            <a:r>
              <a:rPr sz="2400" spc="-125" dirty="0">
                <a:latin typeface="Arial"/>
                <a:cs typeface="Arial"/>
              </a:rPr>
              <a:t>sono </a:t>
            </a:r>
            <a:r>
              <a:rPr sz="2400" spc="15" dirty="0">
                <a:latin typeface="Arial"/>
                <a:cs typeface="Arial"/>
              </a:rPr>
              <a:t>i</a:t>
            </a:r>
            <a:r>
              <a:rPr sz="2400" spc="-140" dirty="0">
                <a:latin typeface="Arial"/>
                <a:cs typeface="Arial"/>
              </a:rPr>
              <a:t> </a:t>
            </a:r>
            <a:r>
              <a:rPr sz="2400" spc="-80" dirty="0">
                <a:latin typeface="Arial"/>
                <a:cs typeface="Arial"/>
              </a:rPr>
              <a:t>farmaci</a:t>
            </a:r>
            <a:r>
              <a:rPr sz="2400" spc="-145" dirty="0">
                <a:latin typeface="Arial"/>
                <a:cs typeface="Arial"/>
              </a:rPr>
              <a:t> </a:t>
            </a:r>
            <a:r>
              <a:rPr sz="2400" spc="-30" dirty="0">
                <a:latin typeface="Arial"/>
                <a:cs typeface="Arial"/>
              </a:rPr>
              <a:t>in  </a:t>
            </a:r>
            <a:r>
              <a:rPr sz="2400" spc="-110" dirty="0">
                <a:latin typeface="Arial"/>
                <a:cs typeface="Arial"/>
              </a:rPr>
              <a:t>grado </a:t>
            </a:r>
            <a:r>
              <a:rPr sz="2400" spc="-35" dirty="0">
                <a:latin typeface="Arial"/>
                <a:cs typeface="Arial"/>
              </a:rPr>
              <a:t>di </a:t>
            </a:r>
            <a:r>
              <a:rPr sz="2400" spc="-30" dirty="0">
                <a:latin typeface="Arial"/>
                <a:cs typeface="Arial"/>
              </a:rPr>
              <a:t>interferire </a:t>
            </a:r>
            <a:r>
              <a:rPr sz="2400" spc="-120" dirty="0">
                <a:latin typeface="Arial"/>
                <a:cs typeface="Arial"/>
              </a:rPr>
              <a:t>con </a:t>
            </a:r>
            <a:r>
              <a:rPr sz="2400" spc="-85" dirty="0">
                <a:latin typeface="Arial"/>
                <a:cs typeface="Arial"/>
              </a:rPr>
              <a:t>la stimolazione </a:t>
            </a:r>
            <a:r>
              <a:rPr sz="2400" spc="-75" dirty="0">
                <a:latin typeface="Arial"/>
                <a:cs typeface="Arial"/>
              </a:rPr>
              <a:t>ormonale </a:t>
            </a:r>
            <a:r>
              <a:rPr sz="2400" spc="-35" dirty="0">
                <a:latin typeface="Arial"/>
                <a:cs typeface="Arial"/>
              </a:rPr>
              <a:t>di </a:t>
            </a:r>
            <a:r>
              <a:rPr sz="2400" spc="-10" dirty="0">
                <a:latin typeface="Arial"/>
                <a:cs typeface="Arial"/>
              </a:rPr>
              <a:t>tumori  </a:t>
            </a:r>
            <a:r>
              <a:rPr sz="2400" spc="-75" dirty="0">
                <a:latin typeface="Arial"/>
                <a:cs typeface="Arial"/>
              </a:rPr>
              <a:t>endocrino</a:t>
            </a:r>
            <a:r>
              <a:rPr sz="2400" spc="-130" dirty="0">
                <a:latin typeface="Arial"/>
                <a:cs typeface="Arial"/>
              </a:rPr>
              <a:t> </a:t>
            </a:r>
            <a:r>
              <a:rPr sz="2400" spc="-90" dirty="0">
                <a:latin typeface="Arial"/>
                <a:cs typeface="Arial"/>
              </a:rPr>
              <a:t>sensibili</a:t>
            </a:r>
            <a:endParaRPr sz="2400" dirty="0">
              <a:latin typeface="Arial"/>
              <a:cs typeface="Arial"/>
            </a:endParaRPr>
          </a:p>
          <a:p>
            <a:pPr marL="697865" marR="749300" lvl="1" indent="-228600">
              <a:lnSpc>
                <a:spcPct val="100000"/>
              </a:lnSpc>
              <a:spcBef>
                <a:spcPts val="509"/>
              </a:spcBef>
              <a:buChar char="•"/>
              <a:tabLst>
                <a:tab pos="697865" algn="l"/>
                <a:tab pos="698500" algn="l"/>
              </a:tabLst>
            </a:pPr>
            <a:r>
              <a:rPr sz="2000" spc="-105" dirty="0">
                <a:latin typeface="Arial"/>
                <a:cs typeface="Arial"/>
              </a:rPr>
              <a:t>Selective </a:t>
            </a:r>
            <a:r>
              <a:rPr sz="2000" spc="-114" dirty="0">
                <a:latin typeface="Arial"/>
                <a:cs typeface="Arial"/>
              </a:rPr>
              <a:t>Estrogen </a:t>
            </a:r>
            <a:r>
              <a:rPr sz="2000" spc="-100" dirty="0">
                <a:latin typeface="Arial"/>
                <a:cs typeface="Arial"/>
              </a:rPr>
              <a:t>Receptor </a:t>
            </a:r>
            <a:r>
              <a:rPr sz="2000" spc="-30" dirty="0">
                <a:latin typeface="Arial"/>
                <a:cs typeface="Arial"/>
              </a:rPr>
              <a:t>Modulator </a:t>
            </a:r>
            <a:r>
              <a:rPr sz="2000" spc="-60" dirty="0">
                <a:latin typeface="Arial"/>
                <a:cs typeface="Arial"/>
              </a:rPr>
              <a:t>(tamoxifen) </a:t>
            </a:r>
            <a:r>
              <a:rPr sz="2000" spc="-55" dirty="0">
                <a:latin typeface="Arial"/>
                <a:cs typeface="Arial"/>
              </a:rPr>
              <a:t>per </a:t>
            </a:r>
            <a:r>
              <a:rPr sz="2000" spc="15" dirty="0">
                <a:latin typeface="Arial"/>
                <a:cs typeface="Arial"/>
              </a:rPr>
              <a:t>il</a:t>
            </a:r>
            <a:r>
              <a:rPr sz="2000" spc="-220" dirty="0">
                <a:latin typeface="Arial"/>
                <a:cs typeface="Arial"/>
              </a:rPr>
              <a:t> </a:t>
            </a:r>
            <a:r>
              <a:rPr sz="2000" spc="-165" dirty="0">
                <a:latin typeface="Arial"/>
                <a:cs typeface="Arial"/>
              </a:rPr>
              <a:t>ca  </a:t>
            </a:r>
            <a:r>
              <a:rPr sz="2000" spc="-75" dirty="0">
                <a:latin typeface="Arial"/>
                <a:cs typeface="Arial"/>
              </a:rPr>
              <a:t>mammella,</a:t>
            </a:r>
            <a:endParaRPr sz="2000" dirty="0">
              <a:latin typeface="Arial"/>
              <a:cs typeface="Arial"/>
            </a:endParaRPr>
          </a:p>
          <a:p>
            <a:pPr marL="697865" lvl="1" indent="-228600">
              <a:lnSpc>
                <a:spcPct val="100000"/>
              </a:lnSpc>
              <a:spcBef>
                <a:spcPts val="484"/>
              </a:spcBef>
              <a:buChar char="•"/>
              <a:tabLst>
                <a:tab pos="697865" algn="l"/>
                <a:tab pos="698500" algn="l"/>
              </a:tabLst>
            </a:pPr>
            <a:r>
              <a:rPr sz="2000" spc="-55" dirty="0">
                <a:latin typeface="Arial"/>
                <a:cs typeface="Arial"/>
              </a:rPr>
              <a:t>finasteride </a:t>
            </a:r>
            <a:r>
              <a:rPr sz="2000" spc="-120" dirty="0">
                <a:latin typeface="Arial"/>
                <a:cs typeface="Arial"/>
              </a:rPr>
              <a:t>e </a:t>
            </a:r>
            <a:r>
              <a:rPr sz="2000" spc="-55" dirty="0">
                <a:latin typeface="Arial"/>
                <a:cs typeface="Arial"/>
              </a:rPr>
              <a:t>dutasteride per </a:t>
            </a:r>
            <a:r>
              <a:rPr sz="2000" spc="-160" dirty="0">
                <a:latin typeface="Arial"/>
                <a:cs typeface="Arial"/>
              </a:rPr>
              <a:t>ca</a:t>
            </a:r>
            <a:r>
              <a:rPr sz="2000" spc="-190" dirty="0">
                <a:latin typeface="Arial"/>
                <a:cs typeface="Arial"/>
              </a:rPr>
              <a:t> </a:t>
            </a:r>
            <a:r>
              <a:rPr sz="2000" spc="-70" dirty="0">
                <a:latin typeface="Arial"/>
                <a:cs typeface="Arial"/>
              </a:rPr>
              <a:t>prostata</a:t>
            </a:r>
            <a:endParaRPr sz="2000" dirty="0">
              <a:latin typeface="Arial"/>
              <a:cs typeface="Arial"/>
            </a:endParaRPr>
          </a:p>
          <a:p>
            <a:pPr marL="299085" indent="-286385">
              <a:lnSpc>
                <a:spcPct val="100000"/>
              </a:lnSpc>
              <a:spcBef>
                <a:spcPts val="545"/>
              </a:spcBef>
              <a:buChar char="–"/>
              <a:tabLst>
                <a:tab pos="299720" algn="l"/>
              </a:tabLst>
            </a:pPr>
            <a:r>
              <a:rPr sz="2400" spc="-114" dirty="0">
                <a:latin typeface="Arial"/>
                <a:cs typeface="Arial"/>
              </a:rPr>
              <a:t>Alcune </a:t>
            </a:r>
            <a:r>
              <a:rPr sz="2400" spc="-110" dirty="0">
                <a:latin typeface="Arial"/>
                <a:cs typeface="Arial"/>
              </a:rPr>
              <a:t>vaccinazioni </a:t>
            </a:r>
            <a:r>
              <a:rPr sz="2400" spc="-40" dirty="0">
                <a:latin typeface="Arial"/>
                <a:cs typeface="Arial"/>
              </a:rPr>
              <a:t>antivirali </a:t>
            </a:r>
            <a:r>
              <a:rPr sz="2400" spc="-135" dirty="0">
                <a:latin typeface="Arial"/>
                <a:cs typeface="Arial"/>
              </a:rPr>
              <a:t>possono </a:t>
            </a:r>
            <a:r>
              <a:rPr sz="2400" spc="-95" dirty="0">
                <a:latin typeface="Arial"/>
                <a:cs typeface="Arial"/>
              </a:rPr>
              <a:t>esercitare</a:t>
            </a:r>
            <a:r>
              <a:rPr sz="2400" spc="-285" dirty="0">
                <a:latin typeface="Arial"/>
                <a:cs typeface="Arial"/>
              </a:rPr>
              <a:t> </a:t>
            </a:r>
            <a:r>
              <a:rPr sz="2400" spc="-110" dirty="0">
                <a:latin typeface="Arial"/>
                <a:cs typeface="Arial"/>
              </a:rPr>
              <a:t>un’azione</a:t>
            </a:r>
            <a:endParaRPr sz="2400" dirty="0">
              <a:latin typeface="Arial"/>
              <a:cs typeface="Arial"/>
            </a:endParaRPr>
          </a:p>
          <a:p>
            <a:pPr marL="299085">
              <a:lnSpc>
                <a:spcPct val="100000"/>
              </a:lnSpc>
            </a:pPr>
            <a:r>
              <a:rPr sz="2400" spc="-80" dirty="0">
                <a:latin typeface="Arial"/>
                <a:cs typeface="Arial"/>
              </a:rPr>
              <a:t>preventiva</a:t>
            </a:r>
            <a:r>
              <a:rPr sz="2400" spc="-120" dirty="0">
                <a:latin typeface="Arial"/>
                <a:cs typeface="Arial"/>
              </a:rPr>
              <a:t> </a:t>
            </a:r>
            <a:r>
              <a:rPr sz="2400" spc="-55" dirty="0">
                <a:latin typeface="Arial"/>
                <a:cs typeface="Arial"/>
              </a:rPr>
              <a:t>primaria</a:t>
            </a:r>
            <a:endParaRPr sz="2400" dirty="0">
              <a:latin typeface="Arial"/>
              <a:cs typeface="Arial"/>
            </a:endParaRPr>
          </a:p>
          <a:p>
            <a:pPr marL="697865" lvl="1" indent="-228600">
              <a:lnSpc>
                <a:spcPct val="100000"/>
              </a:lnSpc>
              <a:spcBef>
                <a:spcPts val="509"/>
              </a:spcBef>
              <a:buChar char="•"/>
              <a:tabLst>
                <a:tab pos="697865" algn="l"/>
                <a:tab pos="698500" algn="l"/>
              </a:tabLst>
            </a:pPr>
            <a:r>
              <a:rPr sz="2000" spc="-60" dirty="0">
                <a:latin typeface="Arial"/>
                <a:cs typeface="Arial"/>
              </a:rPr>
              <a:t>epatie </a:t>
            </a:r>
            <a:r>
              <a:rPr sz="2000" spc="-245" dirty="0">
                <a:latin typeface="Arial"/>
                <a:cs typeface="Arial"/>
              </a:rPr>
              <a:t>B </a:t>
            </a:r>
            <a:r>
              <a:rPr sz="2000" spc="-55" dirty="0">
                <a:latin typeface="Arial"/>
                <a:cs typeface="Arial"/>
              </a:rPr>
              <a:t>per </a:t>
            </a:r>
            <a:r>
              <a:rPr sz="2000" spc="-160" dirty="0">
                <a:latin typeface="Arial"/>
                <a:cs typeface="Arial"/>
              </a:rPr>
              <a:t>ca</a:t>
            </a:r>
            <a:r>
              <a:rPr lang="en-GB" sz="2000" spc="-160" dirty="0">
                <a:latin typeface="Arial"/>
                <a:cs typeface="Arial"/>
              </a:rPr>
              <a:t> </a:t>
            </a:r>
            <a:r>
              <a:rPr sz="2000" spc="-375" dirty="0">
                <a:latin typeface="Arial"/>
                <a:cs typeface="Arial"/>
              </a:rPr>
              <a:t> </a:t>
            </a:r>
            <a:r>
              <a:rPr sz="2000" spc="-65" dirty="0">
                <a:latin typeface="Arial"/>
                <a:cs typeface="Arial"/>
              </a:rPr>
              <a:t>epatocellulare,</a:t>
            </a:r>
            <a:endParaRPr sz="2000" dirty="0">
              <a:latin typeface="Arial"/>
              <a:cs typeface="Arial"/>
            </a:endParaRPr>
          </a:p>
          <a:p>
            <a:pPr marL="697865" marR="215265" lvl="1" indent="-228600">
              <a:lnSpc>
                <a:spcPct val="100000"/>
              </a:lnSpc>
              <a:spcBef>
                <a:spcPts val="484"/>
              </a:spcBef>
              <a:buChar char="•"/>
              <a:tabLst>
                <a:tab pos="697865" algn="l"/>
                <a:tab pos="698500" algn="l"/>
              </a:tabLst>
            </a:pPr>
            <a:r>
              <a:rPr sz="2000" spc="-60" dirty="0">
                <a:latin typeface="Arial"/>
                <a:cs typeface="Arial"/>
              </a:rPr>
              <a:t>papilloma </a:t>
            </a:r>
            <a:r>
              <a:rPr sz="2000" spc="-70" dirty="0">
                <a:latin typeface="Arial"/>
                <a:cs typeface="Arial"/>
              </a:rPr>
              <a:t>virus </a:t>
            </a:r>
            <a:r>
              <a:rPr sz="2000" spc="-85" dirty="0">
                <a:latin typeface="Arial"/>
                <a:cs typeface="Arial"/>
              </a:rPr>
              <a:t>umano </a:t>
            </a:r>
            <a:r>
              <a:rPr sz="2000" spc="-40" dirty="0">
                <a:latin typeface="Arial"/>
                <a:cs typeface="Arial"/>
              </a:rPr>
              <a:t>(sierotipi </a:t>
            </a:r>
            <a:r>
              <a:rPr sz="2000" spc="-185" dirty="0">
                <a:latin typeface="Arial"/>
                <a:cs typeface="Arial"/>
              </a:rPr>
              <a:t>HPV16 </a:t>
            </a:r>
            <a:r>
              <a:rPr sz="2000" spc="-120" dirty="0">
                <a:latin typeface="Arial"/>
                <a:cs typeface="Arial"/>
              </a:rPr>
              <a:t>e </a:t>
            </a:r>
            <a:r>
              <a:rPr sz="2000" spc="-85" dirty="0">
                <a:latin typeface="Arial"/>
                <a:cs typeface="Arial"/>
              </a:rPr>
              <a:t>18) </a:t>
            </a:r>
            <a:r>
              <a:rPr sz="2000" spc="-60" dirty="0">
                <a:latin typeface="Arial"/>
                <a:cs typeface="Arial"/>
              </a:rPr>
              <a:t>può </a:t>
            </a:r>
            <a:r>
              <a:rPr sz="2000" spc="-75" dirty="0">
                <a:latin typeface="Arial"/>
                <a:cs typeface="Arial"/>
              </a:rPr>
              <a:t>proteggere</a:t>
            </a:r>
            <a:r>
              <a:rPr sz="2000" spc="-245" dirty="0">
                <a:latin typeface="Arial"/>
                <a:cs typeface="Arial"/>
              </a:rPr>
              <a:t> </a:t>
            </a:r>
            <a:r>
              <a:rPr sz="2000" spc="-75" dirty="0">
                <a:latin typeface="Arial"/>
                <a:cs typeface="Arial"/>
              </a:rPr>
              <a:t>dal  </a:t>
            </a:r>
            <a:r>
              <a:rPr sz="2000" spc="-160" dirty="0">
                <a:latin typeface="Arial"/>
                <a:cs typeface="Arial"/>
              </a:rPr>
              <a:t>ca </a:t>
            </a:r>
            <a:r>
              <a:rPr sz="2000" spc="-85" dirty="0">
                <a:latin typeface="Arial"/>
                <a:cs typeface="Arial"/>
              </a:rPr>
              <a:t>cervice </a:t>
            </a:r>
            <a:r>
              <a:rPr sz="2000" spc="-40" dirty="0">
                <a:latin typeface="Arial"/>
                <a:cs typeface="Arial"/>
              </a:rPr>
              <a:t>uterina (in </a:t>
            </a:r>
            <a:r>
              <a:rPr sz="2000" spc="-45" dirty="0">
                <a:latin typeface="Arial"/>
                <a:cs typeface="Arial"/>
              </a:rPr>
              <a:t>Italia </a:t>
            </a:r>
            <a:r>
              <a:rPr sz="2000" spc="-105" dirty="0">
                <a:latin typeface="Arial"/>
                <a:cs typeface="Arial"/>
              </a:rPr>
              <a:t>si </a:t>
            </a:r>
            <a:r>
              <a:rPr sz="2000" spc="-100" dirty="0">
                <a:latin typeface="Arial"/>
                <a:cs typeface="Arial"/>
              </a:rPr>
              <a:t>vaccinano </a:t>
            </a:r>
            <a:r>
              <a:rPr sz="2000" spc="-50" dirty="0">
                <a:latin typeface="Arial"/>
                <a:cs typeface="Arial"/>
              </a:rPr>
              <a:t>le </a:t>
            </a:r>
            <a:r>
              <a:rPr sz="2000" spc="-160" dirty="0">
                <a:latin typeface="Arial"/>
                <a:cs typeface="Arial"/>
              </a:rPr>
              <a:t>ragazze </a:t>
            </a:r>
            <a:r>
              <a:rPr sz="2000" spc="-155" dirty="0">
                <a:latin typeface="Arial"/>
                <a:cs typeface="Arial"/>
              </a:rPr>
              <a:t>a </a:t>
            </a:r>
            <a:r>
              <a:rPr sz="2000" spc="-95" dirty="0">
                <a:latin typeface="Arial"/>
                <a:cs typeface="Arial"/>
              </a:rPr>
              <a:t>12</a:t>
            </a:r>
            <a:r>
              <a:rPr sz="2000" spc="-220" dirty="0">
                <a:latin typeface="Arial"/>
                <a:cs typeface="Arial"/>
              </a:rPr>
              <a:t> </a:t>
            </a:r>
            <a:r>
              <a:rPr sz="2000" spc="-65" dirty="0">
                <a:latin typeface="Arial"/>
                <a:cs typeface="Arial"/>
              </a:rPr>
              <a:t>anni)</a:t>
            </a:r>
            <a:endParaRPr sz="2000" dirty="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9385" y="461899"/>
            <a:ext cx="2205990" cy="696595"/>
          </a:xfrm>
          <a:prstGeom prst="rect">
            <a:avLst/>
          </a:prstGeom>
        </p:spPr>
        <p:txBody>
          <a:bodyPr vert="horz" wrap="square" lIns="0" tIns="13335" rIns="0" bIns="0" rtlCol="0">
            <a:spAutoFit/>
          </a:bodyPr>
          <a:lstStyle/>
          <a:p>
            <a:pPr marL="12700">
              <a:lnSpc>
                <a:spcPct val="100000"/>
              </a:lnSpc>
              <a:spcBef>
                <a:spcPts val="105"/>
              </a:spcBef>
            </a:pPr>
            <a:r>
              <a:rPr sz="4400" spc="-285" dirty="0"/>
              <a:t>sc</a:t>
            </a:r>
            <a:r>
              <a:rPr sz="4400" spc="-250" dirty="0"/>
              <a:t>r</a:t>
            </a:r>
            <a:r>
              <a:rPr sz="4400" spc="-190" dirty="0"/>
              <a:t>eening</a:t>
            </a:r>
            <a:endParaRPr sz="4400"/>
          </a:p>
        </p:txBody>
      </p:sp>
      <p:sp>
        <p:nvSpPr>
          <p:cNvPr id="3" name="object 3"/>
          <p:cNvSpPr txBox="1"/>
          <p:nvPr/>
        </p:nvSpPr>
        <p:spPr>
          <a:xfrm>
            <a:off x="535940" y="1610309"/>
            <a:ext cx="8379460" cy="3474669"/>
          </a:xfrm>
          <a:prstGeom prst="rect">
            <a:avLst/>
          </a:prstGeom>
        </p:spPr>
        <p:txBody>
          <a:bodyPr vert="horz" wrap="square" lIns="0" tIns="12065" rIns="0" bIns="0" rtlCol="0">
            <a:spAutoFit/>
          </a:bodyPr>
          <a:lstStyle/>
          <a:p>
            <a:pPr marL="12700" marR="867410">
              <a:lnSpc>
                <a:spcPct val="100000"/>
              </a:lnSpc>
              <a:spcBef>
                <a:spcPts val="95"/>
              </a:spcBef>
              <a:tabLst>
                <a:tab pos="355600" algn="l"/>
                <a:tab pos="356235" algn="l"/>
              </a:tabLst>
            </a:pPr>
            <a:r>
              <a:rPr sz="2800" spc="-235" dirty="0">
                <a:latin typeface="Arial"/>
                <a:cs typeface="Arial"/>
              </a:rPr>
              <a:t>Lo </a:t>
            </a:r>
            <a:r>
              <a:rPr sz="2800" spc="-145" dirty="0">
                <a:latin typeface="Arial"/>
                <a:cs typeface="Arial"/>
              </a:rPr>
              <a:t>screening </a:t>
            </a:r>
            <a:r>
              <a:rPr sz="2800" spc="-120" dirty="0">
                <a:latin typeface="Arial"/>
                <a:cs typeface="Arial"/>
              </a:rPr>
              <a:t>sulla </a:t>
            </a:r>
            <a:r>
              <a:rPr sz="2800" spc="-110" dirty="0">
                <a:latin typeface="Arial"/>
                <a:cs typeface="Arial"/>
              </a:rPr>
              <a:t>popolazione </a:t>
            </a:r>
            <a:r>
              <a:rPr sz="2800" spc="-105" dirty="0">
                <a:latin typeface="Arial"/>
                <a:cs typeface="Arial"/>
              </a:rPr>
              <a:t>asintomatica </a:t>
            </a:r>
            <a:r>
              <a:rPr sz="2800" spc="-165" dirty="0">
                <a:latin typeface="Arial"/>
                <a:cs typeface="Arial"/>
              </a:rPr>
              <a:t>è  </a:t>
            </a:r>
            <a:r>
              <a:rPr sz="2800" spc="-114" dirty="0">
                <a:latin typeface="Arial"/>
                <a:cs typeface="Arial"/>
              </a:rPr>
              <a:t>efficace </a:t>
            </a:r>
            <a:r>
              <a:rPr sz="2800" spc="-85" dirty="0">
                <a:latin typeface="Arial"/>
                <a:cs typeface="Arial"/>
              </a:rPr>
              <a:t>nel </a:t>
            </a:r>
            <a:r>
              <a:rPr sz="2800" spc="-215" dirty="0">
                <a:latin typeface="Arial"/>
                <a:cs typeface="Arial"/>
              </a:rPr>
              <a:t>caso</a:t>
            </a:r>
            <a:r>
              <a:rPr sz="2800" spc="-254" dirty="0">
                <a:latin typeface="Arial"/>
                <a:cs typeface="Arial"/>
              </a:rPr>
              <a:t> </a:t>
            </a:r>
            <a:r>
              <a:rPr sz="2800" spc="-40" dirty="0">
                <a:latin typeface="Arial"/>
                <a:cs typeface="Arial"/>
              </a:rPr>
              <a:t>di:</a:t>
            </a:r>
            <a:endParaRPr sz="2800" dirty="0">
              <a:latin typeface="Arial"/>
              <a:cs typeface="Arial"/>
            </a:endParaRPr>
          </a:p>
          <a:p>
            <a:pPr marL="756285" lvl="1" indent="-286385">
              <a:lnSpc>
                <a:spcPct val="100000"/>
              </a:lnSpc>
              <a:spcBef>
                <a:spcPts val="610"/>
              </a:spcBef>
              <a:buChar char="–"/>
              <a:tabLst>
                <a:tab pos="756920" algn="l"/>
              </a:tabLst>
            </a:pPr>
            <a:r>
              <a:rPr sz="2400" spc="-325" dirty="0">
                <a:latin typeface="Arial"/>
                <a:cs typeface="Arial"/>
              </a:rPr>
              <a:t>Ca </a:t>
            </a:r>
            <a:r>
              <a:rPr lang="en-GB" sz="2400" spc="-325" dirty="0">
                <a:latin typeface="Arial"/>
                <a:cs typeface="Arial"/>
              </a:rPr>
              <a:t> </a:t>
            </a:r>
            <a:r>
              <a:rPr sz="2400" spc="-85" dirty="0" err="1">
                <a:latin typeface="Arial"/>
                <a:cs typeface="Arial"/>
              </a:rPr>
              <a:t>mammella</a:t>
            </a:r>
            <a:r>
              <a:rPr sz="2400" spc="-85" dirty="0">
                <a:latin typeface="Arial"/>
                <a:cs typeface="Arial"/>
              </a:rPr>
              <a:t>: </a:t>
            </a:r>
            <a:r>
              <a:rPr sz="2400" b="1" spc="-95" dirty="0">
                <a:latin typeface="Arial" panose="020B0604020202020204" pitchFamily="34" charset="0"/>
                <a:cs typeface="Arial" panose="020B0604020202020204" pitchFamily="34" charset="0"/>
              </a:rPr>
              <a:t>mammografia </a:t>
            </a:r>
            <a:r>
              <a:rPr sz="2400" b="1" spc="-90" dirty="0">
                <a:latin typeface="Arial" panose="020B0604020202020204" pitchFamily="34" charset="0"/>
                <a:cs typeface="Arial" panose="020B0604020202020204" pitchFamily="34" charset="0"/>
              </a:rPr>
              <a:t>biennale </a:t>
            </a:r>
            <a:r>
              <a:rPr sz="2400" spc="-25" dirty="0">
                <a:latin typeface="Arial"/>
                <a:cs typeface="Arial"/>
              </a:rPr>
              <a:t>tra </a:t>
            </a:r>
            <a:r>
              <a:rPr sz="2400" spc="15" dirty="0">
                <a:latin typeface="Arial"/>
                <a:cs typeface="Arial"/>
              </a:rPr>
              <a:t>i </a:t>
            </a:r>
            <a:r>
              <a:rPr sz="2400" spc="-125" dirty="0">
                <a:latin typeface="Arial"/>
                <a:cs typeface="Arial"/>
              </a:rPr>
              <a:t>40 </a:t>
            </a:r>
            <a:r>
              <a:rPr sz="2400" spc="-105" dirty="0">
                <a:latin typeface="Arial"/>
                <a:cs typeface="Arial"/>
              </a:rPr>
              <a:t>-69</a:t>
            </a:r>
            <a:r>
              <a:rPr sz="2400" spc="-345" dirty="0">
                <a:latin typeface="Arial"/>
                <a:cs typeface="Arial"/>
              </a:rPr>
              <a:t> </a:t>
            </a:r>
            <a:r>
              <a:rPr sz="2400" spc="-80" dirty="0" err="1">
                <a:latin typeface="Arial"/>
                <a:cs typeface="Arial"/>
              </a:rPr>
              <a:t>anni</a:t>
            </a:r>
            <a:endParaRPr lang="en-GB" sz="2400" spc="-80" dirty="0">
              <a:latin typeface="Arial"/>
              <a:cs typeface="Arial"/>
            </a:endParaRPr>
          </a:p>
          <a:p>
            <a:pPr marL="469900" lvl="1">
              <a:lnSpc>
                <a:spcPct val="100000"/>
              </a:lnSpc>
              <a:spcBef>
                <a:spcPts val="610"/>
              </a:spcBef>
              <a:tabLst>
                <a:tab pos="756920" algn="l"/>
              </a:tabLst>
            </a:pPr>
            <a:endParaRPr sz="2400" dirty="0">
              <a:latin typeface="Arial"/>
              <a:cs typeface="Arial"/>
            </a:endParaRPr>
          </a:p>
          <a:p>
            <a:pPr marL="756285" lvl="1" indent="-286385">
              <a:lnSpc>
                <a:spcPct val="100000"/>
              </a:lnSpc>
              <a:spcBef>
                <a:spcPts val="575"/>
              </a:spcBef>
              <a:buChar char="–"/>
              <a:tabLst>
                <a:tab pos="756920" algn="l"/>
              </a:tabLst>
            </a:pPr>
            <a:r>
              <a:rPr sz="2400" spc="-325" dirty="0">
                <a:latin typeface="Arial"/>
                <a:cs typeface="Arial"/>
              </a:rPr>
              <a:t>Ca</a:t>
            </a:r>
            <a:r>
              <a:rPr lang="en-GB" sz="2400" spc="-325" dirty="0">
                <a:latin typeface="Arial"/>
                <a:cs typeface="Arial"/>
              </a:rPr>
              <a:t> </a:t>
            </a:r>
            <a:r>
              <a:rPr sz="2400" spc="-325" dirty="0">
                <a:latin typeface="Arial"/>
                <a:cs typeface="Arial"/>
              </a:rPr>
              <a:t> </a:t>
            </a:r>
            <a:r>
              <a:rPr sz="2400" spc="-100" dirty="0">
                <a:latin typeface="Arial"/>
                <a:cs typeface="Arial"/>
              </a:rPr>
              <a:t>cervice </a:t>
            </a:r>
            <a:r>
              <a:rPr sz="2400" spc="-45" dirty="0">
                <a:latin typeface="Arial"/>
                <a:cs typeface="Arial"/>
              </a:rPr>
              <a:t>uterina: </a:t>
            </a:r>
            <a:r>
              <a:rPr sz="2400" b="1" spc="-375" dirty="0">
                <a:latin typeface="Arial" panose="020B0604020202020204" pitchFamily="34" charset="0"/>
                <a:cs typeface="Arial" panose="020B0604020202020204" pitchFamily="34" charset="0"/>
              </a:rPr>
              <a:t>PAP  </a:t>
            </a:r>
            <a:r>
              <a:rPr sz="2400" b="1" spc="-50" dirty="0">
                <a:latin typeface="Arial" panose="020B0604020202020204" pitchFamily="34" charset="0"/>
                <a:cs typeface="Arial" panose="020B0604020202020204" pitchFamily="34" charset="0"/>
              </a:rPr>
              <a:t>test </a:t>
            </a:r>
            <a:r>
              <a:rPr sz="2400" spc="-45" dirty="0">
                <a:latin typeface="Arial"/>
                <a:cs typeface="Arial"/>
              </a:rPr>
              <a:t>triennale </a:t>
            </a:r>
            <a:r>
              <a:rPr sz="2400" spc="-25" dirty="0">
                <a:latin typeface="Arial"/>
                <a:cs typeface="Arial"/>
              </a:rPr>
              <a:t>tra </a:t>
            </a:r>
            <a:r>
              <a:rPr sz="2400" spc="-110" dirty="0">
                <a:latin typeface="Arial"/>
                <a:cs typeface="Arial"/>
              </a:rPr>
              <a:t>25-64</a:t>
            </a:r>
            <a:r>
              <a:rPr sz="2400" spc="-409" dirty="0">
                <a:latin typeface="Arial"/>
                <a:cs typeface="Arial"/>
              </a:rPr>
              <a:t> </a:t>
            </a:r>
            <a:r>
              <a:rPr sz="2400" spc="-80" dirty="0" err="1">
                <a:latin typeface="Arial"/>
                <a:cs typeface="Arial"/>
              </a:rPr>
              <a:t>anni</a:t>
            </a:r>
            <a:endParaRPr lang="en-GB" sz="2400" spc="-80" dirty="0">
              <a:latin typeface="Arial"/>
              <a:cs typeface="Arial"/>
            </a:endParaRPr>
          </a:p>
          <a:p>
            <a:pPr marL="469900" lvl="1">
              <a:lnSpc>
                <a:spcPct val="100000"/>
              </a:lnSpc>
              <a:spcBef>
                <a:spcPts val="575"/>
              </a:spcBef>
              <a:tabLst>
                <a:tab pos="756920" algn="l"/>
              </a:tabLst>
            </a:pPr>
            <a:endParaRPr sz="2400" dirty="0">
              <a:latin typeface="Arial"/>
              <a:cs typeface="Arial"/>
            </a:endParaRPr>
          </a:p>
          <a:p>
            <a:pPr marL="756285" lvl="1" indent="-286385">
              <a:lnSpc>
                <a:spcPct val="100000"/>
              </a:lnSpc>
              <a:spcBef>
                <a:spcPts val="580"/>
              </a:spcBef>
              <a:buChar char="–"/>
              <a:tabLst>
                <a:tab pos="756920" algn="l"/>
              </a:tabLst>
            </a:pPr>
            <a:r>
              <a:rPr sz="2400" spc="-325" dirty="0">
                <a:latin typeface="Arial"/>
                <a:cs typeface="Arial"/>
              </a:rPr>
              <a:t>Ca </a:t>
            </a:r>
            <a:r>
              <a:rPr lang="en-GB" sz="2400" spc="-325" dirty="0">
                <a:latin typeface="Arial"/>
                <a:cs typeface="Arial"/>
              </a:rPr>
              <a:t> </a:t>
            </a:r>
            <a:r>
              <a:rPr sz="2400" spc="-85" dirty="0">
                <a:latin typeface="Arial"/>
                <a:cs typeface="Arial"/>
              </a:rPr>
              <a:t>colon </a:t>
            </a:r>
            <a:r>
              <a:rPr sz="2400" spc="-10" dirty="0">
                <a:latin typeface="Arial"/>
                <a:cs typeface="Arial"/>
              </a:rPr>
              <a:t>retto: </a:t>
            </a:r>
            <a:r>
              <a:rPr sz="2400" b="1" spc="-420" dirty="0">
                <a:latin typeface="Arial" panose="020B0604020202020204" pitchFamily="34" charset="0"/>
                <a:cs typeface="Arial" panose="020B0604020202020204" pitchFamily="34" charset="0"/>
              </a:rPr>
              <a:t>R </a:t>
            </a:r>
            <a:r>
              <a:rPr lang="en-GB" sz="2400" b="1" spc="-420" dirty="0">
                <a:latin typeface="Arial" panose="020B0604020202020204" pitchFamily="34" charset="0"/>
                <a:cs typeface="Arial" panose="020B0604020202020204" pitchFamily="34" charset="0"/>
              </a:rPr>
              <a:t>ICERCA   SANGUE  OCCULTO   </a:t>
            </a:r>
            <a:r>
              <a:rPr sz="2400" spc="-70" dirty="0" err="1">
                <a:latin typeface="Arial"/>
                <a:cs typeface="Arial"/>
              </a:rPr>
              <a:t>nelle</a:t>
            </a:r>
            <a:r>
              <a:rPr sz="2400" spc="-70" dirty="0">
                <a:latin typeface="Arial"/>
                <a:cs typeface="Arial"/>
              </a:rPr>
              <a:t> </a:t>
            </a:r>
            <a:r>
              <a:rPr sz="2400" spc="-80" dirty="0">
                <a:latin typeface="Arial"/>
                <a:cs typeface="Arial"/>
              </a:rPr>
              <a:t>feci </a:t>
            </a:r>
            <a:r>
              <a:rPr sz="2400" spc="-90" dirty="0">
                <a:latin typeface="Arial"/>
                <a:cs typeface="Arial"/>
              </a:rPr>
              <a:t>ogni </a:t>
            </a:r>
            <a:r>
              <a:rPr sz="2400" spc="-95" dirty="0">
                <a:latin typeface="Arial"/>
                <a:cs typeface="Arial"/>
              </a:rPr>
              <a:t>1-2 </a:t>
            </a:r>
            <a:r>
              <a:rPr sz="2400" spc="-80" dirty="0">
                <a:latin typeface="Arial"/>
                <a:cs typeface="Arial"/>
              </a:rPr>
              <a:t>anni </a:t>
            </a:r>
            <a:r>
              <a:rPr sz="2400" spc="-25" dirty="0">
                <a:latin typeface="Arial"/>
                <a:cs typeface="Arial"/>
              </a:rPr>
              <a:t>tra </a:t>
            </a:r>
            <a:r>
              <a:rPr sz="2400" spc="-114" dirty="0">
                <a:latin typeface="Arial"/>
                <a:cs typeface="Arial"/>
              </a:rPr>
              <a:t>50-75</a:t>
            </a:r>
            <a:r>
              <a:rPr sz="2400" spc="-415" dirty="0">
                <a:latin typeface="Arial"/>
                <a:cs typeface="Arial"/>
              </a:rPr>
              <a:t> </a:t>
            </a:r>
            <a:r>
              <a:rPr sz="2400" spc="-80" dirty="0">
                <a:latin typeface="Arial"/>
                <a:cs typeface="Arial"/>
              </a:rPr>
              <a:t>anni</a:t>
            </a:r>
            <a:endParaRPr sz="2400" dirty="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827088" y="404813"/>
            <a:ext cx="7777162" cy="1470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it-IT" sz="3600" b="1">
                <a:solidFill>
                  <a:schemeClr val="tx2"/>
                </a:solidFill>
                <a:effectLst>
                  <a:outerShdw blurRad="38100" dist="38100" dir="2700000" algn="tl">
                    <a:srgbClr val="C0C0C0"/>
                  </a:outerShdw>
                </a:effectLst>
              </a:rPr>
              <a:t>PROGRAMMI di SCREENING</a:t>
            </a:r>
            <a:br>
              <a:rPr lang="it-IT" sz="3600" b="1">
                <a:solidFill>
                  <a:srgbClr val="FF99FF"/>
                </a:solidFill>
                <a:effectLst>
                  <a:outerShdw blurRad="38100" dist="38100" dir="2700000" algn="tl">
                    <a:srgbClr val="C0C0C0"/>
                  </a:outerShdw>
                </a:effectLst>
              </a:rPr>
            </a:br>
            <a:r>
              <a:rPr lang="it-IT" sz="3600" b="1">
                <a:solidFill>
                  <a:schemeClr val="accent2"/>
                </a:solidFill>
                <a:effectLst>
                  <a:outerShdw blurRad="38100" dist="38100" dir="2700000" algn="tl">
                    <a:srgbClr val="C0C0C0"/>
                  </a:outerShdw>
                </a:effectLst>
              </a:rPr>
              <a:t>CERVICOCARCINOMA e </a:t>
            </a:r>
            <a:br>
              <a:rPr lang="it-IT" sz="3600" b="1">
                <a:solidFill>
                  <a:schemeClr val="accent2"/>
                </a:solidFill>
                <a:effectLst>
                  <a:outerShdw blurRad="38100" dist="38100" dir="2700000" algn="tl">
                    <a:srgbClr val="C0C0C0"/>
                  </a:outerShdw>
                </a:effectLst>
              </a:rPr>
            </a:br>
            <a:r>
              <a:rPr lang="it-IT" sz="3600" b="1">
                <a:solidFill>
                  <a:schemeClr val="accent2"/>
                </a:solidFill>
                <a:effectLst>
                  <a:outerShdw blurRad="38100" dist="38100" dir="2700000" algn="tl">
                    <a:srgbClr val="C0C0C0"/>
                  </a:outerShdw>
                </a:effectLst>
              </a:rPr>
              <a:t>CANCRO del COLON - RETTO</a:t>
            </a:r>
          </a:p>
        </p:txBody>
      </p:sp>
      <p:sp>
        <p:nvSpPr>
          <p:cNvPr id="27651" name="Rectangle 3"/>
          <p:cNvSpPr>
            <a:spLocks noChangeArrowheads="1"/>
          </p:cNvSpPr>
          <p:nvPr/>
        </p:nvSpPr>
        <p:spPr bwMode="auto">
          <a:xfrm>
            <a:off x="4500563" y="4141788"/>
            <a:ext cx="4321175" cy="1008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tx2"/>
              </a:buClr>
              <a:buSzPct val="75000"/>
              <a:buFont typeface="Wingdings" pitchFamily="2" charset="2"/>
              <a:buNone/>
            </a:pPr>
            <a:r>
              <a:rPr lang="it-IT" sz="3200">
                <a:effectLst>
                  <a:outerShdw blurRad="38100" dist="38100" dir="2700000" algn="tl">
                    <a:srgbClr val="C0C0C0"/>
                  </a:outerShdw>
                </a:effectLst>
              </a:rPr>
              <a:t>RIDUZIONE MORTALITA</a:t>
            </a:r>
            <a:r>
              <a:rPr lang="it-IT" altLang="it-IT" sz="3200">
                <a:effectLst>
                  <a:outerShdw blurRad="38100" dist="38100" dir="2700000" algn="tl">
                    <a:srgbClr val="C0C0C0"/>
                  </a:outerShdw>
                </a:effectLst>
              </a:rPr>
              <a:t>’</a:t>
            </a:r>
            <a:endParaRPr lang="it-IT" sz="3200">
              <a:effectLst>
                <a:outerShdw blurRad="38100" dist="38100" dir="2700000" algn="tl">
                  <a:srgbClr val="C0C0C0"/>
                </a:outerShdw>
              </a:effectLst>
            </a:endParaRPr>
          </a:p>
        </p:txBody>
      </p:sp>
      <p:sp>
        <p:nvSpPr>
          <p:cNvPr id="27652" name="Rectangle 4"/>
          <p:cNvSpPr>
            <a:spLocks noChangeArrowheads="1"/>
          </p:cNvSpPr>
          <p:nvPr/>
        </p:nvSpPr>
        <p:spPr bwMode="auto">
          <a:xfrm>
            <a:off x="1042988" y="4141788"/>
            <a:ext cx="2697162" cy="1077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3200" b="1" dirty="0">
                <a:solidFill>
                  <a:srgbClr val="FF0000"/>
                </a:solidFill>
                <a:latin typeface="Comic Sans MS" charset="0"/>
                <a:ea typeface="ＭＳ Ｐゴシック" charset="0"/>
              </a:rPr>
              <a:t>RIDUZIONE</a:t>
            </a:r>
          </a:p>
          <a:p>
            <a:pPr>
              <a:defRPr/>
            </a:pPr>
            <a:r>
              <a:rPr lang="it-IT" sz="3200" b="1" dirty="0">
                <a:solidFill>
                  <a:srgbClr val="FF0000"/>
                </a:solidFill>
                <a:latin typeface="Comic Sans MS" charset="0"/>
                <a:ea typeface="ＭＳ Ｐゴシック" charset="0"/>
              </a:rPr>
              <a:t>INCIDENZA</a:t>
            </a:r>
          </a:p>
        </p:txBody>
      </p:sp>
      <p:sp>
        <p:nvSpPr>
          <p:cNvPr id="27653" name="Rectangle 5"/>
          <p:cNvSpPr>
            <a:spLocks noChangeArrowheads="1"/>
          </p:cNvSpPr>
          <p:nvPr/>
        </p:nvSpPr>
        <p:spPr bwMode="auto">
          <a:xfrm>
            <a:off x="4059238" y="5238750"/>
            <a:ext cx="4321175" cy="1008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tx2"/>
              </a:buClr>
              <a:buSzPct val="75000"/>
              <a:buFont typeface="Wingdings" pitchFamily="2" charset="2"/>
              <a:buNone/>
            </a:pPr>
            <a:r>
              <a:rPr lang="it-IT" sz="3200" b="1">
                <a:effectLst>
                  <a:outerShdw blurRad="38100" dist="38100" dir="2700000" algn="tl">
                    <a:srgbClr val="C0C0C0"/>
                  </a:outerShdw>
                </a:effectLst>
              </a:rPr>
              <a:t>Identificazione Lesioni Pre-Tumorali</a:t>
            </a:r>
          </a:p>
        </p:txBody>
      </p:sp>
      <p:sp>
        <p:nvSpPr>
          <p:cNvPr id="27654" name="AutoShape 6"/>
          <p:cNvSpPr>
            <a:spLocks noChangeArrowheads="1"/>
          </p:cNvSpPr>
          <p:nvPr/>
        </p:nvSpPr>
        <p:spPr bwMode="auto">
          <a:xfrm rot="5400000">
            <a:off x="5614988" y="2882900"/>
            <a:ext cx="1657350" cy="717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rgbClr val="FFB13F"/>
            </a:solidFill>
            <a:miter lim="800000"/>
            <a:headEnd/>
            <a:tailEnd/>
          </a:ln>
          <a:effectLst>
            <a:outerShdw blurRad="63500" dist="107763" dir="18900000" algn="ctr" rotWithShape="0">
              <a:srgbClr val="DC8300">
                <a:alpha val="50000"/>
              </a:srgbClr>
            </a:outerShdw>
          </a:effectLst>
        </p:spPr>
        <p:txBody>
          <a:bodyPr wrap="none" anchor="ctr"/>
          <a:lstStyle/>
          <a:p>
            <a:pPr>
              <a:defRPr/>
            </a:pPr>
            <a:endParaRPr lang="it-IT">
              <a:latin typeface="Arial" charset="0"/>
              <a:ea typeface="ＭＳ Ｐゴシック" charset="0"/>
            </a:endParaRPr>
          </a:p>
        </p:txBody>
      </p:sp>
      <p:sp>
        <p:nvSpPr>
          <p:cNvPr id="27655" name="AutoShape 7"/>
          <p:cNvSpPr>
            <a:spLocks noChangeArrowheads="1"/>
          </p:cNvSpPr>
          <p:nvPr/>
        </p:nvSpPr>
        <p:spPr bwMode="auto">
          <a:xfrm rot="8086519">
            <a:off x="2321719" y="2863056"/>
            <a:ext cx="2160588" cy="8286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rgbClr val="FFB13F"/>
            </a:solidFill>
            <a:miter lim="800000"/>
            <a:headEnd/>
            <a:tailEnd/>
          </a:ln>
          <a:effectLst>
            <a:outerShdw blurRad="63500" dist="107763" dir="18900000" algn="ctr" rotWithShape="0">
              <a:srgbClr val="DC8300">
                <a:alpha val="50000"/>
              </a:srgbClr>
            </a:outerShdw>
          </a:effectLst>
        </p:spPr>
        <p:txBody>
          <a:bodyPr wrap="none" anchor="ctr"/>
          <a:lstStyle/>
          <a:p>
            <a:pPr>
              <a:defRPr/>
            </a:pPr>
            <a:endParaRPr lang="it-IT">
              <a:latin typeface="Arial" charset="0"/>
              <a:ea typeface="ＭＳ Ｐゴシック" charset="0"/>
            </a:endParaRPr>
          </a:p>
        </p:txBody>
      </p:sp>
      <p:sp>
        <p:nvSpPr>
          <p:cNvPr id="27656" name="AutoShape 8"/>
          <p:cNvSpPr>
            <a:spLocks noChangeArrowheads="1"/>
          </p:cNvSpPr>
          <p:nvPr/>
        </p:nvSpPr>
        <p:spPr bwMode="auto">
          <a:xfrm rot="5400000">
            <a:off x="2693988" y="5230812"/>
            <a:ext cx="1079500" cy="1438275"/>
          </a:xfrm>
          <a:custGeom>
            <a:avLst/>
            <a:gdLst>
              <a:gd name="G0" fmla="+- 10455 0 0"/>
              <a:gd name="G1" fmla="+- 18514 0 0"/>
              <a:gd name="G2" fmla="+- 7200 0 0"/>
              <a:gd name="G3" fmla="*/ 10455 1 2"/>
              <a:gd name="G4" fmla="+- G3 10800 0"/>
              <a:gd name="G5" fmla="+- 21600 10455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6028 w 21600"/>
              <a:gd name="T1" fmla="*/ 0 h 21600"/>
              <a:gd name="T2" fmla="*/ 10455 w 21600"/>
              <a:gd name="T3" fmla="*/ 7200 h 21600"/>
              <a:gd name="T4" fmla="*/ 0 w 21600"/>
              <a:gd name="T5" fmla="*/ 18700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28" y="0"/>
                </a:moveTo>
                <a:lnTo>
                  <a:pt x="10455" y="7200"/>
                </a:lnTo>
                <a:lnTo>
                  <a:pt x="13541" y="7200"/>
                </a:lnTo>
                <a:lnTo>
                  <a:pt x="13541" y="15798"/>
                </a:lnTo>
                <a:lnTo>
                  <a:pt x="0" y="15798"/>
                </a:lnTo>
                <a:lnTo>
                  <a:pt x="0" y="21600"/>
                </a:lnTo>
                <a:lnTo>
                  <a:pt x="18514" y="21600"/>
                </a:lnTo>
                <a:lnTo>
                  <a:pt x="18514" y="7200"/>
                </a:lnTo>
                <a:lnTo>
                  <a:pt x="21600" y="7200"/>
                </a:lnTo>
                <a:close/>
              </a:path>
            </a:pathLst>
          </a:custGeom>
          <a:solidFill>
            <a:schemeClr val="accent1"/>
          </a:solidFill>
          <a:ln w="9525">
            <a:solidFill>
              <a:srgbClr val="FFB13F"/>
            </a:solidFill>
            <a:miter lim="800000"/>
            <a:headEnd/>
            <a:tailEnd/>
          </a:ln>
          <a:effectLst>
            <a:outerShdw blurRad="63500" dist="107763" dir="18900000" algn="ctr" rotWithShape="0">
              <a:srgbClr val="DC8300">
                <a:alpha val="50000"/>
              </a:srgbClr>
            </a:outerShdw>
          </a:effectLst>
        </p:spPr>
        <p:txBody>
          <a:bodyPr wrap="none" anchor="ctr"/>
          <a:lstStyle/>
          <a:p>
            <a:pPr>
              <a:defRPr/>
            </a:pPr>
            <a:endParaRPr lang="it-I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7654"/>
                                        </p:tgtEl>
                                        <p:attrNameLst>
                                          <p:attrName>style.visibility</p:attrName>
                                        </p:attrNameLst>
                                      </p:cBhvr>
                                      <p:to>
                                        <p:strVal val="visible"/>
                                      </p:to>
                                    </p:set>
                                    <p:animEffect transition="in" filter="strips(downRight)">
                                      <p:cBhvr>
                                        <p:cTn id="11" dur="500"/>
                                        <p:tgtEl>
                                          <p:spTgt spid="27654"/>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7651">
                                            <p:txEl>
                                              <p:pRg st="0" end="0"/>
                                            </p:txEl>
                                          </p:spTgt>
                                        </p:tgtEl>
                                        <p:attrNameLst>
                                          <p:attrName>style.visibility</p:attrName>
                                        </p:attrNameLst>
                                      </p:cBhvr>
                                      <p:to>
                                        <p:strVal val="visible"/>
                                      </p:to>
                                    </p:set>
                                    <p:animEffect transition="in" filter="dissolve">
                                      <p:cBhvr>
                                        <p:cTn id="15" dur="500"/>
                                        <p:tgtEl>
                                          <p:spTgt spid="2765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27655"/>
                                        </p:tgtEl>
                                        <p:attrNameLst>
                                          <p:attrName>style.visibility</p:attrName>
                                        </p:attrNameLst>
                                      </p:cBhvr>
                                      <p:to>
                                        <p:strVal val="visible"/>
                                      </p:to>
                                    </p:set>
                                    <p:animEffect transition="in" filter="strips(downLeft)">
                                      <p:cBhvr>
                                        <p:cTn id="20" dur="500"/>
                                        <p:tgtEl>
                                          <p:spTgt spid="27655"/>
                                        </p:tgtEl>
                                      </p:cBhvr>
                                    </p:animEffect>
                                  </p:childTnLst>
                                </p:cTn>
                              </p:par>
                            </p:childTnLst>
                          </p:cTn>
                        </p:par>
                        <p:par>
                          <p:cTn id="21" fill="hold" nodeType="afterGroup">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27652"/>
                                        </p:tgtEl>
                                        <p:attrNameLst>
                                          <p:attrName>style.visibility</p:attrName>
                                        </p:attrNameLst>
                                      </p:cBhvr>
                                      <p:to>
                                        <p:strVal val="visible"/>
                                      </p:to>
                                    </p:set>
                                    <p:anim calcmode="lin" valueType="num">
                                      <p:cBhvr>
                                        <p:cTn id="24" dur="500" fill="hold"/>
                                        <p:tgtEl>
                                          <p:spTgt spid="27652"/>
                                        </p:tgtEl>
                                        <p:attrNameLst>
                                          <p:attrName>ppt_w</p:attrName>
                                        </p:attrNameLst>
                                      </p:cBhvr>
                                      <p:tavLst>
                                        <p:tav tm="0">
                                          <p:val>
                                            <p:fltVal val="0"/>
                                          </p:val>
                                        </p:tav>
                                        <p:tav tm="100000">
                                          <p:val>
                                            <p:strVal val="#ppt_w"/>
                                          </p:val>
                                        </p:tav>
                                      </p:tavLst>
                                    </p:anim>
                                    <p:anim calcmode="lin" valueType="num">
                                      <p:cBhvr>
                                        <p:cTn id="25" dur="500" fill="hold"/>
                                        <p:tgtEl>
                                          <p:spTgt spid="27652"/>
                                        </p:tgtEl>
                                        <p:attrNameLst>
                                          <p:attrName>ppt_h</p:attrName>
                                        </p:attrNameLst>
                                      </p:cBhvr>
                                      <p:tavLst>
                                        <p:tav tm="0">
                                          <p:val>
                                            <p:fltVal val="0"/>
                                          </p:val>
                                        </p:tav>
                                        <p:tav tm="100000">
                                          <p:val>
                                            <p:strVal val="#ppt_h"/>
                                          </p:val>
                                        </p:tav>
                                      </p:tavLst>
                                    </p:anim>
                                  </p:childTnLst>
                                </p:cTn>
                              </p:par>
                            </p:childTnLst>
                          </p:cTn>
                        </p:par>
                        <p:par>
                          <p:cTn id="26" fill="hold" nodeType="afterGroup">
                            <p:stCondLst>
                              <p:cond delay="1000"/>
                            </p:stCondLst>
                            <p:childTnLst>
                              <p:par>
                                <p:cTn id="27" presetID="18" presetClass="entr" presetSubtype="6" fill="hold" nodeType="afterEffect">
                                  <p:stCondLst>
                                    <p:cond delay="0"/>
                                  </p:stCondLst>
                                  <p:childTnLst>
                                    <p:set>
                                      <p:cBhvr>
                                        <p:cTn id="28" dur="1" fill="hold">
                                          <p:stCondLst>
                                            <p:cond delay="0"/>
                                          </p:stCondLst>
                                        </p:cTn>
                                        <p:tgtEl>
                                          <p:spTgt spid="27656"/>
                                        </p:tgtEl>
                                        <p:attrNameLst>
                                          <p:attrName>style.visibility</p:attrName>
                                        </p:attrNameLst>
                                      </p:cBhvr>
                                      <p:to>
                                        <p:strVal val="visible"/>
                                      </p:to>
                                    </p:set>
                                    <p:animEffect transition="in" filter="strips(downRight)">
                                      <p:cBhvr>
                                        <p:cTn id="29" dur="500"/>
                                        <p:tgtEl>
                                          <p:spTgt spid="2765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7653"/>
                                        </p:tgtEl>
                                        <p:attrNameLst>
                                          <p:attrName>style.visibility</p:attrName>
                                        </p:attrNameLst>
                                      </p:cBhvr>
                                      <p:to>
                                        <p:strVal val="visible"/>
                                      </p:to>
                                    </p:set>
                                    <p:animEffect transition="in" filter="dissolve">
                                      <p:cBhvr>
                                        <p:cTn id="34"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build="p" autoUpdateAnimBg="0" advAuto="0"/>
      <p:bldP spid="27652" grpId="0" autoUpdateAnimBg="0"/>
      <p:bldP spid="27653"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1000" y="228600"/>
            <a:ext cx="853440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pPr>
            <a:br>
              <a:rPr lang="it-IT" sz="2800" dirty="0">
                <a:solidFill>
                  <a:schemeClr val="bg1"/>
                </a:solidFill>
                <a:effectLst>
                  <a:outerShdw blurRad="38100" dist="38100" dir="2700000" algn="tl">
                    <a:srgbClr val="C0C0C0"/>
                  </a:outerShdw>
                </a:effectLst>
                <a:latin typeface="Tahoma" pitchFamily="34" charset="0"/>
              </a:rPr>
            </a:br>
            <a:r>
              <a:rPr lang="it-IT" sz="3600" dirty="0">
                <a:solidFill>
                  <a:schemeClr val="tx2"/>
                </a:solidFill>
                <a:effectLst>
                  <a:outerShdw blurRad="38100" dist="38100" dir="2700000" algn="tl">
                    <a:srgbClr val="C0C0C0"/>
                  </a:outerShdw>
                </a:effectLst>
                <a:latin typeface="Tahoma" pitchFamily="34" charset="0"/>
              </a:rPr>
              <a:t>I requisiti per la prevenzione</a:t>
            </a:r>
          </a:p>
        </p:txBody>
      </p:sp>
      <p:sp>
        <p:nvSpPr>
          <p:cNvPr id="60419" name="Text Box 3"/>
          <p:cNvSpPr txBox="1">
            <a:spLocks noChangeArrowheads="1"/>
          </p:cNvSpPr>
          <p:nvPr/>
        </p:nvSpPr>
        <p:spPr bwMode="auto">
          <a:xfrm>
            <a:off x="457200" y="2286000"/>
            <a:ext cx="1981200" cy="430213"/>
          </a:xfrm>
          <a:prstGeom prst="rect">
            <a:avLst/>
          </a:prstGeom>
          <a:gradFill rotWithShape="1">
            <a:gsLst>
              <a:gs pos="0">
                <a:srgbClr val="000066">
                  <a:gamma/>
                  <a:shade val="46275"/>
                  <a:invGamma/>
                </a:srgbClr>
              </a:gs>
              <a:gs pos="50000">
                <a:srgbClr val="000066"/>
              </a:gs>
              <a:gs pos="100000">
                <a:srgbClr val="000066">
                  <a:gamma/>
                  <a:shade val="46275"/>
                  <a:invGamma/>
                </a:srgbClr>
              </a:gs>
            </a:gsLst>
            <a:lin ang="5400000" scaled="1"/>
          </a:gra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defRPr/>
            </a:pPr>
            <a:r>
              <a:rPr lang="it-IT" b="1">
                <a:solidFill>
                  <a:srgbClr val="FEEF7E"/>
                </a:solidFill>
                <a:latin typeface="Arial" charset="0"/>
                <a:ea typeface="ＭＳ Ｐゴシック" charset="0"/>
              </a:rPr>
              <a:t>Malattia</a:t>
            </a:r>
          </a:p>
        </p:txBody>
      </p:sp>
      <p:sp>
        <p:nvSpPr>
          <p:cNvPr id="60420" name="Text Box 4"/>
          <p:cNvSpPr txBox="1">
            <a:spLocks noChangeArrowheads="1"/>
          </p:cNvSpPr>
          <p:nvPr/>
        </p:nvSpPr>
        <p:spPr bwMode="auto">
          <a:xfrm>
            <a:off x="457200" y="4151313"/>
            <a:ext cx="1905000" cy="374650"/>
          </a:xfrm>
          <a:prstGeom prst="rect">
            <a:avLst/>
          </a:prstGeom>
          <a:gradFill rotWithShape="1">
            <a:gsLst>
              <a:gs pos="0">
                <a:srgbClr val="000066">
                  <a:gamma/>
                  <a:shade val="46275"/>
                  <a:invGamma/>
                </a:srgbClr>
              </a:gs>
              <a:gs pos="50000">
                <a:srgbClr val="000066"/>
              </a:gs>
              <a:gs pos="100000">
                <a:srgbClr val="000066">
                  <a:gamma/>
                  <a:shade val="46275"/>
                  <a:invGamma/>
                </a:srgbClr>
              </a:gs>
            </a:gsLst>
            <a:lin ang="5400000" scaled="1"/>
          </a:gra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defRPr/>
            </a:pPr>
            <a:r>
              <a:rPr lang="it-IT" sz="2000" b="1" dirty="0">
                <a:solidFill>
                  <a:srgbClr val="FEEF7E"/>
                </a:solidFill>
                <a:latin typeface="Arial" charset="0"/>
                <a:ea typeface="ＭＳ Ｐゴシック" charset="0"/>
              </a:rPr>
              <a:t>Popolazione</a:t>
            </a:r>
          </a:p>
        </p:txBody>
      </p:sp>
      <p:sp>
        <p:nvSpPr>
          <p:cNvPr id="60421" name="Text Box 5"/>
          <p:cNvSpPr txBox="1">
            <a:spLocks noChangeArrowheads="1"/>
          </p:cNvSpPr>
          <p:nvPr/>
        </p:nvSpPr>
        <p:spPr bwMode="auto">
          <a:xfrm>
            <a:off x="457200" y="5181600"/>
            <a:ext cx="1981200" cy="804863"/>
          </a:xfrm>
          <a:prstGeom prst="rect">
            <a:avLst/>
          </a:prstGeom>
          <a:gradFill rotWithShape="1">
            <a:gsLst>
              <a:gs pos="0">
                <a:srgbClr val="000066">
                  <a:gamma/>
                  <a:shade val="46275"/>
                  <a:invGamma/>
                </a:srgbClr>
              </a:gs>
              <a:gs pos="50000">
                <a:srgbClr val="000066"/>
              </a:gs>
              <a:gs pos="100000">
                <a:srgbClr val="000066">
                  <a:gamma/>
                  <a:shade val="46275"/>
                  <a:invGamma/>
                </a:srgbClr>
              </a:gs>
            </a:gsLst>
            <a:lin ang="5400000" scaled="1"/>
          </a:gra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pPr>
            <a:r>
              <a:rPr lang="it-IT" sz="2000" b="1">
                <a:solidFill>
                  <a:srgbClr val="FEEF7E"/>
                </a:solidFill>
              </a:rPr>
              <a:t>Disponibilità </a:t>
            </a:r>
          </a:p>
          <a:p>
            <a:pPr>
              <a:lnSpc>
                <a:spcPct val="90000"/>
              </a:lnSpc>
              <a:spcBef>
                <a:spcPct val="50000"/>
              </a:spcBef>
            </a:pPr>
            <a:r>
              <a:rPr lang="it-IT" sz="2000" b="1">
                <a:solidFill>
                  <a:srgbClr val="FEEF7E"/>
                </a:solidFill>
              </a:rPr>
              <a:t>di un test:</a:t>
            </a:r>
          </a:p>
        </p:txBody>
      </p:sp>
      <p:sp>
        <p:nvSpPr>
          <p:cNvPr id="60422" name="Text Box 6"/>
          <p:cNvSpPr txBox="1">
            <a:spLocks noChangeArrowheads="1"/>
          </p:cNvSpPr>
          <p:nvPr/>
        </p:nvSpPr>
        <p:spPr bwMode="auto">
          <a:xfrm>
            <a:off x="3200400" y="2286000"/>
            <a:ext cx="5029200" cy="420688"/>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defRPr/>
            </a:pPr>
            <a:r>
              <a:rPr lang="it-IT" b="1">
                <a:latin typeface="Arial" charset="0"/>
                <a:ea typeface="ＭＳ Ｐゴシック" charset="0"/>
              </a:rPr>
              <a:t>rilevante</a:t>
            </a:r>
          </a:p>
        </p:txBody>
      </p:sp>
      <p:sp>
        <p:nvSpPr>
          <p:cNvPr id="60423" name="Text Box 7"/>
          <p:cNvSpPr txBox="1">
            <a:spLocks noChangeArrowheads="1"/>
          </p:cNvSpPr>
          <p:nvPr/>
        </p:nvSpPr>
        <p:spPr bwMode="auto">
          <a:xfrm>
            <a:off x="3200400" y="2895600"/>
            <a:ext cx="5486400" cy="40005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2000" b="1" dirty="0">
                <a:latin typeface="Arial" charset="0"/>
                <a:ea typeface="ＭＳ Ｐゴシック" charset="0"/>
              </a:rPr>
              <a:t>storia naturale nota (periodo preclinico)</a:t>
            </a:r>
          </a:p>
        </p:txBody>
      </p:sp>
      <p:sp>
        <p:nvSpPr>
          <p:cNvPr id="60424" name="Text Box 8"/>
          <p:cNvSpPr txBox="1">
            <a:spLocks noChangeArrowheads="1"/>
          </p:cNvSpPr>
          <p:nvPr/>
        </p:nvSpPr>
        <p:spPr bwMode="auto">
          <a:xfrm>
            <a:off x="3200400" y="3429000"/>
            <a:ext cx="5486400" cy="40005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2000" b="1" dirty="0">
                <a:latin typeface="Arial" charset="0"/>
                <a:ea typeface="ＭＳ Ｐゴシック" charset="0"/>
              </a:rPr>
              <a:t>effettivo beneficio da diagnosi precoce</a:t>
            </a:r>
          </a:p>
        </p:txBody>
      </p:sp>
      <p:sp>
        <p:nvSpPr>
          <p:cNvPr id="60425" name="Text Box 9"/>
          <p:cNvSpPr txBox="1">
            <a:spLocks noChangeArrowheads="1"/>
          </p:cNvSpPr>
          <p:nvPr/>
        </p:nvSpPr>
        <p:spPr bwMode="auto">
          <a:xfrm>
            <a:off x="3276600" y="4114800"/>
            <a:ext cx="5486400" cy="457200"/>
          </a:xfrm>
          <a:prstGeom prst="rect">
            <a:avLst/>
          </a:prstGeom>
          <a:gradFill rotWithShape="0">
            <a:gsLst>
              <a:gs pos="0">
                <a:srgbClr val="99CCFF">
                  <a:gamma/>
                  <a:shade val="66275"/>
                  <a:invGamma/>
                </a:srgbClr>
              </a:gs>
              <a:gs pos="50000">
                <a:srgbClr val="99CCFF"/>
              </a:gs>
              <a:gs pos="100000">
                <a:srgbClr val="99CCFF">
                  <a:gamma/>
                  <a:shade val="66275"/>
                  <a:invGamma/>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b="1">
                <a:solidFill>
                  <a:srgbClr val="000066"/>
                </a:solidFill>
                <a:latin typeface="Arial" charset="0"/>
                <a:ea typeface="ＭＳ Ｐゴシック" charset="0"/>
              </a:rPr>
              <a:t>definita e identificabile</a:t>
            </a:r>
          </a:p>
        </p:txBody>
      </p:sp>
      <p:sp>
        <p:nvSpPr>
          <p:cNvPr id="60426" name="Text Box 10"/>
          <p:cNvSpPr txBox="1">
            <a:spLocks noChangeArrowheads="1"/>
          </p:cNvSpPr>
          <p:nvPr/>
        </p:nvSpPr>
        <p:spPr bwMode="auto">
          <a:xfrm>
            <a:off x="3200400" y="4921250"/>
            <a:ext cx="5638800" cy="1495794"/>
          </a:xfrm>
          <a:prstGeom prst="rect">
            <a:avLst/>
          </a:prstGeom>
          <a:gradFill rotWithShape="0">
            <a:gsLst>
              <a:gs pos="0">
                <a:srgbClr val="FFFFFF">
                  <a:gamma/>
                  <a:shade val="56078"/>
                  <a:invGamma/>
                </a:srgbClr>
              </a:gs>
              <a:gs pos="50000">
                <a:srgbClr val="FFFFFF"/>
              </a:gs>
              <a:gs pos="100000">
                <a:srgbClr val="FFFFFF">
                  <a:gamma/>
                  <a:shade val="56078"/>
                  <a:invGamma/>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a:defRPr sz="2400">
                <a:solidFill>
                  <a:schemeClr val="tx1"/>
                </a:solidFill>
                <a:latin typeface="Times New Roman" charset="0"/>
                <a:ea typeface="ＭＳ Ｐゴシック" charset="0"/>
              </a:defRPr>
            </a:lvl1pPr>
            <a:lvl2pPr marL="382588" algn="l">
              <a:defRPr sz="2400">
                <a:solidFill>
                  <a:schemeClr val="tx1"/>
                </a:solidFill>
                <a:latin typeface="Times New Roman" charset="0"/>
                <a:ea typeface="ＭＳ Ｐゴシック" charset="0"/>
              </a:defRPr>
            </a:lvl2pPr>
            <a:lvl3pPr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lvl="1">
              <a:lnSpc>
                <a:spcPct val="80000"/>
              </a:lnSpc>
              <a:spcBef>
                <a:spcPct val="20000"/>
              </a:spcBef>
              <a:buFontTx/>
              <a:buChar char="–"/>
              <a:defRPr/>
            </a:pPr>
            <a:r>
              <a:rPr lang="it-IT" b="1" dirty="0">
                <a:solidFill>
                  <a:srgbClr val="000066"/>
                </a:solidFill>
              </a:rPr>
              <a:t>sensibile, specifico, riproducibile, </a:t>
            </a:r>
          </a:p>
          <a:p>
            <a:pPr lvl="1">
              <a:lnSpc>
                <a:spcPct val="80000"/>
              </a:lnSpc>
              <a:spcBef>
                <a:spcPct val="20000"/>
              </a:spcBef>
              <a:buFontTx/>
              <a:buChar char="–"/>
              <a:defRPr/>
            </a:pPr>
            <a:r>
              <a:rPr lang="it-IT" b="1" dirty="0">
                <a:solidFill>
                  <a:srgbClr val="000066"/>
                </a:solidFill>
              </a:rPr>
              <a:t>conveniente, </a:t>
            </a:r>
          </a:p>
          <a:p>
            <a:pPr lvl="1">
              <a:lnSpc>
                <a:spcPct val="80000"/>
              </a:lnSpc>
              <a:spcBef>
                <a:spcPct val="20000"/>
              </a:spcBef>
              <a:buFontTx/>
              <a:buChar char="–"/>
              <a:defRPr/>
            </a:pPr>
            <a:r>
              <a:rPr lang="it-IT" b="1" dirty="0">
                <a:solidFill>
                  <a:srgbClr val="000066"/>
                </a:solidFill>
              </a:rPr>
              <a:t>esente da complicazioni, </a:t>
            </a:r>
          </a:p>
          <a:p>
            <a:pPr lvl="1">
              <a:lnSpc>
                <a:spcPct val="80000"/>
              </a:lnSpc>
              <a:spcBef>
                <a:spcPct val="20000"/>
              </a:spcBef>
              <a:buFontTx/>
              <a:buChar char="–"/>
              <a:defRPr/>
            </a:pPr>
            <a:r>
              <a:rPr lang="it-IT" b="1" dirty="0">
                <a:solidFill>
                  <a:srgbClr val="000066"/>
                </a:solidFill>
              </a:rPr>
              <a:t>accettabile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25"/>
                                        </p:tgtEl>
                                        <p:attrNameLst>
                                          <p:attrName>style.visibility</p:attrName>
                                        </p:attrNameLst>
                                      </p:cBhvr>
                                      <p:to>
                                        <p:strVal val="visible"/>
                                      </p:to>
                                    </p:set>
                                    <p:anim calcmode="lin" valueType="num">
                                      <p:cBhvr additive="base">
                                        <p:cTn id="7" dur="500" fill="hold"/>
                                        <p:tgtEl>
                                          <p:spTgt spid="60425"/>
                                        </p:tgtEl>
                                        <p:attrNameLst>
                                          <p:attrName>ppt_x</p:attrName>
                                        </p:attrNameLst>
                                      </p:cBhvr>
                                      <p:tavLst>
                                        <p:tav tm="0">
                                          <p:val>
                                            <p:strVal val="0-#ppt_w/2"/>
                                          </p:val>
                                        </p:tav>
                                        <p:tav tm="100000">
                                          <p:val>
                                            <p:strVal val="#ppt_x"/>
                                          </p:val>
                                        </p:tav>
                                      </p:tavLst>
                                    </p:anim>
                                    <p:anim calcmode="lin" valueType="num">
                                      <p:cBhvr additive="base">
                                        <p:cTn id="8" dur="500" fill="hold"/>
                                        <p:tgtEl>
                                          <p:spTgt spid="604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26"/>
                                        </p:tgtEl>
                                        <p:attrNameLst>
                                          <p:attrName>style.visibility</p:attrName>
                                        </p:attrNameLst>
                                      </p:cBhvr>
                                      <p:to>
                                        <p:strVal val="visible"/>
                                      </p:to>
                                    </p:set>
                                    <p:anim calcmode="lin" valueType="num">
                                      <p:cBhvr additive="base">
                                        <p:cTn id="13" dur="500" fill="hold"/>
                                        <p:tgtEl>
                                          <p:spTgt spid="60426"/>
                                        </p:tgtEl>
                                        <p:attrNameLst>
                                          <p:attrName>ppt_x</p:attrName>
                                        </p:attrNameLst>
                                      </p:cBhvr>
                                      <p:tavLst>
                                        <p:tav tm="0">
                                          <p:val>
                                            <p:strVal val="0-#ppt_w/2"/>
                                          </p:val>
                                        </p:tav>
                                        <p:tav tm="100000">
                                          <p:val>
                                            <p:strVal val="#ppt_x"/>
                                          </p:val>
                                        </p:tav>
                                      </p:tavLst>
                                    </p:anim>
                                    <p:anim calcmode="lin" valueType="num">
                                      <p:cBhvr additive="base">
                                        <p:cTn id="14" dur="500" fill="hold"/>
                                        <p:tgtEl>
                                          <p:spTgt spid="604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animBg="1" autoUpdateAnimBg="0"/>
      <p:bldP spid="60426"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026"/>
          <p:cNvSpPr>
            <a:spLocks noChangeArrowheads="1"/>
          </p:cNvSpPr>
          <p:nvPr/>
        </p:nvSpPr>
        <p:spPr bwMode="auto">
          <a:xfrm>
            <a:off x="838200" y="5334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b"/>
          <a:lstStyle/>
          <a:p>
            <a:r>
              <a:rPr lang="it-IT" sz="2800" b="1">
                <a:solidFill>
                  <a:schemeClr val="tx2"/>
                </a:solidFill>
                <a:effectLst>
                  <a:outerShdw blurRad="38100" dist="38100" dir="2700000" algn="tl">
                    <a:srgbClr val="C0C0C0"/>
                  </a:outerShdw>
                </a:effectLst>
                <a:latin typeface="Times" pitchFamily="-84" charset="0"/>
              </a:rPr>
              <a:t>REQUISITI DI UN PROGRAMMA DI SCREENING</a:t>
            </a:r>
          </a:p>
        </p:txBody>
      </p:sp>
      <p:sp>
        <p:nvSpPr>
          <p:cNvPr id="202755" name="Rectangle 1027"/>
          <p:cNvSpPr>
            <a:spLocks noChangeArrowheads="1"/>
          </p:cNvSpPr>
          <p:nvPr/>
        </p:nvSpPr>
        <p:spPr bwMode="auto">
          <a:xfrm>
            <a:off x="1066800" y="1981200"/>
            <a:ext cx="7772400"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nSpc>
                <a:spcPct val="150000"/>
              </a:lnSpc>
              <a:spcBef>
                <a:spcPct val="20000"/>
              </a:spcBef>
              <a:buClr>
                <a:srgbClr val="F6FA3E"/>
              </a:buClr>
              <a:buSzPct val="75000"/>
              <a:buFont typeface="Wingdings" pitchFamily="2" charset="2"/>
              <a:buChar char="n"/>
            </a:pPr>
            <a:r>
              <a:rPr lang="it-IT" sz="2800" b="1">
                <a:solidFill>
                  <a:schemeClr val="accent2"/>
                </a:solidFill>
                <a:effectLst>
                  <a:outerShdw blurRad="38100" dist="38100" dir="2700000" algn="tl">
                    <a:srgbClr val="C0C0C0"/>
                  </a:outerShdw>
                </a:effectLst>
                <a:latin typeface="Times" pitchFamily="-84" charset="0"/>
              </a:rPr>
              <a:t>ETICITA</a:t>
            </a:r>
            <a:r>
              <a:rPr lang="it-IT" altLang="it-IT" sz="2800" b="1">
                <a:solidFill>
                  <a:schemeClr val="accent2"/>
                </a:solidFill>
                <a:effectLst>
                  <a:outerShdw blurRad="38100" dist="38100" dir="2700000" algn="tl">
                    <a:srgbClr val="C0C0C0"/>
                  </a:outerShdw>
                </a:effectLst>
                <a:latin typeface="Times" pitchFamily="-84" charset="0"/>
              </a:rPr>
              <a:t>’</a:t>
            </a:r>
            <a:endParaRPr lang="it-IT" sz="2800" b="1">
              <a:solidFill>
                <a:schemeClr val="accent2"/>
              </a:solidFill>
              <a:effectLst>
                <a:outerShdw blurRad="38100" dist="38100" dir="2700000" algn="tl">
                  <a:srgbClr val="C0C0C0"/>
                </a:outerShdw>
              </a:effectLst>
              <a:latin typeface="Times" pitchFamily="-84" charset="0"/>
            </a:endParaRPr>
          </a:p>
          <a:p>
            <a:pPr marL="342900" indent="-342900">
              <a:lnSpc>
                <a:spcPct val="150000"/>
              </a:lnSpc>
              <a:spcBef>
                <a:spcPct val="20000"/>
              </a:spcBef>
              <a:buClr>
                <a:srgbClr val="F6FA3E"/>
              </a:buClr>
              <a:buSzPct val="75000"/>
              <a:buFont typeface="Wingdings" pitchFamily="2" charset="2"/>
              <a:buChar char="n"/>
            </a:pPr>
            <a:r>
              <a:rPr lang="it-IT" sz="2800" b="1">
                <a:solidFill>
                  <a:schemeClr val="accent2"/>
                </a:solidFill>
                <a:effectLst>
                  <a:outerShdw blurRad="38100" dist="38100" dir="2700000" algn="tl">
                    <a:srgbClr val="C0C0C0"/>
                  </a:outerShdw>
                </a:effectLst>
                <a:latin typeface="Times" pitchFamily="-84" charset="0"/>
              </a:rPr>
              <a:t>EQUITA</a:t>
            </a:r>
            <a:r>
              <a:rPr lang="it-IT" altLang="it-IT" sz="2800" b="1">
                <a:solidFill>
                  <a:schemeClr val="accent2"/>
                </a:solidFill>
                <a:effectLst>
                  <a:outerShdw blurRad="38100" dist="38100" dir="2700000" algn="tl">
                    <a:srgbClr val="C0C0C0"/>
                  </a:outerShdw>
                </a:effectLst>
                <a:latin typeface="Times" pitchFamily="-84" charset="0"/>
              </a:rPr>
              <a:t>’</a:t>
            </a:r>
            <a:endParaRPr lang="it-IT" sz="2800" b="1">
              <a:solidFill>
                <a:schemeClr val="accent2"/>
              </a:solidFill>
              <a:effectLst>
                <a:outerShdw blurRad="38100" dist="38100" dir="2700000" algn="tl">
                  <a:srgbClr val="C0C0C0"/>
                </a:outerShdw>
              </a:effectLst>
              <a:latin typeface="Times" pitchFamily="-84" charset="0"/>
            </a:endParaRPr>
          </a:p>
          <a:p>
            <a:pPr marL="342900" indent="-342900">
              <a:lnSpc>
                <a:spcPct val="150000"/>
              </a:lnSpc>
              <a:spcBef>
                <a:spcPct val="20000"/>
              </a:spcBef>
              <a:buClr>
                <a:srgbClr val="F6FA3E"/>
              </a:buClr>
              <a:buSzPct val="75000"/>
              <a:buFont typeface="Wingdings" pitchFamily="2" charset="2"/>
              <a:buChar char="n"/>
            </a:pPr>
            <a:r>
              <a:rPr lang="it-IT" sz="2800" b="1">
                <a:solidFill>
                  <a:schemeClr val="accent2"/>
                </a:solidFill>
                <a:effectLst>
                  <a:outerShdw blurRad="38100" dist="38100" dir="2700000" algn="tl">
                    <a:srgbClr val="C0C0C0"/>
                  </a:outerShdw>
                </a:effectLst>
                <a:latin typeface="Times" pitchFamily="-84" charset="0"/>
              </a:rPr>
              <a:t>EFFICACIA</a:t>
            </a:r>
          </a:p>
          <a:p>
            <a:pPr marL="342900" indent="-342900">
              <a:lnSpc>
                <a:spcPct val="150000"/>
              </a:lnSpc>
              <a:spcBef>
                <a:spcPct val="20000"/>
              </a:spcBef>
              <a:buClr>
                <a:srgbClr val="F6FA3E"/>
              </a:buClr>
              <a:buSzPct val="75000"/>
              <a:buFont typeface="Wingdings" pitchFamily="2" charset="2"/>
              <a:buChar char="n"/>
            </a:pPr>
            <a:r>
              <a:rPr lang="it-IT" sz="2800" b="1">
                <a:solidFill>
                  <a:schemeClr val="accent2"/>
                </a:solidFill>
                <a:effectLst>
                  <a:outerShdw blurRad="38100" dist="38100" dir="2700000" algn="tl">
                    <a:srgbClr val="C0C0C0"/>
                  </a:outerShdw>
                </a:effectLst>
                <a:latin typeface="Times" pitchFamily="-84" charset="0"/>
              </a:rPr>
              <a:t>EFFICIENZA</a:t>
            </a:r>
          </a:p>
          <a:p>
            <a:pPr marL="342900" indent="-342900">
              <a:lnSpc>
                <a:spcPct val="150000"/>
              </a:lnSpc>
              <a:spcBef>
                <a:spcPct val="20000"/>
              </a:spcBef>
              <a:buClr>
                <a:srgbClr val="F6FA3E"/>
              </a:buClr>
              <a:buSzPct val="75000"/>
              <a:buFont typeface="Wingdings" pitchFamily="2" charset="2"/>
              <a:buChar char="n"/>
            </a:pPr>
            <a:r>
              <a:rPr lang="it-IT" sz="2800" b="1">
                <a:solidFill>
                  <a:schemeClr val="accent2"/>
                </a:solidFill>
                <a:effectLst>
                  <a:outerShdw blurRad="38100" dist="38100" dir="2700000" algn="tl">
                    <a:srgbClr val="C0C0C0"/>
                  </a:outerShdw>
                </a:effectLst>
                <a:latin typeface="Times" pitchFamily="-84" charset="0"/>
              </a:rPr>
              <a:t>STRUTTURATO E CODIFICATO</a:t>
            </a:r>
          </a:p>
          <a:p>
            <a:pPr marL="342900" indent="-342900">
              <a:lnSpc>
                <a:spcPct val="150000"/>
              </a:lnSpc>
              <a:spcBef>
                <a:spcPct val="20000"/>
              </a:spcBef>
              <a:buClr>
                <a:srgbClr val="F6FA3E"/>
              </a:buClr>
              <a:buSzPct val="75000"/>
              <a:buFont typeface="Wingdings" pitchFamily="2" charset="2"/>
              <a:buChar char="n"/>
            </a:pPr>
            <a:r>
              <a:rPr lang="it-IT" sz="2800" b="1">
                <a:solidFill>
                  <a:schemeClr val="accent2"/>
                </a:solidFill>
                <a:effectLst>
                  <a:outerShdw blurRad="38100" dist="38100" dir="2700000" algn="tl">
                    <a:srgbClr val="C0C0C0"/>
                  </a:outerShdw>
                </a:effectLst>
                <a:latin typeface="Times" pitchFamily="-84" charset="0"/>
              </a:rPr>
              <a:t>CONTROLLATO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8" fill="hold" grpId="0" nodeType="afterEffect">
                                  <p:stCondLst>
                                    <p:cond delay="0"/>
                                  </p:stCondLst>
                                  <p:childTnLst>
                                    <p:set>
                                      <p:cBhvr>
                                        <p:cTn id="11" dur="1" fill="hold">
                                          <p:stCondLst>
                                            <p:cond delay="0"/>
                                          </p:stCondLst>
                                        </p:cTn>
                                        <p:tgtEl>
                                          <p:spTgt spid="202755">
                                            <p:txEl>
                                              <p:pRg st="0" end="0"/>
                                            </p:txEl>
                                          </p:spTgt>
                                        </p:tgtEl>
                                        <p:attrNameLst>
                                          <p:attrName>style.visibility</p:attrName>
                                        </p:attrNameLst>
                                      </p:cBhvr>
                                      <p:to>
                                        <p:strVal val="visible"/>
                                      </p:to>
                                    </p:set>
                                    <p:anim calcmode="lin" valueType="num">
                                      <p:cBhvr>
                                        <p:cTn id="12" dur="500" fill="hold"/>
                                        <p:tgtEl>
                                          <p:spTgt spid="202755">
                                            <p:txEl>
                                              <p:pRg st="0" end="0"/>
                                            </p:txEl>
                                          </p:spTgt>
                                        </p:tgtEl>
                                        <p:attrNameLst>
                                          <p:attrName>ppt_x</p:attrName>
                                        </p:attrNameLst>
                                      </p:cBhvr>
                                      <p:tavLst>
                                        <p:tav tm="0">
                                          <p:val>
                                            <p:strVal val="#ppt_x-#ppt_w/2"/>
                                          </p:val>
                                        </p:tav>
                                        <p:tav tm="100000">
                                          <p:val>
                                            <p:strVal val="#ppt_x"/>
                                          </p:val>
                                        </p:tav>
                                      </p:tavLst>
                                    </p:anim>
                                    <p:anim calcmode="lin" valueType="num">
                                      <p:cBhvr>
                                        <p:cTn id="13" dur="500" fill="hold"/>
                                        <p:tgtEl>
                                          <p:spTgt spid="20275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0275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2755">
                                            <p:txEl>
                                              <p:pRg st="0" end="0"/>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000"/>
                            </p:stCondLst>
                            <p:childTnLst>
                              <p:par>
                                <p:cTn id="17" presetID="17" presetClass="entr" presetSubtype="8" fill="hold" grpId="0" nodeType="afterEffect">
                                  <p:stCondLst>
                                    <p:cond delay="0"/>
                                  </p:stCondLst>
                                  <p:childTnLst>
                                    <p:set>
                                      <p:cBhvr>
                                        <p:cTn id="18" dur="1" fill="hold">
                                          <p:stCondLst>
                                            <p:cond delay="0"/>
                                          </p:stCondLst>
                                        </p:cTn>
                                        <p:tgtEl>
                                          <p:spTgt spid="202755">
                                            <p:txEl>
                                              <p:pRg st="1" end="1"/>
                                            </p:txEl>
                                          </p:spTgt>
                                        </p:tgtEl>
                                        <p:attrNameLst>
                                          <p:attrName>style.visibility</p:attrName>
                                        </p:attrNameLst>
                                      </p:cBhvr>
                                      <p:to>
                                        <p:strVal val="visible"/>
                                      </p:to>
                                    </p:set>
                                    <p:anim calcmode="lin" valueType="num">
                                      <p:cBhvr>
                                        <p:cTn id="19" dur="500" fill="hold"/>
                                        <p:tgtEl>
                                          <p:spTgt spid="202755">
                                            <p:txEl>
                                              <p:pRg st="1" end="1"/>
                                            </p:txEl>
                                          </p:spTgt>
                                        </p:tgtEl>
                                        <p:attrNameLst>
                                          <p:attrName>ppt_x</p:attrName>
                                        </p:attrNameLst>
                                      </p:cBhvr>
                                      <p:tavLst>
                                        <p:tav tm="0">
                                          <p:val>
                                            <p:strVal val="#ppt_x-#ppt_w/2"/>
                                          </p:val>
                                        </p:tav>
                                        <p:tav tm="100000">
                                          <p:val>
                                            <p:strVal val="#ppt_x"/>
                                          </p:val>
                                        </p:tav>
                                      </p:tavLst>
                                    </p:anim>
                                    <p:anim calcmode="lin" valueType="num">
                                      <p:cBhvr>
                                        <p:cTn id="20" dur="500" fill="hold"/>
                                        <p:tgtEl>
                                          <p:spTgt spid="202755">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20275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02755">
                                            <p:txEl>
                                              <p:pRg st="1" end="1"/>
                                            </p:txEl>
                                          </p:spTgt>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500"/>
                            </p:stCondLst>
                            <p:childTnLst>
                              <p:par>
                                <p:cTn id="24" presetID="17" presetClass="entr" presetSubtype="8" fill="hold" grpId="0" nodeType="afterEffect">
                                  <p:stCondLst>
                                    <p:cond delay="0"/>
                                  </p:stCondLst>
                                  <p:childTnLst>
                                    <p:set>
                                      <p:cBhvr>
                                        <p:cTn id="25" dur="1" fill="hold">
                                          <p:stCondLst>
                                            <p:cond delay="0"/>
                                          </p:stCondLst>
                                        </p:cTn>
                                        <p:tgtEl>
                                          <p:spTgt spid="202755">
                                            <p:txEl>
                                              <p:pRg st="2" end="2"/>
                                            </p:txEl>
                                          </p:spTgt>
                                        </p:tgtEl>
                                        <p:attrNameLst>
                                          <p:attrName>style.visibility</p:attrName>
                                        </p:attrNameLst>
                                      </p:cBhvr>
                                      <p:to>
                                        <p:strVal val="visible"/>
                                      </p:to>
                                    </p:set>
                                    <p:anim calcmode="lin" valueType="num">
                                      <p:cBhvr>
                                        <p:cTn id="26" dur="500" fill="hold"/>
                                        <p:tgtEl>
                                          <p:spTgt spid="202755">
                                            <p:txEl>
                                              <p:pRg st="2" end="2"/>
                                            </p:txEl>
                                          </p:spTgt>
                                        </p:tgtEl>
                                        <p:attrNameLst>
                                          <p:attrName>ppt_x</p:attrName>
                                        </p:attrNameLst>
                                      </p:cBhvr>
                                      <p:tavLst>
                                        <p:tav tm="0">
                                          <p:val>
                                            <p:strVal val="#ppt_x-#ppt_w/2"/>
                                          </p:val>
                                        </p:tav>
                                        <p:tav tm="100000">
                                          <p:val>
                                            <p:strVal val="#ppt_x"/>
                                          </p:val>
                                        </p:tav>
                                      </p:tavLst>
                                    </p:anim>
                                    <p:anim calcmode="lin" valueType="num">
                                      <p:cBhvr>
                                        <p:cTn id="27" dur="500" fill="hold"/>
                                        <p:tgtEl>
                                          <p:spTgt spid="202755">
                                            <p:txEl>
                                              <p:pRg st="2" end="2"/>
                                            </p:txEl>
                                          </p:spTgt>
                                        </p:tgtEl>
                                        <p:attrNameLst>
                                          <p:attrName>ppt_y</p:attrName>
                                        </p:attrNameLst>
                                      </p:cBhvr>
                                      <p:tavLst>
                                        <p:tav tm="0">
                                          <p:val>
                                            <p:strVal val="#ppt_y"/>
                                          </p:val>
                                        </p:tav>
                                        <p:tav tm="100000">
                                          <p:val>
                                            <p:strVal val="#ppt_y"/>
                                          </p:val>
                                        </p:tav>
                                      </p:tavLst>
                                    </p:anim>
                                    <p:anim calcmode="lin" valueType="num">
                                      <p:cBhvr>
                                        <p:cTn id="28" dur="500" fill="hold"/>
                                        <p:tgtEl>
                                          <p:spTgt spid="20275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02755">
                                            <p:txEl>
                                              <p:pRg st="2" end="2"/>
                                            </p:txEl>
                                          </p:spTgt>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2000"/>
                            </p:stCondLst>
                            <p:childTnLst>
                              <p:par>
                                <p:cTn id="31" presetID="17" presetClass="entr" presetSubtype="8" fill="hold" grpId="0" nodeType="afterEffect">
                                  <p:stCondLst>
                                    <p:cond delay="0"/>
                                  </p:stCondLst>
                                  <p:childTnLst>
                                    <p:set>
                                      <p:cBhvr>
                                        <p:cTn id="32" dur="1" fill="hold">
                                          <p:stCondLst>
                                            <p:cond delay="0"/>
                                          </p:stCondLst>
                                        </p:cTn>
                                        <p:tgtEl>
                                          <p:spTgt spid="202755">
                                            <p:txEl>
                                              <p:pRg st="3" end="3"/>
                                            </p:txEl>
                                          </p:spTgt>
                                        </p:tgtEl>
                                        <p:attrNameLst>
                                          <p:attrName>style.visibility</p:attrName>
                                        </p:attrNameLst>
                                      </p:cBhvr>
                                      <p:to>
                                        <p:strVal val="visible"/>
                                      </p:to>
                                    </p:set>
                                    <p:anim calcmode="lin" valueType="num">
                                      <p:cBhvr>
                                        <p:cTn id="33" dur="500" fill="hold"/>
                                        <p:tgtEl>
                                          <p:spTgt spid="202755">
                                            <p:txEl>
                                              <p:pRg st="3" end="3"/>
                                            </p:txEl>
                                          </p:spTgt>
                                        </p:tgtEl>
                                        <p:attrNameLst>
                                          <p:attrName>ppt_x</p:attrName>
                                        </p:attrNameLst>
                                      </p:cBhvr>
                                      <p:tavLst>
                                        <p:tav tm="0">
                                          <p:val>
                                            <p:strVal val="#ppt_x-#ppt_w/2"/>
                                          </p:val>
                                        </p:tav>
                                        <p:tav tm="100000">
                                          <p:val>
                                            <p:strVal val="#ppt_x"/>
                                          </p:val>
                                        </p:tav>
                                      </p:tavLst>
                                    </p:anim>
                                    <p:anim calcmode="lin" valueType="num">
                                      <p:cBhvr>
                                        <p:cTn id="34" dur="500" fill="hold"/>
                                        <p:tgtEl>
                                          <p:spTgt spid="202755">
                                            <p:txEl>
                                              <p:pRg st="3" end="3"/>
                                            </p:txEl>
                                          </p:spTgt>
                                        </p:tgtEl>
                                        <p:attrNameLst>
                                          <p:attrName>ppt_y</p:attrName>
                                        </p:attrNameLst>
                                      </p:cBhvr>
                                      <p:tavLst>
                                        <p:tav tm="0">
                                          <p:val>
                                            <p:strVal val="#ppt_y"/>
                                          </p:val>
                                        </p:tav>
                                        <p:tav tm="100000">
                                          <p:val>
                                            <p:strVal val="#ppt_y"/>
                                          </p:val>
                                        </p:tav>
                                      </p:tavLst>
                                    </p:anim>
                                    <p:anim calcmode="lin" valueType="num">
                                      <p:cBhvr>
                                        <p:cTn id="35" dur="500" fill="hold"/>
                                        <p:tgtEl>
                                          <p:spTgt spid="20275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02755">
                                            <p:txEl>
                                              <p:pRg st="3" end="3"/>
                                            </p:txEl>
                                          </p:spTgt>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2500"/>
                            </p:stCondLst>
                            <p:childTnLst>
                              <p:par>
                                <p:cTn id="38" presetID="17" presetClass="entr" presetSubtype="8" fill="hold" grpId="0" nodeType="afterEffect">
                                  <p:stCondLst>
                                    <p:cond delay="0"/>
                                  </p:stCondLst>
                                  <p:childTnLst>
                                    <p:set>
                                      <p:cBhvr>
                                        <p:cTn id="39" dur="1" fill="hold">
                                          <p:stCondLst>
                                            <p:cond delay="0"/>
                                          </p:stCondLst>
                                        </p:cTn>
                                        <p:tgtEl>
                                          <p:spTgt spid="202755">
                                            <p:txEl>
                                              <p:pRg st="4" end="4"/>
                                            </p:txEl>
                                          </p:spTgt>
                                        </p:tgtEl>
                                        <p:attrNameLst>
                                          <p:attrName>style.visibility</p:attrName>
                                        </p:attrNameLst>
                                      </p:cBhvr>
                                      <p:to>
                                        <p:strVal val="visible"/>
                                      </p:to>
                                    </p:set>
                                    <p:anim calcmode="lin" valueType="num">
                                      <p:cBhvr>
                                        <p:cTn id="40" dur="500" fill="hold"/>
                                        <p:tgtEl>
                                          <p:spTgt spid="202755">
                                            <p:txEl>
                                              <p:pRg st="4" end="4"/>
                                            </p:txEl>
                                          </p:spTgt>
                                        </p:tgtEl>
                                        <p:attrNameLst>
                                          <p:attrName>ppt_x</p:attrName>
                                        </p:attrNameLst>
                                      </p:cBhvr>
                                      <p:tavLst>
                                        <p:tav tm="0">
                                          <p:val>
                                            <p:strVal val="#ppt_x-#ppt_w/2"/>
                                          </p:val>
                                        </p:tav>
                                        <p:tav tm="100000">
                                          <p:val>
                                            <p:strVal val="#ppt_x"/>
                                          </p:val>
                                        </p:tav>
                                      </p:tavLst>
                                    </p:anim>
                                    <p:anim calcmode="lin" valueType="num">
                                      <p:cBhvr>
                                        <p:cTn id="41" dur="500" fill="hold"/>
                                        <p:tgtEl>
                                          <p:spTgt spid="202755">
                                            <p:txEl>
                                              <p:pRg st="4" end="4"/>
                                            </p:txEl>
                                          </p:spTgt>
                                        </p:tgtEl>
                                        <p:attrNameLst>
                                          <p:attrName>ppt_y</p:attrName>
                                        </p:attrNameLst>
                                      </p:cBhvr>
                                      <p:tavLst>
                                        <p:tav tm="0">
                                          <p:val>
                                            <p:strVal val="#ppt_y"/>
                                          </p:val>
                                        </p:tav>
                                        <p:tav tm="100000">
                                          <p:val>
                                            <p:strVal val="#ppt_y"/>
                                          </p:val>
                                        </p:tav>
                                      </p:tavLst>
                                    </p:anim>
                                    <p:anim calcmode="lin" valueType="num">
                                      <p:cBhvr>
                                        <p:cTn id="42" dur="500" fill="hold"/>
                                        <p:tgtEl>
                                          <p:spTgt spid="20275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202755">
                                            <p:txEl>
                                              <p:pRg st="4" end="4"/>
                                            </p:txEl>
                                          </p:spTgt>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3000"/>
                            </p:stCondLst>
                            <p:childTnLst>
                              <p:par>
                                <p:cTn id="45" presetID="17" presetClass="entr" presetSubtype="8" fill="hold" grpId="0" nodeType="afterEffect">
                                  <p:stCondLst>
                                    <p:cond delay="0"/>
                                  </p:stCondLst>
                                  <p:childTnLst>
                                    <p:set>
                                      <p:cBhvr>
                                        <p:cTn id="46" dur="1" fill="hold">
                                          <p:stCondLst>
                                            <p:cond delay="0"/>
                                          </p:stCondLst>
                                        </p:cTn>
                                        <p:tgtEl>
                                          <p:spTgt spid="202755">
                                            <p:txEl>
                                              <p:pRg st="5" end="5"/>
                                            </p:txEl>
                                          </p:spTgt>
                                        </p:tgtEl>
                                        <p:attrNameLst>
                                          <p:attrName>style.visibility</p:attrName>
                                        </p:attrNameLst>
                                      </p:cBhvr>
                                      <p:to>
                                        <p:strVal val="visible"/>
                                      </p:to>
                                    </p:set>
                                    <p:anim calcmode="lin" valueType="num">
                                      <p:cBhvr>
                                        <p:cTn id="47" dur="500" fill="hold"/>
                                        <p:tgtEl>
                                          <p:spTgt spid="202755">
                                            <p:txEl>
                                              <p:pRg st="5" end="5"/>
                                            </p:txEl>
                                          </p:spTgt>
                                        </p:tgtEl>
                                        <p:attrNameLst>
                                          <p:attrName>ppt_x</p:attrName>
                                        </p:attrNameLst>
                                      </p:cBhvr>
                                      <p:tavLst>
                                        <p:tav tm="0">
                                          <p:val>
                                            <p:strVal val="#ppt_x-#ppt_w/2"/>
                                          </p:val>
                                        </p:tav>
                                        <p:tav tm="100000">
                                          <p:val>
                                            <p:strVal val="#ppt_x"/>
                                          </p:val>
                                        </p:tav>
                                      </p:tavLst>
                                    </p:anim>
                                    <p:anim calcmode="lin" valueType="num">
                                      <p:cBhvr>
                                        <p:cTn id="48" dur="500" fill="hold"/>
                                        <p:tgtEl>
                                          <p:spTgt spid="202755">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20275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20275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autoUpdateAnimBg="0"/>
      <p:bldP spid="202755" grpId="0" build="p" autoUpdateAnimBg="0"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3778" name="Group 2"/>
          <p:cNvGraphicFramePr>
            <a:graphicFrameLocks noGrp="1"/>
          </p:cNvGraphicFramePr>
          <p:nvPr/>
        </p:nvGraphicFramePr>
        <p:xfrm>
          <a:off x="457200" y="1981200"/>
          <a:ext cx="8115300" cy="4318685"/>
        </p:xfrm>
        <a:graphic>
          <a:graphicData uri="http://schemas.openxmlformats.org/drawingml/2006/table">
            <a:tbl>
              <a:tblPr/>
              <a:tblGrid>
                <a:gridCol w="270510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gridCol w="2705100">
                  <a:extLst>
                    <a:ext uri="{9D8B030D-6E8A-4147-A177-3AD203B41FA5}">
                      <a16:colId xmlns:a16="http://schemas.microsoft.com/office/drawing/2014/main" val="20002"/>
                    </a:ext>
                  </a:extLst>
                </a:gridCol>
              </a:tblGrid>
              <a:tr h="981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chemeClr val="tx1"/>
                          </a:solidFill>
                          <a:effectLst>
                            <a:outerShdw blurRad="38100" dist="38100" dir="2700000" algn="tl">
                              <a:srgbClr val="FFFFFF"/>
                            </a:outerShdw>
                          </a:effectLst>
                          <a:latin typeface="Times New Roman" pitchFamily="18" charset="0"/>
                          <a:ea typeface="ＭＳ Ｐゴシック" pitchFamily="34" charset="-128"/>
                        </a:rPr>
                        <a:t>Cancro</a:t>
                      </a:r>
                    </a:p>
                  </a:txBody>
                  <a:tcPr marT="45713" marB="45713"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gradFill rotWithShape="0">
                      <a:gsLst>
                        <a:gs pos="0">
                          <a:srgbClr val="5E6D76"/>
                        </a:gs>
                        <a:gs pos="50000">
                          <a:srgbClr val="CCECFF"/>
                        </a:gs>
                        <a:gs pos="100000">
                          <a:srgbClr val="5E6D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chemeClr val="tx1"/>
                          </a:solidFill>
                          <a:effectLst>
                            <a:outerShdw blurRad="38100" dist="38100" dir="2700000" algn="tl">
                              <a:srgbClr val="FFFFFF"/>
                            </a:outerShdw>
                          </a:effectLst>
                          <a:latin typeface="Times New Roman" pitchFamily="18" charset="0"/>
                          <a:ea typeface="ＭＳ Ｐゴシック" pitchFamily="34" charset="-128"/>
                        </a:rPr>
                        <a:t>Età</a:t>
                      </a:r>
                    </a:p>
                  </a:txBody>
                  <a:tcPr marT="45713" marB="45713"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gradFill rotWithShape="0">
                      <a:gsLst>
                        <a:gs pos="0">
                          <a:srgbClr val="5E6D76"/>
                        </a:gs>
                        <a:gs pos="50000">
                          <a:srgbClr val="CCECFF"/>
                        </a:gs>
                        <a:gs pos="100000">
                          <a:srgbClr val="5E6D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chemeClr val="tx1"/>
                          </a:solidFill>
                          <a:effectLst>
                            <a:outerShdw blurRad="38100" dist="38100" dir="2700000" algn="tl">
                              <a:srgbClr val="FFFFFF"/>
                            </a:outerShdw>
                          </a:effectLst>
                          <a:latin typeface="Times New Roman" pitchFamily="18" charset="0"/>
                          <a:ea typeface="ＭＳ Ｐゴシック" pitchFamily="34" charset="-128"/>
                        </a:rPr>
                        <a:t>Obiettivo di salute</a:t>
                      </a:r>
                    </a:p>
                  </a:txBody>
                  <a:tcPr marT="45713" marB="45713"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gradFill rotWithShape="0">
                      <a:gsLst>
                        <a:gs pos="0">
                          <a:srgbClr val="5E6D76"/>
                        </a:gs>
                        <a:gs pos="50000">
                          <a:srgbClr val="CCECFF"/>
                        </a:gs>
                        <a:gs pos="100000">
                          <a:srgbClr val="5E6D76"/>
                        </a:gs>
                      </a:gsLst>
                      <a:lin ang="5400000" scaled="1"/>
                    </a:gradFill>
                  </a:tcPr>
                </a:tc>
                <a:extLst>
                  <a:ext uri="{0D108BD9-81ED-4DB2-BD59-A6C34878D82A}">
                    <a16:rowId xmlns:a16="http://schemas.microsoft.com/office/drawing/2014/main" val="10000"/>
                  </a:ext>
                </a:extLst>
              </a:tr>
              <a:tr h="11064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3200" b="0"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Mammella</a:t>
                      </a:r>
                    </a:p>
                  </a:txBody>
                  <a:tcPr marT="45713" marB="45713"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3200" b="0"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50-69</a:t>
                      </a:r>
                    </a:p>
                  </a:txBody>
                  <a:tcPr marT="45713" marB="45713"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3200" b="0" i="0" u="none" strike="noStrike" cap="none" normalizeH="0" baseline="0">
                          <a:ln>
                            <a:noFill/>
                          </a:ln>
                          <a:solidFill>
                            <a:schemeClr val="tx1"/>
                          </a:solidFill>
                          <a:effectLst>
                            <a:outerShdw blurRad="38100" dist="38100" dir="2700000" algn="tl">
                              <a:srgbClr val="FFFFFF"/>
                            </a:outerShdw>
                          </a:effectLst>
                          <a:latin typeface="Times New Roman" pitchFamily="18" charset="0"/>
                          <a:ea typeface="ＭＳ Ｐゴシック" pitchFamily="34" charset="-128"/>
                        </a:rPr>
                        <a:t>Mortalità</a:t>
                      </a:r>
                    </a:p>
                  </a:txBody>
                  <a:tcPr marT="45713" marB="45713"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gradFill rotWithShape="0">
                      <a:gsLst>
                        <a:gs pos="0">
                          <a:srgbClr val="B0DCB0"/>
                        </a:gs>
                        <a:gs pos="50000">
                          <a:srgbClr val="CCFFCC"/>
                        </a:gs>
                        <a:gs pos="100000">
                          <a:srgbClr val="B0DCB0"/>
                        </a:gs>
                      </a:gsLst>
                      <a:lin ang="5400000" scaled="1"/>
                    </a:gradFill>
                  </a:tcPr>
                </a:tc>
                <a:extLst>
                  <a:ext uri="{0D108BD9-81ED-4DB2-BD59-A6C34878D82A}">
                    <a16:rowId xmlns:a16="http://schemas.microsoft.com/office/drawing/2014/main" val="10001"/>
                  </a:ext>
                </a:extLst>
              </a:tr>
              <a:tr h="11636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3200" b="0"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Cervice uterina</a:t>
                      </a:r>
                    </a:p>
                  </a:txBody>
                  <a:tcPr marT="45713" marB="45713"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3200" b="0"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25-64</a:t>
                      </a:r>
                    </a:p>
                  </a:txBody>
                  <a:tcPr marT="45713" marB="45713"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3200" b="0" i="0" u="none" strike="noStrike" cap="none" normalizeH="0" baseline="0">
                          <a:ln>
                            <a:noFill/>
                          </a:ln>
                          <a:solidFill>
                            <a:schemeClr val="tx1"/>
                          </a:solidFill>
                          <a:effectLst>
                            <a:outerShdw blurRad="38100" dist="38100" dir="2700000" algn="tl">
                              <a:srgbClr val="FFFFFF"/>
                            </a:outerShdw>
                          </a:effectLst>
                          <a:latin typeface="Times New Roman" pitchFamily="18" charset="0"/>
                          <a:ea typeface="ＭＳ Ｐゴシック" pitchFamily="34" charset="-128"/>
                        </a:rPr>
                        <a:t>Mortalità</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3200" b="0" i="0" u="none" strike="noStrike" cap="none" normalizeH="0" baseline="0">
                          <a:ln>
                            <a:noFill/>
                          </a:ln>
                          <a:solidFill>
                            <a:schemeClr val="tx1"/>
                          </a:solidFill>
                          <a:effectLst>
                            <a:outerShdw blurRad="38100" dist="38100" dir="2700000" algn="tl">
                              <a:srgbClr val="FFFFFF"/>
                            </a:outerShdw>
                          </a:effectLst>
                          <a:latin typeface="Times New Roman" pitchFamily="18" charset="0"/>
                          <a:ea typeface="ＭＳ Ｐゴシック" pitchFamily="34" charset="-128"/>
                        </a:rPr>
                        <a:t>Incidenza</a:t>
                      </a:r>
                    </a:p>
                  </a:txBody>
                  <a:tcPr marT="45713" marB="45713"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gradFill rotWithShape="0">
                      <a:gsLst>
                        <a:gs pos="0">
                          <a:srgbClr val="B0DCB0"/>
                        </a:gs>
                        <a:gs pos="50000">
                          <a:srgbClr val="CCFFCC"/>
                        </a:gs>
                        <a:gs pos="100000">
                          <a:srgbClr val="B0DCB0"/>
                        </a:gs>
                      </a:gsLst>
                      <a:lin ang="5400000" scaled="1"/>
                    </a:gradFill>
                  </a:tcPr>
                </a:tc>
                <a:extLst>
                  <a:ext uri="{0D108BD9-81ED-4DB2-BD59-A6C34878D82A}">
                    <a16:rowId xmlns:a16="http://schemas.microsoft.com/office/drawing/2014/main" val="10002"/>
                  </a:ext>
                </a:extLst>
              </a:tr>
              <a:tr h="1066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3200" b="0"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Colonretto</a:t>
                      </a:r>
                    </a:p>
                  </a:txBody>
                  <a:tcPr marT="45713" marB="45713"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3200" b="0"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50-74</a:t>
                      </a:r>
                    </a:p>
                  </a:txBody>
                  <a:tcPr marT="45713" marB="45713"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3200" b="0" i="0" u="none" strike="noStrike" cap="none" normalizeH="0" baseline="0">
                          <a:ln>
                            <a:noFill/>
                          </a:ln>
                          <a:solidFill>
                            <a:schemeClr val="tx1"/>
                          </a:solidFill>
                          <a:effectLst>
                            <a:outerShdw blurRad="38100" dist="38100" dir="2700000" algn="tl">
                              <a:srgbClr val="FFFFFF"/>
                            </a:outerShdw>
                          </a:effectLst>
                          <a:latin typeface="Times New Roman" pitchFamily="18" charset="0"/>
                          <a:ea typeface="ＭＳ Ｐゴシック" pitchFamily="34" charset="-128"/>
                        </a:rPr>
                        <a:t>Mortalità</a:t>
                      </a:r>
                    </a:p>
                    <a:p>
                      <a:pPr marL="0" marR="0" lvl="0" indent="0" algn="ctr" defTabSz="914400" rtl="0" eaLnBrk="1" fontAlgn="base" latinLnBrk="0" hangingPunct="1">
                        <a:lnSpc>
                          <a:spcPct val="80000"/>
                        </a:lnSpc>
                        <a:spcBef>
                          <a:spcPct val="20000"/>
                        </a:spcBef>
                        <a:spcAft>
                          <a:spcPct val="0"/>
                        </a:spcAft>
                        <a:buClr>
                          <a:schemeClr val="tx2"/>
                        </a:buClr>
                        <a:buSzPct val="75000"/>
                        <a:buFont typeface="Wingdings" pitchFamily="2" charset="2"/>
                        <a:buNone/>
                        <a:tabLst/>
                      </a:pPr>
                      <a:r>
                        <a:rPr kumimoji="0" lang="it-IT" sz="3200" b="0" i="0" u="none" strike="noStrike" cap="none" normalizeH="0" baseline="0">
                          <a:ln>
                            <a:noFill/>
                          </a:ln>
                          <a:solidFill>
                            <a:schemeClr val="tx1"/>
                          </a:solidFill>
                          <a:effectLst>
                            <a:outerShdw blurRad="38100" dist="38100" dir="2700000" algn="tl">
                              <a:srgbClr val="FFFFFF"/>
                            </a:outerShdw>
                          </a:effectLst>
                          <a:latin typeface="Times New Roman" pitchFamily="18" charset="0"/>
                          <a:ea typeface="ＭＳ Ｐゴシック" pitchFamily="34" charset="-128"/>
                        </a:rPr>
                        <a:t>Incidenza</a:t>
                      </a:r>
                    </a:p>
                  </a:txBody>
                  <a:tcPr marT="45713" marB="45713"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gradFill rotWithShape="0">
                      <a:gsLst>
                        <a:gs pos="0">
                          <a:srgbClr val="B0DCB0"/>
                        </a:gs>
                        <a:gs pos="50000">
                          <a:srgbClr val="CCFFCC"/>
                        </a:gs>
                        <a:gs pos="100000">
                          <a:srgbClr val="B0DCB0"/>
                        </a:gs>
                      </a:gsLst>
                      <a:lin ang="5400000" scaled="1"/>
                    </a:gradFill>
                  </a:tcPr>
                </a:tc>
                <a:extLst>
                  <a:ext uri="{0D108BD9-81ED-4DB2-BD59-A6C34878D82A}">
                    <a16:rowId xmlns:a16="http://schemas.microsoft.com/office/drawing/2014/main" val="10003"/>
                  </a:ext>
                </a:extLst>
              </a:tr>
            </a:tbl>
          </a:graphicData>
        </a:graphic>
      </p:graphicFrame>
      <p:sp>
        <p:nvSpPr>
          <p:cNvPr id="203800" name="Rectangle 24"/>
          <p:cNvSpPr>
            <a:spLocks noChangeArrowheads="1"/>
          </p:cNvSpPr>
          <p:nvPr/>
        </p:nvSpPr>
        <p:spPr bwMode="auto">
          <a:xfrm>
            <a:off x="990600" y="838200"/>
            <a:ext cx="75438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nSpc>
                <a:spcPct val="90000"/>
              </a:lnSpc>
            </a:pPr>
            <a:r>
              <a:rPr lang="it-IT" sz="3000" i="1">
                <a:solidFill>
                  <a:schemeClr val="tx2"/>
                </a:solidFill>
                <a:effectLst>
                  <a:outerShdw blurRad="38100" dist="38100" dir="2700000" algn="tl">
                    <a:srgbClr val="C0C0C0"/>
                  </a:outerShdw>
                </a:effectLst>
                <a:latin typeface="Tahoma" pitchFamily="34" charset="0"/>
                <a:cs typeface="Times New Roman" pitchFamily="18" charset="0"/>
              </a:rPr>
              <a:t>Programmi di screening per quali tumori?</a:t>
            </a:r>
            <a:br>
              <a:rPr lang="it-IT" sz="3000" i="1">
                <a:solidFill>
                  <a:schemeClr val="tx2"/>
                </a:solidFill>
                <a:effectLst>
                  <a:outerShdw blurRad="38100" dist="38100" dir="2700000" algn="tl">
                    <a:srgbClr val="C0C0C0"/>
                  </a:outerShdw>
                </a:effectLst>
                <a:latin typeface="Tahoma" pitchFamily="34" charset="0"/>
                <a:cs typeface="Times New Roman" pitchFamily="18" charset="0"/>
              </a:rPr>
            </a:br>
            <a:endParaRPr lang="it-IT" sz="3000" i="1">
              <a:solidFill>
                <a:schemeClr val="tx2"/>
              </a:solidFill>
              <a:effectLst>
                <a:outerShdw blurRad="38100" dist="38100" dir="2700000" algn="tl">
                  <a:srgbClr val="C0C0C0"/>
                </a:outerShdw>
              </a:effectLst>
              <a:latin typeface="Tahom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3800"/>
                                        </p:tgtEl>
                                        <p:attrNameLst>
                                          <p:attrName>style.visibility</p:attrName>
                                        </p:attrNameLst>
                                      </p:cBhvr>
                                      <p:to>
                                        <p:strVal val="visible"/>
                                      </p:to>
                                    </p:set>
                                    <p:anim calcmode="lin" valueType="num">
                                      <p:cBhvr additive="base">
                                        <p:cTn id="7" dur="500" fill="hold"/>
                                        <p:tgtEl>
                                          <p:spTgt spid="203800"/>
                                        </p:tgtEl>
                                        <p:attrNameLst>
                                          <p:attrName>ppt_x</p:attrName>
                                        </p:attrNameLst>
                                      </p:cBhvr>
                                      <p:tavLst>
                                        <p:tav tm="0">
                                          <p:val>
                                            <p:strVal val="#ppt_x"/>
                                          </p:val>
                                        </p:tav>
                                        <p:tav tm="100000">
                                          <p:val>
                                            <p:strVal val="#ppt_x"/>
                                          </p:val>
                                        </p:tav>
                                      </p:tavLst>
                                    </p:anim>
                                    <p:anim calcmode="lin" valueType="num">
                                      <p:cBhvr additive="base">
                                        <p:cTn id="8" dur="500" fill="hold"/>
                                        <p:tgtEl>
                                          <p:spTgt spid="2038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4" fill="hold" nodeType="afterEffect">
                                  <p:stCondLst>
                                    <p:cond delay="1000"/>
                                  </p:stCondLst>
                                  <p:childTnLst>
                                    <p:set>
                                      <p:cBhvr>
                                        <p:cTn id="11" dur="1" fill="hold">
                                          <p:stCondLst>
                                            <p:cond delay="0"/>
                                          </p:stCondLst>
                                        </p:cTn>
                                        <p:tgtEl>
                                          <p:spTgt spid="203778"/>
                                        </p:tgtEl>
                                        <p:attrNameLst>
                                          <p:attrName>style.visibility</p:attrName>
                                        </p:attrNameLst>
                                      </p:cBhvr>
                                      <p:to>
                                        <p:strVal val="visible"/>
                                      </p:to>
                                    </p:set>
                                    <p:animEffect transition="in" filter="wipe(down)">
                                      <p:cBhvr>
                                        <p:cTn id="12" dur="500"/>
                                        <p:tgtEl>
                                          <p:spTgt spid="20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00"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304800" y="-304800"/>
            <a:ext cx="9144000"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b"/>
          <a:lstStyle/>
          <a:p>
            <a:pPr>
              <a:defRPr/>
            </a:pPr>
            <a:endParaRPr lang="it-IT">
              <a:solidFill>
                <a:schemeClr val="accent2"/>
              </a:solidFill>
              <a:effectLst>
                <a:outerShdw blurRad="38100" dist="38100" dir="2700000" algn="tl">
                  <a:srgbClr val="000000"/>
                </a:outerShdw>
              </a:effectLst>
              <a:latin typeface="Arial" charset="0"/>
              <a:ea typeface="ＭＳ Ｐゴシック" charset="0"/>
              <a:cs typeface="Times New Roman" charset="0"/>
            </a:endParaRPr>
          </a:p>
        </p:txBody>
      </p:sp>
      <p:sp>
        <p:nvSpPr>
          <p:cNvPr id="204803" name="Text Box 3"/>
          <p:cNvSpPr txBox="1">
            <a:spLocks noChangeArrowheads="1"/>
          </p:cNvSpPr>
          <p:nvPr/>
        </p:nvSpPr>
        <p:spPr bwMode="auto">
          <a:xfrm>
            <a:off x="685800" y="914400"/>
            <a:ext cx="8458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3600">
                <a:latin typeface="Times" charset="0"/>
                <a:ea typeface="ＭＳ Ｐゴシック" charset="0"/>
                <a:cs typeface="Times New Roman" charset="0"/>
              </a:rPr>
              <a:t>Programmi di screening: come?</a:t>
            </a:r>
          </a:p>
        </p:txBody>
      </p:sp>
      <p:graphicFrame>
        <p:nvGraphicFramePr>
          <p:cNvPr id="204804" name="Group 4"/>
          <p:cNvGraphicFramePr>
            <a:graphicFrameLocks noGrp="1"/>
          </p:cNvGraphicFramePr>
          <p:nvPr/>
        </p:nvGraphicFramePr>
        <p:xfrm>
          <a:off x="241300" y="1968500"/>
          <a:ext cx="8458200" cy="3876987"/>
        </p:xfrm>
        <a:graphic>
          <a:graphicData uri="http://schemas.openxmlformats.org/drawingml/2006/table">
            <a:tbl>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10302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FFFFFF"/>
                            </a:outerShdw>
                          </a:effectLst>
                          <a:latin typeface="Times New Roman" pitchFamily="18" charset="0"/>
                          <a:ea typeface="ＭＳ Ｐゴシック" pitchFamily="34" charset="-128"/>
                        </a:rPr>
                        <a:t>Cancro</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gradFill rotWithShape="0">
                      <a:gsLst>
                        <a:gs pos="0">
                          <a:srgbClr val="CCECFF"/>
                        </a:gs>
                        <a:gs pos="100000">
                          <a:srgbClr val="5E6D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FFFFFF"/>
                            </a:outerShdw>
                          </a:effectLst>
                          <a:latin typeface="Times New Roman" pitchFamily="18" charset="0"/>
                          <a:ea typeface="ＭＳ Ｐゴシック" pitchFamily="34" charset="-128"/>
                        </a:rPr>
                        <a:t>I° livello</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gradFill rotWithShape="0">
                      <a:gsLst>
                        <a:gs pos="0">
                          <a:srgbClr val="CCECFF"/>
                        </a:gs>
                        <a:gs pos="100000">
                          <a:srgbClr val="5E6D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FFFFFF"/>
                            </a:outerShdw>
                          </a:effectLst>
                          <a:latin typeface="Times New Roman" pitchFamily="18" charset="0"/>
                          <a:ea typeface="ＭＳ Ｐゴシック" pitchFamily="34" charset="-128"/>
                        </a:rPr>
                        <a:t>Periodo</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gradFill rotWithShape="0">
                      <a:gsLst>
                        <a:gs pos="0">
                          <a:srgbClr val="CCECFF"/>
                        </a:gs>
                        <a:gs pos="100000">
                          <a:srgbClr val="5E6D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FFFFFF"/>
                            </a:outerShdw>
                          </a:effectLst>
                          <a:latin typeface="Times New Roman" pitchFamily="18" charset="0"/>
                          <a:ea typeface="ＭＳ Ｐゴシック" pitchFamily="34" charset="-128"/>
                        </a:rPr>
                        <a:t>II° livello</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it-IT" sz="2800" b="0" i="0" u="none" strike="noStrike" cap="none" normalizeH="0" baseline="0">
                        <a:ln>
                          <a:noFill/>
                        </a:ln>
                        <a:solidFill>
                          <a:srgbClr val="000000"/>
                        </a:solidFill>
                        <a:effectLst>
                          <a:outerShdw blurRad="38100" dist="38100" dir="2700000" algn="tl">
                            <a:srgbClr val="FFFFFF"/>
                          </a:outerShdw>
                        </a:effectLst>
                        <a:latin typeface="Times New Roman" pitchFamily="18" charset="0"/>
                        <a:ea typeface="ＭＳ Ｐゴシック" pitchFamily="34" charset="-128"/>
                      </a:endParaRP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gradFill rotWithShape="0">
                      <a:gsLst>
                        <a:gs pos="0">
                          <a:srgbClr val="CCECFF"/>
                        </a:gs>
                        <a:gs pos="100000">
                          <a:srgbClr val="5E6D76"/>
                        </a:gs>
                      </a:gsLst>
                      <a:lin ang="5400000" scaled="1"/>
                    </a:gradFill>
                  </a:tcPr>
                </a:tc>
                <a:extLst>
                  <a:ext uri="{0D108BD9-81ED-4DB2-BD59-A6C34878D82A}">
                    <a16:rowId xmlns:a16="http://schemas.microsoft.com/office/drawing/2014/main" val="10000"/>
                  </a:ext>
                </a:extLst>
              </a:tr>
              <a:tr h="1016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C0C0C0"/>
                            </a:outerShdw>
                          </a:effectLst>
                          <a:latin typeface="Times New Roman" pitchFamily="18" charset="0"/>
                          <a:ea typeface="ＭＳ Ｐゴシック" pitchFamily="34" charset="-128"/>
                        </a:rPr>
                        <a:t>Mammella</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C0C0C0"/>
                            </a:outerShdw>
                          </a:effectLst>
                          <a:latin typeface="Times New Roman" pitchFamily="18" charset="0"/>
                          <a:ea typeface="ＭＳ Ｐゴシック" pitchFamily="34" charset="-128"/>
                        </a:rPr>
                        <a:t>Mx bilat: 2 proiezioni</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C0C0C0"/>
                            </a:outerShdw>
                          </a:effectLst>
                          <a:latin typeface="Times New Roman" pitchFamily="18" charset="0"/>
                          <a:ea typeface="ＭＳ Ｐゴシック" pitchFamily="34" charset="-128"/>
                        </a:rPr>
                        <a:t>Biennale</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C0C0C0"/>
                            </a:outerShdw>
                          </a:effectLst>
                          <a:latin typeface="Times New Roman" pitchFamily="18" charset="0"/>
                          <a:ea typeface="ＭＳ Ｐゴシック" pitchFamily="34" charset="-128"/>
                        </a:rPr>
                        <a:t>Mx; visita, eco, cito/isto</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5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C0C0C0"/>
                            </a:outerShdw>
                          </a:effectLst>
                          <a:latin typeface="Times New Roman" pitchFamily="18" charset="0"/>
                          <a:ea typeface="ＭＳ Ｐゴシック" pitchFamily="34" charset="-128"/>
                        </a:rPr>
                        <a:t>Cervice</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C0C0C0"/>
                            </a:outerShdw>
                          </a:effectLst>
                          <a:latin typeface="Times New Roman" pitchFamily="18" charset="0"/>
                          <a:ea typeface="ＭＳ Ｐゴシック" pitchFamily="34" charset="-128"/>
                        </a:rPr>
                        <a:t>Pap Test</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C0C0C0"/>
                            </a:outerShdw>
                          </a:effectLst>
                          <a:latin typeface="Times New Roman" pitchFamily="18" charset="0"/>
                          <a:ea typeface="ＭＳ Ｐゴシック" pitchFamily="34" charset="-128"/>
                        </a:rPr>
                        <a:t>Triennale</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C0C0C0"/>
                            </a:outerShdw>
                          </a:effectLst>
                          <a:latin typeface="Times New Roman" pitchFamily="18" charset="0"/>
                          <a:ea typeface="ＭＳ Ｐゴシック" pitchFamily="34" charset="-128"/>
                        </a:rPr>
                        <a:t>Colposcopia</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C0C0C0"/>
                            </a:outerShdw>
                          </a:effectLst>
                          <a:latin typeface="Times New Roman" pitchFamily="18" charset="0"/>
                          <a:ea typeface="ＭＳ Ｐゴシック" pitchFamily="34" charset="-128"/>
                        </a:rPr>
                        <a:t>Colon</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C0C0C0"/>
                            </a:outerShdw>
                          </a:effectLst>
                          <a:latin typeface="Times New Roman" pitchFamily="18" charset="0"/>
                          <a:ea typeface="ＭＳ Ｐゴシック" pitchFamily="34" charset="-128"/>
                        </a:rPr>
                        <a:t>Sangue occulto</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C0C0C0"/>
                            </a:outerShdw>
                          </a:effectLst>
                          <a:latin typeface="Times New Roman" pitchFamily="18" charset="0"/>
                          <a:ea typeface="ＭＳ Ｐゴシック" pitchFamily="34" charset="-128"/>
                        </a:rPr>
                        <a:t>Biennale</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800" b="0" i="0" u="none" strike="noStrike" cap="none" normalizeH="0" baseline="0">
                          <a:ln>
                            <a:noFill/>
                          </a:ln>
                          <a:solidFill>
                            <a:srgbClr val="000000"/>
                          </a:solidFill>
                          <a:effectLst>
                            <a:outerShdw blurRad="38100" dist="38100" dir="2700000" algn="tl">
                              <a:srgbClr val="C0C0C0"/>
                            </a:outerShdw>
                          </a:effectLst>
                          <a:latin typeface="Times New Roman" pitchFamily="18" charset="0"/>
                          <a:ea typeface="ＭＳ Ｐゴシック" pitchFamily="34" charset="-128"/>
                        </a:rPr>
                        <a:t>Colonscopia</a:t>
                      </a:r>
                    </a:p>
                  </a:txBody>
                  <a:tcPr marT="45717" marB="45717" horzOverflow="overflow">
                    <a:lnL w="12700" cap="flat" cmpd="sng" algn="ctr">
                      <a:solidFill>
                        <a:srgbClr val="FEEF82"/>
                      </a:solidFill>
                      <a:prstDash val="solid"/>
                      <a:round/>
                      <a:headEnd type="none" w="med" len="med"/>
                      <a:tailEnd type="none" w="med" len="med"/>
                    </a:lnL>
                    <a:lnR w="12700" cap="flat" cmpd="sng" algn="ctr">
                      <a:solidFill>
                        <a:srgbClr val="FEEF82"/>
                      </a:solidFill>
                      <a:prstDash val="solid"/>
                      <a:round/>
                      <a:headEnd type="none" w="med" len="med"/>
                      <a:tailEnd type="none" w="med" len="med"/>
                    </a:lnR>
                    <a:lnT w="12700" cap="flat" cmpd="sng" algn="ctr">
                      <a:solidFill>
                        <a:srgbClr val="FEEF82"/>
                      </a:solidFill>
                      <a:prstDash val="solid"/>
                      <a:round/>
                      <a:headEnd type="none" w="med" len="med"/>
                      <a:tailEnd type="none" w="med" len="med"/>
                    </a:lnT>
                    <a:lnB w="12700" cap="flat" cmpd="sng" algn="ctr">
                      <a:solidFill>
                        <a:srgbClr val="FEEF8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204802"/>
                                        </p:tgtEl>
                                        <p:attrNameLst>
                                          <p:attrName>style.visibility</p:attrName>
                                        </p:attrNameLst>
                                      </p:cBhvr>
                                      <p:to>
                                        <p:strVal val="visible"/>
                                      </p:to>
                                    </p:set>
                                    <p:anim calcmode="lin" valueType="num">
                                      <p:cBhvr additive="base">
                                        <p:cTn id="7" dur="500" fill="hold"/>
                                        <p:tgtEl>
                                          <p:spTgt spid="204802"/>
                                        </p:tgtEl>
                                        <p:attrNameLst>
                                          <p:attrName>ppt_x</p:attrName>
                                        </p:attrNameLst>
                                      </p:cBhvr>
                                      <p:tavLst>
                                        <p:tav tm="0">
                                          <p:val>
                                            <p:strVal val="0-#ppt_w/2"/>
                                          </p:val>
                                        </p:tav>
                                        <p:tav tm="100000">
                                          <p:val>
                                            <p:strVal val="#ppt_x"/>
                                          </p:val>
                                        </p:tav>
                                      </p:tavLst>
                                    </p:anim>
                                    <p:anim calcmode="lin" valueType="num">
                                      <p:cBhvr additive="base">
                                        <p:cTn id="8" dur="500" fill="hold"/>
                                        <p:tgtEl>
                                          <p:spTgt spid="2048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4803"/>
                                        </p:tgtEl>
                                        <p:attrNameLst>
                                          <p:attrName>style.visibility</p:attrName>
                                        </p:attrNameLst>
                                      </p:cBhvr>
                                      <p:to>
                                        <p:strVal val="visible"/>
                                      </p:to>
                                    </p:set>
                                    <p:anim calcmode="lin" valueType="num">
                                      <p:cBhvr additive="base">
                                        <p:cTn id="12" dur="500" fill="hold"/>
                                        <p:tgtEl>
                                          <p:spTgt spid="204803"/>
                                        </p:tgtEl>
                                        <p:attrNameLst>
                                          <p:attrName>ppt_x</p:attrName>
                                        </p:attrNameLst>
                                      </p:cBhvr>
                                      <p:tavLst>
                                        <p:tav tm="0">
                                          <p:val>
                                            <p:strVal val="0-#ppt_w/2"/>
                                          </p:val>
                                        </p:tav>
                                        <p:tav tm="100000">
                                          <p:val>
                                            <p:strVal val="#ppt_x"/>
                                          </p:val>
                                        </p:tav>
                                      </p:tavLst>
                                    </p:anim>
                                    <p:anim calcmode="lin" valueType="num">
                                      <p:cBhvr additive="base">
                                        <p:cTn id="13" dur="500" fill="hold"/>
                                        <p:tgtEl>
                                          <p:spTgt spid="20480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04804"/>
                                        </p:tgtEl>
                                        <p:attrNameLst>
                                          <p:attrName>style.visibility</p:attrName>
                                        </p:attrNameLst>
                                      </p:cBhvr>
                                      <p:to>
                                        <p:strVal val="visible"/>
                                      </p:to>
                                    </p:set>
                                    <p:anim calcmode="lin" valueType="num">
                                      <p:cBhvr additive="base">
                                        <p:cTn id="17" dur="500" fill="hold"/>
                                        <p:tgtEl>
                                          <p:spTgt spid="204804"/>
                                        </p:tgtEl>
                                        <p:attrNameLst>
                                          <p:attrName>ppt_x</p:attrName>
                                        </p:attrNameLst>
                                      </p:cBhvr>
                                      <p:tavLst>
                                        <p:tav tm="0">
                                          <p:val>
                                            <p:strVal val="0-#ppt_w/2"/>
                                          </p:val>
                                        </p:tav>
                                        <p:tav tm="100000">
                                          <p:val>
                                            <p:strVal val="#ppt_x"/>
                                          </p:val>
                                        </p:tav>
                                      </p:tavLst>
                                    </p:anim>
                                    <p:anim calcmode="lin" valueType="num">
                                      <p:cBhvr additive="base">
                                        <p:cTn id="18" dur="500" fill="hold"/>
                                        <p:tgtEl>
                                          <p:spTgt spid="204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utoUpdateAnimBg="0"/>
      <p:bldP spid="20480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1116" y="4412107"/>
            <a:ext cx="7137400" cy="574040"/>
          </a:xfrm>
          <a:prstGeom prst="rect">
            <a:avLst/>
          </a:prstGeom>
        </p:spPr>
        <p:txBody>
          <a:bodyPr vert="horz" wrap="square" lIns="0" tIns="12700" rIns="0" bIns="0" rtlCol="0">
            <a:spAutoFit/>
          </a:bodyPr>
          <a:lstStyle/>
          <a:p>
            <a:pPr marL="12700">
              <a:lnSpc>
                <a:spcPct val="100000"/>
              </a:lnSpc>
              <a:spcBef>
                <a:spcPts val="100"/>
              </a:spcBef>
            </a:pPr>
            <a:r>
              <a:rPr sz="3600" b="1" spc="-130" dirty="0">
                <a:latin typeface="Trebuchet MS"/>
                <a:cs typeface="Trebuchet MS"/>
              </a:rPr>
              <a:t>PRINCIPI </a:t>
            </a:r>
            <a:r>
              <a:rPr sz="3600" b="1" spc="-50" dirty="0">
                <a:latin typeface="Trebuchet MS"/>
                <a:cs typeface="Trebuchet MS"/>
              </a:rPr>
              <a:t>DI </a:t>
            </a:r>
            <a:r>
              <a:rPr sz="3600" b="1" spc="-195" dirty="0">
                <a:latin typeface="Trebuchet MS"/>
                <a:cs typeface="Trebuchet MS"/>
              </a:rPr>
              <a:t>TERAPIA</a:t>
            </a:r>
            <a:r>
              <a:rPr sz="3600" b="1" spc="-675" dirty="0">
                <a:latin typeface="Trebuchet MS"/>
                <a:cs typeface="Trebuchet MS"/>
              </a:rPr>
              <a:t> </a:t>
            </a:r>
            <a:r>
              <a:rPr sz="3600" b="1" spc="-150" dirty="0">
                <a:latin typeface="Trebuchet MS"/>
                <a:cs typeface="Trebuchet MS"/>
              </a:rPr>
              <a:t>ANTITUMORALE</a:t>
            </a:r>
            <a:endParaRPr sz="3600">
              <a:latin typeface="Trebuchet MS"/>
              <a:cs typeface="Trebuchet M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0630" y="461899"/>
            <a:ext cx="7082790" cy="696595"/>
          </a:xfrm>
          <a:prstGeom prst="rect">
            <a:avLst/>
          </a:prstGeom>
        </p:spPr>
        <p:txBody>
          <a:bodyPr vert="horz" wrap="square" lIns="0" tIns="13335" rIns="0" bIns="0" rtlCol="0">
            <a:spAutoFit/>
          </a:bodyPr>
          <a:lstStyle/>
          <a:p>
            <a:pPr marL="12700">
              <a:lnSpc>
                <a:spcPct val="100000"/>
              </a:lnSpc>
              <a:spcBef>
                <a:spcPts val="105"/>
              </a:spcBef>
            </a:pPr>
            <a:r>
              <a:rPr sz="4400" spc="-140" dirty="0"/>
              <a:t>Principi </a:t>
            </a:r>
            <a:r>
              <a:rPr sz="4400" spc="-55" dirty="0"/>
              <a:t>di </a:t>
            </a:r>
            <a:r>
              <a:rPr sz="4400" spc="-120" dirty="0"/>
              <a:t>terapia</a:t>
            </a:r>
            <a:r>
              <a:rPr sz="4400" spc="-540" dirty="0"/>
              <a:t> </a:t>
            </a:r>
            <a:r>
              <a:rPr sz="4400" spc="-80" dirty="0"/>
              <a:t>antitumorale</a:t>
            </a:r>
            <a:endParaRPr sz="4400"/>
          </a:p>
        </p:txBody>
      </p:sp>
      <p:sp>
        <p:nvSpPr>
          <p:cNvPr id="3" name="object 3"/>
          <p:cNvSpPr txBox="1"/>
          <p:nvPr/>
        </p:nvSpPr>
        <p:spPr>
          <a:xfrm>
            <a:off x="535940" y="1610309"/>
            <a:ext cx="8014334" cy="4178935"/>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5600" algn="l"/>
                <a:tab pos="356235" algn="l"/>
                <a:tab pos="3569335" algn="l"/>
              </a:tabLst>
            </a:pPr>
            <a:r>
              <a:rPr sz="2800" b="1" u="heavy" spc="-175" dirty="0">
                <a:uFill>
                  <a:solidFill>
                    <a:srgbClr val="000000"/>
                  </a:solidFill>
                </a:uFill>
                <a:latin typeface="Trebuchet MS"/>
                <a:cs typeface="Trebuchet MS"/>
              </a:rPr>
              <a:t>chirurgia</a:t>
            </a:r>
            <a:r>
              <a:rPr sz="2800" b="1" u="heavy" spc="-165" dirty="0">
                <a:uFill>
                  <a:solidFill>
                    <a:srgbClr val="000000"/>
                  </a:solidFill>
                </a:uFill>
                <a:latin typeface="Trebuchet MS"/>
                <a:cs typeface="Trebuchet MS"/>
              </a:rPr>
              <a:t> </a:t>
            </a:r>
            <a:r>
              <a:rPr sz="2800" b="1" u="heavy" spc="-185" dirty="0">
                <a:uFill>
                  <a:solidFill>
                    <a:srgbClr val="000000"/>
                  </a:solidFill>
                </a:uFill>
                <a:latin typeface="Trebuchet MS"/>
                <a:cs typeface="Trebuchet MS"/>
              </a:rPr>
              <a:t>preventiva:</a:t>
            </a:r>
            <a:r>
              <a:rPr sz="2800" spc="-185" dirty="0">
                <a:uFill>
                  <a:solidFill>
                    <a:srgbClr val="000000"/>
                  </a:solidFill>
                </a:uFill>
                <a:latin typeface="Trebuchet MS"/>
                <a:cs typeface="Trebuchet MS"/>
              </a:rPr>
              <a:t>	</a:t>
            </a:r>
            <a:r>
              <a:rPr sz="2400" spc="-135" dirty="0">
                <a:latin typeface="Arial"/>
                <a:cs typeface="Arial"/>
              </a:rPr>
              <a:t>Rimuove </a:t>
            </a:r>
            <a:r>
              <a:rPr sz="2400" spc="-65" dirty="0">
                <a:latin typeface="Arial"/>
                <a:cs typeface="Arial"/>
              </a:rPr>
              <a:t>le </a:t>
            </a:r>
            <a:r>
              <a:rPr sz="2400" spc="-85" dirty="0">
                <a:latin typeface="Arial"/>
                <a:cs typeface="Arial"/>
              </a:rPr>
              <a:t>condizioni</a:t>
            </a:r>
            <a:r>
              <a:rPr sz="2400" spc="-195" dirty="0">
                <a:latin typeface="Arial"/>
                <a:cs typeface="Arial"/>
              </a:rPr>
              <a:t> </a:t>
            </a:r>
            <a:r>
              <a:rPr sz="2400" spc="-100" dirty="0">
                <a:latin typeface="Arial"/>
                <a:cs typeface="Arial"/>
              </a:rPr>
              <a:t>morbose</a:t>
            </a:r>
            <a:endParaRPr sz="2400">
              <a:latin typeface="Arial"/>
              <a:cs typeface="Arial"/>
            </a:endParaRPr>
          </a:p>
          <a:p>
            <a:pPr marL="355600">
              <a:lnSpc>
                <a:spcPct val="100000"/>
              </a:lnSpc>
              <a:spcBef>
                <a:spcPts val="35"/>
              </a:spcBef>
            </a:pPr>
            <a:r>
              <a:rPr sz="2400" spc="-135" dirty="0">
                <a:latin typeface="Arial"/>
                <a:cs typeface="Arial"/>
              </a:rPr>
              <a:t>associate </a:t>
            </a:r>
            <a:r>
              <a:rPr sz="2400" spc="-190" dirty="0">
                <a:latin typeface="Arial"/>
                <a:cs typeface="Arial"/>
              </a:rPr>
              <a:t>a </a:t>
            </a:r>
            <a:r>
              <a:rPr sz="2400" spc="-75" dirty="0">
                <a:latin typeface="Arial"/>
                <a:cs typeface="Arial"/>
              </a:rPr>
              <a:t>rischio </a:t>
            </a:r>
            <a:r>
              <a:rPr sz="2400" spc="-35" dirty="0">
                <a:latin typeface="Arial"/>
                <a:cs typeface="Arial"/>
              </a:rPr>
              <a:t>di </a:t>
            </a:r>
            <a:r>
              <a:rPr sz="2400" spc="-85" dirty="0">
                <a:latin typeface="Arial"/>
                <a:cs typeface="Arial"/>
              </a:rPr>
              <a:t>sviluppo </a:t>
            </a:r>
            <a:r>
              <a:rPr sz="2400" spc="-35" dirty="0">
                <a:latin typeface="Arial"/>
                <a:cs typeface="Arial"/>
              </a:rPr>
              <a:t>di</a:t>
            </a:r>
            <a:r>
              <a:rPr sz="2400" spc="-285" dirty="0">
                <a:latin typeface="Arial"/>
                <a:cs typeface="Arial"/>
              </a:rPr>
              <a:t> </a:t>
            </a:r>
            <a:r>
              <a:rPr sz="2400" spc="-114" dirty="0">
                <a:latin typeface="Arial"/>
                <a:cs typeface="Arial"/>
              </a:rPr>
              <a:t>neoplasia</a:t>
            </a:r>
            <a:endParaRPr sz="2400">
              <a:latin typeface="Arial"/>
              <a:cs typeface="Arial"/>
            </a:endParaRPr>
          </a:p>
          <a:p>
            <a:pPr marL="1155700" lvl="1" indent="-228600">
              <a:lnSpc>
                <a:spcPct val="100000"/>
              </a:lnSpc>
              <a:spcBef>
                <a:spcPts val="505"/>
              </a:spcBef>
              <a:buChar char="•"/>
              <a:tabLst>
                <a:tab pos="1155700" algn="l"/>
                <a:tab pos="1156335" algn="l"/>
              </a:tabLst>
            </a:pPr>
            <a:r>
              <a:rPr sz="2000" spc="-65" dirty="0">
                <a:latin typeface="Arial"/>
                <a:cs typeface="Arial"/>
              </a:rPr>
              <a:t>Criptorchidismo: </a:t>
            </a:r>
            <a:r>
              <a:rPr sz="2000" spc="-75" dirty="0">
                <a:latin typeface="Arial"/>
                <a:cs typeface="Arial"/>
              </a:rPr>
              <a:t>elevato </a:t>
            </a:r>
            <a:r>
              <a:rPr sz="2000" spc="-65" dirty="0">
                <a:latin typeface="Arial"/>
                <a:cs typeface="Arial"/>
              </a:rPr>
              <a:t>rischio </a:t>
            </a:r>
            <a:r>
              <a:rPr sz="2000" spc="-25" dirty="0">
                <a:latin typeface="Arial"/>
                <a:cs typeface="Arial"/>
              </a:rPr>
              <a:t>di </a:t>
            </a:r>
            <a:r>
              <a:rPr sz="2000" spc="-30" dirty="0">
                <a:latin typeface="Arial"/>
                <a:cs typeface="Arial"/>
              </a:rPr>
              <a:t>tumore </a:t>
            </a:r>
            <a:r>
              <a:rPr sz="2000" spc="-70" dirty="0">
                <a:latin typeface="Arial"/>
                <a:cs typeface="Arial"/>
              </a:rPr>
              <a:t>al</a:t>
            </a:r>
            <a:r>
              <a:rPr sz="2000" spc="-360" dirty="0">
                <a:latin typeface="Arial"/>
                <a:cs typeface="Arial"/>
              </a:rPr>
              <a:t> </a:t>
            </a:r>
            <a:r>
              <a:rPr sz="2000" spc="-50" dirty="0">
                <a:latin typeface="Arial"/>
                <a:cs typeface="Arial"/>
              </a:rPr>
              <a:t>testicolo</a:t>
            </a:r>
            <a:endParaRPr sz="2000">
              <a:latin typeface="Arial"/>
              <a:cs typeface="Arial"/>
            </a:endParaRPr>
          </a:p>
          <a:p>
            <a:pPr marL="1155700" marR="518795" lvl="1" indent="-228600">
              <a:lnSpc>
                <a:spcPct val="100000"/>
              </a:lnSpc>
              <a:spcBef>
                <a:spcPts val="480"/>
              </a:spcBef>
              <a:buChar char="•"/>
              <a:tabLst>
                <a:tab pos="1155700" algn="l"/>
                <a:tab pos="1156335" algn="l"/>
              </a:tabLst>
            </a:pPr>
            <a:r>
              <a:rPr sz="2000" spc="-100" dirty="0">
                <a:latin typeface="Arial"/>
                <a:cs typeface="Arial"/>
              </a:rPr>
              <a:t>Neoplasia </a:t>
            </a:r>
            <a:r>
              <a:rPr sz="2000" spc="-70" dirty="0">
                <a:latin typeface="Arial"/>
                <a:cs typeface="Arial"/>
              </a:rPr>
              <a:t>endocrina </a:t>
            </a:r>
            <a:r>
              <a:rPr sz="2000" spc="-25" dirty="0">
                <a:latin typeface="Arial"/>
                <a:cs typeface="Arial"/>
              </a:rPr>
              <a:t>multipla </a:t>
            </a:r>
            <a:r>
              <a:rPr sz="2000" spc="-55" dirty="0">
                <a:latin typeface="Arial"/>
                <a:cs typeface="Arial"/>
              </a:rPr>
              <a:t>II </a:t>
            </a:r>
            <a:r>
              <a:rPr sz="2000" spc="-120" dirty="0">
                <a:latin typeface="Arial"/>
                <a:cs typeface="Arial"/>
              </a:rPr>
              <a:t>e </a:t>
            </a:r>
            <a:r>
              <a:rPr sz="2000" spc="-45" dirty="0">
                <a:latin typeface="Arial"/>
                <a:cs typeface="Arial"/>
              </a:rPr>
              <a:t>III: </a:t>
            </a:r>
            <a:r>
              <a:rPr sz="2000" spc="-40" dirty="0">
                <a:latin typeface="Arial"/>
                <a:cs typeface="Arial"/>
              </a:rPr>
              <a:t>tiroidectomia </a:t>
            </a:r>
            <a:r>
              <a:rPr sz="2000" spc="-55" dirty="0">
                <a:latin typeface="Arial"/>
                <a:cs typeface="Arial"/>
              </a:rPr>
              <a:t>per</a:t>
            </a:r>
            <a:r>
              <a:rPr sz="2000" spc="-350" dirty="0">
                <a:latin typeface="Arial"/>
                <a:cs typeface="Arial"/>
              </a:rPr>
              <a:t> </a:t>
            </a:r>
            <a:r>
              <a:rPr sz="2000" spc="-60" dirty="0">
                <a:latin typeface="Arial"/>
                <a:cs typeface="Arial"/>
              </a:rPr>
              <a:t>evitare  </a:t>
            </a:r>
            <a:r>
              <a:rPr sz="2000" spc="-65" dirty="0">
                <a:latin typeface="Arial"/>
                <a:cs typeface="Arial"/>
              </a:rPr>
              <a:t>rischio </a:t>
            </a:r>
            <a:r>
              <a:rPr sz="2000" spc="-25" dirty="0">
                <a:latin typeface="Arial"/>
                <a:cs typeface="Arial"/>
              </a:rPr>
              <a:t>di </a:t>
            </a:r>
            <a:r>
              <a:rPr sz="2000" spc="-160" dirty="0">
                <a:latin typeface="Arial"/>
                <a:cs typeface="Arial"/>
              </a:rPr>
              <a:t>ca</a:t>
            </a:r>
            <a:r>
              <a:rPr sz="2000" spc="-229" dirty="0">
                <a:latin typeface="Arial"/>
                <a:cs typeface="Arial"/>
              </a:rPr>
              <a:t> </a:t>
            </a:r>
            <a:r>
              <a:rPr sz="2000" spc="-50" dirty="0">
                <a:latin typeface="Arial"/>
                <a:cs typeface="Arial"/>
              </a:rPr>
              <a:t>midollare</a:t>
            </a:r>
            <a:endParaRPr sz="2000">
              <a:latin typeface="Arial"/>
              <a:cs typeface="Arial"/>
            </a:endParaRPr>
          </a:p>
          <a:p>
            <a:pPr marL="1155700" marR="414020" lvl="1" indent="-228600">
              <a:lnSpc>
                <a:spcPct val="100000"/>
              </a:lnSpc>
              <a:spcBef>
                <a:spcPts val="484"/>
              </a:spcBef>
              <a:buChar char="•"/>
              <a:tabLst>
                <a:tab pos="1155700" algn="l"/>
                <a:tab pos="1156335" algn="l"/>
              </a:tabLst>
            </a:pPr>
            <a:r>
              <a:rPr sz="2000" spc="-90" dirty="0">
                <a:latin typeface="Arial"/>
                <a:cs typeface="Arial"/>
              </a:rPr>
              <a:t>Poliposi </a:t>
            </a:r>
            <a:r>
              <a:rPr sz="2000" spc="-30" dirty="0">
                <a:latin typeface="Arial"/>
                <a:cs typeface="Arial"/>
              </a:rPr>
              <a:t>multipla </a:t>
            </a:r>
            <a:r>
              <a:rPr sz="2000" spc="-60" dirty="0">
                <a:latin typeface="Arial"/>
                <a:cs typeface="Arial"/>
              </a:rPr>
              <a:t>del colon: </a:t>
            </a:r>
            <a:r>
              <a:rPr sz="2000" spc="-70" dirty="0">
                <a:latin typeface="Arial"/>
                <a:cs typeface="Arial"/>
              </a:rPr>
              <a:t>colectomia </a:t>
            </a:r>
            <a:r>
              <a:rPr sz="2000" spc="-50" dirty="0">
                <a:latin typeface="Arial"/>
                <a:cs typeface="Arial"/>
              </a:rPr>
              <a:t>prima </a:t>
            </a:r>
            <a:r>
              <a:rPr sz="2000" spc="-60" dirty="0">
                <a:latin typeface="Arial"/>
                <a:cs typeface="Arial"/>
              </a:rPr>
              <a:t>dei </a:t>
            </a:r>
            <a:r>
              <a:rPr sz="2000" spc="-100" dirty="0">
                <a:latin typeface="Arial"/>
                <a:cs typeface="Arial"/>
              </a:rPr>
              <a:t>20</a:t>
            </a:r>
            <a:r>
              <a:rPr sz="2000" spc="-375" dirty="0">
                <a:latin typeface="Arial"/>
                <a:cs typeface="Arial"/>
              </a:rPr>
              <a:t> </a:t>
            </a:r>
            <a:r>
              <a:rPr sz="2000" spc="-155" dirty="0">
                <a:latin typeface="Arial"/>
                <a:cs typeface="Arial"/>
              </a:rPr>
              <a:t>aa </a:t>
            </a:r>
            <a:r>
              <a:rPr sz="2000" spc="-65" dirty="0">
                <a:latin typeface="Arial"/>
                <a:cs typeface="Arial"/>
              </a:rPr>
              <a:t>(rischio  </a:t>
            </a:r>
            <a:r>
              <a:rPr sz="2000" spc="-30" dirty="0">
                <a:latin typeface="Arial"/>
                <a:cs typeface="Arial"/>
              </a:rPr>
              <a:t>tumore </a:t>
            </a:r>
            <a:r>
              <a:rPr sz="2000" spc="-60" dirty="0">
                <a:latin typeface="Arial"/>
                <a:cs typeface="Arial"/>
              </a:rPr>
              <a:t>del </a:t>
            </a:r>
            <a:r>
              <a:rPr sz="2000" spc="-70" dirty="0">
                <a:latin typeface="Arial"/>
                <a:cs typeface="Arial"/>
              </a:rPr>
              <a:t>colon </a:t>
            </a:r>
            <a:r>
              <a:rPr sz="2000" spc="-180" dirty="0">
                <a:latin typeface="Arial"/>
                <a:cs typeface="Arial"/>
              </a:rPr>
              <a:t>50% </a:t>
            </a:r>
            <a:r>
              <a:rPr sz="2000" spc="-55" dirty="0">
                <a:latin typeface="Arial"/>
                <a:cs typeface="Arial"/>
              </a:rPr>
              <a:t>prima </a:t>
            </a:r>
            <a:r>
              <a:rPr sz="2000" spc="-60" dirty="0">
                <a:latin typeface="Arial"/>
                <a:cs typeface="Arial"/>
              </a:rPr>
              <a:t>dei </a:t>
            </a:r>
            <a:r>
              <a:rPr sz="2000" spc="-110" dirty="0">
                <a:latin typeface="Arial"/>
                <a:cs typeface="Arial"/>
              </a:rPr>
              <a:t>40aa, </a:t>
            </a:r>
            <a:r>
              <a:rPr sz="2000" spc="-160" dirty="0">
                <a:latin typeface="Arial"/>
                <a:cs typeface="Arial"/>
              </a:rPr>
              <a:t>100% </a:t>
            </a:r>
            <a:r>
              <a:rPr sz="2000" spc="-30" dirty="0">
                <a:latin typeface="Arial"/>
                <a:cs typeface="Arial"/>
              </a:rPr>
              <a:t>entro</a:t>
            </a:r>
            <a:r>
              <a:rPr sz="2000" spc="-310" dirty="0">
                <a:latin typeface="Arial"/>
                <a:cs typeface="Arial"/>
              </a:rPr>
              <a:t> </a:t>
            </a:r>
            <a:r>
              <a:rPr sz="2000" spc="-114" dirty="0">
                <a:latin typeface="Arial"/>
                <a:cs typeface="Arial"/>
              </a:rPr>
              <a:t>70aa)</a:t>
            </a:r>
            <a:endParaRPr sz="2000">
              <a:latin typeface="Arial"/>
              <a:cs typeface="Arial"/>
            </a:endParaRPr>
          </a:p>
          <a:p>
            <a:pPr marL="1155700" marR="5080" lvl="1" indent="-228600">
              <a:lnSpc>
                <a:spcPct val="100000"/>
              </a:lnSpc>
              <a:spcBef>
                <a:spcPts val="480"/>
              </a:spcBef>
              <a:buChar char="•"/>
              <a:tabLst>
                <a:tab pos="1155700" algn="l"/>
                <a:tab pos="1156335" algn="l"/>
              </a:tabLst>
            </a:pPr>
            <a:r>
              <a:rPr sz="2000" spc="-60" dirty="0">
                <a:latin typeface="Arial"/>
                <a:cs typeface="Arial"/>
              </a:rPr>
              <a:t>Rettocolite </a:t>
            </a:r>
            <a:r>
              <a:rPr sz="2000" spc="-90" dirty="0">
                <a:latin typeface="Arial"/>
                <a:cs typeface="Arial"/>
              </a:rPr>
              <a:t>ulcerosa: </a:t>
            </a:r>
            <a:r>
              <a:rPr sz="2000" spc="-70" dirty="0">
                <a:latin typeface="Arial"/>
                <a:cs typeface="Arial"/>
              </a:rPr>
              <a:t>colectomia </a:t>
            </a:r>
            <a:r>
              <a:rPr sz="2000" spc="-25" dirty="0">
                <a:latin typeface="Arial"/>
                <a:cs typeface="Arial"/>
              </a:rPr>
              <a:t>in </a:t>
            </a:r>
            <a:r>
              <a:rPr sz="2000" spc="-145" dirty="0">
                <a:latin typeface="Arial"/>
                <a:cs typeface="Arial"/>
              </a:rPr>
              <a:t>caso </a:t>
            </a:r>
            <a:r>
              <a:rPr sz="2000" spc="-25" dirty="0">
                <a:latin typeface="Arial"/>
                <a:cs typeface="Arial"/>
              </a:rPr>
              <a:t>di </a:t>
            </a:r>
            <a:r>
              <a:rPr sz="2000" spc="-55" dirty="0">
                <a:latin typeface="Arial"/>
                <a:cs typeface="Arial"/>
              </a:rPr>
              <a:t>cronicità </a:t>
            </a:r>
            <a:r>
              <a:rPr sz="2000" spc="-65" dirty="0">
                <a:latin typeface="Arial"/>
                <a:cs typeface="Arial"/>
              </a:rPr>
              <a:t>della</a:t>
            </a:r>
            <a:r>
              <a:rPr sz="2000" spc="-355" dirty="0">
                <a:latin typeface="Arial"/>
                <a:cs typeface="Arial"/>
              </a:rPr>
              <a:t> </a:t>
            </a:r>
            <a:r>
              <a:rPr sz="2000" spc="-65" dirty="0">
                <a:latin typeface="Arial"/>
                <a:cs typeface="Arial"/>
              </a:rPr>
              <a:t>patologia  (rischio </a:t>
            </a:r>
            <a:r>
              <a:rPr sz="2000" spc="-30" dirty="0">
                <a:latin typeface="Arial"/>
                <a:cs typeface="Arial"/>
              </a:rPr>
              <a:t>tumore </a:t>
            </a:r>
            <a:r>
              <a:rPr sz="2000" spc="-60" dirty="0">
                <a:latin typeface="Arial"/>
                <a:cs typeface="Arial"/>
              </a:rPr>
              <a:t>del </a:t>
            </a:r>
            <a:r>
              <a:rPr sz="2000" spc="-70" dirty="0">
                <a:latin typeface="Arial"/>
                <a:cs typeface="Arial"/>
              </a:rPr>
              <a:t>colon </a:t>
            </a:r>
            <a:r>
              <a:rPr sz="2000" spc="-225" dirty="0">
                <a:latin typeface="Arial"/>
                <a:cs typeface="Arial"/>
              </a:rPr>
              <a:t>3% </a:t>
            </a:r>
            <a:r>
              <a:rPr sz="2000" spc="-60" dirty="0">
                <a:latin typeface="Arial"/>
                <a:cs typeface="Arial"/>
              </a:rPr>
              <a:t>nei bambini </a:t>
            </a:r>
            <a:r>
              <a:rPr sz="2000" spc="-30" dirty="0">
                <a:latin typeface="Arial"/>
                <a:cs typeface="Arial"/>
              </a:rPr>
              <a:t>entro </a:t>
            </a:r>
            <a:r>
              <a:rPr sz="2000" spc="15" dirty="0">
                <a:latin typeface="Arial"/>
                <a:cs typeface="Arial"/>
              </a:rPr>
              <a:t>i </a:t>
            </a:r>
            <a:r>
              <a:rPr sz="2000" spc="-110" dirty="0">
                <a:latin typeface="Arial"/>
                <a:cs typeface="Arial"/>
              </a:rPr>
              <a:t>10aa, </a:t>
            </a:r>
            <a:r>
              <a:rPr sz="2000" spc="-180" dirty="0">
                <a:latin typeface="Arial"/>
                <a:cs typeface="Arial"/>
              </a:rPr>
              <a:t>20% </a:t>
            </a:r>
            <a:r>
              <a:rPr sz="2000" spc="-60" dirty="0">
                <a:latin typeface="Arial"/>
                <a:cs typeface="Arial"/>
              </a:rPr>
              <a:t>nelle  </a:t>
            </a:r>
            <a:r>
              <a:rPr sz="2000" spc="-95" dirty="0">
                <a:latin typeface="Arial"/>
                <a:cs typeface="Arial"/>
              </a:rPr>
              <a:t>decadi</a:t>
            </a:r>
            <a:r>
              <a:rPr sz="2000" spc="-125" dirty="0">
                <a:latin typeface="Arial"/>
                <a:cs typeface="Arial"/>
              </a:rPr>
              <a:t> </a:t>
            </a:r>
            <a:r>
              <a:rPr sz="2000" spc="-135" dirty="0">
                <a:latin typeface="Arial"/>
                <a:cs typeface="Arial"/>
              </a:rPr>
              <a:t>successive)</a:t>
            </a:r>
            <a:endParaRPr sz="2000">
              <a:latin typeface="Arial"/>
              <a:cs typeface="Arial"/>
            </a:endParaRPr>
          </a:p>
          <a:p>
            <a:pPr marL="1155700" marR="396240" lvl="1" indent="-228600">
              <a:lnSpc>
                <a:spcPct val="100000"/>
              </a:lnSpc>
              <a:spcBef>
                <a:spcPts val="480"/>
              </a:spcBef>
              <a:buChar char="•"/>
              <a:tabLst>
                <a:tab pos="1155700" algn="l"/>
                <a:tab pos="1156335" algn="l"/>
              </a:tabLst>
            </a:pPr>
            <a:r>
              <a:rPr sz="2000" spc="-105" dirty="0">
                <a:latin typeface="Arial"/>
                <a:cs typeface="Arial"/>
              </a:rPr>
              <a:t>Lesioni </a:t>
            </a:r>
            <a:r>
              <a:rPr sz="2000" spc="-100" dirty="0">
                <a:latin typeface="Arial"/>
                <a:cs typeface="Arial"/>
              </a:rPr>
              <a:t>precancerose: </a:t>
            </a:r>
            <a:r>
              <a:rPr sz="2000" spc="-80" dirty="0">
                <a:latin typeface="Arial"/>
                <a:cs typeface="Arial"/>
              </a:rPr>
              <a:t>leucoplachia, </a:t>
            </a:r>
            <a:r>
              <a:rPr sz="2000" spc="-55" dirty="0">
                <a:latin typeface="Arial"/>
                <a:cs typeface="Arial"/>
              </a:rPr>
              <a:t>eritroplasia, </a:t>
            </a:r>
            <a:r>
              <a:rPr sz="2000" spc="-60" dirty="0">
                <a:latin typeface="Arial"/>
                <a:cs typeface="Arial"/>
              </a:rPr>
              <a:t>papillomatosi,  </a:t>
            </a:r>
            <a:r>
              <a:rPr sz="2000" spc="-85" dirty="0">
                <a:latin typeface="Arial"/>
                <a:cs typeface="Arial"/>
              </a:rPr>
              <a:t>craurosi </a:t>
            </a:r>
            <a:r>
              <a:rPr sz="2000" spc="-80" dirty="0">
                <a:latin typeface="Arial"/>
                <a:cs typeface="Arial"/>
              </a:rPr>
              <a:t>vulvare </a:t>
            </a:r>
            <a:r>
              <a:rPr sz="2000" spc="-85" dirty="0">
                <a:latin typeface="Arial"/>
                <a:cs typeface="Arial"/>
              </a:rPr>
              <a:t>(neoplasie </a:t>
            </a:r>
            <a:r>
              <a:rPr sz="2000" spc="-135" dirty="0">
                <a:latin typeface="Arial"/>
                <a:cs typeface="Arial"/>
              </a:rPr>
              <a:t>cavo </a:t>
            </a:r>
            <a:r>
              <a:rPr sz="2000" spc="-70" dirty="0">
                <a:latin typeface="Arial"/>
                <a:cs typeface="Arial"/>
              </a:rPr>
              <a:t>orale, </a:t>
            </a:r>
            <a:r>
              <a:rPr sz="2000" spc="-65" dirty="0">
                <a:latin typeface="Arial"/>
                <a:cs typeface="Arial"/>
              </a:rPr>
              <a:t>laringe,</a:t>
            </a:r>
            <a:r>
              <a:rPr sz="2000" spc="-160" dirty="0">
                <a:latin typeface="Arial"/>
                <a:cs typeface="Arial"/>
              </a:rPr>
              <a:t> </a:t>
            </a:r>
            <a:r>
              <a:rPr sz="2000" spc="-85" dirty="0">
                <a:latin typeface="Arial"/>
                <a:cs typeface="Arial"/>
              </a:rPr>
              <a:t>vulva)</a:t>
            </a:r>
            <a:endParaRPr sz="2000">
              <a:latin typeface="Arial"/>
              <a:cs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0630" y="461899"/>
            <a:ext cx="7082790" cy="696595"/>
          </a:xfrm>
          <a:prstGeom prst="rect">
            <a:avLst/>
          </a:prstGeom>
        </p:spPr>
        <p:txBody>
          <a:bodyPr vert="horz" wrap="square" lIns="0" tIns="13335" rIns="0" bIns="0" rtlCol="0">
            <a:spAutoFit/>
          </a:bodyPr>
          <a:lstStyle/>
          <a:p>
            <a:pPr marL="12700">
              <a:lnSpc>
                <a:spcPct val="100000"/>
              </a:lnSpc>
              <a:spcBef>
                <a:spcPts val="105"/>
              </a:spcBef>
            </a:pPr>
            <a:r>
              <a:rPr sz="4400" spc="-140" dirty="0"/>
              <a:t>Principi </a:t>
            </a:r>
            <a:r>
              <a:rPr sz="4400" spc="-55" dirty="0"/>
              <a:t>di </a:t>
            </a:r>
            <a:r>
              <a:rPr sz="4400" spc="-120" dirty="0"/>
              <a:t>terapia</a:t>
            </a:r>
            <a:r>
              <a:rPr sz="4400" spc="-540" dirty="0"/>
              <a:t> </a:t>
            </a:r>
            <a:r>
              <a:rPr sz="4400" spc="-80" dirty="0"/>
              <a:t>antitumorale</a:t>
            </a:r>
            <a:endParaRPr sz="4400"/>
          </a:p>
        </p:txBody>
      </p:sp>
      <p:sp>
        <p:nvSpPr>
          <p:cNvPr id="3" name="object 3"/>
          <p:cNvSpPr txBox="1"/>
          <p:nvPr/>
        </p:nvSpPr>
        <p:spPr>
          <a:xfrm>
            <a:off x="535940" y="1520375"/>
            <a:ext cx="8025765" cy="2390775"/>
          </a:xfrm>
          <a:prstGeom prst="rect">
            <a:avLst/>
          </a:prstGeom>
        </p:spPr>
        <p:txBody>
          <a:bodyPr vert="horz" wrap="square" lIns="0" tIns="102235" rIns="0" bIns="0" rtlCol="0">
            <a:spAutoFit/>
          </a:bodyPr>
          <a:lstStyle/>
          <a:p>
            <a:pPr marL="355600" indent="-342900">
              <a:lnSpc>
                <a:spcPct val="100000"/>
              </a:lnSpc>
              <a:spcBef>
                <a:spcPts val="805"/>
              </a:spcBef>
              <a:buFont typeface="Arial"/>
              <a:buChar char="•"/>
              <a:tabLst>
                <a:tab pos="355600" algn="l"/>
                <a:tab pos="356235" algn="l"/>
              </a:tabLst>
            </a:pPr>
            <a:r>
              <a:rPr sz="2800" b="1" u="heavy" spc="-170" dirty="0">
                <a:uFill>
                  <a:solidFill>
                    <a:srgbClr val="000000"/>
                  </a:solidFill>
                </a:uFill>
                <a:latin typeface="Trebuchet MS"/>
                <a:cs typeface="Trebuchet MS"/>
              </a:rPr>
              <a:t>Chirurgia </a:t>
            </a:r>
            <a:r>
              <a:rPr sz="2800" b="1" u="heavy" spc="-140" dirty="0">
                <a:uFill>
                  <a:solidFill>
                    <a:srgbClr val="000000"/>
                  </a:solidFill>
                </a:uFill>
                <a:latin typeface="Trebuchet MS"/>
                <a:cs typeface="Trebuchet MS"/>
              </a:rPr>
              <a:t>diagnostica</a:t>
            </a:r>
            <a:endParaRPr sz="2800">
              <a:latin typeface="Trebuchet MS"/>
              <a:cs typeface="Trebuchet MS"/>
            </a:endParaRPr>
          </a:p>
          <a:p>
            <a:pPr marL="756285" marR="5080" lvl="1" indent="-286385">
              <a:lnSpc>
                <a:spcPct val="100000"/>
              </a:lnSpc>
              <a:spcBef>
                <a:spcPts val="605"/>
              </a:spcBef>
              <a:buChar char="–"/>
              <a:tabLst>
                <a:tab pos="756920" algn="l"/>
              </a:tabLst>
            </a:pPr>
            <a:r>
              <a:rPr sz="2400" spc="-145" dirty="0">
                <a:latin typeface="Arial"/>
                <a:cs typeface="Arial"/>
              </a:rPr>
              <a:t>Consente </a:t>
            </a:r>
            <a:r>
              <a:rPr sz="2400" spc="-35" dirty="0">
                <a:latin typeface="Arial"/>
                <a:cs typeface="Arial"/>
              </a:rPr>
              <a:t>di </a:t>
            </a:r>
            <a:r>
              <a:rPr sz="2400" spc="-45" dirty="0">
                <a:latin typeface="Arial"/>
                <a:cs typeface="Arial"/>
              </a:rPr>
              <a:t>ottenere </a:t>
            </a:r>
            <a:r>
              <a:rPr sz="2400" spc="-70" dirty="0">
                <a:latin typeface="Arial"/>
                <a:cs typeface="Arial"/>
              </a:rPr>
              <a:t>dei </a:t>
            </a:r>
            <a:r>
              <a:rPr sz="2400" spc="-85" dirty="0">
                <a:latin typeface="Arial"/>
                <a:cs typeface="Arial"/>
              </a:rPr>
              <a:t>campioni </a:t>
            </a:r>
            <a:r>
              <a:rPr sz="2400" spc="-35" dirty="0">
                <a:latin typeface="Arial"/>
                <a:cs typeface="Arial"/>
              </a:rPr>
              <a:t>di</a:t>
            </a:r>
            <a:r>
              <a:rPr sz="2400" spc="-484" dirty="0">
                <a:latin typeface="Arial"/>
                <a:cs typeface="Arial"/>
              </a:rPr>
              <a:t> </a:t>
            </a:r>
            <a:r>
              <a:rPr sz="2400" spc="-85" dirty="0">
                <a:latin typeface="Arial"/>
                <a:cs typeface="Arial"/>
              </a:rPr>
              <a:t>tessuto </a:t>
            </a:r>
            <a:r>
              <a:rPr sz="2400" spc="-135" dirty="0">
                <a:latin typeface="Arial"/>
                <a:cs typeface="Arial"/>
              </a:rPr>
              <a:t>necessari </a:t>
            </a:r>
            <a:r>
              <a:rPr sz="2400" spc="-85" dirty="0">
                <a:latin typeface="Arial"/>
                <a:cs typeface="Arial"/>
              </a:rPr>
              <a:t>alla  </a:t>
            </a:r>
            <a:r>
              <a:rPr sz="2400" spc="-110" dirty="0">
                <a:latin typeface="Arial"/>
                <a:cs typeface="Arial"/>
              </a:rPr>
              <a:t>diagnosi</a:t>
            </a:r>
            <a:r>
              <a:rPr sz="2400" spc="-130" dirty="0">
                <a:latin typeface="Arial"/>
                <a:cs typeface="Arial"/>
              </a:rPr>
              <a:t> </a:t>
            </a:r>
            <a:r>
              <a:rPr sz="2400" spc="-75" dirty="0">
                <a:latin typeface="Arial"/>
                <a:cs typeface="Arial"/>
              </a:rPr>
              <a:t>cito-istologica</a:t>
            </a:r>
            <a:endParaRPr sz="2400">
              <a:latin typeface="Arial"/>
              <a:cs typeface="Arial"/>
            </a:endParaRPr>
          </a:p>
          <a:p>
            <a:pPr marL="1155700" marR="210185" lvl="2" indent="-228600">
              <a:lnSpc>
                <a:spcPct val="100000"/>
              </a:lnSpc>
              <a:spcBef>
                <a:spcPts val="509"/>
              </a:spcBef>
              <a:buChar char="•"/>
              <a:tabLst>
                <a:tab pos="1155700" algn="l"/>
                <a:tab pos="1156335" algn="l"/>
              </a:tabLst>
            </a:pPr>
            <a:r>
              <a:rPr sz="2000" spc="-75" dirty="0">
                <a:latin typeface="Arial"/>
                <a:cs typeface="Arial"/>
              </a:rPr>
              <a:t>Incisionale: </a:t>
            </a:r>
            <a:r>
              <a:rPr sz="2000" spc="-65" dirty="0">
                <a:latin typeface="Arial"/>
                <a:cs typeface="Arial"/>
              </a:rPr>
              <a:t>rimozione </a:t>
            </a:r>
            <a:r>
              <a:rPr sz="2000" spc="-25" dirty="0">
                <a:latin typeface="Arial"/>
                <a:cs typeface="Arial"/>
              </a:rPr>
              <a:t>di </a:t>
            </a:r>
            <a:r>
              <a:rPr sz="2000" spc="-65" dirty="0">
                <a:latin typeface="Arial"/>
                <a:cs typeface="Arial"/>
              </a:rPr>
              <a:t>un </a:t>
            </a:r>
            <a:r>
              <a:rPr sz="2000" spc="-50" dirty="0">
                <a:latin typeface="Arial"/>
                <a:cs typeface="Arial"/>
              </a:rPr>
              <a:t>frammento </a:t>
            </a:r>
            <a:r>
              <a:rPr sz="2000" spc="-25" dirty="0">
                <a:latin typeface="Arial"/>
                <a:cs typeface="Arial"/>
              </a:rPr>
              <a:t>di </a:t>
            </a:r>
            <a:r>
              <a:rPr sz="2000" spc="-75" dirty="0">
                <a:latin typeface="Arial"/>
                <a:cs typeface="Arial"/>
              </a:rPr>
              <a:t>tessuto </a:t>
            </a:r>
            <a:r>
              <a:rPr sz="2000" spc="-110" dirty="0">
                <a:latin typeface="Arial"/>
                <a:cs typeface="Arial"/>
              </a:rPr>
              <a:t>da </a:t>
            </a:r>
            <a:r>
              <a:rPr sz="2000" spc="-95" dirty="0">
                <a:latin typeface="Arial"/>
                <a:cs typeface="Arial"/>
              </a:rPr>
              <a:t>una</a:t>
            </a:r>
            <a:r>
              <a:rPr sz="2000" spc="-390" dirty="0">
                <a:latin typeface="Arial"/>
                <a:cs typeface="Arial"/>
              </a:rPr>
              <a:t> </a:t>
            </a:r>
            <a:r>
              <a:rPr sz="2000" spc="-95" dirty="0">
                <a:latin typeface="Arial"/>
                <a:cs typeface="Arial"/>
              </a:rPr>
              <a:t>grande  </a:t>
            </a:r>
            <a:r>
              <a:rPr sz="2000" spc="-165" dirty="0">
                <a:latin typeface="Arial"/>
                <a:cs typeface="Arial"/>
              </a:rPr>
              <a:t>massa</a:t>
            </a:r>
            <a:r>
              <a:rPr sz="2000" spc="-100" dirty="0">
                <a:latin typeface="Arial"/>
                <a:cs typeface="Arial"/>
              </a:rPr>
              <a:t> </a:t>
            </a:r>
            <a:r>
              <a:rPr sz="2000" spc="-45" dirty="0">
                <a:latin typeface="Arial"/>
                <a:cs typeface="Arial"/>
              </a:rPr>
              <a:t>tumorale</a:t>
            </a:r>
            <a:endParaRPr sz="2000">
              <a:latin typeface="Arial"/>
              <a:cs typeface="Arial"/>
            </a:endParaRPr>
          </a:p>
          <a:p>
            <a:pPr marL="1155700" lvl="2" indent="-228600">
              <a:lnSpc>
                <a:spcPct val="100000"/>
              </a:lnSpc>
              <a:spcBef>
                <a:spcPts val="480"/>
              </a:spcBef>
              <a:buChar char="•"/>
              <a:tabLst>
                <a:tab pos="1155700" algn="l"/>
                <a:tab pos="1156335" algn="l"/>
              </a:tabLst>
            </a:pPr>
            <a:r>
              <a:rPr sz="2000" spc="-125" dirty="0">
                <a:latin typeface="Arial"/>
                <a:cs typeface="Arial"/>
              </a:rPr>
              <a:t>Escissionale: </a:t>
            </a:r>
            <a:r>
              <a:rPr sz="2000" spc="-65" dirty="0">
                <a:latin typeface="Arial"/>
                <a:cs typeface="Arial"/>
              </a:rPr>
              <a:t>rimozione </a:t>
            </a:r>
            <a:r>
              <a:rPr sz="2000" spc="-35" dirty="0">
                <a:latin typeface="Arial"/>
                <a:cs typeface="Arial"/>
              </a:rPr>
              <a:t>dell’intera </a:t>
            </a:r>
            <a:r>
              <a:rPr sz="2000" spc="-165" dirty="0">
                <a:latin typeface="Arial"/>
                <a:cs typeface="Arial"/>
              </a:rPr>
              <a:t>massa</a:t>
            </a:r>
            <a:r>
              <a:rPr sz="2000" spc="-140" dirty="0">
                <a:latin typeface="Arial"/>
                <a:cs typeface="Arial"/>
              </a:rPr>
              <a:t> </a:t>
            </a:r>
            <a:r>
              <a:rPr sz="2000" spc="-85" dirty="0">
                <a:latin typeface="Arial"/>
                <a:cs typeface="Arial"/>
              </a:rPr>
              <a:t>sospetta</a:t>
            </a:r>
            <a:endParaRPr sz="2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benigni vs maligni.png"/>
          <p:cNvPicPr>
            <a:picLocks noChangeAspect="1"/>
          </p:cNvPicPr>
          <p:nvPr/>
        </p:nvPicPr>
        <p:blipFill>
          <a:blip r:embed="rId2"/>
          <a:stretch>
            <a:fillRect/>
          </a:stretch>
        </p:blipFill>
        <p:spPr>
          <a:xfrm>
            <a:off x="457200" y="1295400"/>
            <a:ext cx="8351749" cy="3243263"/>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0630" y="461899"/>
            <a:ext cx="7082790" cy="696595"/>
          </a:xfrm>
          <a:prstGeom prst="rect">
            <a:avLst/>
          </a:prstGeom>
        </p:spPr>
        <p:txBody>
          <a:bodyPr vert="horz" wrap="square" lIns="0" tIns="13335" rIns="0" bIns="0" rtlCol="0">
            <a:spAutoFit/>
          </a:bodyPr>
          <a:lstStyle/>
          <a:p>
            <a:pPr marL="12700">
              <a:lnSpc>
                <a:spcPct val="100000"/>
              </a:lnSpc>
              <a:spcBef>
                <a:spcPts val="105"/>
              </a:spcBef>
            </a:pPr>
            <a:r>
              <a:rPr sz="4400" spc="-140" dirty="0"/>
              <a:t>Principi </a:t>
            </a:r>
            <a:r>
              <a:rPr sz="4400" spc="-55" dirty="0"/>
              <a:t>di </a:t>
            </a:r>
            <a:r>
              <a:rPr sz="4400" spc="-120" dirty="0"/>
              <a:t>terapia</a:t>
            </a:r>
            <a:r>
              <a:rPr sz="4400" spc="-540" dirty="0"/>
              <a:t> </a:t>
            </a:r>
            <a:r>
              <a:rPr sz="4400" spc="-80" dirty="0"/>
              <a:t>antitumorale</a:t>
            </a:r>
            <a:endParaRPr sz="4400"/>
          </a:p>
        </p:txBody>
      </p:sp>
      <p:sp>
        <p:nvSpPr>
          <p:cNvPr id="3" name="object 3"/>
          <p:cNvSpPr txBox="1"/>
          <p:nvPr/>
        </p:nvSpPr>
        <p:spPr>
          <a:xfrm>
            <a:off x="535940" y="1520375"/>
            <a:ext cx="7406005" cy="4277360"/>
          </a:xfrm>
          <a:prstGeom prst="rect">
            <a:avLst/>
          </a:prstGeom>
        </p:spPr>
        <p:txBody>
          <a:bodyPr vert="horz" wrap="square" lIns="0" tIns="102235" rIns="0" bIns="0" rtlCol="0">
            <a:spAutoFit/>
          </a:bodyPr>
          <a:lstStyle/>
          <a:p>
            <a:pPr marL="355600" indent="-342900">
              <a:lnSpc>
                <a:spcPct val="100000"/>
              </a:lnSpc>
              <a:spcBef>
                <a:spcPts val="805"/>
              </a:spcBef>
              <a:buFont typeface="Arial"/>
              <a:buChar char="•"/>
              <a:tabLst>
                <a:tab pos="355600" algn="l"/>
                <a:tab pos="356235" algn="l"/>
              </a:tabLst>
            </a:pPr>
            <a:r>
              <a:rPr sz="2800" b="1" u="heavy" spc="-170" dirty="0">
                <a:uFill>
                  <a:solidFill>
                    <a:srgbClr val="000000"/>
                  </a:solidFill>
                </a:uFill>
                <a:latin typeface="Trebuchet MS"/>
                <a:cs typeface="Trebuchet MS"/>
              </a:rPr>
              <a:t>Chirurgia </a:t>
            </a:r>
            <a:r>
              <a:rPr sz="2800" b="1" u="heavy" spc="-180" dirty="0">
                <a:uFill>
                  <a:solidFill>
                    <a:srgbClr val="000000"/>
                  </a:solidFill>
                </a:uFill>
                <a:latin typeface="Trebuchet MS"/>
                <a:cs typeface="Trebuchet MS"/>
              </a:rPr>
              <a:t>terapeutica</a:t>
            </a:r>
            <a:endParaRPr sz="2800">
              <a:latin typeface="Trebuchet MS"/>
              <a:cs typeface="Trebuchet MS"/>
            </a:endParaRPr>
          </a:p>
          <a:p>
            <a:pPr marL="756285" marR="5080" lvl="1" indent="-286385" algn="just">
              <a:lnSpc>
                <a:spcPct val="100000"/>
              </a:lnSpc>
              <a:spcBef>
                <a:spcPts val="605"/>
              </a:spcBef>
              <a:buChar char="–"/>
              <a:tabLst>
                <a:tab pos="756920" algn="l"/>
              </a:tabLst>
            </a:pPr>
            <a:r>
              <a:rPr sz="2400" spc="-95" dirty="0">
                <a:latin typeface="Arial"/>
                <a:cs typeface="Arial"/>
              </a:rPr>
              <a:t>Asporta </a:t>
            </a:r>
            <a:r>
              <a:rPr sz="2400" spc="-120" dirty="0">
                <a:latin typeface="Arial"/>
                <a:cs typeface="Arial"/>
              </a:rPr>
              <a:t>con </a:t>
            </a:r>
            <a:r>
              <a:rPr sz="2400" spc="-25" dirty="0">
                <a:latin typeface="Arial"/>
                <a:cs typeface="Arial"/>
              </a:rPr>
              <a:t>intento </a:t>
            </a:r>
            <a:r>
              <a:rPr sz="2400" spc="-70" dirty="0">
                <a:latin typeface="Arial"/>
                <a:cs typeface="Arial"/>
              </a:rPr>
              <a:t>curativo </a:t>
            </a:r>
            <a:r>
              <a:rPr sz="2400" spc="-85" dirty="0">
                <a:latin typeface="Arial"/>
                <a:cs typeface="Arial"/>
              </a:rPr>
              <a:t>la </a:t>
            </a:r>
            <a:r>
              <a:rPr sz="2400" spc="-114" dirty="0">
                <a:latin typeface="Arial"/>
                <a:cs typeface="Arial"/>
              </a:rPr>
              <a:t>neoplasia </a:t>
            </a:r>
            <a:r>
              <a:rPr sz="2400" spc="-40" dirty="0">
                <a:latin typeface="Arial"/>
                <a:cs typeface="Arial"/>
              </a:rPr>
              <a:t>primitiva, </a:t>
            </a:r>
            <a:r>
              <a:rPr sz="2400" spc="-65" dirty="0">
                <a:latin typeface="Arial"/>
                <a:cs typeface="Arial"/>
              </a:rPr>
              <a:t>le  </a:t>
            </a:r>
            <a:r>
              <a:rPr sz="2400" spc="-100" dirty="0">
                <a:latin typeface="Arial"/>
                <a:cs typeface="Arial"/>
              </a:rPr>
              <a:t>metastasi, </a:t>
            </a:r>
            <a:r>
              <a:rPr sz="2400" spc="-145" dirty="0">
                <a:latin typeface="Arial"/>
                <a:cs typeface="Arial"/>
              </a:rPr>
              <a:t>e </a:t>
            </a:r>
            <a:r>
              <a:rPr sz="2400" spc="-95" dirty="0">
                <a:latin typeface="Arial"/>
                <a:cs typeface="Arial"/>
              </a:rPr>
              <a:t>pone </a:t>
            </a:r>
            <a:r>
              <a:rPr sz="2400" spc="-45" dirty="0">
                <a:latin typeface="Arial"/>
                <a:cs typeface="Arial"/>
              </a:rPr>
              <a:t>rimedio </a:t>
            </a:r>
            <a:r>
              <a:rPr sz="2400" spc="-75" dirty="0">
                <a:latin typeface="Arial"/>
                <a:cs typeface="Arial"/>
              </a:rPr>
              <a:t>alle </a:t>
            </a:r>
            <a:r>
              <a:rPr sz="2400" spc="-125" dirty="0">
                <a:latin typeface="Arial"/>
                <a:cs typeface="Arial"/>
              </a:rPr>
              <a:t>complicanze </a:t>
            </a:r>
            <a:r>
              <a:rPr sz="2400" spc="-105" dirty="0">
                <a:latin typeface="Arial"/>
                <a:cs typeface="Arial"/>
              </a:rPr>
              <a:t>legate</a:t>
            </a:r>
            <a:r>
              <a:rPr sz="2400" spc="-360" dirty="0">
                <a:latin typeface="Arial"/>
                <a:cs typeface="Arial"/>
              </a:rPr>
              <a:t> </a:t>
            </a:r>
            <a:r>
              <a:rPr sz="2400" spc="-85" dirty="0">
                <a:latin typeface="Arial"/>
                <a:cs typeface="Arial"/>
              </a:rPr>
              <a:t>alla  </a:t>
            </a:r>
            <a:r>
              <a:rPr sz="2400" spc="-114" dirty="0">
                <a:latin typeface="Arial"/>
                <a:cs typeface="Arial"/>
              </a:rPr>
              <a:t>neoplasia </a:t>
            </a:r>
            <a:r>
              <a:rPr sz="2400" spc="-175" dirty="0">
                <a:latin typeface="Arial"/>
                <a:cs typeface="Arial"/>
              </a:rPr>
              <a:t>stessa </a:t>
            </a:r>
            <a:r>
              <a:rPr sz="2400" spc="-75" dirty="0">
                <a:latin typeface="Arial"/>
                <a:cs typeface="Arial"/>
              </a:rPr>
              <a:t>od </a:t>
            </a:r>
            <a:r>
              <a:rPr sz="2400" spc="-85" dirty="0">
                <a:latin typeface="Arial"/>
                <a:cs typeface="Arial"/>
              </a:rPr>
              <a:t>ai </a:t>
            </a:r>
            <a:r>
              <a:rPr sz="2400" spc="-25" dirty="0">
                <a:latin typeface="Arial"/>
                <a:cs typeface="Arial"/>
              </a:rPr>
              <a:t>trattamenti</a:t>
            </a:r>
            <a:r>
              <a:rPr sz="2400" spc="-195" dirty="0">
                <a:latin typeface="Arial"/>
                <a:cs typeface="Arial"/>
              </a:rPr>
              <a:t> </a:t>
            </a:r>
            <a:r>
              <a:rPr sz="2400" spc="-85" dirty="0">
                <a:latin typeface="Arial"/>
                <a:cs typeface="Arial"/>
              </a:rPr>
              <a:t>precedentemente</a:t>
            </a:r>
            <a:endParaRPr sz="2400">
              <a:latin typeface="Arial"/>
              <a:cs typeface="Arial"/>
            </a:endParaRPr>
          </a:p>
          <a:p>
            <a:pPr marL="756285">
              <a:lnSpc>
                <a:spcPct val="100000"/>
              </a:lnSpc>
            </a:pPr>
            <a:r>
              <a:rPr sz="2400" spc="-60" dirty="0">
                <a:latin typeface="Arial"/>
                <a:cs typeface="Arial"/>
              </a:rPr>
              <a:t>intrapresi </a:t>
            </a:r>
            <a:r>
              <a:rPr sz="2400" spc="-65" dirty="0">
                <a:latin typeface="Arial"/>
                <a:cs typeface="Arial"/>
              </a:rPr>
              <a:t>per </a:t>
            </a:r>
            <a:r>
              <a:rPr sz="2400" spc="-85" dirty="0">
                <a:latin typeface="Arial"/>
                <a:cs typeface="Arial"/>
              </a:rPr>
              <a:t>contrastarne</a:t>
            </a:r>
            <a:r>
              <a:rPr sz="2400" spc="-300" dirty="0">
                <a:latin typeface="Arial"/>
                <a:cs typeface="Arial"/>
              </a:rPr>
              <a:t> </a:t>
            </a:r>
            <a:r>
              <a:rPr sz="2400" spc="-90" dirty="0">
                <a:latin typeface="Arial"/>
                <a:cs typeface="Arial"/>
              </a:rPr>
              <a:t>l’evoluzione</a:t>
            </a:r>
            <a:endParaRPr sz="2400">
              <a:latin typeface="Arial"/>
              <a:cs typeface="Arial"/>
            </a:endParaRPr>
          </a:p>
          <a:p>
            <a:pPr marL="756285" lvl="1" indent="-286385">
              <a:lnSpc>
                <a:spcPct val="100000"/>
              </a:lnSpc>
              <a:spcBef>
                <a:spcPts val="580"/>
              </a:spcBef>
              <a:buChar char="–"/>
              <a:tabLst>
                <a:tab pos="756920" algn="l"/>
              </a:tabLst>
            </a:pPr>
            <a:r>
              <a:rPr sz="2400" spc="-260" dirty="0">
                <a:latin typeface="Arial"/>
                <a:cs typeface="Arial"/>
              </a:rPr>
              <a:t>C. </a:t>
            </a:r>
            <a:r>
              <a:rPr sz="2400" spc="-100" dirty="0">
                <a:latin typeface="Arial"/>
                <a:cs typeface="Arial"/>
              </a:rPr>
              <a:t>radicale </a:t>
            </a:r>
            <a:r>
              <a:rPr sz="2400" spc="-70" dirty="0">
                <a:latin typeface="Arial"/>
                <a:cs typeface="Arial"/>
              </a:rPr>
              <a:t>del </a:t>
            </a:r>
            <a:r>
              <a:rPr sz="2400" spc="-40" dirty="0">
                <a:latin typeface="Arial"/>
                <a:cs typeface="Arial"/>
              </a:rPr>
              <a:t>tumore</a:t>
            </a:r>
            <a:r>
              <a:rPr sz="2400" spc="-114" dirty="0">
                <a:latin typeface="Arial"/>
                <a:cs typeface="Arial"/>
              </a:rPr>
              <a:t> </a:t>
            </a:r>
            <a:r>
              <a:rPr sz="2400" spc="-20" dirty="0">
                <a:latin typeface="Arial"/>
                <a:cs typeface="Arial"/>
              </a:rPr>
              <a:t>primitivo</a:t>
            </a:r>
            <a:endParaRPr sz="2400">
              <a:latin typeface="Arial"/>
              <a:cs typeface="Arial"/>
            </a:endParaRPr>
          </a:p>
          <a:p>
            <a:pPr marL="756285" lvl="1" indent="-286385">
              <a:lnSpc>
                <a:spcPct val="100000"/>
              </a:lnSpc>
              <a:spcBef>
                <a:spcPts val="575"/>
              </a:spcBef>
              <a:buChar char="–"/>
              <a:tabLst>
                <a:tab pos="756920" algn="l"/>
              </a:tabLst>
            </a:pPr>
            <a:r>
              <a:rPr sz="2400" spc="-260" dirty="0">
                <a:latin typeface="Arial"/>
                <a:cs typeface="Arial"/>
              </a:rPr>
              <a:t>C.</a:t>
            </a:r>
            <a:r>
              <a:rPr sz="2400" spc="-145" dirty="0">
                <a:latin typeface="Arial"/>
                <a:cs typeface="Arial"/>
              </a:rPr>
              <a:t> </a:t>
            </a:r>
            <a:r>
              <a:rPr sz="2400" spc="-25" dirty="0">
                <a:latin typeface="Arial"/>
                <a:cs typeface="Arial"/>
              </a:rPr>
              <a:t>riduttiva</a:t>
            </a:r>
            <a:endParaRPr sz="2400">
              <a:latin typeface="Arial"/>
              <a:cs typeface="Arial"/>
            </a:endParaRPr>
          </a:p>
          <a:p>
            <a:pPr marL="756285" lvl="1" indent="-286385">
              <a:lnSpc>
                <a:spcPct val="100000"/>
              </a:lnSpc>
              <a:spcBef>
                <a:spcPts val="575"/>
              </a:spcBef>
              <a:buChar char="–"/>
              <a:tabLst>
                <a:tab pos="756920" algn="l"/>
              </a:tabLst>
            </a:pPr>
            <a:r>
              <a:rPr sz="2400" spc="-260" dirty="0">
                <a:latin typeface="Arial"/>
                <a:cs typeface="Arial"/>
              </a:rPr>
              <a:t>C. </a:t>
            </a:r>
            <a:r>
              <a:rPr sz="2400" spc="-100" dirty="0">
                <a:latin typeface="Arial"/>
                <a:cs typeface="Arial"/>
              </a:rPr>
              <a:t>radicale </a:t>
            </a:r>
            <a:r>
              <a:rPr sz="2400" spc="-70" dirty="0">
                <a:latin typeface="Arial"/>
                <a:cs typeface="Arial"/>
              </a:rPr>
              <a:t>delle</a:t>
            </a:r>
            <a:r>
              <a:rPr sz="2400" spc="-55" dirty="0">
                <a:latin typeface="Arial"/>
                <a:cs typeface="Arial"/>
              </a:rPr>
              <a:t> </a:t>
            </a:r>
            <a:r>
              <a:rPr sz="2400" spc="-105" dirty="0">
                <a:latin typeface="Arial"/>
                <a:cs typeface="Arial"/>
              </a:rPr>
              <a:t>metastasi</a:t>
            </a:r>
            <a:endParaRPr sz="2400">
              <a:latin typeface="Arial"/>
              <a:cs typeface="Arial"/>
            </a:endParaRPr>
          </a:p>
          <a:p>
            <a:pPr marL="756285" lvl="1" indent="-286385">
              <a:lnSpc>
                <a:spcPct val="100000"/>
              </a:lnSpc>
              <a:spcBef>
                <a:spcPts val="580"/>
              </a:spcBef>
              <a:buChar char="–"/>
              <a:tabLst>
                <a:tab pos="756920" algn="l"/>
              </a:tabLst>
            </a:pPr>
            <a:r>
              <a:rPr sz="2400" spc="-260" dirty="0">
                <a:latin typeface="Arial"/>
                <a:cs typeface="Arial"/>
              </a:rPr>
              <a:t>C. </a:t>
            </a:r>
            <a:r>
              <a:rPr sz="2400" spc="-70" dirty="0">
                <a:latin typeface="Arial"/>
                <a:cs typeface="Arial"/>
              </a:rPr>
              <a:t>delle </a:t>
            </a:r>
            <a:r>
              <a:rPr sz="2400" spc="-140" dirty="0">
                <a:latin typeface="Arial"/>
                <a:cs typeface="Arial"/>
              </a:rPr>
              <a:t>emergenze</a:t>
            </a:r>
            <a:r>
              <a:rPr sz="2400" spc="-70" dirty="0">
                <a:latin typeface="Arial"/>
                <a:cs typeface="Arial"/>
              </a:rPr>
              <a:t> </a:t>
            </a:r>
            <a:r>
              <a:rPr sz="2400" spc="-100" dirty="0">
                <a:latin typeface="Arial"/>
                <a:cs typeface="Arial"/>
              </a:rPr>
              <a:t>oncologiche</a:t>
            </a:r>
            <a:endParaRPr sz="2400">
              <a:latin typeface="Arial"/>
              <a:cs typeface="Arial"/>
            </a:endParaRPr>
          </a:p>
          <a:p>
            <a:pPr marL="756285" lvl="1" indent="-286385">
              <a:lnSpc>
                <a:spcPct val="100000"/>
              </a:lnSpc>
              <a:spcBef>
                <a:spcPts val="575"/>
              </a:spcBef>
              <a:buChar char="–"/>
              <a:tabLst>
                <a:tab pos="756920" algn="l"/>
              </a:tabLst>
            </a:pPr>
            <a:r>
              <a:rPr sz="2400" spc="-260" dirty="0">
                <a:latin typeface="Arial"/>
                <a:cs typeface="Arial"/>
              </a:rPr>
              <a:t>C. </a:t>
            </a:r>
            <a:r>
              <a:rPr sz="2400" spc="-40" dirty="0">
                <a:latin typeface="Arial"/>
                <a:cs typeface="Arial"/>
              </a:rPr>
              <a:t>ricostruttiva </a:t>
            </a:r>
            <a:r>
              <a:rPr sz="2400" spc="-70" dirty="0">
                <a:latin typeface="Arial"/>
                <a:cs typeface="Arial"/>
              </a:rPr>
              <a:t>o</a:t>
            </a:r>
            <a:r>
              <a:rPr sz="2400" spc="-120" dirty="0">
                <a:latin typeface="Arial"/>
                <a:cs typeface="Arial"/>
              </a:rPr>
              <a:t> </a:t>
            </a:r>
            <a:r>
              <a:rPr sz="2400" spc="-35" dirty="0">
                <a:latin typeface="Arial"/>
                <a:cs typeface="Arial"/>
              </a:rPr>
              <a:t>riabilitativa</a:t>
            </a:r>
            <a:endParaRPr sz="24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0630" y="461899"/>
            <a:ext cx="7082790" cy="696595"/>
          </a:xfrm>
          <a:prstGeom prst="rect">
            <a:avLst/>
          </a:prstGeom>
        </p:spPr>
        <p:txBody>
          <a:bodyPr vert="horz" wrap="square" lIns="0" tIns="13335" rIns="0" bIns="0" rtlCol="0">
            <a:spAutoFit/>
          </a:bodyPr>
          <a:lstStyle/>
          <a:p>
            <a:pPr marL="12700">
              <a:lnSpc>
                <a:spcPct val="100000"/>
              </a:lnSpc>
              <a:spcBef>
                <a:spcPts val="105"/>
              </a:spcBef>
            </a:pPr>
            <a:r>
              <a:rPr sz="4400" spc="-140" dirty="0"/>
              <a:t>Principi </a:t>
            </a:r>
            <a:r>
              <a:rPr sz="4400" spc="-55" dirty="0"/>
              <a:t>di </a:t>
            </a:r>
            <a:r>
              <a:rPr sz="4400" spc="-120" dirty="0"/>
              <a:t>terapia</a:t>
            </a:r>
            <a:r>
              <a:rPr sz="4400" spc="-540" dirty="0"/>
              <a:t> </a:t>
            </a:r>
            <a:r>
              <a:rPr sz="4400" spc="-80" dirty="0"/>
              <a:t>antitumorale</a:t>
            </a:r>
            <a:endParaRPr sz="4400"/>
          </a:p>
        </p:txBody>
      </p:sp>
      <p:sp>
        <p:nvSpPr>
          <p:cNvPr id="3" name="object 3"/>
          <p:cNvSpPr txBox="1"/>
          <p:nvPr/>
        </p:nvSpPr>
        <p:spPr>
          <a:xfrm>
            <a:off x="535940" y="1527424"/>
            <a:ext cx="7940040" cy="4479925"/>
          </a:xfrm>
          <a:prstGeom prst="rect">
            <a:avLst/>
          </a:prstGeom>
        </p:spPr>
        <p:txBody>
          <a:bodyPr vert="horz" wrap="square" lIns="0" tIns="55880" rIns="0" bIns="0" rtlCol="0">
            <a:spAutoFit/>
          </a:bodyPr>
          <a:lstStyle/>
          <a:p>
            <a:pPr marL="355600" indent="-342900">
              <a:lnSpc>
                <a:spcPct val="100000"/>
              </a:lnSpc>
              <a:spcBef>
                <a:spcPts val="440"/>
              </a:spcBef>
              <a:buFont typeface="Arial"/>
              <a:buChar char="•"/>
              <a:tabLst>
                <a:tab pos="355600" algn="l"/>
                <a:tab pos="356235" algn="l"/>
              </a:tabLst>
            </a:pPr>
            <a:r>
              <a:rPr sz="2700" b="1" u="heavy" spc="-140" dirty="0">
                <a:uFill>
                  <a:solidFill>
                    <a:srgbClr val="000000"/>
                  </a:solidFill>
                </a:uFill>
                <a:latin typeface="Trebuchet MS"/>
                <a:cs typeface="Trebuchet MS"/>
              </a:rPr>
              <a:t>Radioterapia</a:t>
            </a:r>
            <a:endParaRPr sz="2700">
              <a:latin typeface="Trebuchet MS"/>
              <a:cs typeface="Trebuchet MS"/>
            </a:endParaRPr>
          </a:p>
          <a:p>
            <a:pPr marL="756285" lvl="1" indent="-286385">
              <a:lnSpc>
                <a:spcPts val="2735"/>
              </a:lnSpc>
              <a:spcBef>
                <a:spcPts val="305"/>
              </a:spcBef>
              <a:buChar char="–"/>
              <a:tabLst>
                <a:tab pos="756920" algn="l"/>
              </a:tabLst>
            </a:pPr>
            <a:r>
              <a:rPr sz="2400" spc="-190" dirty="0">
                <a:latin typeface="Arial"/>
                <a:cs typeface="Arial"/>
              </a:rPr>
              <a:t>Tecnica </a:t>
            </a:r>
            <a:r>
              <a:rPr sz="2400" spc="-35" dirty="0">
                <a:latin typeface="Arial"/>
                <a:cs typeface="Arial"/>
              </a:rPr>
              <a:t>di trattamento </a:t>
            </a:r>
            <a:r>
              <a:rPr sz="2400" spc="-70" dirty="0">
                <a:latin typeface="Arial"/>
                <a:cs typeface="Arial"/>
              </a:rPr>
              <a:t>delle </a:t>
            </a:r>
            <a:r>
              <a:rPr sz="2400" spc="-110" dirty="0">
                <a:latin typeface="Arial"/>
                <a:cs typeface="Arial"/>
              </a:rPr>
              <a:t>neoplasie </a:t>
            </a:r>
            <a:r>
              <a:rPr sz="2400" spc="-135" dirty="0">
                <a:latin typeface="Arial"/>
                <a:cs typeface="Arial"/>
              </a:rPr>
              <a:t>che </a:t>
            </a:r>
            <a:r>
              <a:rPr sz="2400" spc="-125" dirty="0">
                <a:latin typeface="Arial"/>
                <a:cs typeface="Arial"/>
              </a:rPr>
              <a:t>si</a:t>
            </a:r>
            <a:r>
              <a:rPr sz="2400" spc="-345" dirty="0">
                <a:latin typeface="Arial"/>
                <a:cs typeface="Arial"/>
              </a:rPr>
              <a:t> </a:t>
            </a:r>
            <a:r>
              <a:rPr sz="2400" spc="-135" dirty="0">
                <a:latin typeface="Arial"/>
                <a:cs typeface="Arial"/>
              </a:rPr>
              <a:t>avvale</a:t>
            </a:r>
            <a:endParaRPr sz="2400">
              <a:latin typeface="Arial"/>
              <a:cs typeface="Arial"/>
            </a:endParaRPr>
          </a:p>
          <a:p>
            <a:pPr marL="756285">
              <a:lnSpc>
                <a:spcPts val="2735"/>
              </a:lnSpc>
            </a:pPr>
            <a:r>
              <a:rPr sz="2400" spc="-60" dirty="0">
                <a:latin typeface="Arial"/>
                <a:cs typeface="Arial"/>
              </a:rPr>
              <a:t>dell’utilizzo </a:t>
            </a:r>
            <a:r>
              <a:rPr sz="2400" spc="-35" dirty="0">
                <a:latin typeface="Arial"/>
                <a:cs typeface="Arial"/>
              </a:rPr>
              <a:t>di </a:t>
            </a:r>
            <a:r>
              <a:rPr sz="2400" spc="-80" dirty="0">
                <a:latin typeface="Arial"/>
                <a:cs typeface="Arial"/>
              </a:rPr>
              <a:t>radiazioni ionizzanti </a:t>
            </a:r>
            <a:r>
              <a:rPr sz="2400" spc="-90" dirty="0">
                <a:latin typeface="Arial"/>
                <a:cs typeface="Arial"/>
              </a:rPr>
              <a:t>veicolate</a:t>
            </a:r>
            <a:r>
              <a:rPr sz="2400" spc="-415" dirty="0">
                <a:latin typeface="Arial"/>
                <a:cs typeface="Arial"/>
              </a:rPr>
              <a:t> </a:t>
            </a:r>
            <a:r>
              <a:rPr sz="2400" spc="-75" dirty="0">
                <a:latin typeface="Arial"/>
                <a:cs typeface="Arial"/>
              </a:rPr>
              <a:t>mediante</a:t>
            </a:r>
            <a:endParaRPr sz="2400">
              <a:latin typeface="Arial"/>
              <a:cs typeface="Arial"/>
            </a:endParaRPr>
          </a:p>
          <a:p>
            <a:pPr marL="1155700" marR="164465" lvl="2" indent="-228600">
              <a:lnSpc>
                <a:spcPts val="2160"/>
              </a:lnSpc>
              <a:spcBef>
                <a:spcPts val="540"/>
              </a:spcBef>
              <a:buChar char="•"/>
              <a:tabLst>
                <a:tab pos="1155700" algn="l"/>
                <a:tab pos="1156335" algn="l"/>
              </a:tabLst>
            </a:pPr>
            <a:r>
              <a:rPr sz="2000" spc="-55" dirty="0">
                <a:latin typeface="Arial"/>
                <a:cs typeface="Arial"/>
              </a:rPr>
              <a:t>radioterapia </a:t>
            </a:r>
            <a:r>
              <a:rPr sz="2000" spc="-155" dirty="0">
                <a:latin typeface="Arial"/>
                <a:cs typeface="Arial"/>
              </a:rPr>
              <a:t>a </a:t>
            </a:r>
            <a:r>
              <a:rPr sz="2000" spc="-100" dirty="0">
                <a:latin typeface="Arial"/>
                <a:cs typeface="Arial"/>
              </a:rPr>
              <a:t>fasci </a:t>
            </a:r>
            <a:r>
              <a:rPr sz="2000" spc="-55" dirty="0">
                <a:latin typeface="Arial"/>
                <a:cs typeface="Arial"/>
              </a:rPr>
              <a:t>esterni: </a:t>
            </a:r>
            <a:r>
              <a:rPr sz="2000" spc="-90" dirty="0">
                <a:latin typeface="Arial"/>
                <a:cs typeface="Arial"/>
              </a:rPr>
              <a:t>sorgente </a:t>
            </a:r>
            <a:r>
              <a:rPr sz="2000" spc="-85" dirty="0">
                <a:latin typeface="Arial"/>
                <a:cs typeface="Arial"/>
              </a:rPr>
              <a:t>esterna </a:t>
            </a:r>
            <a:r>
              <a:rPr sz="2000" spc="-70" dirty="0">
                <a:latin typeface="Arial"/>
                <a:cs typeface="Arial"/>
              </a:rPr>
              <a:t>al </a:t>
            </a:r>
            <a:r>
              <a:rPr sz="2000" spc="-65" dirty="0">
                <a:latin typeface="Arial"/>
                <a:cs typeface="Arial"/>
              </a:rPr>
              <a:t>corpo </a:t>
            </a:r>
            <a:r>
              <a:rPr sz="2000" spc="-110" dirty="0">
                <a:latin typeface="Arial"/>
                <a:cs typeface="Arial"/>
              </a:rPr>
              <a:t>(Roentgen  </a:t>
            </a:r>
            <a:r>
              <a:rPr sz="2000" spc="-60" dirty="0">
                <a:latin typeface="Arial"/>
                <a:cs typeface="Arial"/>
              </a:rPr>
              <a:t>terapia, </a:t>
            </a:r>
            <a:r>
              <a:rPr sz="2000" spc="-55" dirty="0">
                <a:latin typeface="Arial"/>
                <a:cs typeface="Arial"/>
              </a:rPr>
              <a:t>cobalto </a:t>
            </a:r>
            <a:r>
              <a:rPr sz="2000" spc="-60" dirty="0">
                <a:latin typeface="Arial"/>
                <a:cs typeface="Arial"/>
              </a:rPr>
              <a:t>terapia, </a:t>
            </a:r>
            <a:r>
              <a:rPr sz="2000" spc="-70" dirty="0">
                <a:latin typeface="Arial"/>
                <a:cs typeface="Arial"/>
              </a:rPr>
              <a:t>acceleratori </a:t>
            </a:r>
            <a:r>
              <a:rPr sz="2000" spc="-45" dirty="0">
                <a:latin typeface="Arial"/>
                <a:cs typeface="Arial"/>
              </a:rPr>
              <a:t>lineari,</a:t>
            </a:r>
            <a:r>
              <a:rPr sz="2000" spc="-225" dirty="0">
                <a:latin typeface="Arial"/>
                <a:cs typeface="Arial"/>
              </a:rPr>
              <a:t> </a:t>
            </a:r>
            <a:r>
              <a:rPr sz="2000" spc="-50" dirty="0">
                <a:latin typeface="Arial"/>
                <a:cs typeface="Arial"/>
              </a:rPr>
              <a:t>ciclotrone)</a:t>
            </a:r>
            <a:endParaRPr sz="2000">
              <a:latin typeface="Arial"/>
              <a:cs typeface="Arial"/>
            </a:endParaRPr>
          </a:p>
          <a:p>
            <a:pPr marL="1155700" marR="5080" lvl="2" indent="-228600">
              <a:lnSpc>
                <a:spcPct val="90000"/>
              </a:lnSpc>
              <a:spcBef>
                <a:spcPts val="450"/>
              </a:spcBef>
              <a:buChar char="•"/>
              <a:tabLst>
                <a:tab pos="1155700" algn="l"/>
                <a:tab pos="1156335" algn="l"/>
              </a:tabLst>
            </a:pPr>
            <a:r>
              <a:rPr sz="2000" spc="-75" dirty="0">
                <a:latin typeface="Arial"/>
                <a:cs typeface="Arial"/>
              </a:rPr>
              <a:t>Brachiterapia: </a:t>
            </a:r>
            <a:r>
              <a:rPr sz="2000" spc="-70" dirty="0">
                <a:latin typeface="Arial"/>
                <a:cs typeface="Arial"/>
              </a:rPr>
              <a:t>la </a:t>
            </a:r>
            <a:r>
              <a:rPr sz="2000" spc="-85" dirty="0">
                <a:latin typeface="Arial"/>
                <a:cs typeface="Arial"/>
              </a:rPr>
              <a:t>sorgente </a:t>
            </a:r>
            <a:r>
              <a:rPr sz="2000" spc="-25" dirty="0">
                <a:latin typeface="Arial"/>
                <a:cs typeface="Arial"/>
              </a:rPr>
              <a:t>di </a:t>
            </a:r>
            <a:r>
              <a:rPr sz="2000" spc="-70" dirty="0">
                <a:latin typeface="Arial"/>
                <a:cs typeface="Arial"/>
              </a:rPr>
              <a:t>radiazioni </a:t>
            </a:r>
            <a:r>
              <a:rPr sz="2000" spc="-114" dirty="0">
                <a:latin typeface="Arial"/>
                <a:cs typeface="Arial"/>
              </a:rPr>
              <a:t>è </a:t>
            </a:r>
            <a:r>
              <a:rPr sz="2000" spc="-90" dirty="0">
                <a:latin typeface="Arial"/>
                <a:cs typeface="Arial"/>
              </a:rPr>
              <a:t>posta </a:t>
            </a:r>
            <a:r>
              <a:rPr sz="2000" spc="-155" dirty="0">
                <a:latin typeface="Arial"/>
                <a:cs typeface="Arial"/>
              </a:rPr>
              <a:t>a </a:t>
            </a:r>
            <a:r>
              <a:rPr sz="2000" spc="-35" dirty="0">
                <a:latin typeface="Arial"/>
                <a:cs typeface="Arial"/>
              </a:rPr>
              <a:t>contatto </a:t>
            </a:r>
            <a:r>
              <a:rPr sz="2000" spc="-95" dirty="0">
                <a:latin typeface="Arial"/>
                <a:cs typeface="Arial"/>
              </a:rPr>
              <a:t>con </a:t>
            </a:r>
            <a:r>
              <a:rPr sz="2000" spc="-70" dirty="0">
                <a:latin typeface="Arial"/>
                <a:cs typeface="Arial"/>
              </a:rPr>
              <a:t>la  </a:t>
            </a:r>
            <a:r>
              <a:rPr sz="2000" spc="-85" dirty="0">
                <a:latin typeface="Arial"/>
                <a:cs typeface="Arial"/>
              </a:rPr>
              <a:t>lesione bersaglio: </a:t>
            </a:r>
            <a:r>
              <a:rPr sz="2000" spc="-75" dirty="0">
                <a:latin typeface="Arial"/>
                <a:cs typeface="Arial"/>
              </a:rPr>
              <a:t>endocavitaria </a:t>
            </a:r>
            <a:r>
              <a:rPr sz="2000" spc="-45" dirty="0">
                <a:latin typeface="Arial"/>
                <a:cs typeface="Arial"/>
              </a:rPr>
              <a:t>(utero, </a:t>
            </a:r>
            <a:r>
              <a:rPr sz="2000" spc="-95" dirty="0">
                <a:latin typeface="Arial"/>
                <a:cs typeface="Arial"/>
              </a:rPr>
              <a:t>vagina), </a:t>
            </a:r>
            <a:r>
              <a:rPr sz="2000" spc="-55" dirty="0">
                <a:latin typeface="Arial"/>
                <a:cs typeface="Arial"/>
              </a:rPr>
              <a:t>interstiziale </a:t>
            </a:r>
            <a:r>
              <a:rPr sz="2000" spc="-60" dirty="0">
                <a:latin typeface="Arial"/>
                <a:cs typeface="Arial"/>
              </a:rPr>
              <a:t>(cute,  </a:t>
            </a:r>
            <a:r>
              <a:rPr sz="2000" spc="-135" dirty="0">
                <a:latin typeface="Arial"/>
                <a:cs typeface="Arial"/>
              </a:rPr>
              <a:t>cavo </a:t>
            </a:r>
            <a:r>
              <a:rPr sz="2000" spc="-65" dirty="0">
                <a:latin typeface="Arial"/>
                <a:cs typeface="Arial"/>
              </a:rPr>
              <a:t>orale), </a:t>
            </a:r>
            <a:r>
              <a:rPr sz="2000" spc="-45" dirty="0">
                <a:latin typeface="Arial"/>
                <a:cs typeface="Arial"/>
              </a:rPr>
              <a:t>intraluminale </a:t>
            </a:r>
            <a:r>
              <a:rPr sz="2000" spc="-105" dirty="0">
                <a:latin typeface="Arial"/>
                <a:cs typeface="Arial"/>
              </a:rPr>
              <a:t>(esofago, </a:t>
            </a:r>
            <a:r>
              <a:rPr sz="2000" spc="-75" dirty="0">
                <a:latin typeface="Arial"/>
                <a:cs typeface="Arial"/>
              </a:rPr>
              <a:t>trachea, </a:t>
            </a:r>
            <a:r>
              <a:rPr sz="2000" spc="-60" dirty="0">
                <a:latin typeface="Arial"/>
                <a:cs typeface="Arial"/>
              </a:rPr>
              <a:t>bronchi), </a:t>
            </a:r>
            <a:r>
              <a:rPr sz="2000" spc="-25" dirty="0">
                <a:latin typeface="Arial"/>
                <a:cs typeface="Arial"/>
              </a:rPr>
              <a:t>di </a:t>
            </a:r>
            <a:r>
              <a:rPr sz="2000" spc="-35" dirty="0">
                <a:latin typeface="Arial"/>
                <a:cs typeface="Arial"/>
              </a:rPr>
              <a:t>contatto  </a:t>
            </a:r>
            <a:r>
              <a:rPr sz="2000" spc="-60" dirty="0">
                <a:latin typeface="Arial"/>
                <a:cs typeface="Arial"/>
              </a:rPr>
              <a:t>(cute ,</a:t>
            </a:r>
            <a:r>
              <a:rPr sz="2000" spc="-155" dirty="0">
                <a:latin typeface="Arial"/>
                <a:cs typeface="Arial"/>
              </a:rPr>
              <a:t> </a:t>
            </a:r>
            <a:r>
              <a:rPr sz="2000" spc="-80" dirty="0">
                <a:latin typeface="Arial"/>
                <a:cs typeface="Arial"/>
              </a:rPr>
              <a:t>occhio)</a:t>
            </a:r>
            <a:endParaRPr sz="2000">
              <a:latin typeface="Arial"/>
              <a:cs typeface="Arial"/>
            </a:endParaRPr>
          </a:p>
          <a:p>
            <a:pPr marL="1155700" marR="116839" lvl="2" indent="-228600" algn="just">
              <a:lnSpc>
                <a:spcPct val="90100"/>
              </a:lnSpc>
              <a:spcBef>
                <a:spcPts val="475"/>
              </a:spcBef>
              <a:buChar char="•"/>
              <a:tabLst>
                <a:tab pos="1156335" algn="l"/>
              </a:tabLst>
            </a:pPr>
            <a:r>
              <a:rPr sz="2000" spc="-55" dirty="0">
                <a:latin typeface="Arial"/>
                <a:cs typeface="Arial"/>
              </a:rPr>
              <a:t>radioterapia </a:t>
            </a:r>
            <a:r>
              <a:rPr sz="2000" spc="-65" dirty="0">
                <a:latin typeface="Arial"/>
                <a:cs typeface="Arial"/>
              </a:rPr>
              <a:t>metabolica: </a:t>
            </a:r>
            <a:r>
              <a:rPr sz="2000" spc="-70" dirty="0">
                <a:latin typeface="Arial"/>
                <a:cs typeface="Arial"/>
              </a:rPr>
              <a:t>la </a:t>
            </a:r>
            <a:r>
              <a:rPr sz="2000" spc="-90" dirty="0">
                <a:latin typeface="Arial"/>
                <a:cs typeface="Arial"/>
              </a:rPr>
              <a:t>sorgente </a:t>
            </a:r>
            <a:r>
              <a:rPr sz="2000" spc="-25" dirty="0">
                <a:latin typeface="Arial"/>
                <a:cs typeface="Arial"/>
              </a:rPr>
              <a:t>di </a:t>
            </a:r>
            <a:r>
              <a:rPr sz="2000" spc="-65" dirty="0">
                <a:latin typeface="Arial"/>
                <a:cs typeface="Arial"/>
              </a:rPr>
              <a:t>radiazioni </a:t>
            </a:r>
            <a:r>
              <a:rPr sz="2000" spc="-80" dirty="0">
                <a:latin typeface="Arial"/>
                <a:cs typeface="Arial"/>
              </a:rPr>
              <a:t>viene </a:t>
            </a:r>
            <a:r>
              <a:rPr sz="2000" spc="-40" dirty="0">
                <a:latin typeface="Arial"/>
                <a:cs typeface="Arial"/>
              </a:rPr>
              <a:t>portata</a:t>
            </a:r>
            <a:r>
              <a:rPr sz="2000" spc="-345" dirty="0">
                <a:latin typeface="Arial"/>
                <a:cs typeface="Arial"/>
              </a:rPr>
              <a:t> </a:t>
            </a:r>
            <a:r>
              <a:rPr sz="2000" spc="-155" dirty="0">
                <a:latin typeface="Arial"/>
                <a:cs typeface="Arial"/>
              </a:rPr>
              <a:t>a  </a:t>
            </a:r>
            <a:r>
              <a:rPr sz="2000" spc="-35" dirty="0">
                <a:latin typeface="Arial"/>
                <a:cs typeface="Arial"/>
              </a:rPr>
              <a:t>contatto </a:t>
            </a:r>
            <a:r>
              <a:rPr sz="2000" spc="-60" dirty="0">
                <a:latin typeface="Arial"/>
                <a:cs typeface="Arial"/>
              </a:rPr>
              <a:t>dei tessuti </a:t>
            </a:r>
            <a:r>
              <a:rPr sz="2000" spc="-70" dirty="0">
                <a:latin typeface="Arial"/>
                <a:cs typeface="Arial"/>
              </a:rPr>
              <a:t>dai </a:t>
            </a:r>
            <a:r>
              <a:rPr sz="2000" spc="-105" dirty="0">
                <a:latin typeface="Arial"/>
                <a:cs typeface="Arial"/>
              </a:rPr>
              <a:t>processi </a:t>
            </a:r>
            <a:r>
              <a:rPr sz="2000" spc="-50" dirty="0">
                <a:latin typeface="Arial"/>
                <a:cs typeface="Arial"/>
              </a:rPr>
              <a:t>metabolici </a:t>
            </a:r>
            <a:r>
              <a:rPr sz="2000" spc="-80" dirty="0">
                <a:latin typeface="Arial"/>
                <a:cs typeface="Arial"/>
              </a:rPr>
              <a:t>dell’organismo </a:t>
            </a:r>
            <a:r>
              <a:rPr sz="2000" spc="-55" dirty="0">
                <a:latin typeface="Arial"/>
                <a:cs typeface="Arial"/>
              </a:rPr>
              <a:t>o </a:t>
            </a:r>
            <a:r>
              <a:rPr sz="2000" spc="-95" dirty="0">
                <a:latin typeface="Arial"/>
                <a:cs typeface="Arial"/>
              </a:rPr>
              <a:t>con  </a:t>
            </a:r>
            <a:r>
              <a:rPr sz="2000" spc="-45" dirty="0">
                <a:latin typeface="Arial"/>
                <a:cs typeface="Arial"/>
              </a:rPr>
              <a:t>l’utilizzo </a:t>
            </a:r>
            <a:r>
              <a:rPr sz="2000" spc="-25" dirty="0">
                <a:latin typeface="Arial"/>
                <a:cs typeface="Arial"/>
              </a:rPr>
              <a:t>di </a:t>
            </a:r>
            <a:r>
              <a:rPr sz="2000" spc="-80" dirty="0">
                <a:latin typeface="Arial"/>
                <a:cs typeface="Arial"/>
              </a:rPr>
              <a:t>sistemi</a:t>
            </a:r>
            <a:r>
              <a:rPr sz="2000" spc="-215" dirty="0">
                <a:latin typeface="Arial"/>
                <a:cs typeface="Arial"/>
              </a:rPr>
              <a:t> </a:t>
            </a:r>
            <a:r>
              <a:rPr sz="2000" spc="-60" dirty="0">
                <a:latin typeface="Arial"/>
                <a:cs typeface="Arial"/>
              </a:rPr>
              <a:t>antigene-anticorpo</a:t>
            </a:r>
            <a:endParaRPr sz="2000">
              <a:latin typeface="Arial"/>
              <a:cs typeface="Arial"/>
            </a:endParaRPr>
          </a:p>
          <a:p>
            <a:pPr marL="1155700" marR="1235075" lvl="2" indent="-228600">
              <a:lnSpc>
                <a:spcPts val="2160"/>
              </a:lnSpc>
              <a:spcBef>
                <a:spcPts val="509"/>
              </a:spcBef>
              <a:buChar char="•"/>
              <a:tabLst>
                <a:tab pos="1155700" algn="l"/>
                <a:tab pos="1156335" algn="l"/>
              </a:tabLst>
            </a:pPr>
            <a:r>
              <a:rPr sz="2000" spc="-85" dirty="0">
                <a:latin typeface="Arial"/>
                <a:cs typeface="Arial"/>
              </a:rPr>
              <a:t>Radioterapia </a:t>
            </a:r>
            <a:r>
              <a:rPr sz="2000" spc="-45" dirty="0">
                <a:latin typeface="Arial"/>
                <a:cs typeface="Arial"/>
              </a:rPr>
              <a:t>recettoriale: </a:t>
            </a:r>
            <a:r>
              <a:rPr sz="2000" spc="-55" dirty="0">
                <a:latin typeface="Arial"/>
                <a:cs typeface="Arial"/>
              </a:rPr>
              <a:t>per </a:t>
            </a:r>
            <a:r>
              <a:rPr sz="2000" spc="15" dirty="0">
                <a:latin typeface="Arial"/>
                <a:cs typeface="Arial"/>
              </a:rPr>
              <a:t>il </a:t>
            </a:r>
            <a:r>
              <a:rPr sz="2000" spc="-30" dirty="0">
                <a:latin typeface="Arial"/>
                <a:cs typeface="Arial"/>
              </a:rPr>
              <a:t>trattamento </a:t>
            </a:r>
            <a:r>
              <a:rPr sz="2000" spc="-25" dirty="0">
                <a:latin typeface="Arial"/>
                <a:cs typeface="Arial"/>
              </a:rPr>
              <a:t>di</a:t>
            </a:r>
            <a:r>
              <a:rPr sz="2000" spc="-330" dirty="0">
                <a:latin typeface="Arial"/>
                <a:cs typeface="Arial"/>
              </a:rPr>
              <a:t> </a:t>
            </a:r>
            <a:r>
              <a:rPr sz="2000" spc="-5" dirty="0">
                <a:latin typeface="Arial"/>
                <a:cs typeface="Arial"/>
              </a:rPr>
              <a:t>tumori  </a:t>
            </a:r>
            <a:r>
              <a:rPr sz="2000" spc="-60" dirty="0">
                <a:latin typeface="Arial"/>
                <a:cs typeface="Arial"/>
              </a:rPr>
              <a:t>neuroendocrini</a:t>
            </a:r>
            <a:r>
              <a:rPr sz="2000" spc="-114" dirty="0">
                <a:latin typeface="Arial"/>
                <a:cs typeface="Arial"/>
              </a:rPr>
              <a:t> </a:t>
            </a:r>
            <a:r>
              <a:rPr sz="2000" spc="-40" dirty="0">
                <a:latin typeface="Arial"/>
                <a:cs typeface="Arial"/>
              </a:rPr>
              <a:t>(octreotide)</a:t>
            </a:r>
            <a:endParaRPr sz="20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0630" y="461899"/>
            <a:ext cx="7082790" cy="696595"/>
          </a:xfrm>
          <a:prstGeom prst="rect">
            <a:avLst/>
          </a:prstGeom>
        </p:spPr>
        <p:txBody>
          <a:bodyPr vert="horz" wrap="square" lIns="0" tIns="13335" rIns="0" bIns="0" rtlCol="0">
            <a:spAutoFit/>
          </a:bodyPr>
          <a:lstStyle/>
          <a:p>
            <a:pPr marL="12700">
              <a:lnSpc>
                <a:spcPct val="100000"/>
              </a:lnSpc>
              <a:spcBef>
                <a:spcPts val="105"/>
              </a:spcBef>
            </a:pPr>
            <a:r>
              <a:rPr sz="4400" spc="-140" dirty="0"/>
              <a:t>Principi </a:t>
            </a:r>
            <a:r>
              <a:rPr sz="4400" spc="-55" dirty="0"/>
              <a:t>di </a:t>
            </a:r>
            <a:r>
              <a:rPr sz="4400" spc="-120" dirty="0"/>
              <a:t>terapia</a:t>
            </a:r>
            <a:r>
              <a:rPr sz="4400" spc="-540" dirty="0"/>
              <a:t> </a:t>
            </a:r>
            <a:r>
              <a:rPr sz="4400" spc="-80" dirty="0"/>
              <a:t>antitumorale</a:t>
            </a:r>
            <a:endParaRPr sz="4400"/>
          </a:p>
        </p:txBody>
      </p:sp>
      <p:sp>
        <p:nvSpPr>
          <p:cNvPr id="3" name="object 3"/>
          <p:cNvSpPr txBox="1"/>
          <p:nvPr/>
        </p:nvSpPr>
        <p:spPr>
          <a:xfrm>
            <a:off x="535940" y="1520375"/>
            <a:ext cx="8067675" cy="3765550"/>
          </a:xfrm>
          <a:prstGeom prst="rect">
            <a:avLst/>
          </a:prstGeom>
        </p:spPr>
        <p:txBody>
          <a:bodyPr vert="horz" wrap="square" lIns="0" tIns="102235" rIns="0" bIns="0" rtlCol="0">
            <a:spAutoFit/>
          </a:bodyPr>
          <a:lstStyle/>
          <a:p>
            <a:pPr marL="355600" indent="-342900">
              <a:lnSpc>
                <a:spcPct val="100000"/>
              </a:lnSpc>
              <a:spcBef>
                <a:spcPts val="805"/>
              </a:spcBef>
              <a:buChar char="•"/>
              <a:tabLst>
                <a:tab pos="355600" algn="l"/>
                <a:tab pos="356235" algn="l"/>
              </a:tabLst>
            </a:pPr>
            <a:r>
              <a:rPr sz="2800" spc="-114" dirty="0">
                <a:latin typeface="Arial"/>
                <a:cs typeface="Arial"/>
              </a:rPr>
              <a:t>Radioterapia: </a:t>
            </a:r>
            <a:r>
              <a:rPr sz="2800" spc="-95" dirty="0">
                <a:latin typeface="Arial"/>
                <a:cs typeface="Arial"/>
              </a:rPr>
              <a:t>può</a:t>
            </a:r>
            <a:r>
              <a:rPr sz="2800" spc="-150" dirty="0">
                <a:latin typeface="Arial"/>
                <a:cs typeface="Arial"/>
              </a:rPr>
              <a:t> </a:t>
            </a:r>
            <a:r>
              <a:rPr sz="2800" spc="-165" dirty="0">
                <a:latin typeface="Arial"/>
                <a:cs typeface="Arial"/>
              </a:rPr>
              <a:t>essere:</a:t>
            </a:r>
            <a:endParaRPr sz="2800">
              <a:latin typeface="Arial"/>
              <a:cs typeface="Arial"/>
            </a:endParaRPr>
          </a:p>
          <a:p>
            <a:pPr marL="756285" lvl="1" indent="-286385">
              <a:lnSpc>
                <a:spcPct val="100000"/>
              </a:lnSpc>
              <a:spcBef>
                <a:spcPts val="605"/>
              </a:spcBef>
              <a:buChar char="–"/>
              <a:tabLst>
                <a:tab pos="756920" algn="l"/>
              </a:tabLst>
            </a:pPr>
            <a:r>
              <a:rPr sz="2400" u="heavy" spc="-110" dirty="0">
                <a:uFill>
                  <a:solidFill>
                    <a:srgbClr val="000000"/>
                  </a:solidFill>
                </a:uFill>
                <a:latin typeface="Arial"/>
                <a:cs typeface="Arial"/>
              </a:rPr>
              <a:t>Curativa</a:t>
            </a:r>
            <a:r>
              <a:rPr sz="2400" spc="-110" dirty="0">
                <a:latin typeface="Arial"/>
                <a:cs typeface="Arial"/>
              </a:rPr>
              <a:t>: eradicazione </a:t>
            </a:r>
            <a:r>
              <a:rPr sz="2400" spc="-80" dirty="0">
                <a:latin typeface="Arial"/>
                <a:cs typeface="Arial"/>
              </a:rPr>
              <a:t>della</a:t>
            </a:r>
            <a:r>
              <a:rPr sz="2400" spc="-195" dirty="0">
                <a:latin typeface="Arial"/>
                <a:cs typeface="Arial"/>
              </a:rPr>
              <a:t> </a:t>
            </a:r>
            <a:r>
              <a:rPr sz="2400" spc="-50" dirty="0">
                <a:latin typeface="Arial"/>
                <a:cs typeface="Arial"/>
              </a:rPr>
              <a:t>malattia</a:t>
            </a:r>
            <a:endParaRPr sz="2400">
              <a:latin typeface="Arial"/>
              <a:cs typeface="Arial"/>
            </a:endParaRPr>
          </a:p>
          <a:p>
            <a:pPr marL="756285" marR="5080" lvl="1" indent="-286385">
              <a:lnSpc>
                <a:spcPct val="100000"/>
              </a:lnSpc>
              <a:spcBef>
                <a:spcPts val="580"/>
              </a:spcBef>
              <a:buChar char="–"/>
              <a:tabLst>
                <a:tab pos="756920" algn="l"/>
              </a:tabLst>
            </a:pPr>
            <a:r>
              <a:rPr sz="2400" u="heavy" spc="-120" dirty="0">
                <a:uFill>
                  <a:solidFill>
                    <a:srgbClr val="000000"/>
                  </a:solidFill>
                </a:uFill>
                <a:latin typeface="Arial"/>
                <a:cs typeface="Arial"/>
              </a:rPr>
              <a:t>Precauzionale</a:t>
            </a:r>
            <a:r>
              <a:rPr sz="2400" spc="-120" dirty="0">
                <a:latin typeface="Arial"/>
                <a:cs typeface="Arial"/>
              </a:rPr>
              <a:t>: </a:t>
            </a:r>
            <a:r>
              <a:rPr sz="2400" spc="-100" dirty="0">
                <a:latin typeface="Arial"/>
                <a:cs typeface="Arial"/>
              </a:rPr>
              <a:t>prevenzione </a:t>
            </a:r>
            <a:r>
              <a:rPr sz="2400" spc="-70" dirty="0">
                <a:latin typeface="Arial"/>
                <a:cs typeface="Arial"/>
              </a:rPr>
              <a:t>delle </a:t>
            </a:r>
            <a:r>
              <a:rPr sz="2400" spc="-85" dirty="0">
                <a:latin typeface="Arial"/>
                <a:cs typeface="Arial"/>
              </a:rPr>
              <a:t>recidive </a:t>
            </a:r>
            <a:r>
              <a:rPr sz="2400" spc="-80" dirty="0">
                <a:latin typeface="Arial"/>
                <a:cs typeface="Arial"/>
              </a:rPr>
              <a:t>dopo </a:t>
            </a:r>
            <a:r>
              <a:rPr sz="2400" spc="-114" dirty="0">
                <a:latin typeface="Arial"/>
                <a:cs typeface="Arial"/>
              </a:rPr>
              <a:t>una</a:t>
            </a:r>
            <a:r>
              <a:rPr sz="2400" spc="-290" dirty="0">
                <a:latin typeface="Arial"/>
                <a:cs typeface="Arial"/>
              </a:rPr>
              <a:t> </a:t>
            </a:r>
            <a:r>
              <a:rPr sz="2400" spc="-70" dirty="0">
                <a:latin typeface="Arial"/>
                <a:cs typeface="Arial"/>
              </a:rPr>
              <a:t>terapia  </a:t>
            </a:r>
            <a:r>
              <a:rPr sz="2400" spc="-120" dirty="0">
                <a:latin typeface="Arial"/>
                <a:cs typeface="Arial"/>
              </a:rPr>
              <a:t>con </a:t>
            </a:r>
            <a:r>
              <a:rPr sz="2400" spc="-25" dirty="0">
                <a:latin typeface="Arial"/>
                <a:cs typeface="Arial"/>
              </a:rPr>
              <a:t>intento</a:t>
            </a:r>
            <a:r>
              <a:rPr sz="2400" spc="-155" dirty="0">
                <a:latin typeface="Arial"/>
                <a:cs typeface="Arial"/>
              </a:rPr>
              <a:t> </a:t>
            </a:r>
            <a:r>
              <a:rPr sz="2400" spc="-100" dirty="0">
                <a:latin typeface="Arial"/>
                <a:cs typeface="Arial"/>
              </a:rPr>
              <a:t>radicale</a:t>
            </a:r>
            <a:endParaRPr sz="2400">
              <a:latin typeface="Arial"/>
              <a:cs typeface="Arial"/>
            </a:endParaRPr>
          </a:p>
          <a:p>
            <a:pPr marL="756285" marR="59055" lvl="1" indent="-286385">
              <a:lnSpc>
                <a:spcPct val="100000"/>
              </a:lnSpc>
              <a:spcBef>
                <a:spcPts val="575"/>
              </a:spcBef>
              <a:buChar char="–"/>
              <a:tabLst>
                <a:tab pos="756920" algn="l"/>
              </a:tabLst>
            </a:pPr>
            <a:r>
              <a:rPr sz="2400" u="heavy" spc="-90" dirty="0">
                <a:uFill>
                  <a:solidFill>
                    <a:srgbClr val="000000"/>
                  </a:solidFill>
                </a:uFill>
                <a:latin typeface="Arial"/>
                <a:cs typeface="Arial"/>
              </a:rPr>
              <a:t>Palliativa</a:t>
            </a:r>
            <a:r>
              <a:rPr sz="2400" spc="-90" dirty="0">
                <a:latin typeface="Arial"/>
                <a:cs typeface="Arial"/>
              </a:rPr>
              <a:t>: </a:t>
            </a:r>
            <a:r>
              <a:rPr sz="2400" spc="-125" dirty="0">
                <a:latin typeface="Arial"/>
                <a:cs typeface="Arial"/>
              </a:rPr>
              <a:t>si </a:t>
            </a:r>
            <a:r>
              <a:rPr sz="2400" spc="-80" dirty="0">
                <a:latin typeface="Arial"/>
                <a:cs typeface="Arial"/>
              </a:rPr>
              <a:t>utilizza </a:t>
            </a:r>
            <a:r>
              <a:rPr sz="2400" spc="-95" dirty="0">
                <a:latin typeface="Arial"/>
                <a:cs typeface="Arial"/>
              </a:rPr>
              <a:t>quando </a:t>
            </a:r>
            <a:r>
              <a:rPr sz="2400" spc="-85" dirty="0">
                <a:latin typeface="Arial"/>
                <a:cs typeface="Arial"/>
              </a:rPr>
              <a:t>la </a:t>
            </a:r>
            <a:r>
              <a:rPr sz="2400" spc="-50" dirty="0">
                <a:latin typeface="Arial"/>
                <a:cs typeface="Arial"/>
              </a:rPr>
              <a:t>malattia </a:t>
            </a:r>
            <a:r>
              <a:rPr sz="2400" spc="-80" dirty="0">
                <a:latin typeface="Arial"/>
                <a:cs typeface="Arial"/>
              </a:rPr>
              <a:t>non </a:t>
            </a:r>
            <a:r>
              <a:rPr sz="2400" spc="-75" dirty="0">
                <a:latin typeface="Arial"/>
                <a:cs typeface="Arial"/>
              </a:rPr>
              <a:t>può </a:t>
            </a:r>
            <a:r>
              <a:rPr sz="2400" spc="-160" dirty="0">
                <a:latin typeface="Arial"/>
                <a:cs typeface="Arial"/>
              </a:rPr>
              <a:t>essere  </a:t>
            </a:r>
            <a:r>
              <a:rPr sz="2400" spc="-55" dirty="0">
                <a:latin typeface="Arial"/>
                <a:cs typeface="Arial"/>
              </a:rPr>
              <a:t>controllata </a:t>
            </a:r>
            <a:r>
              <a:rPr sz="2400" spc="-120" dirty="0">
                <a:latin typeface="Arial"/>
                <a:cs typeface="Arial"/>
              </a:rPr>
              <a:t>con </a:t>
            </a:r>
            <a:r>
              <a:rPr sz="2400" spc="-30" dirty="0">
                <a:latin typeface="Arial"/>
                <a:cs typeface="Arial"/>
              </a:rPr>
              <a:t>lo </a:t>
            </a:r>
            <a:r>
              <a:rPr sz="2400" spc="-140" dirty="0">
                <a:latin typeface="Arial"/>
                <a:cs typeface="Arial"/>
              </a:rPr>
              <a:t>scopo </a:t>
            </a:r>
            <a:r>
              <a:rPr sz="2400" spc="-35" dirty="0">
                <a:latin typeface="Arial"/>
                <a:cs typeface="Arial"/>
              </a:rPr>
              <a:t>di </a:t>
            </a:r>
            <a:r>
              <a:rPr sz="2400" spc="-90" dirty="0">
                <a:latin typeface="Arial"/>
                <a:cs typeface="Arial"/>
              </a:rPr>
              <a:t>prolungare </a:t>
            </a:r>
            <a:r>
              <a:rPr sz="2400" spc="-85" dirty="0">
                <a:latin typeface="Arial"/>
                <a:cs typeface="Arial"/>
              </a:rPr>
              <a:t>la </a:t>
            </a:r>
            <a:r>
              <a:rPr sz="2400" spc="-135" dirty="0">
                <a:latin typeface="Arial"/>
                <a:cs typeface="Arial"/>
              </a:rPr>
              <a:t>sopravvivenza</a:t>
            </a:r>
            <a:r>
              <a:rPr sz="2400" spc="-480" dirty="0">
                <a:latin typeface="Arial"/>
                <a:cs typeface="Arial"/>
              </a:rPr>
              <a:t> </a:t>
            </a:r>
            <a:r>
              <a:rPr sz="2400" spc="5" dirty="0">
                <a:latin typeface="Arial"/>
                <a:cs typeface="Arial"/>
              </a:rPr>
              <a:t>e/o  </a:t>
            </a:r>
            <a:r>
              <a:rPr sz="2400" spc="-65" dirty="0">
                <a:latin typeface="Arial"/>
                <a:cs typeface="Arial"/>
              </a:rPr>
              <a:t>rallentare </a:t>
            </a:r>
            <a:r>
              <a:rPr sz="2400" spc="-90" dirty="0">
                <a:latin typeface="Arial"/>
                <a:cs typeface="Arial"/>
              </a:rPr>
              <a:t>l’evoluzione </a:t>
            </a:r>
            <a:r>
              <a:rPr sz="2400" spc="-75" dirty="0">
                <a:latin typeface="Arial"/>
                <a:cs typeface="Arial"/>
              </a:rPr>
              <a:t>della</a:t>
            </a:r>
            <a:r>
              <a:rPr sz="2400" spc="-240" dirty="0">
                <a:latin typeface="Arial"/>
                <a:cs typeface="Arial"/>
              </a:rPr>
              <a:t> </a:t>
            </a:r>
            <a:r>
              <a:rPr sz="2400" spc="-50" dirty="0">
                <a:latin typeface="Arial"/>
                <a:cs typeface="Arial"/>
              </a:rPr>
              <a:t>malattia</a:t>
            </a:r>
            <a:endParaRPr sz="2400">
              <a:latin typeface="Arial"/>
              <a:cs typeface="Arial"/>
            </a:endParaRPr>
          </a:p>
          <a:p>
            <a:pPr marL="756285" marR="507365" lvl="1" indent="-286385">
              <a:lnSpc>
                <a:spcPct val="100000"/>
              </a:lnSpc>
              <a:spcBef>
                <a:spcPts val="575"/>
              </a:spcBef>
              <a:buChar char="–"/>
              <a:tabLst>
                <a:tab pos="756920" algn="l"/>
              </a:tabLst>
            </a:pPr>
            <a:r>
              <a:rPr sz="2400" u="heavy" spc="-95" dirty="0">
                <a:uFill>
                  <a:solidFill>
                    <a:srgbClr val="000000"/>
                  </a:solidFill>
                </a:uFill>
                <a:latin typeface="Arial"/>
                <a:cs typeface="Arial"/>
              </a:rPr>
              <a:t>Sintomatica</a:t>
            </a:r>
            <a:r>
              <a:rPr sz="2400" spc="-95" dirty="0">
                <a:latin typeface="Arial"/>
                <a:cs typeface="Arial"/>
              </a:rPr>
              <a:t>: </a:t>
            </a:r>
            <a:r>
              <a:rPr sz="2400" spc="-45" dirty="0">
                <a:latin typeface="Arial"/>
                <a:cs typeface="Arial"/>
              </a:rPr>
              <a:t>controllo </a:t>
            </a:r>
            <a:r>
              <a:rPr sz="2400" spc="-35" dirty="0">
                <a:latin typeface="Arial"/>
                <a:cs typeface="Arial"/>
              </a:rPr>
              <a:t>di </a:t>
            </a:r>
            <a:r>
              <a:rPr sz="2400" spc="-110" dirty="0">
                <a:latin typeface="Arial"/>
                <a:cs typeface="Arial"/>
              </a:rPr>
              <a:t>localizzazioni </a:t>
            </a:r>
            <a:r>
              <a:rPr sz="2400" spc="-135" dirty="0">
                <a:latin typeface="Arial"/>
                <a:cs typeface="Arial"/>
              </a:rPr>
              <a:t>che</a:t>
            </a:r>
            <a:r>
              <a:rPr sz="2400" spc="-375" dirty="0">
                <a:latin typeface="Arial"/>
                <a:cs typeface="Arial"/>
              </a:rPr>
              <a:t> </a:t>
            </a:r>
            <a:r>
              <a:rPr sz="2400" spc="-45" dirty="0">
                <a:latin typeface="Arial"/>
                <a:cs typeface="Arial"/>
              </a:rPr>
              <a:t>determinino  </a:t>
            </a:r>
            <a:r>
              <a:rPr sz="2400" spc="-55" dirty="0">
                <a:latin typeface="Arial"/>
                <a:cs typeface="Arial"/>
              </a:rPr>
              <a:t>impedimento </a:t>
            </a:r>
            <a:r>
              <a:rPr sz="2400" spc="-85" dirty="0">
                <a:latin typeface="Arial"/>
                <a:cs typeface="Arial"/>
              </a:rPr>
              <a:t>funzionale </a:t>
            </a:r>
            <a:r>
              <a:rPr sz="2400" spc="-70" dirty="0">
                <a:latin typeface="Arial"/>
                <a:cs typeface="Arial"/>
              </a:rPr>
              <a:t>o</a:t>
            </a:r>
            <a:r>
              <a:rPr sz="2400" spc="-270" dirty="0">
                <a:latin typeface="Arial"/>
                <a:cs typeface="Arial"/>
              </a:rPr>
              <a:t> </a:t>
            </a:r>
            <a:r>
              <a:rPr sz="2400" spc="-65" dirty="0">
                <a:latin typeface="Arial"/>
                <a:cs typeface="Arial"/>
              </a:rPr>
              <a:t>dolore</a:t>
            </a:r>
            <a:endParaRPr sz="240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5118" y="461899"/>
            <a:ext cx="6894830" cy="696595"/>
          </a:xfrm>
          <a:prstGeom prst="rect">
            <a:avLst/>
          </a:prstGeom>
        </p:spPr>
        <p:txBody>
          <a:bodyPr vert="horz" wrap="square" lIns="0" tIns="13335" rIns="0" bIns="0" rtlCol="0">
            <a:spAutoFit/>
          </a:bodyPr>
          <a:lstStyle/>
          <a:p>
            <a:pPr marL="12700">
              <a:lnSpc>
                <a:spcPct val="100000"/>
              </a:lnSpc>
              <a:spcBef>
                <a:spcPts val="105"/>
              </a:spcBef>
            </a:pPr>
            <a:r>
              <a:rPr sz="4400" spc="-140" dirty="0"/>
              <a:t>Principi </a:t>
            </a:r>
            <a:r>
              <a:rPr sz="4400" spc="-55" dirty="0"/>
              <a:t>di </a:t>
            </a:r>
            <a:r>
              <a:rPr sz="4400" spc="-120" dirty="0"/>
              <a:t>terapia</a:t>
            </a:r>
            <a:r>
              <a:rPr sz="4400" spc="-550" dirty="0"/>
              <a:t> </a:t>
            </a:r>
            <a:r>
              <a:rPr sz="4400" spc="-110" dirty="0"/>
              <a:t>antiumorale</a:t>
            </a:r>
            <a:endParaRPr sz="4400"/>
          </a:p>
        </p:txBody>
      </p:sp>
      <p:sp>
        <p:nvSpPr>
          <p:cNvPr id="3" name="object 3"/>
          <p:cNvSpPr txBox="1"/>
          <p:nvPr/>
        </p:nvSpPr>
        <p:spPr>
          <a:xfrm>
            <a:off x="535940" y="1536240"/>
            <a:ext cx="7959725" cy="3972560"/>
          </a:xfrm>
          <a:prstGeom prst="rect">
            <a:avLst/>
          </a:prstGeom>
        </p:spPr>
        <p:txBody>
          <a:bodyPr vert="horz" wrap="square" lIns="0" tIns="90170" rIns="0" bIns="0" rtlCol="0">
            <a:spAutoFit/>
          </a:bodyPr>
          <a:lstStyle/>
          <a:p>
            <a:pPr marL="355600" indent="-342900">
              <a:lnSpc>
                <a:spcPct val="100000"/>
              </a:lnSpc>
              <a:spcBef>
                <a:spcPts val="710"/>
              </a:spcBef>
              <a:buFont typeface="Arial"/>
              <a:buChar char="•"/>
              <a:tabLst>
                <a:tab pos="355600" algn="l"/>
                <a:tab pos="356235" algn="l"/>
              </a:tabLst>
            </a:pPr>
            <a:r>
              <a:rPr sz="2400" b="1" spc="-190" dirty="0">
                <a:latin typeface="Trebuchet MS"/>
                <a:cs typeface="Trebuchet MS"/>
              </a:rPr>
              <a:t>Terapia </a:t>
            </a:r>
            <a:r>
              <a:rPr sz="2400" b="1" spc="-150" dirty="0">
                <a:latin typeface="Trebuchet MS"/>
                <a:cs typeface="Trebuchet MS"/>
              </a:rPr>
              <a:t>preventiva </a:t>
            </a:r>
            <a:r>
              <a:rPr sz="2400" b="1" spc="-70" dirty="0">
                <a:latin typeface="Trebuchet MS"/>
                <a:cs typeface="Trebuchet MS"/>
              </a:rPr>
              <a:t>o</a:t>
            </a:r>
            <a:r>
              <a:rPr sz="2400" b="1" spc="-229" dirty="0">
                <a:latin typeface="Trebuchet MS"/>
                <a:cs typeface="Trebuchet MS"/>
              </a:rPr>
              <a:t> </a:t>
            </a:r>
            <a:r>
              <a:rPr sz="2400" b="1" spc="-135" dirty="0">
                <a:latin typeface="Trebuchet MS"/>
                <a:cs typeface="Trebuchet MS"/>
              </a:rPr>
              <a:t>adiuvante</a:t>
            </a:r>
            <a:endParaRPr sz="2400">
              <a:latin typeface="Trebuchet MS"/>
              <a:cs typeface="Trebuchet MS"/>
            </a:endParaRPr>
          </a:p>
          <a:p>
            <a:pPr marL="756285" marR="318135" lvl="1" indent="-286385">
              <a:lnSpc>
                <a:spcPct val="100000"/>
              </a:lnSpc>
              <a:spcBef>
                <a:spcPts val="509"/>
              </a:spcBef>
              <a:buChar char="–"/>
              <a:tabLst>
                <a:tab pos="756285" algn="l"/>
                <a:tab pos="756920" algn="l"/>
              </a:tabLst>
            </a:pPr>
            <a:r>
              <a:rPr sz="2000" spc="-75" dirty="0">
                <a:latin typeface="Arial"/>
                <a:cs typeface="Arial"/>
              </a:rPr>
              <a:t>Utilizzata</a:t>
            </a:r>
            <a:r>
              <a:rPr sz="2000" spc="-80" dirty="0">
                <a:latin typeface="Arial"/>
                <a:cs typeface="Arial"/>
              </a:rPr>
              <a:t> </a:t>
            </a:r>
            <a:r>
              <a:rPr sz="2000" spc="-60" dirty="0">
                <a:latin typeface="Arial"/>
                <a:cs typeface="Arial"/>
              </a:rPr>
              <a:t>dopo</a:t>
            </a:r>
            <a:r>
              <a:rPr sz="2000" spc="-125" dirty="0">
                <a:latin typeface="Arial"/>
                <a:cs typeface="Arial"/>
              </a:rPr>
              <a:t> </a:t>
            </a:r>
            <a:r>
              <a:rPr sz="2000" spc="-70" dirty="0">
                <a:latin typeface="Arial"/>
                <a:cs typeface="Arial"/>
              </a:rPr>
              <a:t>la</a:t>
            </a:r>
            <a:r>
              <a:rPr sz="2000" spc="-100" dirty="0">
                <a:latin typeface="Arial"/>
                <a:cs typeface="Arial"/>
              </a:rPr>
              <a:t> </a:t>
            </a:r>
            <a:r>
              <a:rPr sz="2000" spc="-60" dirty="0">
                <a:latin typeface="Arial"/>
                <a:cs typeface="Arial"/>
              </a:rPr>
              <a:t>chirurgia</a:t>
            </a:r>
            <a:r>
              <a:rPr sz="2000" spc="-114" dirty="0">
                <a:latin typeface="Arial"/>
                <a:cs typeface="Arial"/>
              </a:rPr>
              <a:t> </a:t>
            </a:r>
            <a:r>
              <a:rPr sz="2000" spc="-50" dirty="0">
                <a:latin typeface="Arial"/>
                <a:cs typeface="Arial"/>
              </a:rPr>
              <a:t>allo</a:t>
            </a:r>
            <a:r>
              <a:rPr sz="2000" spc="-100" dirty="0">
                <a:latin typeface="Arial"/>
                <a:cs typeface="Arial"/>
              </a:rPr>
              <a:t> </a:t>
            </a:r>
            <a:r>
              <a:rPr sz="2000" spc="-114" dirty="0">
                <a:latin typeface="Arial"/>
                <a:cs typeface="Arial"/>
              </a:rPr>
              <a:t>scopo</a:t>
            </a:r>
            <a:r>
              <a:rPr sz="2000" spc="-105" dirty="0">
                <a:latin typeface="Arial"/>
                <a:cs typeface="Arial"/>
              </a:rPr>
              <a:t> </a:t>
            </a:r>
            <a:r>
              <a:rPr sz="2000" spc="-25" dirty="0">
                <a:latin typeface="Arial"/>
                <a:cs typeface="Arial"/>
              </a:rPr>
              <a:t>di</a:t>
            </a:r>
            <a:r>
              <a:rPr sz="2000" spc="-114" dirty="0">
                <a:latin typeface="Arial"/>
                <a:cs typeface="Arial"/>
              </a:rPr>
              <a:t> </a:t>
            </a:r>
            <a:r>
              <a:rPr sz="2000" spc="-25" dirty="0">
                <a:latin typeface="Arial"/>
                <a:cs typeface="Arial"/>
              </a:rPr>
              <a:t>ridurre</a:t>
            </a:r>
            <a:r>
              <a:rPr sz="2000" spc="-105" dirty="0">
                <a:latin typeface="Arial"/>
                <a:cs typeface="Arial"/>
              </a:rPr>
              <a:t> </a:t>
            </a:r>
            <a:r>
              <a:rPr sz="2000" spc="15" dirty="0">
                <a:latin typeface="Arial"/>
                <a:cs typeface="Arial"/>
              </a:rPr>
              <a:t>il</a:t>
            </a:r>
            <a:r>
              <a:rPr sz="2000" spc="-95" dirty="0">
                <a:latin typeface="Arial"/>
                <a:cs typeface="Arial"/>
              </a:rPr>
              <a:t> </a:t>
            </a:r>
            <a:r>
              <a:rPr sz="2000" spc="-65" dirty="0">
                <a:latin typeface="Arial"/>
                <a:cs typeface="Arial"/>
              </a:rPr>
              <a:t>rischio</a:t>
            </a:r>
            <a:r>
              <a:rPr sz="2000" spc="-105" dirty="0">
                <a:latin typeface="Arial"/>
                <a:cs typeface="Arial"/>
              </a:rPr>
              <a:t> </a:t>
            </a:r>
            <a:r>
              <a:rPr sz="2000" spc="-25" dirty="0">
                <a:latin typeface="Arial"/>
                <a:cs typeface="Arial"/>
              </a:rPr>
              <a:t>di</a:t>
            </a:r>
            <a:r>
              <a:rPr sz="2000" spc="-100" dirty="0">
                <a:latin typeface="Arial"/>
                <a:cs typeface="Arial"/>
              </a:rPr>
              <a:t> </a:t>
            </a:r>
            <a:r>
              <a:rPr sz="2000" spc="-75" dirty="0">
                <a:latin typeface="Arial"/>
                <a:cs typeface="Arial"/>
              </a:rPr>
              <a:t>recidiva  </a:t>
            </a:r>
            <a:r>
              <a:rPr sz="2000" spc="-65" dirty="0">
                <a:latin typeface="Arial"/>
                <a:cs typeface="Arial"/>
              </a:rPr>
              <a:t>della</a:t>
            </a:r>
            <a:r>
              <a:rPr sz="2000" spc="-95" dirty="0">
                <a:latin typeface="Arial"/>
                <a:cs typeface="Arial"/>
              </a:rPr>
              <a:t> neoplasia</a:t>
            </a:r>
            <a:endParaRPr sz="2000">
              <a:latin typeface="Arial"/>
              <a:cs typeface="Arial"/>
            </a:endParaRPr>
          </a:p>
          <a:p>
            <a:pPr marL="355600" indent="-342900">
              <a:lnSpc>
                <a:spcPct val="100000"/>
              </a:lnSpc>
              <a:spcBef>
                <a:spcPts val="545"/>
              </a:spcBef>
              <a:buFont typeface="Arial"/>
              <a:buChar char="•"/>
              <a:tabLst>
                <a:tab pos="355600" algn="l"/>
                <a:tab pos="356235" algn="l"/>
              </a:tabLst>
            </a:pPr>
            <a:r>
              <a:rPr sz="2400" b="1" spc="-190" dirty="0">
                <a:latin typeface="Trebuchet MS"/>
                <a:cs typeface="Trebuchet MS"/>
              </a:rPr>
              <a:t>Terapia </a:t>
            </a:r>
            <a:r>
              <a:rPr sz="2400" b="1" spc="-130" dirty="0">
                <a:latin typeface="Trebuchet MS"/>
                <a:cs typeface="Trebuchet MS"/>
              </a:rPr>
              <a:t>primaria </a:t>
            </a:r>
            <a:r>
              <a:rPr sz="2400" b="1" spc="-70" dirty="0">
                <a:latin typeface="Trebuchet MS"/>
                <a:cs typeface="Trebuchet MS"/>
              </a:rPr>
              <a:t>o</a:t>
            </a:r>
            <a:r>
              <a:rPr sz="2400" b="1" spc="-270" dirty="0">
                <a:latin typeface="Trebuchet MS"/>
                <a:cs typeface="Trebuchet MS"/>
              </a:rPr>
              <a:t> </a:t>
            </a:r>
            <a:r>
              <a:rPr sz="2400" b="1" spc="-135" dirty="0">
                <a:latin typeface="Trebuchet MS"/>
                <a:cs typeface="Trebuchet MS"/>
              </a:rPr>
              <a:t>neoadiuvante</a:t>
            </a:r>
            <a:endParaRPr sz="2400">
              <a:latin typeface="Trebuchet MS"/>
              <a:cs typeface="Trebuchet MS"/>
            </a:endParaRPr>
          </a:p>
          <a:p>
            <a:pPr marL="756285" marR="5080" lvl="1" indent="-286385" algn="just">
              <a:lnSpc>
                <a:spcPct val="100000"/>
              </a:lnSpc>
              <a:spcBef>
                <a:spcPts val="509"/>
              </a:spcBef>
              <a:buChar char="–"/>
              <a:tabLst>
                <a:tab pos="756920" algn="l"/>
              </a:tabLst>
            </a:pPr>
            <a:r>
              <a:rPr sz="2000" spc="-75" dirty="0">
                <a:latin typeface="Arial"/>
                <a:cs typeface="Arial"/>
              </a:rPr>
              <a:t>Utilizzata </a:t>
            </a:r>
            <a:r>
              <a:rPr sz="2000" spc="-55" dirty="0">
                <a:latin typeface="Arial"/>
                <a:cs typeface="Arial"/>
              </a:rPr>
              <a:t>prima </a:t>
            </a:r>
            <a:r>
              <a:rPr sz="2000" spc="-65" dirty="0">
                <a:latin typeface="Arial"/>
                <a:cs typeface="Arial"/>
              </a:rPr>
              <a:t>della chirurgia </a:t>
            </a:r>
            <a:r>
              <a:rPr sz="2000" spc="-50" dirty="0">
                <a:latin typeface="Arial"/>
                <a:cs typeface="Arial"/>
              </a:rPr>
              <a:t>allo </a:t>
            </a:r>
            <a:r>
              <a:rPr sz="2000" spc="-114" dirty="0">
                <a:latin typeface="Arial"/>
                <a:cs typeface="Arial"/>
              </a:rPr>
              <a:t>scopo </a:t>
            </a:r>
            <a:r>
              <a:rPr sz="2000" spc="-25" dirty="0">
                <a:latin typeface="Arial"/>
                <a:cs typeface="Arial"/>
              </a:rPr>
              <a:t>di ridurre </a:t>
            </a:r>
            <a:r>
              <a:rPr sz="2000" spc="-70" dirty="0">
                <a:latin typeface="Arial"/>
                <a:cs typeface="Arial"/>
              </a:rPr>
              <a:t>la </a:t>
            </a:r>
            <a:r>
              <a:rPr sz="2000" spc="-165" dirty="0">
                <a:latin typeface="Arial"/>
                <a:cs typeface="Arial"/>
              </a:rPr>
              <a:t>massa</a:t>
            </a:r>
            <a:r>
              <a:rPr sz="2000" spc="-390" dirty="0">
                <a:latin typeface="Arial"/>
                <a:cs typeface="Arial"/>
              </a:rPr>
              <a:t> </a:t>
            </a:r>
            <a:r>
              <a:rPr sz="2000" spc="-45" dirty="0">
                <a:latin typeface="Arial"/>
                <a:cs typeface="Arial"/>
              </a:rPr>
              <a:t>tumorale  </a:t>
            </a:r>
            <a:r>
              <a:rPr sz="2000" spc="-55" dirty="0">
                <a:latin typeface="Arial"/>
                <a:cs typeface="Arial"/>
              </a:rPr>
              <a:t>per </a:t>
            </a:r>
            <a:r>
              <a:rPr sz="2000" spc="-70" dirty="0">
                <a:latin typeface="Arial"/>
                <a:cs typeface="Arial"/>
              </a:rPr>
              <a:t>consentire </a:t>
            </a:r>
            <a:r>
              <a:rPr sz="2000" spc="-65" dirty="0">
                <a:latin typeface="Arial"/>
                <a:cs typeface="Arial"/>
              </a:rPr>
              <a:t>un </a:t>
            </a:r>
            <a:r>
              <a:rPr sz="2000" spc="-35" dirty="0">
                <a:latin typeface="Arial"/>
                <a:cs typeface="Arial"/>
              </a:rPr>
              <a:t>intervento </a:t>
            </a:r>
            <a:r>
              <a:rPr sz="2000" spc="-60" dirty="0">
                <a:latin typeface="Arial"/>
                <a:cs typeface="Arial"/>
              </a:rPr>
              <a:t>chirurgico </a:t>
            </a:r>
            <a:r>
              <a:rPr sz="2000" spc="-65" dirty="0">
                <a:latin typeface="Arial"/>
                <a:cs typeface="Arial"/>
              </a:rPr>
              <a:t>non </a:t>
            </a:r>
            <a:r>
              <a:rPr sz="2000" spc="-80" dirty="0">
                <a:latin typeface="Arial"/>
                <a:cs typeface="Arial"/>
              </a:rPr>
              <a:t>possibile </a:t>
            </a:r>
            <a:r>
              <a:rPr sz="2000" spc="-25" dirty="0">
                <a:latin typeface="Arial"/>
                <a:cs typeface="Arial"/>
              </a:rPr>
              <a:t>in </a:t>
            </a:r>
            <a:r>
              <a:rPr sz="2000" spc="-55" dirty="0">
                <a:latin typeface="Arial"/>
                <a:cs typeface="Arial"/>
              </a:rPr>
              <a:t>prima </a:t>
            </a:r>
            <a:r>
              <a:rPr sz="2000" spc="-110" dirty="0">
                <a:latin typeface="Arial"/>
                <a:cs typeface="Arial"/>
              </a:rPr>
              <a:t>istanza  </a:t>
            </a:r>
            <a:r>
              <a:rPr sz="2000" spc="-60" dirty="0">
                <a:latin typeface="Arial"/>
                <a:cs typeface="Arial"/>
              </a:rPr>
              <a:t>o </a:t>
            </a:r>
            <a:r>
              <a:rPr sz="2000" spc="-45" dirty="0">
                <a:latin typeface="Arial"/>
                <a:cs typeface="Arial"/>
              </a:rPr>
              <a:t>renderlo </a:t>
            </a:r>
            <a:r>
              <a:rPr sz="2000" spc="-40" dirty="0">
                <a:latin typeface="Arial"/>
                <a:cs typeface="Arial"/>
              </a:rPr>
              <a:t>più </a:t>
            </a:r>
            <a:r>
              <a:rPr sz="2000" spc="-110" dirty="0">
                <a:latin typeface="Arial"/>
                <a:cs typeface="Arial"/>
              </a:rPr>
              <a:t>agevole </a:t>
            </a:r>
            <a:r>
              <a:rPr sz="2000" spc="-120" dirty="0">
                <a:latin typeface="Arial"/>
                <a:cs typeface="Arial"/>
              </a:rPr>
              <a:t>e </a:t>
            </a:r>
            <a:r>
              <a:rPr sz="2000" spc="-80" dirty="0">
                <a:latin typeface="Arial"/>
                <a:cs typeface="Arial"/>
              </a:rPr>
              <a:t>meno</a:t>
            </a:r>
            <a:r>
              <a:rPr sz="2000" spc="-295" dirty="0">
                <a:latin typeface="Arial"/>
                <a:cs typeface="Arial"/>
              </a:rPr>
              <a:t> </a:t>
            </a:r>
            <a:r>
              <a:rPr sz="2000" spc="-65" dirty="0">
                <a:latin typeface="Arial"/>
                <a:cs typeface="Arial"/>
              </a:rPr>
              <a:t>invalidante</a:t>
            </a:r>
            <a:endParaRPr sz="2000">
              <a:latin typeface="Arial"/>
              <a:cs typeface="Arial"/>
            </a:endParaRPr>
          </a:p>
          <a:p>
            <a:pPr marL="355600" indent="-342900">
              <a:lnSpc>
                <a:spcPct val="100000"/>
              </a:lnSpc>
              <a:spcBef>
                <a:spcPts val="550"/>
              </a:spcBef>
              <a:buFont typeface="Arial"/>
              <a:buChar char="•"/>
              <a:tabLst>
                <a:tab pos="355600" algn="l"/>
                <a:tab pos="356235" algn="l"/>
              </a:tabLst>
            </a:pPr>
            <a:r>
              <a:rPr sz="2400" b="1" spc="-190" dirty="0">
                <a:latin typeface="Trebuchet MS"/>
                <a:cs typeface="Trebuchet MS"/>
              </a:rPr>
              <a:t>Terapia</a:t>
            </a:r>
            <a:r>
              <a:rPr sz="2400" b="1" spc="-204" dirty="0">
                <a:latin typeface="Trebuchet MS"/>
                <a:cs typeface="Trebuchet MS"/>
              </a:rPr>
              <a:t> </a:t>
            </a:r>
            <a:r>
              <a:rPr sz="2400" b="1" spc="-125" dirty="0">
                <a:latin typeface="Trebuchet MS"/>
                <a:cs typeface="Trebuchet MS"/>
              </a:rPr>
              <a:t>palliativa</a:t>
            </a:r>
            <a:endParaRPr sz="2400">
              <a:latin typeface="Trebuchet MS"/>
              <a:cs typeface="Trebuchet MS"/>
            </a:endParaRPr>
          </a:p>
          <a:p>
            <a:pPr marL="756285" marR="167005" lvl="1" indent="-286385" algn="just">
              <a:lnSpc>
                <a:spcPct val="100000"/>
              </a:lnSpc>
              <a:spcBef>
                <a:spcPts val="509"/>
              </a:spcBef>
              <a:buChar char="–"/>
              <a:tabLst>
                <a:tab pos="756920" algn="l"/>
              </a:tabLst>
            </a:pPr>
            <a:r>
              <a:rPr sz="2000" spc="-75" dirty="0">
                <a:latin typeface="Arial"/>
                <a:cs typeface="Arial"/>
              </a:rPr>
              <a:t>Utilizzata </a:t>
            </a:r>
            <a:r>
              <a:rPr sz="2000" spc="-60" dirty="0">
                <a:latin typeface="Arial"/>
                <a:cs typeface="Arial"/>
              </a:rPr>
              <a:t>nelle </a:t>
            </a:r>
            <a:r>
              <a:rPr sz="2000" spc="-90" dirty="0">
                <a:latin typeface="Arial"/>
                <a:cs typeface="Arial"/>
              </a:rPr>
              <a:t>neoplasie </a:t>
            </a:r>
            <a:r>
              <a:rPr sz="2000" spc="-70" dirty="0">
                <a:latin typeface="Arial"/>
                <a:cs typeface="Arial"/>
              </a:rPr>
              <a:t>metastatiche </a:t>
            </a:r>
            <a:r>
              <a:rPr sz="2000" spc="-65" dirty="0">
                <a:latin typeface="Arial"/>
                <a:cs typeface="Arial"/>
              </a:rPr>
              <a:t>non </a:t>
            </a:r>
            <a:r>
              <a:rPr sz="2000" spc="-50" dirty="0">
                <a:latin typeface="Arial"/>
                <a:cs typeface="Arial"/>
              </a:rPr>
              <a:t>suscettibili </a:t>
            </a:r>
            <a:r>
              <a:rPr sz="2000" spc="-25" dirty="0">
                <a:latin typeface="Arial"/>
                <a:cs typeface="Arial"/>
              </a:rPr>
              <a:t>di </a:t>
            </a:r>
            <a:r>
              <a:rPr sz="2000" spc="-75" dirty="0">
                <a:latin typeface="Arial"/>
                <a:cs typeface="Arial"/>
              </a:rPr>
              <a:t>guarigione  </a:t>
            </a:r>
            <a:r>
              <a:rPr sz="2000" spc="-95" dirty="0">
                <a:latin typeface="Arial"/>
                <a:cs typeface="Arial"/>
              </a:rPr>
              <a:t>con</a:t>
            </a:r>
            <a:r>
              <a:rPr sz="2000" spc="-125" dirty="0">
                <a:latin typeface="Arial"/>
                <a:cs typeface="Arial"/>
              </a:rPr>
              <a:t> </a:t>
            </a:r>
            <a:r>
              <a:rPr sz="2000" spc="-10" dirty="0">
                <a:latin typeface="Arial"/>
                <a:cs typeface="Arial"/>
              </a:rPr>
              <a:t>l’intento</a:t>
            </a:r>
            <a:r>
              <a:rPr sz="2000" spc="-95" dirty="0">
                <a:latin typeface="Arial"/>
                <a:cs typeface="Arial"/>
              </a:rPr>
              <a:t> </a:t>
            </a:r>
            <a:r>
              <a:rPr sz="2000" spc="-25" dirty="0">
                <a:latin typeface="Arial"/>
                <a:cs typeface="Arial"/>
              </a:rPr>
              <a:t>di</a:t>
            </a:r>
            <a:r>
              <a:rPr sz="2000" spc="-114" dirty="0">
                <a:latin typeface="Arial"/>
                <a:cs typeface="Arial"/>
              </a:rPr>
              <a:t> </a:t>
            </a:r>
            <a:r>
              <a:rPr sz="2000" spc="-75" dirty="0">
                <a:latin typeface="Arial"/>
                <a:cs typeface="Arial"/>
              </a:rPr>
              <a:t>prolungare</a:t>
            </a:r>
            <a:r>
              <a:rPr sz="2000" spc="-114" dirty="0">
                <a:latin typeface="Arial"/>
                <a:cs typeface="Arial"/>
              </a:rPr>
              <a:t> </a:t>
            </a:r>
            <a:r>
              <a:rPr sz="2000" spc="-70" dirty="0">
                <a:latin typeface="Arial"/>
                <a:cs typeface="Arial"/>
              </a:rPr>
              <a:t>la</a:t>
            </a:r>
            <a:r>
              <a:rPr sz="2000" spc="-110" dirty="0">
                <a:latin typeface="Arial"/>
                <a:cs typeface="Arial"/>
              </a:rPr>
              <a:t> sopravvivenza</a:t>
            </a:r>
            <a:r>
              <a:rPr sz="2000" spc="-100" dirty="0">
                <a:latin typeface="Arial"/>
                <a:cs typeface="Arial"/>
              </a:rPr>
              <a:t> </a:t>
            </a:r>
            <a:r>
              <a:rPr sz="2000" spc="-55" dirty="0">
                <a:latin typeface="Arial"/>
                <a:cs typeface="Arial"/>
              </a:rPr>
              <a:t>o</a:t>
            </a:r>
            <a:r>
              <a:rPr sz="2000" spc="-114" dirty="0">
                <a:latin typeface="Arial"/>
                <a:cs typeface="Arial"/>
              </a:rPr>
              <a:t> </a:t>
            </a:r>
            <a:r>
              <a:rPr sz="2000" spc="-55" dirty="0">
                <a:latin typeface="Arial"/>
                <a:cs typeface="Arial"/>
              </a:rPr>
              <a:t>migliorare</a:t>
            </a:r>
            <a:r>
              <a:rPr sz="2000" spc="-95" dirty="0">
                <a:latin typeface="Arial"/>
                <a:cs typeface="Arial"/>
              </a:rPr>
              <a:t> </a:t>
            </a:r>
            <a:r>
              <a:rPr sz="2000" spc="-70" dirty="0">
                <a:latin typeface="Arial"/>
                <a:cs typeface="Arial"/>
              </a:rPr>
              <a:t>la</a:t>
            </a:r>
            <a:r>
              <a:rPr sz="2000" spc="-105" dirty="0">
                <a:latin typeface="Arial"/>
                <a:cs typeface="Arial"/>
              </a:rPr>
              <a:t> </a:t>
            </a:r>
            <a:r>
              <a:rPr sz="2000" spc="-45" dirty="0">
                <a:latin typeface="Arial"/>
                <a:cs typeface="Arial"/>
              </a:rPr>
              <a:t>qualità</a:t>
            </a:r>
            <a:r>
              <a:rPr sz="2000" spc="-105" dirty="0">
                <a:latin typeface="Arial"/>
                <a:cs typeface="Arial"/>
              </a:rPr>
              <a:t> </a:t>
            </a:r>
            <a:r>
              <a:rPr sz="2000" spc="-30" dirty="0">
                <a:latin typeface="Arial"/>
                <a:cs typeface="Arial"/>
              </a:rPr>
              <a:t>di  </a:t>
            </a:r>
            <a:r>
              <a:rPr sz="2000" spc="-40" dirty="0">
                <a:latin typeface="Arial"/>
                <a:cs typeface="Arial"/>
              </a:rPr>
              <a:t>vita</a:t>
            </a:r>
            <a:endParaRPr sz="2000">
              <a:latin typeface="Arial"/>
              <a:cs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0642" y="461899"/>
            <a:ext cx="3443604" cy="696595"/>
          </a:xfrm>
          <a:prstGeom prst="rect">
            <a:avLst/>
          </a:prstGeom>
        </p:spPr>
        <p:txBody>
          <a:bodyPr vert="horz" wrap="square" lIns="0" tIns="13335" rIns="0" bIns="0" rtlCol="0">
            <a:spAutoFit/>
          </a:bodyPr>
          <a:lstStyle/>
          <a:p>
            <a:pPr marL="12700">
              <a:lnSpc>
                <a:spcPct val="100000"/>
              </a:lnSpc>
              <a:spcBef>
                <a:spcPts val="105"/>
              </a:spcBef>
            </a:pPr>
            <a:r>
              <a:rPr sz="4400" spc="-285" dirty="0"/>
              <a:t>Terapia</a:t>
            </a:r>
            <a:r>
              <a:rPr sz="4400" spc="-295" dirty="0"/>
              <a:t> </a:t>
            </a:r>
            <a:r>
              <a:rPr sz="4400" spc="-204" dirty="0"/>
              <a:t>medica</a:t>
            </a:r>
            <a:endParaRPr sz="4400"/>
          </a:p>
        </p:txBody>
      </p:sp>
      <p:sp>
        <p:nvSpPr>
          <p:cNvPr id="3" name="object 3"/>
          <p:cNvSpPr txBox="1"/>
          <p:nvPr/>
        </p:nvSpPr>
        <p:spPr>
          <a:xfrm>
            <a:off x="535940" y="1616709"/>
            <a:ext cx="7991475" cy="3623945"/>
          </a:xfrm>
          <a:prstGeom prst="rect">
            <a:avLst/>
          </a:prstGeom>
        </p:spPr>
        <p:txBody>
          <a:bodyPr vert="horz" wrap="square" lIns="0" tIns="13335" rIns="0" bIns="0" rtlCol="0">
            <a:spAutoFit/>
          </a:bodyPr>
          <a:lstStyle/>
          <a:p>
            <a:pPr marL="355600" marR="22225" indent="-342900">
              <a:lnSpc>
                <a:spcPct val="100000"/>
              </a:lnSpc>
              <a:spcBef>
                <a:spcPts val="105"/>
              </a:spcBef>
              <a:buChar char="•"/>
              <a:tabLst>
                <a:tab pos="355600" algn="l"/>
                <a:tab pos="356235" algn="l"/>
              </a:tabLst>
            </a:pPr>
            <a:r>
              <a:rPr sz="2000" spc="-204" dirty="0">
                <a:latin typeface="Arial"/>
                <a:cs typeface="Arial"/>
              </a:rPr>
              <a:t>Si </a:t>
            </a:r>
            <a:r>
              <a:rPr sz="2000" spc="-65" dirty="0">
                <a:latin typeface="Arial"/>
                <a:cs typeface="Arial"/>
              </a:rPr>
              <a:t>fonda </a:t>
            </a:r>
            <a:r>
              <a:rPr sz="2000" spc="-80" dirty="0">
                <a:latin typeface="Arial"/>
                <a:cs typeface="Arial"/>
              </a:rPr>
              <a:t>sulle </a:t>
            </a:r>
            <a:r>
              <a:rPr sz="2000" spc="-60" dirty="0">
                <a:latin typeface="Arial"/>
                <a:cs typeface="Arial"/>
              </a:rPr>
              <a:t>caratteristiche cinetiche </a:t>
            </a:r>
            <a:r>
              <a:rPr sz="2000" spc="-25" dirty="0">
                <a:latin typeface="Arial"/>
                <a:cs typeface="Arial"/>
              </a:rPr>
              <a:t>di </a:t>
            </a:r>
            <a:r>
              <a:rPr sz="2000" spc="-90" dirty="0">
                <a:latin typeface="Arial"/>
                <a:cs typeface="Arial"/>
              </a:rPr>
              <a:t>crescita </a:t>
            </a:r>
            <a:r>
              <a:rPr sz="2000" spc="-60" dirty="0">
                <a:latin typeface="Arial"/>
                <a:cs typeface="Arial"/>
              </a:rPr>
              <a:t>dei </a:t>
            </a:r>
            <a:r>
              <a:rPr sz="2000" spc="-5" dirty="0">
                <a:latin typeface="Arial"/>
                <a:cs typeface="Arial"/>
              </a:rPr>
              <a:t>tumori </a:t>
            </a:r>
            <a:r>
              <a:rPr sz="2000" spc="-120" dirty="0">
                <a:latin typeface="Arial"/>
                <a:cs typeface="Arial"/>
              </a:rPr>
              <a:t>e </a:t>
            </a:r>
            <a:r>
              <a:rPr sz="2000" spc="-145" dirty="0">
                <a:latin typeface="Arial"/>
                <a:cs typeface="Arial"/>
              </a:rPr>
              <a:t>su </a:t>
            </a:r>
            <a:r>
              <a:rPr sz="2000" spc="-95" dirty="0">
                <a:latin typeface="Arial"/>
                <a:cs typeface="Arial"/>
              </a:rPr>
              <a:t>una</a:t>
            </a:r>
            <a:r>
              <a:rPr sz="2000" spc="-229" dirty="0">
                <a:latin typeface="Arial"/>
                <a:cs typeface="Arial"/>
              </a:rPr>
              <a:t> </a:t>
            </a:r>
            <a:r>
              <a:rPr sz="2000" spc="-85" dirty="0">
                <a:latin typeface="Arial"/>
                <a:cs typeface="Arial"/>
              </a:rPr>
              <a:t>serie  </a:t>
            </a:r>
            <a:r>
              <a:rPr sz="2000" spc="-25" dirty="0">
                <a:latin typeface="Arial"/>
                <a:cs typeface="Arial"/>
              </a:rPr>
              <a:t>di </a:t>
            </a:r>
            <a:r>
              <a:rPr sz="2000" spc="-40" dirty="0">
                <a:latin typeface="Arial"/>
                <a:cs typeface="Arial"/>
              </a:rPr>
              <a:t>modelli </a:t>
            </a:r>
            <a:r>
              <a:rPr sz="2000" spc="-20" dirty="0">
                <a:latin typeface="Arial"/>
                <a:cs typeface="Arial"/>
              </a:rPr>
              <a:t>mutuati </a:t>
            </a:r>
            <a:r>
              <a:rPr sz="2000" spc="-75" dirty="0">
                <a:latin typeface="Arial"/>
                <a:cs typeface="Arial"/>
              </a:rPr>
              <a:t>dalla </a:t>
            </a:r>
            <a:r>
              <a:rPr sz="2000" spc="-80" dirty="0">
                <a:latin typeface="Arial"/>
                <a:cs typeface="Arial"/>
              </a:rPr>
              <a:t>ricerca</a:t>
            </a:r>
            <a:r>
              <a:rPr sz="2000" spc="-365" dirty="0">
                <a:latin typeface="Arial"/>
                <a:cs typeface="Arial"/>
              </a:rPr>
              <a:t> </a:t>
            </a:r>
            <a:r>
              <a:rPr sz="2000" spc="-70" dirty="0">
                <a:latin typeface="Arial"/>
                <a:cs typeface="Arial"/>
              </a:rPr>
              <a:t>preclinica.</a:t>
            </a:r>
            <a:endParaRPr sz="2000">
              <a:latin typeface="Arial"/>
              <a:cs typeface="Arial"/>
            </a:endParaRPr>
          </a:p>
          <a:p>
            <a:pPr marL="355600" marR="5080" indent="-342900">
              <a:lnSpc>
                <a:spcPct val="100000"/>
              </a:lnSpc>
              <a:spcBef>
                <a:spcPts val="480"/>
              </a:spcBef>
              <a:buChar char="•"/>
              <a:tabLst>
                <a:tab pos="355600" algn="l"/>
                <a:tab pos="356235" algn="l"/>
              </a:tabLst>
            </a:pPr>
            <a:r>
              <a:rPr sz="2000" spc="-125" dirty="0">
                <a:latin typeface="Arial"/>
                <a:cs typeface="Arial"/>
              </a:rPr>
              <a:t>Una </a:t>
            </a:r>
            <a:r>
              <a:rPr sz="2000" spc="-165" dirty="0">
                <a:latin typeface="Arial"/>
                <a:cs typeface="Arial"/>
              </a:rPr>
              <a:t>massa </a:t>
            </a:r>
            <a:r>
              <a:rPr sz="2000" spc="-45" dirty="0">
                <a:latin typeface="Arial"/>
                <a:cs typeface="Arial"/>
              </a:rPr>
              <a:t>tumorale </a:t>
            </a:r>
            <a:r>
              <a:rPr sz="2000" spc="-120" dirty="0">
                <a:latin typeface="Arial"/>
                <a:cs typeface="Arial"/>
              </a:rPr>
              <a:t>è </a:t>
            </a:r>
            <a:r>
              <a:rPr sz="2000" spc="-20" dirty="0">
                <a:latin typeface="Arial"/>
                <a:cs typeface="Arial"/>
              </a:rPr>
              <a:t>molto </a:t>
            </a:r>
            <a:r>
              <a:rPr sz="2000" spc="-85" dirty="0">
                <a:latin typeface="Arial"/>
                <a:cs typeface="Arial"/>
              </a:rPr>
              <a:t>eterogenea </a:t>
            </a:r>
            <a:r>
              <a:rPr sz="2000" spc="-25" dirty="0">
                <a:latin typeface="Arial"/>
                <a:cs typeface="Arial"/>
              </a:rPr>
              <a:t>in </a:t>
            </a:r>
            <a:r>
              <a:rPr sz="2000" spc="-55" dirty="0">
                <a:latin typeface="Arial"/>
                <a:cs typeface="Arial"/>
              </a:rPr>
              <a:t>quanto </a:t>
            </a:r>
            <a:r>
              <a:rPr sz="2000" spc="-95" dirty="0">
                <a:latin typeface="Arial"/>
                <a:cs typeface="Arial"/>
              </a:rPr>
              <a:t>composta </a:t>
            </a:r>
            <a:r>
              <a:rPr sz="2000" spc="-110" dirty="0">
                <a:latin typeface="Arial"/>
                <a:cs typeface="Arial"/>
              </a:rPr>
              <a:t>da </a:t>
            </a:r>
            <a:r>
              <a:rPr sz="2000" spc="-60" dirty="0">
                <a:latin typeface="Arial"/>
                <a:cs typeface="Arial"/>
              </a:rPr>
              <a:t>cellule</a:t>
            </a:r>
            <a:r>
              <a:rPr sz="2000" spc="-265" dirty="0">
                <a:latin typeface="Arial"/>
                <a:cs typeface="Arial"/>
              </a:rPr>
              <a:t> </a:t>
            </a:r>
            <a:r>
              <a:rPr sz="2000" spc="-25" dirty="0">
                <a:latin typeface="Arial"/>
                <a:cs typeface="Arial"/>
              </a:rPr>
              <a:t>in  </a:t>
            </a:r>
            <a:r>
              <a:rPr sz="2000" spc="-95" dirty="0">
                <a:latin typeface="Arial"/>
                <a:cs typeface="Arial"/>
              </a:rPr>
              <a:t>diverse </a:t>
            </a:r>
            <a:r>
              <a:rPr sz="2000" spc="-85" dirty="0">
                <a:latin typeface="Arial"/>
                <a:cs typeface="Arial"/>
              </a:rPr>
              <a:t>fasi </a:t>
            </a:r>
            <a:r>
              <a:rPr sz="2000" spc="-55" dirty="0">
                <a:latin typeface="Arial"/>
                <a:cs typeface="Arial"/>
              </a:rPr>
              <a:t>del </a:t>
            </a:r>
            <a:r>
              <a:rPr sz="2000" spc="-65" dirty="0">
                <a:latin typeface="Arial"/>
                <a:cs typeface="Arial"/>
              </a:rPr>
              <a:t>ciclo cellulare </a:t>
            </a:r>
            <a:r>
              <a:rPr sz="2000" spc="-120" dirty="0">
                <a:latin typeface="Arial"/>
                <a:cs typeface="Arial"/>
              </a:rPr>
              <a:t>e </a:t>
            </a:r>
            <a:r>
              <a:rPr sz="2000" spc="-95" dirty="0">
                <a:latin typeface="Arial"/>
                <a:cs typeface="Arial"/>
              </a:rPr>
              <a:t>con </a:t>
            </a:r>
            <a:r>
              <a:rPr sz="2000" spc="-85" dirty="0">
                <a:latin typeface="Arial"/>
                <a:cs typeface="Arial"/>
              </a:rPr>
              <a:t>diverso </a:t>
            </a:r>
            <a:r>
              <a:rPr sz="2000" spc="-70" dirty="0">
                <a:latin typeface="Arial"/>
                <a:cs typeface="Arial"/>
              </a:rPr>
              <a:t>potenziale </a:t>
            </a:r>
            <a:r>
              <a:rPr sz="2000" spc="-25" dirty="0">
                <a:latin typeface="Arial"/>
                <a:cs typeface="Arial"/>
              </a:rPr>
              <a:t>di</a:t>
            </a:r>
            <a:r>
              <a:rPr sz="2000" spc="-295" dirty="0">
                <a:latin typeface="Arial"/>
                <a:cs typeface="Arial"/>
              </a:rPr>
              <a:t> </a:t>
            </a:r>
            <a:r>
              <a:rPr sz="2000" spc="-90" dirty="0">
                <a:latin typeface="Arial"/>
                <a:cs typeface="Arial"/>
              </a:rPr>
              <a:t>crescita</a:t>
            </a:r>
            <a:endParaRPr sz="2000">
              <a:latin typeface="Arial"/>
              <a:cs typeface="Arial"/>
            </a:endParaRPr>
          </a:p>
          <a:p>
            <a:pPr marL="355600" indent="-342900">
              <a:lnSpc>
                <a:spcPct val="100000"/>
              </a:lnSpc>
              <a:spcBef>
                <a:spcPts val="480"/>
              </a:spcBef>
              <a:buChar char="•"/>
              <a:tabLst>
                <a:tab pos="355600" algn="l"/>
                <a:tab pos="356235" algn="l"/>
              </a:tabLst>
            </a:pPr>
            <a:r>
              <a:rPr sz="2000" spc="-204" dirty="0">
                <a:latin typeface="Arial"/>
                <a:cs typeface="Arial"/>
              </a:rPr>
              <a:t>Si </a:t>
            </a:r>
            <a:r>
              <a:rPr sz="2000" spc="-100" dirty="0">
                <a:latin typeface="Arial"/>
                <a:cs typeface="Arial"/>
              </a:rPr>
              <a:t>cercano </a:t>
            </a:r>
            <a:r>
              <a:rPr sz="2000" spc="-35" dirty="0">
                <a:latin typeface="Arial"/>
                <a:cs typeface="Arial"/>
              </a:rPr>
              <a:t>pertanto </a:t>
            </a:r>
            <a:r>
              <a:rPr sz="2000" spc="-25" dirty="0">
                <a:latin typeface="Arial"/>
                <a:cs typeface="Arial"/>
              </a:rPr>
              <a:t>di </a:t>
            </a:r>
            <a:r>
              <a:rPr sz="2000" spc="-80" dirty="0">
                <a:latin typeface="Arial"/>
                <a:cs typeface="Arial"/>
              </a:rPr>
              <a:t>impiegare </a:t>
            </a:r>
            <a:r>
              <a:rPr sz="2000" spc="-110" dirty="0">
                <a:latin typeface="Arial"/>
                <a:cs typeface="Arial"/>
              </a:rPr>
              <a:t>associazioni </a:t>
            </a:r>
            <a:r>
              <a:rPr sz="2000" spc="-25" dirty="0">
                <a:latin typeface="Arial"/>
                <a:cs typeface="Arial"/>
              </a:rPr>
              <a:t>di</a:t>
            </a:r>
            <a:r>
              <a:rPr sz="2000" spc="-185" dirty="0">
                <a:latin typeface="Arial"/>
                <a:cs typeface="Arial"/>
              </a:rPr>
              <a:t> </a:t>
            </a:r>
            <a:r>
              <a:rPr sz="2000" spc="-70" dirty="0">
                <a:latin typeface="Arial"/>
                <a:cs typeface="Arial"/>
              </a:rPr>
              <a:t>farmaci</a:t>
            </a:r>
            <a:endParaRPr sz="2000">
              <a:latin typeface="Arial"/>
              <a:cs typeface="Arial"/>
            </a:endParaRPr>
          </a:p>
          <a:p>
            <a:pPr marL="355600">
              <a:lnSpc>
                <a:spcPct val="100000"/>
              </a:lnSpc>
            </a:pPr>
            <a:r>
              <a:rPr sz="2000" spc="-105" dirty="0">
                <a:latin typeface="Arial"/>
                <a:cs typeface="Arial"/>
              </a:rPr>
              <a:t>(</a:t>
            </a:r>
            <a:r>
              <a:rPr sz="2000" b="1" spc="-105" dirty="0">
                <a:latin typeface="Trebuchet MS"/>
                <a:cs typeface="Trebuchet MS"/>
              </a:rPr>
              <a:t>polichemioterapia</a:t>
            </a:r>
            <a:r>
              <a:rPr sz="2000" spc="-105" dirty="0">
                <a:latin typeface="Arial"/>
                <a:cs typeface="Arial"/>
              </a:rPr>
              <a:t>) </a:t>
            </a:r>
            <a:r>
              <a:rPr sz="2000" spc="-110" dirty="0">
                <a:latin typeface="Arial"/>
                <a:cs typeface="Arial"/>
              </a:rPr>
              <a:t>che </a:t>
            </a:r>
            <a:r>
              <a:rPr sz="2000" spc="-80" dirty="0">
                <a:latin typeface="Arial"/>
                <a:cs typeface="Arial"/>
              </a:rPr>
              <a:t>hanno </a:t>
            </a:r>
            <a:r>
              <a:rPr sz="2000" spc="-100" dirty="0">
                <a:latin typeface="Arial"/>
                <a:cs typeface="Arial"/>
              </a:rPr>
              <a:t>meccanismi </a:t>
            </a:r>
            <a:r>
              <a:rPr sz="2000" spc="-25" dirty="0">
                <a:latin typeface="Arial"/>
                <a:cs typeface="Arial"/>
              </a:rPr>
              <a:t>di </a:t>
            </a:r>
            <a:r>
              <a:rPr sz="2000" spc="-100" dirty="0">
                <a:latin typeface="Arial"/>
                <a:cs typeface="Arial"/>
              </a:rPr>
              <a:t>azione</a:t>
            </a:r>
            <a:r>
              <a:rPr sz="2000" spc="-280" dirty="0">
                <a:latin typeface="Arial"/>
                <a:cs typeface="Arial"/>
              </a:rPr>
              <a:t> </a:t>
            </a:r>
            <a:r>
              <a:rPr sz="2000" spc="-75" dirty="0">
                <a:latin typeface="Arial"/>
                <a:cs typeface="Arial"/>
              </a:rPr>
              <a:t>diversi.</a:t>
            </a:r>
            <a:endParaRPr sz="2000">
              <a:latin typeface="Arial"/>
              <a:cs typeface="Arial"/>
            </a:endParaRPr>
          </a:p>
          <a:p>
            <a:pPr marL="355600" marR="55880" indent="-342900">
              <a:lnSpc>
                <a:spcPct val="100000"/>
              </a:lnSpc>
              <a:spcBef>
                <a:spcPts val="480"/>
              </a:spcBef>
              <a:buChar char="•"/>
              <a:tabLst>
                <a:tab pos="355600" algn="l"/>
                <a:tab pos="356235" algn="l"/>
              </a:tabLst>
            </a:pPr>
            <a:r>
              <a:rPr sz="2000" spc="-170" dirty="0">
                <a:latin typeface="Arial"/>
                <a:cs typeface="Arial"/>
              </a:rPr>
              <a:t>Lo </a:t>
            </a:r>
            <a:r>
              <a:rPr sz="2000" spc="-114" dirty="0">
                <a:latin typeface="Arial"/>
                <a:cs typeface="Arial"/>
              </a:rPr>
              <a:t>scopo </a:t>
            </a:r>
            <a:r>
              <a:rPr sz="2000" spc="-120" dirty="0">
                <a:latin typeface="Arial"/>
                <a:cs typeface="Arial"/>
              </a:rPr>
              <a:t>è </a:t>
            </a:r>
            <a:r>
              <a:rPr sz="2000" spc="-45" dirty="0">
                <a:latin typeface="Arial"/>
                <a:cs typeface="Arial"/>
              </a:rPr>
              <a:t>quello </a:t>
            </a:r>
            <a:r>
              <a:rPr sz="2000" spc="-25" dirty="0">
                <a:latin typeface="Arial"/>
                <a:cs typeface="Arial"/>
              </a:rPr>
              <a:t>di </a:t>
            </a:r>
            <a:r>
              <a:rPr sz="2000" spc="-55" dirty="0">
                <a:latin typeface="Arial"/>
                <a:cs typeface="Arial"/>
              </a:rPr>
              <a:t>colpire </a:t>
            </a:r>
            <a:r>
              <a:rPr sz="2000" spc="15" dirty="0">
                <a:latin typeface="Arial"/>
                <a:cs typeface="Arial"/>
              </a:rPr>
              <a:t>il </a:t>
            </a:r>
            <a:r>
              <a:rPr sz="2000" spc="-80" dirty="0">
                <a:latin typeface="Arial"/>
                <a:cs typeface="Arial"/>
              </a:rPr>
              <a:t>maggior </a:t>
            </a:r>
            <a:r>
              <a:rPr sz="2000" spc="-65" dirty="0">
                <a:latin typeface="Arial"/>
                <a:cs typeface="Arial"/>
              </a:rPr>
              <a:t>numero </a:t>
            </a:r>
            <a:r>
              <a:rPr sz="2000" spc="-25" dirty="0">
                <a:latin typeface="Arial"/>
                <a:cs typeface="Arial"/>
              </a:rPr>
              <a:t>di </a:t>
            </a:r>
            <a:r>
              <a:rPr sz="2000" spc="-60" dirty="0">
                <a:latin typeface="Arial"/>
                <a:cs typeface="Arial"/>
              </a:rPr>
              <a:t>cellule nelle </a:t>
            </a:r>
            <a:r>
              <a:rPr sz="2000" spc="-95" dirty="0">
                <a:latin typeface="Arial"/>
                <a:cs typeface="Arial"/>
              </a:rPr>
              <a:t>diverse </a:t>
            </a:r>
            <a:r>
              <a:rPr sz="2000" spc="-85" dirty="0">
                <a:latin typeface="Arial"/>
                <a:cs typeface="Arial"/>
              </a:rPr>
              <a:t>fasi  </a:t>
            </a:r>
            <a:r>
              <a:rPr sz="2000" spc="-60" dirty="0">
                <a:latin typeface="Arial"/>
                <a:cs typeface="Arial"/>
              </a:rPr>
              <a:t>del</a:t>
            </a:r>
            <a:r>
              <a:rPr sz="2000" spc="-100" dirty="0">
                <a:latin typeface="Arial"/>
                <a:cs typeface="Arial"/>
              </a:rPr>
              <a:t> </a:t>
            </a:r>
            <a:r>
              <a:rPr sz="2000" spc="-70" dirty="0">
                <a:latin typeface="Arial"/>
                <a:cs typeface="Arial"/>
              </a:rPr>
              <a:t>ciclo</a:t>
            </a:r>
            <a:r>
              <a:rPr sz="2000" spc="-100" dirty="0">
                <a:latin typeface="Arial"/>
                <a:cs typeface="Arial"/>
              </a:rPr>
              <a:t> </a:t>
            </a:r>
            <a:r>
              <a:rPr sz="2000" spc="-65" dirty="0">
                <a:latin typeface="Arial"/>
                <a:cs typeface="Arial"/>
              </a:rPr>
              <a:t>cellulare</a:t>
            </a:r>
            <a:r>
              <a:rPr sz="2000" spc="-80" dirty="0">
                <a:latin typeface="Arial"/>
                <a:cs typeface="Arial"/>
              </a:rPr>
              <a:t> </a:t>
            </a:r>
            <a:r>
              <a:rPr sz="2000" b="1" spc="-125" dirty="0">
                <a:latin typeface="Trebuchet MS"/>
                <a:cs typeface="Trebuchet MS"/>
              </a:rPr>
              <a:t>minimizzando</a:t>
            </a:r>
            <a:r>
              <a:rPr sz="2000" b="1" spc="-170" dirty="0">
                <a:latin typeface="Trebuchet MS"/>
                <a:cs typeface="Trebuchet MS"/>
              </a:rPr>
              <a:t> </a:t>
            </a:r>
            <a:r>
              <a:rPr sz="2000" b="1" spc="-90" dirty="0">
                <a:latin typeface="Trebuchet MS"/>
                <a:cs typeface="Trebuchet MS"/>
              </a:rPr>
              <a:t>la</a:t>
            </a:r>
            <a:r>
              <a:rPr sz="2000" b="1" spc="-150" dirty="0">
                <a:latin typeface="Trebuchet MS"/>
                <a:cs typeface="Trebuchet MS"/>
              </a:rPr>
              <a:t> </a:t>
            </a:r>
            <a:r>
              <a:rPr sz="2000" b="1" spc="-100" dirty="0">
                <a:latin typeface="Trebuchet MS"/>
                <a:cs typeface="Trebuchet MS"/>
              </a:rPr>
              <a:t>probabilità</a:t>
            </a:r>
            <a:r>
              <a:rPr sz="2000" b="1" spc="-185" dirty="0">
                <a:latin typeface="Trebuchet MS"/>
                <a:cs typeface="Trebuchet MS"/>
              </a:rPr>
              <a:t> </a:t>
            </a:r>
            <a:r>
              <a:rPr sz="2000" b="1" spc="-100" dirty="0">
                <a:latin typeface="Trebuchet MS"/>
                <a:cs typeface="Trebuchet MS"/>
              </a:rPr>
              <a:t>di</a:t>
            </a:r>
            <a:r>
              <a:rPr sz="2000" b="1" spc="-150" dirty="0">
                <a:latin typeface="Trebuchet MS"/>
                <a:cs typeface="Trebuchet MS"/>
              </a:rPr>
              <a:t> </a:t>
            </a:r>
            <a:r>
              <a:rPr sz="2000" b="1" spc="-120" dirty="0">
                <a:latin typeface="Trebuchet MS"/>
                <a:cs typeface="Trebuchet MS"/>
              </a:rPr>
              <a:t>insorgenza</a:t>
            </a:r>
            <a:r>
              <a:rPr sz="2000" b="1" spc="-155" dirty="0">
                <a:latin typeface="Trebuchet MS"/>
                <a:cs typeface="Trebuchet MS"/>
              </a:rPr>
              <a:t> </a:t>
            </a:r>
            <a:r>
              <a:rPr sz="2000" b="1" spc="-100" dirty="0">
                <a:latin typeface="Trebuchet MS"/>
                <a:cs typeface="Trebuchet MS"/>
              </a:rPr>
              <a:t>di</a:t>
            </a:r>
            <a:r>
              <a:rPr sz="2000" b="1" spc="-150" dirty="0">
                <a:latin typeface="Trebuchet MS"/>
                <a:cs typeface="Trebuchet MS"/>
              </a:rPr>
              <a:t> </a:t>
            </a:r>
            <a:r>
              <a:rPr sz="2000" b="1" spc="-135" dirty="0">
                <a:latin typeface="Trebuchet MS"/>
                <a:cs typeface="Trebuchet MS"/>
              </a:rPr>
              <a:t>resistenza  </a:t>
            </a:r>
            <a:r>
              <a:rPr sz="2000" spc="-75" dirty="0">
                <a:latin typeface="Arial"/>
                <a:cs typeface="Arial"/>
              </a:rPr>
              <a:t>alla </a:t>
            </a:r>
            <a:r>
              <a:rPr sz="2000" spc="-60" dirty="0">
                <a:latin typeface="Arial"/>
                <a:cs typeface="Arial"/>
              </a:rPr>
              <a:t>terapia</a:t>
            </a:r>
            <a:r>
              <a:rPr sz="2000" spc="-114" dirty="0">
                <a:latin typeface="Arial"/>
                <a:cs typeface="Arial"/>
              </a:rPr>
              <a:t> </a:t>
            </a:r>
            <a:r>
              <a:rPr sz="2000" spc="-75" dirty="0">
                <a:latin typeface="Arial"/>
                <a:cs typeface="Arial"/>
              </a:rPr>
              <a:t>impiegata.</a:t>
            </a:r>
            <a:endParaRPr sz="2000">
              <a:latin typeface="Arial"/>
              <a:cs typeface="Arial"/>
            </a:endParaRPr>
          </a:p>
          <a:p>
            <a:pPr marL="355600" marR="307340" indent="-342900">
              <a:lnSpc>
                <a:spcPct val="100000"/>
              </a:lnSpc>
              <a:spcBef>
                <a:spcPts val="480"/>
              </a:spcBef>
              <a:buChar char="•"/>
              <a:tabLst>
                <a:tab pos="355600" algn="l"/>
                <a:tab pos="356235" algn="l"/>
              </a:tabLst>
            </a:pPr>
            <a:r>
              <a:rPr sz="2000" spc="-215" dirty="0">
                <a:latin typeface="Arial"/>
                <a:cs typeface="Arial"/>
              </a:rPr>
              <a:t>La </a:t>
            </a:r>
            <a:r>
              <a:rPr sz="2000" spc="-105" dirty="0">
                <a:latin typeface="Arial"/>
                <a:cs typeface="Arial"/>
              </a:rPr>
              <a:t>resistenza </a:t>
            </a:r>
            <a:r>
              <a:rPr sz="2000" spc="-60" dirty="0">
                <a:latin typeface="Arial"/>
                <a:cs typeface="Arial"/>
              </a:rPr>
              <a:t>può </a:t>
            </a:r>
            <a:r>
              <a:rPr sz="2000" spc="-65" dirty="0">
                <a:latin typeface="Arial"/>
                <a:cs typeface="Arial"/>
              </a:rPr>
              <a:t>dipendere </a:t>
            </a:r>
            <a:r>
              <a:rPr sz="2000" spc="-110" dirty="0">
                <a:latin typeface="Arial"/>
                <a:cs typeface="Arial"/>
              </a:rPr>
              <a:t>da </a:t>
            </a:r>
            <a:r>
              <a:rPr sz="2000" spc="-75" dirty="0">
                <a:latin typeface="Arial"/>
                <a:cs typeface="Arial"/>
              </a:rPr>
              <a:t>diversi </a:t>
            </a:r>
            <a:r>
              <a:rPr sz="2000" spc="-100" dirty="0">
                <a:latin typeface="Arial"/>
                <a:cs typeface="Arial"/>
              </a:rPr>
              <a:t>meccanismi </a:t>
            </a:r>
            <a:r>
              <a:rPr sz="2000" spc="-75" dirty="0">
                <a:latin typeface="Arial"/>
                <a:cs typeface="Arial"/>
              </a:rPr>
              <a:t>specifici </a:t>
            </a:r>
            <a:r>
              <a:rPr sz="2000" spc="-55" dirty="0">
                <a:latin typeface="Arial"/>
                <a:cs typeface="Arial"/>
              </a:rPr>
              <a:t>per </a:t>
            </a:r>
            <a:r>
              <a:rPr sz="2000" spc="-114" dirty="0">
                <a:latin typeface="Arial"/>
                <a:cs typeface="Arial"/>
              </a:rPr>
              <a:t>ciascun  </a:t>
            </a:r>
            <a:r>
              <a:rPr sz="2000" spc="-80" dirty="0">
                <a:latin typeface="Arial"/>
                <a:cs typeface="Arial"/>
              </a:rPr>
              <a:t>farmaco </a:t>
            </a:r>
            <a:r>
              <a:rPr sz="2000" spc="-60" dirty="0">
                <a:latin typeface="Arial"/>
                <a:cs typeface="Arial"/>
              </a:rPr>
              <a:t>o può </a:t>
            </a:r>
            <a:r>
              <a:rPr sz="2000" spc="-135" dirty="0">
                <a:latin typeface="Arial"/>
                <a:cs typeface="Arial"/>
              </a:rPr>
              <a:t>essere </a:t>
            </a:r>
            <a:r>
              <a:rPr sz="2000" spc="-90" dirty="0">
                <a:latin typeface="Arial"/>
                <a:cs typeface="Arial"/>
              </a:rPr>
              <a:t>comune </a:t>
            </a:r>
            <a:r>
              <a:rPr sz="2000" spc="-155" dirty="0">
                <a:latin typeface="Arial"/>
                <a:cs typeface="Arial"/>
              </a:rPr>
              <a:t>a </a:t>
            </a:r>
            <a:r>
              <a:rPr sz="2000" spc="-35" dirty="0">
                <a:latin typeface="Arial"/>
                <a:cs typeface="Arial"/>
              </a:rPr>
              <a:t>più </a:t>
            </a:r>
            <a:r>
              <a:rPr sz="2000" spc="-70" dirty="0">
                <a:latin typeface="Arial"/>
                <a:cs typeface="Arial"/>
              </a:rPr>
              <a:t>farmaci </a:t>
            </a:r>
            <a:r>
              <a:rPr sz="2000" spc="-15" dirty="0">
                <a:latin typeface="Arial"/>
                <a:cs typeface="Arial"/>
              </a:rPr>
              <a:t>(multi </a:t>
            </a:r>
            <a:r>
              <a:rPr sz="2000" spc="-70" dirty="0">
                <a:latin typeface="Arial"/>
                <a:cs typeface="Arial"/>
              </a:rPr>
              <a:t>drug</a:t>
            </a:r>
            <a:r>
              <a:rPr sz="2000" spc="-335" dirty="0">
                <a:latin typeface="Arial"/>
                <a:cs typeface="Arial"/>
              </a:rPr>
              <a:t> </a:t>
            </a:r>
            <a:r>
              <a:rPr sz="2000" spc="-95" dirty="0">
                <a:latin typeface="Arial"/>
                <a:cs typeface="Arial"/>
              </a:rPr>
              <a:t>resistance)</a:t>
            </a:r>
            <a:endParaRPr sz="2000">
              <a:latin typeface="Arial"/>
              <a:cs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0642" y="461899"/>
            <a:ext cx="3443604" cy="696595"/>
          </a:xfrm>
          <a:prstGeom prst="rect">
            <a:avLst/>
          </a:prstGeom>
        </p:spPr>
        <p:txBody>
          <a:bodyPr vert="horz" wrap="square" lIns="0" tIns="13335" rIns="0" bIns="0" rtlCol="0">
            <a:spAutoFit/>
          </a:bodyPr>
          <a:lstStyle/>
          <a:p>
            <a:pPr marL="12700">
              <a:lnSpc>
                <a:spcPct val="100000"/>
              </a:lnSpc>
              <a:spcBef>
                <a:spcPts val="105"/>
              </a:spcBef>
            </a:pPr>
            <a:r>
              <a:rPr sz="4400" spc="-285" dirty="0"/>
              <a:t>Terapia</a:t>
            </a:r>
            <a:r>
              <a:rPr sz="4400" spc="-295" dirty="0"/>
              <a:t> </a:t>
            </a:r>
            <a:r>
              <a:rPr sz="4400" spc="-204" dirty="0"/>
              <a:t>medica</a:t>
            </a:r>
            <a:endParaRPr sz="4400"/>
          </a:p>
        </p:txBody>
      </p:sp>
      <p:sp>
        <p:nvSpPr>
          <p:cNvPr id="3" name="object 3"/>
          <p:cNvSpPr txBox="1"/>
          <p:nvPr/>
        </p:nvSpPr>
        <p:spPr>
          <a:xfrm>
            <a:off x="535940" y="1613357"/>
            <a:ext cx="7974330" cy="3696970"/>
          </a:xfrm>
          <a:prstGeom prst="rect">
            <a:avLst/>
          </a:prstGeom>
        </p:spPr>
        <p:txBody>
          <a:bodyPr vert="horz" wrap="square" lIns="0" tIns="12700" rIns="0" bIns="0" rtlCol="0">
            <a:spAutoFit/>
          </a:bodyPr>
          <a:lstStyle/>
          <a:p>
            <a:pPr marL="355600" indent="-342900">
              <a:lnSpc>
                <a:spcPct val="100000"/>
              </a:lnSpc>
              <a:spcBef>
                <a:spcPts val="100"/>
              </a:spcBef>
              <a:buChar char="•"/>
              <a:tabLst>
                <a:tab pos="355600" algn="l"/>
                <a:tab pos="356235" algn="l"/>
              </a:tabLst>
            </a:pPr>
            <a:r>
              <a:rPr sz="2400" spc="-245" dirty="0">
                <a:latin typeface="Arial"/>
                <a:cs typeface="Arial"/>
              </a:rPr>
              <a:t>Si </a:t>
            </a:r>
            <a:r>
              <a:rPr sz="2400" spc="-180" dirty="0">
                <a:latin typeface="Arial"/>
                <a:cs typeface="Arial"/>
              </a:rPr>
              <a:t>basa </a:t>
            </a:r>
            <a:r>
              <a:rPr sz="2400" spc="-175" dirty="0">
                <a:latin typeface="Arial"/>
                <a:cs typeface="Arial"/>
              </a:rPr>
              <a:t>su </a:t>
            </a:r>
            <a:r>
              <a:rPr sz="2400" spc="-85" dirty="0">
                <a:latin typeface="Arial"/>
                <a:cs typeface="Arial"/>
              </a:rPr>
              <a:t>farmaci </a:t>
            </a:r>
            <a:r>
              <a:rPr sz="2400" spc="-30" dirty="0">
                <a:latin typeface="Arial"/>
                <a:cs typeface="Arial"/>
              </a:rPr>
              <a:t>di </a:t>
            </a:r>
            <a:r>
              <a:rPr sz="2400" spc="-70" dirty="0">
                <a:latin typeface="Arial"/>
                <a:cs typeface="Arial"/>
              </a:rPr>
              <a:t>natura </a:t>
            </a:r>
            <a:r>
              <a:rPr sz="2400" spc="-114" dirty="0">
                <a:latin typeface="Arial"/>
                <a:cs typeface="Arial"/>
              </a:rPr>
              <a:t>diversa </a:t>
            </a:r>
            <a:r>
              <a:rPr sz="2400" spc="-140" dirty="0">
                <a:latin typeface="Arial"/>
                <a:cs typeface="Arial"/>
              </a:rPr>
              <a:t>e </a:t>
            </a:r>
            <a:r>
              <a:rPr sz="2400" spc="-120" dirty="0">
                <a:latin typeface="Arial"/>
                <a:cs typeface="Arial"/>
              </a:rPr>
              <a:t>con</a:t>
            </a:r>
            <a:r>
              <a:rPr sz="2400" spc="-185" dirty="0">
                <a:latin typeface="Arial"/>
                <a:cs typeface="Arial"/>
              </a:rPr>
              <a:t> </a:t>
            </a:r>
            <a:r>
              <a:rPr sz="2400" spc="-25" dirty="0">
                <a:latin typeface="Arial"/>
                <a:cs typeface="Arial"/>
              </a:rPr>
              <a:t>differenti</a:t>
            </a:r>
            <a:endParaRPr sz="2400">
              <a:latin typeface="Arial"/>
              <a:cs typeface="Arial"/>
            </a:endParaRPr>
          </a:p>
          <a:p>
            <a:pPr marL="355600">
              <a:lnSpc>
                <a:spcPct val="100000"/>
              </a:lnSpc>
              <a:spcBef>
                <a:spcPts val="5"/>
              </a:spcBef>
            </a:pPr>
            <a:r>
              <a:rPr sz="2400" spc="-120" dirty="0">
                <a:latin typeface="Arial"/>
                <a:cs typeface="Arial"/>
              </a:rPr>
              <a:t>meccanismi </a:t>
            </a:r>
            <a:r>
              <a:rPr sz="2400" spc="-35" dirty="0">
                <a:latin typeface="Arial"/>
                <a:cs typeface="Arial"/>
              </a:rPr>
              <a:t>di</a:t>
            </a:r>
            <a:r>
              <a:rPr sz="2400" spc="-180" dirty="0">
                <a:latin typeface="Arial"/>
                <a:cs typeface="Arial"/>
              </a:rPr>
              <a:t> </a:t>
            </a:r>
            <a:r>
              <a:rPr sz="2400" spc="-105" dirty="0">
                <a:latin typeface="Arial"/>
                <a:cs typeface="Arial"/>
              </a:rPr>
              <a:t>azione:</a:t>
            </a:r>
            <a:endParaRPr sz="2400">
              <a:latin typeface="Arial"/>
              <a:cs typeface="Arial"/>
            </a:endParaRPr>
          </a:p>
          <a:p>
            <a:pPr marL="756285" lvl="1" indent="-286385">
              <a:lnSpc>
                <a:spcPct val="100000"/>
              </a:lnSpc>
              <a:spcBef>
                <a:spcPts val="505"/>
              </a:spcBef>
              <a:buChar char="–"/>
              <a:tabLst>
                <a:tab pos="756285" algn="l"/>
                <a:tab pos="756920" algn="l"/>
              </a:tabLst>
            </a:pPr>
            <a:r>
              <a:rPr sz="2000" spc="-80" dirty="0">
                <a:latin typeface="Arial"/>
                <a:cs typeface="Arial"/>
              </a:rPr>
              <a:t>Chemioterapici</a:t>
            </a:r>
            <a:r>
              <a:rPr sz="2000" spc="-100" dirty="0">
                <a:latin typeface="Arial"/>
                <a:cs typeface="Arial"/>
              </a:rPr>
              <a:t> </a:t>
            </a:r>
            <a:r>
              <a:rPr sz="2000" spc="-60" dirty="0">
                <a:latin typeface="Arial"/>
                <a:cs typeface="Arial"/>
              </a:rPr>
              <a:t>citotossici</a:t>
            </a:r>
            <a:endParaRPr sz="2000">
              <a:latin typeface="Arial"/>
              <a:cs typeface="Arial"/>
            </a:endParaRPr>
          </a:p>
          <a:p>
            <a:pPr marL="756285" lvl="1" indent="-286385">
              <a:lnSpc>
                <a:spcPct val="100000"/>
              </a:lnSpc>
              <a:spcBef>
                <a:spcPts val="480"/>
              </a:spcBef>
              <a:buChar char="–"/>
              <a:tabLst>
                <a:tab pos="756285" algn="l"/>
                <a:tab pos="756920" algn="l"/>
              </a:tabLst>
            </a:pPr>
            <a:r>
              <a:rPr sz="2000" spc="-65" dirty="0">
                <a:latin typeface="Arial"/>
                <a:cs typeface="Arial"/>
              </a:rPr>
              <a:t>Ormoni</a:t>
            </a:r>
            <a:r>
              <a:rPr sz="2000" spc="-120" dirty="0">
                <a:latin typeface="Arial"/>
                <a:cs typeface="Arial"/>
              </a:rPr>
              <a:t> e</a:t>
            </a:r>
            <a:r>
              <a:rPr sz="2000" spc="-100" dirty="0">
                <a:latin typeface="Arial"/>
                <a:cs typeface="Arial"/>
              </a:rPr>
              <a:t> </a:t>
            </a:r>
            <a:r>
              <a:rPr sz="2000" spc="-65" dirty="0">
                <a:latin typeface="Arial"/>
                <a:cs typeface="Arial"/>
              </a:rPr>
              <a:t>antagonisti</a:t>
            </a:r>
            <a:r>
              <a:rPr sz="2000" spc="-105" dirty="0">
                <a:latin typeface="Arial"/>
                <a:cs typeface="Arial"/>
              </a:rPr>
              <a:t> </a:t>
            </a:r>
            <a:r>
              <a:rPr sz="2000" spc="-25" dirty="0">
                <a:latin typeface="Arial"/>
                <a:cs typeface="Arial"/>
              </a:rPr>
              <a:t>di</a:t>
            </a:r>
            <a:r>
              <a:rPr sz="2000" spc="-100" dirty="0">
                <a:latin typeface="Arial"/>
                <a:cs typeface="Arial"/>
              </a:rPr>
              <a:t> </a:t>
            </a:r>
            <a:r>
              <a:rPr sz="2000" spc="-40" dirty="0">
                <a:latin typeface="Arial"/>
                <a:cs typeface="Arial"/>
              </a:rPr>
              <a:t>ormoni</a:t>
            </a:r>
            <a:r>
              <a:rPr sz="2000" spc="-110" dirty="0">
                <a:latin typeface="Arial"/>
                <a:cs typeface="Arial"/>
              </a:rPr>
              <a:t> </a:t>
            </a:r>
            <a:r>
              <a:rPr sz="2000" spc="-60" dirty="0">
                <a:latin typeface="Arial"/>
                <a:cs typeface="Arial"/>
              </a:rPr>
              <a:t>o</a:t>
            </a:r>
            <a:r>
              <a:rPr sz="2000" spc="-114" dirty="0">
                <a:latin typeface="Arial"/>
                <a:cs typeface="Arial"/>
              </a:rPr>
              <a:t> </a:t>
            </a:r>
            <a:r>
              <a:rPr sz="2000" spc="-30" dirty="0">
                <a:latin typeface="Arial"/>
                <a:cs typeface="Arial"/>
              </a:rPr>
              <a:t>loro</a:t>
            </a:r>
            <a:r>
              <a:rPr sz="2000" spc="-100" dirty="0">
                <a:latin typeface="Arial"/>
                <a:cs typeface="Arial"/>
              </a:rPr>
              <a:t> </a:t>
            </a:r>
            <a:r>
              <a:rPr sz="2000" spc="-30" dirty="0">
                <a:latin typeface="Arial"/>
                <a:cs typeface="Arial"/>
              </a:rPr>
              <a:t>recettori</a:t>
            </a:r>
            <a:r>
              <a:rPr sz="2000" spc="-100" dirty="0">
                <a:latin typeface="Arial"/>
                <a:cs typeface="Arial"/>
              </a:rPr>
              <a:t> </a:t>
            </a:r>
            <a:r>
              <a:rPr sz="2000" spc="-60" dirty="0">
                <a:latin typeface="Arial"/>
                <a:cs typeface="Arial"/>
              </a:rPr>
              <a:t>(terapia</a:t>
            </a:r>
            <a:r>
              <a:rPr sz="2000" spc="-100" dirty="0">
                <a:latin typeface="Arial"/>
                <a:cs typeface="Arial"/>
              </a:rPr>
              <a:t> </a:t>
            </a:r>
            <a:r>
              <a:rPr sz="2000" spc="-70" dirty="0">
                <a:latin typeface="Arial"/>
                <a:cs typeface="Arial"/>
              </a:rPr>
              <a:t>endocrina)</a:t>
            </a:r>
            <a:endParaRPr sz="2000">
              <a:latin typeface="Arial"/>
              <a:cs typeface="Arial"/>
            </a:endParaRPr>
          </a:p>
          <a:p>
            <a:pPr marL="756285" marR="563880" lvl="1" indent="-286385">
              <a:lnSpc>
                <a:spcPct val="100000"/>
              </a:lnSpc>
              <a:spcBef>
                <a:spcPts val="480"/>
              </a:spcBef>
              <a:buChar char="–"/>
              <a:tabLst>
                <a:tab pos="756285" algn="l"/>
                <a:tab pos="756920" algn="l"/>
              </a:tabLst>
            </a:pPr>
            <a:r>
              <a:rPr sz="2000" spc="-120" dirty="0">
                <a:latin typeface="Arial"/>
                <a:cs typeface="Arial"/>
              </a:rPr>
              <a:t>Farmaci </a:t>
            </a:r>
            <a:r>
              <a:rPr sz="2000" spc="-155" dirty="0">
                <a:latin typeface="Arial"/>
                <a:cs typeface="Arial"/>
              </a:rPr>
              <a:t>a </a:t>
            </a:r>
            <a:r>
              <a:rPr sz="2000" spc="-90" dirty="0">
                <a:latin typeface="Arial"/>
                <a:cs typeface="Arial"/>
              </a:rPr>
              <a:t>bersaglio </a:t>
            </a:r>
            <a:r>
              <a:rPr sz="2000" spc="-75" dirty="0">
                <a:latin typeface="Arial"/>
                <a:cs typeface="Arial"/>
              </a:rPr>
              <a:t>molecolare </a:t>
            </a:r>
            <a:r>
              <a:rPr sz="2000" spc="5" dirty="0">
                <a:latin typeface="Arial"/>
                <a:cs typeface="Arial"/>
              </a:rPr>
              <a:t>diretti </a:t>
            </a:r>
            <a:r>
              <a:rPr sz="2000" spc="-45" dirty="0">
                <a:latin typeface="Arial"/>
                <a:cs typeface="Arial"/>
              </a:rPr>
              <a:t>contro proteine </a:t>
            </a:r>
            <a:r>
              <a:rPr sz="2000" spc="-20" dirty="0">
                <a:latin typeface="Arial"/>
                <a:cs typeface="Arial"/>
              </a:rPr>
              <a:t>di</a:t>
            </a:r>
            <a:r>
              <a:rPr sz="2000" spc="-275" dirty="0">
                <a:latin typeface="Arial"/>
                <a:cs typeface="Arial"/>
              </a:rPr>
              <a:t> </a:t>
            </a:r>
            <a:r>
              <a:rPr sz="2000" spc="-120" dirty="0">
                <a:latin typeface="Arial"/>
                <a:cs typeface="Arial"/>
              </a:rPr>
              <a:t>segnale  </a:t>
            </a:r>
            <a:r>
              <a:rPr sz="2000" spc="-45" dirty="0">
                <a:latin typeface="Arial"/>
                <a:cs typeface="Arial"/>
              </a:rPr>
              <a:t>(target</a:t>
            </a:r>
            <a:r>
              <a:rPr sz="2000" spc="-114" dirty="0">
                <a:latin typeface="Arial"/>
                <a:cs typeface="Arial"/>
              </a:rPr>
              <a:t> </a:t>
            </a:r>
            <a:r>
              <a:rPr sz="2000" spc="-55" dirty="0">
                <a:latin typeface="Arial"/>
                <a:cs typeface="Arial"/>
              </a:rPr>
              <a:t>therapy)</a:t>
            </a:r>
            <a:endParaRPr sz="2000">
              <a:latin typeface="Arial"/>
              <a:cs typeface="Arial"/>
            </a:endParaRPr>
          </a:p>
          <a:p>
            <a:pPr marL="756285" lvl="1" indent="-286385">
              <a:lnSpc>
                <a:spcPct val="100000"/>
              </a:lnSpc>
              <a:spcBef>
                <a:spcPts val="484"/>
              </a:spcBef>
              <a:buChar char="–"/>
              <a:tabLst>
                <a:tab pos="756285" algn="l"/>
                <a:tab pos="756920" algn="l"/>
              </a:tabLst>
            </a:pPr>
            <a:r>
              <a:rPr sz="2000" spc="-120" dirty="0">
                <a:latin typeface="Arial"/>
                <a:cs typeface="Arial"/>
              </a:rPr>
              <a:t>Farmaci </a:t>
            </a:r>
            <a:r>
              <a:rPr sz="2000" spc="-110" dirty="0">
                <a:latin typeface="Arial"/>
                <a:cs typeface="Arial"/>
              </a:rPr>
              <a:t>che </a:t>
            </a:r>
            <a:r>
              <a:rPr sz="2000" spc="-60" dirty="0">
                <a:latin typeface="Arial"/>
                <a:cs typeface="Arial"/>
              </a:rPr>
              <a:t>stimolano </a:t>
            </a:r>
            <a:r>
              <a:rPr sz="2000" spc="15" dirty="0">
                <a:latin typeface="Arial"/>
                <a:cs typeface="Arial"/>
              </a:rPr>
              <a:t>il </a:t>
            </a:r>
            <a:r>
              <a:rPr sz="2000" spc="-105" dirty="0">
                <a:latin typeface="Arial"/>
                <a:cs typeface="Arial"/>
              </a:rPr>
              <a:t>sistema </a:t>
            </a:r>
            <a:r>
              <a:rPr sz="2000" spc="-30" dirty="0">
                <a:latin typeface="Arial"/>
                <a:cs typeface="Arial"/>
              </a:rPr>
              <a:t>immunitario</a:t>
            </a:r>
            <a:r>
              <a:rPr sz="2000" spc="-180" dirty="0">
                <a:latin typeface="Arial"/>
                <a:cs typeface="Arial"/>
              </a:rPr>
              <a:t> </a:t>
            </a:r>
            <a:r>
              <a:rPr sz="2000" spc="-60" dirty="0">
                <a:latin typeface="Arial"/>
                <a:cs typeface="Arial"/>
              </a:rPr>
              <a:t>(immunoterapia)</a:t>
            </a:r>
            <a:endParaRPr sz="2000">
              <a:latin typeface="Arial"/>
              <a:cs typeface="Arial"/>
            </a:endParaRPr>
          </a:p>
          <a:p>
            <a:pPr marL="355600" marR="5080" indent="-342900">
              <a:lnSpc>
                <a:spcPct val="100000"/>
              </a:lnSpc>
              <a:spcBef>
                <a:spcPts val="545"/>
              </a:spcBef>
              <a:buChar char="•"/>
              <a:tabLst>
                <a:tab pos="355600" algn="l"/>
                <a:tab pos="356235" algn="l"/>
              </a:tabLst>
            </a:pPr>
            <a:r>
              <a:rPr sz="2400" spc="-55" dirty="0">
                <a:latin typeface="Arial"/>
                <a:cs typeface="Arial"/>
              </a:rPr>
              <a:t>Tutti </a:t>
            </a:r>
            <a:r>
              <a:rPr sz="2400" spc="15" dirty="0">
                <a:latin typeface="Arial"/>
                <a:cs typeface="Arial"/>
              </a:rPr>
              <a:t>i</a:t>
            </a:r>
            <a:r>
              <a:rPr sz="2400" spc="-490" dirty="0">
                <a:latin typeface="Arial"/>
                <a:cs typeface="Arial"/>
              </a:rPr>
              <a:t> </a:t>
            </a:r>
            <a:r>
              <a:rPr sz="2400" spc="-85" dirty="0">
                <a:latin typeface="Arial"/>
                <a:cs typeface="Arial"/>
              </a:rPr>
              <a:t>farmaci </a:t>
            </a:r>
            <a:r>
              <a:rPr sz="2400" spc="-135" dirty="0">
                <a:latin typeface="Arial"/>
                <a:cs typeface="Arial"/>
              </a:rPr>
              <a:t>anche </a:t>
            </a:r>
            <a:r>
              <a:rPr sz="2400" spc="-45" dirty="0">
                <a:latin typeface="Arial"/>
                <a:cs typeface="Arial"/>
              </a:rPr>
              <a:t>quelli </a:t>
            </a:r>
            <a:r>
              <a:rPr sz="2400" spc="-50" dirty="0">
                <a:latin typeface="Arial"/>
                <a:cs typeface="Arial"/>
              </a:rPr>
              <a:t>più </a:t>
            </a:r>
            <a:r>
              <a:rPr sz="2400" spc="-45" dirty="0">
                <a:latin typeface="Arial"/>
                <a:cs typeface="Arial"/>
              </a:rPr>
              <a:t>selettivi </a:t>
            </a:r>
            <a:r>
              <a:rPr sz="2400" spc="-190" dirty="0">
                <a:latin typeface="Arial"/>
                <a:cs typeface="Arial"/>
              </a:rPr>
              <a:t>a </a:t>
            </a:r>
            <a:r>
              <a:rPr sz="2400" spc="-105" dirty="0">
                <a:latin typeface="Arial"/>
                <a:cs typeface="Arial"/>
              </a:rPr>
              <a:t>bersaglio </a:t>
            </a:r>
            <a:r>
              <a:rPr sz="2400" spc="-90" dirty="0">
                <a:latin typeface="Arial"/>
                <a:cs typeface="Arial"/>
              </a:rPr>
              <a:t>molecolare  </a:t>
            </a:r>
            <a:r>
              <a:rPr sz="2400" spc="-100" dirty="0">
                <a:latin typeface="Arial"/>
                <a:cs typeface="Arial"/>
              </a:rPr>
              <a:t>hanno </a:t>
            </a:r>
            <a:r>
              <a:rPr sz="2400" spc="-85" dirty="0">
                <a:latin typeface="Arial"/>
                <a:cs typeface="Arial"/>
              </a:rPr>
              <a:t>tossicità </a:t>
            </a:r>
            <a:r>
              <a:rPr sz="2400" spc="-70" dirty="0">
                <a:latin typeface="Arial"/>
                <a:cs typeface="Arial"/>
              </a:rPr>
              <a:t>dovute </a:t>
            </a:r>
            <a:r>
              <a:rPr sz="2400" spc="-85" dirty="0">
                <a:latin typeface="Arial"/>
                <a:cs typeface="Arial"/>
              </a:rPr>
              <a:t>al </a:t>
            </a:r>
            <a:r>
              <a:rPr sz="2400" spc="-15" dirty="0">
                <a:latin typeface="Arial"/>
                <a:cs typeface="Arial"/>
              </a:rPr>
              <a:t>fatto </a:t>
            </a:r>
            <a:r>
              <a:rPr sz="2400" spc="-135" dirty="0">
                <a:latin typeface="Arial"/>
                <a:cs typeface="Arial"/>
              </a:rPr>
              <a:t>che </a:t>
            </a:r>
            <a:r>
              <a:rPr sz="2400" spc="-105" dirty="0">
                <a:latin typeface="Arial"/>
                <a:cs typeface="Arial"/>
              </a:rPr>
              <a:t>colpiscono </a:t>
            </a:r>
            <a:r>
              <a:rPr sz="2400" spc="-110" dirty="0">
                <a:latin typeface="Arial"/>
                <a:cs typeface="Arial"/>
              </a:rPr>
              <a:t>bersagli  </a:t>
            </a:r>
            <a:r>
              <a:rPr sz="2400" spc="-65" dirty="0">
                <a:latin typeface="Arial"/>
                <a:cs typeface="Arial"/>
              </a:rPr>
              <a:t>prevalenti </a:t>
            </a:r>
            <a:r>
              <a:rPr sz="2400" spc="-135" dirty="0">
                <a:latin typeface="Arial"/>
                <a:cs typeface="Arial"/>
              </a:rPr>
              <a:t>ma </a:t>
            </a:r>
            <a:r>
              <a:rPr sz="2400" spc="-80" dirty="0">
                <a:latin typeface="Arial"/>
                <a:cs typeface="Arial"/>
              </a:rPr>
              <a:t>non </a:t>
            </a:r>
            <a:r>
              <a:rPr sz="2400" spc="-114" dirty="0">
                <a:latin typeface="Arial"/>
                <a:cs typeface="Arial"/>
              </a:rPr>
              <a:t>esclusivi </a:t>
            </a:r>
            <a:r>
              <a:rPr sz="2400" spc="-70" dirty="0">
                <a:latin typeface="Arial"/>
                <a:cs typeface="Arial"/>
              </a:rPr>
              <a:t>delle cellule</a:t>
            </a:r>
            <a:r>
              <a:rPr sz="2400" spc="-345" dirty="0">
                <a:latin typeface="Arial"/>
                <a:cs typeface="Arial"/>
              </a:rPr>
              <a:t> </a:t>
            </a:r>
            <a:r>
              <a:rPr sz="2400" spc="-35" dirty="0">
                <a:latin typeface="Arial"/>
                <a:cs typeface="Arial"/>
              </a:rPr>
              <a:t>tumorali.</a:t>
            </a:r>
            <a:endParaRPr sz="240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685800" y="304800"/>
            <a:ext cx="7772400" cy="533400"/>
          </a:xfrm>
        </p:spPr>
        <p:txBody>
          <a:bodyPr/>
          <a:lstStyle/>
          <a:p>
            <a:pPr eaLnBrk="1" hangingPunct="1"/>
            <a:r>
              <a:rPr lang="it-IT" sz="2800" u="sng" dirty="0">
                <a:solidFill>
                  <a:schemeClr val="tx1"/>
                </a:solidFill>
              </a:rPr>
              <a:t>TERMINOLOGIA</a:t>
            </a:r>
          </a:p>
        </p:txBody>
      </p:sp>
      <p:sp>
        <p:nvSpPr>
          <p:cNvPr id="43011" name="Rectangle 1027"/>
          <p:cNvSpPr>
            <a:spLocks noGrp="1" noChangeArrowheads="1"/>
          </p:cNvSpPr>
          <p:nvPr>
            <p:ph type="body" idx="4294967295"/>
          </p:nvPr>
        </p:nvSpPr>
        <p:spPr>
          <a:xfrm>
            <a:off x="228600" y="1219200"/>
            <a:ext cx="8610600" cy="4953000"/>
          </a:xfrm>
          <a:prstGeom prst="rect">
            <a:avLst/>
          </a:prstGeom>
        </p:spPr>
        <p:txBody>
          <a:bodyPr/>
          <a:lstStyle/>
          <a:p>
            <a:pPr eaLnBrk="1" hangingPunct="1">
              <a:lnSpc>
                <a:spcPct val="90000"/>
              </a:lnSpc>
              <a:buClr>
                <a:srgbClr val="003366"/>
              </a:buClr>
              <a:buSzPct val="130000"/>
              <a:buFont typeface="Wingdings" pitchFamily="2" charset="2"/>
              <a:buChar char="Ø"/>
            </a:pPr>
            <a:r>
              <a:rPr lang="it-IT" sz="2000" dirty="0"/>
              <a:t>FRAZIONE </a:t>
            </a:r>
            <a:r>
              <a:rPr lang="it-IT" sz="2000" dirty="0" err="1"/>
              <a:t>DI</a:t>
            </a:r>
            <a:r>
              <a:rPr lang="it-IT" sz="2000" dirty="0"/>
              <a:t> CRESCITA: aliquota di cellule proliferanti della popolazione cellulare</a:t>
            </a:r>
            <a:endParaRPr lang="it-IT" sz="1400" dirty="0"/>
          </a:p>
          <a:p>
            <a:pPr eaLnBrk="1" hangingPunct="1">
              <a:lnSpc>
                <a:spcPct val="90000"/>
              </a:lnSpc>
              <a:buClr>
                <a:srgbClr val="003366"/>
              </a:buClr>
              <a:buSzPct val="130000"/>
              <a:buFont typeface="Wingdings" pitchFamily="2" charset="2"/>
              <a:buChar char="Ø"/>
            </a:pPr>
            <a:endParaRPr lang="it-IT" sz="900" dirty="0"/>
          </a:p>
          <a:p>
            <a:pPr eaLnBrk="1" hangingPunct="1">
              <a:lnSpc>
                <a:spcPct val="90000"/>
              </a:lnSpc>
              <a:buClr>
                <a:srgbClr val="003366"/>
              </a:buClr>
              <a:buSzPct val="130000"/>
              <a:buFont typeface="Wingdings" pitchFamily="2" charset="2"/>
              <a:buChar char="Ø"/>
            </a:pPr>
            <a:r>
              <a:rPr lang="it-IT" sz="2000" dirty="0"/>
              <a:t>PERDITA CELLULARE: frazione di cellule morte o migrate</a:t>
            </a:r>
          </a:p>
          <a:p>
            <a:pPr eaLnBrk="1" hangingPunct="1">
              <a:lnSpc>
                <a:spcPct val="90000"/>
              </a:lnSpc>
              <a:buClr>
                <a:srgbClr val="003366"/>
              </a:buClr>
              <a:buSzPct val="130000"/>
              <a:buFont typeface="Wingdings" pitchFamily="2" charset="2"/>
              <a:buChar char="Ø"/>
            </a:pPr>
            <a:endParaRPr lang="it-IT" sz="900" dirty="0"/>
          </a:p>
          <a:p>
            <a:pPr eaLnBrk="1" hangingPunct="1">
              <a:lnSpc>
                <a:spcPct val="90000"/>
              </a:lnSpc>
              <a:buClr>
                <a:srgbClr val="003366"/>
              </a:buClr>
              <a:buSzPct val="130000"/>
              <a:buFont typeface="Wingdings" pitchFamily="2" charset="2"/>
              <a:buChar char="Ø"/>
            </a:pPr>
            <a:r>
              <a:rPr lang="it-IT" sz="2000" dirty="0"/>
              <a:t>TEMPO </a:t>
            </a:r>
            <a:r>
              <a:rPr lang="it-IT" sz="2000" dirty="0" err="1"/>
              <a:t>DI</a:t>
            </a:r>
            <a:r>
              <a:rPr lang="it-IT" sz="2000" dirty="0"/>
              <a:t> RADDOPPIAMENTO: tempo per il raddoppio del numero di cellule</a:t>
            </a:r>
          </a:p>
          <a:p>
            <a:pPr eaLnBrk="1" hangingPunct="1">
              <a:lnSpc>
                <a:spcPct val="90000"/>
              </a:lnSpc>
              <a:buClr>
                <a:srgbClr val="003366"/>
              </a:buClr>
              <a:buSzPct val="130000"/>
              <a:buFont typeface="Wingdings" pitchFamily="2" charset="2"/>
              <a:buChar char="Ø"/>
            </a:pPr>
            <a:endParaRPr lang="it-IT" sz="900" dirty="0"/>
          </a:p>
          <a:p>
            <a:pPr eaLnBrk="1" hangingPunct="1">
              <a:lnSpc>
                <a:spcPct val="90000"/>
              </a:lnSpc>
              <a:buClr>
                <a:srgbClr val="003366"/>
              </a:buClr>
              <a:buSzPct val="130000"/>
              <a:buFont typeface="Wingdings" pitchFamily="2" charset="2"/>
              <a:buChar char="Ø"/>
            </a:pPr>
            <a:r>
              <a:rPr lang="it-IT" sz="2000" dirty="0"/>
              <a:t>CRESCITA ESPONENZIALE: proliferazione continua di tutte le cellule</a:t>
            </a:r>
          </a:p>
          <a:p>
            <a:pPr eaLnBrk="1" hangingPunct="1">
              <a:lnSpc>
                <a:spcPct val="90000"/>
              </a:lnSpc>
              <a:buClr>
                <a:srgbClr val="003366"/>
              </a:buClr>
              <a:buSzPct val="130000"/>
              <a:buFont typeface="Wingdings" pitchFamily="2" charset="2"/>
              <a:buChar char="Ø"/>
            </a:pPr>
            <a:endParaRPr lang="it-IT" sz="900" dirty="0"/>
          </a:p>
          <a:p>
            <a:pPr eaLnBrk="1" hangingPunct="1">
              <a:lnSpc>
                <a:spcPct val="90000"/>
              </a:lnSpc>
              <a:buClr>
                <a:srgbClr val="003366"/>
              </a:buClr>
              <a:buSzPct val="130000"/>
              <a:buFont typeface="Wingdings" pitchFamily="2" charset="2"/>
              <a:buChar char="Ø"/>
            </a:pPr>
            <a:r>
              <a:rPr lang="it-IT" sz="2000" dirty="0"/>
              <a:t>CRESCITA GOMPERTZIANA: proliferazione con decremento di crescita nel tempo</a:t>
            </a:r>
          </a:p>
          <a:p>
            <a:pPr eaLnBrk="1" hangingPunct="1">
              <a:lnSpc>
                <a:spcPct val="90000"/>
              </a:lnSpc>
              <a:buClr>
                <a:srgbClr val="003366"/>
              </a:buClr>
              <a:buSzPct val="130000"/>
              <a:buFont typeface="Wingdings" pitchFamily="2" charset="2"/>
              <a:buChar char="Ø"/>
            </a:pPr>
            <a:endParaRPr lang="it-IT" sz="900" dirty="0"/>
          </a:p>
          <a:p>
            <a:pPr eaLnBrk="1" hangingPunct="1">
              <a:lnSpc>
                <a:spcPct val="90000"/>
              </a:lnSpc>
              <a:buClr>
                <a:srgbClr val="003366"/>
              </a:buClr>
              <a:buSzPct val="130000"/>
              <a:buFont typeface="Wingdings" pitchFamily="2" charset="2"/>
              <a:buChar char="Ø"/>
            </a:pPr>
            <a:r>
              <a:rPr lang="it-IT" sz="2000" dirty="0"/>
              <a:t>ONCOGENI CELLULARI: geni necessari per la proliferazione e differenziazione della cellula</a:t>
            </a:r>
          </a:p>
          <a:p>
            <a:pPr eaLnBrk="1" hangingPunct="1">
              <a:lnSpc>
                <a:spcPct val="90000"/>
              </a:lnSpc>
              <a:buClr>
                <a:srgbClr val="003366"/>
              </a:buClr>
              <a:buSzPct val="130000"/>
              <a:buFont typeface="Wingdings" pitchFamily="2" charset="2"/>
              <a:buChar char="Ø"/>
            </a:pPr>
            <a:endParaRPr lang="it-IT" sz="900" dirty="0"/>
          </a:p>
          <a:p>
            <a:pPr eaLnBrk="1" hangingPunct="1">
              <a:lnSpc>
                <a:spcPct val="90000"/>
              </a:lnSpc>
              <a:buClr>
                <a:srgbClr val="003366"/>
              </a:buClr>
              <a:buSzPct val="130000"/>
              <a:buFont typeface="Wingdings" pitchFamily="2" charset="2"/>
              <a:buChar char="Ø"/>
            </a:pPr>
            <a:r>
              <a:rPr lang="it-IT" sz="2000" dirty="0"/>
              <a:t>FATTORI </a:t>
            </a:r>
            <a:r>
              <a:rPr lang="it-IT" sz="2000" dirty="0" err="1"/>
              <a:t>DI</a:t>
            </a:r>
            <a:r>
              <a:rPr lang="it-IT" sz="2000" dirty="0"/>
              <a:t> CRESCITA: polipeptidi sintetizzati dalle cellule per la loro proliferazione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0" fill="hold"/>
                                        <p:tgtEl>
                                          <p:spTgt spid="43010"/>
                                        </p:tgtEl>
                                        <p:attrNameLst>
                                          <p:attrName>ppt_x</p:attrName>
                                        </p:attrNameLst>
                                      </p:cBhvr>
                                      <p:tavLst>
                                        <p:tav tm="0">
                                          <p:val>
                                            <p:strVal val="1+#ppt_w/2"/>
                                          </p:val>
                                        </p:tav>
                                        <p:tav tm="100000">
                                          <p:val>
                                            <p:strVal val="#ppt_x"/>
                                          </p:val>
                                        </p:tav>
                                      </p:tavLst>
                                    </p:anim>
                                    <p:anim calcmode="lin" valueType="num">
                                      <p:cBhvr additive="base">
                                        <p:cTn id="8" dur="5000" fill="hold"/>
                                        <p:tgtEl>
                                          <p:spTgt spid="430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2" presetClass="entr" presetSubtype="8" fill="hold" grpId="0" nodeType="afterEffect">
                                  <p:stCondLst>
                                    <p:cond delay="100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wipe(left)">
                                      <p:cBhvr>
                                        <p:cTn id="12" dur="500"/>
                                        <p:tgtEl>
                                          <p:spTgt spid="43011">
                                            <p:txEl>
                                              <p:pRg st="0" end="0"/>
                                            </p:txEl>
                                          </p:spTgt>
                                        </p:tgtEl>
                                      </p:cBhvr>
                                    </p:animEffect>
                                  </p:childTnLst>
                                </p:cTn>
                              </p:par>
                            </p:childTnLst>
                          </p:cTn>
                        </p:par>
                        <p:par>
                          <p:cTn id="13" fill="hold" nodeType="afterGroup">
                            <p:stCondLst>
                              <p:cond delay="6500"/>
                            </p:stCondLst>
                            <p:childTnLst>
                              <p:par>
                                <p:cTn id="14" presetID="22" presetClass="entr" presetSubtype="8" fill="hold" grpId="0" nodeType="afterEffect">
                                  <p:stCondLst>
                                    <p:cond delay="1000"/>
                                  </p:stCondLst>
                                  <p:childTnLst>
                                    <p:set>
                                      <p:cBhvr>
                                        <p:cTn id="15" dur="1" fill="hold">
                                          <p:stCondLst>
                                            <p:cond delay="0"/>
                                          </p:stCondLst>
                                        </p:cTn>
                                        <p:tgtEl>
                                          <p:spTgt spid="43011">
                                            <p:txEl>
                                              <p:pRg st="2" end="2"/>
                                            </p:txEl>
                                          </p:spTgt>
                                        </p:tgtEl>
                                        <p:attrNameLst>
                                          <p:attrName>style.visibility</p:attrName>
                                        </p:attrNameLst>
                                      </p:cBhvr>
                                      <p:to>
                                        <p:strVal val="visible"/>
                                      </p:to>
                                    </p:set>
                                    <p:animEffect transition="in" filter="wipe(left)">
                                      <p:cBhvr>
                                        <p:cTn id="16" dur="500"/>
                                        <p:tgtEl>
                                          <p:spTgt spid="43011">
                                            <p:txEl>
                                              <p:pRg st="2" end="2"/>
                                            </p:txEl>
                                          </p:spTgt>
                                        </p:tgtEl>
                                      </p:cBhvr>
                                    </p:animEffect>
                                  </p:childTnLst>
                                </p:cTn>
                              </p:par>
                            </p:childTnLst>
                          </p:cTn>
                        </p:par>
                        <p:par>
                          <p:cTn id="17" fill="hold" nodeType="afterGroup">
                            <p:stCondLst>
                              <p:cond delay="8000"/>
                            </p:stCondLst>
                            <p:childTnLst>
                              <p:par>
                                <p:cTn id="18" presetID="22" presetClass="entr" presetSubtype="8" fill="hold" grpId="0" nodeType="afterEffect">
                                  <p:stCondLst>
                                    <p:cond delay="1000"/>
                                  </p:stCondLst>
                                  <p:childTnLst>
                                    <p:set>
                                      <p:cBhvr>
                                        <p:cTn id="19" dur="1" fill="hold">
                                          <p:stCondLst>
                                            <p:cond delay="0"/>
                                          </p:stCondLst>
                                        </p:cTn>
                                        <p:tgtEl>
                                          <p:spTgt spid="43011">
                                            <p:txEl>
                                              <p:pRg st="4" end="4"/>
                                            </p:txEl>
                                          </p:spTgt>
                                        </p:tgtEl>
                                        <p:attrNameLst>
                                          <p:attrName>style.visibility</p:attrName>
                                        </p:attrNameLst>
                                      </p:cBhvr>
                                      <p:to>
                                        <p:strVal val="visible"/>
                                      </p:to>
                                    </p:set>
                                    <p:animEffect transition="in" filter="wipe(left)">
                                      <p:cBhvr>
                                        <p:cTn id="20" dur="500"/>
                                        <p:tgtEl>
                                          <p:spTgt spid="43011">
                                            <p:txEl>
                                              <p:pRg st="4" end="4"/>
                                            </p:txEl>
                                          </p:spTgt>
                                        </p:tgtEl>
                                      </p:cBhvr>
                                    </p:animEffect>
                                  </p:childTnLst>
                                </p:cTn>
                              </p:par>
                            </p:childTnLst>
                          </p:cTn>
                        </p:par>
                        <p:par>
                          <p:cTn id="21" fill="hold" nodeType="afterGroup">
                            <p:stCondLst>
                              <p:cond delay="9500"/>
                            </p:stCondLst>
                            <p:childTnLst>
                              <p:par>
                                <p:cTn id="22" presetID="22" presetClass="entr" presetSubtype="8" fill="hold" grpId="0" nodeType="afterEffect">
                                  <p:stCondLst>
                                    <p:cond delay="1000"/>
                                  </p:stCondLst>
                                  <p:childTnLst>
                                    <p:set>
                                      <p:cBhvr>
                                        <p:cTn id="23" dur="1" fill="hold">
                                          <p:stCondLst>
                                            <p:cond delay="0"/>
                                          </p:stCondLst>
                                        </p:cTn>
                                        <p:tgtEl>
                                          <p:spTgt spid="43011">
                                            <p:txEl>
                                              <p:pRg st="6" end="6"/>
                                            </p:txEl>
                                          </p:spTgt>
                                        </p:tgtEl>
                                        <p:attrNameLst>
                                          <p:attrName>style.visibility</p:attrName>
                                        </p:attrNameLst>
                                      </p:cBhvr>
                                      <p:to>
                                        <p:strVal val="visible"/>
                                      </p:to>
                                    </p:set>
                                    <p:animEffect transition="in" filter="wipe(left)">
                                      <p:cBhvr>
                                        <p:cTn id="24" dur="500"/>
                                        <p:tgtEl>
                                          <p:spTgt spid="43011">
                                            <p:txEl>
                                              <p:pRg st="6" end="6"/>
                                            </p:txEl>
                                          </p:spTgt>
                                        </p:tgtEl>
                                      </p:cBhvr>
                                    </p:animEffect>
                                  </p:childTnLst>
                                </p:cTn>
                              </p:par>
                            </p:childTnLst>
                          </p:cTn>
                        </p:par>
                        <p:par>
                          <p:cTn id="25" fill="hold" nodeType="afterGroup">
                            <p:stCondLst>
                              <p:cond delay="11000"/>
                            </p:stCondLst>
                            <p:childTnLst>
                              <p:par>
                                <p:cTn id="26" presetID="22" presetClass="entr" presetSubtype="8" fill="hold" grpId="0" nodeType="afterEffect">
                                  <p:stCondLst>
                                    <p:cond delay="1000"/>
                                  </p:stCondLst>
                                  <p:childTnLst>
                                    <p:set>
                                      <p:cBhvr>
                                        <p:cTn id="27" dur="1" fill="hold">
                                          <p:stCondLst>
                                            <p:cond delay="0"/>
                                          </p:stCondLst>
                                        </p:cTn>
                                        <p:tgtEl>
                                          <p:spTgt spid="43011">
                                            <p:txEl>
                                              <p:pRg st="8" end="8"/>
                                            </p:txEl>
                                          </p:spTgt>
                                        </p:tgtEl>
                                        <p:attrNameLst>
                                          <p:attrName>style.visibility</p:attrName>
                                        </p:attrNameLst>
                                      </p:cBhvr>
                                      <p:to>
                                        <p:strVal val="visible"/>
                                      </p:to>
                                    </p:set>
                                    <p:animEffect transition="in" filter="wipe(left)">
                                      <p:cBhvr>
                                        <p:cTn id="28" dur="500"/>
                                        <p:tgtEl>
                                          <p:spTgt spid="43011">
                                            <p:txEl>
                                              <p:pRg st="8" end="8"/>
                                            </p:txEl>
                                          </p:spTgt>
                                        </p:tgtEl>
                                      </p:cBhvr>
                                    </p:animEffect>
                                  </p:childTnLst>
                                </p:cTn>
                              </p:par>
                            </p:childTnLst>
                          </p:cTn>
                        </p:par>
                        <p:par>
                          <p:cTn id="29" fill="hold" nodeType="afterGroup">
                            <p:stCondLst>
                              <p:cond delay="12500"/>
                            </p:stCondLst>
                            <p:childTnLst>
                              <p:par>
                                <p:cTn id="30" presetID="22" presetClass="entr" presetSubtype="8" fill="hold" grpId="0" nodeType="afterEffect">
                                  <p:stCondLst>
                                    <p:cond delay="1000"/>
                                  </p:stCondLst>
                                  <p:childTnLst>
                                    <p:set>
                                      <p:cBhvr>
                                        <p:cTn id="31" dur="1" fill="hold">
                                          <p:stCondLst>
                                            <p:cond delay="0"/>
                                          </p:stCondLst>
                                        </p:cTn>
                                        <p:tgtEl>
                                          <p:spTgt spid="43011">
                                            <p:txEl>
                                              <p:pRg st="10" end="10"/>
                                            </p:txEl>
                                          </p:spTgt>
                                        </p:tgtEl>
                                        <p:attrNameLst>
                                          <p:attrName>style.visibility</p:attrName>
                                        </p:attrNameLst>
                                      </p:cBhvr>
                                      <p:to>
                                        <p:strVal val="visible"/>
                                      </p:to>
                                    </p:set>
                                    <p:animEffect transition="in" filter="wipe(left)">
                                      <p:cBhvr>
                                        <p:cTn id="32" dur="500"/>
                                        <p:tgtEl>
                                          <p:spTgt spid="43011">
                                            <p:txEl>
                                              <p:pRg st="10" end="10"/>
                                            </p:txEl>
                                          </p:spTgt>
                                        </p:tgtEl>
                                      </p:cBhvr>
                                    </p:animEffect>
                                  </p:childTnLst>
                                </p:cTn>
                              </p:par>
                            </p:childTnLst>
                          </p:cTn>
                        </p:par>
                        <p:par>
                          <p:cTn id="33" fill="hold" nodeType="afterGroup">
                            <p:stCondLst>
                              <p:cond delay="14000"/>
                            </p:stCondLst>
                            <p:childTnLst>
                              <p:par>
                                <p:cTn id="34" presetID="22" presetClass="entr" presetSubtype="8" fill="hold" grpId="0" nodeType="afterEffect">
                                  <p:stCondLst>
                                    <p:cond delay="1000"/>
                                  </p:stCondLst>
                                  <p:childTnLst>
                                    <p:set>
                                      <p:cBhvr>
                                        <p:cTn id="35" dur="1" fill="hold">
                                          <p:stCondLst>
                                            <p:cond delay="0"/>
                                          </p:stCondLst>
                                        </p:cTn>
                                        <p:tgtEl>
                                          <p:spTgt spid="43011">
                                            <p:txEl>
                                              <p:pRg st="12" end="12"/>
                                            </p:txEl>
                                          </p:spTgt>
                                        </p:tgtEl>
                                        <p:attrNameLst>
                                          <p:attrName>style.visibility</p:attrName>
                                        </p:attrNameLst>
                                      </p:cBhvr>
                                      <p:to>
                                        <p:strVal val="visible"/>
                                      </p:to>
                                    </p:set>
                                    <p:animEffect transition="in" filter="wipe(left)">
                                      <p:cBhvr>
                                        <p:cTn id="36" dur="500"/>
                                        <p:tgtEl>
                                          <p:spTgt spid="430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advAuto="100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1692275" y="339725"/>
            <a:ext cx="5975350" cy="430887"/>
          </a:xfrm>
        </p:spPr>
        <p:txBody>
          <a:bodyPr/>
          <a:lstStyle/>
          <a:p>
            <a:pPr algn="ctr" eaLnBrk="1" hangingPunct="1"/>
            <a:r>
              <a:rPr lang="it-IT" sz="2800" u="sng" dirty="0">
                <a:solidFill>
                  <a:schemeClr val="tx1"/>
                </a:solidFill>
              </a:rPr>
              <a:t>MORTE CELLULARE</a:t>
            </a:r>
          </a:p>
        </p:txBody>
      </p:sp>
      <p:sp>
        <p:nvSpPr>
          <p:cNvPr id="70661" name="Rectangle 5"/>
          <p:cNvSpPr>
            <a:spLocks noChangeArrowheads="1"/>
          </p:cNvSpPr>
          <p:nvPr/>
        </p:nvSpPr>
        <p:spPr bwMode="auto">
          <a:xfrm>
            <a:off x="422275" y="609600"/>
            <a:ext cx="8569325" cy="5693866"/>
          </a:xfrm>
          <a:prstGeom prst="rect">
            <a:avLst/>
          </a:prstGeom>
          <a:noFill/>
          <a:ln w="9525">
            <a:noFill/>
            <a:miter lim="800000"/>
            <a:headEnd/>
            <a:tailEnd/>
          </a:ln>
        </p:spPr>
        <p:txBody>
          <a:bodyPr anchor="ctr">
            <a:spAutoFit/>
          </a:bodyPr>
          <a:lstStyle/>
          <a:p>
            <a:pPr algn="ctr">
              <a:tabLst>
                <a:tab pos="228600" algn="l"/>
              </a:tabLst>
            </a:pPr>
            <a:endParaRPr lang="it-IT" sz="2800" dirty="0"/>
          </a:p>
          <a:p>
            <a:pPr>
              <a:buFont typeface="Wingdings" pitchFamily="2" charset="2"/>
              <a:buChar char="Ø"/>
              <a:tabLst>
                <a:tab pos="228600" algn="l"/>
              </a:tabLst>
            </a:pPr>
            <a:r>
              <a:rPr lang="it-IT" sz="2800" u="sng" dirty="0"/>
              <a:t>la necrosi</a:t>
            </a:r>
            <a:r>
              <a:rPr lang="it-IT" sz="2800" dirty="0"/>
              <a:t>, che si manifesta con un rapido rigonfiamento e si conclude con la lisi; di norma produce una risposta infiammatoria perché le sostanze intracellulari vengono riversate all'esterno e ciò rappresenta un evento traumatico. </a:t>
            </a:r>
          </a:p>
          <a:p>
            <a:pPr>
              <a:buFont typeface="Wingdings" pitchFamily="2" charset="2"/>
              <a:buNone/>
              <a:tabLst>
                <a:tab pos="228600" algn="l"/>
              </a:tabLst>
            </a:pPr>
            <a:endParaRPr lang="en-US" sz="2800" dirty="0"/>
          </a:p>
          <a:p>
            <a:pPr>
              <a:buFont typeface="Wingdings" pitchFamily="2" charset="2"/>
              <a:buChar char="Ø"/>
              <a:tabLst>
                <a:tab pos="228600" algn="l"/>
              </a:tabLst>
            </a:pPr>
            <a:r>
              <a:rPr lang="en-US" sz="2800" u="sng" dirty="0" err="1"/>
              <a:t>l</a:t>
            </a:r>
            <a:r>
              <a:rPr lang="en-US" altLang="it-IT" sz="2800" u="sng" dirty="0" err="1"/>
              <a:t>’</a:t>
            </a:r>
            <a:r>
              <a:rPr lang="en-US" sz="2800" u="sng" dirty="0" err="1"/>
              <a:t>apoptosi</a:t>
            </a:r>
            <a:r>
              <a:rPr lang="en-US" sz="2800" u="sng" dirty="0"/>
              <a:t> o </a:t>
            </a:r>
            <a:r>
              <a:rPr lang="en-US" sz="2800" u="sng" dirty="0" err="1"/>
              <a:t>morte</a:t>
            </a:r>
            <a:r>
              <a:rPr lang="en-US" sz="2800" u="sng" dirty="0"/>
              <a:t> </a:t>
            </a:r>
            <a:r>
              <a:rPr lang="en-US" sz="2800" u="sng" dirty="0" err="1"/>
              <a:t>programmata</a:t>
            </a:r>
            <a:r>
              <a:rPr lang="en-US" sz="2800" dirty="0"/>
              <a:t>, </a:t>
            </a:r>
            <a:r>
              <a:rPr lang="en-US" sz="2800" dirty="0" err="1"/>
              <a:t>processo</a:t>
            </a:r>
            <a:r>
              <a:rPr lang="en-US" sz="2800" dirty="0"/>
              <a:t> </a:t>
            </a:r>
            <a:r>
              <a:rPr lang="en-US" sz="2800" dirty="0" err="1"/>
              <a:t>che</a:t>
            </a:r>
            <a:r>
              <a:rPr lang="en-US" sz="2800" dirty="0"/>
              <a:t> </a:t>
            </a:r>
            <a:r>
              <a:rPr lang="en-US" sz="2800" dirty="0" err="1"/>
              <a:t>avviene</a:t>
            </a:r>
            <a:r>
              <a:rPr lang="en-US" sz="2800" dirty="0"/>
              <a:t> sotto </a:t>
            </a:r>
            <a:r>
              <a:rPr lang="en-US" sz="2800" dirty="0" err="1"/>
              <a:t>stretto</a:t>
            </a:r>
            <a:r>
              <a:rPr lang="en-US" sz="2800" dirty="0"/>
              <a:t> </a:t>
            </a:r>
            <a:r>
              <a:rPr lang="en-US" sz="2800" dirty="0" err="1"/>
              <a:t>controllo</a:t>
            </a:r>
            <a:r>
              <a:rPr lang="en-US" sz="2800" dirty="0"/>
              <a:t> </a:t>
            </a:r>
            <a:r>
              <a:rPr lang="en-US" sz="2800" dirty="0" err="1"/>
              <a:t>genico</a:t>
            </a:r>
            <a:r>
              <a:rPr lang="en-US" sz="2800" dirty="0"/>
              <a:t> </a:t>
            </a:r>
            <a:r>
              <a:rPr lang="en-US" sz="2800" dirty="0" err="1"/>
              <a:t>senza</a:t>
            </a:r>
            <a:r>
              <a:rPr lang="en-US" sz="2800" dirty="0"/>
              <a:t> </a:t>
            </a:r>
            <a:r>
              <a:rPr lang="en-US" sz="2800" dirty="0" err="1"/>
              <a:t>segni</a:t>
            </a:r>
            <a:r>
              <a:rPr lang="en-US" sz="2800" dirty="0"/>
              <a:t> </a:t>
            </a:r>
            <a:r>
              <a:rPr lang="en-US" sz="2800" dirty="0" err="1"/>
              <a:t>di</a:t>
            </a:r>
            <a:r>
              <a:rPr lang="en-US" sz="2800" dirty="0"/>
              <a:t> </a:t>
            </a:r>
            <a:r>
              <a:rPr lang="en-US" sz="2800" dirty="0" err="1"/>
              <a:t>flogosi</a:t>
            </a:r>
            <a:r>
              <a:rPr lang="en-US" sz="2800" dirty="0"/>
              <a:t>. La </a:t>
            </a:r>
            <a:r>
              <a:rPr lang="en-US" sz="2800" dirty="0" err="1"/>
              <a:t>cellula</a:t>
            </a:r>
            <a:r>
              <a:rPr lang="en-US" sz="2800" dirty="0"/>
              <a:t> </a:t>
            </a:r>
            <a:r>
              <a:rPr lang="en-US" sz="2800" dirty="0" err="1"/>
              <a:t>raggiunta</a:t>
            </a:r>
            <a:r>
              <a:rPr lang="en-US" sz="2800" dirty="0"/>
              <a:t> </a:t>
            </a:r>
            <a:r>
              <a:rPr lang="en-US" sz="2800" dirty="0" err="1"/>
              <a:t>una</a:t>
            </a:r>
            <a:r>
              <a:rPr lang="en-US" sz="2800" dirty="0"/>
              <a:t> </a:t>
            </a:r>
            <a:r>
              <a:rPr lang="en-US" sz="2800" dirty="0" err="1"/>
              <a:t>età</a:t>
            </a:r>
            <a:r>
              <a:rPr lang="en-US" sz="2800" dirty="0"/>
              <a:t>, </a:t>
            </a:r>
            <a:r>
              <a:rPr lang="en-US" sz="2800" dirty="0" err="1"/>
              <a:t>prefissata</a:t>
            </a:r>
            <a:r>
              <a:rPr lang="en-US" sz="2800" dirty="0"/>
              <a:t>  </a:t>
            </a:r>
            <a:r>
              <a:rPr lang="en-US" sz="2800" dirty="0" err="1"/>
              <a:t>geneticamente</a:t>
            </a:r>
            <a:r>
              <a:rPr lang="en-US" sz="2800" dirty="0"/>
              <a:t>, </a:t>
            </a:r>
            <a:r>
              <a:rPr lang="en-US" sz="2800" dirty="0" err="1"/>
              <a:t>si</a:t>
            </a:r>
            <a:r>
              <a:rPr lang="en-US" sz="2800" dirty="0"/>
              <a:t> </a:t>
            </a:r>
            <a:r>
              <a:rPr lang="en-US" sz="2800" dirty="0" err="1"/>
              <a:t>autodistrugge</a:t>
            </a:r>
            <a:r>
              <a:rPr lang="en-US" sz="2800" dirty="0"/>
              <a:t> e </a:t>
            </a:r>
            <a:r>
              <a:rPr lang="en-US" sz="2800" dirty="0" err="1"/>
              <a:t>i</a:t>
            </a:r>
            <a:r>
              <a:rPr lang="en-US" sz="2800" dirty="0"/>
              <a:t> </a:t>
            </a:r>
            <a:r>
              <a:rPr lang="en-US" sz="2800" dirty="0" err="1"/>
              <a:t>suoi</a:t>
            </a:r>
            <a:r>
              <a:rPr lang="en-US" sz="2800" dirty="0"/>
              <a:t> </a:t>
            </a:r>
            <a:r>
              <a:rPr lang="en-US" sz="2800" dirty="0" err="1"/>
              <a:t>componenti</a:t>
            </a:r>
            <a:r>
              <a:rPr lang="en-US" sz="2800" dirty="0"/>
              <a:t> </a:t>
            </a:r>
            <a:r>
              <a:rPr lang="en-US" sz="2800" dirty="0" err="1"/>
              <a:t>vengono</a:t>
            </a:r>
            <a:r>
              <a:rPr lang="en-US" sz="2800" dirty="0"/>
              <a:t> </a:t>
            </a:r>
            <a:r>
              <a:rPr lang="en-US" sz="2800" dirty="0" err="1"/>
              <a:t>digeriti</a:t>
            </a:r>
            <a:r>
              <a:rPr lang="en-US" sz="2800" dirty="0"/>
              <a:t> e </a:t>
            </a:r>
            <a:r>
              <a:rPr lang="en-US" sz="2800" dirty="0" err="1"/>
              <a:t>riutilizzati</a:t>
            </a:r>
            <a:r>
              <a:rPr lang="en-US" sz="2800" dirty="0"/>
              <a:t> </a:t>
            </a:r>
            <a:r>
              <a:rPr lang="en-US" sz="2800" dirty="0" err="1"/>
              <a:t>da</a:t>
            </a:r>
            <a:r>
              <a:rPr lang="en-US" sz="2800" dirty="0"/>
              <a:t> </a:t>
            </a:r>
            <a:r>
              <a:rPr lang="en-US" sz="2800" dirty="0" err="1"/>
              <a:t>altre</a:t>
            </a:r>
            <a:r>
              <a:rPr lang="en-US" sz="2800" dirty="0"/>
              <a:t> cellule.</a:t>
            </a:r>
          </a:p>
          <a:p>
            <a:pPr>
              <a:buFont typeface="Wingdings" pitchFamily="2" charset="2"/>
              <a:buNone/>
              <a:tabLst>
                <a:tab pos="228600" algn="l"/>
              </a:tabLst>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2000" fill="hold"/>
                                        <p:tgtEl>
                                          <p:spTgt spid="70660"/>
                                        </p:tgtEl>
                                        <p:attrNameLst>
                                          <p:attrName>ppt_x</p:attrName>
                                        </p:attrNameLst>
                                      </p:cBhvr>
                                      <p:tavLst>
                                        <p:tav tm="0">
                                          <p:val>
                                            <p:strVal val="1+#ppt_w/2"/>
                                          </p:val>
                                        </p:tav>
                                        <p:tav tm="100000">
                                          <p:val>
                                            <p:strVal val="#ppt_x"/>
                                          </p:val>
                                        </p:tav>
                                      </p:tavLst>
                                    </p:anim>
                                    <p:anim calcmode="lin" valueType="num">
                                      <p:cBhvr additive="base">
                                        <p:cTn id="8" dur="2000" fill="hold"/>
                                        <p:tgtEl>
                                          <p:spTgt spid="7066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3" presetClass="entr" presetSubtype="10" fill="hold" grpId="0" nodeType="afterEffect">
                                  <p:stCondLst>
                                    <p:cond delay="0"/>
                                  </p:stCondLst>
                                  <p:childTnLst>
                                    <p:set>
                                      <p:cBhvr>
                                        <p:cTn id="11" dur="1" fill="hold">
                                          <p:stCondLst>
                                            <p:cond delay="0"/>
                                          </p:stCondLst>
                                        </p:cTn>
                                        <p:tgtEl>
                                          <p:spTgt spid="70661"/>
                                        </p:tgtEl>
                                        <p:attrNameLst>
                                          <p:attrName>style.visibility</p:attrName>
                                        </p:attrNameLst>
                                      </p:cBhvr>
                                      <p:to>
                                        <p:strVal val="visible"/>
                                      </p:to>
                                    </p:set>
                                    <p:animEffect transition="in" filter="blinds(horizontal)">
                                      <p:cBhvr>
                                        <p:cTn id="12" dur="5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1"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1278" y="496950"/>
            <a:ext cx="7374890" cy="635000"/>
          </a:xfrm>
          <a:prstGeom prst="rect">
            <a:avLst/>
          </a:prstGeom>
        </p:spPr>
        <p:txBody>
          <a:bodyPr vert="horz" wrap="square" lIns="0" tIns="12065" rIns="0" bIns="0" rtlCol="0">
            <a:spAutoFit/>
          </a:bodyPr>
          <a:lstStyle/>
          <a:p>
            <a:pPr marL="12700">
              <a:lnSpc>
                <a:spcPct val="100000"/>
              </a:lnSpc>
              <a:spcBef>
                <a:spcPts val="95"/>
              </a:spcBef>
            </a:pPr>
            <a:r>
              <a:rPr spc="-305" dirty="0"/>
              <a:t>Basi </a:t>
            </a:r>
            <a:r>
              <a:rPr spc="-135" dirty="0"/>
              <a:t>biologiche </a:t>
            </a:r>
            <a:r>
              <a:rPr spc="-130" dirty="0"/>
              <a:t>della </a:t>
            </a:r>
            <a:r>
              <a:rPr spc="-114" dirty="0"/>
              <a:t>terapia</a:t>
            </a:r>
            <a:r>
              <a:rPr spc="-340" dirty="0"/>
              <a:t> </a:t>
            </a:r>
            <a:r>
              <a:rPr spc="-195" dirty="0"/>
              <a:t>medica</a:t>
            </a:r>
          </a:p>
        </p:txBody>
      </p:sp>
      <p:sp>
        <p:nvSpPr>
          <p:cNvPr id="3" name="object 3"/>
          <p:cNvSpPr txBox="1"/>
          <p:nvPr/>
        </p:nvSpPr>
        <p:spPr>
          <a:xfrm>
            <a:off x="4592065" y="2355164"/>
            <a:ext cx="84455" cy="2933700"/>
          </a:xfrm>
          <a:prstGeom prst="rect">
            <a:avLst/>
          </a:prstGeom>
        </p:spPr>
        <p:txBody>
          <a:bodyPr vert="horz" wrap="square" lIns="0" tIns="0" rIns="0" bIns="0" rtlCol="0">
            <a:spAutoFit/>
          </a:bodyPr>
          <a:lstStyle/>
          <a:p>
            <a:pPr>
              <a:lnSpc>
                <a:spcPts val="2095"/>
              </a:lnSpc>
            </a:pPr>
            <a:r>
              <a:rPr sz="1900" spc="-5" dirty="0">
                <a:latin typeface="Arial"/>
                <a:cs typeface="Arial"/>
              </a:rPr>
              <a:t>•</a:t>
            </a:r>
            <a:endParaRPr sz="1900">
              <a:latin typeface="Arial"/>
              <a:cs typeface="Arial"/>
            </a:endParaRPr>
          </a:p>
          <a:p>
            <a:pPr>
              <a:lnSpc>
                <a:spcPct val="100000"/>
              </a:lnSpc>
            </a:pPr>
            <a:endParaRPr sz="2100">
              <a:latin typeface="Times New Roman"/>
              <a:cs typeface="Times New Roman"/>
            </a:endParaRPr>
          </a:p>
          <a:p>
            <a:pPr>
              <a:lnSpc>
                <a:spcPct val="100000"/>
              </a:lnSpc>
            </a:pPr>
            <a:endParaRPr sz="2100">
              <a:latin typeface="Times New Roman"/>
              <a:cs typeface="Times New Roman"/>
            </a:endParaRPr>
          </a:p>
          <a:p>
            <a:pPr>
              <a:lnSpc>
                <a:spcPct val="100000"/>
              </a:lnSpc>
              <a:spcBef>
                <a:spcPts val="50"/>
              </a:spcBef>
            </a:pPr>
            <a:endParaRPr sz="2100">
              <a:latin typeface="Times New Roman"/>
              <a:cs typeface="Times New Roman"/>
            </a:endParaRPr>
          </a:p>
          <a:p>
            <a:pPr>
              <a:lnSpc>
                <a:spcPct val="100000"/>
              </a:lnSpc>
            </a:pPr>
            <a:r>
              <a:rPr sz="1900" spc="-5" dirty="0">
                <a:latin typeface="Arial"/>
                <a:cs typeface="Arial"/>
              </a:rPr>
              <a:t>•</a:t>
            </a:r>
            <a:endParaRPr sz="1900">
              <a:latin typeface="Arial"/>
              <a:cs typeface="Arial"/>
            </a:endParaRPr>
          </a:p>
          <a:p>
            <a:pPr>
              <a:lnSpc>
                <a:spcPct val="100000"/>
              </a:lnSpc>
            </a:pPr>
            <a:endParaRPr sz="2100">
              <a:latin typeface="Times New Roman"/>
              <a:cs typeface="Times New Roman"/>
            </a:endParaRPr>
          </a:p>
          <a:p>
            <a:pPr>
              <a:lnSpc>
                <a:spcPct val="100000"/>
              </a:lnSpc>
            </a:pPr>
            <a:endParaRPr sz="2100">
              <a:latin typeface="Times New Roman"/>
              <a:cs typeface="Times New Roman"/>
            </a:endParaRPr>
          </a:p>
          <a:p>
            <a:pPr>
              <a:lnSpc>
                <a:spcPct val="100000"/>
              </a:lnSpc>
            </a:pPr>
            <a:endParaRPr sz="2100">
              <a:latin typeface="Times New Roman"/>
              <a:cs typeface="Times New Roman"/>
            </a:endParaRPr>
          </a:p>
          <a:p>
            <a:pPr>
              <a:lnSpc>
                <a:spcPct val="100000"/>
              </a:lnSpc>
              <a:spcBef>
                <a:spcPts val="1880"/>
              </a:spcBef>
            </a:pPr>
            <a:r>
              <a:rPr sz="1900" spc="-5" dirty="0">
                <a:latin typeface="Arial"/>
                <a:cs typeface="Arial"/>
              </a:rPr>
              <a:t>•</a:t>
            </a:r>
            <a:endParaRPr sz="1900">
              <a:latin typeface="Arial"/>
              <a:cs typeface="Arial"/>
            </a:endParaRPr>
          </a:p>
        </p:txBody>
      </p:sp>
      <p:sp>
        <p:nvSpPr>
          <p:cNvPr id="4" name="object 4"/>
          <p:cNvSpPr txBox="1">
            <a:spLocks noGrp="1"/>
          </p:cNvSpPr>
          <p:nvPr>
            <p:ph type="body" idx="1"/>
          </p:nvPr>
        </p:nvSpPr>
        <p:spPr>
          <a:xfrm>
            <a:off x="4834891" y="1566417"/>
            <a:ext cx="3928109" cy="4496359"/>
          </a:xfrm>
          <a:prstGeom prst="rect">
            <a:avLst/>
          </a:prstGeom>
        </p:spPr>
        <p:txBody>
          <a:bodyPr vert="horz" wrap="square" lIns="0" tIns="69850" rIns="0" bIns="0" rtlCol="0">
            <a:spAutoFit/>
          </a:bodyPr>
          <a:lstStyle/>
          <a:p>
            <a:pPr marL="355600" marR="5080" indent="-342900">
              <a:lnSpc>
                <a:spcPct val="80100"/>
              </a:lnSpc>
              <a:spcBef>
                <a:spcPts val="550"/>
              </a:spcBef>
              <a:tabLst>
                <a:tab pos="354965" algn="l"/>
                <a:tab pos="355600" algn="l"/>
              </a:tabLst>
            </a:pPr>
            <a:r>
              <a:rPr lang="it-IT" spc="-210" dirty="0"/>
              <a:t>        </a:t>
            </a:r>
            <a:r>
              <a:rPr spc="-210"/>
              <a:t>La </a:t>
            </a:r>
            <a:r>
              <a:rPr spc="-90" dirty="0"/>
              <a:t>crescita </a:t>
            </a:r>
            <a:r>
              <a:rPr spc="-30" dirty="0"/>
              <a:t>di </a:t>
            </a:r>
            <a:r>
              <a:rPr spc="-65" dirty="0"/>
              <a:t>un </a:t>
            </a:r>
            <a:r>
              <a:rPr spc="-35" dirty="0"/>
              <a:t>tumore </a:t>
            </a:r>
            <a:r>
              <a:rPr spc="-65" dirty="0"/>
              <a:t>può </a:t>
            </a:r>
            <a:r>
              <a:rPr spc="-130" dirty="0"/>
              <a:t>essere  </a:t>
            </a:r>
            <a:r>
              <a:rPr spc="-135" dirty="0"/>
              <a:t>espressa </a:t>
            </a:r>
            <a:r>
              <a:rPr spc="-75" dirty="0"/>
              <a:t>graficamente </a:t>
            </a:r>
            <a:r>
              <a:rPr spc="-110" dirty="0"/>
              <a:t>da </a:t>
            </a:r>
            <a:r>
              <a:rPr spc="-95" dirty="0"/>
              <a:t>una </a:t>
            </a:r>
            <a:r>
              <a:rPr spc="-85" dirty="0"/>
              <a:t>curva,  </a:t>
            </a:r>
            <a:r>
              <a:rPr spc="-70" dirty="0"/>
              <a:t>la </a:t>
            </a:r>
            <a:r>
              <a:rPr spc="-90" dirty="0">
                <a:solidFill>
                  <a:srgbClr val="FF0000"/>
                </a:solidFill>
              </a:rPr>
              <a:t>curva </a:t>
            </a:r>
            <a:r>
              <a:rPr spc="-30" dirty="0">
                <a:solidFill>
                  <a:srgbClr val="FF0000"/>
                </a:solidFill>
              </a:rPr>
              <a:t>di</a:t>
            </a:r>
            <a:r>
              <a:rPr spc="-125" dirty="0">
                <a:solidFill>
                  <a:srgbClr val="FF0000"/>
                </a:solidFill>
              </a:rPr>
              <a:t> </a:t>
            </a:r>
            <a:r>
              <a:rPr spc="-85" dirty="0">
                <a:solidFill>
                  <a:srgbClr val="FF0000"/>
                </a:solidFill>
              </a:rPr>
              <a:t>Gompertz</a:t>
            </a:r>
          </a:p>
          <a:p>
            <a:pPr marL="355600" marR="14604">
              <a:lnSpc>
                <a:spcPts val="1820"/>
              </a:lnSpc>
              <a:spcBef>
                <a:spcPts val="440"/>
              </a:spcBef>
            </a:pPr>
            <a:r>
              <a:rPr spc="-210" dirty="0"/>
              <a:t>La </a:t>
            </a:r>
            <a:r>
              <a:rPr spc="-70" dirty="0">
                <a:solidFill>
                  <a:srgbClr val="FF0000"/>
                </a:solidFill>
              </a:rPr>
              <a:t>frazione </a:t>
            </a:r>
            <a:r>
              <a:rPr spc="-30" dirty="0">
                <a:solidFill>
                  <a:srgbClr val="FF0000"/>
                </a:solidFill>
              </a:rPr>
              <a:t>di </a:t>
            </a:r>
            <a:r>
              <a:rPr spc="-90" dirty="0">
                <a:solidFill>
                  <a:srgbClr val="FF0000"/>
                </a:solidFill>
              </a:rPr>
              <a:t>crescita </a:t>
            </a:r>
            <a:r>
              <a:rPr spc="-114" dirty="0"/>
              <a:t>è </a:t>
            </a:r>
            <a:r>
              <a:rPr spc="10" dirty="0"/>
              <a:t>il </a:t>
            </a:r>
            <a:r>
              <a:rPr spc="-65" dirty="0"/>
              <a:t>numero </a:t>
            </a:r>
            <a:r>
              <a:rPr spc="-30" dirty="0"/>
              <a:t>di  </a:t>
            </a:r>
            <a:r>
              <a:rPr spc="-60" dirty="0"/>
              <a:t>cellule </a:t>
            </a:r>
            <a:r>
              <a:rPr spc="-30" dirty="0"/>
              <a:t>proliferanti </a:t>
            </a:r>
            <a:r>
              <a:rPr spc="-40" dirty="0"/>
              <a:t>(in </a:t>
            </a:r>
            <a:r>
              <a:rPr spc="-65" dirty="0"/>
              <a:t>ciclo) </a:t>
            </a:r>
            <a:r>
              <a:rPr spc="-70" dirty="0"/>
              <a:t>diviso </a:t>
            </a:r>
            <a:r>
              <a:rPr spc="10" dirty="0"/>
              <a:t>il  </a:t>
            </a:r>
            <a:r>
              <a:rPr spc="-65" dirty="0"/>
              <a:t>numero </a:t>
            </a:r>
            <a:r>
              <a:rPr spc="-30" dirty="0"/>
              <a:t>totale di </a:t>
            </a:r>
            <a:r>
              <a:rPr spc="-60" dirty="0"/>
              <a:t>cellule </a:t>
            </a:r>
            <a:r>
              <a:rPr spc="-30" dirty="0"/>
              <a:t>tumorali</a:t>
            </a:r>
            <a:r>
              <a:rPr spc="-30"/>
              <a:t>.</a:t>
            </a:r>
            <a:r>
              <a:rPr spc="-290"/>
              <a:t> </a:t>
            </a:r>
            <a:endParaRPr lang="it-IT" spc="-290" dirty="0"/>
          </a:p>
          <a:p>
            <a:pPr marL="355600" marR="14604">
              <a:lnSpc>
                <a:spcPts val="1820"/>
              </a:lnSpc>
              <a:spcBef>
                <a:spcPts val="440"/>
              </a:spcBef>
            </a:pPr>
            <a:r>
              <a:rPr spc="-210"/>
              <a:t>La  </a:t>
            </a:r>
            <a:r>
              <a:rPr spc="-70" dirty="0"/>
              <a:t>frazione </a:t>
            </a:r>
            <a:r>
              <a:rPr spc="-30" dirty="0"/>
              <a:t>di </a:t>
            </a:r>
            <a:r>
              <a:rPr spc="-90" dirty="0"/>
              <a:t>crescita </a:t>
            </a:r>
            <a:r>
              <a:rPr spc="-75" dirty="0"/>
              <a:t>declina </a:t>
            </a:r>
            <a:r>
              <a:rPr spc="-55" dirty="0"/>
              <a:t>nel  </a:t>
            </a:r>
            <a:r>
              <a:rPr spc="-45" dirty="0"/>
              <a:t>tempo.</a:t>
            </a:r>
          </a:p>
          <a:p>
            <a:pPr marL="355600" marR="20955">
              <a:lnSpc>
                <a:spcPct val="80000"/>
              </a:lnSpc>
              <a:spcBef>
                <a:spcPts val="490"/>
              </a:spcBef>
            </a:pPr>
            <a:r>
              <a:rPr spc="-20" dirty="0"/>
              <a:t>Il </a:t>
            </a:r>
            <a:r>
              <a:rPr spc="-110" dirty="0">
                <a:solidFill>
                  <a:srgbClr val="FF0000"/>
                </a:solidFill>
              </a:rPr>
              <a:t>tasso </a:t>
            </a:r>
            <a:r>
              <a:rPr spc="-30" dirty="0">
                <a:solidFill>
                  <a:srgbClr val="FF0000"/>
                </a:solidFill>
              </a:rPr>
              <a:t>di </a:t>
            </a:r>
            <a:r>
              <a:rPr spc="-90" dirty="0">
                <a:solidFill>
                  <a:srgbClr val="FF0000"/>
                </a:solidFill>
              </a:rPr>
              <a:t>crescita </a:t>
            </a:r>
            <a:r>
              <a:rPr spc="-30" dirty="0"/>
              <a:t>di </a:t>
            </a:r>
            <a:r>
              <a:rPr spc="-65" dirty="0"/>
              <a:t>un </a:t>
            </a:r>
            <a:r>
              <a:rPr spc="-35" dirty="0"/>
              <a:t>tumore  </a:t>
            </a:r>
            <a:r>
              <a:rPr spc="-105" dirty="0"/>
              <a:t>raggiunge </a:t>
            </a:r>
            <a:r>
              <a:rPr spc="10" dirty="0"/>
              <a:t>il </a:t>
            </a:r>
            <a:r>
              <a:rPr spc="-114" dirty="0"/>
              <a:t>suo </a:t>
            </a:r>
            <a:r>
              <a:rPr spc="-90" dirty="0"/>
              <a:t>picco </a:t>
            </a:r>
            <a:r>
              <a:rPr spc="-80" dirty="0"/>
              <a:t>quando </a:t>
            </a:r>
            <a:r>
              <a:rPr spc="10" dirty="0"/>
              <a:t>il  </a:t>
            </a:r>
            <a:r>
              <a:rPr spc="-35" dirty="0"/>
              <a:t>tumore </a:t>
            </a:r>
            <a:r>
              <a:rPr spc="-114" dirty="0"/>
              <a:t>è </a:t>
            </a:r>
            <a:r>
              <a:rPr spc="-90" dirty="0"/>
              <a:t>circa </a:t>
            </a:r>
            <a:r>
              <a:rPr spc="5" dirty="0"/>
              <a:t>il </a:t>
            </a:r>
            <a:r>
              <a:rPr spc="-180" dirty="0"/>
              <a:t>37% </a:t>
            </a:r>
            <a:r>
              <a:rPr spc="-65" dirty="0"/>
              <a:t>della </a:t>
            </a:r>
            <a:r>
              <a:rPr spc="-145" dirty="0"/>
              <a:t>sua  </a:t>
            </a:r>
            <a:r>
              <a:rPr spc="-125" dirty="0"/>
              <a:t>massima </a:t>
            </a:r>
            <a:r>
              <a:rPr spc="-75" dirty="0"/>
              <a:t>dimensione. </a:t>
            </a:r>
            <a:r>
              <a:rPr spc="-140" dirty="0"/>
              <a:t>Ciò </a:t>
            </a:r>
            <a:r>
              <a:rPr spc="-95" dirty="0"/>
              <a:t>avviene  </a:t>
            </a:r>
            <a:r>
              <a:rPr spc="-55" dirty="0"/>
              <a:t>prima </a:t>
            </a:r>
            <a:r>
              <a:rPr spc="-110" dirty="0"/>
              <a:t>che </a:t>
            </a:r>
            <a:r>
              <a:rPr spc="10" dirty="0"/>
              <a:t>il </a:t>
            </a:r>
            <a:r>
              <a:rPr spc="-35" dirty="0"/>
              <a:t>tumore </a:t>
            </a:r>
            <a:r>
              <a:rPr spc="-120"/>
              <a:t>sia</a:t>
            </a:r>
            <a:r>
              <a:rPr spc="-295"/>
              <a:t> </a:t>
            </a:r>
            <a:r>
              <a:rPr lang="it-IT" spc="-295" dirty="0"/>
              <a:t> </a:t>
            </a:r>
            <a:r>
              <a:rPr spc="-70"/>
              <a:t>clinicamente  </a:t>
            </a:r>
            <a:r>
              <a:rPr spc="-50" dirty="0"/>
              <a:t>rilevabile.</a:t>
            </a:r>
          </a:p>
          <a:p>
            <a:pPr marL="355600" marR="233679">
              <a:lnSpc>
                <a:spcPct val="80000"/>
              </a:lnSpc>
              <a:spcBef>
                <a:spcPts val="459"/>
              </a:spcBef>
            </a:pPr>
            <a:r>
              <a:rPr spc="-204" dirty="0"/>
              <a:t>Fase </a:t>
            </a:r>
            <a:r>
              <a:rPr spc="-30" dirty="0"/>
              <a:t>di </a:t>
            </a:r>
            <a:r>
              <a:rPr spc="-50" dirty="0"/>
              <a:t>rallentamento tendente </a:t>
            </a:r>
            <a:r>
              <a:rPr spc="-70" dirty="0"/>
              <a:t>al  plateau </a:t>
            </a:r>
            <a:r>
              <a:rPr spc="-25" dirty="0"/>
              <a:t>in </a:t>
            </a:r>
            <a:r>
              <a:rPr spc="-65" dirty="0"/>
              <a:t>cui </a:t>
            </a:r>
            <a:r>
              <a:rPr spc="-105" dirty="0"/>
              <a:t>si </a:t>
            </a:r>
            <a:r>
              <a:rPr spc="-110" dirty="0"/>
              <a:t>ha </a:t>
            </a:r>
            <a:r>
              <a:rPr spc="-95" dirty="0"/>
              <a:t>una </a:t>
            </a:r>
            <a:r>
              <a:rPr spc="-60" dirty="0"/>
              <a:t>riduzione  </a:t>
            </a:r>
            <a:r>
              <a:rPr spc="-65" dirty="0"/>
              <a:t>della </a:t>
            </a:r>
            <a:r>
              <a:rPr spc="-70" dirty="0"/>
              <a:t>frazione </a:t>
            </a:r>
            <a:r>
              <a:rPr spc="-30" dirty="0"/>
              <a:t>di </a:t>
            </a:r>
            <a:r>
              <a:rPr spc="-85" dirty="0"/>
              <a:t>crescita, </a:t>
            </a:r>
            <a:r>
              <a:rPr spc="-65" dirty="0"/>
              <a:t>un</a:t>
            </a:r>
            <a:r>
              <a:rPr spc="-245" dirty="0"/>
              <a:t> </a:t>
            </a:r>
            <a:r>
              <a:rPr spc="-70" dirty="0"/>
              <a:t>lungo  </a:t>
            </a:r>
            <a:r>
              <a:rPr spc="-45" dirty="0"/>
              <a:t>tempo </a:t>
            </a:r>
            <a:r>
              <a:rPr spc="-30" dirty="0"/>
              <a:t>di</a:t>
            </a:r>
            <a:r>
              <a:rPr spc="-155" dirty="0"/>
              <a:t> </a:t>
            </a:r>
            <a:r>
              <a:rPr spc="-60" dirty="0"/>
              <a:t>raddoppiamento.</a:t>
            </a:r>
          </a:p>
        </p:txBody>
      </p:sp>
      <p:sp>
        <p:nvSpPr>
          <p:cNvPr id="5" name="object 5"/>
          <p:cNvSpPr/>
          <p:nvPr/>
        </p:nvSpPr>
        <p:spPr>
          <a:xfrm>
            <a:off x="396240" y="2101595"/>
            <a:ext cx="4384548" cy="374599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1278" y="496950"/>
            <a:ext cx="7374890" cy="635000"/>
          </a:xfrm>
          <a:prstGeom prst="rect">
            <a:avLst/>
          </a:prstGeom>
        </p:spPr>
        <p:txBody>
          <a:bodyPr vert="horz" wrap="square" lIns="0" tIns="12065" rIns="0" bIns="0" rtlCol="0">
            <a:spAutoFit/>
          </a:bodyPr>
          <a:lstStyle/>
          <a:p>
            <a:pPr marL="12700">
              <a:lnSpc>
                <a:spcPct val="100000"/>
              </a:lnSpc>
              <a:spcBef>
                <a:spcPts val="95"/>
              </a:spcBef>
            </a:pPr>
            <a:r>
              <a:rPr spc="-305" dirty="0"/>
              <a:t>Basi </a:t>
            </a:r>
            <a:r>
              <a:rPr spc="-135" dirty="0"/>
              <a:t>biologiche </a:t>
            </a:r>
            <a:r>
              <a:rPr spc="-130" dirty="0"/>
              <a:t>della </a:t>
            </a:r>
            <a:r>
              <a:rPr spc="-114" dirty="0"/>
              <a:t>terapia</a:t>
            </a:r>
            <a:r>
              <a:rPr spc="-340" dirty="0"/>
              <a:t> </a:t>
            </a:r>
            <a:r>
              <a:rPr spc="-195" dirty="0"/>
              <a:t>medica</a:t>
            </a:r>
          </a:p>
        </p:txBody>
      </p:sp>
      <p:sp>
        <p:nvSpPr>
          <p:cNvPr id="4" name="object 4"/>
          <p:cNvSpPr/>
          <p:nvPr/>
        </p:nvSpPr>
        <p:spPr>
          <a:xfrm>
            <a:off x="179831" y="1786127"/>
            <a:ext cx="4386072" cy="3745992"/>
          </a:xfrm>
          <a:prstGeom prst="rect">
            <a:avLst/>
          </a:prstGeom>
          <a:blipFill>
            <a:blip r:embed="rId2" cstate="print"/>
            <a:stretch>
              <a:fillRect/>
            </a:stretch>
          </a:blipFill>
        </p:spPr>
        <p:txBody>
          <a:bodyPr wrap="square" lIns="0" tIns="0" rIns="0" bIns="0" rtlCol="0"/>
          <a:lstStyle/>
          <a:p>
            <a:endParaRPr/>
          </a:p>
        </p:txBody>
      </p:sp>
      <p:sp>
        <p:nvSpPr>
          <p:cNvPr id="5" name="object 3"/>
          <p:cNvSpPr txBox="1"/>
          <p:nvPr/>
        </p:nvSpPr>
        <p:spPr>
          <a:xfrm>
            <a:off x="4761230" y="1731646"/>
            <a:ext cx="4230370" cy="3872855"/>
          </a:xfrm>
          <a:prstGeom prst="rect">
            <a:avLst/>
          </a:prstGeom>
        </p:spPr>
        <p:txBody>
          <a:bodyPr vert="horz" wrap="square" lIns="0" tIns="12700" rIns="0" bIns="0" rtlCol="0">
            <a:spAutoFit/>
          </a:bodyPr>
          <a:lstStyle/>
          <a:p>
            <a:pPr marL="355600" marR="20320" indent="-342900">
              <a:lnSpc>
                <a:spcPct val="100000"/>
              </a:lnSpc>
              <a:spcBef>
                <a:spcPts val="100"/>
              </a:spcBef>
              <a:buFont typeface="Arial"/>
              <a:buChar char="•"/>
              <a:tabLst>
                <a:tab pos="354965" algn="l"/>
                <a:tab pos="355600" algn="l"/>
              </a:tabLst>
            </a:pPr>
            <a:r>
              <a:rPr sz="2400" spc="-5" dirty="0">
                <a:latin typeface="Calibri"/>
                <a:cs typeface="Calibri"/>
              </a:rPr>
              <a:t>La </a:t>
            </a:r>
            <a:r>
              <a:rPr sz="2400" spc="-15" dirty="0">
                <a:latin typeface="Calibri"/>
                <a:cs typeface="Calibri"/>
              </a:rPr>
              <a:t>fase </a:t>
            </a:r>
            <a:r>
              <a:rPr sz="2400" dirty="0">
                <a:latin typeface="Calibri"/>
                <a:cs typeface="Calibri"/>
              </a:rPr>
              <a:t>inziale </a:t>
            </a:r>
            <a:r>
              <a:rPr sz="2400" spc="-10">
                <a:latin typeface="Calibri"/>
                <a:cs typeface="Calibri"/>
              </a:rPr>
              <a:t>prediagnostica </a:t>
            </a:r>
            <a:r>
              <a:rPr sz="2400" spc="-5">
                <a:latin typeface="Calibri"/>
                <a:cs typeface="Calibri"/>
              </a:rPr>
              <a:t>si  </a:t>
            </a:r>
            <a:r>
              <a:rPr sz="2400" spc="-5" dirty="0">
                <a:latin typeface="Calibri"/>
                <a:cs typeface="Calibri"/>
              </a:rPr>
              <a:t>raggiunge dopo </a:t>
            </a:r>
            <a:r>
              <a:rPr sz="2400" spc="-10" dirty="0">
                <a:latin typeface="Calibri"/>
                <a:cs typeface="Calibri"/>
              </a:rPr>
              <a:t>circa </a:t>
            </a:r>
            <a:r>
              <a:rPr sz="2400" dirty="0">
                <a:latin typeface="Calibri"/>
                <a:cs typeface="Calibri"/>
              </a:rPr>
              <a:t>20  </a:t>
            </a:r>
            <a:r>
              <a:rPr sz="2400" spc="-5" dirty="0">
                <a:latin typeface="Calibri"/>
                <a:cs typeface="Calibri"/>
              </a:rPr>
              <a:t>duplicazioni </a:t>
            </a:r>
            <a:r>
              <a:rPr sz="2400" dirty="0">
                <a:latin typeface="Calibri"/>
                <a:cs typeface="Calibri"/>
              </a:rPr>
              <a:t>cellulari.</a:t>
            </a:r>
            <a:endParaRPr sz="2400">
              <a:latin typeface="Calibri"/>
              <a:cs typeface="Calibri"/>
            </a:endParaRPr>
          </a:p>
          <a:p>
            <a:pPr marL="355600" marR="112395" indent="-342900">
              <a:lnSpc>
                <a:spcPct val="100000"/>
              </a:lnSpc>
              <a:spcBef>
                <a:spcPts val="580"/>
              </a:spcBef>
              <a:buFont typeface="Arial"/>
              <a:buChar char="•"/>
              <a:tabLst>
                <a:tab pos="354965" algn="l"/>
                <a:tab pos="355600" algn="l"/>
              </a:tabLst>
            </a:pPr>
            <a:r>
              <a:rPr sz="2400" spc="-5" dirty="0">
                <a:latin typeface="Calibri"/>
                <a:cs typeface="Calibri"/>
              </a:rPr>
              <a:t>La </a:t>
            </a:r>
            <a:r>
              <a:rPr sz="2400" spc="-15" dirty="0">
                <a:latin typeface="Calibri"/>
                <a:cs typeface="Calibri"/>
              </a:rPr>
              <a:t>fase </a:t>
            </a:r>
            <a:r>
              <a:rPr sz="2400" spc="-10" dirty="0">
                <a:latin typeface="Calibri"/>
                <a:cs typeface="Calibri"/>
              </a:rPr>
              <a:t>diagnostica </a:t>
            </a:r>
            <a:r>
              <a:rPr sz="2400" spc="-5" dirty="0">
                <a:latin typeface="Calibri"/>
                <a:cs typeface="Calibri"/>
              </a:rPr>
              <a:t>(10^9)  </a:t>
            </a:r>
            <a:r>
              <a:rPr sz="2400" dirty="0">
                <a:latin typeface="Calibri"/>
                <a:cs typeface="Calibri"/>
              </a:rPr>
              <a:t>cellule </a:t>
            </a:r>
            <a:r>
              <a:rPr sz="2400" spc="-5" dirty="0">
                <a:latin typeface="Calibri"/>
                <a:cs typeface="Calibri"/>
              </a:rPr>
              <a:t>si ha </a:t>
            </a:r>
            <a:r>
              <a:rPr sz="2400" spc="-10" dirty="0">
                <a:latin typeface="Calibri"/>
                <a:cs typeface="Calibri"/>
              </a:rPr>
              <a:t>generalmente  circa </a:t>
            </a:r>
            <a:r>
              <a:rPr sz="2400" dirty="0">
                <a:latin typeface="Calibri"/>
                <a:cs typeface="Calibri"/>
              </a:rPr>
              <a:t>a 30 </a:t>
            </a:r>
            <a:r>
              <a:rPr sz="2400" spc="-5" dirty="0">
                <a:latin typeface="Calibri"/>
                <a:cs typeface="Calibri"/>
              </a:rPr>
              <a:t>duplicazioni</a:t>
            </a:r>
            <a:r>
              <a:rPr sz="2400" spc="-90" dirty="0">
                <a:latin typeface="Calibri"/>
                <a:cs typeface="Calibri"/>
              </a:rPr>
              <a:t> </a:t>
            </a:r>
            <a:r>
              <a:rPr sz="2400" dirty="0">
                <a:latin typeface="Calibri"/>
                <a:cs typeface="Calibri"/>
              </a:rPr>
              <a:t>cellulari</a:t>
            </a:r>
            <a:endParaRPr sz="2400">
              <a:latin typeface="Calibri"/>
              <a:cs typeface="Calibri"/>
            </a:endParaRPr>
          </a:p>
          <a:p>
            <a:pPr marL="355600" marR="5080" indent="-342900">
              <a:lnSpc>
                <a:spcPct val="100000"/>
              </a:lnSpc>
              <a:spcBef>
                <a:spcPts val="580"/>
              </a:spcBef>
              <a:buFont typeface="Arial"/>
              <a:buChar char="•"/>
              <a:tabLst>
                <a:tab pos="354965" algn="l"/>
                <a:tab pos="355600" algn="l"/>
              </a:tabLst>
            </a:pPr>
            <a:r>
              <a:rPr sz="2400" spc="-5" dirty="0">
                <a:latin typeface="Calibri"/>
                <a:cs typeface="Calibri"/>
              </a:rPr>
              <a:t>La neoplasia </a:t>
            </a:r>
            <a:r>
              <a:rPr sz="2400" spc="-15" dirty="0">
                <a:latin typeface="Calibri"/>
                <a:cs typeface="Calibri"/>
              </a:rPr>
              <a:t>diventa  </a:t>
            </a:r>
            <a:r>
              <a:rPr sz="2400" spc="-5" dirty="0">
                <a:latin typeface="Calibri"/>
                <a:cs typeface="Calibri"/>
              </a:rPr>
              <a:t>incompatibile </a:t>
            </a:r>
            <a:r>
              <a:rPr sz="2400" spc="-10" dirty="0">
                <a:latin typeface="Calibri"/>
                <a:cs typeface="Calibri"/>
              </a:rPr>
              <a:t>con </a:t>
            </a:r>
            <a:r>
              <a:rPr sz="2400" dirty="0">
                <a:latin typeface="Calibri"/>
                <a:cs typeface="Calibri"/>
              </a:rPr>
              <a:t>la </a:t>
            </a:r>
            <a:r>
              <a:rPr sz="2400" spc="-10" dirty="0">
                <a:latin typeface="Calibri"/>
                <a:cs typeface="Calibri"/>
              </a:rPr>
              <a:t>vita  generalmente </a:t>
            </a:r>
            <a:r>
              <a:rPr sz="2400" dirty="0">
                <a:latin typeface="Calibri"/>
                <a:cs typeface="Calibri"/>
              </a:rPr>
              <a:t>a 40</a:t>
            </a:r>
            <a:r>
              <a:rPr sz="2400" spc="-70" dirty="0">
                <a:latin typeface="Calibri"/>
                <a:cs typeface="Calibri"/>
              </a:rPr>
              <a:t> </a:t>
            </a:r>
            <a:r>
              <a:rPr sz="2400" spc="-5" dirty="0">
                <a:latin typeface="Calibri"/>
                <a:cs typeface="Calibri"/>
              </a:rPr>
              <a:t>duplicazioni  </a:t>
            </a:r>
            <a:r>
              <a:rPr sz="2400" dirty="0">
                <a:latin typeface="Calibri"/>
                <a:cs typeface="Calibri"/>
              </a:rPr>
              <a:t>cellulari </a:t>
            </a:r>
            <a:r>
              <a:rPr sz="2400" spc="-5" dirty="0">
                <a:latin typeface="Calibri"/>
                <a:cs typeface="Calibri"/>
              </a:rPr>
              <a:t>(10^12</a:t>
            </a:r>
            <a:r>
              <a:rPr sz="2400" spc="-40" dirty="0">
                <a:latin typeface="Calibri"/>
                <a:cs typeface="Calibri"/>
              </a:rPr>
              <a:t> </a:t>
            </a:r>
            <a:r>
              <a:rPr sz="2400" dirty="0">
                <a:latin typeface="Calibri"/>
                <a:cs typeface="Calibri"/>
              </a:rPr>
              <a:t>cellule)</a:t>
            </a:r>
            <a:endParaRPr sz="24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fibroadenomamammario.jpg"/>
          <p:cNvPicPr>
            <a:picLocks noChangeAspect="1"/>
          </p:cNvPicPr>
          <p:nvPr/>
        </p:nvPicPr>
        <p:blipFill>
          <a:blip r:embed="rId2"/>
          <a:srcRect t="18537"/>
          <a:stretch>
            <a:fillRect/>
          </a:stretch>
        </p:blipFill>
        <p:spPr>
          <a:xfrm>
            <a:off x="180594" y="1524000"/>
            <a:ext cx="4391406" cy="3577389"/>
          </a:xfrm>
          <a:prstGeom prst="rect">
            <a:avLst/>
          </a:prstGeom>
        </p:spPr>
      </p:pic>
      <p:pic>
        <p:nvPicPr>
          <p:cNvPr id="4" name="Immagine 3" descr="mammografia-638x425.jpg"/>
          <p:cNvPicPr>
            <a:picLocks noChangeAspect="1"/>
          </p:cNvPicPr>
          <p:nvPr/>
        </p:nvPicPr>
        <p:blipFill>
          <a:blip r:embed="rId3"/>
          <a:srcRect r="51193"/>
          <a:stretch>
            <a:fillRect/>
          </a:stretch>
        </p:blipFill>
        <p:spPr>
          <a:xfrm>
            <a:off x="4648200" y="457200"/>
            <a:ext cx="4180446" cy="5705642"/>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1278" y="304800"/>
            <a:ext cx="7374890" cy="635000"/>
          </a:xfrm>
          <a:prstGeom prst="rect">
            <a:avLst/>
          </a:prstGeom>
        </p:spPr>
        <p:txBody>
          <a:bodyPr vert="horz" wrap="square" lIns="0" tIns="12065" rIns="0" bIns="0" rtlCol="0">
            <a:spAutoFit/>
          </a:bodyPr>
          <a:lstStyle/>
          <a:p>
            <a:pPr marL="12700">
              <a:lnSpc>
                <a:spcPct val="100000"/>
              </a:lnSpc>
              <a:spcBef>
                <a:spcPts val="95"/>
              </a:spcBef>
            </a:pPr>
            <a:r>
              <a:rPr spc="-305" dirty="0"/>
              <a:t>Basi </a:t>
            </a:r>
            <a:r>
              <a:rPr spc="-135" dirty="0"/>
              <a:t>biologiche </a:t>
            </a:r>
            <a:r>
              <a:rPr spc="-130" dirty="0"/>
              <a:t>della </a:t>
            </a:r>
            <a:r>
              <a:rPr spc="-114" dirty="0"/>
              <a:t>terapia</a:t>
            </a:r>
            <a:r>
              <a:rPr spc="-340" dirty="0"/>
              <a:t> </a:t>
            </a:r>
            <a:r>
              <a:rPr spc="-195" dirty="0"/>
              <a:t>medica</a:t>
            </a:r>
          </a:p>
        </p:txBody>
      </p:sp>
      <p:sp>
        <p:nvSpPr>
          <p:cNvPr id="4" name="object 3"/>
          <p:cNvSpPr txBox="1"/>
          <p:nvPr/>
        </p:nvSpPr>
        <p:spPr>
          <a:xfrm>
            <a:off x="381000" y="1295400"/>
            <a:ext cx="8534400" cy="5008935"/>
          </a:xfrm>
          <a:prstGeom prst="rect">
            <a:avLst/>
          </a:prstGeom>
        </p:spPr>
        <p:txBody>
          <a:bodyPr vert="horz" wrap="square" lIns="0" tIns="12065" rIns="0" bIns="0" rtlCol="0">
            <a:spAutoFit/>
          </a:bodyPr>
          <a:lstStyle/>
          <a:p>
            <a:pPr marL="12700">
              <a:lnSpc>
                <a:spcPts val="2700"/>
              </a:lnSpc>
              <a:spcBef>
                <a:spcPts val="95"/>
              </a:spcBef>
            </a:pPr>
            <a:r>
              <a:rPr sz="2500" spc="-5" dirty="0">
                <a:latin typeface="Calibri"/>
                <a:cs typeface="Calibri"/>
              </a:rPr>
              <a:t>In </a:t>
            </a:r>
            <a:r>
              <a:rPr sz="2500" spc="-10" dirty="0">
                <a:latin typeface="Calibri"/>
                <a:cs typeface="Calibri"/>
              </a:rPr>
              <a:t>base </a:t>
            </a:r>
            <a:r>
              <a:rPr sz="2500" spc="-25" dirty="0">
                <a:latin typeface="Calibri"/>
                <a:cs typeface="Calibri"/>
              </a:rPr>
              <a:t>all’attività </a:t>
            </a:r>
            <a:r>
              <a:rPr sz="2500" spc="-20" dirty="0">
                <a:latin typeface="Calibri"/>
                <a:cs typeface="Calibri"/>
              </a:rPr>
              <a:t>proliferativa </a:t>
            </a:r>
            <a:r>
              <a:rPr sz="2500" spc="-5" dirty="0">
                <a:latin typeface="Calibri"/>
                <a:cs typeface="Calibri"/>
              </a:rPr>
              <a:t>in </a:t>
            </a:r>
            <a:r>
              <a:rPr sz="2500" spc="-10" dirty="0">
                <a:latin typeface="Calibri"/>
                <a:cs typeface="Calibri"/>
              </a:rPr>
              <a:t>una popolazione</a:t>
            </a:r>
            <a:r>
              <a:rPr sz="2500" spc="114" dirty="0">
                <a:latin typeface="Calibri"/>
                <a:cs typeface="Calibri"/>
              </a:rPr>
              <a:t> </a:t>
            </a:r>
            <a:r>
              <a:rPr sz="2500" spc="-10" dirty="0">
                <a:latin typeface="Calibri"/>
                <a:cs typeface="Calibri"/>
              </a:rPr>
              <a:t>neoplastica</a:t>
            </a:r>
            <a:endParaRPr sz="2500">
              <a:latin typeface="Calibri"/>
              <a:cs typeface="Calibri"/>
            </a:endParaRPr>
          </a:p>
          <a:p>
            <a:pPr marL="12700">
              <a:lnSpc>
                <a:spcPts val="2700"/>
              </a:lnSpc>
            </a:pPr>
            <a:r>
              <a:rPr sz="2500" spc="-5" dirty="0">
                <a:latin typeface="Calibri"/>
                <a:cs typeface="Calibri"/>
              </a:rPr>
              <a:t>si </a:t>
            </a:r>
            <a:r>
              <a:rPr sz="2500" spc="-10" dirty="0">
                <a:latin typeface="Calibri"/>
                <a:cs typeface="Calibri"/>
              </a:rPr>
              <a:t>possono distinguere </a:t>
            </a:r>
            <a:r>
              <a:rPr sz="2500" spc="-5" dirty="0">
                <a:latin typeface="Calibri"/>
                <a:cs typeface="Calibri"/>
              </a:rPr>
              <a:t>3 </a:t>
            </a:r>
            <a:r>
              <a:rPr sz="2500" spc="-10" dirty="0">
                <a:latin typeface="Calibri"/>
                <a:cs typeface="Calibri"/>
              </a:rPr>
              <a:t>compartimenti</a:t>
            </a:r>
            <a:r>
              <a:rPr sz="2500" spc="35" dirty="0">
                <a:latin typeface="Calibri"/>
                <a:cs typeface="Calibri"/>
              </a:rPr>
              <a:t> </a:t>
            </a:r>
            <a:r>
              <a:rPr sz="2500" spc="-5">
                <a:latin typeface="Calibri"/>
                <a:cs typeface="Calibri"/>
              </a:rPr>
              <a:t>cellulari:</a:t>
            </a:r>
            <a:endParaRPr lang="it-IT" sz="2500" spc="-5" dirty="0">
              <a:latin typeface="Calibri"/>
              <a:cs typeface="Calibri"/>
            </a:endParaRPr>
          </a:p>
          <a:p>
            <a:pPr marL="12700">
              <a:lnSpc>
                <a:spcPts val="2700"/>
              </a:lnSpc>
            </a:pPr>
            <a:endParaRPr sz="2500">
              <a:latin typeface="Calibri"/>
              <a:cs typeface="Calibri"/>
            </a:endParaRPr>
          </a:p>
          <a:p>
            <a:pPr marL="984885" indent="-515620">
              <a:lnSpc>
                <a:spcPct val="100000"/>
              </a:lnSpc>
              <a:spcBef>
                <a:spcPts val="15"/>
              </a:spcBef>
              <a:buAutoNum type="alphaUcPeriod"/>
              <a:tabLst>
                <a:tab pos="984885" algn="l"/>
                <a:tab pos="985519" algn="l"/>
              </a:tabLst>
            </a:pPr>
            <a:r>
              <a:rPr sz="2200" b="1" spc="-5" dirty="0">
                <a:latin typeface="Calibri"/>
                <a:cs typeface="Calibri"/>
              </a:rPr>
              <a:t>Le cellule </a:t>
            </a:r>
            <a:r>
              <a:rPr sz="2200" b="1" spc="-15" dirty="0">
                <a:latin typeface="Calibri"/>
                <a:cs typeface="Calibri"/>
              </a:rPr>
              <a:t>proliferanti </a:t>
            </a:r>
            <a:r>
              <a:rPr sz="2200" b="1" spc="-5" dirty="0">
                <a:latin typeface="Calibri"/>
                <a:cs typeface="Calibri"/>
              </a:rPr>
              <a:t>in ciclo </a:t>
            </a:r>
            <a:r>
              <a:rPr sz="2200" spc="-20" dirty="0">
                <a:latin typeface="Calibri"/>
                <a:cs typeface="Calibri"/>
              </a:rPr>
              <a:t>(tra </a:t>
            </a:r>
            <a:r>
              <a:rPr sz="2200" spc="-5" dirty="0">
                <a:latin typeface="Calibri"/>
                <a:cs typeface="Calibri"/>
              </a:rPr>
              <a:t>cui le cellule</a:t>
            </a:r>
            <a:r>
              <a:rPr sz="2200" spc="114" dirty="0">
                <a:latin typeface="Calibri"/>
                <a:cs typeface="Calibri"/>
              </a:rPr>
              <a:t> </a:t>
            </a:r>
            <a:r>
              <a:rPr sz="2200" spc="-10" dirty="0">
                <a:latin typeface="Calibri"/>
                <a:cs typeface="Calibri"/>
              </a:rPr>
              <a:t>staminali)</a:t>
            </a:r>
            <a:endParaRPr sz="2200">
              <a:latin typeface="Calibri"/>
              <a:cs typeface="Calibri"/>
            </a:endParaRPr>
          </a:p>
          <a:p>
            <a:pPr marL="984885" marR="415290" indent="-515620">
              <a:lnSpc>
                <a:spcPct val="80000"/>
              </a:lnSpc>
              <a:spcBef>
                <a:spcPts val="530"/>
              </a:spcBef>
              <a:buAutoNum type="alphaUcPeriod"/>
              <a:tabLst>
                <a:tab pos="984885" algn="l"/>
                <a:tab pos="985519" algn="l"/>
              </a:tabLst>
            </a:pPr>
            <a:r>
              <a:rPr sz="2200" b="1" spc="-5" dirty="0">
                <a:latin typeface="Calibri"/>
                <a:cs typeface="Calibri"/>
              </a:rPr>
              <a:t>le </a:t>
            </a:r>
            <a:r>
              <a:rPr sz="2200" b="1" spc="-10" dirty="0">
                <a:latin typeface="Calibri"/>
                <a:cs typeface="Calibri"/>
              </a:rPr>
              <a:t>cellule </a:t>
            </a:r>
            <a:r>
              <a:rPr sz="2200" b="1" spc="-15" dirty="0">
                <a:latin typeface="Calibri"/>
                <a:cs typeface="Calibri"/>
              </a:rPr>
              <a:t>temporaneamente </a:t>
            </a:r>
            <a:r>
              <a:rPr sz="2200" b="1" spc="-5" dirty="0">
                <a:latin typeface="Calibri"/>
                <a:cs typeface="Calibri"/>
              </a:rPr>
              <a:t>a </a:t>
            </a:r>
            <a:r>
              <a:rPr sz="2200" b="1" spc="-10" dirty="0">
                <a:latin typeface="Calibri"/>
                <a:cs typeface="Calibri"/>
              </a:rPr>
              <a:t>riposo </a:t>
            </a:r>
            <a:r>
              <a:rPr sz="2200" spc="-5" dirty="0">
                <a:latin typeface="Calibri"/>
                <a:cs typeface="Calibri"/>
              </a:rPr>
              <a:t>(cellule in </a:t>
            </a:r>
            <a:r>
              <a:rPr sz="2200" spc="-10" dirty="0">
                <a:latin typeface="Calibri"/>
                <a:cs typeface="Calibri"/>
              </a:rPr>
              <a:t>G0 </a:t>
            </a:r>
            <a:r>
              <a:rPr sz="2200" spc="-5" dirty="0">
                <a:latin typeface="Calibri"/>
                <a:cs typeface="Calibri"/>
              </a:rPr>
              <a:t>o </a:t>
            </a:r>
            <a:r>
              <a:rPr sz="2200" spc="-10" dirty="0">
                <a:latin typeface="Calibri"/>
                <a:cs typeface="Calibri"/>
              </a:rPr>
              <a:t>G1  </a:t>
            </a:r>
            <a:r>
              <a:rPr sz="2200" spc="-20" dirty="0">
                <a:latin typeface="Calibri"/>
                <a:cs typeface="Calibri"/>
              </a:rPr>
              <a:t>prolungato </a:t>
            </a:r>
            <a:r>
              <a:rPr sz="2200" spc="-10" dirty="0">
                <a:latin typeface="Calibri"/>
                <a:cs typeface="Calibri"/>
              </a:rPr>
              <a:t>ma potenzialmente capaci </a:t>
            </a:r>
            <a:r>
              <a:rPr sz="2200" spc="-5" dirty="0">
                <a:latin typeface="Calibri"/>
                <a:cs typeface="Calibri"/>
              </a:rPr>
              <a:t>di </a:t>
            </a:r>
            <a:r>
              <a:rPr sz="2200" spc="-10" dirty="0">
                <a:latin typeface="Calibri"/>
                <a:cs typeface="Calibri"/>
              </a:rPr>
              <a:t>ritornare </a:t>
            </a:r>
            <a:r>
              <a:rPr sz="2200" spc="-5" dirty="0">
                <a:latin typeface="Calibri"/>
                <a:cs typeface="Calibri"/>
              </a:rPr>
              <a:t>in</a:t>
            </a:r>
            <a:r>
              <a:rPr sz="2200" spc="100" dirty="0">
                <a:latin typeface="Calibri"/>
                <a:cs typeface="Calibri"/>
              </a:rPr>
              <a:t> </a:t>
            </a:r>
            <a:r>
              <a:rPr sz="2200" spc="-10" dirty="0">
                <a:latin typeface="Calibri"/>
                <a:cs typeface="Calibri"/>
              </a:rPr>
              <a:t>ciclo)</a:t>
            </a:r>
            <a:endParaRPr sz="2200">
              <a:latin typeface="Calibri"/>
              <a:cs typeface="Calibri"/>
            </a:endParaRPr>
          </a:p>
          <a:p>
            <a:pPr marL="984885" marR="464820" indent="-515620">
              <a:lnSpc>
                <a:spcPts val="2110"/>
              </a:lnSpc>
              <a:spcBef>
                <a:spcPts val="509"/>
              </a:spcBef>
              <a:buAutoNum type="alphaUcPeriod"/>
              <a:tabLst>
                <a:tab pos="984885" algn="l"/>
                <a:tab pos="985519" algn="l"/>
              </a:tabLst>
            </a:pPr>
            <a:r>
              <a:rPr sz="2200" b="1" spc="-10" dirty="0">
                <a:latin typeface="Calibri"/>
                <a:cs typeface="Calibri"/>
              </a:rPr>
              <a:t>Cellule </a:t>
            </a:r>
            <a:r>
              <a:rPr sz="2200" b="1" spc="-15" dirty="0">
                <a:latin typeface="Calibri"/>
                <a:cs typeface="Calibri"/>
              </a:rPr>
              <a:t>irreversibilmente </a:t>
            </a:r>
            <a:r>
              <a:rPr sz="2200" b="1" spc="-10" dirty="0">
                <a:latin typeface="Calibri"/>
                <a:cs typeface="Calibri"/>
              </a:rPr>
              <a:t>non </a:t>
            </a:r>
            <a:r>
              <a:rPr sz="2200" b="1" spc="-15" dirty="0">
                <a:latin typeface="Calibri"/>
                <a:cs typeface="Calibri"/>
              </a:rPr>
              <a:t>proliferanti </a:t>
            </a:r>
            <a:r>
              <a:rPr sz="2200" spc="-20" dirty="0">
                <a:latin typeface="Calibri"/>
                <a:cs typeface="Calibri"/>
              </a:rPr>
              <a:t>(differenziate </a:t>
            </a:r>
            <a:r>
              <a:rPr sz="2200" spc="-5" dirty="0">
                <a:latin typeface="Calibri"/>
                <a:cs typeface="Calibri"/>
              </a:rPr>
              <a:t>o  </a:t>
            </a:r>
            <a:r>
              <a:rPr sz="2200" spc="-10">
                <a:latin typeface="Calibri"/>
                <a:cs typeface="Calibri"/>
              </a:rPr>
              <a:t>morte)</a:t>
            </a:r>
            <a:endParaRPr lang="it-IT" sz="2200" spc="-10" dirty="0">
              <a:latin typeface="Calibri"/>
              <a:cs typeface="Calibri"/>
            </a:endParaRPr>
          </a:p>
          <a:p>
            <a:pPr marL="984885" marR="464820" indent="-515620">
              <a:lnSpc>
                <a:spcPts val="2110"/>
              </a:lnSpc>
              <a:spcBef>
                <a:spcPts val="509"/>
              </a:spcBef>
              <a:tabLst>
                <a:tab pos="984885" algn="l"/>
                <a:tab pos="985519" algn="l"/>
              </a:tabLst>
            </a:pPr>
            <a:endParaRPr sz="2200">
              <a:latin typeface="Calibri"/>
              <a:cs typeface="Calibri"/>
            </a:endParaRPr>
          </a:p>
          <a:p>
            <a:pPr marL="70485">
              <a:lnSpc>
                <a:spcPct val="100000"/>
              </a:lnSpc>
              <a:spcBef>
                <a:spcPts val="10"/>
              </a:spcBef>
            </a:pPr>
            <a:r>
              <a:rPr sz="2500" spc="-5" dirty="0">
                <a:latin typeface="Calibri"/>
                <a:cs typeface="Calibri"/>
              </a:rPr>
              <a:t>I </a:t>
            </a:r>
            <a:r>
              <a:rPr sz="2500" spc="-15" dirty="0">
                <a:latin typeface="Calibri"/>
                <a:cs typeface="Calibri"/>
              </a:rPr>
              <a:t>tre </a:t>
            </a:r>
            <a:r>
              <a:rPr sz="2500" spc="-10" dirty="0">
                <a:latin typeface="Calibri"/>
                <a:cs typeface="Calibri"/>
              </a:rPr>
              <a:t>compartimenti sono </a:t>
            </a:r>
            <a:r>
              <a:rPr sz="2500" spc="-5" dirty="0">
                <a:latin typeface="Calibri"/>
                <a:cs typeface="Calibri"/>
              </a:rPr>
              <a:t>in equilibrio </a:t>
            </a:r>
            <a:r>
              <a:rPr sz="2500" spc="-15" dirty="0">
                <a:latin typeface="Calibri"/>
                <a:cs typeface="Calibri"/>
              </a:rPr>
              <a:t>tra</a:t>
            </a:r>
            <a:r>
              <a:rPr sz="2500" spc="55" dirty="0">
                <a:latin typeface="Calibri"/>
                <a:cs typeface="Calibri"/>
              </a:rPr>
              <a:t> </a:t>
            </a:r>
            <a:r>
              <a:rPr sz="2500" spc="-10" dirty="0">
                <a:latin typeface="Calibri"/>
                <a:cs typeface="Calibri"/>
              </a:rPr>
              <a:t>loro.</a:t>
            </a:r>
            <a:endParaRPr sz="2500">
              <a:latin typeface="Calibri"/>
              <a:cs typeface="Calibri"/>
            </a:endParaRPr>
          </a:p>
          <a:p>
            <a:pPr marL="70485" marR="394335">
              <a:lnSpc>
                <a:spcPts val="2400"/>
              </a:lnSpc>
              <a:spcBef>
                <a:spcPts val="580"/>
              </a:spcBef>
            </a:pPr>
            <a:r>
              <a:rPr sz="2500" spc="-25" dirty="0">
                <a:latin typeface="Calibri"/>
                <a:cs typeface="Calibri"/>
              </a:rPr>
              <a:t>L’incremento </a:t>
            </a:r>
            <a:r>
              <a:rPr sz="2500" spc="-10" dirty="0">
                <a:latin typeface="Calibri"/>
                <a:cs typeface="Calibri"/>
              </a:rPr>
              <a:t>volumetrico </a:t>
            </a:r>
            <a:r>
              <a:rPr sz="2500" spc="-5" dirty="0">
                <a:latin typeface="Calibri"/>
                <a:cs typeface="Calibri"/>
              </a:rPr>
              <a:t>del </a:t>
            </a:r>
            <a:r>
              <a:rPr sz="2500" spc="-10" dirty="0">
                <a:latin typeface="Calibri"/>
                <a:cs typeface="Calibri"/>
              </a:rPr>
              <a:t>tumore determina un  </a:t>
            </a:r>
            <a:r>
              <a:rPr sz="2500" spc="-15" dirty="0">
                <a:latin typeface="Calibri"/>
                <a:cs typeface="Calibri"/>
              </a:rPr>
              <a:t>progressivo </a:t>
            </a:r>
            <a:r>
              <a:rPr sz="2500" spc="-5" dirty="0">
                <a:latin typeface="Calibri"/>
                <a:cs typeface="Calibri"/>
              </a:rPr>
              <a:t>passaggio dal </a:t>
            </a:r>
            <a:r>
              <a:rPr sz="2500" spc="-10" dirty="0">
                <a:latin typeface="Calibri"/>
                <a:cs typeface="Calibri"/>
              </a:rPr>
              <a:t>compartimento </a:t>
            </a:r>
            <a:r>
              <a:rPr sz="2500" spc="-5" dirty="0">
                <a:latin typeface="Calibri"/>
                <a:cs typeface="Calibri"/>
              </a:rPr>
              <a:t>A a </a:t>
            </a:r>
            <a:r>
              <a:rPr sz="2500" spc="-10" dirty="0">
                <a:latin typeface="Calibri"/>
                <a:cs typeface="Calibri"/>
              </a:rPr>
              <a:t>quello </a:t>
            </a:r>
            <a:r>
              <a:rPr sz="2500" spc="-5" dirty="0">
                <a:latin typeface="Calibri"/>
                <a:cs typeface="Calibri"/>
              </a:rPr>
              <a:t>B e la  </a:t>
            </a:r>
            <a:r>
              <a:rPr sz="2500" spc="-10" dirty="0">
                <a:latin typeface="Calibri"/>
                <a:cs typeface="Calibri"/>
              </a:rPr>
              <a:t>depressione </a:t>
            </a:r>
            <a:r>
              <a:rPr sz="2500" spc="-5" dirty="0">
                <a:latin typeface="Calibri"/>
                <a:cs typeface="Calibri"/>
              </a:rPr>
              <a:t>della </a:t>
            </a:r>
            <a:r>
              <a:rPr sz="2500" spc="-10" dirty="0">
                <a:latin typeface="Calibri"/>
                <a:cs typeface="Calibri"/>
              </a:rPr>
              <a:t>frazione </a:t>
            </a:r>
            <a:r>
              <a:rPr sz="2500" spc="-5" dirty="0">
                <a:latin typeface="Calibri"/>
                <a:cs typeface="Calibri"/>
              </a:rPr>
              <a:t>di</a:t>
            </a:r>
            <a:r>
              <a:rPr sz="2500" spc="25" dirty="0">
                <a:latin typeface="Calibri"/>
                <a:cs typeface="Calibri"/>
              </a:rPr>
              <a:t> </a:t>
            </a:r>
            <a:r>
              <a:rPr sz="2500" spc="-10" dirty="0">
                <a:latin typeface="Calibri"/>
                <a:cs typeface="Calibri"/>
              </a:rPr>
              <a:t>crescita.</a:t>
            </a:r>
            <a:endParaRPr sz="2500">
              <a:latin typeface="Calibri"/>
              <a:cs typeface="Calibri"/>
            </a:endParaRPr>
          </a:p>
          <a:p>
            <a:pPr marL="70485" marR="731520">
              <a:lnSpc>
                <a:spcPct val="80000"/>
              </a:lnSpc>
              <a:spcBef>
                <a:spcPts val="625"/>
              </a:spcBef>
            </a:pPr>
            <a:r>
              <a:rPr sz="2500" spc="-5" dirty="0">
                <a:latin typeface="Calibri"/>
                <a:cs typeface="Calibri"/>
              </a:rPr>
              <a:t>La </a:t>
            </a:r>
            <a:r>
              <a:rPr sz="2500" dirty="0">
                <a:latin typeface="Calibri"/>
                <a:cs typeface="Calibri"/>
              </a:rPr>
              <a:t>maggior </a:t>
            </a:r>
            <a:r>
              <a:rPr sz="2500" spc="-10" dirty="0">
                <a:latin typeface="Calibri"/>
                <a:cs typeface="Calibri"/>
              </a:rPr>
              <a:t>parte </a:t>
            </a:r>
            <a:r>
              <a:rPr sz="2500" spc="-5" dirty="0">
                <a:latin typeface="Calibri"/>
                <a:cs typeface="Calibri"/>
              </a:rPr>
              <a:t>dei </a:t>
            </a:r>
            <a:r>
              <a:rPr sz="2500" spc="-10" dirty="0">
                <a:latin typeface="Calibri"/>
                <a:cs typeface="Calibri"/>
              </a:rPr>
              <a:t>farmaci antineoplastici sono  massimamente </a:t>
            </a:r>
            <a:r>
              <a:rPr sz="2500" spc="-15" dirty="0">
                <a:latin typeface="Calibri"/>
                <a:cs typeface="Calibri"/>
              </a:rPr>
              <a:t>attivi </a:t>
            </a:r>
            <a:r>
              <a:rPr sz="2500" spc="-10" dirty="0">
                <a:latin typeface="Calibri"/>
                <a:cs typeface="Calibri"/>
              </a:rPr>
              <a:t>sulle </a:t>
            </a:r>
            <a:r>
              <a:rPr sz="2500" spc="-5" dirty="0">
                <a:latin typeface="Calibri"/>
                <a:cs typeface="Calibri"/>
              </a:rPr>
              <a:t>cellule del </a:t>
            </a:r>
            <a:r>
              <a:rPr sz="2500" spc="-10" dirty="0">
                <a:latin typeface="Calibri"/>
                <a:cs typeface="Calibri"/>
              </a:rPr>
              <a:t>compartimento</a:t>
            </a:r>
            <a:r>
              <a:rPr sz="2500" spc="150" dirty="0">
                <a:latin typeface="Calibri"/>
                <a:cs typeface="Calibri"/>
              </a:rPr>
              <a:t> </a:t>
            </a:r>
            <a:r>
              <a:rPr sz="2500" spc="-5" dirty="0">
                <a:latin typeface="Calibri"/>
                <a:cs typeface="Calibri"/>
              </a:rPr>
              <a:t>A.</a:t>
            </a:r>
            <a:endParaRPr sz="2500">
              <a:latin typeface="Calibri"/>
              <a:cs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1278" y="381000"/>
            <a:ext cx="7374890" cy="635000"/>
          </a:xfrm>
          <a:prstGeom prst="rect">
            <a:avLst/>
          </a:prstGeom>
        </p:spPr>
        <p:txBody>
          <a:bodyPr vert="horz" wrap="square" lIns="0" tIns="12065" rIns="0" bIns="0" rtlCol="0">
            <a:spAutoFit/>
          </a:bodyPr>
          <a:lstStyle/>
          <a:p>
            <a:pPr marL="12700">
              <a:lnSpc>
                <a:spcPct val="100000"/>
              </a:lnSpc>
              <a:spcBef>
                <a:spcPts val="95"/>
              </a:spcBef>
            </a:pPr>
            <a:r>
              <a:rPr spc="-305" dirty="0"/>
              <a:t>Basi </a:t>
            </a:r>
            <a:r>
              <a:rPr spc="-135" dirty="0"/>
              <a:t>biologiche </a:t>
            </a:r>
            <a:r>
              <a:rPr spc="-130" dirty="0"/>
              <a:t>della </a:t>
            </a:r>
            <a:r>
              <a:rPr spc="-114" dirty="0"/>
              <a:t>terapia</a:t>
            </a:r>
            <a:r>
              <a:rPr spc="-340" dirty="0"/>
              <a:t> </a:t>
            </a:r>
            <a:r>
              <a:rPr spc="-195" dirty="0"/>
              <a:t>medica</a:t>
            </a:r>
          </a:p>
        </p:txBody>
      </p:sp>
      <p:sp>
        <p:nvSpPr>
          <p:cNvPr id="3" name="object 3"/>
          <p:cNvSpPr txBox="1"/>
          <p:nvPr/>
        </p:nvSpPr>
        <p:spPr>
          <a:xfrm>
            <a:off x="535940" y="1371601"/>
            <a:ext cx="8074659" cy="4826962"/>
          </a:xfrm>
          <a:prstGeom prst="rect">
            <a:avLst/>
          </a:prstGeom>
        </p:spPr>
        <p:txBody>
          <a:bodyPr vert="horz" wrap="square" lIns="0" tIns="12700" rIns="0" bIns="0" rtlCol="0">
            <a:spAutoFit/>
          </a:bodyPr>
          <a:lstStyle/>
          <a:p>
            <a:pPr marL="12700">
              <a:lnSpc>
                <a:spcPct val="100000"/>
              </a:lnSpc>
              <a:spcBef>
                <a:spcPts val="100"/>
              </a:spcBef>
            </a:pPr>
            <a:r>
              <a:rPr sz="2400" spc="-215" dirty="0">
                <a:latin typeface="Arial"/>
                <a:cs typeface="Arial"/>
              </a:rPr>
              <a:t>A </a:t>
            </a:r>
            <a:r>
              <a:rPr sz="2400" spc="-150" dirty="0">
                <a:latin typeface="Arial"/>
                <a:cs typeface="Arial"/>
              </a:rPr>
              <a:t>seconda </a:t>
            </a:r>
            <a:r>
              <a:rPr sz="2400" spc="-40" dirty="0">
                <a:latin typeface="Arial"/>
                <a:cs typeface="Arial"/>
              </a:rPr>
              <a:t>dell’effetto </a:t>
            </a:r>
            <a:r>
              <a:rPr sz="2400" spc="-25" dirty="0">
                <a:latin typeface="Arial"/>
                <a:cs typeface="Arial"/>
              </a:rPr>
              <a:t>prodotto </a:t>
            </a:r>
            <a:r>
              <a:rPr sz="2400" spc="-95" dirty="0">
                <a:latin typeface="Arial"/>
                <a:cs typeface="Arial"/>
              </a:rPr>
              <a:t>sulle </a:t>
            </a:r>
            <a:r>
              <a:rPr sz="2400" spc="-90" dirty="0">
                <a:latin typeface="Arial"/>
                <a:cs typeface="Arial"/>
              </a:rPr>
              <a:t>varie </a:t>
            </a:r>
            <a:r>
              <a:rPr sz="2400" spc="-105" dirty="0">
                <a:latin typeface="Arial"/>
                <a:cs typeface="Arial"/>
              </a:rPr>
              <a:t>fasi </a:t>
            </a:r>
            <a:r>
              <a:rPr sz="2400" spc="-70" dirty="0">
                <a:latin typeface="Arial"/>
                <a:cs typeface="Arial"/>
              </a:rPr>
              <a:t>del </a:t>
            </a:r>
            <a:r>
              <a:rPr sz="2400" spc="-80" dirty="0">
                <a:latin typeface="Arial"/>
                <a:cs typeface="Arial"/>
              </a:rPr>
              <a:t>ciclo </a:t>
            </a:r>
            <a:r>
              <a:rPr sz="2400" spc="-75" dirty="0">
                <a:latin typeface="Arial"/>
                <a:cs typeface="Arial"/>
              </a:rPr>
              <a:t>cellulare</a:t>
            </a:r>
            <a:r>
              <a:rPr sz="2400" spc="-400" dirty="0">
                <a:latin typeface="Arial"/>
                <a:cs typeface="Arial"/>
              </a:rPr>
              <a:t> </a:t>
            </a:r>
            <a:r>
              <a:rPr sz="2400" spc="15" dirty="0">
                <a:latin typeface="Arial"/>
                <a:cs typeface="Arial"/>
              </a:rPr>
              <a:t>i</a:t>
            </a:r>
            <a:endParaRPr sz="2400">
              <a:latin typeface="Arial"/>
              <a:cs typeface="Arial"/>
            </a:endParaRPr>
          </a:p>
          <a:p>
            <a:pPr marL="12700">
              <a:lnSpc>
                <a:spcPct val="100000"/>
              </a:lnSpc>
              <a:spcBef>
                <a:spcPts val="5"/>
              </a:spcBef>
            </a:pPr>
            <a:r>
              <a:rPr sz="2400" spc="-85" dirty="0">
                <a:latin typeface="Arial"/>
                <a:cs typeface="Arial"/>
              </a:rPr>
              <a:t>farmaci </a:t>
            </a:r>
            <a:r>
              <a:rPr sz="2400" spc="-65" dirty="0">
                <a:latin typeface="Arial"/>
                <a:cs typeface="Arial"/>
              </a:rPr>
              <a:t>antineoplastici </a:t>
            </a:r>
            <a:r>
              <a:rPr sz="2400" spc="-135" dirty="0">
                <a:latin typeface="Arial"/>
                <a:cs typeface="Arial"/>
              </a:rPr>
              <a:t>possono </a:t>
            </a:r>
            <a:r>
              <a:rPr sz="2400" spc="-160" dirty="0">
                <a:latin typeface="Arial"/>
                <a:cs typeface="Arial"/>
              </a:rPr>
              <a:t>essere </a:t>
            </a:r>
            <a:r>
              <a:rPr sz="2400" spc="-90" dirty="0">
                <a:latin typeface="Arial"/>
                <a:cs typeface="Arial"/>
              </a:rPr>
              <a:t>classificati </a:t>
            </a:r>
            <a:r>
              <a:rPr sz="2400" spc="-30" dirty="0">
                <a:latin typeface="Arial"/>
                <a:cs typeface="Arial"/>
              </a:rPr>
              <a:t>in </a:t>
            </a:r>
            <a:r>
              <a:rPr sz="2400" spc="-120">
                <a:latin typeface="Arial"/>
                <a:cs typeface="Arial"/>
              </a:rPr>
              <a:t>3</a:t>
            </a:r>
            <a:r>
              <a:rPr sz="2400" spc="-355">
                <a:latin typeface="Arial"/>
                <a:cs typeface="Arial"/>
              </a:rPr>
              <a:t> </a:t>
            </a:r>
            <a:r>
              <a:rPr sz="2400" spc="-95">
                <a:latin typeface="Arial"/>
                <a:cs typeface="Arial"/>
              </a:rPr>
              <a:t>categorie</a:t>
            </a:r>
            <a:endParaRPr lang="it-IT" sz="2400" spc="-95" dirty="0">
              <a:latin typeface="Arial"/>
              <a:cs typeface="Arial"/>
            </a:endParaRPr>
          </a:p>
          <a:p>
            <a:pPr marL="12700">
              <a:lnSpc>
                <a:spcPct val="100000"/>
              </a:lnSpc>
              <a:spcBef>
                <a:spcPts val="5"/>
              </a:spcBef>
            </a:pPr>
            <a:endParaRPr sz="2400">
              <a:latin typeface="Arial"/>
              <a:cs typeface="Arial"/>
            </a:endParaRPr>
          </a:p>
          <a:p>
            <a:pPr marL="756285" marR="5080" indent="-286385" algn="just">
              <a:lnSpc>
                <a:spcPct val="100000"/>
              </a:lnSpc>
              <a:spcBef>
                <a:spcPts val="505"/>
              </a:spcBef>
              <a:buChar char="–"/>
              <a:tabLst>
                <a:tab pos="756920" algn="l"/>
              </a:tabLst>
            </a:pPr>
            <a:r>
              <a:rPr sz="2000" u="heavy" spc="-120" dirty="0">
                <a:uFill>
                  <a:solidFill>
                    <a:srgbClr val="000000"/>
                  </a:solidFill>
                </a:uFill>
                <a:latin typeface="Arial"/>
                <a:cs typeface="Arial"/>
              </a:rPr>
              <a:t>fase </a:t>
            </a:r>
            <a:r>
              <a:rPr sz="2000" u="heavy" spc="-65" dirty="0">
                <a:uFill>
                  <a:solidFill>
                    <a:srgbClr val="000000"/>
                  </a:solidFill>
                </a:uFill>
                <a:latin typeface="Arial"/>
                <a:cs typeface="Arial"/>
              </a:rPr>
              <a:t>specifici</a:t>
            </a:r>
            <a:r>
              <a:rPr sz="2000" spc="-65" dirty="0">
                <a:latin typeface="Arial"/>
                <a:cs typeface="Arial"/>
              </a:rPr>
              <a:t>: </a:t>
            </a:r>
            <a:r>
              <a:rPr sz="2000" spc="-10" dirty="0">
                <a:latin typeface="Arial"/>
                <a:cs typeface="Arial"/>
              </a:rPr>
              <a:t>attivi </a:t>
            </a:r>
            <a:r>
              <a:rPr sz="2000" spc="-80" dirty="0">
                <a:latin typeface="Arial"/>
                <a:cs typeface="Arial"/>
              </a:rPr>
              <a:t>sulle </a:t>
            </a:r>
            <a:r>
              <a:rPr sz="2000" spc="-60" dirty="0">
                <a:latin typeface="Arial"/>
                <a:cs typeface="Arial"/>
              </a:rPr>
              <a:t>cellule </a:t>
            </a:r>
            <a:r>
              <a:rPr sz="2000" spc="-110" dirty="0">
                <a:latin typeface="Arial"/>
                <a:cs typeface="Arial"/>
              </a:rPr>
              <a:t>che </a:t>
            </a:r>
            <a:r>
              <a:rPr sz="2000" spc="-105" dirty="0">
                <a:latin typeface="Arial"/>
                <a:cs typeface="Arial"/>
              </a:rPr>
              <a:t>si </a:t>
            </a:r>
            <a:r>
              <a:rPr sz="2000" spc="-55" dirty="0">
                <a:latin typeface="Arial"/>
                <a:cs typeface="Arial"/>
              </a:rPr>
              <a:t>trovano </a:t>
            </a:r>
            <a:r>
              <a:rPr sz="2000" spc="-25" dirty="0">
                <a:latin typeface="Arial"/>
                <a:cs typeface="Arial"/>
              </a:rPr>
              <a:t>in </a:t>
            </a:r>
            <a:r>
              <a:rPr sz="2000" spc="-95" dirty="0">
                <a:latin typeface="Arial"/>
                <a:cs typeface="Arial"/>
              </a:rPr>
              <a:t>una </a:t>
            </a:r>
            <a:r>
              <a:rPr sz="2000" spc="-90" dirty="0">
                <a:latin typeface="Arial"/>
                <a:cs typeface="Arial"/>
              </a:rPr>
              <a:t>specifica </a:t>
            </a:r>
            <a:r>
              <a:rPr sz="2000" spc="-120" dirty="0">
                <a:latin typeface="Arial"/>
                <a:cs typeface="Arial"/>
              </a:rPr>
              <a:t>fase </a:t>
            </a:r>
            <a:r>
              <a:rPr sz="2000" spc="-55" dirty="0">
                <a:latin typeface="Arial"/>
                <a:cs typeface="Arial"/>
              </a:rPr>
              <a:t>del  </a:t>
            </a:r>
            <a:r>
              <a:rPr sz="2000" spc="-70" dirty="0">
                <a:latin typeface="Arial"/>
                <a:cs typeface="Arial"/>
              </a:rPr>
              <a:t>ciclo </a:t>
            </a:r>
            <a:r>
              <a:rPr sz="2000" spc="-60" dirty="0">
                <a:latin typeface="Arial"/>
                <a:cs typeface="Arial"/>
              </a:rPr>
              <a:t>cellulare. </a:t>
            </a:r>
            <a:r>
              <a:rPr sz="2000" spc="-70" dirty="0">
                <a:latin typeface="Arial"/>
                <a:cs typeface="Arial"/>
              </a:rPr>
              <a:t>L’effetto citotossico </a:t>
            </a:r>
            <a:r>
              <a:rPr sz="2000" spc="-120" dirty="0">
                <a:latin typeface="Arial"/>
                <a:cs typeface="Arial"/>
              </a:rPr>
              <a:t>è </a:t>
            </a:r>
            <a:r>
              <a:rPr sz="2000" spc="-10" dirty="0">
                <a:latin typeface="Arial"/>
                <a:cs typeface="Arial"/>
              </a:rPr>
              <a:t>limitato </a:t>
            </a:r>
            <a:r>
              <a:rPr sz="2000" spc="-75" dirty="0">
                <a:latin typeface="Arial"/>
                <a:cs typeface="Arial"/>
              </a:rPr>
              <a:t>dalla </a:t>
            </a:r>
            <a:r>
              <a:rPr sz="2000" spc="-65" dirty="0">
                <a:latin typeface="Arial"/>
                <a:cs typeface="Arial"/>
              </a:rPr>
              <a:t>durata </a:t>
            </a:r>
            <a:r>
              <a:rPr sz="2000" spc="-25" dirty="0">
                <a:latin typeface="Arial"/>
                <a:cs typeface="Arial"/>
              </a:rPr>
              <a:t>di  </a:t>
            </a:r>
            <a:r>
              <a:rPr sz="2000" spc="-100" dirty="0">
                <a:latin typeface="Arial"/>
                <a:cs typeface="Arial"/>
              </a:rPr>
              <a:t>esposizione </a:t>
            </a:r>
            <a:r>
              <a:rPr sz="2000" spc="-70" dirty="0">
                <a:latin typeface="Arial"/>
                <a:cs typeface="Arial"/>
              </a:rPr>
              <a:t>al </a:t>
            </a:r>
            <a:r>
              <a:rPr sz="2000" spc="-80" dirty="0">
                <a:latin typeface="Arial"/>
                <a:cs typeface="Arial"/>
              </a:rPr>
              <a:t>farmaco </a:t>
            </a:r>
            <a:r>
              <a:rPr sz="2000" spc="-35" dirty="0">
                <a:latin typeface="Arial"/>
                <a:cs typeface="Arial"/>
              </a:rPr>
              <a:t>pertanto </a:t>
            </a:r>
            <a:r>
              <a:rPr sz="2000" spc="-75" dirty="0">
                <a:latin typeface="Arial"/>
                <a:cs typeface="Arial"/>
              </a:rPr>
              <a:t>la somministrazione prolungata  </a:t>
            </a:r>
            <a:r>
              <a:rPr sz="2000" spc="-60" dirty="0">
                <a:latin typeface="Arial"/>
                <a:cs typeface="Arial"/>
              </a:rPr>
              <a:t>(infusione continua) </a:t>
            </a:r>
            <a:r>
              <a:rPr sz="2000" spc="-114" dirty="0">
                <a:latin typeface="Arial"/>
                <a:cs typeface="Arial"/>
              </a:rPr>
              <a:t>è </a:t>
            </a:r>
            <a:r>
              <a:rPr sz="2000" spc="-65" dirty="0">
                <a:latin typeface="Arial"/>
                <a:cs typeface="Arial"/>
              </a:rPr>
              <a:t>utilizzata </a:t>
            </a:r>
            <a:r>
              <a:rPr sz="2000" spc="-50" dirty="0">
                <a:latin typeface="Arial"/>
                <a:cs typeface="Arial"/>
              </a:rPr>
              <a:t>per </a:t>
            </a:r>
            <a:r>
              <a:rPr sz="2000" spc="-70" dirty="0">
                <a:latin typeface="Arial"/>
                <a:cs typeface="Arial"/>
              </a:rPr>
              <a:t>mantenere </a:t>
            </a:r>
            <a:r>
              <a:rPr sz="2000" spc="-75" dirty="0">
                <a:latin typeface="Arial"/>
                <a:cs typeface="Arial"/>
              </a:rPr>
              <a:t>la </a:t>
            </a:r>
            <a:r>
              <a:rPr sz="2000" spc="-85" dirty="0">
                <a:latin typeface="Arial"/>
                <a:cs typeface="Arial"/>
              </a:rPr>
              <a:t>concentrazione </a:t>
            </a:r>
            <a:r>
              <a:rPr sz="2000" spc="-60" dirty="0">
                <a:latin typeface="Arial"/>
                <a:cs typeface="Arial"/>
              </a:rPr>
              <a:t>del  </a:t>
            </a:r>
            <a:r>
              <a:rPr sz="2000" spc="-80">
                <a:latin typeface="Arial"/>
                <a:cs typeface="Arial"/>
              </a:rPr>
              <a:t>farmaco</a:t>
            </a:r>
            <a:r>
              <a:rPr sz="2000" spc="-120">
                <a:latin typeface="Arial"/>
                <a:cs typeface="Arial"/>
              </a:rPr>
              <a:t> </a:t>
            </a:r>
            <a:r>
              <a:rPr sz="2000" spc="-90">
                <a:latin typeface="Arial"/>
                <a:cs typeface="Arial"/>
              </a:rPr>
              <a:t>elevata</a:t>
            </a:r>
            <a:endParaRPr lang="it-IT" sz="2000" spc="-90" dirty="0">
              <a:latin typeface="Arial"/>
              <a:cs typeface="Arial"/>
            </a:endParaRPr>
          </a:p>
          <a:p>
            <a:pPr marL="756285" marR="5080" indent="-286385" algn="just">
              <a:lnSpc>
                <a:spcPct val="100000"/>
              </a:lnSpc>
              <a:spcBef>
                <a:spcPts val="505"/>
              </a:spcBef>
              <a:tabLst>
                <a:tab pos="756920" algn="l"/>
              </a:tabLst>
            </a:pPr>
            <a:endParaRPr sz="2000">
              <a:latin typeface="Arial"/>
              <a:cs typeface="Arial"/>
            </a:endParaRPr>
          </a:p>
          <a:p>
            <a:pPr marL="756285" marR="8890" indent="-286385" algn="just">
              <a:lnSpc>
                <a:spcPct val="100000"/>
              </a:lnSpc>
              <a:spcBef>
                <a:spcPts val="484"/>
              </a:spcBef>
              <a:buChar char="–"/>
              <a:tabLst>
                <a:tab pos="756920" algn="l"/>
              </a:tabLst>
            </a:pPr>
            <a:r>
              <a:rPr sz="2000" u="heavy" spc="-70" dirty="0">
                <a:uFill>
                  <a:solidFill>
                    <a:srgbClr val="000000"/>
                  </a:solidFill>
                </a:uFill>
                <a:latin typeface="Arial"/>
                <a:cs typeface="Arial"/>
              </a:rPr>
              <a:t>ciclo specifici</a:t>
            </a:r>
            <a:r>
              <a:rPr sz="2000" spc="-70" dirty="0">
                <a:latin typeface="Arial"/>
                <a:cs typeface="Arial"/>
              </a:rPr>
              <a:t>: </a:t>
            </a:r>
            <a:r>
              <a:rPr sz="2000" spc="-10" dirty="0">
                <a:latin typeface="Arial"/>
                <a:cs typeface="Arial"/>
              </a:rPr>
              <a:t>attivi </a:t>
            </a:r>
            <a:r>
              <a:rPr sz="2000" spc="-80" dirty="0">
                <a:latin typeface="Arial"/>
                <a:cs typeface="Arial"/>
              </a:rPr>
              <a:t>sulle </a:t>
            </a:r>
            <a:r>
              <a:rPr sz="2000" spc="-60" dirty="0">
                <a:latin typeface="Arial"/>
                <a:cs typeface="Arial"/>
              </a:rPr>
              <a:t>cellule </a:t>
            </a:r>
            <a:r>
              <a:rPr sz="2000" spc="-30" dirty="0">
                <a:latin typeface="Arial"/>
                <a:cs typeface="Arial"/>
              </a:rPr>
              <a:t>proliferanti </a:t>
            </a:r>
            <a:r>
              <a:rPr sz="2000" spc="-55" dirty="0">
                <a:latin typeface="Arial"/>
                <a:cs typeface="Arial"/>
              </a:rPr>
              <a:t>indipendentemente </a:t>
            </a:r>
            <a:r>
              <a:rPr sz="2000" spc="-75" dirty="0">
                <a:latin typeface="Arial"/>
                <a:cs typeface="Arial"/>
              </a:rPr>
              <a:t>dalla  </a:t>
            </a:r>
            <a:r>
              <a:rPr sz="2000" spc="-120" dirty="0">
                <a:latin typeface="Arial"/>
                <a:cs typeface="Arial"/>
              </a:rPr>
              <a:t>fase </a:t>
            </a:r>
            <a:r>
              <a:rPr sz="2000" spc="-60" dirty="0">
                <a:latin typeface="Arial"/>
                <a:cs typeface="Arial"/>
              </a:rPr>
              <a:t>del </a:t>
            </a:r>
            <a:r>
              <a:rPr sz="2000" spc="-70">
                <a:latin typeface="Arial"/>
                <a:cs typeface="Arial"/>
              </a:rPr>
              <a:t>ciclo</a:t>
            </a:r>
            <a:r>
              <a:rPr sz="2000" spc="-135">
                <a:latin typeface="Arial"/>
                <a:cs typeface="Arial"/>
              </a:rPr>
              <a:t> </a:t>
            </a:r>
            <a:r>
              <a:rPr sz="2000" spc="-65">
                <a:latin typeface="Arial"/>
                <a:cs typeface="Arial"/>
              </a:rPr>
              <a:t>cellulare</a:t>
            </a:r>
            <a:endParaRPr lang="it-IT" sz="2000" spc="-65" dirty="0">
              <a:latin typeface="Arial"/>
              <a:cs typeface="Arial"/>
            </a:endParaRPr>
          </a:p>
          <a:p>
            <a:pPr marL="756285" marR="8890" indent="-286385" algn="just">
              <a:lnSpc>
                <a:spcPct val="100000"/>
              </a:lnSpc>
              <a:spcBef>
                <a:spcPts val="484"/>
              </a:spcBef>
              <a:tabLst>
                <a:tab pos="756920" algn="l"/>
              </a:tabLst>
            </a:pPr>
            <a:endParaRPr sz="2000">
              <a:latin typeface="Arial"/>
              <a:cs typeface="Arial"/>
            </a:endParaRPr>
          </a:p>
          <a:p>
            <a:pPr marL="756285" marR="8255" indent="-286385" algn="just">
              <a:lnSpc>
                <a:spcPct val="100000"/>
              </a:lnSpc>
              <a:spcBef>
                <a:spcPts val="480"/>
              </a:spcBef>
              <a:buChar char="–"/>
              <a:tabLst>
                <a:tab pos="756920" algn="l"/>
              </a:tabLst>
            </a:pPr>
            <a:r>
              <a:rPr sz="2000" u="heavy" spc="-65" dirty="0">
                <a:uFill>
                  <a:solidFill>
                    <a:srgbClr val="000000"/>
                  </a:solidFill>
                </a:uFill>
                <a:latin typeface="Arial"/>
                <a:cs typeface="Arial"/>
              </a:rPr>
              <a:t>non </a:t>
            </a:r>
            <a:r>
              <a:rPr sz="2000" u="heavy" spc="-70" dirty="0">
                <a:uFill>
                  <a:solidFill>
                    <a:srgbClr val="000000"/>
                  </a:solidFill>
                </a:uFill>
                <a:latin typeface="Arial"/>
                <a:cs typeface="Arial"/>
              </a:rPr>
              <a:t>ciclo </a:t>
            </a:r>
            <a:r>
              <a:rPr sz="2000" u="heavy" spc="-65" dirty="0">
                <a:uFill>
                  <a:solidFill>
                    <a:srgbClr val="000000"/>
                  </a:solidFill>
                </a:uFill>
                <a:latin typeface="Arial"/>
                <a:cs typeface="Arial"/>
              </a:rPr>
              <a:t>specifici</a:t>
            </a:r>
            <a:r>
              <a:rPr sz="2000" spc="-65" dirty="0">
                <a:latin typeface="Arial"/>
                <a:cs typeface="Arial"/>
              </a:rPr>
              <a:t>: </a:t>
            </a:r>
            <a:r>
              <a:rPr sz="2000" spc="-105" dirty="0">
                <a:latin typeface="Arial"/>
                <a:cs typeface="Arial"/>
              </a:rPr>
              <a:t>sono </a:t>
            </a:r>
            <a:r>
              <a:rPr sz="2000" spc="-65" dirty="0">
                <a:latin typeface="Arial"/>
                <a:cs typeface="Arial"/>
              </a:rPr>
              <a:t>efficaci </a:t>
            </a:r>
            <a:r>
              <a:rPr sz="2000" spc="-25" dirty="0">
                <a:latin typeface="Arial"/>
                <a:cs typeface="Arial"/>
              </a:rPr>
              <a:t>in </a:t>
            </a:r>
            <a:r>
              <a:rPr sz="2000" spc="-70" dirty="0">
                <a:latin typeface="Arial"/>
                <a:cs typeface="Arial"/>
              </a:rPr>
              <a:t>modo </a:t>
            </a:r>
            <a:r>
              <a:rPr sz="2000" spc="-105" dirty="0">
                <a:latin typeface="Arial"/>
                <a:cs typeface="Arial"/>
              </a:rPr>
              <a:t>eguale </a:t>
            </a:r>
            <a:r>
              <a:rPr sz="2000" spc="-145" dirty="0">
                <a:latin typeface="Arial"/>
                <a:cs typeface="Arial"/>
              </a:rPr>
              <a:t>su </a:t>
            </a:r>
            <a:r>
              <a:rPr sz="2000" spc="-60" dirty="0">
                <a:latin typeface="Arial"/>
                <a:cs typeface="Arial"/>
              </a:rPr>
              <a:t>cellule </a:t>
            </a:r>
            <a:r>
              <a:rPr sz="2000" spc="-30" dirty="0">
                <a:latin typeface="Arial"/>
                <a:cs typeface="Arial"/>
              </a:rPr>
              <a:t>proliferanti </a:t>
            </a:r>
            <a:r>
              <a:rPr sz="2000" spc="-120" dirty="0">
                <a:latin typeface="Arial"/>
                <a:cs typeface="Arial"/>
              </a:rPr>
              <a:t>e  </a:t>
            </a:r>
            <a:r>
              <a:rPr sz="2000" spc="-70" dirty="0">
                <a:latin typeface="Arial"/>
                <a:cs typeface="Arial"/>
              </a:rPr>
              <a:t>quiescenti</a:t>
            </a:r>
            <a:endParaRPr sz="2000">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304800"/>
            <a:ext cx="4362450" cy="690574"/>
          </a:xfrm>
          <a:prstGeom prst="rect">
            <a:avLst/>
          </a:prstGeom>
        </p:spPr>
        <p:txBody>
          <a:bodyPr vert="horz" wrap="square" lIns="0" tIns="13335" rIns="0" bIns="0" rtlCol="0">
            <a:spAutoFit/>
          </a:bodyPr>
          <a:lstStyle/>
          <a:p>
            <a:pPr marL="12700" algn="ctr">
              <a:lnSpc>
                <a:spcPct val="100000"/>
              </a:lnSpc>
              <a:spcBef>
                <a:spcPts val="105"/>
              </a:spcBef>
            </a:pPr>
            <a:r>
              <a:rPr lang="it-IT" sz="4400" spc="-125" dirty="0"/>
              <a:t>P</a:t>
            </a:r>
            <a:r>
              <a:rPr sz="4400" spc="-125"/>
              <a:t>olichemioterapia</a:t>
            </a:r>
            <a:endParaRPr sz="4400"/>
          </a:p>
        </p:txBody>
      </p:sp>
      <p:sp>
        <p:nvSpPr>
          <p:cNvPr id="3" name="object 3"/>
          <p:cNvSpPr txBox="1"/>
          <p:nvPr/>
        </p:nvSpPr>
        <p:spPr>
          <a:xfrm>
            <a:off x="457200" y="1256625"/>
            <a:ext cx="8212430" cy="4534575"/>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spc="-260" dirty="0">
                <a:latin typeface="Arial"/>
                <a:cs typeface="Arial"/>
              </a:rPr>
              <a:t>La </a:t>
            </a:r>
            <a:r>
              <a:rPr sz="2400" spc="-65" dirty="0">
                <a:latin typeface="Arial"/>
                <a:cs typeface="Arial"/>
              </a:rPr>
              <a:t>polichemioterapia </a:t>
            </a:r>
            <a:r>
              <a:rPr sz="2400" spc="-140" dirty="0">
                <a:latin typeface="Arial"/>
                <a:cs typeface="Arial"/>
              </a:rPr>
              <a:t>è </a:t>
            </a:r>
            <a:r>
              <a:rPr sz="2400" spc="-180" dirty="0" err="1">
                <a:latin typeface="Arial"/>
                <a:cs typeface="Arial"/>
              </a:rPr>
              <a:t>basa</a:t>
            </a:r>
            <a:r>
              <a:rPr lang="it-IT" sz="2400" spc="-180" dirty="0" err="1">
                <a:latin typeface="Arial"/>
                <a:cs typeface="Arial"/>
              </a:rPr>
              <a:t>ta</a:t>
            </a:r>
            <a:r>
              <a:rPr sz="2400" spc="-180" dirty="0">
                <a:latin typeface="Arial"/>
                <a:cs typeface="Arial"/>
              </a:rPr>
              <a:t> </a:t>
            </a:r>
            <a:r>
              <a:rPr sz="2400" spc="-105" dirty="0">
                <a:latin typeface="Arial"/>
                <a:cs typeface="Arial"/>
              </a:rPr>
              <a:t>sulla </a:t>
            </a:r>
            <a:r>
              <a:rPr sz="2400" spc="-140" dirty="0">
                <a:latin typeface="Arial"/>
                <a:cs typeface="Arial"/>
              </a:rPr>
              <a:t>associazione </a:t>
            </a:r>
            <a:r>
              <a:rPr sz="2400" spc="-30" dirty="0">
                <a:latin typeface="Arial"/>
                <a:cs typeface="Arial"/>
              </a:rPr>
              <a:t>di </a:t>
            </a:r>
            <a:r>
              <a:rPr sz="2400" spc="-50" dirty="0" err="1">
                <a:latin typeface="Arial"/>
                <a:cs typeface="Arial"/>
              </a:rPr>
              <a:t>più</a:t>
            </a:r>
            <a:r>
              <a:rPr sz="2400" spc="-175" dirty="0">
                <a:latin typeface="Arial"/>
                <a:cs typeface="Arial"/>
              </a:rPr>
              <a:t> </a:t>
            </a:r>
            <a:r>
              <a:rPr sz="2400" spc="-85" dirty="0" err="1">
                <a:latin typeface="Arial"/>
                <a:cs typeface="Arial"/>
              </a:rPr>
              <a:t>farmaci</a:t>
            </a:r>
            <a:r>
              <a:rPr lang="it-IT" sz="2400" spc="-85" dirty="0">
                <a:latin typeface="Arial"/>
                <a:cs typeface="Arial"/>
              </a:rPr>
              <a:t> e</a:t>
            </a:r>
            <a:r>
              <a:rPr sz="2400" spc="-145" dirty="0">
                <a:latin typeface="Arial"/>
                <a:cs typeface="Arial"/>
              </a:rPr>
              <a:t> </a:t>
            </a:r>
            <a:r>
              <a:rPr sz="2400" spc="-80" dirty="0">
                <a:latin typeface="Arial"/>
                <a:cs typeface="Arial"/>
              </a:rPr>
              <a:t>indicata </a:t>
            </a:r>
            <a:r>
              <a:rPr sz="2400" spc="-70" dirty="0">
                <a:latin typeface="Arial"/>
                <a:cs typeface="Arial"/>
              </a:rPr>
              <a:t>nelle </a:t>
            </a:r>
            <a:r>
              <a:rPr sz="2400" spc="-110" dirty="0" err="1">
                <a:latin typeface="Arial"/>
                <a:cs typeface="Arial"/>
              </a:rPr>
              <a:t>neoplasie</a:t>
            </a:r>
            <a:r>
              <a:rPr sz="2400" spc="-210" dirty="0">
                <a:latin typeface="Arial"/>
                <a:cs typeface="Arial"/>
              </a:rPr>
              <a:t> </a:t>
            </a:r>
            <a:r>
              <a:rPr sz="2400" spc="-95" dirty="0" err="1">
                <a:latin typeface="Arial"/>
                <a:cs typeface="Arial"/>
              </a:rPr>
              <a:t>chemiosensibili</a:t>
            </a:r>
            <a:r>
              <a:rPr sz="2400" spc="-95" dirty="0">
                <a:latin typeface="Arial"/>
                <a:cs typeface="Arial"/>
              </a:rPr>
              <a:t>.</a:t>
            </a:r>
            <a:endParaRPr lang="it-IT" sz="2400" spc="-95" dirty="0">
              <a:latin typeface="Arial"/>
              <a:cs typeface="Arial"/>
            </a:endParaRPr>
          </a:p>
          <a:p>
            <a:pPr marL="355600" indent="-342900">
              <a:lnSpc>
                <a:spcPct val="100000"/>
              </a:lnSpc>
              <a:spcBef>
                <a:spcPts val="100"/>
              </a:spcBef>
              <a:tabLst>
                <a:tab pos="354965" algn="l"/>
                <a:tab pos="355600" algn="l"/>
              </a:tabLst>
            </a:pPr>
            <a:endParaRPr sz="2400" dirty="0">
              <a:latin typeface="Arial"/>
              <a:cs typeface="Arial"/>
            </a:endParaRPr>
          </a:p>
          <a:p>
            <a:pPr marL="355600" marR="298450" indent="-342900">
              <a:lnSpc>
                <a:spcPct val="100000"/>
              </a:lnSpc>
              <a:spcBef>
                <a:spcPts val="575"/>
              </a:spcBef>
              <a:buChar char="•"/>
              <a:tabLst>
                <a:tab pos="354965" algn="l"/>
                <a:tab pos="355600" algn="l"/>
              </a:tabLst>
            </a:pPr>
            <a:r>
              <a:rPr sz="2400" spc="-260" dirty="0">
                <a:latin typeface="Arial"/>
                <a:cs typeface="Arial"/>
              </a:rPr>
              <a:t>La </a:t>
            </a:r>
            <a:r>
              <a:rPr sz="2400" spc="-110" dirty="0">
                <a:latin typeface="Arial"/>
                <a:cs typeface="Arial"/>
              </a:rPr>
              <a:t>maggiore </a:t>
            </a:r>
            <a:r>
              <a:rPr sz="2400" spc="-90" dirty="0">
                <a:latin typeface="Arial"/>
                <a:cs typeface="Arial"/>
              </a:rPr>
              <a:t>efficacia </a:t>
            </a:r>
            <a:r>
              <a:rPr sz="2400" spc="-80" dirty="0">
                <a:latin typeface="Arial"/>
                <a:cs typeface="Arial"/>
              </a:rPr>
              <a:t>della </a:t>
            </a:r>
            <a:r>
              <a:rPr sz="2400" spc="-70" dirty="0" err="1">
                <a:latin typeface="Arial"/>
                <a:cs typeface="Arial"/>
              </a:rPr>
              <a:t>polichemioterapia</a:t>
            </a:r>
            <a:r>
              <a:rPr sz="2400" spc="-70" dirty="0">
                <a:latin typeface="Arial"/>
                <a:cs typeface="Arial"/>
              </a:rPr>
              <a:t> </a:t>
            </a:r>
            <a:r>
              <a:rPr sz="2400" spc="-40" dirty="0">
                <a:latin typeface="Arial"/>
                <a:cs typeface="Arial"/>
              </a:rPr>
              <a:t>rispetto</a:t>
            </a:r>
            <a:r>
              <a:rPr sz="2400" spc="-190" dirty="0">
                <a:latin typeface="Arial"/>
                <a:cs typeface="Arial"/>
              </a:rPr>
              <a:t> </a:t>
            </a:r>
            <a:r>
              <a:rPr sz="2400" spc="-85" dirty="0">
                <a:latin typeface="Arial"/>
                <a:cs typeface="Arial"/>
              </a:rPr>
              <a:t>alla  </a:t>
            </a:r>
            <a:r>
              <a:rPr sz="2400" spc="-80" dirty="0">
                <a:latin typeface="Arial"/>
                <a:cs typeface="Arial"/>
              </a:rPr>
              <a:t>monochemioterapia </a:t>
            </a:r>
            <a:r>
              <a:rPr sz="2400" spc="-145" dirty="0">
                <a:latin typeface="Arial"/>
                <a:cs typeface="Arial"/>
              </a:rPr>
              <a:t>è </a:t>
            </a:r>
            <a:r>
              <a:rPr sz="2400" spc="-75" dirty="0">
                <a:latin typeface="Arial"/>
                <a:cs typeface="Arial"/>
              </a:rPr>
              <a:t>dovuta</a:t>
            </a:r>
            <a:r>
              <a:rPr sz="2400" spc="-175" dirty="0">
                <a:latin typeface="Arial"/>
                <a:cs typeface="Arial"/>
              </a:rPr>
              <a:t> </a:t>
            </a:r>
            <a:r>
              <a:rPr sz="2400" spc="-105" dirty="0">
                <a:latin typeface="Arial"/>
                <a:cs typeface="Arial"/>
              </a:rPr>
              <a:t>a:</a:t>
            </a:r>
            <a:endParaRPr sz="2400" dirty="0">
              <a:latin typeface="Arial"/>
              <a:cs typeface="Arial"/>
            </a:endParaRPr>
          </a:p>
          <a:p>
            <a:pPr marL="756285" lvl="1" indent="-286385">
              <a:lnSpc>
                <a:spcPct val="100000"/>
              </a:lnSpc>
              <a:spcBef>
                <a:spcPts val="509"/>
              </a:spcBef>
              <a:buChar char="–"/>
              <a:tabLst>
                <a:tab pos="756285" algn="l"/>
                <a:tab pos="756920" algn="l"/>
              </a:tabLst>
            </a:pPr>
            <a:r>
              <a:rPr sz="2000" spc="-105" dirty="0">
                <a:latin typeface="Arial"/>
                <a:cs typeface="Arial"/>
              </a:rPr>
              <a:t>Prevenzione </a:t>
            </a:r>
            <a:r>
              <a:rPr sz="2000" spc="-65" dirty="0">
                <a:latin typeface="Arial"/>
                <a:cs typeface="Arial"/>
              </a:rPr>
              <a:t>della </a:t>
            </a:r>
            <a:r>
              <a:rPr sz="2000" spc="-120" dirty="0">
                <a:latin typeface="Arial"/>
                <a:cs typeface="Arial"/>
              </a:rPr>
              <a:t>emergenza </a:t>
            </a:r>
            <a:r>
              <a:rPr sz="2000" spc="-25" dirty="0">
                <a:latin typeface="Arial"/>
                <a:cs typeface="Arial"/>
              </a:rPr>
              <a:t>di </a:t>
            </a:r>
            <a:r>
              <a:rPr sz="2000" spc="-50" dirty="0">
                <a:latin typeface="Arial"/>
                <a:cs typeface="Arial"/>
              </a:rPr>
              <a:t>cloni</a:t>
            </a:r>
            <a:r>
              <a:rPr sz="2000" spc="-235" dirty="0">
                <a:latin typeface="Arial"/>
                <a:cs typeface="Arial"/>
              </a:rPr>
              <a:t> </a:t>
            </a:r>
            <a:r>
              <a:rPr sz="2000" spc="-65" dirty="0">
                <a:latin typeface="Arial"/>
                <a:cs typeface="Arial"/>
              </a:rPr>
              <a:t>farmacoresistenti</a:t>
            </a:r>
            <a:endParaRPr sz="2000" dirty="0">
              <a:latin typeface="Arial"/>
              <a:cs typeface="Arial"/>
            </a:endParaRPr>
          </a:p>
          <a:p>
            <a:pPr marL="756285" marR="5080" lvl="1" indent="-286385">
              <a:lnSpc>
                <a:spcPct val="100000"/>
              </a:lnSpc>
              <a:spcBef>
                <a:spcPts val="480"/>
              </a:spcBef>
              <a:buChar char="–"/>
              <a:tabLst>
                <a:tab pos="756285" algn="l"/>
                <a:tab pos="756920" algn="l"/>
              </a:tabLst>
            </a:pPr>
            <a:r>
              <a:rPr sz="2000" spc="-75" dirty="0">
                <a:latin typeface="Arial"/>
                <a:cs typeface="Arial"/>
              </a:rPr>
              <a:t>Distruzione </a:t>
            </a:r>
            <a:r>
              <a:rPr sz="2000" spc="-25" dirty="0">
                <a:latin typeface="Arial"/>
                <a:cs typeface="Arial"/>
              </a:rPr>
              <a:t>di </a:t>
            </a:r>
            <a:r>
              <a:rPr sz="2000" spc="-60" dirty="0">
                <a:latin typeface="Arial"/>
                <a:cs typeface="Arial"/>
              </a:rPr>
              <a:t>cellule </a:t>
            </a:r>
            <a:r>
              <a:rPr sz="2000" spc="-30" dirty="0">
                <a:latin typeface="Arial"/>
                <a:cs typeface="Arial"/>
              </a:rPr>
              <a:t>proliferanti </a:t>
            </a:r>
            <a:r>
              <a:rPr sz="2000" spc="-120" dirty="0">
                <a:latin typeface="Arial"/>
                <a:cs typeface="Arial"/>
              </a:rPr>
              <a:t>e </a:t>
            </a:r>
            <a:r>
              <a:rPr sz="2000" spc="-70" dirty="0">
                <a:latin typeface="Arial"/>
                <a:cs typeface="Arial"/>
              </a:rPr>
              <a:t>quiescenti </a:t>
            </a:r>
            <a:r>
              <a:rPr sz="2000" spc="-114" dirty="0">
                <a:latin typeface="Arial"/>
                <a:cs typeface="Arial"/>
              </a:rPr>
              <a:t>associando </a:t>
            </a:r>
            <a:r>
              <a:rPr sz="2000" spc="-70" dirty="0">
                <a:latin typeface="Arial"/>
                <a:cs typeface="Arial"/>
              </a:rPr>
              <a:t>farmaci</a:t>
            </a:r>
            <a:r>
              <a:rPr sz="2000" spc="-260" dirty="0">
                <a:latin typeface="Arial"/>
                <a:cs typeface="Arial"/>
              </a:rPr>
              <a:t> </a:t>
            </a:r>
            <a:r>
              <a:rPr sz="2000" spc="-70" dirty="0">
                <a:latin typeface="Arial"/>
                <a:cs typeface="Arial"/>
              </a:rPr>
              <a:t>ciclo  </a:t>
            </a:r>
            <a:r>
              <a:rPr sz="2000" spc="-75" dirty="0">
                <a:latin typeface="Arial"/>
                <a:cs typeface="Arial"/>
              </a:rPr>
              <a:t>specifici </a:t>
            </a:r>
            <a:r>
              <a:rPr sz="2000" spc="-120" dirty="0">
                <a:latin typeface="Arial"/>
                <a:cs typeface="Arial"/>
              </a:rPr>
              <a:t>e </a:t>
            </a:r>
            <a:r>
              <a:rPr sz="2000" spc="-65" dirty="0">
                <a:latin typeface="Arial"/>
                <a:cs typeface="Arial"/>
              </a:rPr>
              <a:t>non </a:t>
            </a:r>
            <a:r>
              <a:rPr sz="2000" spc="-70" dirty="0">
                <a:latin typeface="Arial"/>
                <a:cs typeface="Arial"/>
              </a:rPr>
              <a:t>ciclo</a:t>
            </a:r>
            <a:r>
              <a:rPr sz="2000" spc="-165" dirty="0">
                <a:latin typeface="Arial"/>
                <a:cs typeface="Arial"/>
              </a:rPr>
              <a:t> </a:t>
            </a:r>
            <a:r>
              <a:rPr sz="2000" spc="-75" dirty="0">
                <a:latin typeface="Arial"/>
                <a:cs typeface="Arial"/>
              </a:rPr>
              <a:t>specifici</a:t>
            </a:r>
            <a:endParaRPr sz="2000" dirty="0">
              <a:latin typeface="Arial"/>
              <a:cs typeface="Arial"/>
            </a:endParaRPr>
          </a:p>
          <a:p>
            <a:pPr marL="756285" lvl="1" indent="-286385">
              <a:lnSpc>
                <a:spcPct val="100000"/>
              </a:lnSpc>
              <a:spcBef>
                <a:spcPts val="480"/>
              </a:spcBef>
              <a:buChar char="–"/>
              <a:tabLst>
                <a:tab pos="756285" algn="l"/>
                <a:tab pos="756920" algn="l"/>
              </a:tabLst>
            </a:pPr>
            <a:r>
              <a:rPr sz="2000" spc="-110" dirty="0">
                <a:latin typeface="Arial"/>
                <a:cs typeface="Arial"/>
              </a:rPr>
              <a:t>Sinergismo </a:t>
            </a:r>
            <a:r>
              <a:rPr sz="2000" spc="-55" dirty="0">
                <a:latin typeface="Arial"/>
                <a:cs typeface="Arial"/>
              </a:rPr>
              <a:t>dei</a:t>
            </a:r>
            <a:r>
              <a:rPr sz="2000" spc="-110" dirty="0">
                <a:latin typeface="Arial"/>
                <a:cs typeface="Arial"/>
              </a:rPr>
              <a:t> </a:t>
            </a:r>
            <a:r>
              <a:rPr sz="2000" spc="-70" dirty="0">
                <a:latin typeface="Arial"/>
                <a:cs typeface="Arial"/>
              </a:rPr>
              <a:t>farmaci</a:t>
            </a:r>
            <a:endParaRPr sz="2000" dirty="0">
              <a:latin typeface="Arial"/>
              <a:cs typeface="Arial"/>
            </a:endParaRPr>
          </a:p>
          <a:p>
            <a:pPr marL="756285" lvl="1" indent="-286385">
              <a:lnSpc>
                <a:spcPct val="100000"/>
              </a:lnSpc>
              <a:spcBef>
                <a:spcPts val="480"/>
              </a:spcBef>
              <a:buChar char="–"/>
              <a:tabLst>
                <a:tab pos="756285" algn="l"/>
                <a:tab pos="756920" algn="l"/>
              </a:tabLst>
            </a:pPr>
            <a:r>
              <a:rPr sz="2000" spc="-65" dirty="0">
                <a:latin typeface="Arial"/>
                <a:cs typeface="Arial"/>
              </a:rPr>
              <a:t>Modulazione</a:t>
            </a:r>
            <a:r>
              <a:rPr sz="2000" spc="-135" dirty="0">
                <a:latin typeface="Arial"/>
                <a:cs typeface="Arial"/>
              </a:rPr>
              <a:t> </a:t>
            </a:r>
            <a:r>
              <a:rPr sz="2000" spc="-70" dirty="0">
                <a:latin typeface="Arial"/>
                <a:cs typeface="Arial"/>
              </a:rPr>
              <a:t>biochimica:</a:t>
            </a:r>
            <a:endParaRPr sz="2000" dirty="0">
              <a:latin typeface="Arial"/>
              <a:cs typeface="Arial"/>
            </a:endParaRPr>
          </a:p>
          <a:p>
            <a:pPr marL="1155700" marR="323850" lvl="2" indent="-229235">
              <a:lnSpc>
                <a:spcPct val="100000"/>
              </a:lnSpc>
              <a:spcBef>
                <a:spcPts val="415"/>
              </a:spcBef>
              <a:buChar char="•"/>
              <a:tabLst>
                <a:tab pos="1155700" algn="l"/>
                <a:tab pos="1156335" algn="l"/>
              </a:tabLst>
            </a:pPr>
            <a:r>
              <a:rPr sz="1600" spc="-90" dirty="0">
                <a:latin typeface="Arial"/>
                <a:cs typeface="Arial"/>
              </a:rPr>
              <a:t>l’associazione </a:t>
            </a:r>
            <a:r>
              <a:rPr sz="1600" spc="-25" dirty="0">
                <a:latin typeface="Arial"/>
                <a:cs typeface="Arial"/>
              </a:rPr>
              <a:t>di </a:t>
            </a:r>
            <a:r>
              <a:rPr sz="1600" spc="-55" dirty="0">
                <a:latin typeface="Arial"/>
                <a:cs typeface="Arial"/>
              </a:rPr>
              <a:t>un </a:t>
            </a:r>
            <a:r>
              <a:rPr sz="1600" spc="-70" dirty="0">
                <a:latin typeface="Arial"/>
                <a:cs typeface="Arial"/>
              </a:rPr>
              <a:t>farmaco </a:t>
            </a:r>
            <a:r>
              <a:rPr sz="1600" spc="-20" dirty="0">
                <a:latin typeface="Arial"/>
                <a:cs typeface="Arial"/>
              </a:rPr>
              <a:t>attivo </a:t>
            </a:r>
            <a:r>
              <a:rPr sz="1600" spc="-85" dirty="0">
                <a:latin typeface="Arial"/>
                <a:cs typeface="Arial"/>
              </a:rPr>
              <a:t>con </a:t>
            </a:r>
            <a:r>
              <a:rPr sz="1600" spc="-55" dirty="0">
                <a:latin typeface="Arial"/>
                <a:cs typeface="Arial"/>
              </a:rPr>
              <a:t>uno </a:t>
            </a:r>
            <a:r>
              <a:rPr sz="1600" spc="-20" dirty="0">
                <a:latin typeface="Arial"/>
                <a:cs typeface="Arial"/>
              </a:rPr>
              <a:t>inattivo </a:t>
            </a:r>
            <a:r>
              <a:rPr sz="1600" spc="-55" dirty="0">
                <a:latin typeface="Arial"/>
                <a:cs typeface="Arial"/>
              </a:rPr>
              <a:t>può </a:t>
            </a:r>
            <a:r>
              <a:rPr sz="1600" spc="-60" dirty="0">
                <a:latin typeface="Arial"/>
                <a:cs typeface="Arial"/>
              </a:rPr>
              <a:t>potenziare </a:t>
            </a:r>
            <a:r>
              <a:rPr sz="1600" spc="10" dirty="0">
                <a:latin typeface="Arial"/>
                <a:cs typeface="Arial"/>
              </a:rPr>
              <a:t>il </a:t>
            </a:r>
            <a:r>
              <a:rPr sz="1600" spc="-30" dirty="0">
                <a:latin typeface="Arial"/>
                <a:cs typeface="Arial"/>
              </a:rPr>
              <a:t>primo  </a:t>
            </a:r>
            <a:r>
              <a:rPr sz="1600" spc="-50" dirty="0">
                <a:latin typeface="Arial"/>
                <a:cs typeface="Arial"/>
              </a:rPr>
              <a:t>(inibizione </a:t>
            </a:r>
            <a:r>
              <a:rPr sz="1600" spc="-55" dirty="0">
                <a:latin typeface="Arial"/>
                <a:cs typeface="Arial"/>
              </a:rPr>
              <a:t>della </a:t>
            </a:r>
            <a:r>
              <a:rPr sz="1600" spc="-10" dirty="0">
                <a:latin typeface="Arial"/>
                <a:cs typeface="Arial"/>
              </a:rPr>
              <a:t>timidilato </a:t>
            </a:r>
            <a:r>
              <a:rPr sz="1600" spc="-55" dirty="0">
                <a:latin typeface="Arial"/>
                <a:cs typeface="Arial"/>
              </a:rPr>
              <a:t>sintetasi </a:t>
            </a:r>
            <a:r>
              <a:rPr sz="1600" spc="-90" dirty="0">
                <a:latin typeface="Arial"/>
                <a:cs typeface="Arial"/>
              </a:rPr>
              <a:t>ad </a:t>
            </a:r>
            <a:r>
              <a:rPr sz="1600" spc="-75" dirty="0">
                <a:latin typeface="Arial"/>
                <a:cs typeface="Arial"/>
              </a:rPr>
              <a:t>opera </a:t>
            </a:r>
            <a:r>
              <a:rPr sz="1600" spc="-50" dirty="0">
                <a:latin typeface="Arial"/>
                <a:cs typeface="Arial"/>
              </a:rPr>
              <a:t>del </a:t>
            </a:r>
            <a:r>
              <a:rPr sz="1600" spc="-40" dirty="0">
                <a:latin typeface="Arial"/>
                <a:cs typeface="Arial"/>
              </a:rPr>
              <a:t>fluorouracile </a:t>
            </a:r>
            <a:r>
              <a:rPr sz="1600" spc="-20" dirty="0">
                <a:latin typeface="Arial"/>
                <a:cs typeface="Arial"/>
              </a:rPr>
              <a:t>indotta</a:t>
            </a:r>
            <a:r>
              <a:rPr sz="1600" spc="-330" dirty="0">
                <a:latin typeface="Arial"/>
                <a:cs typeface="Arial"/>
              </a:rPr>
              <a:t> </a:t>
            </a:r>
            <a:r>
              <a:rPr sz="1600" spc="-60" dirty="0">
                <a:latin typeface="Arial"/>
                <a:cs typeface="Arial"/>
              </a:rPr>
              <a:t>dall’acido  </a:t>
            </a:r>
            <a:r>
              <a:rPr sz="1600" spc="-40" dirty="0">
                <a:latin typeface="Arial"/>
                <a:cs typeface="Arial"/>
              </a:rPr>
              <a:t>folico)</a:t>
            </a:r>
            <a:endParaRPr sz="1600" dirty="0">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6102" y="461899"/>
            <a:ext cx="7910195" cy="696595"/>
          </a:xfrm>
          <a:prstGeom prst="rect">
            <a:avLst/>
          </a:prstGeom>
        </p:spPr>
        <p:txBody>
          <a:bodyPr vert="horz" wrap="square" lIns="0" tIns="13335" rIns="0" bIns="0" rtlCol="0">
            <a:spAutoFit/>
          </a:bodyPr>
          <a:lstStyle/>
          <a:p>
            <a:pPr marL="12700">
              <a:lnSpc>
                <a:spcPct val="100000"/>
              </a:lnSpc>
              <a:spcBef>
                <a:spcPts val="105"/>
              </a:spcBef>
            </a:pPr>
            <a:r>
              <a:rPr sz="4400" spc="-225" dirty="0"/>
              <a:t>Vie </a:t>
            </a:r>
            <a:r>
              <a:rPr sz="4400" spc="-260" dirty="0"/>
              <a:t>e </a:t>
            </a:r>
            <a:r>
              <a:rPr sz="4400" spc="-155" dirty="0"/>
              <a:t>tecniche </a:t>
            </a:r>
            <a:r>
              <a:rPr sz="4400" spc="-55" dirty="0"/>
              <a:t>di</a:t>
            </a:r>
            <a:r>
              <a:rPr sz="4400" spc="-270" dirty="0"/>
              <a:t> </a:t>
            </a:r>
            <a:r>
              <a:rPr sz="4400" spc="-165" dirty="0"/>
              <a:t>somministrazione</a:t>
            </a:r>
            <a:endParaRPr sz="4400"/>
          </a:p>
        </p:txBody>
      </p:sp>
      <p:sp>
        <p:nvSpPr>
          <p:cNvPr id="3" name="object 3"/>
          <p:cNvSpPr txBox="1"/>
          <p:nvPr/>
        </p:nvSpPr>
        <p:spPr>
          <a:xfrm>
            <a:off x="535940" y="1613357"/>
            <a:ext cx="8012430" cy="4003660"/>
          </a:xfrm>
          <a:prstGeom prst="rect">
            <a:avLst/>
          </a:prstGeom>
        </p:spPr>
        <p:txBody>
          <a:bodyPr vert="horz" wrap="square" lIns="0" tIns="12700" rIns="0" bIns="0" rtlCol="0">
            <a:spAutoFit/>
          </a:bodyPr>
          <a:lstStyle/>
          <a:p>
            <a:pPr marL="12700">
              <a:lnSpc>
                <a:spcPct val="100000"/>
              </a:lnSpc>
              <a:spcBef>
                <a:spcPts val="100"/>
              </a:spcBef>
            </a:pPr>
            <a:r>
              <a:rPr sz="2400" spc="-260" dirty="0">
                <a:latin typeface="Arial"/>
                <a:cs typeface="Arial"/>
              </a:rPr>
              <a:t>La </a:t>
            </a:r>
            <a:r>
              <a:rPr sz="2400" spc="-100" dirty="0">
                <a:latin typeface="Arial"/>
                <a:cs typeface="Arial"/>
              </a:rPr>
              <a:t>via </a:t>
            </a:r>
            <a:r>
              <a:rPr sz="2400" spc="-110" dirty="0">
                <a:latin typeface="Arial"/>
                <a:cs typeface="Arial"/>
              </a:rPr>
              <a:t>ed </a:t>
            </a:r>
            <a:r>
              <a:rPr sz="2400" spc="15" dirty="0">
                <a:latin typeface="Arial"/>
                <a:cs typeface="Arial"/>
              </a:rPr>
              <a:t>il</a:t>
            </a:r>
            <a:r>
              <a:rPr sz="2400" spc="-470" dirty="0">
                <a:latin typeface="Arial"/>
                <a:cs typeface="Arial"/>
              </a:rPr>
              <a:t> </a:t>
            </a:r>
            <a:r>
              <a:rPr sz="2400" spc="-55" dirty="0">
                <a:latin typeface="Arial"/>
                <a:cs typeface="Arial"/>
              </a:rPr>
              <a:t>tempo </a:t>
            </a:r>
            <a:r>
              <a:rPr sz="2400" spc="-30" dirty="0">
                <a:latin typeface="Arial"/>
                <a:cs typeface="Arial"/>
              </a:rPr>
              <a:t>di </a:t>
            </a:r>
            <a:r>
              <a:rPr sz="2400" spc="-90" dirty="0">
                <a:latin typeface="Arial"/>
                <a:cs typeface="Arial"/>
              </a:rPr>
              <a:t>somministrazione </a:t>
            </a:r>
            <a:r>
              <a:rPr sz="2400" spc="-30" dirty="0">
                <a:latin typeface="Arial"/>
                <a:cs typeface="Arial"/>
              </a:rPr>
              <a:t>di </a:t>
            </a:r>
            <a:r>
              <a:rPr sz="2400" spc="-80" dirty="0">
                <a:latin typeface="Arial"/>
                <a:cs typeface="Arial"/>
              </a:rPr>
              <a:t>un </a:t>
            </a:r>
            <a:r>
              <a:rPr sz="2400" spc="-100" dirty="0">
                <a:latin typeface="Arial"/>
                <a:cs typeface="Arial"/>
              </a:rPr>
              <a:t>farmaco </a:t>
            </a:r>
            <a:r>
              <a:rPr sz="2400" spc="-110" dirty="0">
                <a:latin typeface="Arial"/>
                <a:cs typeface="Arial"/>
              </a:rPr>
              <a:t>ne </a:t>
            </a:r>
            <a:r>
              <a:rPr sz="2400" spc="-135" dirty="0">
                <a:latin typeface="Arial"/>
                <a:cs typeface="Arial"/>
              </a:rPr>
              <a:t>possono</a:t>
            </a:r>
            <a:endParaRPr sz="2400">
              <a:latin typeface="Arial"/>
              <a:cs typeface="Arial"/>
            </a:endParaRPr>
          </a:p>
          <a:p>
            <a:pPr marL="12700">
              <a:lnSpc>
                <a:spcPct val="100000"/>
              </a:lnSpc>
              <a:spcBef>
                <a:spcPts val="5"/>
              </a:spcBef>
            </a:pPr>
            <a:r>
              <a:rPr sz="2400" spc="-85" dirty="0">
                <a:latin typeface="Arial"/>
                <a:cs typeface="Arial"/>
              </a:rPr>
              <a:t>influenzare </a:t>
            </a:r>
            <a:r>
              <a:rPr sz="2400" spc="-80" dirty="0">
                <a:latin typeface="Arial"/>
                <a:cs typeface="Arial"/>
              </a:rPr>
              <a:t>l’efficacia </a:t>
            </a:r>
            <a:r>
              <a:rPr sz="2400" spc="-145" dirty="0">
                <a:latin typeface="Arial"/>
                <a:cs typeface="Arial"/>
              </a:rPr>
              <a:t>e </a:t>
            </a:r>
            <a:r>
              <a:rPr sz="2400" spc="-60" dirty="0">
                <a:latin typeface="Arial"/>
                <a:cs typeface="Arial"/>
              </a:rPr>
              <a:t>gli </a:t>
            </a:r>
            <a:r>
              <a:rPr sz="2400" spc="-5" dirty="0">
                <a:latin typeface="Arial"/>
                <a:cs typeface="Arial"/>
              </a:rPr>
              <a:t>effetti</a:t>
            </a:r>
            <a:r>
              <a:rPr sz="2400" spc="-285" dirty="0">
                <a:latin typeface="Arial"/>
                <a:cs typeface="Arial"/>
              </a:rPr>
              <a:t> </a:t>
            </a:r>
            <a:r>
              <a:rPr sz="2400" spc="-60" dirty="0">
                <a:latin typeface="Arial"/>
                <a:cs typeface="Arial"/>
              </a:rPr>
              <a:t>collaterali.</a:t>
            </a:r>
            <a:endParaRPr sz="2400">
              <a:latin typeface="Arial"/>
              <a:cs typeface="Arial"/>
            </a:endParaRPr>
          </a:p>
          <a:p>
            <a:pPr>
              <a:lnSpc>
                <a:spcPct val="100000"/>
              </a:lnSpc>
              <a:spcBef>
                <a:spcPts val="5"/>
              </a:spcBef>
            </a:pPr>
            <a:endParaRPr sz="3500">
              <a:latin typeface="Times New Roman"/>
              <a:cs typeface="Times New Roman"/>
            </a:endParaRPr>
          </a:p>
          <a:p>
            <a:pPr marL="12700">
              <a:lnSpc>
                <a:spcPct val="100000"/>
              </a:lnSpc>
            </a:pPr>
            <a:r>
              <a:rPr sz="2400" spc="-65" dirty="0">
                <a:latin typeface="Arial"/>
                <a:cs typeface="Arial"/>
              </a:rPr>
              <a:t>I </a:t>
            </a:r>
            <a:r>
              <a:rPr sz="2400" spc="-85" dirty="0">
                <a:latin typeface="Arial"/>
                <a:cs typeface="Arial"/>
              </a:rPr>
              <a:t>farmaci </a:t>
            </a:r>
            <a:r>
              <a:rPr sz="2400" spc="-65" dirty="0">
                <a:latin typeface="Arial"/>
                <a:cs typeface="Arial"/>
              </a:rPr>
              <a:t>antineoplastici </a:t>
            </a:r>
            <a:r>
              <a:rPr sz="2400" spc="-135" dirty="0">
                <a:latin typeface="Arial"/>
                <a:cs typeface="Arial"/>
              </a:rPr>
              <a:t>possono </a:t>
            </a:r>
            <a:r>
              <a:rPr sz="2400" spc="-160" dirty="0">
                <a:latin typeface="Arial"/>
                <a:cs typeface="Arial"/>
              </a:rPr>
              <a:t>essere </a:t>
            </a:r>
            <a:r>
              <a:rPr sz="2400" spc="-65">
                <a:latin typeface="Arial"/>
                <a:cs typeface="Arial"/>
              </a:rPr>
              <a:t>somministrati</a:t>
            </a:r>
            <a:r>
              <a:rPr sz="2400" spc="-310">
                <a:latin typeface="Arial"/>
                <a:cs typeface="Arial"/>
              </a:rPr>
              <a:t> </a:t>
            </a:r>
            <a:r>
              <a:rPr sz="2400" spc="-65">
                <a:latin typeface="Arial"/>
                <a:cs typeface="Arial"/>
              </a:rPr>
              <a:t>per</a:t>
            </a:r>
            <a:endParaRPr lang="it-IT" sz="2400" spc="-65" dirty="0">
              <a:latin typeface="Arial"/>
              <a:cs typeface="Arial"/>
            </a:endParaRPr>
          </a:p>
          <a:p>
            <a:pPr marL="12700">
              <a:lnSpc>
                <a:spcPct val="100000"/>
              </a:lnSpc>
            </a:pPr>
            <a:endParaRPr sz="2400">
              <a:latin typeface="Arial"/>
              <a:cs typeface="Arial"/>
            </a:endParaRPr>
          </a:p>
          <a:p>
            <a:pPr marL="756285" indent="-286385">
              <a:lnSpc>
                <a:spcPct val="100000"/>
              </a:lnSpc>
              <a:spcBef>
                <a:spcPts val="509"/>
              </a:spcBef>
              <a:buFont typeface="Arial"/>
              <a:buChar char="–"/>
              <a:tabLst>
                <a:tab pos="756285" algn="l"/>
                <a:tab pos="756920" algn="l"/>
              </a:tabLst>
            </a:pPr>
            <a:r>
              <a:rPr sz="2000" b="1" spc="-100" dirty="0">
                <a:latin typeface="Trebuchet MS"/>
                <a:cs typeface="Trebuchet MS"/>
              </a:rPr>
              <a:t>via </a:t>
            </a:r>
            <a:r>
              <a:rPr sz="2000" b="1" spc="-105" dirty="0">
                <a:latin typeface="Trebuchet MS"/>
                <a:cs typeface="Trebuchet MS"/>
              </a:rPr>
              <a:t>sistemica</a:t>
            </a:r>
            <a:r>
              <a:rPr sz="2000" spc="-105" dirty="0">
                <a:latin typeface="Arial"/>
                <a:cs typeface="Arial"/>
              </a:rPr>
              <a:t>: </a:t>
            </a:r>
            <a:r>
              <a:rPr sz="2000" spc="-65" dirty="0">
                <a:latin typeface="Arial"/>
                <a:cs typeface="Arial"/>
              </a:rPr>
              <a:t>orale </a:t>
            </a:r>
            <a:r>
              <a:rPr sz="2000" spc="-55" dirty="0">
                <a:latin typeface="Arial"/>
                <a:cs typeface="Arial"/>
              </a:rPr>
              <a:t>(per </a:t>
            </a:r>
            <a:r>
              <a:rPr sz="2000" spc="-100" dirty="0">
                <a:latin typeface="Arial"/>
                <a:cs typeface="Arial"/>
              </a:rPr>
              <a:t>os), </a:t>
            </a:r>
            <a:r>
              <a:rPr sz="2000" spc="-65" dirty="0">
                <a:latin typeface="Arial"/>
                <a:cs typeface="Arial"/>
              </a:rPr>
              <a:t>sottocutanea </a:t>
            </a:r>
            <a:r>
              <a:rPr sz="2000" spc="-114" dirty="0">
                <a:latin typeface="Arial"/>
                <a:cs typeface="Arial"/>
              </a:rPr>
              <a:t>(sc), </a:t>
            </a:r>
            <a:r>
              <a:rPr sz="2000" spc="-105" dirty="0">
                <a:latin typeface="Arial"/>
                <a:cs typeface="Arial"/>
              </a:rPr>
              <a:t>endovenosa</a:t>
            </a:r>
            <a:r>
              <a:rPr sz="2000" spc="-325" dirty="0">
                <a:latin typeface="Arial"/>
                <a:cs typeface="Arial"/>
              </a:rPr>
              <a:t> </a:t>
            </a:r>
            <a:r>
              <a:rPr sz="2000" spc="-85" dirty="0">
                <a:latin typeface="Arial"/>
                <a:cs typeface="Arial"/>
              </a:rPr>
              <a:t>(ev),</a:t>
            </a:r>
            <a:endParaRPr sz="2000">
              <a:latin typeface="Arial"/>
              <a:cs typeface="Arial"/>
            </a:endParaRPr>
          </a:p>
          <a:p>
            <a:pPr marR="69215" algn="ctr">
              <a:lnSpc>
                <a:spcPct val="100000"/>
              </a:lnSpc>
            </a:pPr>
            <a:r>
              <a:rPr sz="2000" spc="-70" dirty="0">
                <a:latin typeface="Arial"/>
                <a:cs typeface="Arial"/>
              </a:rPr>
              <a:t>intramuscolare</a:t>
            </a:r>
            <a:r>
              <a:rPr sz="2000" spc="-95" dirty="0">
                <a:latin typeface="Arial"/>
                <a:cs typeface="Arial"/>
              </a:rPr>
              <a:t> </a:t>
            </a:r>
            <a:r>
              <a:rPr sz="2000" spc="-40" dirty="0">
                <a:latin typeface="Arial"/>
                <a:cs typeface="Arial"/>
              </a:rPr>
              <a:t>(im):</a:t>
            </a:r>
            <a:r>
              <a:rPr sz="2000" spc="-100" dirty="0">
                <a:latin typeface="Arial"/>
                <a:cs typeface="Arial"/>
              </a:rPr>
              <a:t> </a:t>
            </a:r>
            <a:r>
              <a:rPr sz="2000" spc="-25" dirty="0">
                <a:latin typeface="Arial"/>
                <a:cs typeface="Arial"/>
              </a:rPr>
              <a:t>in</a:t>
            </a:r>
            <a:r>
              <a:rPr sz="2000" spc="-105" dirty="0">
                <a:latin typeface="Arial"/>
                <a:cs typeface="Arial"/>
              </a:rPr>
              <a:t> </a:t>
            </a:r>
            <a:r>
              <a:rPr sz="2000" spc="-40" dirty="0">
                <a:latin typeface="Arial"/>
                <a:cs typeface="Arial"/>
              </a:rPr>
              <a:t>bolo</a:t>
            </a:r>
            <a:r>
              <a:rPr sz="2000" spc="-135" dirty="0">
                <a:latin typeface="Arial"/>
                <a:cs typeface="Arial"/>
              </a:rPr>
              <a:t> </a:t>
            </a:r>
            <a:r>
              <a:rPr sz="2000" spc="-60" dirty="0">
                <a:latin typeface="Arial"/>
                <a:cs typeface="Arial"/>
              </a:rPr>
              <a:t>od</a:t>
            </a:r>
            <a:r>
              <a:rPr sz="2000" spc="-105" dirty="0">
                <a:latin typeface="Arial"/>
                <a:cs typeface="Arial"/>
              </a:rPr>
              <a:t> </a:t>
            </a:r>
            <a:r>
              <a:rPr sz="2000" spc="-30" dirty="0">
                <a:latin typeface="Arial"/>
                <a:cs typeface="Arial"/>
              </a:rPr>
              <a:t>in</a:t>
            </a:r>
            <a:r>
              <a:rPr sz="2000" spc="-105" dirty="0">
                <a:latin typeface="Arial"/>
                <a:cs typeface="Arial"/>
              </a:rPr>
              <a:t> </a:t>
            </a:r>
            <a:r>
              <a:rPr sz="2000" spc="-60" dirty="0">
                <a:latin typeface="Arial"/>
                <a:cs typeface="Arial"/>
              </a:rPr>
              <a:t>infusione</a:t>
            </a:r>
            <a:r>
              <a:rPr sz="2000" spc="-105" dirty="0">
                <a:latin typeface="Arial"/>
                <a:cs typeface="Arial"/>
              </a:rPr>
              <a:t> </a:t>
            </a:r>
            <a:r>
              <a:rPr sz="2000" spc="-25" dirty="0">
                <a:latin typeface="Arial"/>
                <a:cs typeface="Arial"/>
              </a:rPr>
              <a:t>di</a:t>
            </a:r>
            <a:r>
              <a:rPr sz="2000" spc="-105" dirty="0">
                <a:latin typeface="Arial"/>
                <a:cs typeface="Arial"/>
              </a:rPr>
              <a:t> </a:t>
            </a:r>
            <a:r>
              <a:rPr sz="2000" spc="-65" dirty="0">
                <a:latin typeface="Arial"/>
                <a:cs typeface="Arial"/>
              </a:rPr>
              <a:t>durata</a:t>
            </a:r>
            <a:r>
              <a:rPr sz="2000" spc="-114" dirty="0">
                <a:latin typeface="Arial"/>
                <a:cs typeface="Arial"/>
              </a:rPr>
              <a:t> </a:t>
            </a:r>
            <a:r>
              <a:rPr sz="2000" spc="-60">
                <a:latin typeface="Arial"/>
                <a:cs typeface="Arial"/>
              </a:rPr>
              <a:t>variabile.</a:t>
            </a:r>
            <a:endParaRPr lang="it-IT" sz="2000" spc="-60" dirty="0">
              <a:latin typeface="Arial"/>
              <a:cs typeface="Arial"/>
            </a:endParaRPr>
          </a:p>
          <a:p>
            <a:pPr marR="69215" algn="ctr">
              <a:lnSpc>
                <a:spcPct val="100000"/>
              </a:lnSpc>
            </a:pPr>
            <a:endParaRPr sz="2000">
              <a:latin typeface="Arial"/>
              <a:cs typeface="Arial"/>
            </a:endParaRPr>
          </a:p>
          <a:p>
            <a:pPr marL="756285" marR="40005" indent="-286385">
              <a:lnSpc>
                <a:spcPct val="100000"/>
              </a:lnSpc>
              <a:spcBef>
                <a:spcPts val="480"/>
              </a:spcBef>
              <a:buFont typeface="Arial"/>
              <a:buChar char="–"/>
              <a:tabLst>
                <a:tab pos="756285" algn="l"/>
                <a:tab pos="756920" algn="l"/>
              </a:tabLst>
            </a:pPr>
            <a:r>
              <a:rPr sz="2000" b="1" spc="-125" dirty="0">
                <a:latin typeface="Trebuchet MS"/>
                <a:cs typeface="Trebuchet MS"/>
              </a:rPr>
              <a:t>Locoregionale: </a:t>
            </a:r>
            <a:r>
              <a:rPr sz="2000" spc="-90" dirty="0">
                <a:latin typeface="Arial"/>
                <a:cs typeface="Arial"/>
              </a:rPr>
              <a:t>chemioembolizzazione </a:t>
            </a:r>
            <a:r>
              <a:rPr sz="2000" spc="-40" dirty="0">
                <a:latin typeface="Arial"/>
                <a:cs typeface="Arial"/>
              </a:rPr>
              <a:t>(arterie </a:t>
            </a:r>
            <a:r>
              <a:rPr sz="2000" spc="-70" dirty="0">
                <a:latin typeface="Arial"/>
                <a:cs typeface="Arial"/>
              </a:rPr>
              <a:t>epatiche), </a:t>
            </a:r>
            <a:r>
              <a:rPr sz="2000" spc="-40" dirty="0">
                <a:latin typeface="Arial"/>
                <a:cs typeface="Arial"/>
              </a:rPr>
              <a:t>intrarteriosa  </a:t>
            </a:r>
            <a:r>
              <a:rPr sz="2000" spc="-55" dirty="0">
                <a:latin typeface="Arial"/>
                <a:cs typeface="Arial"/>
              </a:rPr>
              <a:t>(per le </a:t>
            </a:r>
            <a:r>
              <a:rPr sz="2000" spc="-90" dirty="0">
                <a:latin typeface="Arial"/>
                <a:cs typeface="Arial"/>
              </a:rPr>
              <a:t>metastasi </a:t>
            </a:r>
            <a:r>
              <a:rPr sz="2000" spc="-70" dirty="0">
                <a:latin typeface="Arial"/>
                <a:cs typeface="Arial"/>
              </a:rPr>
              <a:t>epatiche), endocavitaria (endopleurica), </a:t>
            </a:r>
            <a:r>
              <a:rPr sz="2000" spc="-55" dirty="0">
                <a:latin typeface="Arial"/>
                <a:cs typeface="Arial"/>
              </a:rPr>
              <a:t>intratecale  </a:t>
            </a:r>
            <a:r>
              <a:rPr sz="2000" spc="-65" dirty="0">
                <a:latin typeface="Arial"/>
                <a:cs typeface="Arial"/>
              </a:rPr>
              <a:t>(profilassi), </a:t>
            </a:r>
            <a:r>
              <a:rPr sz="2000" spc="-60" dirty="0">
                <a:latin typeface="Arial"/>
                <a:cs typeface="Arial"/>
              </a:rPr>
              <a:t>enodoperitoneale </a:t>
            </a:r>
            <a:r>
              <a:rPr sz="2000" spc="-15" dirty="0">
                <a:latin typeface="Arial"/>
                <a:cs typeface="Arial"/>
              </a:rPr>
              <a:t>(tumori</a:t>
            </a:r>
            <a:r>
              <a:rPr sz="2000" spc="-155" dirty="0">
                <a:latin typeface="Arial"/>
                <a:cs typeface="Arial"/>
              </a:rPr>
              <a:t> </a:t>
            </a:r>
            <a:r>
              <a:rPr sz="2000" spc="-75" dirty="0">
                <a:latin typeface="Arial"/>
                <a:cs typeface="Arial"/>
              </a:rPr>
              <a:t>ovaio)</a:t>
            </a:r>
            <a:endParaRPr sz="2000">
              <a:latin typeface="Aria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9513" y="461899"/>
            <a:ext cx="4745990" cy="696595"/>
          </a:xfrm>
          <a:prstGeom prst="rect">
            <a:avLst/>
          </a:prstGeom>
        </p:spPr>
        <p:txBody>
          <a:bodyPr vert="horz" wrap="square" lIns="0" tIns="13335" rIns="0" bIns="0" rtlCol="0">
            <a:spAutoFit/>
          </a:bodyPr>
          <a:lstStyle/>
          <a:p>
            <a:pPr marL="12700">
              <a:lnSpc>
                <a:spcPct val="100000"/>
              </a:lnSpc>
              <a:spcBef>
                <a:spcPts val="105"/>
              </a:spcBef>
            </a:pPr>
            <a:r>
              <a:rPr sz="4400" spc="-265" dirty="0"/>
              <a:t>Farmaci</a:t>
            </a:r>
            <a:r>
              <a:rPr sz="4400" spc="-275" dirty="0"/>
              <a:t> </a:t>
            </a:r>
            <a:r>
              <a:rPr sz="4400" spc="-55" dirty="0"/>
              <a:t>antitumorali</a:t>
            </a:r>
            <a:endParaRPr sz="4400"/>
          </a:p>
        </p:txBody>
      </p:sp>
      <p:sp>
        <p:nvSpPr>
          <p:cNvPr id="3" name="object 3"/>
          <p:cNvSpPr txBox="1"/>
          <p:nvPr/>
        </p:nvSpPr>
        <p:spPr>
          <a:xfrm>
            <a:off x="535940" y="1539811"/>
            <a:ext cx="7487920" cy="3319145"/>
          </a:xfrm>
          <a:prstGeom prst="rect">
            <a:avLst/>
          </a:prstGeom>
        </p:spPr>
        <p:txBody>
          <a:bodyPr vert="horz" wrap="square" lIns="0" tIns="86360" rIns="0" bIns="0" rtlCol="0">
            <a:spAutoFit/>
          </a:bodyPr>
          <a:lstStyle/>
          <a:p>
            <a:pPr marL="355600" indent="-342900">
              <a:lnSpc>
                <a:spcPct val="100000"/>
              </a:lnSpc>
              <a:spcBef>
                <a:spcPts val="680"/>
              </a:spcBef>
              <a:buChar char="•"/>
              <a:tabLst>
                <a:tab pos="355600" algn="l"/>
                <a:tab pos="356235" algn="l"/>
              </a:tabLst>
            </a:pPr>
            <a:r>
              <a:rPr sz="2400" spc="-260" dirty="0">
                <a:latin typeface="Arial"/>
                <a:cs typeface="Arial"/>
              </a:rPr>
              <a:t>La </a:t>
            </a:r>
            <a:r>
              <a:rPr sz="2400" spc="-70" dirty="0">
                <a:latin typeface="Arial"/>
                <a:cs typeface="Arial"/>
              </a:rPr>
              <a:t>terapia </a:t>
            </a:r>
            <a:r>
              <a:rPr sz="2400" spc="-114" dirty="0">
                <a:latin typeface="Arial"/>
                <a:cs typeface="Arial"/>
              </a:rPr>
              <a:t>medica </a:t>
            </a:r>
            <a:r>
              <a:rPr sz="2400" spc="-70" dirty="0">
                <a:latin typeface="Arial"/>
                <a:cs typeface="Arial"/>
              </a:rPr>
              <a:t>dei </a:t>
            </a:r>
            <a:r>
              <a:rPr sz="2400" spc="-10" dirty="0">
                <a:latin typeface="Arial"/>
                <a:cs typeface="Arial"/>
              </a:rPr>
              <a:t>tumori </a:t>
            </a:r>
            <a:r>
              <a:rPr sz="2400" spc="-85" dirty="0">
                <a:latin typeface="Arial"/>
                <a:cs typeface="Arial"/>
              </a:rPr>
              <a:t>utilizza </a:t>
            </a:r>
            <a:r>
              <a:rPr sz="2400" spc="-120" dirty="0">
                <a:latin typeface="Arial"/>
                <a:cs typeface="Arial"/>
              </a:rPr>
              <a:t>4 </a:t>
            </a:r>
            <a:r>
              <a:rPr sz="2400" spc="-95" dirty="0">
                <a:latin typeface="Arial"/>
                <a:cs typeface="Arial"/>
              </a:rPr>
              <a:t>categorie </a:t>
            </a:r>
            <a:r>
              <a:rPr sz="2400" spc="15" dirty="0">
                <a:latin typeface="Arial"/>
                <a:cs typeface="Arial"/>
              </a:rPr>
              <a:t>i</a:t>
            </a:r>
            <a:r>
              <a:rPr sz="2400" spc="-350" dirty="0">
                <a:latin typeface="Arial"/>
                <a:cs typeface="Arial"/>
              </a:rPr>
              <a:t> </a:t>
            </a:r>
            <a:r>
              <a:rPr sz="2400" spc="-75" dirty="0">
                <a:latin typeface="Arial"/>
                <a:cs typeface="Arial"/>
              </a:rPr>
              <a:t>farmaci:</a:t>
            </a:r>
            <a:endParaRPr sz="2400">
              <a:latin typeface="Arial"/>
              <a:cs typeface="Arial"/>
            </a:endParaRPr>
          </a:p>
          <a:p>
            <a:pPr marL="355600" indent="-342900">
              <a:lnSpc>
                <a:spcPct val="100000"/>
              </a:lnSpc>
              <a:spcBef>
                <a:spcPts val="580"/>
              </a:spcBef>
              <a:buChar char="•"/>
              <a:tabLst>
                <a:tab pos="355600" algn="l"/>
                <a:tab pos="356235" algn="l"/>
              </a:tabLst>
            </a:pPr>
            <a:r>
              <a:rPr sz="2400" spc="-90" dirty="0">
                <a:latin typeface="Arial"/>
                <a:cs typeface="Arial"/>
              </a:rPr>
              <a:t>Chemioterapici</a:t>
            </a:r>
            <a:r>
              <a:rPr sz="2400" spc="-170" dirty="0">
                <a:latin typeface="Arial"/>
                <a:cs typeface="Arial"/>
              </a:rPr>
              <a:t> </a:t>
            </a:r>
            <a:r>
              <a:rPr sz="2400" spc="-75" dirty="0">
                <a:latin typeface="Arial"/>
                <a:cs typeface="Arial"/>
              </a:rPr>
              <a:t>citotossici</a:t>
            </a:r>
            <a:endParaRPr sz="2400">
              <a:latin typeface="Arial"/>
              <a:cs typeface="Arial"/>
            </a:endParaRPr>
          </a:p>
          <a:p>
            <a:pPr marL="355600" marR="302895" indent="-342900">
              <a:lnSpc>
                <a:spcPct val="100000"/>
              </a:lnSpc>
              <a:spcBef>
                <a:spcPts val="575"/>
              </a:spcBef>
              <a:buChar char="•"/>
              <a:tabLst>
                <a:tab pos="355600" algn="l"/>
                <a:tab pos="356235" algn="l"/>
              </a:tabLst>
            </a:pPr>
            <a:r>
              <a:rPr sz="2400" spc="-80" dirty="0">
                <a:latin typeface="Arial"/>
                <a:cs typeface="Arial"/>
              </a:rPr>
              <a:t>Ormoni</a:t>
            </a:r>
            <a:r>
              <a:rPr sz="2400" spc="-140" dirty="0">
                <a:latin typeface="Arial"/>
                <a:cs typeface="Arial"/>
              </a:rPr>
              <a:t> </a:t>
            </a:r>
            <a:r>
              <a:rPr sz="2400" spc="-145" dirty="0">
                <a:latin typeface="Arial"/>
                <a:cs typeface="Arial"/>
              </a:rPr>
              <a:t>e</a:t>
            </a:r>
            <a:r>
              <a:rPr sz="2400" spc="-120" dirty="0">
                <a:latin typeface="Arial"/>
                <a:cs typeface="Arial"/>
              </a:rPr>
              <a:t> </a:t>
            </a:r>
            <a:r>
              <a:rPr sz="2400" spc="-80" dirty="0">
                <a:latin typeface="Arial"/>
                <a:cs typeface="Arial"/>
              </a:rPr>
              <a:t>antagonisti</a:t>
            </a:r>
            <a:r>
              <a:rPr sz="2400" spc="-150" dirty="0">
                <a:latin typeface="Arial"/>
                <a:cs typeface="Arial"/>
              </a:rPr>
              <a:t> </a:t>
            </a:r>
            <a:r>
              <a:rPr sz="2400" spc="-35" dirty="0">
                <a:latin typeface="Arial"/>
                <a:cs typeface="Arial"/>
              </a:rPr>
              <a:t>di</a:t>
            </a:r>
            <a:r>
              <a:rPr sz="2400" spc="-125" dirty="0">
                <a:latin typeface="Arial"/>
                <a:cs typeface="Arial"/>
              </a:rPr>
              <a:t> </a:t>
            </a:r>
            <a:r>
              <a:rPr sz="2400" spc="-45" dirty="0">
                <a:latin typeface="Arial"/>
                <a:cs typeface="Arial"/>
              </a:rPr>
              <a:t>ormoni</a:t>
            </a:r>
            <a:r>
              <a:rPr sz="2400" spc="-120" dirty="0">
                <a:latin typeface="Arial"/>
                <a:cs typeface="Arial"/>
              </a:rPr>
              <a:t> </a:t>
            </a:r>
            <a:r>
              <a:rPr sz="2400" spc="-70" dirty="0">
                <a:latin typeface="Arial"/>
                <a:cs typeface="Arial"/>
              </a:rPr>
              <a:t>o</a:t>
            </a:r>
            <a:r>
              <a:rPr sz="2400" spc="-130" dirty="0">
                <a:latin typeface="Arial"/>
                <a:cs typeface="Arial"/>
              </a:rPr>
              <a:t> </a:t>
            </a:r>
            <a:r>
              <a:rPr sz="2400" spc="-35" dirty="0">
                <a:latin typeface="Arial"/>
                <a:cs typeface="Arial"/>
              </a:rPr>
              <a:t>loro</a:t>
            </a:r>
            <a:r>
              <a:rPr sz="2400" spc="-140" dirty="0">
                <a:latin typeface="Arial"/>
                <a:cs typeface="Arial"/>
              </a:rPr>
              <a:t> </a:t>
            </a:r>
            <a:r>
              <a:rPr sz="2400" spc="-35" dirty="0">
                <a:latin typeface="Arial"/>
                <a:cs typeface="Arial"/>
              </a:rPr>
              <a:t>recettori</a:t>
            </a:r>
            <a:r>
              <a:rPr sz="2400" spc="-140" dirty="0">
                <a:latin typeface="Arial"/>
                <a:cs typeface="Arial"/>
              </a:rPr>
              <a:t> </a:t>
            </a:r>
            <a:r>
              <a:rPr sz="2400" spc="-70" dirty="0">
                <a:latin typeface="Arial"/>
                <a:cs typeface="Arial"/>
              </a:rPr>
              <a:t>(terapia  </a:t>
            </a:r>
            <a:r>
              <a:rPr sz="2400" spc="-85" dirty="0">
                <a:latin typeface="Arial"/>
                <a:cs typeface="Arial"/>
              </a:rPr>
              <a:t>endocrina)</a:t>
            </a:r>
            <a:endParaRPr sz="2400">
              <a:latin typeface="Arial"/>
              <a:cs typeface="Arial"/>
            </a:endParaRPr>
          </a:p>
          <a:p>
            <a:pPr marL="355600" indent="-342900">
              <a:lnSpc>
                <a:spcPct val="100000"/>
              </a:lnSpc>
              <a:spcBef>
                <a:spcPts val="575"/>
              </a:spcBef>
              <a:buChar char="•"/>
              <a:tabLst>
                <a:tab pos="355600" algn="l"/>
                <a:tab pos="356235" algn="l"/>
              </a:tabLst>
            </a:pPr>
            <a:r>
              <a:rPr sz="2400" spc="-145" dirty="0">
                <a:latin typeface="Arial"/>
                <a:cs typeface="Arial"/>
              </a:rPr>
              <a:t>Farmaci </a:t>
            </a:r>
            <a:r>
              <a:rPr sz="2400" spc="-185" dirty="0">
                <a:latin typeface="Arial"/>
                <a:cs typeface="Arial"/>
              </a:rPr>
              <a:t>a </a:t>
            </a:r>
            <a:r>
              <a:rPr sz="2400" spc="-105" dirty="0">
                <a:latin typeface="Arial"/>
                <a:cs typeface="Arial"/>
              </a:rPr>
              <a:t>bersaglio </a:t>
            </a:r>
            <a:r>
              <a:rPr sz="2400" spc="-90" dirty="0">
                <a:latin typeface="Arial"/>
                <a:cs typeface="Arial"/>
              </a:rPr>
              <a:t>molecolare </a:t>
            </a:r>
            <a:r>
              <a:rPr sz="2400" spc="5" dirty="0">
                <a:latin typeface="Arial"/>
                <a:cs typeface="Arial"/>
              </a:rPr>
              <a:t>diretti </a:t>
            </a:r>
            <a:r>
              <a:rPr sz="2400" spc="-55" dirty="0">
                <a:latin typeface="Arial"/>
                <a:cs typeface="Arial"/>
              </a:rPr>
              <a:t>contro </a:t>
            </a:r>
            <a:r>
              <a:rPr sz="2400" spc="-50" dirty="0">
                <a:latin typeface="Arial"/>
                <a:cs typeface="Arial"/>
              </a:rPr>
              <a:t>proteine</a:t>
            </a:r>
            <a:r>
              <a:rPr sz="2400" spc="-420" dirty="0">
                <a:latin typeface="Arial"/>
                <a:cs typeface="Arial"/>
              </a:rPr>
              <a:t> </a:t>
            </a:r>
            <a:r>
              <a:rPr sz="2400" spc="-35" dirty="0">
                <a:latin typeface="Arial"/>
                <a:cs typeface="Arial"/>
              </a:rPr>
              <a:t>di</a:t>
            </a:r>
            <a:endParaRPr sz="2400">
              <a:latin typeface="Arial"/>
              <a:cs typeface="Arial"/>
            </a:endParaRPr>
          </a:p>
          <a:p>
            <a:pPr marL="355600">
              <a:lnSpc>
                <a:spcPct val="100000"/>
              </a:lnSpc>
              <a:spcBef>
                <a:spcPts val="5"/>
              </a:spcBef>
            </a:pPr>
            <a:r>
              <a:rPr sz="2400" spc="-150" dirty="0">
                <a:latin typeface="Arial"/>
                <a:cs typeface="Arial"/>
              </a:rPr>
              <a:t>segnale </a:t>
            </a:r>
            <a:r>
              <a:rPr sz="2400" spc="-60" dirty="0">
                <a:latin typeface="Arial"/>
                <a:cs typeface="Arial"/>
              </a:rPr>
              <a:t>(target</a:t>
            </a:r>
            <a:r>
              <a:rPr sz="2400" spc="-125" dirty="0">
                <a:latin typeface="Arial"/>
                <a:cs typeface="Arial"/>
              </a:rPr>
              <a:t> </a:t>
            </a:r>
            <a:r>
              <a:rPr sz="2400" spc="-70" dirty="0">
                <a:latin typeface="Arial"/>
                <a:cs typeface="Arial"/>
              </a:rPr>
              <a:t>therapy)</a:t>
            </a:r>
            <a:endParaRPr sz="2400">
              <a:latin typeface="Arial"/>
              <a:cs typeface="Arial"/>
            </a:endParaRPr>
          </a:p>
          <a:p>
            <a:pPr marL="355600" marR="1529080" indent="-342900">
              <a:lnSpc>
                <a:spcPct val="100000"/>
              </a:lnSpc>
              <a:spcBef>
                <a:spcPts val="575"/>
              </a:spcBef>
              <a:buChar char="•"/>
              <a:tabLst>
                <a:tab pos="355600" algn="l"/>
                <a:tab pos="356235" algn="l"/>
              </a:tabLst>
            </a:pPr>
            <a:r>
              <a:rPr sz="2400" spc="-145" dirty="0">
                <a:latin typeface="Arial"/>
                <a:cs typeface="Arial"/>
              </a:rPr>
              <a:t>Farmaci </a:t>
            </a:r>
            <a:r>
              <a:rPr sz="2400" spc="-135" dirty="0">
                <a:latin typeface="Arial"/>
                <a:cs typeface="Arial"/>
              </a:rPr>
              <a:t>che </a:t>
            </a:r>
            <a:r>
              <a:rPr sz="2400" spc="-70" dirty="0">
                <a:latin typeface="Arial"/>
                <a:cs typeface="Arial"/>
              </a:rPr>
              <a:t>stimolano </a:t>
            </a:r>
            <a:r>
              <a:rPr sz="2400" spc="15" dirty="0">
                <a:latin typeface="Arial"/>
                <a:cs typeface="Arial"/>
              </a:rPr>
              <a:t>il </a:t>
            </a:r>
            <a:r>
              <a:rPr sz="2400" spc="-125" dirty="0">
                <a:latin typeface="Arial"/>
                <a:cs typeface="Arial"/>
              </a:rPr>
              <a:t>sistema</a:t>
            </a:r>
            <a:r>
              <a:rPr sz="2400" spc="-365" dirty="0">
                <a:latin typeface="Arial"/>
                <a:cs typeface="Arial"/>
              </a:rPr>
              <a:t> </a:t>
            </a:r>
            <a:r>
              <a:rPr sz="2400" spc="-35" dirty="0">
                <a:latin typeface="Arial"/>
                <a:cs typeface="Arial"/>
              </a:rPr>
              <a:t>immunitario  </a:t>
            </a:r>
            <a:r>
              <a:rPr sz="2400" spc="-70" dirty="0">
                <a:latin typeface="Arial"/>
                <a:cs typeface="Arial"/>
              </a:rPr>
              <a:t>(immunoterapia)</a:t>
            </a:r>
            <a:endParaRPr sz="2400">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8785" y="461899"/>
            <a:ext cx="4187825" cy="696595"/>
          </a:xfrm>
          <a:prstGeom prst="rect">
            <a:avLst/>
          </a:prstGeom>
        </p:spPr>
        <p:txBody>
          <a:bodyPr vert="horz" wrap="square" lIns="0" tIns="13335" rIns="0" bIns="0" rtlCol="0">
            <a:spAutoFit/>
          </a:bodyPr>
          <a:lstStyle/>
          <a:p>
            <a:pPr marL="12700">
              <a:lnSpc>
                <a:spcPct val="100000"/>
              </a:lnSpc>
              <a:spcBef>
                <a:spcPts val="105"/>
              </a:spcBef>
            </a:pPr>
            <a:r>
              <a:rPr sz="4400" spc="-265" dirty="0"/>
              <a:t>Farmaci</a:t>
            </a:r>
            <a:r>
              <a:rPr sz="4400" spc="-310" dirty="0"/>
              <a:t> </a:t>
            </a:r>
            <a:r>
              <a:rPr sz="4400" spc="-125" dirty="0"/>
              <a:t>citotossici</a:t>
            </a:r>
            <a:endParaRPr sz="4400"/>
          </a:p>
        </p:txBody>
      </p:sp>
      <p:sp>
        <p:nvSpPr>
          <p:cNvPr id="3" name="object 3"/>
          <p:cNvSpPr txBox="1"/>
          <p:nvPr/>
        </p:nvSpPr>
        <p:spPr>
          <a:xfrm>
            <a:off x="535940" y="1523961"/>
            <a:ext cx="7330440" cy="3099435"/>
          </a:xfrm>
          <a:prstGeom prst="rect">
            <a:avLst/>
          </a:prstGeom>
        </p:spPr>
        <p:txBody>
          <a:bodyPr vert="horz" wrap="square" lIns="0" tIns="98425" rIns="0" bIns="0" rtlCol="0">
            <a:spAutoFit/>
          </a:bodyPr>
          <a:lstStyle/>
          <a:p>
            <a:pPr marL="355600" indent="-342900">
              <a:lnSpc>
                <a:spcPct val="100000"/>
              </a:lnSpc>
              <a:spcBef>
                <a:spcPts val="775"/>
              </a:spcBef>
              <a:buChar char="•"/>
              <a:tabLst>
                <a:tab pos="355600" algn="l"/>
                <a:tab pos="356235" algn="l"/>
              </a:tabLst>
            </a:pPr>
            <a:r>
              <a:rPr sz="2800" spc="-70" dirty="0">
                <a:latin typeface="Arial"/>
                <a:cs typeface="Arial"/>
              </a:rPr>
              <a:t>Alchilanti</a:t>
            </a:r>
            <a:endParaRPr sz="2800">
              <a:latin typeface="Arial"/>
              <a:cs typeface="Arial"/>
            </a:endParaRPr>
          </a:p>
          <a:p>
            <a:pPr marL="355600" indent="-342900">
              <a:lnSpc>
                <a:spcPct val="100000"/>
              </a:lnSpc>
              <a:spcBef>
                <a:spcPts val="675"/>
              </a:spcBef>
              <a:buChar char="•"/>
              <a:tabLst>
                <a:tab pos="355600" algn="l"/>
                <a:tab pos="356235" algn="l"/>
              </a:tabLst>
            </a:pPr>
            <a:r>
              <a:rPr sz="2800" spc="-40" dirty="0">
                <a:latin typeface="Arial"/>
                <a:cs typeface="Arial"/>
              </a:rPr>
              <a:t>Antimetaboliti</a:t>
            </a:r>
            <a:endParaRPr sz="2800">
              <a:latin typeface="Arial"/>
              <a:cs typeface="Arial"/>
            </a:endParaRPr>
          </a:p>
          <a:p>
            <a:pPr marL="355600" indent="-342900">
              <a:lnSpc>
                <a:spcPct val="100000"/>
              </a:lnSpc>
              <a:spcBef>
                <a:spcPts val="675"/>
              </a:spcBef>
              <a:buChar char="•"/>
              <a:tabLst>
                <a:tab pos="355600" algn="l"/>
                <a:tab pos="356235" algn="l"/>
              </a:tabLst>
            </a:pPr>
            <a:r>
              <a:rPr sz="2800" spc="-95" dirty="0">
                <a:latin typeface="Arial"/>
                <a:cs typeface="Arial"/>
              </a:rPr>
              <a:t>Alcaloidi della </a:t>
            </a:r>
            <a:r>
              <a:rPr sz="2800" spc="-130" dirty="0">
                <a:latin typeface="Arial"/>
                <a:cs typeface="Arial"/>
              </a:rPr>
              <a:t>vinca, </a:t>
            </a:r>
            <a:r>
              <a:rPr sz="2800" spc="-80" dirty="0">
                <a:latin typeface="Arial"/>
                <a:cs typeface="Arial"/>
              </a:rPr>
              <a:t>epipodofillotossine </a:t>
            </a:r>
            <a:r>
              <a:rPr sz="2800" spc="-170" dirty="0">
                <a:latin typeface="Arial"/>
                <a:cs typeface="Arial"/>
              </a:rPr>
              <a:t>e</a:t>
            </a:r>
            <a:r>
              <a:rPr sz="2800" spc="-155" dirty="0">
                <a:latin typeface="Arial"/>
                <a:cs typeface="Arial"/>
              </a:rPr>
              <a:t> </a:t>
            </a:r>
            <a:r>
              <a:rPr sz="2800" spc="-110" dirty="0">
                <a:latin typeface="Arial"/>
                <a:cs typeface="Arial"/>
              </a:rPr>
              <a:t>taxani</a:t>
            </a:r>
            <a:endParaRPr sz="2800">
              <a:latin typeface="Arial"/>
              <a:cs typeface="Arial"/>
            </a:endParaRPr>
          </a:p>
          <a:p>
            <a:pPr marL="355600" indent="-342900">
              <a:lnSpc>
                <a:spcPct val="100000"/>
              </a:lnSpc>
              <a:spcBef>
                <a:spcPts val="670"/>
              </a:spcBef>
              <a:buChar char="•"/>
              <a:tabLst>
                <a:tab pos="355600" algn="l"/>
                <a:tab pos="356235" algn="l"/>
              </a:tabLst>
            </a:pPr>
            <a:r>
              <a:rPr sz="2800" spc="-40" dirty="0">
                <a:latin typeface="Arial"/>
                <a:cs typeface="Arial"/>
              </a:rPr>
              <a:t>Antibiotici</a:t>
            </a:r>
            <a:r>
              <a:rPr sz="2800" spc="-130" dirty="0">
                <a:latin typeface="Arial"/>
                <a:cs typeface="Arial"/>
              </a:rPr>
              <a:t> </a:t>
            </a:r>
            <a:r>
              <a:rPr sz="2800" spc="-45" dirty="0">
                <a:latin typeface="Arial"/>
                <a:cs typeface="Arial"/>
              </a:rPr>
              <a:t>antitumorali</a:t>
            </a:r>
            <a:endParaRPr sz="2800">
              <a:latin typeface="Arial"/>
              <a:cs typeface="Arial"/>
            </a:endParaRPr>
          </a:p>
          <a:p>
            <a:pPr marL="355600" indent="-342900">
              <a:lnSpc>
                <a:spcPct val="100000"/>
              </a:lnSpc>
              <a:spcBef>
                <a:spcPts val="675"/>
              </a:spcBef>
              <a:buChar char="•"/>
              <a:tabLst>
                <a:tab pos="355600" algn="l"/>
                <a:tab pos="356235" algn="l"/>
              </a:tabLst>
            </a:pPr>
            <a:r>
              <a:rPr sz="2800" spc="-85" dirty="0">
                <a:latin typeface="Arial"/>
                <a:cs typeface="Arial"/>
              </a:rPr>
              <a:t>Derivati del</a:t>
            </a:r>
            <a:r>
              <a:rPr sz="2800" spc="-220" dirty="0">
                <a:latin typeface="Arial"/>
                <a:cs typeface="Arial"/>
              </a:rPr>
              <a:t> </a:t>
            </a:r>
            <a:r>
              <a:rPr sz="2800" spc="-50" dirty="0">
                <a:latin typeface="Arial"/>
                <a:cs typeface="Arial"/>
              </a:rPr>
              <a:t>platino</a:t>
            </a:r>
            <a:endParaRPr sz="2800">
              <a:latin typeface="Arial"/>
              <a:cs typeface="Arial"/>
            </a:endParaRPr>
          </a:p>
          <a:p>
            <a:pPr marL="355600" indent="-342900">
              <a:lnSpc>
                <a:spcPct val="100000"/>
              </a:lnSpc>
              <a:spcBef>
                <a:spcPts val="670"/>
              </a:spcBef>
              <a:buChar char="•"/>
              <a:tabLst>
                <a:tab pos="355600" algn="l"/>
                <a:tab pos="356235" algn="l"/>
              </a:tabLst>
            </a:pPr>
            <a:r>
              <a:rPr sz="2800" spc="-114" dirty="0">
                <a:latin typeface="Arial"/>
                <a:cs typeface="Arial"/>
              </a:rPr>
              <a:t>miscellanei</a:t>
            </a:r>
            <a:endParaRPr sz="2800">
              <a:latin typeface="Arial"/>
              <a:cs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9000" y="461899"/>
            <a:ext cx="2184400" cy="690574"/>
          </a:xfrm>
          <a:prstGeom prst="rect">
            <a:avLst/>
          </a:prstGeom>
        </p:spPr>
        <p:txBody>
          <a:bodyPr vert="horz" wrap="square" lIns="0" tIns="13335" rIns="0" bIns="0" rtlCol="0">
            <a:spAutoFit/>
          </a:bodyPr>
          <a:lstStyle/>
          <a:p>
            <a:pPr marL="12700">
              <a:lnSpc>
                <a:spcPct val="100000"/>
              </a:lnSpc>
              <a:spcBef>
                <a:spcPts val="105"/>
              </a:spcBef>
            </a:pPr>
            <a:r>
              <a:rPr lang="it-IT" sz="4400" spc="-145" dirty="0"/>
              <a:t>A</a:t>
            </a:r>
            <a:r>
              <a:rPr sz="4400" spc="-145"/>
              <a:t>lchila</a:t>
            </a:r>
            <a:r>
              <a:rPr sz="4400" spc="-235"/>
              <a:t>n</a:t>
            </a:r>
            <a:r>
              <a:rPr sz="4400" spc="140"/>
              <a:t>ti</a:t>
            </a:r>
            <a:endParaRPr sz="4400"/>
          </a:p>
        </p:txBody>
      </p:sp>
      <p:sp>
        <p:nvSpPr>
          <p:cNvPr id="3" name="object 3"/>
          <p:cNvSpPr txBox="1"/>
          <p:nvPr/>
        </p:nvSpPr>
        <p:spPr>
          <a:xfrm>
            <a:off x="535940" y="1613357"/>
            <a:ext cx="7632700" cy="3627120"/>
          </a:xfrm>
          <a:prstGeom prst="rect">
            <a:avLst/>
          </a:prstGeom>
        </p:spPr>
        <p:txBody>
          <a:bodyPr vert="horz" wrap="square" lIns="0" tIns="12700" rIns="0" bIns="0" rtlCol="0">
            <a:spAutoFit/>
          </a:bodyPr>
          <a:lstStyle/>
          <a:p>
            <a:pPr marL="355600" indent="-342900">
              <a:lnSpc>
                <a:spcPct val="100000"/>
              </a:lnSpc>
              <a:spcBef>
                <a:spcPts val="100"/>
              </a:spcBef>
              <a:buChar char="•"/>
              <a:tabLst>
                <a:tab pos="355600" algn="l"/>
                <a:tab pos="356235" algn="l"/>
              </a:tabLst>
            </a:pPr>
            <a:r>
              <a:rPr sz="2400" spc="-140" dirty="0">
                <a:latin typeface="Arial"/>
                <a:cs typeface="Arial"/>
              </a:rPr>
              <a:t>Agiscono </a:t>
            </a:r>
            <a:r>
              <a:rPr sz="2400" spc="-65" dirty="0">
                <a:latin typeface="Arial"/>
                <a:cs typeface="Arial"/>
              </a:rPr>
              <a:t>formando </a:t>
            </a:r>
            <a:r>
              <a:rPr sz="2400" spc="-105" dirty="0">
                <a:latin typeface="Arial"/>
                <a:cs typeface="Arial"/>
              </a:rPr>
              <a:t>legami </a:t>
            </a:r>
            <a:r>
              <a:rPr sz="2400" spc="-80" dirty="0">
                <a:latin typeface="Arial"/>
                <a:cs typeface="Arial"/>
              </a:rPr>
              <a:t>covalenti </a:t>
            </a:r>
            <a:r>
              <a:rPr sz="2400" spc="-120" dirty="0">
                <a:latin typeface="Arial"/>
                <a:cs typeface="Arial"/>
              </a:rPr>
              <a:t>con </a:t>
            </a:r>
            <a:r>
              <a:rPr sz="2400" spc="-65" dirty="0">
                <a:latin typeface="Arial"/>
                <a:cs typeface="Arial"/>
              </a:rPr>
              <a:t>gruppi</a:t>
            </a:r>
            <a:r>
              <a:rPr sz="2400" spc="-290" dirty="0">
                <a:latin typeface="Arial"/>
                <a:cs typeface="Arial"/>
              </a:rPr>
              <a:t> </a:t>
            </a:r>
            <a:r>
              <a:rPr sz="2400" spc="-55" dirty="0">
                <a:latin typeface="Arial"/>
                <a:cs typeface="Arial"/>
              </a:rPr>
              <a:t>nucleofilici</a:t>
            </a:r>
            <a:endParaRPr sz="2400">
              <a:latin typeface="Arial"/>
              <a:cs typeface="Arial"/>
            </a:endParaRPr>
          </a:p>
          <a:p>
            <a:pPr marL="355600">
              <a:lnSpc>
                <a:spcPct val="100000"/>
              </a:lnSpc>
              <a:spcBef>
                <a:spcPts val="5"/>
              </a:spcBef>
            </a:pPr>
            <a:r>
              <a:rPr sz="2400" spc="-70" dirty="0">
                <a:latin typeface="Arial"/>
                <a:cs typeface="Arial"/>
              </a:rPr>
              <a:t>presenti </a:t>
            </a:r>
            <a:r>
              <a:rPr sz="2400" spc="-80" dirty="0">
                <a:latin typeface="Arial"/>
                <a:cs typeface="Arial"/>
              </a:rPr>
              <a:t>nella </a:t>
            </a:r>
            <a:r>
              <a:rPr sz="2400" spc="-120" dirty="0">
                <a:latin typeface="Arial"/>
                <a:cs typeface="Arial"/>
              </a:rPr>
              <a:t>catena </a:t>
            </a:r>
            <a:r>
              <a:rPr sz="2400" spc="-70" dirty="0">
                <a:latin typeface="Arial"/>
                <a:cs typeface="Arial"/>
              </a:rPr>
              <a:t>del</a:t>
            </a:r>
            <a:r>
              <a:rPr sz="2400" spc="-265" dirty="0">
                <a:latin typeface="Arial"/>
                <a:cs typeface="Arial"/>
              </a:rPr>
              <a:t> </a:t>
            </a:r>
            <a:r>
              <a:rPr sz="2400" spc="-225" dirty="0">
                <a:latin typeface="Arial"/>
                <a:cs typeface="Arial"/>
              </a:rPr>
              <a:t>DNA</a:t>
            </a:r>
            <a:endParaRPr sz="2400">
              <a:latin typeface="Arial"/>
              <a:cs typeface="Arial"/>
            </a:endParaRPr>
          </a:p>
          <a:p>
            <a:pPr marL="756285" marR="960119" lvl="1" indent="-286385">
              <a:lnSpc>
                <a:spcPct val="100000"/>
              </a:lnSpc>
              <a:spcBef>
                <a:spcPts val="505"/>
              </a:spcBef>
              <a:buChar char="–"/>
              <a:tabLst>
                <a:tab pos="756285" algn="l"/>
                <a:tab pos="756920" algn="l"/>
              </a:tabLst>
            </a:pPr>
            <a:r>
              <a:rPr sz="2000" spc="-65" dirty="0">
                <a:latin typeface="Arial"/>
                <a:cs typeface="Arial"/>
              </a:rPr>
              <a:t>Mostarde </a:t>
            </a:r>
            <a:r>
              <a:rPr sz="2000" spc="-75" dirty="0">
                <a:latin typeface="Arial"/>
                <a:cs typeface="Arial"/>
              </a:rPr>
              <a:t>azotate: </a:t>
            </a:r>
            <a:r>
              <a:rPr sz="2000" spc="-70" dirty="0">
                <a:latin typeface="Arial"/>
                <a:cs typeface="Arial"/>
              </a:rPr>
              <a:t>ciclofosfamide, </a:t>
            </a:r>
            <a:r>
              <a:rPr sz="2000" spc="-65" dirty="0">
                <a:latin typeface="Arial"/>
                <a:cs typeface="Arial"/>
              </a:rPr>
              <a:t>ifosfamide,</a:t>
            </a:r>
            <a:r>
              <a:rPr sz="2000" spc="-225" dirty="0">
                <a:latin typeface="Arial"/>
                <a:cs typeface="Arial"/>
              </a:rPr>
              <a:t> </a:t>
            </a:r>
            <a:r>
              <a:rPr sz="2000" spc="-70" dirty="0">
                <a:latin typeface="Arial"/>
                <a:cs typeface="Arial"/>
              </a:rPr>
              <a:t>melphalan,  </a:t>
            </a:r>
            <a:r>
              <a:rPr sz="2000" spc="-65" dirty="0">
                <a:latin typeface="Arial"/>
                <a:cs typeface="Arial"/>
              </a:rPr>
              <a:t>clorambucile, mecloretamina,</a:t>
            </a:r>
            <a:r>
              <a:rPr sz="2000" spc="-120" dirty="0">
                <a:latin typeface="Arial"/>
                <a:cs typeface="Arial"/>
              </a:rPr>
              <a:t> </a:t>
            </a:r>
            <a:r>
              <a:rPr sz="2000" spc="-60" dirty="0">
                <a:latin typeface="Arial"/>
                <a:cs typeface="Arial"/>
              </a:rPr>
              <a:t>prednimustina</a:t>
            </a:r>
            <a:endParaRPr sz="2000">
              <a:latin typeface="Arial"/>
              <a:cs typeface="Arial"/>
            </a:endParaRPr>
          </a:p>
          <a:p>
            <a:pPr marL="756285" lvl="1" indent="-286385">
              <a:lnSpc>
                <a:spcPct val="100000"/>
              </a:lnSpc>
              <a:spcBef>
                <a:spcPts val="480"/>
              </a:spcBef>
              <a:buChar char="–"/>
              <a:tabLst>
                <a:tab pos="756285" algn="l"/>
                <a:tab pos="756920" algn="l"/>
              </a:tabLst>
            </a:pPr>
            <a:r>
              <a:rPr sz="2000" spc="-70" dirty="0">
                <a:latin typeface="Arial"/>
                <a:cs typeface="Arial"/>
              </a:rPr>
              <a:t>Etilenemine:</a:t>
            </a:r>
            <a:r>
              <a:rPr sz="2000" spc="-90" dirty="0">
                <a:latin typeface="Arial"/>
                <a:cs typeface="Arial"/>
              </a:rPr>
              <a:t> </a:t>
            </a:r>
            <a:r>
              <a:rPr sz="2000" spc="-30" dirty="0">
                <a:latin typeface="Arial"/>
                <a:cs typeface="Arial"/>
              </a:rPr>
              <a:t>thiotepa</a:t>
            </a:r>
            <a:endParaRPr sz="2000">
              <a:latin typeface="Arial"/>
              <a:cs typeface="Arial"/>
            </a:endParaRPr>
          </a:p>
          <a:p>
            <a:pPr marL="756285" lvl="1" indent="-286385">
              <a:lnSpc>
                <a:spcPct val="100000"/>
              </a:lnSpc>
              <a:spcBef>
                <a:spcPts val="484"/>
              </a:spcBef>
              <a:buChar char="–"/>
              <a:tabLst>
                <a:tab pos="756285" algn="l"/>
                <a:tab pos="756920" algn="l"/>
              </a:tabLst>
            </a:pPr>
            <a:r>
              <a:rPr sz="2000" spc="-55" dirty="0">
                <a:latin typeface="Arial"/>
                <a:cs typeface="Arial"/>
              </a:rPr>
              <a:t>Melanime:</a:t>
            </a:r>
            <a:r>
              <a:rPr sz="2000" spc="-90" dirty="0">
                <a:latin typeface="Arial"/>
                <a:cs typeface="Arial"/>
              </a:rPr>
              <a:t> </a:t>
            </a:r>
            <a:r>
              <a:rPr sz="2000" spc="-75" dirty="0">
                <a:latin typeface="Arial"/>
                <a:cs typeface="Arial"/>
              </a:rPr>
              <a:t>esametilmelamina</a:t>
            </a:r>
            <a:endParaRPr sz="2000">
              <a:latin typeface="Arial"/>
              <a:cs typeface="Arial"/>
            </a:endParaRPr>
          </a:p>
          <a:p>
            <a:pPr marL="756285" lvl="1" indent="-286385">
              <a:lnSpc>
                <a:spcPct val="100000"/>
              </a:lnSpc>
              <a:spcBef>
                <a:spcPts val="480"/>
              </a:spcBef>
              <a:buChar char="–"/>
              <a:tabLst>
                <a:tab pos="756285" algn="l"/>
                <a:tab pos="756920" algn="l"/>
              </a:tabLst>
            </a:pPr>
            <a:r>
              <a:rPr sz="2000" spc="-55" dirty="0">
                <a:latin typeface="Arial"/>
                <a:cs typeface="Arial"/>
              </a:rPr>
              <a:t>Alchilsulfonati:</a:t>
            </a:r>
            <a:r>
              <a:rPr sz="2000" spc="-85" dirty="0">
                <a:latin typeface="Arial"/>
                <a:cs typeface="Arial"/>
              </a:rPr>
              <a:t> </a:t>
            </a:r>
            <a:r>
              <a:rPr sz="2000" spc="-75" dirty="0">
                <a:latin typeface="Arial"/>
                <a:cs typeface="Arial"/>
              </a:rPr>
              <a:t>busulfano</a:t>
            </a:r>
            <a:endParaRPr sz="2000">
              <a:latin typeface="Arial"/>
              <a:cs typeface="Arial"/>
            </a:endParaRPr>
          </a:p>
          <a:p>
            <a:pPr marL="756285" lvl="1" indent="-286385">
              <a:lnSpc>
                <a:spcPct val="100000"/>
              </a:lnSpc>
              <a:spcBef>
                <a:spcPts val="480"/>
              </a:spcBef>
              <a:buChar char="–"/>
              <a:tabLst>
                <a:tab pos="756285" algn="l"/>
                <a:tab pos="756920" algn="l"/>
              </a:tabLst>
            </a:pPr>
            <a:r>
              <a:rPr sz="2000" spc="-105" dirty="0">
                <a:latin typeface="Arial"/>
                <a:cs typeface="Arial"/>
              </a:rPr>
              <a:t>Triazeni:</a:t>
            </a:r>
            <a:r>
              <a:rPr sz="2000" spc="-90" dirty="0">
                <a:latin typeface="Arial"/>
                <a:cs typeface="Arial"/>
              </a:rPr>
              <a:t> </a:t>
            </a:r>
            <a:r>
              <a:rPr sz="2000" spc="-110" dirty="0">
                <a:latin typeface="Arial"/>
                <a:cs typeface="Arial"/>
              </a:rPr>
              <a:t>dacarbazina</a:t>
            </a:r>
            <a:endParaRPr sz="2000">
              <a:latin typeface="Arial"/>
              <a:cs typeface="Arial"/>
            </a:endParaRPr>
          </a:p>
          <a:p>
            <a:pPr marL="756285" lvl="1" indent="-286385">
              <a:lnSpc>
                <a:spcPct val="100000"/>
              </a:lnSpc>
              <a:spcBef>
                <a:spcPts val="480"/>
              </a:spcBef>
              <a:buChar char="–"/>
              <a:tabLst>
                <a:tab pos="756285" algn="l"/>
                <a:tab pos="756920" algn="l"/>
              </a:tabLst>
            </a:pPr>
            <a:r>
              <a:rPr sz="2000" spc="-60" dirty="0">
                <a:latin typeface="Arial"/>
                <a:cs typeface="Arial"/>
              </a:rPr>
              <a:t>Nitrosouree: </a:t>
            </a:r>
            <a:r>
              <a:rPr sz="2000" spc="-75" dirty="0">
                <a:latin typeface="Arial"/>
                <a:cs typeface="Arial"/>
              </a:rPr>
              <a:t>carmustina, </a:t>
            </a:r>
            <a:r>
              <a:rPr sz="2000" spc="-50" dirty="0">
                <a:latin typeface="Arial"/>
                <a:cs typeface="Arial"/>
              </a:rPr>
              <a:t>fotemustina, </a:t>
            </a:r>
            <a:r>
              <a:rPr sz="2000" spc="-90" dirty="0">
                <a:latin typeface="Arial"/>
                <a:cs typeface="Arial"/>
              </a:rPr>
              <a:t>semustina,</a:t>
            </a:r>
            <a:r>
              <a:rPr sz="2000" spc="-160" dirty="0">
                <a:latin typeface="Arial"/>
                <a:cs typeface="Arial"/>
              </a:rPr>
              <a:t> </a:t>
            </a:r>
            <a:r>
              <a:rPr sz="2000" spc="-80" dirty="0">
                <a:latin typeface="Arial"/>
                <a:cs typeface="Arial"/>
              </a:rPr>
              <a:t>streptozocina</a:t>
            </a:r>
            <a:endParaRPr sz="2000">
              <a:latin typeface="Arial"/>
              <a:cs typeface="Arial"/>
            </a:endParaRPr>
          </a:p>
          <a:p>
            <a:pPr marL="756285" lvl="1" indent="-286385">
              <a:lnSpc>
                <a:spcPct val="100000"/>
              </a:lnSpc>
              <a:spcBef>
                <a:spcPts val="480"/>
              </a:spcBef>
              <a:buChar char="–"/>
              <a:tabLst>
                <a:tab pos="756285" algn="l"/>
                <a:tab pos="756920" algn="l"/>
              </a:tabLst>
            </a:pPr>
            <a:r>
              <a:rPr sz="2000" spc="-70" dirty="0">
                <a:latin typeface="Arial"/>
                <a:cs typeface="Arial"/>
              </a:rPr>
              <a:t>Imidazotetrazine:</a:t>
            </a:r>
            <a:r>
              <a:rPr sz="2000" spc="-100" dirty="0">
                <a:latin typeface="Arial"/>
                <a:cs typeface="Arial"/>
              </a:rPr>
              <a:t> </a:t>
            </a:r>
            <a:r>
              <a:rPr sz="2000" spc="-75" dirty="0">
                <a:latin typeface="Arial"/>
                <a:cs typeface="Arial"/>
              </a:rPr>
              <a:t>temozolomaide</a:t>
            </a:r>
            <a:endParaRPr sz="2000">
              <a:latin typeface="Arial"/>
              <a:cs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28366" y="461899"/>
            <a:ext cx="3288665" cy="696595"/>
          </a:xfrm>
          <a:prstGeom prst="rect">
            <a:avLst/>
          </a:prstGeom>
        </p:spPr>
        <p:txBody>
          <a:bodyPr vert="horz" wrap="square" lIns="0" tIns="13335" rIns="0" bIns="0" rtlCol="0">
            <a:spAutoFit/>
          </a:bodyPr>
          <a:lstStyle/>
          <a:p>
            <a:pPr marL="12700">
              <a:lnSpc>
                <a:spcPct val="100000"/>
              </a:lnSpc>
              <a:spcBef>
                <a:spcPts val="105"/>
              </a:spcBef>
            </a:pPr>
            <a:r>
              <a:rPr sz="4400" spc="-55" dirty="0"/>
              <a:t>Antimetaboliti</a:t>
            </a:r>
            <a:endParaRPr sz="4400"/>
          </a:p>
        </p:txBody>
      </p:sp>
      <p:sp>
        <p:nvSpPr>
          <p:cNvPr id="3" name="object 3"/>
          <p:cNvSpPr txBox="1"/>
          <p:nvPr/>
        </p:nvSpPr>
        <p:spPr>
          <a:xfrm>
            <a:off x="535940" y="1610309"/>
            <a:ext cx="8009890" cy="3296920"/>
          </a:xfrm>
          <a:prstGeom prst="rect">
            <a:avLst/>
          </a:prstGeom>
        </p:spPr>
        <p:txBody>
          <a:bodyPr vert="horz" wrap="square" lIns="0" tIns="12065" rIns="0" bIns="0" rtlCol="0">
            <a:spAutoFit/>
          </a:bodyPr>
          <a:lstStyle/>
          <a:p>
            <a:pPr marL="355600" indent="-342900">
              <a:lnSpc>
                <a:spcPct val="100000"/>
              </a:lnSpc>
              <a:spcBef>
                <a:spcPts val="95"/>
              </a:spcBef>
              <a:buChar char="•"/>
              <a:tabLst>
                <a:tab pos="355600" algn="l"/>
                <a:tab pos="356235" algn="l"/>
              </a:tabLst>
            </a:pPr>
            <a:r>
              <a:rPr sz="2800" spc="-100" dirty="0">
                <a:latin typeface="Arial"/>
                <a:cs typeface="Arial"/>
              </a:rPr>
              <a:t>L’effetto </a:t>
            </a:r>
            <a:r>
              <a:rPr sz="2800" spc="-60" dirty="0">
                <a:latin typeface="Arial"/>
                <a:cs typeface="Arial"/>
              </a:rPr>
              <a:t>antitumorale </a:t>
            </a:r>
            <a:r>
              <a:rPr sz="2800" spc="-165" dirty="0">
                <a:latin typeface="Arial"/>
                <a:cs typeface="Arial"/>
              </a:rPr>
              <a:t>è </a:t>
            </a:r>
            <a:r>
              <a:rPr sz="2800" spc="-65" dirty="0">
                <a:latin typeface="Arial"/>
                <a:cs typeface="Arial"/>
              </a:rPr>
              <a:t>dovuto </a:t>
            </a:r>
            <a:r>
              <a:rPr sz="2800" spc="-105" dirty="0">
                <a:latin typeface="Arial"/>
                <a:cs typeface="Arial"/>
              </a:rPr>
              <a:t>alla </a:t>
            </a:r>
            <a:r>
              <a:rPr sz="2800" spc="-145" dirty="0">
                <a:latin typeface="Arial"/>
                <a:cs typeface="Arial"/>
              </a:rPr>
              <a:t>somiglianza</a:t>
            </a:r>
            <a:r>
              <a:rPr sz="2800" spc="-375" dirty="0">
                <a:latin typeface="Arial"/>
                <a:cs typeface="Arial"/>
              </a:rPr>
              <a:t> </a:t>
            </a:r>
            <a:r>
              <a:rPr sz="2800" spc="-140" dirty="0">
                <a:latin typeface="Arial"/>
                <a:cs typeface="Arial"/>
              </a:rPr>
              <a:t>con</a:t>
            </a:r>
            <a:endParaRPr sz="2800">
              <a:latin typeface="Arial"/>
              <a:cs typeface="Arial"/>
            </a:endParaRPr>
          </a:p>
          <a:p>
            <a:pPr marL="355600">
              <a:lnSpc>
                <a:spcPct val="100000"/>
              </a:lnSpc>
              <a:spcBef>
                <a:spcPts val="5"/>
              </a:spcBef>
            </a:pPr>
            <a:r>
              <a:rPr sz="2800" spc="-35" dirty="0">
                <a:latin typeface="Arial"/>
                <a:cs typeface="Arial"/>
              </a:rPr>
              <a:t>metaboliti </a:t>
            </a:r>
            <a:r>
              <a:rPr sz="2800" spc="-150" dirty="0">
                <a:latin typeface="Arial"/>
                <a:cs typeface="Arial"/>
              </a:rPr>
              <a:t>essenziali </a:t>
            </a:r>
            <a:r>
              <a:rPr sz="2800" spc="-75" dirty="0">
                <a:latin typeface="Arial"/>
                <a:cs typeface="Arial"/>
              </a:rPr>
              <a:t>per </a:t>
            </a:r>
            <a:r>
              <a:rPr sz="2800" spc="-100" dirty="0">
                <a:latin typeface="Arial"/>
                <a:cs typeface="Arial"/>
              </a:rPr>
              <a:t>la </a:t>
            </a:r>
            <a:r>
              <a:rPr sz="2800" spc="-110" dirty="0">
                <a:latin typeface="Arial"/>
                <a:cs typeface="Arial"/>
              </a:rPr>
              <a:t>sintesi </a:t>
            </a:r>
            <a:r>
              <a:rPr sz="2800" spc="-85" dirty="0">
                <a:latin typeface="Arial"/>
                <a:cs typeface="Arial"/>
              </a:rPr>
              <a:t>del </a:t>
            </a:r>
            <a:r>
              <a:rPr sz="2800" spc="-260" dirty="0">
                <a:latin typeface="Arial"/>
                <a:cs typeface="Arial"/>
              </a:rPr>
              <a:t>DNA </a:t>
            </a:r>
            <a:r>
              <a:rPr sz="2800" spc="-170" dirty="0">
                <a:latin typeface="Arial"/>
                <a:cs typeface="Arial"/>
              </a:rPr>
              <a:t>e</a:t>
            </a:r>
            <a:r>
              <a:rPr sz="2800" spc="-340" dirty="0">
                <a:latin typeface="Arial"/>
                <a:cs typeface="Arial"/>
              </a:rPr>
              <a:t> </a:t>
            </a:r>
            <a:r>
              <a:rPr sz="2800" spc="-330" dirty="0">
                <a:latin typeface="Arial"/>
                <a:cs typeface="Arial"/>
              </a:rPr>
              <a:t>RNA</a:t>
            </a:r>
            <a:endParaRPr sz="2800">
              <a:latin typeface="Arial"/>
              <a:cs typeface="Arial"/>
            </a:endParaRPr>
          </a:p>
          <a:p>
            <a:pPr marL="756285" marR="953135" lvl="1" indent="-286385">
              <a:lnSpc>
                <a:spcPct val="100000"/>
              </a:lnSpc>
              <a:spcBef>
                <a:spcPts val="605"/>
              </a:spcBef>
              <a:buChar char="–"/>
              <a:tabLst>
                <a:tab pos="756920" algn="l"/>
              </a:tabLst>
            </a:pPr>
            <a:r>
              <a:rPr sz="2400" spc="-100" dirty="0">
                <a:latin typeface="Arial"/>
                <a:cs typeface="Arial"/>
              </a:rPr>
              <a:t>Analoghi </a:t>
            </a:r>
            <a:r>
              <a:rPr sz="2400" spc="-85" dirty="0">
                <a:latin typeface="Arial"/>
                <a:cs typeface="Arial"/>
              </a:rPr>
              <a:t>dell’acido </a:t>
            </a:r>
            <a:r>
              <a:rPr sz="2400" spc="-50" dirty="0">
                <a:latin typeface="Arial"/>
                <a:cs typeface="Arial"/>
              </a:rPr>
              <a:t>folico: </a:t>
            </a:r>
            <a:r>
              <a:rPr sz="2400" spc="-65" dirty="0">
                <a:latin typeface="Arial"/>
                <a:cs typeface="Arial"/>
              </a:rPr>
              <a:t>metotrexate,</a:t>
            </a:r>
            <a:r>
              <a:rPr sz="2400" spc="-295" dirty="0">
                <a:latin typeface="Arial"/>
                <a:cs typeface="Arial"/>
              </a:rPr>
              <a:t> </a:t>
            </a:r>
            <a:r>
              <a:rPr sz="2400" spc="-90" dirty="0">
                <a:latin typeface="Arial"/>
                <a:cs typeface="Arial"/>
              </a:rPr>
              <a:t>edatrexate,  </a:t>
            </a:r>
            <a:r>
              <a:rPr sz="2400" spc="-80" dirty="0">
                <a:latin typeface="Arial"/>
                <a:cs typeface="Arial"/>
              </a:rPr>
              <a:t>permetrexed, </a:t>
            </a:r>
            <a:r>
              <a:rPr sz="2400" spc="-50" dirty="0">
                <a:latin typeface="Arial"/>
                <a:cs typeface="Arial"/>
              </a:rPr>
              <a:t>raltitrexed,</a:t>
            </a:r>
            <a:r>
              <a:rPr sz="2400" spc="-220" dirty="0">
                <a:latin typeface="Arial"/>
                <a:cs typeface="Arial"/>
              </a:rPr>
              <a:t> </a:t>
            </a:r>
            <a:r>
              <a:rPr sz="2400" spc="-60" dirty="0">
                <a:latin typeface="Arial"/>
                <a:cs typeface="Arial"/>
              </a:rPr>
              <a:t>trimexate</a:t>
            </a:r>
            <a:endParaRPr sz="2400">
              <a:latin typeface="Arial"/>
              <a:cs typeface="Arial"/>
            </a:endParaRPr>
          </a:p>
          <a:p>
            <a:pPr marL="756285" lvl="1" indent="-286385">
              <a:lnSpc>
                <a:spcPct val="100000"/>
              </a:lnSpc>
              <a:spcBef>
                <a:spcPts val="575"/>
              </a:spcBef>
              <a:buChar char="–"/>
              <a:tabLst>
                <a:tab pos="756920" algn="l"/>
              </a:tabLst>
            </a:pPr>
            <a:r>
              <a:rPr sz="2400" spc="-100" dirty="0">
                <a:latin typeface="Arial"/>
                <a:cs typeface="Arial"/>
              </a:rPr>
              <a:t>Analoghi </a:t>
            </a:r>
            <a:r>
              <a:rPr sz="2400" spc="-70" dirty="0">
                <a:latin typeface="Arial"/>
                <a:cs typeface="Arial"/>
              </a:rPr>
              <a:t>delle </a:t>
            </a:r>
            <a:r>
              <a:rPr sz="2400" spc="-55" dirty="0">
                <a:latin typeface="Arial"/>
                <a:cs typeface="Arial"/>
              </a:rPr>
              <a:t>purine: </a:t>
            </a:r>
            <a:r>
              <a:rPr sz="2400" spc="-75" dirty="0">
                <a:latin typeface="Arial"/>
                <a:cs typeface="Arial"/>
              </a:rPr>
              <a:t>6-mercaptopurina,</a:t>
            </a:r>
            <a:r>
              <a:rPr sz="2400" spc="-320" dirty="0">
                <a:latin typeface="Arial"/>
                <a:cs typeface="Arial"/>
              </a:rPr>
              <a:t> </a:t>
            </a:r>
            <a:r>
              <a:rPr sz="2400" spc="-75" dirty="0">
                <a:latin typeface="Arial"/>
                <a:cs typeface="Arial"/>
              </a:rPr>
              <a:t>6-thioguanina</a:t>
            </a:r>
            <a:endParaRPr sz="2400">
              <a:latin typeface="Arial"/>
              <a:cs typeface="Arial"/>
            </a:endParaRPr>
          </a:p>
          <a:p>
            <a:pPr marL="756285" marR="5080" lvl="1" indent="-286385">
              <a:lnSpc>
                <a:spcPct val="100000"/>
              </a:lnSpc>
              <a:spcBef>
                <a:spcPts val="580"/>
              </a:spcBef>
              <a:buChar char="–"/>
              <a:tabLst>
                <a:tab pos="756920" algn="l"/>
              </a:tabLst>
            </a:pPr>
            <a:r>
              <a:rPr sz="2400" spc="-100" dirty="0">
                <a:latin typeface="Arial"/>
                <a:cs typeface="Arial"/>
              </a:rPr>
              <a:t>Analoghi </a:t>
            </a:r>
            <a:r>
              <a:rPr sz="2400" spc="-70" dirty="0">
                <a:latin typeface="Arial"/>
                <a:cs typeface="Arial"/>
              </a:rPr>
              <a:t>delle </a:t>
            </a:r>
            <a:r>
              <a:rPr sz="2400" spc="-40" dirty="0">
                <a:latin typeface="Arial"/>
                <a:cs typeface="Arial"/>
              </a:rPr>
              <a:t>pirimidine: </a:t>
            </a:r>
            <a:r>
              <a:rPr sz="2400" spc="-90" dirty="0">
                <a:latin typeface="Arial"/>
                <a:cs typeface="Arial"/>
              </a:rPr>
              <a:t>azacitidina, </a:t>
            </a:r>
            <a:r>
              <a:rPr sz="2400" spc="-80" dirty="0">
                <a:latin typeface="Arial"/>
                <a:cs typeface="Arial"/>
              </a:rPr>
              <a:t>citosina</a:t>
            </a:r>
            <a:r>
              <a:rPr sz="2400" spc="-360" dirty="0">
                <a:latin typeface="Arial"/>
                <a:cs typeface="Arial"/>
              </a:rPr>
              <a:t> </a:t>
            </a:r>
            <a:r>
              <a:rPr sz="2400" spc="-95" dirty="0">
                <a:latin typeface="Arial"/>
                <a:cs typeface="Arial"/>
              </a:rPr>
              <a:t>arabinoside,  </a:t>
            </a:r>
            <a:r>
              <a:rPr sz="2400" spc="-75" dirty="0">
                <a:latin typeface="Arial"/>
                <a:cs typeface="Arial"/>
              </a:rPr>
              <a:t>fludarabina, </a:t>
            </a:r>
            <a:r>
              <a:rPr sz="2400" spc="-90" dirty="0">
                <a:latin typeface="Arial"/>
                <a:cs typeface="Arial"/>
              </a:rPr>
              <a:t>gemcitabina, </a:t>
            </a:r>
            <a:r>
              <a:rPr sz="2400" spc="-95" dirty="0">
                <a:latin typeface="Arial"/>
                <a:cs typeface="Arial"/>
              </a:rPr>
              <a:t>capecitabina, </a:t>
            </a:r>
            <a:r>
              <a:rPr sz="2400" spc="-65" dirty="0">
                <a:latin typeface="Arial"/>
                <a:cs typeface="Arial"/>
              </a:rPr>
              <a:t>5-fluorouracile, </a:t>
            </a:r>
            <a:r>
              <a:rPr sz="2400" spc="-95" dirty="0">
                <a:latin typeface="Arial"/>
                <a:cs typeface="Arial"/>
              </a:rPr>
              <a:t>5-  </a:t>
            </a:r>
            <a:r>
              <a:rPr sz="2400" spc="-80" dirty="0">
                <a:latin typeface="Arial"/>
                <a:cs typeface="Arial"/>
              </a:rPr>
              <a:t>fluorodeossiurudina,</a:t>
            </a:r>
            <a:r>
              <a:rPr sz="2400" spc="-120" dirty="0">
                <a:latin typeface="Arial"/>
                <a:cs typeface="Arial"/>
              </a:rPr>
              <a:t> </a:t>
            </a:r>
            <a:r>
              <a:rPr sz="2400" spc="-295" dirty="0">
                <a:latin typeface="Arial"/>
                <a:cs typeface="Arial"/>
              </a:rPr>
              <a:t>UFT,</a:t>
            </a:r>
            <a:endParaRPr sz="2400">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86510" marR="5080" indent="632460">
              <a:lnSpc>
                <a:spcPct val="100000"/>
              </a:lnSpc>
              <a:spcBef>
                <a:spcPts val="95"/>
              </a:spcBef>
            </a:pPr>
            <a:r>
              <a:rPr spc="-130" dirty="0"/>
              <a:t>Alcaloidi della </a:t>
            </a:r>
            <a:r>
              <a:rPr spc="-180" dirty="0"/>
              <a:t>vinca,  </a:t>
            </a:r>
            <a:r>
              <a:rPr spc="-105" dirty="0"/>
              <a:t>epipodofillotossine,</a:t>
            </a:r>
            <a:r>
              <a:rPr spc="-235" dirty="0"/>
              <a:t> </a:t>
            </a:r>
            <a:r>
              <a:rPr spc="-155" dirty="0"/>
              <a:t>taxani</a:t>
            </a:r>
          </a:p>
        </p:txBody>
      </p:sp>
      <p:sp>
        <p:nvSpPr>
          <p:cNvPr id="3" name="object 3"/>
          <p:cNvSpPr txBox="1"/>
          <p:nvPr/>
        </p:nvSpPr>
        <p:spPr>
          <a:xfrm>
            <a:off x="535940" y="1520352"/>
            <a:ext cx="7197725" cy="4515485"/>
          </a:xfrm>
          <a:prstGeom prst="rect">
            <a:avLst/>
          </a:prstGeom>
        </p:spPr>
        <p:txBody>
          <a:bodyPr vert="horz" wrap="square" lIns="0" tIns="59690" rIns="0" bIns="0" rtlCol="0">
            <a:spAutoFit/>
          </a:bodyPr>
          <a:lstStyle/>
          <a:p>
            <a:pPr marL="355600" indent="-342900">
              <a:lnSpc>
                <a:spcPct val="100000"/>
              </a:lnSpc>
              <a:spcBef>
                <a:spcPts val="470"/>
              </a:spcBef>
              <a:buChar char="•"/>
              <a:tabLst>
                <a:tab pos="355600" algn="l"/>
                <a:tab pos="356235" algn="l"/>
              </a:tabLst>
            </a:pPr>
            <a:r>
              <a:rPr sz="2800" spc="-95" dirty="0">
                <a:latin typeface="Arial"/>
                <a:cs typeface="Arial"/>
              </a:rPr>
              <a:t>Alcaloidi della</a:t>
            </a:r>
            <a:r>
              <a:rPr sz="2800" spc="-195" dirty="0">
                <a:latin typeface="Arial"/>
                <a:cs typeface="Arial"/>
              </a:rPr>
              <a:t> </a:t>
            </a:r>
            <a:r>
              <a:rPr sz="2800" spc="-120" dirty="0">
                <a:latin typeface="Arial"/>
                <a:cs typeface="Arial"/>
              </a:rPr>
              <a:t>vinca:</a:t>
            </a:r>
            <a:endParaRPr sz="2800">
              <a:latin typeface="Arial"/>
              <a:cs typeface="Arial"/>
            </a:endParaRPr>
          </a:p>
          <a:p>
            <a:pPr marL="756285" lvl="1" indent="-286385">
              <a:lnSpc>
                <a:spcPct val="100000"/>
              </a:lnSpc>
              <a:spcBef>
                <a:spcPts val="320"/>
              </a:spcBef>
              <a:buChar char="–"/>
              <a:tabLst>
                <a:tab pos="756920" algn="l"/>
              </a:tabLst>
            </a:pPr>
            <a:r>
              <a:rPr sz="2400" spc="-135" dirty="0">
                <a:latin typeface="Arial"/>
                <a:cs typeface="Arial"/>
              </a:rPr>
              <a:t>agiscono </a:t>
            </a:r>
            <a:r>
              <a:rPr sz="2400" spc="-110" dirty="0">
                <a:latin typeface="Arial"/>
                <a:cs typeface="Arial"/>
              </a:rPr>
              <a:t>sul </a:t>
            </a:r>
            <a:r>
              <a:rPr sz="2400" spc="-90" dirty="0">
                <a:latin typeface="Arial"/>
                <a:cs typeface="Arial"/>
              </a:rPr>
              <a:t>fuso </a:t>
            </a:r>
            <a:r>
              <a:rPr sz="2400" spc="-25" dirty="0">
                <a:latin typeface="Arial"/>
                <a:cs typeface="Arial"/>
              </a:rPr>
              <a:t>mitotico </a:t>
            </a:r>
            <a:r>
              <a:rPr sz="2400" spc="-130" dirty="0">
                <a:latin typeface="Arial"/>
                <a:cs typeface="Arial"/>
              </a:rPr>
              <a:t>(agiscono </a:t>
            </a:r>
            <a:r>
              <a:rPr sz="2400" spc="-105" dirty="0">
                <a:latin typeface="Arial"/>
                <a:cs typeface="Arial"/>
              </a:rPr>
              <a:t>sulla </a:t>
            </a:r>
            <a:r>
              <a:rPr sz="2400" spc="-145" dirty="0">
                <a:latin typeface="Arial"/>
                <a:cs typeface="Arial"/>
              </a:rPr>
              <a:t>fase</a:t>
            </a:r>
            <a:r>
              <a:rPr sz="2400" spc="-360" dirty="0">
                <a:latin typeface="Arial"/>
                <a:cs typeface="Arial"/>
              </a:rPr>
              <a:t> </a:t>
            </a:r>
            <a:r>
              <a:rPr sz="2400" spc="-10" dirty="0">
                <a:latin typeface="Arial"/>
                <a:cs typeface="Arial"/>
              </a:rPr>
              <a:t>M)</a:t>
            </a:r>
            <a:endParaRPr sz="2400">
              <a:latin typeface="Arial"/>
              <a:cs typeface="Arial"/>
            </a:endParaRPr>
          </a:p>
          <a:p>
            <a:pPr marL="756285" lvl="1" indent="-286385">
              <a:lnSpc>
                <a:spcPct val="100000"/>
              </a:lnSpc>
              <a:spcBef>
                <a:spcPts val="285"/>
              </a:spcBef>
              <a:buChar char="–"/>
              <a:tabLst>
                <a:tab pos="756920" algn="l"/>
              </a:tabLst>
            </a:pPr>
            <a:r>
              <a:rPr sz="2400" spc="-65" dirty="0">
                <a:latin typeface="Arial"/>
                <a:cs typeface="Arial"/>
              </a:rPr>
              <a:t>vincristina, </a:t>
            </a:r>
            <a:r>
              <a:rPr sz="2400" spc="-75" dirty="0">
                <a:latin typeface="Arial"/>
                <a:cs typeface="Arial"/>
              </a:rPr>
              <a:t>vinblastina, </a:t>
            </a:r>
            <a:r>
              <a:rPr sz="2400" spc="-100" dirty="0">
                <a:latin typeface="Arial"/>
                <a:cs typeface="Arial"/>
              </a:rPr>
              <a:t>vindesina,</a:t>
            </a:r>
            <a:r>
              <a:rPr sz="2400" spc="-260" dirty="0">
                <a:latin typeface="Arial"/>
                <a:cs typeface="Arial"/>
              </a:rPr>
              <a:t> </a:t>
            </a:r>
            <a:r>
              <a:rPr sz="2400" spc="-65" dirty="0">
                <a:latin typeface="Arial"/>
                <a:cs typeface="Arial"/>
              </a:rPr>
              <a:t>vinorelbina</a:t>
            </a:r>
            <a:endParaRPr sz="2400">
              <a:latin typeface="Arial"/>
              <a:cs typeface="Arial"/>
            </a:endParaRPr>
          </a:p>
          <a:p>
            <a:pPr marL="355600" indent="-342900">
              <a:lnSpc>
                <a:spcPct val="100000"/>
              </a:lnSpc>
              <a:spcBef>
                <a:spcPts val="310"/>
              </a:spcBef>
              <a:buChar char="•"/>
              <a:tabLst>
                <a:tab pos="355600" algn="l"/>
                <a:tab pos="356235" algn="l"/>
              </a:tabLst>
            </a:pPr>
            <a:r>
              <a:rPr sz="2800" spc="-90" dirty="0">
                <a:latin typeface="Arial"/>
                <a:cs typeface="Arial"/>
              </a:rPr>
              <a:t>Epipodofillotossine:</a:t>
            </a:r>
            <a:endParaRPr sz="2800">
              <a:latin typeface="Arial"/>
              <a:cs typeface="Arial"/>
            </a:endParaRPr>
          </a:p>
          <a:p>
            <a:pPr marL="756285" marR="5080" lvl="1" indent="-286385">
              <a:lnSpc>
                <a:spcPct val="90000"/>
              </a:lnSpc>
              <a:spcBef>
                <a:spcPts val="605"/>
              </a:spcBef>
              <a:buChar char="–"/>
              <a:tabLst>
                <a:tab pos="824865" algn="l"/>
                <a:tab pos="825500" algn="l"/>
              </a:tabLst>
            </a:pPr>
            <a:r>
              <a:rPr sz="2400" spc="-85" dirty="0">
                <a:latin typeface="Arial"/>
                <a:cs typeface="Arial"/>
              </a:rPr>
              <a:t>producono </a:t>
            </a:r>
            <a:r>
              <a:rPr sz="2400" spc="-50" dirty="0">
                <a:latin typeface="Arial"/>
                <a:cs typeface="Arial"/>
              </a:rPr>
              <a:t>tagli </a:t>
            </a:r>
            <a:r>
              <a:rPr sz="2400" spc="-65" dirty="0">
                <a:latin typeface="Arial"/>
                <a:cs typeface="Arial"/>
              </a:rPr>
              <a:t>intracatenari </a:t>
            </a:r>
            <a:r>
              <a:rPr sz="2400" spc="-70" dirty="0">
                <a:latin typeface="Arial"/>
                <a:cs typeface="Arial"/>
              </a:rPr>
              <a:t>del </a:t>
            </a:r>
            <a:r>
              <a:rPr sz="2400" spc="-220" dirty="0">
                <a:latin typeface="Arial"/>
                <a:cs typeface="Arial"/>
              </a:rPr>
              <a:t>DNA </a:t>
            </a:r>
            <a:r>
              <a:rPr sz="2400" spc="-75" dirty="0">
                <a:latin typeface="Arial"/>
                <a:cs typeface="Arial"/>
              </a:rPr>
              <a:t>mediante </a:t>
            </a:r>
            <a:r>
              <a:rPr sz="2400" spc="-85" dirty="0">
                <a:latin typeface="Arial"/>
                <a:cs typeface="Arial"/>
              </a:rPr>
              <a:t>la  </a:t>
            </a:r>
            <a:r>
              <a:rPr sz="2400" spc="-110" dirty="0">
                <a:latin typeface="Arial"/>
                <a:cs typeface="Arial"/>
              </a:rPr>
              <a:t>stabilizzazione </a:t>
            </a:r>
            <a:r>
              <a:rPr sz="2400" spc="-70" dirty="0">
                <a:latin typeface="Arial"/>
                <a:cs typeface="Arial"/>
              </a:rPr>
              <a:t>del </a:t>
            </a:r>
            <a:r>
              <a:rPr sz="2400" spc="-135" dirty="0">
                <a:latin typeface="Arial"/>
                <a:cs typeface="Arial"/>
              </a:rPr>
              <a:t>complesso </a:t>
            </a:r>
            <a:r>
              <a:rPr sz="2400" spc="-120" dirty="0">
                <a:latin typeface="Arial"/>
                <a:cs typeface="Arial"/>
              </a:rPr>
              <a:t>DNA-toposisomerasi </a:t>
            </a:r>
            <a:r>
              <a:rPr sz="2400" spc="-70" dirty="0">
                <a:latin typeface="Arial"/>
                <a:cs typeface="Arial"/>
              </a:rPr>
              <a:t>II  </a:t>
            </a:r>
            <a:r>
              <a:rPr sz="2400" spc="-130" dirty="0">
                <a:latin typeface="Arial"/>
                <a:cs typeface="Arial"/>
              </a:rPr>
              <a:t>(agiscono </a:t>
            </a:r>
            <a:r>
              <a:rPr sz="2400" spc="-105" dirty="0">
                <a:latin typeface="Arial"/>
                <a:cs typeface="Arial"/>
              </a:rPr>
              <a:t>sulla </a:t>
            </a:r>
            <a:r>
              <a:rPr sz="2400" spc="-145" dirty="0">
                <a:latin typeface="Arial"/>
                <a:cs typeface="Arial"/>
              </a:rPr>
              <a:t>fase</a:t>
            </a:r>
            <a:r>
              <a:rPr sz="2400" spc="-170" dirty="0">
                <a:latin typeface="Arial"/>
                <a:cs typeface="Arial"/>
              </a:rPr>
              <a:t> </a:t>
            </a:r>
            <a:r>
              <a:rPr sz="2400" spc="-145" dirty="0">
                <a:latin typeface="Arial"/>
                <a:cs typeface="Arial"/>
              </a:rPr>
              <a:t>G2):</a:t>
            </a:r>
            <a:endParaRPr sz="2400">
              <a:latin typeface="Arial"/>
              <a:cs typeface="Arial"/>
            </a:endParaRPr>
          </a:p>
          <a:p>
            <a:pPr marL="756285" lvl="1" indent="-286385">
              <a:lnSpc>
                <a:spcPct val="100000"/>
              </a:lnSpc>
              <a:spcBef>
                <a:spcPts val="285"/>
              </a:spcBef>
              <a:buChar char="–"/>
              <a:tabLst>
                <a:tab pos="756920" algn="l"/>
              </a:tabLst>
            </a:pPr>
            <a:r>
              <a:rPr sz="2400" spc="-85" dirty="0">
                <a:latin typeface="Arial"/>
                <a:cs typeface="Arial"/>
              </a:rPr>
              <a:t>etoposide,</a:t>
            </a:r>
            <a:r>
              <a:rPr sz="2400" spc="-135" dirty="0">
                <a:latin typeface="Arial"/>
                <a:cs typeface="Arial"/>
              </a:rPr>
              <a:t> </a:t>
            </a:r>
            <a:r>
              <a:rPr sz="2400" spc="-70" dirty="0">
                <a:latin typeface="Arial"/>
                <a:cs typeface="Arial"/>
              </a:rPr>
              <a:t>teniposide</a:t>
            </a:r>
            <a:endParaRPr sz="2400">
              <a:latin typeface="Arial"/>
              <a:cs typeface="Arial"/>
            </a:endParaRPr>
          </a:p>
          <a:p>
            <a:pPr marL="355600" indent="-342900">
              <a:lnSpc>
                <a:spcPct val="100000"/>
              </a:lnSpc>
              <a:spcBef>
                <a:spcPts val="310"/>
              </a:spcBef>
              <a:buChar char="•"/>
              <a:tabLst>
                <a:tab pos="355600" algn="l"/>
                <a:tab pos="356235" algn="l"/>
              </a:tabLst>
            </a:pPr>
            <a:r>
              <a:rPr sz="2800" spc="-195" dirty="0">
                <a:latin typeface="Arial"/>
                <a:cs typeface="Arial"/>
              </a:rPr>
              <a:t>Taxani:</a:t>
            </a:r>
            <a:endParaRPr sz="2800">
              <a:latin typeface="Arial"/>
              <a:cs typeface="Arial"/>
            </a:endParaRPr>
          </a:p>
          <a:p>
            <a:pPr marL="756285" lvl="1" indent="-286385">
              <a:lnSpc>
                <a:spcPct val="100000"/>
              </a:lnSpc>
              <a:spcBef>
                <a:spcPts val="320"/>
              </a:spcBef>
              <a:buChar char="–"/>
              <a:tabLst>
                <a:tab pos="756920" algn="l"/>
              </a:tabLst>
            </a:pPr>
            <a:r>
              <a:rPr sz="2400" spc="-125" dirty="0">
                <a:latin typeface="Arial"/>
                <a:cs typeface="Arial"/>
              </a:rPr>
              <a:t>si </a:t>
            </a:r>
            <a:r>
              <a:rPr sz="2400" spc="-120" dirty="0">
                <a:latin typeface="Arial"/>
                <a:cs typeface="Arial"/>
              </a:rPr>
              <a:t>legano </a:t>
            </a:r>
            <a:r>
              <a:rPr sz="2400" spc="-85" dirty="0">
                <a:latin typeface="Arial"/>
                <a:cs typeface="Arial"/>
              </a:rPr>
              <a:t>alla</a:t>
            </a:r>
            <a:r>
              <a:rPr sz="2400" spc="-145" dirty="0">
                <a:latin typeface="Arial"/>
                <a:cs typeface="Arial"/>
              </a:rPr>
              <a:t> </a:t>
            </a:r>
            <a:r>
              <a:rPr sz="2400" spc="-40" dirty="0">
                <a:latin typeface="Arial"/>
                <a:cs typeface="Arial"/>
              </a:rPr>
              <a:t>tubulina:</a:t>
            </a:r>
            <a:endParaRPr sz="2400">
              <a:latin typeface="Arial"/>
              <a:cs typeface="Arial"/>
            </a:endParaRPr>
          </a:p>
          <a:p>
            <a:pPr marL="756285" lvl="1" indent="-286385">
              <a:lnSpc>
                <a:spcPct val="100000"/>
              </a:lnSpc>
              <a:spcBef>
                <a:spcPts val="285"/>
              </a:spcBef>
              <a:buChar char="–"/>
              <a:tabLst>
                <a:tab pos="756920" algn="l"/>
              </a:tabLst>
            </a:pPr>
            <a:r>
              <a:rPr sz="2400" spc="-114" dirty="0">
                <a:latin typeface="Arial"/>
                <a:cs typeface="Arial"/>
              </a:rPr>
              <a:t>Paclitaxel,</a:t>
            </a:r>
            <a:r>
              <a:rPr sz="2400" spc="-170" dirty="0">
                <a:latin typeface="Arial"/>
                <a:cs typeface="Arial"/>
              </a:rPr>
              <a:t> </a:t>
            </a:r>
            <a:r>
              <a:rPr sz="2400" spc="-105" dirty="0">
                <a:latin typeface="Arial"/>
                <a:cs typeface="Arial"/>
              </a:rPr>
              <a:t>docetaxel</a:t>
            </a:r>
            <a:endParaRPr sz="2400">
              <a:latin typeface="Arial"/>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9764" y="461899"/>
            <a:ext cx="5285740" cy="696595"/>
          </a:xfrm>
          <a:prstGeom prst="rect">
            <a:avLst/>
          </a:prstGeom>
        </p:spPr>
        <p:txBody>
          <a:bodyPr vert="horz" wrap="square" lIns="0" tIns="13335" rIns="0" bIns="0" rtlCol="0">
            <a:spAutoFit/>
          </a:bodyPr>
          <a:lstStyle/>
          <a:p>
            <a:pPr marL="12700">
              <a:lnSpc>
                <a:spcPct val="100000"/>
              </a:lnSpc>
              <a:spcBef>
                <a:spcPts val="105"/>
              </a:spcBef>
            </a:pPr>
            <a:r>
              <a:rPr sz="4400" spc="-50" dirty="0"/>
              <a:t>Antibiotici</a:t>
            </a:r>
            <a:r>
              <a:rPr sz="4400" spc="-280" dirty="0"/>
              <a:t> </a:t>
            </a:r>
            <a:r>
              <a:rPr sz="4400" spc="-55" dirty="0"/>
              <a:t>antitumorali</a:t>
            </a:r>
            <a:endParaRPr sz="4400"/>
          </a:p>
        </p:txBody>
      </p:sp>
      <p:sp>
        <p:nvSpPr>
          <p:cNvPr id="3" name="object 3"/>
          <p:cNvSpPr txBox="1"/>
          <p:nvPr/>
        </p:nvSpPr>
        <p:spPr>
          <a:xfrm>
            <a:off x="535940" y="1610309"/>
            <a:ext cx="7543800" cy="4397999"/>
          </a:xfrm>
          <a:prstGeom prst="rect">
            <a:avLst/>
          </a:prstGeom>
        </p:spPr>
        <p:txBody>
          <a:bodyPr vert="horz" wrap="square" lIns="0" tIns="12065" rIns="0" bIns="0" rtlCol="0">
            <a:spAutoFit/>
          </a:bodyPr>
          <a:lstStyle/>
          <a:p>
            <a:pPr marL="355600" marR="5080" indent="-342900" algn="just">
              <a:lnSpc>
                <a:spcPct val="100000"/>
              </a:lnSpc>
              <a:spcBef>
                <a:spcPts val="95"/>
              </a:spcBef>
              <a:buChar char="•"/>
              <a:tabLst>
                <a:tab pos="356235" algn="l"/>
              </a:tabLst>
            </a:pPr>
            <a:r>
              <a:rPr sz="2800" spc="-150" dirty="0">
                <a:latin typeface="Arial"/>
                <a:cs typeface="Arial"/>
              </a:rPr>
              <a:t>Provengono </a:t>
            </a:r>
            <a:r>
              <a:rPr sz="2800" spc="-155" dirty="0">
                <a:latin typeface="Arial"/>
                <a:cs typeface="Arial"/>
              </a:rPr>
              <a:t>da </a:t>
            </a:r>
            <a:r>
              <a:rPr sz="2800" spc="-65" dirty="0">
                <a:latin typeface="Arial"/>
                <a:cs typeface="Arial"/>
              </a:rPr>
              <a:t>muffe </a:t>
            </a:r>
            <a:r>
              <a:rPr sz="2800" spc="-165" dirty="0">
                <a:latin typeface="Arial"/>
                <a:cs typeface="Arial"/>
              </a:rPr>
              <a:t>e </a:t>
            </a:r>
            <a:r>
              <a:rPr sz="2800" spc="-20" dirty="0">
                <a:latin typeface="Arial"/>
                <a:cs typeface="Arial"/>
              </a:rPr>
              <a:t>lieviti </a:t>
            </a:r>
            <a:r>
              <a:rPr sz="2800" spc="-130" dirty="0">
                <a:latin typeface="Arial"/>
                <a:cs typeface="Arial"/>
              </a:rPr>
              <a:t>ed esplicano </a:t>
            </a:r>
            <a:r>
              <a:rPr sz="2800" spc="-100" dirty="0">
                <a:latin typeface="Arial"/>
                <a:cs typeface="Arial"/>
              </a:rPr>
              <a:t>la </a:t>
            </a:r>
            <a:r>
              <a:rPr sz="2800" spc="-40" dirty="0">
                <a:latin typeface="Arial"/>
                <a:cs typeface="Arial"/>
              </a:rPr>
              <a:t>loro  </a:t>
            </a:r>
            <a:r>
              <a:rPr sz="2800" spc="-140" dirty="0">
                <a:latin typeface="Arial"/>
                <a:cs typeface="Arial"/>
              </a:rPr>
              <a:t>azione </a:t>
            </a:r>
            <a:r>
              <a:rPr sz="2800" spc="-130" dirty="0">
                <a:latin typeface="Arial"/>
                <a:cs typeface="Arial"/>
              </a:rPr>
              <a:t>sul </a:t>
            </a:r>
            <a:r>
              <a:rPr sz="2800" spc="-265" dirty="0">
                <a:latin typeface="Arial"/>
                <a:cs typeface="Arial"/>
              </a:rPr>
              <a:t>DNA </a:t>
            </a:r>
            <a:r>
              <a:rPr sz="2800" spc="-105" dirty="0">
                <a:latin typeface="Arial"/>
                <a:cs typeface="Arial"/>
              </a:rPr>
              <a:t>inducendo </a:t>
            </a:r>
            <a:r>
              <a:rPr sz="2800" spc="-65" dirty="0">
                <a:latin typeface="Arial"/>
                <a:cs typeface="Arial"/>
              </a:rPr>
              <a:t>tagli </a:t>
            </a:r>
            <a:r>
              <a:rPr sz="2800" spc="-90" dirty="0">
                <a:latin typeface="Arial"/>
                <a:cs typeface="Arial"/>
              </a:rPr>
              <a:t>mono </a:t>
            </a:r>
            <a:r>
              <a:rPr sz="2800" spc="-170" dirty="0">
                <a:latin typeface="Arial"/>
                <a:cs typeface="Arial"/>
              </a:rPr>
              <a:t>e </a:t>
            </a:r>
            <a:r>
              <a:rPr sz="2800" spc="-85" dirty="0">
                <a:latin typeface="Arial"/>
                <a:cs typeface="Arial"/>
              </a:rPr>
              <a:t>bicatenari  </a:t>
            </a:r>
            <a:r>
              <a:rPr sz="2800" spc="-90" dirty="0">
                <a:latin typeface="Arial"/>
                <a:cs typeface="Arial"/>
              </a:rPr>
              <a:t>mediante </a:t>
            </a:r>
            <a:r>
              <a:rPr sz="2800" spc="-100" dirty="0">
                <a:latin typeface="Arial"/>
                <a:cs typeface="Arial"/>
              </a:rPr>
              <a:t>la </a:t>
            </a:r>
            <a:r>
              <a:rPr sz="2800" spc="-105" dirty="0">
                <a:latin typeface="Arial"/>
                <a:cs typeface="Arial"/>
              </a:rPr>
              <a:t>produzione </a:t>
            </a:r>
            <a:r>
              <a:rPr sz="2800" spc="-40" dirty="0">
                <a:latin typeface="Arial"/>
                <a:cs typeface="Arial"/>
              </a:rPr>
              <a:t>di </a:t>
            </a:r>
            <a:r>
              <a:rPr sz="2800" spc="-95" dirty="0">
                <a:latin typeface="Arial"/>
                <a:cs typeface="Arial"/>
              </a:rPr>
              <a:t>radicali </a:t>
            </a:r>
            <a:r>
              <a:rPr sz="2800" spc="-35" dirty="0">
                <a:latin typeface="Arial"/>
                <a:cs typeface="Arial"/>
              </a:rPr>
              <a:t>liberi</a:t>
            </a:r>
            <a:r>
              <a:rPr sz="2800" spc="-405" dirty="0">
                <a:latin typeface="Arial"/>
                <a:cs typeface="Arial"/>
              </a:rPr>
              <a:t> </a:t>
            </a:r>
            <a:r>
              <a:rPr sz="2800" spc="-170" dirty="0">
                <a:latin typeface="Arial"/>
                <a:cs typeface="Arial"/>
              </a:rPr>
              <a:t>e</a:t>
            </a:r>
            <a:endParaRPr sz="2800">
              <a:latin typeface="Arial"/>
              <a:cs typeface="Arial"/>
            </a:endParaRPr>
          </a:p>
          <a:p>
            <a:pPr marL="355600">
              <a:lnSpc>
                <a:spcPct val="100000"/>
              </a:lnSpc>
              <a:spcBef>
                <a:spcPts val="5"/>
              </a:spcBef>
            </a:pPr>
            <a:r>
              <a:rPr sz="2800" spc="-70" dirty="0">
                <a:latin typeface="Arial"/>
                <a:cs typeface="Arial"/>
              </a:rPr>
              <a:t>l’interazione </a:t>
            </a:r>
            <a:r>
              <a:rPr sz="2800" spc="-140" dirty="0">
                <a:latin typeface="Arial"/>
                <a:cs typeface="Arial"/>
              </a:rPr>
              <a:t>con </a:t>
            </a:r>
            <a:r>
              <a:rPr sz="2800" spc="-100" dirty="0">
                <a:latin typeface="Arial"/>
                <a:cs typeface="Arial"/>
              </a:rPr>
              <a:t>la </a:t>
            </a:r>
            <a:r>
              <a:rPr sz="2800" spc="-120" dirty="0">
                <a:latin typeface="Arial"/>
                <a:cs typeface="Arial"/>
              </a:rPr>
              <a:t>toposisomerasi</a:t>
            </a:r>
            <a:r>
              <a:rPr sz="2800" spc="-225" dirty="0">
                <a:latin typeface="Arial"/>
                <a:cs typeface="Arial"/>
              </a:rPr>
              <a:t> </a:t>
            </a:r>
            <a:r>
              <a:rPr sz="2800" spc="-75">
                <a:latin typeface="Arial"/>
                <a:cs typeface="Arial"/>
              </a:rPr>
              <a:t>II.</a:t>
            </a:r>
            <a:endParaRPr lang="it-IT" sz="2800" spc="-75" dirty="0">
              <a:latin typeface="Arial"/>
              <a:cs typeface="Arial"/>
            </a:endParaRPr>
          </a:p>
          <a:p>
            <a:pPr marL="355600">
              <a:lnSpc>
                <a:spcPct val="100000"/>
              </a:lnSpc>
              <a:spcBef>
                <a:spcPts val="5"/>
              </a:spcBef>
            </a:pPr>
            <a:endParaRPr sz="2800">
              <a:latin typeface="Arial"/>
              <a:cs typeface="Arial"/>
            </a:endParaRPr>
          </a:p>
          <a:p>
            <a:pPr marL="756285" lvl="1" indent="-286385">
              <a:lnSpc>
                <a:spcPct val="100000"/>
              </a:lnSpc>
              <a:spcBef>
                <a:spcPts val="605"/>
              </a:spcBef>
              <a:buChar char="–"/>
              <a:tabLst>
                <a:tab pos="756920" algn="l"/>
              </a:tabLst>
            </a:pPr>
            <a:r>
              <a:rPr sz="2400" spc="-80" dirty="0">
                <a:latin typeface="Arial"/>
                <a:cs typeface="Arial"/>
              </a:rPr>
              <a:t>Antracicline</a:t>
            </a:r>
            <a:endParaRPr sz="2400">
              <a:latin typeface="Arial"/>
              <a:cs typeface="Arial"/>
            </a:endParaRPr>
          </a:p>
          <a:p>
            <a:pPr marL="756285" lvl="1" indent="-286385">
              <a:lnSpc>
                <a:spcPct val="100000"/>
              </a:lnSpc>
              <a:spcBef>
                <a:spcPts val="575"/>
              </a:spcBef>
              <a:buChar char="–"/>
              <a:tabLst>
                <a:tab pos="756920" algn="l"/>
              </a:tabLst>
            </a:pPr>
            <a:r>
              <a:rPr sz="2400" spc="-45" dirty="0">
                <a:latin typeface="Arial"/>
                <a:cs typeface="Arial"/>
              </a:rPr>
              <a:t>Mitramicina</a:t>
            </a:r>
            <a:endParaRPr sz="2400">
              <a:latin typeface="Arial"/>
              <a:cs typeface="Arial"/>
            </a:endParaRPr>
          </a:p>
          <a:p>
            <a:pPr marL="756285" lvl="1" indent="-286385">
              <a:lnSpc>
                <a:spcPct val="100000"/>
              </a:lnSpc>
              <a:spcBef>
                <a:spcPts val="580"/>
              </a:spcBef>
              <a:buChar char="–"/>
              <a:tabLst>
                <a:tab pos="756920" algn="l"/>
              </a:tabLst>
            </a:pPr>
            <a:r>
              <a:rPr sz="2400" spc="-75" dirty="0">
                <a:latin typeface="Arial"/>
                <a:cs typeface="Arial"/>
              </a:rPr>
              <a:t>Actinomicina</a:t>
            </a:r>
            <a:r>
              <a:rPr sz="2400" spc="-160" dirty="0">
                <a:latin typeface="Arial"/>
                <a:cs typeface="Arial"/>
              </a:rPr>
              <a:t> </a:t>
            </a:r>
            <a:r>
              <a:rPr sz="2400" spc="-260" dirty="0">
                <a:latin typeface="Arial"/>
                <a:cs typeface="Arial"/>
              </a:rPr>
              <a:t>D</a:t>
            </a:r>
            <a:endParaRPr sz="2400">
              <a:latin typeface="Arial"/>
              <a:cs typeface="Arial"/>
            </a:endParaRPr>
          </a:p>
          <a:p>
            <a:pPr marL="756285" lvl="1" indent="-286385">
              <a:lnSpc>
                <a:spcPct val="100000"/>
              </a:lnSpc>
              <a:spcBef>
                <a:spcPts val="575"/>
              </a:spcBef>
              <a:buChar char="–"/>
              <a:tabLst>
                <a:tab pos="756920" algn="l"/>
              </a:tabLst>
            </a:pPr>
            <a:r>
              <a:rPr sz="2400" spc="-45" dirty="0">
                <a:latin typeface="Arial"/>
                <a:cs typeface="Arial"/>
              </a:rPr>
              <a:t>Mitomicina</a:t>
            </a:r>
            <a:endParaRPr sz="2400">
              <a:latin typeface="Arial"/>
              <a:cs typeface="Arial"/>
            </a:endParaRPr>
          </a:p>
          <a:p>
            <a:pPr marL="756285" lvl="1" indent="-286385">
              <a:lnSpc>
                <a:spcPct val="100000"/>
              </a:lnSpc>
              <a:spcBef>
                <a:spcPts val="580"/>
              </a:spcBef>
              <a:buChar char="–"/>
              <a:tabLst>
                <a:tab pos="756920" algn="l"/>
              </a:tabLst>
            </a:pPr>
            <a:r>
              <a:rPr sz="2400" spc="-85" dirty="0">
                <a:latin typeface="Arial"/>
                <a:cs typeface="Arial"/>
              </a:rPr>
              <a:t>bleomicina</a:t>
            </a:r>
            <a:endParaRPr sz="2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tumore_benigno cute.jpg"/>
          <p:cNvPicPr>
            <a:picLocks noChangeAspect="1"/>
          </p:cNvPicPr>
          <p:nvPr/>
        </p:nvPicPr>
        <p:blipFill>
          <a:blip r:embed="rId2"/>
          <a:srcRect l="16176" t="4449" r="11765"/>
          <a:stretch>
            <a:fillRect/>
          </a:stretch>
        </p:blipFill>
        <p:spPr>
          <a:xfrm>
            <a:off x="0" y="3125755"/>
            <a:ext cx="4572000" cy="3732245"/>
          </a:xfrm>
          <a:prstGeom prst="rect">
            <a:avLst/>
          </a:prstGeom>
        </p:spPr>
      </p:pic>
      <p:pic>
        <p:nvPicPr>
          <p:cNvPr id="3" name="Immagine 2" descr="Melanoma_lavizzara_AdobeStock_241043997_3.jpeg"/>
          <p:cNvPicPr>
            <a:picLocks noChangeAspect="1"/>
          </p:cNvPicPr>
          <p:nvPr/>
        </p:nvPicPr>
        <p:blipFill>
          <a:blip r:embed="rId3" cstate="print"/>
          <a:stretch>
            <a:fillRect/>
          </a:stretch>
        </p:blipFill>
        <p:spPr>
          <a:xfrm>
            <a:off x="3276600" y="0"/>
            <a:ext cx="5867400" cy="39116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3521" y="530478"/>
            <a:ext cx="7760970" cy="574040"/>
          </a:xfrm>
          <a:prstGeom prst="rect">
            <a:avLst/>
          </a:prstGeom>
        </p:spPr>
        <p:txBody>
          <a:bodyPr vert="horz" wrap="square" lIns="0" tIns="12700" rIns="0" bIns="0" rtlCol="0">
            <a:spAutoFit/>
          </a:bodyPr>
          <a:lstStyle/>
          <a:p>
            <a:pPr marL="12700">
              <a:lnSpc>
                <a:spcPct val="100000"/>
              </a:lnSpc>
              <a:spcBef>
                <a:spcPts val="100"/>
              </a:spcBef>
            </a:pPr>
            <a:r>
              <a:rPr sz="3600" b="1" spc="-195" dirty="0">
                <a:latin typeface="Trebuchet MS"/>
                <a:cs typeface="Trebuchet MS"/>
              </a:rPr>
              <a:t>Derivati </a:t>
            </a:r>
            <a:r>
              <a:rPr sz="3600" b="1" spc="-200" dirty="0">
                <a:latin typeface="Trebuchet MS"/>
                <a:cs typeface="Trebuchet MS"/>
              </a:rPr>
              <a:t>del </a:t>
            </a:r>
            <a:r>
              <a:rPr sz="3600" b="1" spc="-170" dirty="0">
                <a:latin typeface="Trebuchet MS"/>
                <a:cs typeface="Trebuchet MS"/>
              </a:rPr>
              <a:t>platino </a:t>
            </a:r>
            <a:r>
              <a:rPr sz="3600" b="1" spc="-260" dirty="0">
                <a:latin typeface="Trebuchet MS"/>
                <a:cs typeface="Trebuchet MS"/>
              </a:rPr>
              <a:t>e </a:t>
            </a:r>
            <a:r>
              <a:rPr sz="3600" b="1" spc="-215" dirty="0">
                <a:latin typeface="Trebuchet MS"/>
                <a:cs typeface="Trebuchet MS"/>
              </a:rPr>
              <a:t>farmaci</a:t>
            </a:r>
            <a:r>
              <a:rPr sz="3600" b="1" spc="-505" dirty="0">
                <a:latin typeface="Trebuchet MS"/>
                <a:cs typeface="Trebuchet MS"/>
              </a:rPr>
              <a:t> </a:t>
            </a:r>
            <a:r>
              <a:rPr sz="3600" b="1" spc="-204" dirty="0">
                <a:latin typeface="Trebuchet MS"/>
                <a:cs typeface="Trebuchet MS"/>
              </a:rPr>
              <a:t>miscellanei</a:t>
            </a:r>
            <a:endParaRPr sz="3600">
              <a:latin typeface="Trebuchet MS"/>
              <a:cs typeface="Trebuchet MS"/>
            </a:endParaRPr>
          </a:p>
        </p:txBody>
      </p:sp>
      <p:sp>
        <p:nvSpPr>
          <p:cNvPr id="3" name="object 3"/>
          <p:cNvSpPr txBox="1"/>
          <p:nvPr/>
        </p:nvSpPr>
        <p:spPr>
          <a:xfrm>
            <a:off x="535940" y="1607261"/>
            <a:ext cx="7878445" cy="3552825"/>
          </a:xfrm>
          <a:prstGeom prst="rect">
            <a:avLst/>
          </a:prstGeom>
        </p:spPr>
        <p:txBody>
          <a:bodyPr vert="horz" wrap="square" lIns="0" tIns="13335" rIns="0" bIns="0" rtlCol="0">
            <a:spAutoFit/>
          </a:bodyPr>
          <a:lstStyle/>
          <a:p>
            <a:pPr marL="355600" marR="5080" indent="-342900">
              <a:lnSpc>
                <a:spcPct val="100000"/>
              </a:lnSpc>
              <a:spcBef>
                <a:spcPts val="105"/>
              </a:spcBef>
              <a:buChar char="•"/>
              <a:tabLst>
                <a:tab pos="355600" algn="l"/>
                <a:tab pos="356235" algn="l"/>
              </a:tabLst>
            </a:pPr>
            <a:r>
              <a:rPr sz="3200" spc="-240" dirty="0">
                <a:latin typeface="Arial"/>
                <a:cs typeface="Arial"/>
              </a:rPr>
              <a:t>Sono </a:t>
            </a:r>
            <a:r>
              <a:rPr sz="3200" spc="-160" dirty="0">
                <a:latin typeface="Arial"/>
                <a:cs typeface="Arial"/>
              </a:rPr>
              <a:t>complessi </a:t>
            </a:r>
            <a:r>
              <a:rPr sz="3200" spc="-40" dirty="0">
                <a:latin typeface="Arial"/>
                <a:cs typeface="Arial"/>
              </a:rPr>
              <a:t>di </a:t>
            </a:r>
            <a:r>
              <a:rPr sz="3200" spc="-125" dirty="0">
                <a:latin typeface="Arial"/>
                <a:cs typeface="Arial"/>
              </a:rPr>
              <a:t>coordinazione </a:t>
            </a:r>
            <a:r>
              <a:rPr sz="3200" spc="-90" dirty="0">
                <a:latin typeface="Arial"/>
                <a:cs typeface="Arial"/>
              </a:rPr>
              <a:t>del </a:t>
            </a:r>
            <a:r>
              <a:rPr sz="3200" spc="-55" dirty="0">
                <a:latin typeface="Arial"/>
                <a:cs typeface="Arial"/>
              </a:rPr>
              <a:t>platino</a:t>
            </a:r>
            <a:r>
              <a:rPr sz="3200" spc="-340" dirty="0">
                <a:latin typeface="Arial"/>
                <a:cs typeface="Arial"/>
              </a:rPr>
              <a:t> </a:t>
            </a:r>
            <a:r>
              <a:rPr sz="3200" spc="-245" dirty="0">
                <a:latin typeface="Arial"/>
                <a:cs typeface="Arial"/>
              </a:rPr>
              <a:t>a  </a:t>
            </a:r>
            <a:r>
              <a:rPr sz="3200" spc="-35" dirty="0">
                <a:latin typeface="Arial"/>
                <a:cs typeface="Arial"/>
              </a:rPr>
              <a:t>struttura </a:t>
            </a:r>
            <a:r>
              <a:rPr sz="3200" spc="-125" dirty="0">
                <a:latin typeface="Arial"/>
                <a:cs typeface="Arial"/>
              </a:rPr>
              <a:t>planare </a:t>
            </a:r>
            <a:r>
              <a:rPr sz="3200" spc="-180" dirty="0">
                <a:latin typeface="Arial"/>
                <a:cs typeface="Arial"/>
              </a:rPr>
              <a:t>che </a:t>
            </a:r>
            <a:r>
              <a:rPr sz="3200" spc="-100" dirty="0">
                <a:latin typeface="Arial"/>
                <a:cs typeface="Arial"/>
              </a:rPr>
              <a:t>intercalano </a:t>
            </a:r>
            <a:r>
              <a:rPr sz="3200" spc="20" dirty="0">
                <a:latin typeface="Arial"/>
                <a:cs typeface="Arial"/>
              </a:rPr>
              <a:t>il</a:t>
            </a:r>
            <a:r>
              <a:rPr sz="3200" spc="-375" dirty="0">
                <a:latin typeface="Arial"/>
                <a:cs typeface="Arial"/>
              </a:rPr>
              <a:t> </a:t>
            </a:r>
            <a:r>
              <a:rPr sz="3200" spc="-295" dirty="0">
                <a:latin typeface="Arial"/>
                <a:cs typeface="Arial"/>
              </a:rPr>
              <a:t>DNA</a:t>
            </a:r>
            <a:endParaRPr sz="3200">
              <a:latin typeface="Arial"/>
              <a:cs typeface="Arial"/>
            </a:endParaRPr>
          </a:p>
          <a:p>
            <a:pPr marL="756285" lvl="1" indent="-286385">
              <a:lnSpc>
                <a:spcPct val="100000"/>
              </a:lnSpc>
              <a:spcBef>
                <a:spcPts val="690"/>
              </a:spcBef>
              <a:buChar char="–"/>
              <a:tabLst>
                <a:tab pos="756920" algn="l"/>
              </a:tabLst>
            </a:pPr>
            <a:r>
              <a:rPr sz="2800" spc="-120" dirty="0">
                <a:latin typeface="Arial"/>
                <a:cs typeface="Arial"/>
              </a:rPr>
              <a:t>Cisplatino, </a:t>
            </a:r>
            <a:r>
              <a:rPr sz="2800" spc="-95" dirty="0">
                <a:latin typeface="Arial"/>
                <a:cs typeface="Arial"/>
              </a:rPr>
              <a:t>carboplastino</a:t>
            </a:r>
            <a:r>
              <a:rPr sz="2800" spc="-100" dirty="0">
                <a:latin typeface="Arial"/>
                <a:cs typeface="Arial"/>
              </a:rPr>
              <a:t> </a:t>
            </a:r>
            <a:r>
              <a:rPr sz="2800" spc="-80" dirty="0">
                <a:latin typeface="Arial"/>
                <a:cs typeface="Arial"/>
              </a:rPr>
              <a:t>oxaliplatino</a:t>
            </a:r>
            <a:endParaRPr sz="2800">
              <a:latin typeface="Arial"/>
              <a:cs typeface="Arial"/>
            </a:endParaRPr>
          </a:p>
          <a:p>
            <a:pPr lvl="1">
              <a:lnSpc>
                <a:spcPct val="100000"/>
              </a:lnSpc>
              <a:spcBef>
                <a:spcPts val="15"/>
              </a:spcBef>
              <a:buFont typeface="Arial"/>
              <a:buChar char="–"/>
            </a:pPr>
            <a:endParaRPr sz="4150">
              <a:latin typeface="Times New Roman"/>
              <a:cs typeface="Times New Roman"/>
            </a:endParaRPr>
          </a:p>
          <a:p>
            <a:pPr marL="355600" indent="-342900">
              <a:lnSpc>
                <a:spcPct val="100000"/>
              </a:lnSpc>
              <a:buChar char="•"/>
              <a:tabLst>
                <a:tab pos="355600" algn="l"/>
                <a:tab pos="356235" algn="l"/>
              </a:tabLst>
            </a:pPr>
            <a:r>
              <a:rPr sz="3200" spc="-5" dirty="0">
                <a:latin typeface="Arial"/>
                <a:cs typeface="Arial"/>
              </a:rPr>
              <a:t>Altri</a:t>
            </a:r>
            <a:r>
              <a:rPr sz="3200" spc="-170" dirty="0">
                <a:latin typeface="Arial"/>
                <a:cs typeface="Arial"/>
              </a:rPr>
              <a:t> </a:t>
            </a:r>
            <a:r>
              <a:rPr sz="3200" spc="-100" dirty="0">
                <a:latin typeface="Arial"/>
                <a:cs typeface="Arial"/>
              </a:rPr>
              <a:t>farmaci:</a:t>
            </a:r>
            <a:endParaRPr sz="3200">
              <a:latin typeface="Arial"/>
              <a:cs typeface="Arial"/>
            </a:endParaRPr>
          </a:p>
          <a:p>
            <a:pPr marL="756285" marR="1280160" lvl="1" indent="-286385">
              <a:lnSpc>
                <a:spcPct val="100000"/>
              </a:lnSpc>
              <a:spcBef>
                <a:spcPts val="690"/>
              </a:spcBef>
              <a:buChar char="–"/>
              <a:tabLst>
                <a:tab pos="756920" algn="l"/>
              </a:tabLst>
            </a:pPr>
            <a:r>
              <a:rPr sz="2800" spc="-114" dirty="0">
                <a:latin typeface="Arial"/>
                <a:cs typeface="Arial"/>
              </a:rPr>
              <a:t>idrossiurea, </a:t>
            </a:r>
            <a:r>
              <a:rPr sz="2800" spc="-75" dirty="0">
                <a:latin typeface="Arial"/>
                <a:cs typeface="Arial"/>
              </a:rPr>
              <a:t>mitoxantrone, </a:t>
            </a:r>
            <a:r>
              <a:rPr sz="2800" spc="-125" dirty="0">
                <a:latin typeface="Arial"/>
                <a:cs typeface="Arial"/>
              </a:rPr>
              <a:t>procarbazina,  </a:t>
            </a:r>
            <a:r>
              <a:rPr sz="2800" spc="-85" dirty="0">
                <a:latin typeface="Arial"/>
                <a:cs typeface="Arial"/>
              </a:rPr>
              <a:t>topotecano, </a:t>
            </a:r>
            <a:r>
              <a:rPr sz="2800" spc="-80" dirty="0">
                <a:latin typeface="Arial"/>
                <a:cs typeface="Arial"/>
              </a:rPr>
              <a:t>irinotecano,</a:t>
            </a:r>
            <a:r>
              <a:rPr sz="2800" spc="-190" dirty="0">
                <a:latin typeface="Arial"/>
                <a:cs typeface="Arial"/>
              </a:rPr>
              <a:t> </a:t>
            </a:r>
            <a:r>
              <a:rPr sz="2800" spc="-95" dirty="0">
                <a:latin typeface="Arial"/>
                <a:cs typeface="Arial"/>
              </a:rPr>
              <a:t>etc</a:t>
            </a:r>
            <a:endParaRPr sz="2800">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9073" y="381000"/>
            <a:ext cx="4167504" cy="696595"/>
          </a:xfrm>
          <a:prstGeom prst="rect">
            <a:avLst/>
          </a:prstGeom>
        </p:spPr>
        <p:txBody>
          <a:bodyPr vert="horz" wrap="square" lIns="0" tIns="13335" rIns="0" bIns="0" rtlCol="0">
            <a:spAutoFit/>
          </a:bodyPr>
          <a:lstStyle/>
          <a:p>
            <a:pPr marL="12700">
              <a:lnSpc>
                <a:spcPct val="100000"/>
              </a:lnSpc>
              <a:spcBef>
                <a:spcPts val="105"/>
              </a:spcBef>
            </a:pPr>
            <a:r>
              <a:rPr sz="4400" b="1" spc="-345" dirty="0">
                <a:latin typeface="Trebuchet MS"/>
                <a:cs typeface="Trebuchet MS"/>
              </a:rPr>
              <a:t>Terapia</a:t>
            </a:r>
            <a:r>
              <a:rPr sz="4400" b="1" spc="-365" dirty="0">
                <a:latin typeface="Trebuchet MS"/>
                <a:cs typeface="Trebuchet MS"/>
              </a:rPr>
              <a:t> </a:t>
            </a:r>
            <a:r>
              <a:rPr sz="4400" b="1" spc="-254" dirty="0">
                <a:latin typeface="Trebuchet MS"/>
                <a:cs typeface="Trebuchet MS"/>
              </a:rPr>
              <a:t>endocrina</a:t>
            </a:r>
            <a:endParaRPr sz="4400">
              <a:latin typeface="Trebuchet MS"/>
              <a:cs typeface="Trebuchet MS"/>
            </a:endParaRPr>
          </a:p>
        </p:txBody>
      </p:sp>
      <p:sp>
        <p:nvSpPr>
          <p:cNvPr id="3" name="object 3"/>
          <p:cNvSpPr txBox="1"/>
          <p:nvPr/>
        </p:nvSpPr>
        <p:spPr>
          <a:xfrm>
            <a:off x="535940" y="1371600"/>
            <a:ext cx="8150860" cy="4447540"/>
          </a:xfrm>
          <a:prstGeom prst="rect">
            <a:avLst/>
          </a:prstGeom>
        </p:spPr>
        <p:txBody>
          <a:bodyPr vert="horz" wrap="square" lIns="0" tIns="12700" rIns="0" bIns="0" rtlCol="0">
            <a:spAutoFit/>
          </a:bodyPr>
          <a:lstStyle/>
          <a:p>
            <a:pPr marL="355600" marR="40640" indent="-342900">
              <a:lnSpc>
                <a:spcPct val="100000"/>
              </a:lnSpc>
              <a:spcBef>
                <a:spcPts val="100"/>
              </a:spcBef>
              <a:buChar char="•"/>
              <a:tabLst>
                <a:tab pos="355600" algn="l"/>
                <a:tab pos="356235" algn="l"/>
              </a:tabLst>
            </a:pPr>
            <a:r>
              <a:rPr sz="2400" spc="-260" dirty="0">
                <a:latin typeface="Arial"/>
                <a:cs typeface="Arial"/>
              </a:rPr>
              <a:t>La </a:t>
            </a:r>
            <a:r>
              <a:rPr sz="2400" spc="-70" dirty="0">
                <a:latin typeface="Arial"/>
                <a:cs typeface="Arial"/>
              </a:rPr>
              <a:t>terapia </a:t>
            </a:r>
            <a:r>
              <a:rPr sz="2400" spc="-85" dirty="0">
                <a:latin typeface="Arial"/>
                <a:cs typeface="Arial"/>
              </a:rPr>
              <a:t>endocrina </a:t>
            </a:r>
            <a:r>
              <a:rPr sz="2400" spc="-125" dirty="0">
                <a:latin typeface="Arial"/>
                <a:cs typeface="Arial"/>
              </a:rPr>
              <a:t>si </a:t>
            </a:r>
            <a:r>
              <a:rPr sz="2400" spc="-100" dirty="0">
                <a:latin typeface="Arial"/>
                <a:cs typeface="Arial"/>
              </a:rPr>
              <a:t>applica </a:t>
            </a:r>
            <a:r>
              <a:rPr sz="2400" spc="-85" dirty="0">
                <a:latin typeface="Arial"/>
                <a:cs typeface="Arial"/>
              </a:rPr>
              <a:t>ai </a:t>
            </a:r>
            <a:r>
              <a:rPr sz="2400" spc="-10" dirty="0">
                <a:latin typeface="Arial"/>
                <a:cs typeface="Arial"/>
              </a:rPr>
              <a:t>tumori </a:t>
            </a:r>
            <a:r>
              <a:rPr sz="2400" spc="-60" dirty="0">
                <a:latin typeface="Arial"/>
                <a:cs typeface="Arial"/>
              </a:rPr>
              <a:t>endocrini </a:t>
            </a:r>
            <a:r>
              <a:rPr sz="2400" spc="-140" dirty="0">
                <a:latin typeface="Arial"/>
                <a:cs typeface="Arial"/>
              </a:rPr>
              <a:t>e </a:t>
            </a:r>
            <a:r>
              <a:rPr sz="2400" spc="-185" dirty="0">
                <a:latin typeface="Arial"/>
                <a:cs typeface="Arial"/>
              </a:rPr>
              <a:t>a </a:t>
            </a:r>
            <a:r>
              <a:rPr sz="2400" spc="-45" dirty="0">
                <a:latin typeface="Arial"/>
                <a:cs typeface="Arial"/>
              </a:rPr>
              <a:t>quelli  </a:t>
            </a:r>
            <a:r>
              <a:rPr sz="2400" spc="-135" dirty="0">
                <a:latin typeface="Arial"/>
                <a:cs typeface="Arial"/>
              </a:rPr>
              <a:t>che </a:t>
            </a:r>
            <a:r>
              <a:rPr sz="2400" spc="-75" dirty="0">
                <a:latin typeface="Arial"/>
                <a:cs typeface="Arial"/>
              </a:rPr>
              <a:t>originano </a:t>
            </a:r>
            <a:r>
              <a:rPr sz="2400" spc="-135" dirty="0">
                <a:latin typeface="Arial"/>
                <a:cs typeface="Arial"/>
              </a:rPr>
              <a:t>da </a:t>
            </a:r>
            <a:r>
              <a:rPr sz="2400" spc="-70" dirty="0">
                <a:latin typeface="Arial"/>
                <a:cs typeface="Arial"/>
              </a:rPr>
              <a:t>tessuti normalmente </a:t>
            </a:r>
            <a:r>
              <a:rPr sz="2400" spc="-45" dirty="0">
                <a:latin typeface="Arial"/>
                <a:cs typeface="Arial"/>
              </a:rPr>
              <a:t>sotto </a:t>
            </a:r>
            <a:r>
              <a:rPr sz="2400" spc="15" dirty="0">
                <a:latin typeface="Arial"/>
                <a:cs typeface="Arial"/>
              </a:rPr>
              <a:t>il</a:t>
            </a:r>
            <a:r>
              <a:rPr sz="2400" spc="-455" dirty="0">
                <a:latin typeface="Arial"/>
                <a:cs typeface="Arial"/>
              </a:rPr>
              <a:t> </a:t>
            </a:r>
            <a:r>
              <a:rPr sz="2400" spc="-45" dirty="0">
                <a:latin typeface="Arial"/>
                <a:cs typeface="Arial"/>
              </a:rPr>
              <a:t>controllo </a:t>
            </a:r>
            <a:r>
              <a:rPr sz="2400" spc="-85" dirty="0">
                <a:latin typeface="Arial"/>
                <a:cs typeface="Arial"/>
              </a:rPr>
              <a:t>degli  </a:t>
            </a:r>
            <a:r>
              <a:rPr sz="2400" spc="-45" dirty="0">
                <a:latin typeface="Arial"/>
                <a:cs typeface="Arial"/>
              </a:rPr>
              <a:t>ormoni </a:t>
            </a:r>
            <a:r>
              <a:rPr sz="2400" spc="-90" dirty="0">
                <a:latin typeface="Arial"/>
                <a:cs typeface="Arial"/>
              </a:rPr>
              <a:t>(mammella, </a:t>
            </a:r>
            <a:r>
              <a:rPr sz="2400" spc="-55" dirty="0">
                <a:latin typeface="Arial"/>
                <a:cs typeface="Arial"/>
              </a:rPr>
              <a:t>endometrio,</a:t>
            </a:r>
            <a:r>
              <a:rPr sz="2400" spc="-300" dirty="0">
                <a:latin typeface="Arial"/>
                <a:cs typeface="Arial"/>
              </a:rPr>
              <a:t> </a:t>
            </a:r>
            <a:r>
              <a:rPr sz="2400" spc="-80" dirty="0">
                <a:latin typeface="Arial"/>
                <a:cs typeface="Arial"/>
              </a:rPr>
              <a:t>prostata).</a:t>
            </a:r>
            <a:endParaRPr sz="2400">
              <a:latin typeface="Arial"/>
              <a:cs typeface="Arial"/>
            </a:endParaRPr>
          </a:p>
          <a:p>
            <a:pPr marL="355600" indent="-342900">
              <a:lnSpc>
                <a:spcPct val="100000"/>
              </a:lnSpc>
              <a:spcBef>
                <a:spcPts val="580"/>
              </a:spcBef>
              <a:buChar char="•"/>
              <a:tabLst>
                <a:tab pos="355600" algn="l"/>
                <a:tab pos="356235" algn="l"/>
              </a:tabLst>
            </a:pPr>
            <a:r>
              <a:rPr sz="2400" spc="-80" dirty="0">
                <a:latin typeface="Arial"/>
                <a:cs typeface="Arial"/>
              </a:rPr>
              <a:t>Ormoni</a:t>
            </a:r>
            <a:endParaRPr sz="2400">
              <a:latin typeface="Arial"/>
              <a:cs typeface="Arial"/>
            </a:endParaRPr>
          </a:p>
          <a:p>
            <a:pPr marL="756285" lvl="1" indent="-286385">
              <a:lnSpc>
                <a:spcPct val="100000"/>
              </a:lnSpc>
              <a:spcBef>
                <a:spcPts val="509"/>
              </a:spcBef>
              <a:buChar char="–"/>
              <a:tabLst>
                <a:tab pos="756285" algn="l"/>
                <a:tab pos="756920" algn="l"/>
              </a:tabLst>
            </a:pPr>
            <a:r>
              <a:rPr sz="2000" spc="-75" dirty="0">
                <a:latin typeface="Arial"/>
                <a:cs typeface="Arial"/>
              </a:rPr>
              <a:t>Androgeni:</a:t>
            </a:r>
            <a:endParaRPr sz="2000">
              <a:latin typeface="Arial"/>
              <a:cs typeface="Arial"/>
            </a:endParaRPr>
          </a:p>
          <a:p>
            <a:pPr marL="1155700" lvl="2" indent="-228600">
              <a:lnSpc>
                <a:spcPct val="100000"/>
              </a:lnSpc>
              <a:spcBef>
                <a:spcPts val="409"/>
              </a:spcBef>
              <a:buChar char="•"/>
              <a:tabLst>
                <a:tab pos="1155700" algn="l"/>
                <a:tab pos="1156335" algn="l"/>
              </a:tabLst>
            </a:pPr>
            <a:r>
              <a:rPr sz="1600" spc="-50" dirty="0">
                <a:latin typeface="Arial"/>
                <a:cs typeface="Arial"/>
              </a:rPr>
              <a:t>enantato </a:t>
            </a:r>
            <a:r>
              <a:rPr sz="1600" spc="-25" dirty="0">
                <a:latin typeface="Arial"/>
                <a:cs typeface="Arial"/>
              </a:rPr>
              <a:t>di </a:t>
            </a:r>
            <a:r>
              <a:rPr sz="1600" spc="-55" dirty="0">
                <a:latin typeface="Arial"/>
                <a:cs typeface="Arial"/>
              </a:rPr>
              <a:t>testosterone, fluoximesterone, </a:t>
            </a:r>
            <a:r>
              <a:rPr sz="1600" spc="-40" dirty="0">
                <a:latin typeface="Arial"/>
                <a:cs typeface="Arial"/>
              </a:rPr>
              <a:t>propionato </a:t>
            </a:r>
            <a:r>
              <a:rPr sz="1600" spc="-25" dirty="0">
                <a:latin typeface="Arial"/>
                <a:cs typeface="Arial"/>
              </a:rPr>
              <a:t>di</a:t>
            </a:r>
            <a:r>
              <a:rPr sz="1600" spc="-235" dirty="0">
                <a:latin typeface="Arial"/>
                <a:cs typeface="Arial"/>
              </a:rPr>
              <a:t> </a:t>
            </a:r>
            <a:r>
              <a:rPr sz="1600" spc="-55" dirty="0">
                <a:latin typeface="Arial"/>
                <a:cs typeface="Arial"/>
              </a:rPr>
              <a:t>testosterone</a:t>
            </a:r>
            <a:endParaRPr sz="1600">
              <a:latin typeface="Arial"/>
              <a:cs typeface="Arial"/>
            </a:endParaRPr>
          </a:p>
          <a:p>
            <a:pPr marL="756285" lvl="1" indent="-286385">
              <a:lnSpc>
                <a:spcPct val="100000"/>
              </a:lnSpc>
              <a:spcBef>
                <a:spcPts val="455"/>
              </a:spcBef>
              <a:buChar char="–"/>
              <a:tabLst>
                <a:tab pos="756285" algn="l"/>
                <a:tab pos="756920" algn="l"/>
              </a:tabLst>
            </a:pPr>
            <a:r>
              <a:rPr sz="2000" spc="-95" dirty="0">
                <a:latin typeface="Arial"/>
                <a:cs typeface="Arial"/>
              </a:rPr>
              <a:t>Estrogeni:</a:t>
            </a:r>
            <a:endParaRPr sz="2000">
              <a:latin typeface="Arial"/>
              <a:cs typeface="Arial"/>
            </a:endParaRPr>
          </a:p>
          <a:p>
            <a:pPr marL="1155700" lvl="2" indent="-228600">
              <a:lnSpc>
                <a:spcPct val="100000"/>
              </a:lnSpc>
              <a:spcBef>
                <a:spcPts val="409"/>
              </a:spcBef>
              <a:buChar char="•"/>
              <a:tabLst>
                <a:tab pos="1155700" algn="l"/>
                <a:tab pos="1156335" algn="l"/>
              </a:tabLst>
            </a:pPr>
            <a:r>
              <a:rPr sz="1600" spc="-50" dirty="0">
                <a:latin typeface="Arial"/>
                <a:cs typeface="Arial"/>
              </a:rPr>
              <a:t>clorotrianisene, </a:t>
            </a:r>
            <a:r>
              <a:rPr sz="1600" spc="-30" dirty="0">
                <a:latin typeface="Arial"/>
                <a:cs typeface="Arial"/>
              </a:rPr>
              <a:t>dietilstilbestrolo </a:t>
            </a:r>
            <a:r>
              <a:rPr sz="1600" spc="-165" dirty="0">
                <a:latin typeface="Arial"/>
                <a:cs typeface="Arial"/>
              </a:rPr>
              <a:t>(DES), </a:t>
            </a:r>
            <a:r>
              <a:rPr sz="1600" spc="-30" dirty="0">
                <a:latin typeface="Arial"/>
                <a:cs typeface="Arial"/>
              </a:rPr>
              <a:t>dietilstilbestrolo </a:t>
            </a:r>
            <a:r>
              <a:rPr sz="1600" spc="-45" dirty="0">
                <a:latin typeface="Arial"/>
                <a:cs typeface="Arial"/>
              </a:rPr>
              <a:t>difosfato,</a:t>
            </a:r>
            <a:r>
              <a:rPr sz="1600" spc="-325" dirty="0">
                <a:latin typeface="Arial"/>
                <a:cs typeface="Arial"/>
              </a:rPr>
              <a:t> </a:t>
            </a:r>
            <a:r>
              <a:rPr sz="1600" spc="-35" dirty="0">
                <a:latin typeface="Arial"/>
                <a:cs typeface="Arial"/>
              </a:rPr>
              <a:t>etinilestradiolo</a:t>
            </a:r>
            <a:endParaRPr sz="1600">
              <a:latin typeface="Arial"/>
              <a:cs typeface="Arial"/>
            </a:endParaRPr>
          </a:p>
          <a:p>
            <a:pPr marL="756285" lvl="1" indent="-286385">
              <a:lnSpc>
                <a:spcPct val="100000"/>
              </a:lnSpc>
              <a:spcBef>
                <a:spcPts val="455"/>
              </a:spcBef>
              <a:buChar char="–"/>
              <a:tabLst>
                <a:tab pos="756285" algn="l"/>
                <a:tab pos="756920" algn="l"/>
              </a:tabLst>
            </a:pPr>
            <a:r>
              <a:rPr sz="2000" spc="-80" dirty="0">
                <a:latin typeface="Arial"/>
                <a:cs typeface="Arial"/>
              </a:rPr>
              <a:t>Progestinici:</a:t>
            </a:r>
            <a:endParaRPr sz="2000">
              <a:latin typeface="Arial"/>
              <a:cs typeface="Arial"/>
            </a:endParaRPr>
          </a:p>
          <a:p>
            <a:pPr marL="1155700" lvl="2" indent="-228600">
              <a:lnSpc>
                <a:spcPct val="100000"/>
              </a:lnSpc>
              <a:spcBef>
                <a:spcPts val="409"/>
              </a:spcBef>
              <a:buChar char="•"/>
              <a:tabLst>
                <a:tab pos="1155700" algn="l"/>
                <a:tab pos="1156335" algn="l"/>
              </a:tabLst>
            </a:pPr>
            <a:r>
              <a:rPr sz="1600" spc="-75" dirty="0">
                <a:latin typeface="Arial"/>
                <a:cs typeface="Arial"/>
              </a:rPr>
              <a:t>medrossiprogesterone </a:t>
            </a:r>
            <a:r>
              <a:rPr sz="1600" spc="-60" dirty="0">
                <a:latin typeface="Arial"/>
                <a:cs typeface="Arial"/>
              </a:rPr>
              <a:t>acetato </a:t>
            </a:r>
            <a:r>
              <a:rPr sz="1600" spc="-90" dirty="0">
                <a:latin typeface="Arial"/>
                <a:cs typeface="Arial"/>
              </a:rPr>
              <a:t>(MAP), </a:t>
            </a:r>
            <a:r>
              <a:rPr sz="1600" spc="-65" dirty="0">
                <a:latin typeface="Arial"/>
                <a:cs typeface="Arial"/>
              </a:rPr>
              <a:t>megestrolo</a:t>
            </a:r>
            <a:r>
              <a:rPr sz="1600" spc="-5" dirty="0">
                <a:latin typeface="Arial"/>
                <a:cs typeface="Arial"/>
              </a:rPr>
              <a:t> </a:t>
            </a:r>
            <a:r>
              <a:rPr sz="1600" spc="-60" dirty="0">
                <a:latin typeface="Arial"/>
                <a:cs typeface="Arial"/>
              </a:rPr>
              <a:t>acetato</a:t>
            </a:r>
            <a:endParaRPr sz="1600">
              <a:latin typeface="Arial"/>
              <a:cs typeface="Arial"/>
            </a:endParaRPr>
          </a:p>
          <a:p>
            <a:pPr marL="756285" lvl="1" indent="-286385">
              <a:lnSpc>
                <a:spcPct val="100000"/>
              </a:lnSpc>
              <a:spcBef>
                <a:spcPts val="455"/>
              </a:spcBef>
              <a:buChar char="–"/>
              <a:tabLst>
                <a:tab pos="756285" algn="l"/>
                <a:tab pos="756920" algn="l"/>
              </a:tabLst>
            </a:pPr>
            <a:r>
              <a:rPr sz="2000" spc="-60" dirty="0">
                <a:latin typeface="Arial"/>
                <a:cs typeface="Arial"/>
              </a:rPr>
              <a:t>Corticosteroidi:</a:t>
            </a:r>
            <a:endParaRPr sz="2000">
              <a:latin typeface="Arial"/>
              <a:cs typeface="Arial"/>
            </a:endParaRPr>
          </a:p>
          <a:p>
            <a:pPr marL="1155700" marR="1270000" lvl="2" indent="-228600">
              <a:lnSpc>
                <a:spcPct val="100000"/>
              </a:lnSpc>
              <a:spcBef>
                <a:spcPts val="409"/>
              </a:spcBef>
              <a:buChar char="•"/>
              <a:tabLst>
                <a:tab pos="1155700" algn="l"/>
                <a:tab pos="1156335" algn="l"/>
              </a:tabLst>
            </a:pPr>
            <a:r>
              <a:rPr sz="1600" spc="-70" dirty="0">
                <a:latin typeface="Arial"/>
                <a:cs typeface="Arial"/>
              </a:rPr>
              <a:t>betametasone, </a:t>
            </a:r>
            <a:r>
              <a:rPr sz="1600" spc="-90" dirty="0">
                <a:latin typeface="Arial"/>
                <a:cs typeface="Arial"/>
              </a:rPr>
              <a:t>desametasone, </a:t>
            </a:r>
            <a:r>
              <a:rPr sz="1600" spc="-45" dirty="0">
                <a:latin typeface="Arial"/>
                <a:cs typeface="Arial"/>
              </a:rPr>
              <a:t>idrocortisone </a:t>
            </a:r>
            <a:r>
              <a:rPr sz="1600" spc="-60" dirty="0">
                <a:latin typeface="Arial"/>
                <a:cs typeface="Arial"/>
              </a:rPr>
              <a:t>acetato, </a:t>
            </a:r>
            <a:r>
              <a:rPr sz="1600" spc="-65" dirty="0">
                <a:latin typeface="Arial"/>
                <a:cs typeface="Arial"/>
              </a:rPr>
              <a:t>prednisone,  </a:t>
            </a:r>
            <a:r>
              <a:rPr sz="1600" spc="-45" dirty="0">
                <a:latin typeface="Arial"/>
                <a:cs typeface="Arial"/>
              </a:rPr>
              <a:t>metilprednisolone</a:t>
            </a:r>
            <a:endParaRPr sz="1600">
              <a:latin typeface="Arial"/>
              <a:cs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1745" y="461899"/>
            <a:ext cx="4083685" cy="696595"/>
          </a:xfrm>
          <a:prstGeom prst="rect">
            <a:avLst/>
          </a:prstGeom>
        </p:spPr>
        <p:txBody>
          <a:bodyPr vert="horz" wrap="square" lIns="0" tIns="13335" rIns="0" bIns="0" rtlCol="0">
            <a:spAutoFit/>
          </a:bodyPr>
          <a:lstStyle/>
          <a:p>
            <a:pPr marL="12700">
              <a:lnSpc>
                <a:spcPct val="100000"/>
              </a:lnSpc>
              <a:spcBef>
                <a:spcPts val="105"/>
              </a:spcBef>
            </a:pPr>
            <a:r>
              <a:rPr sz="4400" spc="-285" dirty="0"/>
              <a:t>Terapia </a:t>
            </a:r>
            <a:r>
              <a:rPr sz="4400" spc="-150" dirty="0"/>
              <a:t>endocrina</a:t>
            </a:r>
            <a:endParaRPr sz="4400"/>
          </a:p>
        </p:txBody>
      </p:sp>
      <p:sp>
        <p:nvSpPr>
          <p:cNvPr id="3" name="object 3"/>
          <p:cNvSpPr txBox="1"/>
          <p:nvPr/>
        </p:nvSpPr>
        <p:spPr>
          <a:xfrm>
            <a:off x="535940" y="1537461"/>
            <a:ext cx="7948930" cy="4450080"/>
          </a:xfrm>
          <a:prstGeom prst="rect">
            <a:avLst/>
          </a:prstGeom>
        </p:spPr>
        <p:txBody>
          <a:bodyPr vert="horz" wrap="square" lIns="0" tIns="12700" rIns="0" bIns="0" rtlCol="0">
            <a:spAutoFit/>
          </a:bodyPr>
          <a:lstStyle/>
          <a:p>
            <a:pPr marL="355600" indent="-342900">
              <a:lnSpc>
                <a:spcPct val="100000"/>
              </a:lnSpc>
              <a:spcBef>
                <a:spcPts val="100"/>
              </a:spcBef>
              <a:buChar char="•"/>
              <a:tabLst>
                <a:tab pos="355600" algn="l"/>
                <a:tab pos="356235" algn="l"/>
              </a:tabLst>
            </a:pPr>
            <a:r>
              <a:rPr sz="2700" spc="-114" dirty="0">
                <a:solidFill>
                  <a:srgbClr val="FF0000"/>
                </a:solidFill>
                <a:latin typeface="Arial"/>
                <a:cs typeface="Arial"/>
              </a:rPr>
              <a:t>Analoghi </a:t>
            </a:r>
            <a:r>
              <a:rPr sz="2700" spc="-35" dirty="0">
                <a:solidFill>
                  <a:srgbClr val="FF0000"/>
                </a:solidFill>
                <a:latin typeface="Arial"/>
                <a:cs typeface="Arial"/>
              </a:rPr>
              <a:t>di</a:t>
            </a:r>
            <a:r>
              <a:rPr sz="2700" spc="-175" dirty="0">
                <a:solidFill>
                  <a:srgbClr val="FF0000"/>
                </a:solidFill>
                <a:latin typeface="Arial"/>
                <a:cs typeface="Arial"/>
              </a:rPr>
              <a:t> </a:t>
            </a:r>
            <a:r>
              <a:rPr sz="2700" spc="-50" dirty="0">
                <a:solidFill>
                  <a:srgbClr val="FF0000"/>
                </a:solidFill>
                <a:latin typeface="Arial"/>
                <a:cs typeface="Arial"/>
              </a:rPr>
              <a:t>ormoni</a:t>
            </a:r>
            <a:endParaRPr sz="2700">
              <a:solidFill>
                <a:srgbClr val="FF0000"/>
              </a:solidFill>
              <a:latin typeface="Arial"/>
              <a:cs typeface="Arial"/>
            </a:endParaRPr>
          </a:p>
          <a:p>
            <a:pPr marL="756285" lvl="1" indent="-286385">
              <a:lnSpc>
                <a:spcPct val="100000"/>
              </a:lnSpc>
              <a:spcBef>
                <a:spcPts val="15"/>
              </a:spcBef>
              <a:buChar char="–"/>
              <a:tabLst>
                <a:tab pos="756920" algn="l"/>
              </a:tabLst>
            </a:pPr>
            <a:r>
              <a:rPr sz="2400" spc="-100" dirty="0">
                <a:latin typeface="Arial"/>
                <a:cs typeface="Arial"/>
              </a:rPr>
              <a:t>Analoghi</a:t>
            </a:r>
            <a:r>
              <a:rPr sz="2400" spc="-160" dirty="0">
                <a:latin typeface="Arial"/>
                <a:cs typeface="Arial"/>
              </a:rPr>
              <a:t> </a:t>
            </a:r>
            <a:r>
              <a:rPr sz="2400" spc="-175" dirty="0">
                <a:latin typeface="Arial"/>
                <a:cs typeface="Arial"/>
              </a:rPr>
              <a:t>del’LHRH</a:t>
            </a:r>
            <a:endParaRPr sz="2400">
              <a:latin typeface="Arial"/>
              <a:cs typeface="Arial"/>
            </a:endParaRPr>
          </a:p>
          <a:p>
            <a:pPr marL="1155700" lvl="2" indent="-228600">
              <a:lnSpc>
                <a:spcPts val="2385"/>
              </a:lnSpc>
              <a:spcBef>
                <a:spcPts val="15"/>
              </a:spcBef>
              <a:buChar char="•"/>
              <a:tabLst>
                <a:tab pos="1155700" algn="l"/>
                <a:tab pos="1156335" algn="l"/>
              </a:tabLst>
            </a:pPr>
            <a:r>
              <a:rPr sz="2000" spc="-85" dirty="0">
                <a:latin typeface="Arial"/>
                <a:cs typeface="Arial"/>
              </a:rPr>
              <a:t>Buserelin, </a:t>
            </a:r>
            <a:r>
              <a:rPr sz="2000" spc="-80" dirty="0">
                <a:latin typeface="Arial"/>
                <a:cs typeface="Arial"/>
              </a:rPr>
              <a:t>goserelin, </a:t>
            </a:r>
            <a:r>
              <a:rPr sz="2000" spc="-50" dirty="0">
                <a:latin typeface="Arial"/>
                <a:cs typeface="Arial"/>
              </a:rPr>
              <a:t>leuprolide,</a:t>
            </a:r>
            <a:r>
              <a:rPr sz="2000" spc="-130" dirty="0">
                <a:latin typeface="Arial"/>
                <a:cs typeface="Arial"/>
              </a:rPr>
              <a:t> </a:t>
            </a:r>
            <a:r>
              <a:rPr sz="2000" spc="-20" dirty="0">
                <a:latin typeface="Arial"/>
                <a:cs typeface="Arial"/>
              </a:rPr>
              <a:t>triptorelina</a:t>
            </a:r>
            <a:endParaRPr sz="2000">
              <a:latin typeface="Arial"/>
              <a:cs typeface="Arial"/>
            </a:endParaRPr>
          </a:p>
          <a:p>
            <a:pPr marL="355600" indent="-342900">
              <a:lnSpc>
                <a:spcPts val="3225"/>
              </a:lnSpc>
              <a:buChar char="•"/>
              <a:tabLst>
                <a:tab pos="355600" algn="l"/>
                <a:tab pos="356235" algn="l"/>
              </a:tabLst>
            </a:pPr>
            <a:r>
              <a:rPr sz="2700" spc="-45" dirty="0">
                <a:solidFill>
                  <a:srgbClr val="FF0000"/>
                </a:solidFill>
                <a:latin typeface="Arial"/>
                <a:cs typeface="Arial"/>
              </a:rPr>
              <a:t>Antiormoni </a:t>
            </a:r>
            <a:r>
              <a:rPr sz="2700" spc="-160" dirty="0">
                <a:solidFill>
                  <a:srgbClr val="FF0000"/>
                </a:solidFill>
                <a:latin typeface="Arial"/>
                <a:cs typeface="Arial"/>
              </a:rPr>
              <a:t>e </a:t>
            </a:r>
            <a:r>
              <a:rPr sz="2700" spc="-5" dirty="0">
                <a:solidFill>
                  <a:srgbClr val="FF0000"/>
                </a:solidFill>
                <a:latin typeface="Arial"/>
                <a:cs typeface="Arial"/>
              </a:rPr>
              <a:t>inibitori </a:t>
            </a:r>
            <a:r>
              <a:rPr sz="2700" spc="-90" dirty="0">
                <a:solidFill>
                  <a:srgbClr val="FF0000"/>
                </a:solidFill>
                <a:latin typeface="Arial"/>
                <a:cs typeface="Arial"/>
              </a:rPr>
              <a:t>della </a:t>
            </a:r>
            <a:r>
              <a:rPr sz="2700" spc="-105" dirty="0">
                <a:solidFill>
                  <a:srgbClr val="FF0000"/>
                </a:solidFill>
                <a:latin typeface="Arial"/>
                <a:cs typeface="Arial"/>
              </a:rPr>
              <a:t>sintesi</a:t>
            </a:r>
            <a:r>
              <a:rPr sz="2700" spc="-445" dirty="0">
                <a:solidFill>
                  <a:srgbClr val="FF0000"/>
                </a:solidFill>
                <a:latin typeface="Arial"/>
                <a:cs typeface="Arial"/>
              </a:rPr>
              <a:t> </a:t>
            </a:r>
            <a:r>
              <a:rPr sz="2700" spc="-85" dirty="0">
                <a:solidFill>
                  <a:srgbClr val="FF0000"/>
                </a:solidFill>
                <a:latin typeface="Arial"/>
                <a:cs typeface="Arial"/>
              </a:rPr>
              <a:t>ormonale</a:t>
            </a:r>
            <a:endParaRPr sz="2700">
              <a:solidFill>
                <a:srgbClr val="FF0000"/>
              </a:solidFill>
              <a:latin typeface="Arial"/>
              <a:cs typeface="Arial"/>
            </a:endParaRPr>
          </a:p>
          <a:p>
            <a:pPr marL="756285" lvl="1" indent="-286385">
              <a:lnSpc>
                <a:spcPct val="100000"/>
              </a:lnSpc>
              <a:spcBef>
                <a:spcPts val="10"/>
              </a:spcBef>
              <a:buChar char="–"/>
              <a:tabLst>
                <a:tab pos="756920" algn="l"/>
              </a:tabLst>
            </a:pPr>
            <a:r>
              <a:rPr sz="2400" spc="-80" dirty="0">
                <a:latin typeface="Arial"/>
                <a:cs typeface="Arial"/>
              </a:rPr>
              <a:t>Antiandrogeni</a:t>
            </a:r>
            <a:endParaRPr sz="2400">
              <a:latin typeface="Arial"/>
              <a:cs typeface="Arial"/>
            </a:endParaRPr>
          </a:p>
          <a:p>
            <a:pPr marL="1155700" lvl="2" indent="-228600">
              <a:lnSpc>
                <a:spcPts val="2395"/>
              </a:lnSpc>
              <a:spcBef>
                <a:spcPts val="20"/>
              </a:spcBef>
              <a:buChar char="•"/>
              <a:tabLst>
                <a:tab pos="1155700" algn="l"/>
                <a:tab pos="1156335" algn="l"/>
              </a:tabLst>
            </a:pPr>
            <a:r>
              <a:rPr sz="2000" spc="-75" dirty="0">
                <a:latin typeface="Arial"/>
                <a:cs typeface="Arial"/>
              </a:rPr>
              <a:t>Bicalutamide, </a:t>
            </a:r>
            <a:r>
              <a:rPr sz="2000" spc="-50" dirty="0">
                <a:latin typeface="Arial"/>
                <a:cs typeface="Arial"/>
              </a:rPr>
              <a:t>ciproterone </a:t>
            </a:r>
            <a:r>
              <a:rPr sz="2000" spc="-75" dirty="0">
                <a:latin typeface="Arial"/>
                <a:cs typeface="Arial"/>
              </a:rPr>
              <a:t>acetato, </a:t>
            </a:r>
            <a:r>
              <a:rPr sz="2000" spc="-55" dirty="0">
                <a:latin typeface="Arial"/>
                <a:cs typeface="Arial"/>
              </a:rPr>
              <a:t>finasteride,</a:t>
            </a:r>
            <a:r>
              <a:rPr sz="2000" spc="-155" dirty="0">
                <a:latin typeface="Arial"/>
                <a:cs typeface="Arial"/>
              </a:rPr>
              <a:t> </a:t>
            </a:r>
            <a:r>
              <a:rPr sz="2000" spc="-35" dirty="0">
                <a:latin typeface="Arial"/>
                <a:cs typeface="Arial"/>
              </a:rPr>
              <a:t>flutamide</a:t>
            </a:r>
            <a:endParaRPr sz="2000">
              <a:latin typeface="Arial"/>
              <a:cs typeface="Arial"/>
            </a:endParaRPr>
          </a:p>
          <a:p>
            <a:pPr marL="756285" lvl="1" indent="-286385">
              <a:lnSpc>
                <a:spcPts val="2875"/>
              </a:lnSpc>
              <a:buChar char="–"/>
              <a:tabLst>
                <a:tab pos="756920" algn="l"/>
              </a:tabLst>
            </a:pPr>
            <a:r>
              <a:rPr sz="2400" spc="-75" dirty="0">
                <a:latin typeface="Arial"/>
                <a:cs typeface="Arial"/>
              </a:rPr>
              <a:t>Antiestrogeni</a:t>
            </a:r>
            <a:endParaRPr sz="2400">
              <a:latin typeface="Arial"/>
              <a:cs typeface="Arial"/>
            </a:endParaRPr>
          </a:p>
          <a:p>
            <a:pPr marL="1155700" lvl="2" indent="-228600">
              <a:lnSpc>
                <a:spcPts val="2390"/>
              </a:lnSpc>
              <a:spcBef>
                <a:spcPts val="15"/>
              </a:spcBef>
              <a:buChar char="•"/>
              <a:tabLst>
                <a:tab pos="1155700" algn="l"/>
                <a:tab pos="1156335" algn="l"/>
              </a:tabLst>
            </a:pPr>
            <a:r>
              <a:rPr sz="2000" spc="-105" dirty="0">
                <a:latin typeface="Arial"/>
                <a:cs typeface="Arial"/>
              </a:rPr>
              <a:t>Fulvestan, </a:t>
            </a:r>
            <a:r>
              <a:rPr sz="2000" spc="-75" dirty="0">
                <a:latin typeface="Arial"/>
                <a:cs typeface="Arial"/>
              </a:rPr>
              <a:t>naloxifene, </a:t>
            </a:r>
            <a:r>
              <a:rPr sz="2000" spc="-65" dirty="0">
                <a:latin typeface="Arial"/>
                <a:cs typeface="Arial"/>
              </a:rPr>
              <a:t>tamoxifene,</a:t>
            </a:r>
            <a:r>
              <a:rPr sz="2000" spc="-125" dirty="0">
                <a:latin typeface="Arial"/>
                <a:cs typeface="Arial"/>
              </a:rPr>
              <a:t> </a:t>
            </a:r>
            <a:r>
              <a:rPr sz="2000" spc="-45" dirty="0">
                <a:latin typeface="Arial"/>
                <a:cs typeface="Arial"/>
              </a:rPr>
              <a:t>toremifene</a:t>
            </a:r>
            <a:endParaRPr sz="2000">
              <a:latin typeface="Arial"/>
              <a:cs typeface="Arial"/>
            </a:endParaRPr>
          </a:p>
          <a:p>
            <a:pPr marL="756285" lvl="1" indent="-286385">
              <a:lnSpc>
                <a:spcPts val="2870"/>
              </a:lnSpc>
              <a:buChar char="–"/>
              <a:tabLst>
                <a:tab pos="756920" algn="l"/>
              </a:tabLst>
            </a:pPr>
            <a:r>
              <a:rPr sz="2400" spc="-15" dirty="0">
                <a:latin typeface="Arial"/>
                <a:cs typeface="Arial"/>
              </a:rPr>
              <a:t>Inibitori </a:t>
            </a:r>
            <a:r>
              <a:rPr sz="2400" spc="-70" dirty="0">
                <a:latin typeface="Arial"/>
                <a:cs typeface="Arial"/>
              </a:rPr>
              <a:t>delle</a:t>
            </a:r>
            <a:r>
              <a:rPr sz="2400" spc="-240" dirty="0">
                <a:latin typeface="Arial"/>
                <a:cs typeface="Arial"/>
              </a:rPr>
              <a:t> </a:t>
            </a:r>
            <a:r>
              <a:rPr sz="2400" spc="-100" dirty="0">
                <a:latin typeface="Arial"/>
                <a:cs typeface="Arial"/>
              </a:rPr>
              <a:t>aromatasi</a:t>
            </a:r>
            <a:endParaRPr sz="2400">
              <a:latin typeface="Arial"/>
              <a:cs typeface="Arial"/>
            </a:endParaRPr>
          </a:p>
          <a:p>
            <a:pPr marL="1155700" lvl="2" indent="-228600">
              <a:lnSpc>
                <a:spcPts val="2160"/>
              </a:lnSpc>
              <a:spcBef>
                <a:spcPts val="15"/>
              </a:spcBef>
              <a:buChar char="•"/>
              <a:tabLst>
                <a:tab pos="1155700" algn="l"/>
                <a:tab pos="1156335" algn="l"/>
              </a:tabLst>
            </a:pPr>
            <a:r>
              <a:rPr sz="2000" spc="-50" dirty="0">
                <a:latin typeface="Arial"/>
                <a:cs typeface="Arial"/>
              </a:rPr>
              <a:t>Aminoglutetimide, </a:t>
            </a:r>
            <a:r>
              <a:rPr sz="2000" spc="-95" dirty="0">
                <a:latin typeface="Arial"/>
                <a:cs typeface="Arial"/>
              </a:rPr>
              <a:t>anastrazolo, </a:t>
            </a:r>
            <a:r>
              <a:rPr sz="2000" spc="-75" dirty="0">
                <a:latin typeface="Arial"/>
                <a:cs typeface="Arial"/>
              </a:rPr>
              <a:t>lestrozolo,</a:t>
            </a:r>
            <a:r>
              <a:rPr sz="2000" spc="-105" dirty="0">
                <a:latin typeface="Arial"/>
                <a:cs typeface="Arial"/>
              </a:rPr>
              <a:t> </a:t>
            </a:r>
            <a:r>
              <a:rPr sz="2000" spc="-85" dirty="0">
                <a:latin typeface="Arial"/>
                <a:cs typeface="Arial"/>
              </a:rPr>
              <a:t>4-OH-androstenedione</a:t>
            </a:r>
            <a:endParaRPr sz="2000">
              <a:latin typeface="Arial"/>
              <a:cs typeface="Arial"/>
            </a:endParaRPr>
          </a:p>
          <a:p>
            <a:pPr marL="1155700">
              <a:lnSpc>
                <a:spcPts val="2155"/>
              </a:lnSpc>
            </a:pPr>
            <a:r>
              <a:rPr sz="2000" spc="-65" dirty="0">
                <a:latin typeface="Arial"/>
                <a:cs typeface="Arial"/>
              </a:rPr>
              <a:t>(formestano)</a:t>
            </a:r>
            <a:endParaRPr sz="2000">
              <a:latin typeface="Arial"/>
              <a:cs typeface="Arial"/>
            </a:endParaRPr>
          </a:p>
          <a:p>
            <a:pPr marL="756285" lvl="1" indent="-286385">
              <a:lnSpc>
                <a:spcPts val="2870"/>
              </a:lnSpc>
              <a:buChar char="–"/>
              <a:tabLst>
                <a:tab pos="756920" algn="l"/>
              </a:tabLst>
            </a:pPr>
            <a:r>
              <a:rPr sz="2400" spc="-40" dirty="0">
                <a:latin typeface="Arial"/>
                <a:cs typeface="Arial"/>
              </a:rPr>
              <a:t>Antiprolattinemici</a:t>
            </a:r>
            <a:endParaRPr sz="2400">
              <a:latin typeface="Arial"/>
              <a:cs typeface="Arial"/>
            </a:endParaRPr>
          </a:p>
          <a:p>
            <a:pPr marL="1155700" lvl="2" indent="-228600">
              <a:lnSpc>
                <a:spcPct val="100000"/>
              </a:lnSpc>
              <a:spcBef>
                <a:spcPts val="15"/>
              </a:spcBef>
              <a:buChar char="•"/>
              <a:tabLst>
                <a:tab pos="1155700" algn="l"/>
                <a:tab pos="1156335" algn="l"/>
              </a:tabLst>
            </a:pPr>
            <a:r>
              <a:rPr sz="2000" spc="-60" dirty="0">
                <a:latin typeface="Arial"/>
                <a:cs typeface="Arial"/>
              </a:rPr>
              <a:t>Bromocriptina,</a:t>
            </a:r>
            <a:r>
              <a:rPr sz="2000" spc="-100" dirty="0">
                <a:latin typeface="Arial"/>
                <a:cs typeface="Arial"/>
              </a:rPr>
              <a:t> </a:t>
            </a:r>
            <a:r>
              <a:rPr sz="2000" spc="-90" dirty="0">
                <a:latin typeface="Arial"/>
                <a:cs typeface="Arial"/>
              </a:rPr>
              <a:t>cabergolina</a:t>
            </a:r>
            <a:endParaRPr sz="2000">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854" y="461899"/>
            <a:ext cx="8067675" cy="696595"/>
          </a:xfrm>
          <a:prstGeom prst="rect">
            <a:avLst/>
          </a:prstGeom>
        </p:spPr>
        <p:txBody>
          <a:bodyPr vert="horz" wrap="square" lIns="0" tIns="13335" rIns="0" bIns="0" rtlCol="0">
            <a:spAutoFit/>
          </a:bodyPr>
          <a:lstStyle/>
          <a:p>
            <a:pPr marL="12700">
              <a:lnSpc>
                <a:spcPct val="100000"/>
              </a:lnSpc>
              <a:spcBef>
                <a:spcPts val="105"/>
              </a:spcBef>
            </a:pPr>
            <a:r>
              <a:rPr sz="4400" spc="-280" dirty="0"/>
              <a:t>Target </a:t>
            </a:r>
            <a:r>
              <a:rPr sz="4400" spc="-125" dirty="0"/>
              <a:t>therapy </a:t>
            </a:r>
            <a:r>
              <a:rPr sz="4400" spc="-260" dirty="0"/>
              <a:t>e </a:t>
            </a:r>
            <a:r>
              <a:rPr sz="4400" spc="-150" dirty="0"/>
              <a:t>farmaci</a:t>
            </a:r>
            <a:r>
              <a:rPr sz="4400" spc="-250" dirty="0"/>
              <a:t> </a:t>
            </a:r>
            <a:r>
              <a:rPr sz="4400" spc="-125" dirty="0"/>
              <a:t>molecolari</a:t>
            </a:r>
            <a:endParaRPr sz="4400"/>
          </a:p>
        </p:txBody>
      </p:sp>
      <p:sp>
        <p:nvSpPr>
          <p:cNvPr id="3" name="object 3"/>
          <p:cNvSpPr txBox="1"/>
          <p:nvPr/>
        </p:nvSpPr>
        <p:spPr>
          <a:xfrm>
            <a:off x="535940" y="1613357"/>
            <a:ext cx="7813040" cy="3426579"/>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5600" algn="l"/>
                <a:tab pos="356235" algn="l"/>
              </a:tabLst>
            </a:pPr>
            <a:r>
              <a:rPr sz="2400" spc="-260" dirty="0">
                <a:latin typeface="Arial"/>
                <a:cs typeface="Arial"/>
              </a:rPr>
              <a:t>La </a:t>
            </a:r>
            <a:r>
              <a:rPr sz="2400" spc="-100" dirty="0">
                <a:latin typeface="Arial"/>
                <a:cs typeface="Arial"/>
              </a:rPr>
              <a:t>comprensione </a:t>
            </a:r>
            <a:r>
              <a:rPr sz="2400" spc="-70" dirty="0">
                <a:latin typeface="Arial"/>
                <a:cs typeface="Arial"/>
              </a:rPr>
              <a:t>dei </a:t>
            </a:r>
            <a:r>
              <a:rPr sz="2400" spc="-120" dirty="0">
                <a:latin typeface="Arial"/>
                <a:cs typeface="Arial"/>
              </a:rPr>
              <a:t>meccanismi </a:t>
            </a:r>
            <a:r>
              <a:rPr sz="2400" spc="-70" dirty="0">
                <a:latin typeface="Arial"/>
                <a:cs typeface="Arial"/>
              </a:rPr>
              <a:t>molecolari </a:t>
            </a:r>
            <a:r>
              <a:rPr sz="2400" spc="-135" dirty="0">
                <a:latin typeface="Arial"/>
                <a:cs typeface="Arial"/>
              </a:rPr>
              <a:t>che </a:t>
            </a:r>
            <a:r>
              <a:rPr sz="2400" spc="-95" dirty="0">
                <a:latin typeface="Arial"/>
                <a:cs typeface="Arial"/>
              </a:rPr>
              <a:t>regolano </a:t>
            </a:r>
            <a:r>
              <a:rPr sz="2400" spc="-85" dirty="0">
                <a:latin typeface="Arial"/>
                <a:cs typeface="Arial"/>
              </a:rPr>
              <a:t>la  </a:t>
            </a:r>
            <a:r>
              <a:rPr sz="2400" spc="-105" dirty="0">
                <a:latin typeface="Arial"/>
                <a:cs typeface="Arial"/>
              </a:rPr>
              <a:t>crescita </a:t>
            </a:r>
            <a:r>
              <a:rPr sz="2400" spc="-145" dirty="0">
                <a:latin typeface="Arial"/>
                <a:cs typeface="Arial"/>
              </a:rPr>
              <a:t>e </a:t>
            </a:r>
            <a:r>
              <a:rPr sz="2400" spc="-30" dirty="0">
                <a:latin typeface="Arial"/>
                <a:cs typeface="Arial"/>
              </a:rPr>
              <a:t>lo </a:t>
            </a:r>
            <a:r>
              <a:rPr sz="2400" spc="-85" dirty="0">
                <a:latin typeface="Arial"/>
                <a:cs typeface="Arial"/>
              </a:rPr>
              <a:t>sviluppo </a:t>
            </a:r>
            <a:r>
              <a:rPr sz="2400" spc="-70" dirty="0">
                <a:latin typeface="Arial"/>
                <a:cs typeface="Arial"/>
              </a:rPr>
              <a:t>dei </a:t>
            </a:r>
            <a:r>
              <a:rPr sz="2400" spc="-10" dirty="0">
                <a:latin typeface="Arial"/>
                <a:cs typeface="Arial"/>
              </a:rPr>
              <a:t>tumori</a:t>
            </a:r>
            <a:r>
              <a:rPr sz="2400" spc="-500" dirty="0">
                <a:latin typeface="Arial"/>
                <a:cs typeface="Arial"/>
              </a:rPr>
              <a:t> </a:t>
            </a:r>
            <a:r>
              <a:rPr sz="2400" spc="-135" dirty="0">
                <a:latin typeface="Arial"/>
                <a:cs typeface="Arial"/>
              </a:rPr>
              <a:t>ha </a:t>
            </a:r>
            <a:r>
              <a:rPr sz="2400" spc="-70" dirty="0">
                <a:latin typeface="Arial"/>
                <a:cs typeface="Arial"/>
              </a:rPr>
              <a:t>consentito </a:t>
            </a:r>
            <a:r>
              <a:rPr sz="2400" spc="-35" dirty="0">
                <a:latin typeface="Arial"/>
                <a:cs typeface="Arial"/>
              </a:rPr>
              <a:t>di </a:t>
            </a:r>
            <a:r>
              <a:rPr sz="2400" spc="-50" dirty="0">
                <a:latin typeface="Arial"/>
                <a:cs typeface="Arial"/>
              </a:rPr>
              <a:t>identificare  </a:t>
            </a:r>
            <a:r>
              <a:rPr sz="2400" spc="-114" dirty="0">
                <a:latin typeface="Arial"/>
                <a:cs typeface="Arial"/>
              </a:rPr>
              <a:t>una </a:t>
            </a:r>
            <a:r>
              <a:rPr sz="2400" spc="-105" dirty="0">
                <a:latin typeface="Arial"/>
                <a:cs typeface="Arial"/>
              </a:rPr>
              <a:t>serie </a:t>
            </a:r>
            <a:r>
              <a:rPr sz="2400" spc="-35" dirty="0">
                <a:latin typeface="Arial"/>
                <a:cs typeface="Arial"/>
              </a:rPr>
              <a:t>di </a:t>
            </a:r>
            <a:r>
              <a:rPr sz="2400" spc="-90" dirty="0">
                <a:latin typeface="Arial"/>
                <a:cs typeface="Arial"/>
              </a:rPr>
              <a:t>molecole </a:t>
            </a:r>
            <a:r>
              <a:rPr sz="2400" spc="-135" dirty="0">
                <a:latin typeface="Arial"/>
                <a:cs typeface="Arial"/>
              </a:rPr>
              <a:t>che </a:t>
            </a:r>
            <a:r>
              <a:rPr sz="2400" spc="-125" dirty="0">
                <a:latin typeface="Arial"/>
                <a:cs typeface="Arial"/>
              </a:rPr>
              <a:t>svolgono </a:t>
            </a:r>
            <a:r>
              <a:rPr sz="2400" spc="-80" dirty="0">
                <a:latin typeface="Arial"/>
                <a:cs typeface="Arial"/>
              </a:rPr>
              <a:t>un </a:t>
            </a:r>
            <a:r>
              <a:rPr sz="2400" spc="-35" dirty="0">
                <a:latin typeface="Arial"/>
                <a:cs typeface="Arial"/>
              </a:rPr>
              <a:t>ruolo </a:t>
            </a:r>
            <a:r>
              <a:rPr sz="2400" spc="-125" dirty="0">
                <a:latin typeface="Arial"/>
                <a:cs typeface="Arial"/>
              </a:rPr>
              <a:t>chiave </a:t>
            </a:r>
            <a:r>
              <a:rPr sz="2400" spc="-80" dirty="0">
                <a:latin typeface="Arial"/>
                <a:cs typeface="Arial"/>
              </a:rPr>
              <a:t>nella  </a:t>
            </a:r>
            <a:r>
              <a:rPr sz="2400" spc="-70" dirty="0">
                <a:latin typeface="Arial"/>
                <a:cs typeface="Arial"/>
              </a:rPr>
              <a:t>proliferazione </a:t>
            </a:r>
            <a:r>
              <a:rPr sz="2400" spc="-75" dirty="0">
                <a:latin typeface="Arial"/>
                <a:cs typeface="Arial"/>
              </a:rPr>
              <a:t>cellulare </a:t>
            </a:r>
            <a:r>
              <a:rPr sz="2400" spc="-55" dirty="0">
                <a:latin typeface="Arial"/>
                <a:cs typeface="Arial"/>
              </a:rPr>
              <a:t>tumorale, </a:t>
            </a:r>
            <a:r>
              <a:rPr sz="2400" spc="-85" dirty="0">
                <a:latin typeface="Arial"/>
                <a:cs typeface="Arial"/>
              </a:rPr>
              <a:t>sviluppo </a:t>
            </a:r>
            <a:r>
              <a:rPr sz="2400" spc="-145" dirty="0">
                <a:latin typeface="Arial"/>
                <a:cs typeface="Arial"/>
              </a:rPr>
              <a:t>e </a:t>
            </a:r>
            <a:r>
              <a:rPr sz="2400" spc="-60" dirty="0">
                <a:latin typeface="Arial"/>
                <a:cs typeface="Arial"/>
              </a:rPr>
              <a:t>diffusione  </a:t>
            </a:r>
            <a:r>
              <a:rPr sz="2400" spc="-105" dirty="0">
                <a:latin typeface="Arial"/>
                <a:cs typeface="Arial"/>
              </a:rPr>
              <a:t>(metastatizzazione) </a:t>
            </a:r>
            <a:r>
              <a:rPr sz="2400" spc="-70" dirty="0">
                <a:latin typeface="Arial"/>
                <a:cs typeface="Arial"/>
              </a:rPr>
              <a:t>dei</a:t>
            </a:r>
            <a:r>
              <a:rPr sz="2400" spc="-190" dirty="0">
                <a:latin typeface="Arial"/>
                <a:cs typeface="Arial"/>
              </a:rPr>
              <a:t> </a:t>
            </a:r>
            <a:r>
              <a:rPr sz="2400" spc="-15">
                <a:latin typeface="Arial"/>
                <a:cs typeface="Arial"/>
              </a:rPr>
              <a:t>tumori.</a:t>
            </a:r>
            <a:endParaRPr lang="it-IT" sz="2400" spc="-15" dirty="0">
              <a:latin typeface="Arial"/>
              <a:cs typeface="Arial"/>
            </a:endParaRPr>
          </a:p>
          <a:p>
            <a:pPr marL="355600" marR="5080" indent="-342900">
              <a:lnSpc>
                <a:spcPct val="100000"/>
              </a:lnSpc>
              <a:spcBef>
                <a:spcPts val="100"/>
              </a:spcBef>
              <a:tabLst>
                <a:tab pos="355600" algn="l"/>
                <a:tab pos="356235" algn="l"/>
              </a:tabLst>
            </a:pPr>
            <a:endParaRPr sz="2400">
              <a:latin typeface="Arial"/>
              <a:cs typeface="Arial"/>
            </a:endParaRPr>
          </a:p>
          <a:p>
            <a:pPr marL="355600" marR="167005" indent="-342900">
              <a:lnSpc>
                <a:spcPct val="100000"/>
              </a:lnSpc>
              <a:spcBef>
                <a:spcPts val="580"/>
              </a:spcBef>
              <a:buChar char="•"/>
              <a:tabLst>
                <a:tab pos="355600" algn="l"/>
                <a:tab pos="356235" algn="l"/>
              </a:tabLst>
            </a:pPr>
            <a:r>
              <a:rPr sz="2400" spc="-10" dirty="0">
                <a:latin typeface="Arial"/>
                <a:cs typeface="Arial"/>
              </a:rPr>
              <a:t>Molte </a:t>
            </a:r>
            <a:r>
              <a:rPr sz="2400" spc="-70" dirty="0">
                <a:latin typeface="Arial"/>
                <a:cs typeface="Arial"/>
              </a:rPr>
              <a:t>delle </a:t>
            </a:r>
            <a:r>
              <a:rPr sz="2400" spc="-50" dirty="0">
                <a:latin typeface="Arial"/>
                <a:cs typeface="Arial"/>
              </a:rPr>
              <a:t>proteine </a:t>
            </a:r>
            <a:r>
              <a:rPr sz="2400" spc="-70" dirty="0">
                <a:latin typeface="Arial"/>
                <a:cs typeface="Arial"/>
              </a:rPr>
              <a:t>coinvolte </a:t>
            </a:r>
            <a:r>
              <a:rPr sz="2400" spc="-30" dirty="0">
                <a:latin typeface="Arial"/>
                <a:cs typeface="Arial"/>
              </a:rPr>
              <a:t>in</a:t>
            </a:r>
            <a:r>
              <a:rPr sz="2400" spc="-500" dirty="0">
                <a:latin typeface="Arial"/>
                <a:cs typeface="Arial"/>
              </a:rPr>
              <a:t> </a:t>
            </a:r>
            <a:r>
              <a:rPr sz="2400" spc="-75" dirty="0">
                <a:latin typeface="Arial"/>
                <a:cs typeface="Arial"/>
              </a:rPr>
              <a:t>questi </a:t>
            </a:r>
            <a:r>
              <a:rPr sz="2400" spc="-130" dirty="0">
                <a:latin typeface="Arial"/>
                <a:cs typeface="Arial"/>
              </a:rPr>
              <a:t>processi </a:t>
            </a:r>
            <a:r>
              <a:rPr sz="2400" spc="-125" dirty="0">
                <a:latin typeface="Arial"/>
                <a:cs typeface="Arial"/>
              </a:rPr>
              <a:t>sono </a:t>
            </a:r>
            <a:r>
              <a:rPr sz="2400" spc="-85" dirty="0">
                <a:latin typeface="Arial"/>
                <a:cs typeface="Arial"/>
              </a:rPr>
              <a:t>state  </a:t>
            </a:r>
            <a:r>
              <a:rPr sz="2400" spc="-114" dirty="0">
                <a:latin typeface="Arial"/>
                <a:cs typeface="Arial"/>
              </a:rPr>
              <a:t>oggi </a:t>
            </a:r>
            <a:r>
              <a:rPr sz="2400" spc="-45" dirty="0">
                <a:latin typeface="Arial"/>
                <a:cs typeface="Arial"/>
              </a:rPr>
              <a:t>identificate </a:t>
            </a:r>
            <a:r>
              <a:rPr sz="2400" spc="-130">
                <a:latin typeface="Arial"/>
                <a:cs typeface="Arial"/>
              </a:rPr>
              <a:t>come </a:t>
            </a:r>
            <a:r>
              <a:rPr sz="2400" spc="-100">
                <a:latin typeface="Arial"/>
                <a:cs typeface="Arial"/>
              </a:rPr>
              <a:t>possibil</a:t>
            </a:r>
            <a:r>
              <a:rPr lang="it-IT" sz="2400" spc="-100" dirty="0">
                <a:latin typeface="Arial"/>
                <a:cs typeface="Arial"/>
              </a:rPr>
              <a:t>i</a:t>
            </a:r>
            <a:r>
              <a:rPr sz="2400" spc="-100">
                <a:latin typeface="Arial"/>
                <a:cs typeface="Arial"/>
              </a:rPr>
              <a:t> </a:t>
            </a:r>
            <a:r>
              <a:rPr sz="2400" spc="-110" dirty="0">
                <a:latin typeface="Arial"/>
                <a:cs typeface="Arial"/>
              </a:rPr>
              <a:t>bersagli </a:t>
            </a:r>
            <a:r>
              <a:rPr sz="2400" spc="-60">
                <a:latin typeface="Arial"/>
                <a:cs typeface="Arial"/>
              </a:rPr>
              <a:t>(target</a:t>
            </a:r>
            <a:r>
              <a:rPr lang="it-IT" sz="2400" spc="-60" dirty="0">
                <a:latin typeface="Arial"/>
                <a:cs typeface="Arial"/>
              </a:rPr>
              <a:t>s</a:t>
            </a:r>
            <a:r>
              <a:rPr sz="2400" spc="-60">
                <a:latin typeface="Arial"/>
                <a:cs typeface="Arial"/>
              </a:rPr>
              <a:t>) </a:t>
            </a:r>
            <a:r>
              <a:rPr sz="2400" spc="-65" dirty="0">
                <a:latin typeface="Arial"/>
                <a:cs typeface="Arial"/>
              </a:rPr>
              <a:t>per </a:t>
            </a:r>
            <a:r>
              <a:rPr sz="2400" spc="-30" dirty="0">
                <a:latin typeface="Arial"/>
                <a:cs typeface="Arial"/>
              </a:rPr>
              <a:t>lo  </a:t>
            </a:r>
            <a:r>
              <a:rPr sz="2400" spc="-85" dirty="0">
                <a:latin typeface="Arial"/>
                <a:cs typeface="Arial"/>
              </a:rPr>
              <a:t>sviluppo </a:t>
            </a:r>
            <a:r>
              <a:rPr sz="2400" spc="-35" dirty="0">
                <a:latin typeface="Arial"/>
                <a:cs typeface="Arial"/>
              </a:rPr>
              <a:t>di </a:t>
            </a:r>
            <a:r>
              <a:rPr sz="2400" spc="-110" dirty="0">
                <a:latin typeface="Arial"/>
                <a:cs typeface="Arial"/>
              </a:rPr>
              <a:t>nuove </a:t>
            </a:r>
            <a:r>
              <a:rPr sz="2400" spc="-60" dirty="0">
                <a:latin typeface="Arial"/>
                <a:cs typeface="Arial"/>
              </a:rPr>
              <a:t>terapie </a:t>
            </a:r>
            <a:r>
              <a:rPr sz="2400" spc="-35" dirty="0">
                <a:latin typeface="Arial"/>
                <a:cs typeface="Arial"/>
              </a:rPr>
              <a:t>antitumorali </a:t>
            </a:r>
            <a:r>
              <a:rPr sz="2400" spc="-100" dirty="0">
                <a:latin typeface="Arial"/>
                <a:cs typeface="Arial"/>
              </a:rPr>
              <a:t>specifiche</a:t>
            </a:r>
            <a:r>
              <a:rPr sz="2400" spc="-490" dirty="0">
                <a:latin typeface="Arial"/>
                <a:cs typeface="Arial"/>
              </a:rPr>
              <a:t> </a:t>
            </a:r>
            <a:r>
              <a:rPr sz="2400" spc="-65" dirty="0">
                <a:latin typeface="Arial"/>
                <a:cs typeface="Arial"/>
              </a:rPr>
              <a:t>selettive.</a:t>
            </a:r>
            <a:endParaRPr sz="2400">
              <a:latin typeface="Arial"/>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3208" y="461899"/>
            <a:ext cx="5035550" cy="696595"/>
          </a:xfrm>
          <a:prstGeom prst="rect">
            <a:avLst/>
          </a:prstGeom>
        </p:spPr>
        <p:txBody>
          <a:bodyPr vert="horz" wrap="square" lIns="0" tIns="13335" rIns="0" bIns="0" rtlCol="0">
            <a:spAutoFit/>
          </a:bodyPr>
          <a:lstStyle/>
          <a:p>
            <a:pPr marL="12700">
              <a:lnSpc>
                <a:spcPct val="100000"/>
              </a:lnSpc>
              <a:spcBef>
                <a:spcPts val="105"/>
              </a:spcBef>
            </a:pPr>
            <a:r>
              <a:rPr sz="4400" spc="-95" dirty="0"/>
              <a:t>Anticorpi</a:t>
            </a:r>
            <a:r>
              <a:rPr sz="4400" spc="-265" dirty="0"/>
              <a:t> </a:t>
            </a:r>
            <a:r>
              <a:rPr sz="4400" spc="-125" dirty="0"/>
              <a:t>monoclonali</a:t>
            </a:r>
            <a:endParaRPr sz="4400"/>
          </a:p>
        </p:txBody>
      </p:sp>
      <p:sp>
        <p:nvSpPr>
          <p:cNvPr id="3" name="object 3"/>
          <p:cNvSpPr txBox="1"/>
          <p:nvPr/>
        </p:nvSpPr>
        <p:spPr>
          <a:xfrm>
            <a:off x="535940" y="1613357"/>
            <a:ext cx="7988300" cy="4365625"/>
          </a:xfrm>
          <a:prstGeom prst="rect">
            <a:avLst/>
          </a:prstGeom>
        </p:spPr>
        <p:txBody>
          <a:bodyPr vert="horz" wrap="square" lIns="0" tIns="12700" rIns="0" bIns="0" rtlCol="0">
            <a:spAutoFit/>
          </a:bodyPr>
          <a:lstStyle/>
          <a:p>
            <a:pPr marL="12700">
              <a:lnSpc>
                <a:spcPct val="100000"/>
              </a:lnSpc>
              <a:spcBef>
                <a:spcPts val="100"/>
              </a:spcBef>
              <a:tabLst>
                <a:tab pos="355600" algn="l"/>
                <a:tab pos="356235" algn="l"/>
              </a:tabLst>
            </a:pPr>
            <a:r>
              <a:rPr lang="en-GB" sz="2400" spc="-185" dirty="0">
                <a:latin typeface="Arial"/>
                <a:cs typeface="Arial"/>
              </a:rPr>
              <a:t>     </a:t>
            </a:r>
            <a:r>
              <a:rPr sz="2400" spc="-185" dirty="0" err="1">
                <a:latin typeface="Arial"/>
                <a:cs typeface="Arial"/>
              </a:rPr>
              <a:t>Sono</a:t>
            </a:r>
            <a:r>
              <a:rPr sz="2400" spc="-135" dirty="0">
                <a:latin typeface="Arial"/>
                <a:cs typeface="Arial"/>
              </a:rPr>
              <a:t> </a:t>
            </a:r>
            <a:r>
              <a:rPr sz="2400" spc="5" dirty="0">
                <a:latin typeface="Arial"/>
                <a:cs typeface="Arial"/>
              </a:rPr>
              <a:t>diretti</a:t>
            </a:r>
            <a:r>
              <a:rPr sz="2400" spc="-140" dirty="0">
                <a:latin typeface="Arial"/>
                <a:cs typeface="Arial"/>
              </a:rPr>
              <a:t> </a:t>
            </a:r>
            <a:r>
              <a:rPr sz="2400" spc="-30" dirty="0">
                <a:latin typeface="Arial"/>
                <a:cs typeface="Arial"/>
              </a:rPr>
              <a:t>in</a:t>
            </a:r>
            <a:r>
              <a:rPr sz="2400" spc="-120" dirty="0">
                <a:latin typeface="Arial"/>
                <a:cs typeface="Arial"/>
              </a:rPr>
              <a:t> </a:t>
            </a:r>
            <a:r>
              <a:rPr sz="2400" spc="-125" dirty="0">
                <a:latin typeface="Arial"/>
                <a:cs typeface="Arial"/>
              </a:rPr>
              <a:t>genere</a:t>
            </a:r>
            <a:r>
              <a:rPr sz="2400" spc="-120" dirty="0">
                <a:latin typeface="Arial"/>
                <a:cs typeface="Arial"/>
              </a:rPr>
              <a:t> </a:t>
            </a:r>
            <a:r>
              <a:rPr sz="2400" spc="-55" dirty="0">
                <a:latin typeface="Arial"/>
                <a:cs typeface="Arial"/>
              </a:rPr>
              <a:t>contro</a:t>
            </a:r>
            <a:r>
              <a:rPr sz="2400" spc="-135" dirty="0">
                <a:latin typeface="Arial"/>
                <a:cs typeface="Arial"/>
              </a:rPr>
              <a:t> </a:t>
            </a:r>
            <a:r>
              <a:rPr sz="2400" spc="15" dirty="0">
                <a:latin typeface="Arial"/>
                <a:cs typeface="Arial"/>
              </a:rPr>
              <a:t>i</a:t>
            </a:r>
            <a:r>
              <a:rPr sz="2400" spc="-114" dirty="0">
                <a:latin typeface="Arial"/>
                <a:cs typeface="Arial"/>
              </a:rPr>
              <a:t> </a:t>
            </a:r>
            <a:r>
              <a:rPr sz="2400" spc="-50" dirty="0">
                <a:latin typeface="Arial"/>
                <a:cs typeface="Arial"/>
              </a:rPr>
              <a:t>domini</a:t>
            </a:r>
            <a:r>
              <a:rPr sz="2400" spc="-135" dirty="0">
                <a:latin typeface="Arial"/>
                <a:cs typeface="Arial"/>
              </a:rPr>
              <a:t> </a:t>
            </a:r>
            <a:r>
              <a:rPr sz="2400" spc="-70" dirty="0">
                <a:latin typeface="Arial"/>
                <a:cs typeface="Arial"/>
              </a:rPr>
              <a:t>esterni</a:t>
            </a:r>
            <a:r>
              <a:rPr sz="2400" spc="-130" dirty="0">
                <a:latin typeface="Arial"/>
                <a:cs typeface="Arial"/>
              </a:rPr>
              <a:t> </a:t>
            </a:r>
            <a:r>
              <a:rPr sz="2400" spc="-30" dirty="0">
                <a:latin typeface="Arial"/>
                <a:cs typeface="Arial"/>
              </a:rPr>
              <a:t>di</a:t>
            </a:r>
            <a:r>
              <a:rPr sz="2400" spc="-125" dirty="0">
                <a:latin typeface="Arial"/>
                <a:cs typeface="Arial"/>
              </a:rPr>
              <a:t> </a:t>
            </a:r>
            <a:r>
              <a:rPr sz="2400" spc="-90" dirty="0">
                <a:latin typeface="Arial"/>
                <a:cs typeface="Arial"/>
              </a:rPr>
              <a:t>molecole</a:t>
            </a:r>
            <a:r>
              <a:rPr sz="2400" spc="-140" dirty="0">
                <a:latin typeface="Arial"/>
                <a:cs typeface="Arial"/>
              </a:rPr>
              <a:t> </a:t>
            </a:r>
            <a:r>
              <a:rPr sz="2400" spc="-135" dirty="0">
                <a:latin typeface="Arial"/>
                <a:cs typeface="Arial"/>
              </a:rPr>
              <a:t>che</a:t>
            </a:r>
            <a:endParaRPr sz="2400" dirty="0">
              <a:latin typeface="Arial"/>
              <a:cs typeface="Arial"/>
            </a:endParaRPr>
          </a:p>
          <a:p>
            <a:pPr marL="355600">
              <a:lnSpc>
                <a:spcPct val="100000"/>
              </a:lnSpc>
              <a:spcBef>
                <a:spcPts val="5"/>
              </a:spcBef>
            </a:pPr>
            <a:r>
              <a:rPr sz="2400" spc="-120" dirty="0">
                <a:latin typeface="Arial"/>
                <a:cs typeface="Arial"/>
              </a:rPr>
              <a:t>svolgono</a:t>
            </a:r>
            <a:r>
              <a:rPr sz="2400" spc="-130" dirty="0">
                <a:latin typeface="Arial"/>
                <a:cs typeface="Arial"/>
              </a:rPr>
              <a:t> </a:t>
            </a:r>
            <a:r>
              <a:rPr sz="2400" spc="-110" dirty="0">
                <a:latin typeface="Arial"/>
                <a:cs typeface="Arial"/>
              </a:rPr>
              <a:t>diverse</a:t>
            </a:r>
            <a:r>
              <a:rPr sz="2400" spc="-120" dirty="0">
                <a:latin typeface="Arial"/>
                <a:cs typeface="Arial"/>
              </a:rPr>
              <a:t> </a:t>
            </a:r>
            <a:r>
              <a:rPr sz="2400" spc="-60" dirty="0">
                <a:latin typeface="Arial"/>
                <a:cs typeface="Arial"/>
              </a:rPr>
              <a:t>funzioni</a:t>
            </a:r>
            <a:r>
              <a:rPr sz="2400" spc="-125" dirty="0">
                <a:latin typeface="Arial"/>
                <a:cs typeface="Arial"/>
              </a:rPr>
              <a:t> </a:t>
            </a:r>
            <a:r>
              <a:rPr sz="2400" spc="-20" dirty="0">
                <a:latin typeface="Arial"/>
                <a:cs typeface="Arial"/>
              </a:rPr>
              <a:t>tra</a:t>
            </a:r>
            <a:r>
              <a:rPr sz="2400" spc="-135" dirty="0">
                <a:latin typeface="Arial"/>
                <a:cs typeface="Arial"/>
              </a:rPr>
              <a:t> </a:t>
            </a:r>
            <a:r>
              <a:rPr sz="2400" spc="-85" dirty="0">
                <a:latin typeface="Arial"/>
                <a:cs typeface="Arial"/>
              </a:rPr>
              <a:t>cui</a:t>
            </a:r>
            <a:r>
              <a:rPr sz="2400" spc="-130" dirty="0">
                <a:latin typeface="Arial"/>
                <a:cs typeface="Arial"/>
              </a:rPr>
              <a:t> </a:t>
            </a:r>
            <a:r>
              <a:rPr sz="2400" spc="-35" dirty="0">
                <a:latin typeface="Arial"/>
                <a:cs typeface="Arial"/>
              </a:rPr>
              <a:t>recettori</a:t>
            </a:r>
            <a:r>
              <a:rPr sz="2400" spc="-150" dirty="0">
                <a:latin typeface="Arial"/>
                <a:cs typeface="Arial"/>
              </a:rPr>
              <a:t> </a:t>
            </a:r>
            <a:r>
              <a:rPr sz="2400" spc="-35" dirty="0">
                <a:latin typeface="Arial"/>
                <a:cs typeface="Arial"/>
              </a:rPr>
              <a:t>di</a:t>
            </a:r>
            <a:r>
              <a:rPr sz="2400" spc="-125" dirty="0">
                <a:latin typeface="Arial"/>
                <a:cs typeface="Arial"/>
              </a:rPr>
              <a:t> </a:t>
            </a:r>
            <a:r>
              <a:rPr sz="2400" spc="-5" dirty="0">
                <a:latin typeface="Arial"/>
                <a:cs typeface="Arial"/>
              </a:rPr>
              <a:t>fattori</a:t>
            </a:r>
            <a:r>
              <a:rPr sz="2400" spc="-130" dirty="0">
                <a:latin typeface="Arial"/>
                <a:cs typeface="Arial"/>
              </a:rPr>
              <a:t> </a:t>
            </a:r>
            <a:r>
              <a:rPr sz="2400" spc="-35" dirty="0">
                <a:latin typeface="Arial"/>
                <a:cs typeface="Arial"/>
              </a:rPr>
              <a:t>di</a:t>
            </a:r>
            <a:r>
              <a:rPr sz="2400" spc="-130" dirty="0">
                <a:latin typeface="Arial"/>
                <a:cs typeface="Arial"/>
              </a:rPr>
              <a:t> </a:t>
            </a:r>
            <a:r>
              <a:rPr sz="2400" spc="-100" dirty="0">
                <a:latin typeface="Arial"/>
                <a:cs typeface="Arial"/>
              </a:rPr>
              <a:t>crescita.</a:t>
            </a:r>
            <a:endParaRPr sz="2400" dirty="0">
              <a:latin typeface="Arial"/>
              <a:cs typeface="Arial"/>
            </a:endParaRPr>
          </a:p>
          <a:p>
            <a:pPr marL="756285" lvl="1" indent="-286385">
              <a:lnSpc>
                <a:spcPct val="100000"/>
              </a:lnSpc>
              <a:spcBef>
                <a:spcPts val="505"/>
              </a:spcBef>
              <a:buChar char="–"/>
              <a:tabLst>
                <a:tab pos="756285" algn="l"/>
                <a:tab pos="756920" algn="l"/>
              </a:tabLst>
            </a:pPr>
            <a:r>
              <a:rPr sz="2000" spc="-80" dirty="0">
                <a:latin typeface="Arial"/>
                <a:cs typeface="Arial"/>
              </a:rPr>
              <a:t>Rituximab </a:t>
            </a:r>
            <a:r>
              <a:rPr sz="2000" spc="-35" dirty="0">
                <a:latin typeface="Arial"/>
                <a:cs typeface="Arial"/>
              </a:rPr>
              <a:t>(anti</a:t>
            </a:r>
            <a:r>
              <a:rPr sz="2000" spc="-130" dirty="0">
                <a:latin typeface="Arial"/>
                <a:cs typeface="Arial"/>
              </a:rPr>
              <a:t> </a:t>
            </a:r>
            <a:r>
              <a:rPr sz="2000" spc="-145" dirty="0">
                <a:latin typeface="Arial"/>
                <a:cs typeface="Arial"/>
              </a:rPr>
              <a:t>CD20);</a:t>
            </a:r>
            <a:endParaRPr sz="2000" dirty="0">
              <a:latin typeface="Arial"/>
              <a:cs typeface="Arial"/>
            </a:endParaRPr>
          </a:p>
          <a:p>
            <a:pPr marL="1155700" lvl="2" indent="-228600">
              <a:lnSpc>
                <a:spcPct val="100000"/>
              </a:lnSpc>
              <a:spcBef>
                <a:spcPts val="440"/>
              </a:spcBef>
              <a:buChar char="•"/>
              <a:tabLst>
                <a:tab pos="1155700" algn="l"/>
                <a:tab pos="1156335" algn="l"/>
              </a:tabLst>
            </a:pPr>
            <a:r>
              <a:rPr sz="1800" spc="-55" dirty="0">
                <a:latin typeface="Arial"/>
                <a:cs typeface="Arial"/>
              </a:rPr>
              <a:t>In </a:t>
            </a:r>
            <a:r>
              <a:rPr sz="1800" spc="-80" dirty="0">
                <a:latin typeface="Arial"/>
                <a:cs typeface="Arial"/>
              </a:rPr>
              <a:t>combinazione </a:t>
            </a:r>
            <a:r>
              <a:rPr sz="1800" spc="-95" dirty="0">
                <a:latin typeface="Arial"/>
                <a:cs typeface="Arial"/>
              </a:rPr>
              <a:t>con </a:t>
            </a:r>
            <a:r>
              <a:rPr sz="1800" spc="-70" dirty="0">
                <a:latin typeface="Arial"/>
                <a:cs typeface="Arial"/>
              </a:rPr>
              <a:t>la chemio </a:t>
            </a:r>
            <a:r>
              <a:rPr sz="1800" spc="-55" dirty="0">
                <a:latin typeface="Arial"/>
                <a:cs typeface="Arial"/>
              </a:rPr>
              <a:t>nei</a:t>
            </a:r>
            <a:r>
              <a:rPr sz="1800" spc="-145" dirty="0">
                <a:latin typeface="Arial"/>
                <a:cs typeface="Arial"/>
              </a:rPr>
              <a:t> </a:t>
            </a:r>
            <a:r>
              <a:rPr sz="1800" spc="-25" dirty="0">
                <a:latin typeface="Arial"/>
                <a:cs typeface="Arial"/>
              </a:rPr>
              <a:t>linfomi</a:t>
            </a:r>
            <a:endParaRPr sz="1800" dirty="0">
              <a:latin typeface="Arial"/>
              <a:cs typeface="Arial"/>
            </a:endParaRPr>
          </a:p>
          <a:p>
            <a:pPr marL="756285" lvl="1" indent="-286385">
              <a:lnSpc>
                <a:spcPct val="100000"/>
              </a:lnSpc>
              <a:spcBef>
                <a:spcPts val="475"/>
              </a:spcBef>
              <a:buChar char="–"/>
              <a:tabLst>
                <a:tab pos="756285" algn="l"/>
                <a:tab pos="756920" algn="l"/>
              </a:tabLst>
            </a:pPr>
            <a:r>
              <a:rPr sz="2000" spc="-125" dirty="0">
                <a:latin typeface="Arial"/>
                <a:cs typeface="Arial"/>
              </a:rPr>
              <a:t>Bevacizumab </a:t>
            </a:r>
            <a:r>
              <a:rPr sz="2000" spc="-35" dirty="0">
                <a:latin typeface="Arial"/>
                <a:cs typeface="Arial"/>
              </a:rPr>
              <a:t>(anti </a:t>
            </a:r>
            <a:r>
              <a:rPr sz="2000" spc="-295" dirty="0">
                <a:latin typeface="Arial"/>
                <a:cs typeface="Arial"/>
              </a:rPr>
              <a:t>VEGF </a:t>
            </a:r>
            <a:r>
              <a:rPr sz="2000" spc="-25" dirty="0">
                <a:latin typeface="Arial"/>
                <a:cs typeface="Arial"/>
              </a:rPr>
              <a:t>fattore</a:t>
            </a:r>
            <a:r>
              <a:rPr sz="2000" spc="-225" dirty="0">
                <a:latin typeface="Arial"/>
                <a:cs typeface="Arial"/>
              </a:rPr>
              <a:t> </a:t>
            </a:r>
            <a:r>
              <a:rPr sz="2000" spc="-80" dirty="0">
                <a:latin typeface="Arial"/>
                <a:cs typeface="Arial"/>
              </a:rPr>
              <a:t>angiogenetico)</a:t>
            </a:r>
            <a:endParaRPr sz="2000" dirty="0">
              <a:latin typeface="Arial"/>
              <a:cs typeface="Arial"/>
            </a:endParaRPr>
          </a:p>
          <a:p>
            <a:pPr marL="1155700" marR="269240" lvl="2" indent="-228600">
              <a:lnSpc>
                <a:spcPct val="100000"/>
              </a:lnSpc>
              <a:spcBef>
                <a:spcPts val="440"/>
              </a:spcBef>
              <a:buChar char="•"/>
              <a:tabLst>
                <a:tab pos="1155700" algn="l"/>
                <a:tab pos="1156335" algn="l"/>
              </a:tabLst>
            </a:pPr>
            <a:r>
              <a:rPr sz="1800" spc="-25" dirty="0">
                <a:latin typeface="Arial"/>
                <a:cs typeface="Arial"/>
              </a:rPr>
              <a:t>in </a:t>
            </a:r>
            <a:r>
              <a:rPr sz="1800" spc="-80" dirty="0">
                <a:latin typeface="Arial"/>
                <a:cs typeface="Arial"/>
              </a:rPr>
              <a:t>combinazione </a:t>
            </a:r>
            <a:r>
              <a:rPr sz="1800" spc="-95" dirty="0">
                <a:latin typeface="Arial"/>
                <a:cs typeface="Arial"/>
              </a:rPr>
              <a:t>con </a:t>
            </a:r>
            <a:r>
              <a:rPr sz="1800" spc="-70" dirty="0">
                <a:latin typeface="Arial"/>
                <a:cs typeface="Arial"/>
              </a:rPr>
              <a:t>la chemio </a:t>
            </a:r>
            <a:r>
              <a:rPr sz="1800" spc="-55" dirty="0">
                <a:latin typeface="Arial"/>
                <a:cs typeface="Arial"/>
              </a:rPr>
              <a:t>nei </a:t>
            </a:r>
            <a:r>
              <a:rPr sz="1800" spc="-5" dirty="0">
                <a:latin typeface="Arial"/>
                <a:cs typeface="Arial"/>
              </a:rPr>
              <a:t>tumori </a:t>
            </a:r>
            <a:r>
              <a:rPr sz="1800" spc="-55" dirty="0">
                <a:latin typeface="Arial"/>
                <a:cs typeface="Arial"/>
              </a:rPr>
              <a:t>del </a:t>
            </a:r>
            <a:r>
              <a:rPr sz="1800" spc="-65" dirty="0">
                <a:latin typeface="Arial"/>
                <a:cs typeface="Arial"/>
              </a:rPr>
              <a:t>colon </a:t>
            </a:r>
            <a:r>
              <a:rPr sz="1800" spc="-20" dirty="0">
                <a:latin typeface="Arial"/>
                <a:cs typeface="Arial"/>
              </a:rPr>
              <a:t>retto,</a:t>
            </a:r>
            <a:r>
              <a:rPr sz="1800" spc="-350" dirty="0">
                <a:latin typeface="Arial"/>
                <a:cs typeface="Arial"/>
              </a:rPr>
              <a:t> </a:t>
            </a:r>
            <a:r>
              <a:rPr sz="1800" spc="-70" dirty="0">
                <a:latin typeface="Arial"/>
                <a:cs typeface="Arial"/>
              </a:rPr>
              <a:t>mammella </a:t>
            </a:r>
            <a:r>
              <a:rPr sz="1800" spc="-110" dirty="0">
                <a:latin typeface="Arial"/>
                <a:cs typeface="Arial"/>
              </a:rPr>
              <a:t>e  </a:t>
            </a:r>
            <a:r>
              <a:rPr sz="1800" spc="-60" dirty="0">
                <a:latin typeface="Arial"/>
                <a:cs typeface="Arial"/>
              </a:rPr>
              <a:t>polmone, </a:t>
            </a:r>
            <a:r>
              <a:rPr sz="1800" spc="-100" dirty="0">
                <a:latin typeface="Arial"/>
                <a:cs typeface="Arial"/>
              </a:rPr>
              <a:t>da </a:t>
            </a:r>
            <a:r>
              <a:rPr sz="1800" spc="-80" dirty="0">
                <a:latin typeface="Arial"/>
                <a:cs typeface="Arial"/>
              </a:rPr>
              <a:t>solo </a:t>
            </a:r>
            <a:r>
              <a:rPr sz="1800" spc="-25" dirty="0">
                <a:latin typeface="Arial"/>
                <a:cs typeface="Arial"/>
              </a:rPr>
              <a:t>in </a:t>
            </a:r>
            <a:r>
              <a:rPr sz="1800" spc="-35" dirty="0">
                <a:latin typeface="Arial"/>
                <a:cs typeface="Arial"/>
              </a:rPr>
              <a:t>quelli </a:t>
            </a:r>
            <a:r>
              <a:rPr sz="1800" spc="-55" dirty="0">
                <a:latin typeface="Arial"/>
                <a:cs typeface="Arial"/>
              </a:rPr>
              <a:t>del</a:t>
            </a:r>
            <a:r>
              <a:rPr sz="1800" spc="-220" dirty="0">
                <a:latin typeface="Arial"/>
                <a:cs typeface="Arial"/>
              </a:rPr>
              <a:t> </a:t>
            </a:r>
            <a:r>
              <a:rPr sz="1800" spc="-70" dirty="0">
                <a:latin typeface="Arial"/>
                <a:cs typeface="Arial"/>
              </a:rPr>
              <a:t>rene</a:t>
            </a:r>
            <a:endParaRPr sz="1800" dirty="0">
              <a:latin typeface="Arial"/>
              <a:cs typeface="Arial"/>
            </a:endParaRPr>
          </a:p>
          <a:p>
            <a:pPr marL="756285" lvl="1" indent="-286385">
              <a:lnSpc>
                <a:spcPct val="100000"/>
              </a:lnSpc>
              <a:spcBef>
                <a:spcPts val="475"/>
              </a:spcBef>
              <a:buChar char="–"/>
              <a:tabLst>
                <a:tab pos="756285" algn="l"/>
                <a:tab pos="756920" algn="l"/>
              </a:tabLst>
            </a:pPr>
            <a:r>
              <a:rPr sz="2000" spc="-120" dirty="0">
                <a:latin typeface="Arial"/>
                <a:cs typeface="Arial"/>
              </a:rPr>
              <a:t>Trastuzumab </a:t>
            </a:r>
            <a:r>
              <a:rPr sz="2000" spc="-35" dirty="0">
                <a:latin typeface="Arial"/>
                <a:cs typeface="Arial"/>
              </a:rPr>
              <a:t>(anti</a:t>
            </a:r>
            <a:r>
              <a:rPr sz="2000" spc="-90" dirty="0">
                <a:latin typeface="Arial"/>
                <a:cs typeface="Arial"/>
              </a:rPr>
              <a:t> erbB-2)</a:t>
            </a:r>
            <a:endParaRPr sz="2000" dirty="0">
              <a:latin typeface="Arial"/>
              <a:cs typeface="Arial"/>
            </a:endParaRPr>
          </a:p>
          <a:p>
            <a:pPr marL="1155700" marR="457200" lvl="2" indent="-228600">
              <a:lnSpc>
                <a:spcPct val="100000"/>
              </a:lnSpc>
              <a:spcBef>
                <a:spcPts val="439"/>
              </a:spcBef>
              <a:buChar char="•"/>
              <a:tabLst>
                <a:tab pos="1155700" algn="l"/>
                <a:tab pos="1156335" algn="l"/>
              </a:tabLst>
            </a:pPr>
            <a:r>
              <a:rPr sz="1800" spc="-55" dirty="0">
                <a:latin typeface="Arial"/>
                <a:cs typeface="Arial"/>
              </a:rPr>
              <a:t>In </a:t>
            </a:r>
            <a:r>
              <a:rPr sz="1800" spc="-80" dirty="0">
                <a:latin typeface="Arial"/>
                <a:cs typeface="Arial"/>
              </a:rPr>
              <a:t>combinazione </a:t>
            </a:r>
            <a:r>
              <a:rPr sz="1800" spc="-95" dirty="0">
                <a:latin typeface="Arial"/>
                <a:cs typeface="Arial"/>
              </a:rPr>
              <a:t>con </a:t>
            </a:r>
            <a:r>
              <a:rPr sz="1800" spc="-70" dirty="0">
                <a:latin typeface="Arial"/>
                <a:cs typeface="Arial"/>
              </a:rPr>
              <a:t>la chemio </a:t>
            </a:r>
            <a:r>
              <a:rPr sz="1800" spc="-55" dirty="0">
                <a:latin typeface="Arial"/>
                <a:cs typeface="Arial"/>
              </a:rPr>
              <a:t>nei </a:t>
            </a:r>
            <a:r>
              <a:rPr sz="1800" spc="-5" dirty="0">
                <a:latin typeface="Arial"/>
                <a:cs typeface="Arial"/>
              </a:rPr>
              <a:t>tumori </a:t>
            </a:r>
            <a:r>
              <a:rPr sz="1800" spc="-70" dirty="0">
                <a:latin typeface="Arial"/>
                <a:cs typeface="Arial"/>
              </a:rPr>
              <a:t>mammella </a:t>
            </a:r>
            <a:r>
              <a:rPr sz="1800" spc="-105" dirty="0">
                <a:latin typeface="Arial"/>
                <a:cs typeface="Arial"/>
              </a:rPr>
              <a:t>che</a:t>
            </a:r>
            <a:r>
              <a:rPr sz="1800" spc="-265" dirty="0">
                <a:latin typeface="Arial"/>
                <a:cs typeface="Arial"/>
              </a:rPr>
              <a:t> </a:t>
            </a:r>
            <a:r>
              <a:rPr sz="1800" spc="-65" dirty="0">
                <a:latin typeface="Arial"/>
                <a:cs typeface="Arial"/>
              </a:rPr>
              <a:t>esprimono  </a:t>
            </a:r>
            <a:r>
              <a:rPr sz="1800" spc="-90" dirty="0">
                <a:latin typeface="Arial"/>
                <a:cs typeface="Arial"/>
              </a:rPr>
              <a:t>erbB2</a:t>
            </a:r>
            <a:endParaRPr sz="1800" dirty="0">
              <a:latin typeface="Arial"/>
              <a:cs typeface="Arial"/>
            </a:endParaRPr>
          </a:p>
          <a:p>
            <a:pPr marL="756285" lvl="1" indent="-286385">
              <a:lnSpc>
                <a:spcPct val="100000"/>
              </a:lnSpc>
              <a:spcBef>
                <a:spcPts val="475"/>
              </a:spcBef>
              <a:buChar char="–"/>
              <a:tabLst>
                <a:tab pos="756285" algn="l"/>
                <a:tab pos="756920" algn="l"/>
              </a:tabLst>
            </a:pPr>
            <a:r>
              <a:rPr sz="2000" spc="-100" dirty="0">
                <a:latin typeface="Arial"/>
                <a:cs typeface="Arial"/>
              </a:rPr>
              <a:t>Cetuximab </a:t>
            </a:r>
            <a:r>
              <a:rPr sz="2000" spc="-120" dirty="0">
                <a:latin typeface="Arial"/>
                <a:cs typeface="Arial"/>
              </a:rPr>
              <a:t>e </a:t>
            </a:r>
            <a:r>
              <a:rPr sz="2000" spc="-55" dirty="0">
                <a:latin typeface="Arial"/>
                <a:cs typeface="Arial"/>
              </a:rPr>
              <a:t>panitumumab </a:t>
            </a:r>
            <a:r>
              <a:rPr sz="2000" spc="-35" dirty="0">
                <a:latin typeface="Arial"/>
                <a:cs typeface="Arial"/>
              </a:rPr>
              <a:t>(anti</a:t>
            </a:r>
            <a:r>
              <a:rPr sz="2000" spc="-160" dirty="0">
                <a:latin typeface="Arial"/>
                <a:cs typeface="Arial"/>
              </a:rPr>
              <a:t> </a:t>
            </a:r>
            <a:r>
              <a:rPr sz="2000" spc="-280" dirty="0">
                <a:latin typeface="Arial"/>
                <a:cs typeface="Arial"/>
              </a:rPr>
              <a:t>EGFR)</a:t>
            </a:r>
            <a:endParaRPr sz="2000" dirty="0">
              <a:latin typeface="Arial"/>
              <a:cs typeface="Arial"/>
            </a:endParaRPr>
          </a:p>
          <a:p>
            <a:pPr marL="1155700" marR="666115" lvl="2" indent="-228600">
              <a:lnSpc>
                <a:spcPct val="100000"/>
              </a:lnSpc>
              <a:spcBef>
                <a:spcPts val="434"/>
              </a:spcBef>
              <a:buChar char="•"/>
              <a:tabLst>
                <a:tab pos="1155700" algn="l"/>
                <a:tab pos="1156335" algn="l"/>
              </a:tabLst>
            </a:pPr>
            <a:r>
              <a:rPr sz="1800" spc="-55" dirty="0">
                <a:latin typeface="Arial"/>
                <a:cs typeface="Arial"/>
              </a:rPr>
              <a:t>In </a:t>
            </a:r>
            <a:r>
              <a:rPr sz="1800" spc="-80" dirty="0">
                <a:latin typeface="Arial"/>
                <a:cs typeface="Arial"/>
              </a:rPr>
              <a:t>combinazione </a:t>
            </a:r>
            <a:r>
              <a:rPr sz="1800" spc="-95" dirty="0">
                <a:latin typeface="Arial"/>
                <a:cs typeface="Arial"/>
              </a:rPr>
              <a:t>con </a:t>
            </a:r>
            <a:r>
              <a:rPr sz="1800" spc="-70" dirty="0">
                <a:latin typeface="Arial"/>
                <a:cs typeface="Arial"/>
              </a:rPr>
              <a:t>la chemio </a:t>
            </a:r>
            <a:r>
              <a:rPr sz="1800" spc="-55" dirty="0">
                <a:latin typeface="Arial"/>
                <a:cs typeface="Arial"/>
              </a:rPr>
              <a:t>nei </a:t>
            </a:r>
            <a:r>
              <a:rPr sz="1800" spc="-5" dirty="0">
                <a:latin typeface="Arial"/>
                <a:cs typeface="Arial"/>
              </a:rPr>
              <a:t>tumori </a:t>
            </a:r>
            <a:r>
              <a:rPr sz="1800" spc="-35" dirty="0">
                <a:latin typeface="Arial"/>
                <a:cs typeface="Arial"/>
              </a:rPr>
              <a:t>colon-retto </a:t>
            </a:r>
            <a:r>
              <a:rPr sz="1800" spc="-155" dirty="0">
                <a:latin typeface="Arial"/>
                <a:cs typeface="Arial"/>
              </a:rPr>
              <a:t>se </a:t>
            </a:r>
            <a:r>
              <a:rPr sz="1800" spc="-60" dirty="0">
                <a:latin typeface="Arial"/>
                <a:cs typeface="Arial"/>
              </a:rPr>
              <a:t>non</a:t>
            </a:r>
            <a:r>
              <a:rPr sz="1800" spc="-235" dirty="0">
                <a:latin typeface="Arial"/>
                <a:cs typeface="Arial"/>
              </a:rPr>
              <a:t> </a:t>
            </a:r>
            <a:r>
              <a:rPr sz="1800" spc="-90" dirty="0">
                <a:latin typeface="Arial"/>
                <a:cs typeface="Arial"/>
              </a:rPr>
              <a:t>sono  </a:t>
            </a:r>
            <a:r>
              <a:rPr sz="1800" spc="-55" dirty="0">
                <a:latin typeface="Arial"/>
                <a:cs typeface="Arial"/>
              </a:rPr>
              <a:t>presenti mutazioni </a:t>
            </a:r>
            <a:r>
              <a:rPr sz="1800" spc="-25" dirty="0">
                <a:latin typeface="Arial"/>
                <a:cs typeface="Arial"/>
              </a:rPr>
              <a:t>di </a:t>
            </a:r>
            <a:r>
              <a:rPr sz="1800" spc="-130" dirty="0">
                <a:latin typeface="Arial"/>
                <a:cs typeface="Arial"/>
              </a:rPr>
              <a:t>K-ras </a:t>
            </a:r>
            <a:r>
              <a:rPr sz="1800" spc="-110" dirty="0">
                <a:latin typeface="Arial"/>
                <a:cs typeface="Arial"/>
              </a:rPr>
              <a:t>e </a:t>
            </a:r>
            <a:r>
              <a:rPr sz="1800" spc="-114" dirty="0">
                <a:latin typeface="Arial"/>
                <a:cs typeface="Arial"/>
              </a:rPr>
              <a:t>Raf-1 </a:t>
            </a:r>
            <a:r>
              <a:rPr sz="1800" spc="-100" dirty="0">
                <a:latin typeface="Arial"/>
                <a:cs typeface="Arial"/>
              </a:rPr>
              <a:t>che </a:t>
            </a:r>
            <a:r>
              <a:rPr sz="1800" spc="-114" dirty="0">
                <a:latin typeface="Arial"/>
                <a:cs typeface="Arial"/>
              </a:rPr>
              <a:t>causano</a:t>
            </a:r>
            <a:r>
              <a:rPr sz="1800" spc="-130" dirty="0">
                <a:latin typeface="Arial"/>
                <a:cs typeface="Arial"/>
              </a:rPr>
              <a:t> </a:t>
            </a:r>
            <a:r>
              <a:rPr sz="1800" spc="-95" dirty="0">
                <a:latin typeface="Arial"/>
                <a:cs typeface="Arial"/>
              </a:rPr>
              <a:t>resistenza</a:t>
            </a:r>
            <a:endParaRPr sz="1800" dirty="0">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0142" y="461899"/>
            <a:ext cx="3820795" cy="696595"/>
          </a:xfrm>
          <a:prstGeom prst="rect">
            <a:avLst/>
          </a:prstGeom>
        </p:spPr>
        <p:txBody>
          <a:bodyPr vert="horz" wrap="square" lIns="0" tIns="13335" rIns="0" bIns="0" rtlCol="0">
            <a:spAutoFit/>
          </a:bodyPr>
          <a:lstStyle/>
          <a:p>
            <a:pPr marL="12700">
              <a:lnSpc>
                <a:spcPct val="100000"/>
              </a:lnSpc>
              <a:spcBef>
                <a:spcPts val="105"/>
              </a:spcBef>
            </a:pPr>
            <a:r>
              <a:rPr sz="4400" spc="-245" dirty="0"/>
              <a:t>Piccole</a:t>
            </a:r>
            <a:r>
              <a:rPr sz="4400" spc="-305" dirty="0"/>
              <a:t> </a:t>
            </a:r>
            <a:r>
              <a:rPr sz="4400" spc="-155" dirty="0"/>
              <a:t>molecole</a:t>
            </a:r>
            <a:endParaRPr sz="4400"/>
          </a:p>
        </p:txBody>
      </p:sp>
      <p:sp>
        <p:nvSpPr>
          <p:cNvPr id="4" name="object 3"/>
          <p:cNvSpPr txBox="1"/>
          <p:nvPr/>
        </p:nvSpPr>
        <p:spPr>
          <a:xfrm>
            <a:off x="886460" y="1555749"/>
            <a:ext cx="6504940" cy="4477508"/>
          </a:xfrm>
          <a:prstGeom prst="rect">
            <a:avLst/>
          </a:prstGeom>
        </p:spPr>
        <p:txBody>
          <a:bodyPr vert="horz" wrap="square" lIns="0" tIns="12065" rIns="0" bIns="0" rtlCol="0">
            <a:spAutoFit/>
          </a:bodyPr>
          <a:lstStyle/>
          <a:p>
            <a:pPr marL="355600" indent="-343535">
              <a:lnSpc>
                <a:spcPct val="100000"/>
              </a:lnSpc>
              <a:spcBef>
                <a:spcPts val="95"/>
              </a:spcBef>
              <a:buFont typeface="Arial"/>
              <a:buChar char="•"/>
              <a:tabLst>
                <a:tab pos="355600" algn="l"/>
                <a:tab pos="356235" algn="l"/>
              </a:tabLst>
            </a:pPr>
            <a:r>
              <a:rPr sz="2200" spc="-10" dirty="0">
                <a:latin typeface="Calibri"/>
                <a:cs typeface="Calibri"/>
              </a:rPr>
              <a:t>Piccole</a:t>
            </a:r>
            <a:r>
              <a:rPr sz="2200" spc="-5" dirty="0">
                <a:latin typeface="Calibri"/>
                <a:cs typeface="Calibri"/>
              </a:rPr>
              <a:t> molecole</a:t>
            </a:r>
            <a:endParaRPr sz="2200" dirty="0">
              <a:latin typeface="Calibri"/>
              <a:cs typeface="Calibri"/>
            </a:endParaRPr>
          </a:p>
          <a:p>
            <a:pPr marL="756285" lvl="1" indent="-287020">
              <a:lnSpc>
                <a:spcPct val="100000"/>
              </a:lnSpc>
              <a:spcBef>
                <a:spcPts val="10"/>
              </a:spcBef>
              <a:buFont typeface="Arial"/>
              <a:buChar char="–"/>
              <a:tabLst>
                <a:tab pos="756285" algn="l"/>
                <a:tab pos="756920" algn="l"/>
              </a:tabLst>
            </a:pPr>
            <a:r>
              <a:rPr sz="2000" spc="-5" dirty="0">
                <a:latin typeface="Calibri"/>
                <a:cs typeface="Calibri"/>
              </a:rPr>
              <a:t>Imatinib </a:t>
            </a:r>
            <a:r>
              <a:rPr sz="2000" spc="-10" dirty="0">
                <a:latin typeface="Calibri"/>
                <a:cs typeface="Calibri"/>
              </a:rPr>
              <a:t>(Inibitore </a:t>
            </a:r>
            <a:r>
              <a:rPr sz="2000" spc="-5" dirty="0">
                <a:latin typeface="Calibri"/>
                <a:cs typeface="Calibri"/>
              </a:rPr>
              <a:t>di </a:t>
            </a:r>
            <a:r>
              <a:rPr sz="2000" dirty="0">
                <a:latin typeface="Calibri"/>
                <a:cs typeface="Calibri"/>
              </a:rPr>
              <a:t>bcr-abl e </a:t>
            </a:r>
            <a:r>
              <a:rPr sz="2000" spc="-5" dirty="0">
                <a:latin typeface="Calibri"/>
                <a:cs typeface="Calibri"/>
              </a:rPr>
              <a:t>c-kit, </a:t>
            </a:r>
            <a:r>
              <a:rPr sz="2000" spc="-10" dirty="0">
                <a:latin typeface="Calibri"/>
                <a:cs typeface="Calibri"/>
              </a:rPr>
              <a:t>tirosin</a:t>
            </a:r>
            <a:r>
              <a:rPr sz="2000" spc="45" dirty="0">
                <a:latin typeface="Calibri"/>
                <a:cs typeface="Calibri"/>
              </a:rPr>
              <a:t> </a:t>
            </a:r>
            <a:r>
              <a:rPr sz="2000" dirty="0">
                <a:latin typeface="Calibri"/>
                <a:cs typeface="Calibri"/>
              </a:rPr>
              <a:t>chinasi)</a:t>
            </a:r>
          </a:p>
          <a:p>
            <a:pPr marL="1155700" lvl="2" indent="-229235">
              <a:lnSpc>
                <a:spcPts val="2035"/>
              </a:lnSpc>
              <a:spcBef>
                <a:spcPts val="15"/>
              </a:spcBef>
              <a:buFont typeface="Arial"/>
              <a:buChar char="•"/>
              <a:tabLst>
                <a:tab pos="1155700" algn="l"/>
                <a:tab pos="1156335" algn="l"/>
              </a:tabLst>
            </a:pPr>
            <a:r>
              <a:rPr sz="1700" dirty="0">
                <a:latin typeface="Calibri"/>
                <a:cs typeface="Calibri"/>
              </a:rPr>
              <a:t>nella leucemia </a:t>
            </a:r>
            <a:r>
              <a:rPr sz="1700" dirty="0" err="1">
                <a:latin typeface="Calibri"/>
                <a:cs typeface="Calibri"/>
              </a:rPr>
              <a:t>mieloide</a:t>
            </a:r>
            <a:r>
              <a:rPr sz="1700" dirty="0">
                <a:latin typeface="Calibri"/>
                <a:cs typeface="Calibri"/>
              </a:rPr>
              <a:t> </a:t>
            </a:r>
            <a:r>
              <a:rPr sz="1700" spc="-5" dirty="0" err="1">
                <a:latin typeface="Calibri"/>
                <a:cs typeface="Calibri"/>
              </a:rPr>
              <a:t>cr</a:t>
            </a:r>
            <a:r>
              <a:rPr lang="en-GB" sz="1700" spc="-5" dirty="0">
                <a:latin typeface="Calibri"/>
                <a:cs typeface="Calibri"/>
              </a:rPr>
              <a:t>o</a:t>
            </a:r>
            <a:r>
              <a:rPr sz="1700" spc="-5" dirty="0" err="1">
                <a:latin typeface="Calibri"/>
                <a:cs typeface="Calibri"/>
              </a:rPr>
              <a:t>nica</a:t>
            </a:r>
            <a:r>
              <a:rPr sz="1700" spc="-5" dirty="0">
                <a:latin typeface="Calibri"/>
                <a:cs typeface="Calibri"/>
              </a:rPr>
              <a:t>, </a:t>
            </a:r>
            <a:r>
              <a:rPr sz="1700" dirty="0">
                <a:latin typeface="Calibri"/>
                <a:cs typeface="Calibri"/>
              </a:rPr>
              <a:t>nei</a:t>
            </a:r>
            <a:r>
              <a:rPr sz="1700" spc="-135" dirty="0">
                <a:latin typeface="Calibri"/>
                <a:cs typeface="Calibri"/>
              </a:rPr>
              <a:t> </a:t>
            </a:r>
            <a:r>
              <a:rPr sz="1700" spc="-5" dirty="0">
                <a:latin typeface="Calibri"/>
                <a:cs typeface="Calibri"/>
              </a:rPr>
              <a:t>GIST</a:t>
            </a:r>
            <a:endParaRPr sz="1700" dirty="0">
              <a:latin typeface="Calibri"/>
              <a:cs typeface="Calibri"/>
            </a:endParaRPr>
          </a:p>
          <a:p>
            <a:pPr marL="756285" lvl="1" indent="-287020">
              <a:lnSpc>
                <a:spcPts val="2395"/>
              </a:lnSpc>
              <a:buFont typeface="Arial"/>
              <a:buChar char="–"/>
              <a:tabLst>
                <a:tab pos="756285" algn="l"/>
                <a:tab pos="756920" algn="l"/>
              </a:tabLst>
            </a:pPr>
            <a:r>
              <a:rPr sz="2000" spc="-5" dirty="0">
                <a:latin typeface="Calibri"/>
                <a:cs typeface="Calibri"/>
              </a:rPr>
              <a:t>Erlonitib </a:t>
            </a:r>
            <a:r>
              <a:rPr sz="2000" dirty="0">
                <a:latin typeface="Calibri"/>
                <a:cs typeface="Calibri"/>
              </a:rPr>
              <a:t>e </a:t>
            </a:r>
            <a:r>
              <a:rPr sz="2000" spc="-5" dirty="0">
                <a:latin typeface="Calibri"/>
                <a:cs typeface="Calibri"/>
              </a:rPr>
              <a:t>Gefitinib (anti</a:t>
            </a:r>
            <a:r>
              <a:rPr sz="2000" spc="20" dirty="0">
                <a:latin typeface="Calibri"/>
                <a:cs typeface="Calibri"/>
              </a:rPr>
              <a:t> </a:t>
            </a:r>
            <a:r>
              <a:rPr sz="2000" spc="-5" dirty="0">
                <a:latin typeface="Calibri"/>
                <a:cs typeface="Calibri"/>
              </a:rPr>
              <a:t>–EGFR)</a:t>
            </a:r>
            <a:endParaRPr sz="2000" dirty="0">
              <a:latin typeface="Calibri"/>
              <a:cs typeface="Calibri"/>
            </a:endParaRPr>
          </a:p>
          <a:p>
            <a:pPr marL="1155700" lvl="2" indent="-229235">
              <a:lnSpc>
                <a:spcPct val="100000"/>
              </a:lnSpc>
              <a:spcBef>
                <a:spcPts val="10"/>
              </a:spcBef>
              <a:buFont typeface="Arial"/>
              <a:buChar char="•"/>
              <a:tabLst>
                <a:tab pos="1155700" algn="l"/>
                <a:tab pos="1156335" algn="l"/>
              </a:tabLst>
            </a:pPr>
            <a:r>
              <a:rPr sz="1700" spc="-20" dirty="0">
                <a:latin typeface="Calibri"/>
                <a:cs typeface="Calibri"/>
              </a:rPr>
              <a:t>Tumori </a:t>
            </a:r>
            <a:r>
              <a:rPr sz="1700" dirty="0">
                <a:latin typeface="Calibri"/>
                <a:cs typeface="Calibri"/>
              </a:rPr>
              <a:t>del</a:t>
            </a:r>
            <a:r>
              <a:rPr sz="1700" spc="-25" dirty="0">
                <a:latin typeface="Calibri"/>
                <a:cs typeface="Calibri"/>
              </a:rPr>
              <a:t> </a:t>
            </a:r>
            <a:r>
              <a:rPr sz="1700" spc="-5" dirty="0">
                <a:latin typeface="Calibri"/>
                <a:cs typeface="Calibri"/>
              </a:rPr>
              <a:t>polmone</a:t>
            </a:r>
            <a:endParaRPr sz="1700" dirty="0">
              <a:latin typeface="Calibri"/>
              <a:cs typeface="Calibri"/>
            </a:endParaRPr>
          </a:p>
          <a:p>
            <a:pPr lvl="2">
              <a:lnSpc>
                <a:spcPct val="100000"/>
              </a:lnSpc>
              <a:spcBef>
                <a:spcPts val="30"/>
              </a:spcBef>
              <a:buFont typeface="Arial"/>
              <a:buChar char="•"/>
            </a:pPr>
            <a:endParaRPr sz="2250" dirty="0">
              <a:latin typeface="Times New Roman"/>
              <a:cs typeface="Times New Roman"/>
            </a:endParaRPr>
          </a:p>
          <a:p>
            <a:pPr marL="355600" indent="-343535">
              <a:lnSpc>
                <a:spcPct val="100000"/>
              </a:lnSpc>
              <a:buFont typeface="Arial"/>
              <a:buChar char="•"/>
              <a:tabLst>
                <a:tab pos="355600" algn="l"/>
                <a:tab pos="356235" algn="l"/>
              </a:tabLst>
            </a:pPr>
            <a:r>
              <a:rPr sz="2200" spc="-10" dirty="0">
                <a:latin typeface="Calibri"/>
                <a:cs typeface="Calibri"/>
              </a:rPr>
              <a:t>Piccole molecole</a:t>
            </a:r>
            <a:r>
              <a:rPr sz="2200" spc="35" dirty="0">
                <a:latin typeface="Calibri"/>
                <a:cs typeface="Calibri"/>
              </a:rPr>
              <a:t> </a:t>
            </a:r>
            <a:r>
              <a:rPr sz="2200" spc="-15" dirty="0">
                <a:latin typeface="Calibri"/>
                <a:cs typeface="Calibri"/>
              </a:rPr>
              <a:t>multitarget</a:t>
            </a:r>
            <a:endParaRPr sz="2200" dirty="0">
              <a:latin typeface="Calibri"/>
              <a:cs typeface="Calibri"/>
            </a:endParaRPr>
          </a:p>
          <a:p>
            <a:pPr marL="756285" lvl="1" indent="-287020">
              <a:lnSpc>
                <a:spcPct val="100000"/>
              </a:lnSpc>
              <a:spcBef>
                <a:spcPts val="10"/>
              </a:spcBef>
              <a:buFont typeface="Arial"/>
              <a:buChar char="–"/>
              <a:tabLst>
                <a:tab pos="756285" algn="l"/>
                <a:tab pos="756920" algn="l"/>
              </a:tabLst>
            </a:pPr>
            <a:r>
              <a:rPr sz="2000" spc="-5" dirty="0">
                <a:latin typeface="Calibri"/>
                <a:cs typeface="Calibri"/>
              </a:rPr>
              <a:t>Lapatinib (anti-EGFR </a:t>
            </a:r>
            <a:r>
              <a:rPr sz="2000" dirty="0">
                <a:latin typeface="Calibri"/>
                <a:cs typeface="Calibri"/>
              </a:rPr>
              <a:t>e</a:t>
            </a:r>
            <a:r>
              <a:rPr sz="2000" spc="10" dirty="0">
                <a:latin typeface="Calibri"/>
                <a:cs typeface="Calibri"/>
              </a:rPr>
              <a:t> </a:t>
            </a:r>
            <a:r>
              <a:rPr sz="2000" spc="-5" dirty="0">
                <a:latin typeface="Calibri"/>
                <a:cs typeface="Calibri"/>
              </a:rPr>
              <a:t>anti-erbB2):</a:t>
            </a:r>
            <a:endParaRPr sz="2000" dirty="0">
              <a:latin typeface="Calibri"/>
              <a:cs typeface="Calibri"/>
            </a:endParaRPr>
          </a:p>
          <a:p>
            <a:pPr marL="1155700" lvl="2" indent="-229235">
              <a:lnSpc>
                <a:spcPts val="2035"/>
              </a:lnSpc>
              <a:spcBef>
                <a:spcPts val="15"/>
              </a:spcBef>
              <a:buFont typeface="Arial"/>
              <a:buChar char="•"/>
              <a:tabLst>
                <a:tab pos="1155700" algn="l"/>
                <a:tab pos="1156335" algn="l"/>
              </a:tabLst>
            </a:pPr>
            <a:r>
              <a:rPr sz="1700" spc="-20" dirty="0">
                <a:latin typeface="Calibri"/>
                <a:cs typeface="Calibri"/>
              </a:rPr>
              <a:t>Tumori </a:t>
            </a:r>
            <a:r>
              <a:rPr sz="1700" dirty="0">
                <a:latin typeface="Calibri"/>
                <a:cs typeface="Calibri"/>
              </a:rPr>
              <a:t>mammella</a:t>
            </a:r>
            <a:r>
              <a:rPr sz="1700" spc="-5" dirty="0">
                <a:latin typeface="Calibri"/>
                <a:cs typeface="Calibri"/>
              </a:rPr>
              <a:t> resistenti</a:t>
            </a:r>
            <a:endParaRPr sz="1700" dirty="0">
              <a:latin typeface="Calibri"/>
              <a:cs typeface="Calibri"/>
            </a:endParaRPr>
          </a:p>
          <a:p>
            <a:pPr marL="756285" lvl="1" indent="-287020">
              <a:lnSpc>
                <a:spcPts val="2395"/>
              </a:lnSpc>
              <a:buFont typeface="Arial"/>
              <a:buChar char="–"/>
              <a:tabLst>
                <a:tab pos="756285" algn="l"/>
                <a:tab pos="756920" algn="l"/>
              </a:tabLst>
            </a:pPr>
            <a:r>
              <a:rPr sz="2000" spc="-5" dirty="0">
                <a:latin typeface="Calibri"/>
                <a:cs typeface="Calibri"/>
              </a:rPr>
              <a:t>Sunitinib (anti-VEGF-R1 </a:t>
            </a:r>
            <a:r>
              <a:rPr sz="2000" dirty="0">
                <a:latin typeface="Calibri"/>
                <a:cs typeface="Calibri"/>
              </a:rPr>
              <a:t>e R3, PDGFR,</a:t>
            </a:r>
            <a:r>
              <a:rPr sz="2000" spc="-15" dirty="0">
                <a:latin typeface="Calibri"/>
                <a:cs typeface="Calibri"/>
              </a:rPr>
              <a:t> </a:t>
            </a:r>
            <a:r>
              <a:rPr sz="2000" spc="-5" dirty="0">
                <a:latin typeface="Calibri"/>
                <a:cs typeface="Calibri"/>
              </a:rPr>
              <a:t>c-kit),</a:t>
            </a:r>
            <a:endParaRPr sz="2000" dirty="0">
              <a:latin typeface="Calibri"/>
              <a:cs typeface="Calibri"/>
            </a:endParaRPr>
          </a:p>
          <a:p>
            <a:pPr marL="1155700" lvl="2" indent="-229235">
              <a:lnSpc>
                <a:spcPts val="2035"/>
              </a:lnSpc>
              <a:spcBef>
                <a:spcPts val="10"/>
              </a:spcBef>
              <a:buFont typeface="Arial"/>
              <a:buChar char="•"/>
              <a:tabLst>
                <a:tab pos="1155700" algn="l"/>
                <a:tab pos="1156335" algn="l"/>
              </a:tabLst>
            </a:pPr>
            <a:r>
              <a:rPr sz="1700" spc="-5" dirty="0">
                <a:latin typeface="Calibri"/>
                <a:cs typeface="Calibri"/>
              </a:rPr>
              <a:t>GIST</a:t>
            </a:r>
            <a:endParaRPr sz="1700" dirty="0">
              <a:latin typeface="Calibri"/>
              <a:cs typeface="Calibri"/>
            </a:endParaRPr>
          </a:p>
          <a:p>
            <a:pPr marL="756285" lvl="1" indent="-287020">
              <a:lnSpc>
                <a:spcPts val="2395"/>
              </a:lnSpc>
              <a:buFont typeface="Arial"/>
              <a:buChar char="–"/>
              <a:tabLst>
                <a:tab pos="756285" algn="l"/>
                <a:tab pos="756920" algn="l"/>
              </a:tabLst>
            </a:pPr>
            <a:r>
              <a:rPr sz="2000" spc="-15" dirty="0">
                <a:latin typeface="Calibri"/>
                <a:cs typeface="Calibri"/>
              </a:rPr>
              <a:t>Sorafenib </a:t>
            </a:r>
            <a:r>
              <a:rPr sz="2000" spc="-5" dirty="0">
                <a:latin typeface="Calibri"/>
                <a:cs typeface="Calibri"/>
              </a:rPr>
              <a:t>(anti-VEGF-R2 </a:t>
            </a:r>
            <a:r>
              <a:rPr sz="2000" dirty="0">
                <a:latin typeface="Calibri"/>
                <a:cs typeface="Calibri"/>
              </a:rPr>
              <a:t>e R3, </a:t>
            </a:r>
            <a:r>
              <a:rPr sz="2000" spc="-5" dirty="0">
                <a:latin typeface="Calibri"/>
                <a:cs typeface="Calibri"/>
              </a:rPr>
              <a:t>PDGFR, </a:t>
            </a:r>
            <a:r>
              <a:rPr sz="2000" dirty="0">
                <a:latin typeface="Calibri"/>
                <a:cs typeface="Calibri"/>
              </a:rPr>
              <a:t>c-kit, MAPK,</a:t>
            </a:r>
            <a:r>
              <a:rPr sz="2000" spc="-5" dirty="0">
                <a:latin typeface="Calibri"/>
                <a:cs typeface="Calibri"/>
              </a:rPr>
              <a:t> </a:t>
            </a:r>
            <a:endParaRPr lang="en-GB" sz="2000" spc="-5" dirty="0">
              <a:latin typeface="Calibri"/>
              <a:cs typeface="Calibri"/>
            </a:endParaRPr>
          </a:p>
          <a:p>
            <a:pPr marL="469265" lvl="1">
              <a:lnSpc>
                <a:spcPts val="2395"/>
              </a:lnSpc>
              <a:tabLst>
                <a:tab pos="756285" algn="l"/>
                <a:tab pos="756920" algn="l"/>
              </a:tabLst>
            </a:pPr>
            <a:r>
              <a:rPr lang="en-GB" sz="2000" spc="-5" dirty="0">
                <a:latin typeface="Calibri"/>
                <a:cs typeface="Calibri"/>
              </a:rPr>
              <a:t>     </a:t>
            </a:r>
            <a:r>
              <a:rPr sz="2000" spc="-10" dirty="0">
                <a:latin typeface="Calibri"/>
                <a:cs typeface="Calibri"/>
              </a:rPr>
              <a:t>raf-1</a:t>
            </a:r>
            <a:r>
              <a:rPr lang="en-GB" sz="2000" spc="-10" dirty="0">
                <a:latin typeface="Calibri"/>
                <a:cs typeface="Calibri"/>
              </a:rPr>
              <a:t>)</a:t>
            </a:r>
            <a:endParaRPr sz="2000" dirty="0">
              <a:latin typeface="Calibri"/>
              <a:cs typeface="Calibri"/>
            </a:endParaRPr>
          </a:p>
          <a:p>
            <a:pPr marL="1155700" lvl="2" indent="-229235">
              <a:lnSpc>
                <a:spcPts val="2035"/>
              </a:lnSpc>
              <a:spcBef>
                <a:spcPts val="15"/>
              </a:spcBef>
              <a:buFont typeface="Arial"/>
              <a:buChar char="•"/>
              <a:tabLst>
                <a:tab pos="1155700" algn="l"/>
                <a:tab pos="1156335" algn="l"/>
              </a:tabLst>
            </a:pPr>
            <a:r>
              <a:rPr sz="1700" spc="-5" dirty="0">
                <a:latin typeface="Calibri"/>
                <a:cs typeface="Calibri"/>
              </a:rPr>
              <a:t>epatocarcinoma</a:t>
            </a:r>
            <a:endParaRPr sz="1700" dirty="0">
              <a:latin typeface="Calibri"/>
              <a:cs typeface="Calibri"/>
            </a:endParaRPr>
          </a:p>
          <a:p>
            <a:pPr marL="756285" lvl="1" indent="-287020">
              <a:lnSpc>
                <a:spcPts val="2395"/>
              </a:lnSpc>
              <a:buFont typeface="Arial"/>
              <a:buChar char="–"/>
              <a:tabLst>
                <a:tab pos="756285" algn="l"/>
                <a:tab pos="756920" algn="l"/>
              </a:tabLst>
            </a:pPr>
            <a:r>
              <a:rPr sz="2000" spc="-15" dirty="0">
                <a:latin typeface="Calibri"/>
                <a:cs typeface="Calibri"/>
              </a:rPr>
              <a:t>etc</a:t>
            </a:r>
            <a:endParaRPr sz="2000" dirty="0">
              <a:latin typeface="Calibri"/>
              <a:cs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37782"/>
            <a:ext cx="7924800" cy="629018"/>
          </a:xfrm>
          <a:prstGeom prst="rect">
            <a:avLst/>
          </a:prstGeom>
        </p:spPr>
        <p:txBody>
          <a:bodyPr vert="horz" wrap="square" lIns="0" tIns="13335" rIns="0" bIns="0" rtlCol="0">
            <a:spAutoFit/>
          </a:bodyPr>
          <a:lstStyle/>
          <a:p>
            <a:pPr marL="12700">
              <a:lnSpc>
                <a:spcPct val="100000"/>
              </a:lnSpc>
              <a:spcBef>
                <a:spcPts val="105"/>
              </a:spcBef>
            </a:pPr>
            <a:r>
              <a:rPr lang="it-IT" spc="10" dirty="0"/>
              <a:t>A</a:t>
            </a:r>
            <a:r>
              <a:rPr spc="10"/>
              <a:t>ltri</a:t>
            </a:r>
            <a:r>
              <a:rPr lang="it-IT" spc="10" dirty="0"/>
              <a:t> esempi di </a:t>
            </a:r>
            <a:r>
              <a:rPr lang="it-IT" spc="10" dirty="0" err="1"/>
              <a:t>targeted</a:t>
            </a:r>
            <a:r>
              <a:rPr lang="it-IT" spc="10" dirty="0"/>
              <a:t> </a:t>
            </a:r>
            <a:r>
              <a:rPr lang="it-IT" spc="10" dirty="0" err="1"/>
              <a:t>therapies</a:t>
            </a:r>
            <a:r>
              <a:rPr lang="it-IT" spc="10" dirty="0"/>
              <a:t>:</a:t>
            </a:r>
            <a:endParaRPr/>
          </a:p>
        </p:txBody>
      </p:sp>
      <p:sp>
        <p:nvSpPr>
          <p:cNvPr id="3" name="object 3"/>
          <p:cNvSpPr txBox="1"/>
          <p:nvPr/>
        </p:nvSpPr>
        <p:spPr>
          <a:xfrm>
            <a:off x="535940" y="1520375"/>
            <a:ext cx="7091045" cy="2888611"/>
          </a:xfrm>
          <a:prstGeom prst="rect">
            <a:avLst/>
          </a:prstGeom>
        </p:spPr>
        <p:txBody>
          <a:bodyPr vert="horz" wrap="square" lIns="0" tIns="102235" rIns="0" bIns="0" rtlCol="0">
            <a:spAutoFit/>
          </a:bodyPr>
          <a:lstStyle/>
          <a:p>
            <a:pPr marL="355600" indent="-342900">
              <a:lnSpc>
                <a:spcPct val="100000"/>
              </a:lnSpc>
              <a:spcBef>
                <a:spcPts val="805"/>
              </a:spcBef>
              <a:buChar char="•"/>
              <a:tabLst>
                <a:tab pos="355600" algn="l"/>
                <a:tab pos="356235" algn="l"/>
              </a:tabLst>
            </a:pPr>
            <a:r>
              <a:rPr sz="2800" spc="-20" dirty="0">
                <a:latin typeface="Arial"/>
                <a:cs typeface="Arial"/>
              </a:rPr>
              <a:t>Inibitori </a:t>
            </a:r>
            <a:r>
              <a:rPr sz="2800" spc="-85" dirty="0">
                <a:latin typeface="Arial"/>
                <a:cs typeface="Arial"/>
              </a:rPr>
              <a:t>del</a:t>
            </a:r>
            <a:r>
              <a:rPr sz="2800" spc="-300" dirty="0">
                <a:latin typeface="Arial"/>
                <a:cs typeface="Arial"/>
              </a:rPr>
              <a:t> </a:t>
            </a:r>
            <a:r>
              <a:rPr sz="2800" spc="-114" dirty="0">
                <a:latin typeface="Arial"/>
                <a:cs typeface="Arial"/>
              </a:rPr>
              <a:t>proteasoma</a:t>
            </a:r>
            <a:endParaRPr sz="2800">
              <a:latin typeface="Arial"/>
              <a:cs typeface="Arial"/>
            </a:endParaRPr>
          </a:p>
          <a:p>
            <a:pPr marL="756285" lvl="1" indent="-286385">
              <a:lnSpc>
                <a:spcPct val="100000"/>
              </a:lnSpc>
              <a:spcBef>
                <a:spcPts val="605"/>
              </a:spcBef>
              <a:buChar char="–"/>
              <a:tabLst>
                <a:tab pos="756920" algn="l"/>
              </a:tabLst>
            </a:pPr>
            <a:r>
              <a:rPr sz="2400" spc="-85" dirty="0">
                <a:latin typeface="Arial"/>
                <a:cs typeface="Arial"/>
              </a:rPr>
              <a:t>Bortezomib:</a:t>
            </a:r>
            <a:r>
              <a:rPr sz="2400" spc="-245" dirty="0">
                <a:latin typeface="Arial"/>
                <a:cs typeface="Arial"/>
              </a:rPr>
              <a:t> </a:t>
            </a:r>
            <a:r>
              <a:rPr sz="2400" spc="-75" dirty="0">
                <a:latin typeface="Arial"/>
                <a:cs typeface="Arial"/>
              </a:rPr>
              <a:t>mieloma</a:t>
            </a:r>
            <a:endParaRPr sz="2400">
              <a:latin typeface="Arial"/>
              <a:cs typeface="Arial"/>
            </a:endParaRPr>
          </a:p>
          <a:p>
            <a:pPr marL="355600" indent="-342900">
              <a:lnSpc>
                <a:spcPct val="100000"/>
              </a:lnSpc>
              <a:spcBef>
                <a:spcPts val="645"/>
              </a:spcBef>
              <a:buChar char="•"/>
              <a:tabLst>
                <a:tab pos="355600" algn="l"/>
                <a:tab pos="356235" algn="l"/>
              </a:tabLst>
            </a:pPr>
            <a:r>
              <a:rPr sz="2800" spc="-15" dirty="0">
                <a:latin typeface="Arial"/>
                <a:cs typeface="Arial"/>
              </a:rPr>
              <a:t>Inibitori </a:t>
            </a:r>
            <a:r>
              <a:rPr sz="2800" spc="-40" dirty="0">
                <a:latin typeface="Arial"/>
                <a:cs typeface="Arial"/>
              </a:rPr>
              <a:t>di</a:t>
            </a:r>
            <a:r>
              <a:rPr sz="2800" spc="-260" dirty="0">
                <a:latin typeface="Arial"/>
                <a:cs typeface="Arial"/>
              </a:rPr>
              <a:t> </a:t>
            </a:r>
            <a:r>
              <a:rPr sz="2800" spc="-345" dirty="0">
                <a:latin typeface="Arial"/>
                <a:cs typeface="Arial"/>
              </a:rPr>
              <a:t>mTOR</a:t>
            </a:r>
            <a:endParaRPr sz="2800">
              <a:latin typeface="Arial"/>
              <a:cs typeface="Arial"/>
            </a:endParaRPr>
          </a:p>
          <a:p>
            <a:pPr marL="756285" lvl="1" indent="-286385">
              <a:lnSpc>
                <a:spcPct val="100000"/>
              </a:lnSpc>
              <a:spcBef>
                <a:spcPts val="605"/>
              </a:spcBef>
              <a:buChar char="–"/>
              <a:tabLst>
                <a:tab pos="756920" algn="l"/>
              </a:tabLst>
            </a:pPr>
            <a:r>
              <a:rPr sz="2400" spc="-125" dirty="0">
                <a:latin typeface="Arial"/>
                <a:cs typeface="Arial"/>
              </a:rPr>
              <a:t>Everolimus </a:t>
            </a:r>
            <a:r>
              <a:rPr sz="2400" spc="-145" dirty="0">
                <a:latin typeface="Arial"/>
                <a:cs typeface="Arial"/>
              </a:rPr>
              <a:t>e </a:t>
            </a:r>
            <a:r>
              <a:rPr sz="2400" spc="-70" dirty="0">
                <a:latin typeface="Arial"/>
                <a:cs typeface="Arial"/>
              </a:rPr>
              <a:t>temsirolimus</a:t>
            </a:r>
            <a:r>
              <a:rPr sz="2400" spc="-70">
                <a:latin typeface="Arial"/>
                <a:cs typeface="Arial"/>
              </a:rPr>
              <a:t>:</a:t>
            </a:r>
            <a:r>
              <a:rPr sz="2400" spc="-145">
                <a:latin typeface="Arial"/>
                <a:cs typeface="Arial"/>
              </a:rPr>
              <a:t> </a:t>
            </a:r>
            <a:r>
              <a:rPr sz="2400" spc="-90">
                <a:latin typeface="Arial"/>
                <a:cs typeface="Arial"/>
              </a:rPr>
              <a:t>rene</a:t>
            </a:r>
            <a:r>
              <a:rPr lang="it-IT" sz="2400" spc="-90" dirty="0">
                <a:latin typeface="Arial"/>
                <a:cs typeface="Arial"/>
              </a:rPr>
              <a:t> e mammella</a:t>
            </a:r>
            <a:endParaRPr sz="2400">
              <a:latin typeface="Arial"/>
              <a:cs typeface="Arial"/>
            </a:endParaRPr>
          </a:p>
          <a:p>
            <a:pPr marL="355600" indent="-342900">
              <a:lnSpc>
                <a:spcPct val="100000"/>
              </a:lnSpc>
              <a:spcBef>
                <a:spcPts val="645"/>
              </a:spcBef>
              <a:buChar char="•"/>
              <a:tabLst>
                <a:tab pos="355600" algn="l"/>
                <a:tab pos="356235" algn="l"/>
              </a:tabLst>
            </a:pPr>
            <a:r>
              <a:rPr sz="2800" spc="-15">
                <a:latin typeface="Arial"/>
                <a:cs typeface="Arial"/>
              </a:rPr>
              <a:t>Inibitori </a:t>
            </a:r>
            <a:r>
              <a:rPr sz="2800" spc="-95" dirty="0">
                <a:latin typeface="Arial"/>
                <a:cs typeface="Arial"/>
              </a:rPr>
              <a:t>della</a:t>
            </a:r>
            <a:r>
              <a:rPr sz="2800" spc="-260" dirty="0">
                <a:latin typeface="Arial"/>
                <a:cs typeface="Arial"/>
              </a:rPr>
              <a:t> </a:t>
            </a:r>
            <a:r>
              <a:rPr sz="2800" spc="-114" dirty="0">
                <a:latin typeface="Arial"/>
                <a:cs typeface="Arial"/>
              </a:rPr>
              <a:t>deacetilazione</a:t>
            </a:r>
            <a:endParaRPr sz="2800">
              <a:latin typeface="Arial"/>
              <a:cs typeface="Arial"/>
            </a:endParaRPr>
          </a:p>
          <a:p>
            <a:pPr marL="756285" lvl="1" indent="-286385">
              <a:lnSpc>
                <a:spcPct val="100000"/>
              </a:lnSpc>
              <a:spcBef>
                <a:spcPts val="605"/>
              </a:spcBef>
              <a:buChar char="–"/>
              <a:tabLst>
                <a:tab pos="756920" algn="l"/>
              </a:tabLst>
            </a:pPr>
            <a:r>
              <a:rPr sz="2400" spc="-95" dirty="0">
                <a:latin typeface="Arial"/>
                <a:cs typeface="Arial"/>
              </a:rPr>
              <a:t>Panobinostat: </a:t>
            </a:r>
            <a:r>
              <a:rPr sz="2400" spc="-90" dirty="0">
                <a:latin typeface="Arial"/>
                <a:cs typeface="Arial"/>
              </a:rPr>
              <a:t>mammella </a:t>
            </a:r>
            <a:r>
              <a:rPr sz="2400" spc="-145" dirty="0">
                <a:latin typeface="Arial"/>
                <a:cs typeface="Arial"/>
              </a:rPr>
              <a:t>e </a:t>
            </a:r>
            <a:r>
              <a:rPr sz="2400" spc="-105">
                <a:latin typeface="Arial"/>
                <a:cs typeface="Arial"/>
              </a:rPr>
              <a:t>neoplasie</a:t>
            </a:r>
            <a:r>
              <a:rPr sz="2400" spc="-290">
                <a:latin typeface="Arial"/>
                <a:cs typeface="Arial"/>
              </a:rPr>
              <a:t> </a:t>
            </a:r>
            <a:r>
              <a:rPr sz="2400" spc="-85">
                <a:latin typeface="Arial"/>
                <a:cs typeface="Arial"/>
              </a:rPr>
              <a:t>metaologiche</a:t>
            </a:r>
            <a:endParaRPr lang="it-IT" sz="2400" spc="-85" dirty="0">
              <a:latin typeface="Arial"/>
              <a:cs typeface="Arial"/>
            </a:endParaRPr>
          </a:p>
        </p:txBody>
      </p:sp>
      <p:sp>
        <p:nvSpPr>
          <p:cNvPr id="6" name="Rettangolo 5"/>
          <p:cNvSpPr/>
          <p:nvPr/>
        </p:nvSpPr>
        <p:spPr>
          <a:xfrm>
            <a:off x="457200" y="4495800"/>
            <a:ext cx="1063496" cy="523220"/>
          </a:xfrm>
          <a:prstGeom prst="rect">
            <a:avLst/>
          </a:prstGeom>
        </p:spPr>
        <p:txBody>
          <a:bodyPr wrap="none">
            <a:spAutoFit/>
          </a:bodyPr>
          <a:lstStyle/>
          <a:p>
            <a:pPr marL="355600" indent="-343535">
              <a:lnSpc>
                <a:spcPct val="100000"/>
              </a:lnSpc>
              <a:spcBef>
                <a:spcPts val="725"/>
              </a:spcBef>
              <a:buFont typeface="Arial"/>
              <a:buChar char="•"/>
              <a:tabLst>
                <a:tab pos="355600" algn="l"/>
                <a:tab pos="356235" algn="l"/>
              </a:tabLst>
            </a:pPr>
            <a:r>
              <a:rPr lang="it-IT" sz="2800" b="1" spc="-20" dirty="0">
                <a:cs typeface="Calibri"/>
              </a:rPr>
              <a:t>Etc.</a:t>
            </a:r>
            <a:endParaRPr lang="it-IT" sz="2800" b="1" dirty="0">
              <a:cs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1116" y="4409059"/>
            <a:ext cx="5905500" cy="1244600"/>
          </a:xfrm>
          <a:prstGeom prst="rect">
            <a:avLst/>
          </a:prstGeom>
        </p:spPr>
        <p:txBody>
          <a:bodyPr vert="horz" wrap="square" lIns="0" tIns="12065" rIns="0" bIns="0" rtlCol="0">
            <a:spAutoFit/>
          </a:bodyPr>
          <a:lstStyle/>
          <a:p>
            <a:pPr marL="12700" marR="5080">
              <a:lnSpc>
                <a:spcPct val="100000"/>
              </a:lnSpc>
              <a:spcBef>
                <a:spcPts val="95"/>
              </a:spcBef>
            </a:pPr>
            <a:r>
              <a:rPr b="1" spc="-375" dirty="0">
                <a:latin typeface="Trebuchet MS"/>
                <a:cs typeface="Trebuchet MS"/>
              </a:rPr>
              <a:t>EFFETTI </a:t>
            </a:r>
            <a:r>
              <a:rPr b="1" spc="-335" dirty="0">
                <a:latin typeface="Trebuchet MS"/>
                <a:cs typeface="Trebuchet MS"/>
              </a:rPr>
              <a:t>COLLATERALI </a:t>
            </a:r>
            <a:r>
              <a:rPr b="1" spc="-315" dirty="0">
                <a:latin typeface="Trebuchet MS"/>
                <a:cs typeface="Trebuchet MS"/>
              </a:rPr>
              <a:t>DELLA  </a:t>
            </a:r>
            <a:r>
              <a:rPr b="1" spc="-170" dirty="0">
                <a:latin typeface="Trebuchet MS"/>
                <a:cs typeface="Trebuchet MS"/>
              </a:rPr>
              <a:t>CHEMIOTERAPIA</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6790" y="496950"/>
            <a:ext cx="7564755" cy="635000"/>
          </a:xfrm>
          <a:prstGeom prst="rect">
            <a:avLst/>
          </a:prstGeom>
        </p:spPr>
        <p:txBody>
          <a:bodyPr vert="horz" wrap="square" lIns="0" tIns="12065" rIns="0" bIns="0" rtlCol="0">
            <a:spAutoFit/>
          </a:bodyPr>
          <a:lstStyle/>
          <a:p>
            <a:pPr marL="12700">
              <a:lnSpc>
                <a:spcPct val="100000"/>
              </a:lnSpc>
              <a:spcBef>
                <a:spcPts val="95"/>
              </a:spcBef>
            </a:pPr>
            <a:r>
              <a:rPr spc="-85" dirty="0"/>
              <a:t>Effetti </a:t>
            </a:r>
            <a:r>
              <a:rPr spc="-105" dirty="0"/>
              <a:t>collaterali </a:t>
            </a:r>
            <a:r>
              <a:rPr spc="-130" dirty="0"/>
              <a:t>della</a:t>
            </a:r>
            <a:r>
              <a:rPr spc="-500" dirty="0"/>
              <a:t> </a:t>
            </a:r>
            <a:r>
              <a:rPr spc="-135" dirty="0"/>
              <a:t>chemioterapia</a:t>
            </a:r>
          </a:p>
        </p:txBody>
      </p:sp>
      <p:sp>
        <p:nvSpPr>
          <p:cNvPr id="3" name="object 3"/>
          <p:cNvSpPr txBox="1"/>
          <p:nvPr/>
        </p:nvSpPr>
        <p:spPr>
          <a:xfrm>
            <a:off x="535940" y="1561845"/>
            <a:ext cx="7991475" cy="3868420"/>
          </a:xfrm>
          <a:prstGeom prst="rect">
            <a:avLst/>
          </a:prstGeom>
        </p:spPr>
        <p:txBody>
          <a:bodyPr vert="horz" wrap="square" lIns="0" tIns="73660" rIns="0" bIns="0" rtlCol="0">
            <a:spAutoFit/>
          </a:bodyPr>
          <a:lstStyle/>
          <a:p>
            <a:pPr marL="355600" marR="266700" indent="-342900">
              <a:lnSpc>
                <a:spcPct val="80100"/>
              </a:lnSpc>
              <a:spcBef>
                <a:spcPts val="580"/>
              </a:spcBef>
              <a:buChar char="•"/>
              <a:tabLst>
                <a:tab pos="355600" algn="l"/>
                <a:tab pos="356235" algn="l"/>
              </a:tabLst>
            </a:pPr>
            <a:r>
              <a:rPr sz="2000" spc="-55" dirty="0">
                <a:latin typeface="Arial"/>
                <a:cs typeface="Arial"/>
              </a:rPr>
              <a:t>I </a:t>
            </a:r>
            <a:r>
              <a:rPr sz="2000" spc="-20" dirty="0">
                <a:latin typeface="Arial"/>
                <a:cs typeface="Arial"/>
              </a:rPr>
              <a:t>trattamenti </a:t>
            </a:r>
            <a:r>
              <a:rPr sz="2000" spc="-60" dirty="0">
                <a:latin typeface="Arial"/>
                <a:cs typeface="Arial"/>
              </a:rPr>
              <a:t>citotossici </a:t>
            </a:r>
            <a:r>
              <a:rPr sz="2000" spc="-85" dirty="0">
                <a:latin typeface="Arial"/>
                <a:cs typeface="Arial"/>
              </a:rPr>
              <a:t>colpiscono </a:t>
            </a:r>
            <a:r>
              <a:rPr sz="2000" spc="-15" dirty="0">
                <a:latin typeface="Arial"/>
                <a:cs typeface="Arial"/>
              </a:rPr>
              <a:t>oltre </a:t>
            </a:r>
            <a:r>
              <a:rPr sz="2000" spc="-65" dirty="0">
                <a:latin typeface="Arial"/>
                <a:cs typeface="Arial"/>
              </a:rPr>
              <a:t>alle </a:t>
            </a:r>
            <a:r>
              <a:rPr sz="2000" spc="-60" dirty="0">
                <a:latin typeface="Arial"/>
                <a:cs typeface="Arial"/>
              </a:rPr>
              <a:t>cellule </a:t>
            </a:r>
            <a:r>
              <a:rPr sz="2000" spc="-25" dirty="0">
                <a:latin typeface="Arial"/>
                <a:cs typeface="Arial"/>
              </a:rPr>
              <a:t>tumorali </a:t>
            </a:r>
            <a:r>
              <a:rPr sz="2000" spc="-110" dirty="0">
                <a:latin typeface="Arial"/>
                <a:cs typeface="Arial"/>
              </a:rPr>
              <a:t>anche </a:t>
            </a:r>
            <a:r>
              <a:rPr sz="2000" spc="-50" dirty="0">
                <a:latin typeface="Arial"/>
                <a:cs typeface="Arial"/>
              </a:rPr>
              <a:t>le  </a:t>
            </a:r>
            <a:r>
              <a:rPr sz="2000" spc="-45" dirty="0">
                <a:latin typeface="Arial"/>
                <a:cs typeface="Arial"/>
              </a:rPr>
              <a:t>normali </a:t>
            </a:r>
            <a:r>
              <a:rPr sz="2000" spc="-65" dirty="0">
                <a:latin typeface="Arial"/>
                <a:cs typeface="Arial"/>
              </a:rPr>
              <a:t>popolazioni </a:t>
            </a:r>
            <a:r>
              <a:rPr sz="2000" spc="-50" dirty="0">
                <a:latin typeface="Arial"/>
                <a:cs typeface="Arial"/>
              </a:rPr>
              <a:t>cellulari </a:t>
            </a:r>
            <a:r>
              <a:rPr sz="2000" spc="-30" dirty="0">
                <a:latin typeface="Arial"/>
                <a:cs typeface="Arial"/>
              </a:rPr>
              <a:t>proliferanti </a:t>
            </a:r>
            <a:r>
              <a:rPr sz="2000" spc="-95" dirty="0">
                <a:latin typeface="Arial"/>
                <a:cs typeface="Arial"/>
              </a:rPr>
              <a:t>esponendo </a:t>
            </a:r>
            <a:r>
              <a:rPr sz="2000" spc="15" dirty="0">
                <a:latin typeface="Arial"/>
                <a:cs typeface="Arial"/>
              </a:rPr>
              <a:t>il </a:t>
            </a:r>
            <a:r>
              <a:rPr sz="2000" spc="-85" dirty="0">
                <a:latin typeface="Arial"/>
                <a:cs typeface="Arial"/>
              </a:rPr>
              <a:t>paziente</a:t>
            </a:r>
            <a:r>
              <a:rPr sz="2000" spc="-360" dirty="0">
                <a:latin typeface="Arial"/>
                <a:cs typeface="Arial"/>
              </a:rPr>
              <a:t> </a:t>
            </a:r>
            <a:r>
              <a:rPr sz="2000" spc="-155" dirty="0">
                <a:latin typeface="Arial"/>
                <a:cs typeface="Arial"/>
              </a:rPr>
              <a:t>a </a:t>
            </a:r>
            <a:r>
              <a:rPr sz="2000" spc="-75" dirty="0">
                <a:latin typeface="Arial"/>
                <a:cs typeface="Arial"/>
              </a:rPr>
              <a:t>diversi  </a:t>
            </a:r>
            <a:r>
              <a:rPr sz="2000" spc="20" dirty="0">
                <a:latin typeface="Arial"/>
                <a:cs typeface="Arial"/>
              </a:rPr>
              <a:t>tipi </a:t>
            </a:r>
            <a:r>
              <a:rPr sz="2000" spc="-25" dirty="0">
                <a:latin typeface="Arial"/>
                <a:cs typeface="Arial"/>
              </a:rPr>
              <a:t>di</a:t>
            </a:r>
            <a:r>
              <a:rPr sz="2000" spc="-235" dirty="0">
                <a:latin typeface="Arial"/>
                <a:cs typeface="Arial"/>
              </a:rPr>
              <a:t> </a:t>
            </a:r>
            <a:r>
              <a:rPr sz="2000" spc="-70" dirty="0">
                <a:latin typeface="Arial"/>
                <a:cs typeface="Arial"/>
              </a:rPr>
              <a:t>tossicità.</a:t>
            </a:r>
            <a:endParaRPr sz="2000">
              <a:latin typeface="Arial"/>
              <a:cs typeface="Arial"/>
            </a:endParaRPr>
          </a:p>
          <a:p>
            <a:pPr marL="355600" marR="5080" indent="-342900">
              <a:lnSpc>
                <a:spcPct val="80000"/>
              </a:lnSpc>
              <a:spcBef>
                <a:spcPts val="480"/>
              </a:spcBef>
              <a:buChar char="•"/>
              <a:tabLst>
                <a:tab pos="355600" algn="l"/>
                <a:tab pos="356235" algn="l"/>
              </a:tabLst>
            </a:pPr>
            <a:r>
              <a:rPr sz="2000" spc="-110" dirty="0">
                <a:latin typeface="Arial"/>
                <a:cs typeface="Arial"/>
              </a:rPr>
              <a:t>Queste </a:t>
            </a:r>
            <a:r>
              <a:rPr sz="2000" spc="-70" dirty="0">
                <a:latin typeface="Arial"/>
                <a:cs typeface="Arial"/>
              </a:rPr>
              <a:t>tossicità </a:t>
            </a:r>
            <a:r>
              <a:rPr sz="2000" spc="-15" dirty="0">
                <a:latin typeface="Arial"/>
                <a:cs typeface="Arial"/>
              </a:rPr>
              <a:t>oltre </a:t>
            </a:r>
            <a:r>
              <a:rPr sz="2000" spc="-110" dirty="0">
                <a:latin typeface="Arial"/>
                <a:cs typeface="Arial"/>
              </a:rPr>
              <a:t>ad avere </a:t>
            </a:r>
            <a:r>
              <a:rPr sz="2000" spc="-65" dirty="0">
                <a:latin typeface="Arial"/>
                <a:cs typeface="Arial"/>
              </a:rPr>
              <a:t>un </a:t>
            </a:r>
            <a:r>
              <a:rPr sz="2000" spc="-30" dirty="0">
                <a:latin typeface="Arial"/>
                <a:cs typeface="Arial"/>
              </a:rPr>
              <a:t>impatto </a:t>
            </a:r>
            <a:r>
              <a:rPr sz="2000" spc="-80" dirty="0">
                <a:latin typeface="Arial"/>
                <a:cs typeface="Arial"/>
              </a:rPr>
              <a:t>negativo </a:t>
            </a:r>
            <a:r>
              <a:rPr sz="2000" spc="-85" dirty="0">
                <a:latin typeface="Arial"/>
                <a:cs typeface="Arial"/>
              </a:rPr>
              <a:t>sulla </a:t>
            </a:r>
            <a:r>
              <a:rPr sz="2000" spc="-45" dirty="0">
                <a:latin typeface="Arial"/>
                <a:cs typeface="Arial"/>
              </a:rPr>
              <a:t>qualità </a:t>
            </a:r>
            <a:r>
              <a:rPr sz="2000" spc="-20" dirty="0">
                <a:latin typeface="Arial"/>
                <a:cs typeface="Arial"/>
              </a:rPr>
              <a:t>di </a:t>
            </a:r>
            <a:r>
              <a:rPr sz="2000" spc="-40" dirty="0">
                <a:latin typeface="Arial"/>
                <a:cs typeface="Arial"/>
              </a:rPr>
              <a:t>vita</a:t>
            </a:r>
            <a:r>
              <a:rPr sz="2000" spc="-395" dirty="0">
                <a:latin typeface="Arial"/>
                <a:cs typeface="Arial"/>
              </a:rPr>
              <a:t> </a:t>
            </a:r>
            <a:r>
              <a:rPr sz="2000" spc="-55" dirty="0">
                <a:latin typeface="Arial"/>
                <a:cs typeface="Arial"/>
              </a:rPr>
              <a:t>del  </a:t>
            </a:r>
            <a:r>
              <a:rPr sz="2000" spc="-85" dirty="0">
                <a:latin typeface="Arial"/>
                <a:cs typeface="Arial"/>
              </a:rPr>
              <a:t>paziente </a:t>
            </a:r>
            <a:r>
              <a:rPr sz="2000" spc="-110" dirty="0">
                <a:latin typeface="Arial"/>
                <a:cs typeface="Arial"/>
              </a:rPr>
              <a:t>possono </a:t>
            </a:r>
            <a:r>
              <a:rPr sz="2000" spc="-45" dirty="0">
                <a:latin typeface="Arial"/>
                <a:cs typeface="Arial"/>
              </a:rPr>
              <a:t>talora </a:t>
            </a:r>
            <a:r>
              <a:rPr sz="2000" spc="-40" dirty="0">
                <a:latin typeface="Arial"/>
                <a:cs typeface="Arial"/>
              </a:rPr>
              <a:t>ritardare </a:t>
            </a:r>
            <a:r>
              <a:rPr sz="2000" spc="-60" dirty="0">
                <a:latin typeface="Arial"/>
                <a:cs typeface="Arial"/>
              </a:rPr>
              <a:t>od </a:t>
            </a:r>
            <a:r>
              <a:rPr sz="2000" spc="-55" dirty="0">
                <a:latin typeface="Arial"/>
                <a:cs typeface="Arial"/>
              </a:rPr>
              <a:t>impedire </a:t>
            </a:r>
            <a:r>
              <a:rPr sz="2000" spc="15" dirty="0">
                <a:latin typeface="Arial"/>
                <a:cs typeface="Arial"/>
              </a:rPr>
              <a:t>il</a:t>
            </a:r>
            <a:r>
              <a:rPr sz="2000" spc="-325" dirty="0">
                <a:latin typeface="Arial"/>
                <a:cs typeface="Arial"/>
              </a:rPr>
              <a:t> </a:t>
            </a:r>
            <a:r>
              <a:rPr sz="2000" spc="-30" dirty="0">
                <a:latin typeface="Arial"/>
                <a:cs typeface="Arial"/>
              </a:rPr>
              <a:t>trattamento</a:t>
            </a:r>
            <a:endParaRPr sz="2000">
              <a:latin typeface="Arial"/>
              <a:cs typeface="Arial"/>
            </a:endParaRPr>
          </a:p>
          <a:p>
            <a:pPr marL="355600" indent="-342900">
              <a:lnSpc>
                <a:spcPct val="100000"/>
              </a:lnSpc>
              <a:buChar char="•"/>
              <a:tabLst>
                <a:tab pos="355600" algn="l"/>
                <a:tab pos="356235" algn="l"/>
              </a:tabLst>
            </a:pPr>
            <a:r>
              <a:rPr sz="2000" spc="-45" dirty="0">
                <a:latin typeface="Arial"/>
                <a:cs typeface="Arial"/>
              </a:rPr>
              <a:t>Effetti</a:t>
            </a:r>
            <a:r>
              <a:rPr sz="2000" spc="-110" dirty="0">
                <a:latin typeface="Arial"/>
                <a:cs typeface="Arial"/>
              </a:rPr>
              <a:t> </a:t>
            </a:r>
            <a:r>
              <a:rPr sz="2000" spc="-50" dirty="0">
                <a:latin typeface="Arial"/>
                <a:cs typeface="Arial"/>
              </a:rPr>
              <a:t>collaterali</a:t>
            </a:r>
            <a:endParaRPr sz="2000">
              <a:latin typeface="Arial"/>
              <a:cs typeface="Arial"/>
            </a:endParaRPr>
          </a:p>
          <a:p>
            <a:pPr marL="756285" lvl="1" indent="-286385">
              <a:lnSpc>
                <a:spcPct val="100000"/>
              </a:lnSpc>
              <a:spcBef>
                <a:spcPts val="10"/>
              </a:spcBef>
              <a:buChar char="–"/>
              <a:tabLst>
                <a:tab pos="756285" algn="l"/>
                <a:tab pos="756920" algn="l"/>
              </a:tabLst>
            </a:pPr>
            <a:r>
              <a:rPr sz="1800" spc="-130" dirty="0">
                <a:latin typeface="Arial"/>
                <a:cs typeface="Arial"/>
              </a:rPr>
              <a:t>Nausea </a:t>
            </a:r>
            <a:r>
              <a:rPr sz="1800" spc="-110" dirty="0">
                <a:latin typeface="Arial"/>
                <a:cs typeface="Arial"/>
              </a:rPr>
              <a:t>e</a:t>
            </a:r>
            <a:r>
              <a:rPr sz="1800" spc="-60" dirty="0">
                <a:latin typeface="Arial"/>
                <a:cs typeface="Arial"/>
              </a:rPr>
              <a:t> </a:t>
            </a:r>
            <a:r>
              <a:rPr sz="1800" spc="-35" dirty="0">
                <a:latin typeface="Arial"/>
                <a:cs typeface="Arial"/>
              </a:rPr>
              <a:t>vomito</a:t>
            </a:r>
            <a:endParaRPr sz="1800">
              <a:latin typeface="Arial"/>
              <a:cs typeface="Arial"/>
            </a:endParaRPr>
          </a:p>
          <a:p>
            <a:pPr marL="756285" lvl="1" indent="-286385">
              <a:lnSpc>
                <a:spcPct val="100000"/>
              </a:lnSpc>
              <a:buChar char="–"/>
              <a:tabLst>
                <a:tab pos="756285" algn="l"/>
                <a:tab pos="756920" algn="l"/>
              </a:tabLst>
            </a:pPr>
            <a:r>
              <a:rPr sz="1800" spc="-80" dirty="0">
                <a:latin typeface="Arial"/>
                <a:cs typeface="Arial"/>
              </a:rPr>
              <a:t>Diarrea</a:t>
            </a:r>
            <a:endParaRPr sz="1800">
              <a:latin typeface="Arial"/>
              <a:cs typeface="Arial"/>
            </a:endParaRPr>
          </a:p>
          <a:p>
            <a:pPr marL="756285" lvl="1" indent="-286385">
              <a:lnSpc>
                <a:spcPct val="100000"/>
              </a:lnSpc>
              <a:buChar char="–"/>
              <a:tabLst>
                <a:tab pos="756285" algn="l"/>
                <a:tab pos="756920" algn="l"/>
              </a:tabLst>
            </a:pPr>
            <a:r>
              <a:rPr sz="1800" spc="-60" dirty="0">
                <a:latin typeface="Arial"/>
                <a:cs typeface="Arial"/>
              </a:rPr>
              <a:t>Mucosite </a:t>
            </a:r>
            <a:r>
              <a:rPr sz="1800" spc="-110" dirty="0">
                <a:latin typeface="Arial"/>
                <a:cs typeface="Arial"/>
              </a:rPr>
              <a:t>e</a:t>
            </a:r>
            <a:r>
              <a:rPr sz="1800" spc="-100" dirty="0">
                <a:latin typeface="Arial"/>
                <a:cs typeface="Arial"/>
              </a:rPr>
              <a:t> </a:t>
            </a:r>
            <a:r>
              <a:rPr sz="1800" spc="-40" dirty="0">
                <a:latin typeface="Arial"/>
                <a:cs typeface="Arial"/>
              </a:rPr>
              <a:t>stomatite</a:t>
            </a:r>
            <a:endParaRPr sz="1800">
              <a:latin typeface="Arial"/>
              <a:cs typeface="Arial"/>
            </a:endParaRPr>
          </a:p>
          <a:p>
            <a:pPr marL="756285" lvl="1" indent="-286385">
              <a:lnSpc>
                <a:spcPct val="100000"/>
              </a:lnSpc>
              <a:buChar char="–"/>
              <a:tabLst>
                <a:tab pos="756285" algn="l"/>
                <a:tab pos="756920" algn="l"/>
              </a:tabLst>
            </a:pPr>
            <a:r>
              <a:rPr sz="1800" spc="-114" dirty="0">
                <a:latin typeface="Arial"/>
                <a:cs typeface="Arial"/>
              </a:rPr>
              <a:t>Tossicità </a:t>
            </a:r>
            <a:r>
              <a:rPr sz="1800" spc="-45" dirty="0">
                <a:latin typeface="Arial"/>
                <a:cs typeface="Arial"/>
              </a:rPr>
              <a:t>midollare: </a:t>
            </a:r>
            <a:r>
              <a:rPr sz="1800" spc="-50" dirty="0">
                <a:latin typeface="Arial"/>
                <a:cs typeface="Arial"/>
              </a:rPr>
              <a:t>neutropenia, </a:t>
            </a:r>
            <a:r>
              <a:rPr sz="1800" spc="-80" dirty="0">
                <a:latin typeface="Arial"/>
                <a:cs typeface="Arial"/>
              </a:rPr>
              <a:t>anemia,</a:t>
            </a:r>
            <a:r>
              <a:rPr sz="1800" spc="-105" dirty="0">
                <a:latin typeface="Arial"/>
                <a:cs typeface="Arial"/>
              </a:rPr>
              <a:t> </a:t>
            </a:r>
            <a:r>
              <a:rPr sz="1800" spc="-55" dirty="0">
                <a:latin typeface="Arial"/>
                <a:cs typeface="Arial"/>
              </a:rPr>
              <a:t>piastrinopenia</a:t>
            </a:r>
            <a:endParaRPr sz="1800">
              <a:latin typeface="Arial"/>
              <a:cs typeface="Arial"/>
            </a:endParaRPr>
          </a:p>
          <a:p>
            <a:pPr marL="756285" lvl="1" indent="-286385">
              <a:lnSpc>
                <a:spcPct val="100000"/>
              </a:lnSpc>
              <a:buChar char="–"/>
              <a:tabLst>
                <a:tab pos="756285" algn="l"/>
                <a:tab pos="756920" algn="l"/>
              </a:tabLst>
            </a:pPr>
            <a:r>
              <a:rPr sz="1800" spc="-80" dirty="0">
                <a:latin typeface="Arial"/>
                <a:cs typeface="Arial"/>
              </a:rPr>
              <a:t>Alopecia</a:t>
            </a:r>
            <a:endParaRPr sz="1800">
              <a:latin typeface="Arial"/>
              <a:cs typeface="Arial"/>
            </a:endParaRPr>
          </a:p>
          <a:p>
            <a:pPr marL="756285" lvl="1" indent="-286385">
              <a:lnSpc>
                <a:spcPct val="100000"/>
              </a:lnSpc>
              <a:buChar char="–"/>
              <a:tabLst>
                <a:tab pos="756285" algn="l"/>
                <a:tab pos="756920" algn="l"/>
              </a:tabLst>
            </a:pPr>
            <a:r>
              <a:rPr sz="1800" spc="-110" dirty="0">
                <a:latin typeface="Arial"/>
                <a:cs typeface="Arial"/>
              </a:rPr>
              <a:t>Tossicità: </a:t>
            </a:r>
            <a:r>
              <a:rPr sz="1800" spc="-70" dirty="0">
                <a:latin typeface="Arial"/>
                <a:cs typeface="Arial"/>
              </a:rPr>
              <a:t>epatica, </a:t>
            </a:r>
            <a:r>
              <a:rPr sz="1800" spc="-65" dirty="0">
                <a:latin typeface="Arial"/>
                <a:cs typeface="Arial"/>
              </a:rPr>
              <a:t>renale, </a:t>
            </a:r>
            <a:r>
              <a:rPr sz="1800" spc="-95" dirty="0">
                <a:latin typeface="Arial"/>
                <a:cs typeface="Arial"/>
              </a:rPr>
              <a:t>cardiaca, </a:t>
            </a:r>
            <a:r>
              <a:rPr sz="1800" spc="-60" dirty="0">
                <a:latin typeface="Arial"/>
                <a:cs typeface="Arial"/>
              </a:rPr>
              <a:t>polmonare,</a:t>
            </a:r>
            <a:r>
              <a:rPr sz="1800" spc="-70" dirty="0">
                <a:latin typeface="Arial"/>
                <a:cs typeface="Arial"/>
              </a:rPr>
              <a:t> </a:t>
            </a:r>
            <a:r>
              <a:rPr sz="1800" spc="-75" dirty="0">
                <a:latin typeface="Arial"/>
                <a:cs typeface="Arial"/>
              </a:rPr>
              <a:t>neurologica,</a:t>
            </a:r>
            <a:endParaRPr sz="1800">
              <a:latin typeface="Arial"/>
              <a:cs typeface="Arial"/>
            </a:endParaRPr>
          </a:p>
          <a:p>
            <a:pPr marL="756285" lvl="1" indent="-286385">
              <a:lnSpc>
                <a:spcPct val="100000"/>
              </a:lnSpc>
              <a:buChar char="–"/>
              <a:tabLst>
                <a:tab pos="756285" algn="l"/>
                <a:tab pos="756920" algn="l"/>
              </a:tabLst>
            </a:pPr>
            <a:r>
              <a:rPr sz="1800" spc="-50" dirty="0">
                <a:latin typeface="Arial"/>
                <a:cs typeface="Arial"/>
              </a:rPr>
              <a:t>Sterilità</a:t>
            </a:r>
            <a:endParaRPr sz="1800">
              <a:latin typeface="Arial"/>
              <a:cs typeface="Arial"/>
            </a:endParaRPr>
          </a:p>
          <a:p>
            <a:pPr marL="756285" lvl="1" indent="-286385">
              <a:lnSpc>
                <a:spcPct val="100000"/>
              </a:lnSpc>
              <a:spcBef>
                <a:spcPts val="5"/>
              </a:spcBef>
              <a:buChar char="–"/>
              <a:tabLst>
                <a:tab pos="756285" algn="l"/>
                <a:tab pos="756920" algn="l"/>
              </a:tabLst>
            </a:pPr>
            <a:r>
              <a:rPr sz="1800" spc="-135" dirty="0">
                <a:latin typeface="Arial"/>
                <a:cs typeface="Arial"/>
              </a:rPr>
              <a:t>Seconde</a:t>
            </a:r>
            <a:r>
              <a:rPr sz="1800" spc="-85" dirty="0">
                <a:latin typeface="Arial"/>
                <a:cs typeface="Arial"/>
              </a:rPr>
              <a:t> neoplasie</a:t>
            </a:r>
            <a:endParaRPr sz="1800">
              <a:latin typeface="Arial"/>
              <a:cs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6790" y="496950"/>
            <a:ext cx="7564755" cy="635000"/>
          </a:xfrm>
          <a:prstGeom prst="rect">
            <a:avLst/>
          </a:prstGeom>
        </p:spPr>
        <p:txBody>
          <a:bodyPr vert="horz" wrap="square" lIns="0" tIns="12065" rIns="0" bIns="0" rtlCol="0">
            <a:spAutoFit/>
          </a:bodyPr>
          <a:lstStyle/>
          <a:p>
            <a:pPr marL="12700">
              <a:lnSpc>
                <a:spcPct val="100000"/>
              </a:lnSpc>
              <a:spcBef>
                <a:spcPts val="95"/>
              </a:spcBef>
            </a:pPr>
            <a:r>
              <a:rPr spc="-85" dirty="0"/>
              <a:t>Effetti </a:t>
            </a:r>
            <a:r>
              <a:rPr spc="-105" dirty="0"/>
              <a:t>collaterali </a:t>
            </a:r>
            <a:r>
              <a:rPr spc="-130" dirty="0"/>
              <a:t>della</a:t>
            </a:r>
            <a:r>
              <a:rPr spc="-500" dirty="0"/>
              <a:t> </a:t>
            </a:r>
            <a:r>
              <a:rPr spc="-135" dirty="0"/>
              <a:t>chemioterapia</a:t>
            </a:r>
          </a:p>
        </p:txBody>
      </p:sp>
      <p:sp>
        <p:nvSpPr>
          <p:cNvPr id="3" name="object 3"/>
          <p:cNvSpPr txBox="1"/>
          <p:nvPr/>
        </p:nvSpPr>
        <p:spPr>
          <a:xfrm>
            <a:off x="535940" y="1536240"/>
            <a:ext cx="7702550" cy="4523033"/>
          </a:xfrm>
          <a:prstGeom prst="rect">
            <a:avLst/>
          </a:prstGeom>
        </p:spPr>
        <p:txBody>
          <a:bodyPr vert="horz" wrap="square" lIns="0" tIns="90170" rIns="0" bIns="0" rtlCol="0">
            <a:spAutoFit/>
          </a:bodyPr>
          <a:lstStyle/>
          <a:p>
            <a:pPr marL="355600" indent="-342900">
              <a:lnSpc>
                <a:spcPct val="100000"/>
              </a:lnSpc>
              <a:spcBef>
                <a:spcPts val="710"/>
              </a:spcBef>
              <a:buChar char="•"/>
              <a:tabLst>
                <a:tab pos="355600" algn="l"/>
                <a:tab pos="356235" algn="l"/>
              </a:tabLst>
            </a:pPr>
            <a:r>
              <a:rPr sz="2400" spc="-105" dirty="0">
                <a:latin typeface="Arial"/>
                <a:cs typeface="Arial"/>
              </a:rPr>
              <a:t>Gli </a:t>
            </a:r>
            <a:r>
              <a:rPr sz="2400" spc="-5" dirty="0">
                <a:latin typeface="Arial"/>
                <a:cs typeface="Arial"/>
              </a:rPr>
              <a:t>effetti </a:t>
            </a:r>
            <a:r>
              <a:rPr sz="2400" spc="-60" dirty="0">
                <a:latin typeface="Arial"/>
                <a:cs typeface="Arial"/>
              </a:rPr>
              <a:t>collaterali </a:t>
            </a:r>
            <a:r>
              <a:rPr sz="2400" spc="-80" dirty="0">
                <a:latin typeface="Arial"/>
                <a:cs typeface="Arial"/>
              </a:rPr>
              <a:t>della </a:t>
            </a:r>
            <a:r>
              <a:rPr sz="2400" spc="-70" dirty="0">
                <a:latin typeface="Arial"/>
                <a:cs typeface="Arial"/>
              </a:rPr>
              <a:t>terapia </a:t>
            </a:r>
            <a:r>
              <a:rPr sz="2400" spc="-135" dirty="0">
                <a:latin typeface="Arial"/>
                <a:cs typeface="Arial"/>
              </a:rPr>
              <a:t>possono </a:t>
            </a:r>
            <a:r>
              <a:rPr sz="2400" spc="-160" dirty="0">
                <a:latin typeface="Arial"/>
                <a:cs typeface="Arial"/>
              </a:rPr>
              <a:t>essere</a:t>
            </a:r>
            <a:r>
              <a:rPr sz="2400" spc="-484" dirty="0">
                <a:latin typeface="Arial"/>
                <a:cs typeface="Arial"/>
              </a:rPr>
              <a:t> </a:t>
            </a:r>
            <a:r>
              <a:rPr sz="2400" spc="-25" dirty="0">
                <a:latin typeface="Arial"/>
                <a:cs typeface="Arial"/>
              </a:rPr>
              <a:t>:</a:t>
            </a:r>
            <a:endParaRPr sz="2400">
              <a:latin typeface="Arial"/>
              <a:cs typeface="Arial"/>
            </a:endParaRPr>
          </a:p>
          <a:p>
            <a:pPr marL="756285" lvl="1" indent="-286385">
              <a:lnSpc>
                <a:spcPct val="100000"/>
              </a:lnSpc>
              <a:spcBef>
                <a:spcPts val="509"/>
              </a:spcBef>
              <a:buChar char="–"/>
              <a:tabLst>
                <a:tab pos="756285" algn="l"/>
                <a:tab pos="756920" algn="l"/>
              </a:tabLst>
            </a:pPr>
            <a:r>
              <a:rPr sz="2000" spc="-50" dirty="0">
                <a:latin typeface="Arial"/>
                <a:cs typeface="Arial"/>
              </a:rPr>
              <a:t>Immediati </a:t>
            </a:r>
            <a:r>
              <a:rPr sz="2000" spc="-85" dirty="0">
                <a:latin typeface="Arial"/>
                <a:cs typeface="Arial"/>
              </a:rPr>
              <a:t>(24-28 </a:t>
            </a:r>
            <a:r>
              <a:rPr sz="2000" spc="-60" dirty="0">
                <a:latin typeface="Arial"/>
                <a:cs typeface="Arial"/>
              </a:rPr>
              <a:t>ore </a:t>
            </a:r>
            <a:r>
              <a:rPr sz="2000" spc="-40" dirty="0">
                <a:latin typeface="Arial"/>
                <a:cs typeface="Arial"/>
              </a:rPr>
              <a:t>dall’inizio </a:t>
            </a:r>
            <a:r>
              <a:rPr sz="2000" spc="-65" dirty="0">
                <a:latin typeface="Arial"/>
                <a:cs typeface="Arial"/>
              </a:rPr>
              <a:t>della</a:t>
            </a:r>
            <a:r>
              <a:rPr sz="2000" spc="-295" dirty="0">
                <a:latin typeface="Arial"/>
                <a:cs typeface="Arial"/>
              </a:rPr>
              <a:t> </a:t>
            </a:r>
            <a:r>
              <a:rPr sz="2000" spc="-60" dirty="0">
                <a:latin typeface="Arial"/>
                <a:cs typeface="Arial"/>
              </a:rPr>
              <a:t>terapia)</a:t>
            </a:r>
            <a:endParaRPr sz="2000">
              <a:latin typeface="Arial"/>
              <a:cs typeface="Arial"/>
            </a:endParaRPr>
          </a:p>
          <a:p>
            <a:pPr marL="1155700" lvl="2" indent="-228600">
              <a:lnSpc>
                <a:spcPct val="100000"/>
              </a:lnSpc>
              <a:spcBef>
                <a:spcPts val="440"/>
              </a:spcBef>
              <a:buChar char="•"/>
              <a:tabLst>
                <a:tab pos="1155700" algn="l"/>
                <a:tab pos="1156335" algn="l"/>
              </a:tabLst>
            </a:pPr>
            <a:r>
              <a:rPr sz="1800" spc="-114" dirty="0">
                <a:latin typeface="Arial"/>
                <a:cs typeface="Arial"/>
              </a:rPr>
              <a:t>Reazioni </a:t>
            </a:r>
            <a:r>
              <a:rPr sz="1800" spc="-70" dirty="0">
                <a:latin typeface="Arial"/>
                <a:cs typeface="Arial"/>
              </a:rPr>
              <a:t>allergiche, </a:t>
            </a:r>
            <a:r>
              <a:rPr sz="1800" spc="-110" dirty="0">
                <a:latin typeface="Arial"/>
                <a:cs typeface="Arial"/>
              </a:rPr>
              <a:t>nausea, </a:t>
            </a:r>
            <a:r>
              <a:rPr sz="1800" spc="-45" dirty="0">
                <a:latin typeface="Arial"/>
                <a:cs typeface="Arial"/>
              </a:rPr>
              <a:t>vomito, </a:t>
            </a:r>
            <a:r>
              <a:rPr sz="1800" spc="-10" dirty="0">
                <a:latin typeface="Arial"/>
                <a:cs typeface="Arial"/>
              </a:rPr>
              <a:t>flebiti, </a:t>
            </a:r>
            <a:r>
              <a:rPr sz="1800" spc="-75" dirty="0">
                <a:latin typeface="Arial"/>
                <a:cs typeface="Arial"/>
              </a:rPr>
              <a:t>danno </a:t>
            </a:r>
            <a:r>
              <a:rPr sz="1800" spc="-60" dirty="0">
                <a:latin typeface="Arial"/>
                <a:cs typeface="Arial"/>
              </a:rPr>
              <a:t>tissutale </a:t>
            </a:r>
            <a:r>
              <a:rPr sz="1800" spc="-100">
                <a:latin typeface="Arial"/>
                <a:cs typeface="Arial"/>
              </a:rPr>
              <a:t>da</a:t>
            </a:r>
            <a:r>
              <a:rPr sz="1800" spc="-105">
                <a:latin typeface="Arial"/>
                <a:cs typeface="Arial"/>
              </a:rPr>
              <a:t> </a:t>
            </a:r>
            <a:r>
              <a:rPr sz="1800" spc="-100">
                <a:latin typeface="Arial"/>
                <a:cs typeface="Arial"/>
              </a:rPr>
              <a:t>stravaso</a:t>
            </a:r>
            <a:endParaRPr lang="it-IT" spc="-100" dirty="0">
              <a:latin typeface="Arial"/>
              <a:cs typeface="Arial"/>
            </a:endParaRPr>
          </a:p>
          <a:p>
            <a:pPr marL="1155700" lvl="2" indent="-228600">
              <a:lnSpc>
                <a:spcPct val="100000"/>
              </a:lnSpc>
              <a:spcBef>
                <a:spcPts val="440"/>
              </a:spcBef>
              <a:tabLst>
                <a:tab pos="1155700" algn="l"/>
                <a:tab pos="1156335" algn="l"/>
              </a:tabLst>
            </a:pPr>
            <a:endParaRPr sz="1800">
              <a:latin typeface="Arial"/>
              <a:cs typeface="Arial"/>
            </a:endParaRPr>
          </a:p>
          <a:p>
            <a:pPr marL="756285" lvl="1" indent="-286385">
              <a:lnSpc>
                <a:spcPct val="100000"/>
              </a:lnSpc>
              <a:spcBef>
                <a:spcPts val="470"/>
              </a:spcBef>
              <a:buChar char="–"/>
              <a:tabLst>
                <a:tab pos="756285" algn="l"/>
                <a:tab pos="756920" algn="l"/>
              </a:tabLst>
            </a:pPr>
            <a:r>
              <a:rPr sz="2000" spc="-105" dirty="0">
                <a:latin typeface="Arial"/>
                <a:cs typeface="Arial"/>
              </a:rPr>
              <a:t>Precoci: </a:t>
            </a:r>
            <a:r>
              <a:rPr sz="2000" spc="-40" dirty="0">
                <a:latin typeface="Arial"/>
                <a:cs typeface="Arial"/>
              </a:rPr>
              <a:t>(giorni </a:t>
            </a:r>
            <a:r>
              <a:rPr sz="2000" spc="-60" dirty="0">
                <a:latin typeface="Arial"/>
                <a:cs typeface="Arial"/>
              </a:rPr>
              <a:t>o settimane </a:t>
            </a:r>
            <a:r>
              <a:rPr sz="2000" spc="-40" dirty="0">
                <a:latin typeface="Arial"/>
                <a:cs typeface="Arial"/>
              </a:rPr>
              <a:t>dall’inizio </a:t>
            </a:r>
            <a:r>
              <a:rPr sz="2000" spc="-65" dirty="0">
                <a:latin typeface="Arial"/>
                <a:cs typeface="Arial"/>
              </a:rPr>
              <a:t>della</a:t>
            </a:r>
            <a:r>
              <a:rPr sz="2000" spc="-320" dirty="0">
                <a:latin typeface="Arial"/>
                <a:cs typeface="Arial"/>
              </a:rPr>
              <a:t> </a:t>
            </a:r>
            <a:r>
              <a:rPr sz="2000" spc="-60" dirty="0">
                <a:latin typeface="Arial"/>
                <a:cs typeface="Arial"/>
              </a:rPr>
              <a:t>terapia)</a:t>
            </a:r>
            <a:endParaRPr sz="2000">
              <a:latin typeface="Arial"/>
              <a:cs typeface="Arial"/>
            </a:endParaRPr>
          </a:p>
          <a:p>
            <a:pPr marL="1155700" lvl="2" indent="-228600">
              <a:lnSpc>
                <a:spcPct val="100000"/>
              </a:lnSpc>
              <a:spcBef>
                <a:spcPts val="440"/>
              </a:spcBef>
              <a:buChar char="•"/>
              <a:tabLst>
                <a:tab pos="1155700" algn="l"/>
                <a:tab pos="1156335" algn="l"/>
              </a:tabLst>
            </a:pPr>
            <a:r>
              <a:rPr sz="1800" spc="-95" dirty="0">
                <a:latin typeface="Arial"/>
                <a:cs typeface="Arial"/>
              </a:rPr>
              <a:t>Leucopenia, </a:t>
            </a:r>
            <a:r>
              <a:rPr sz="1800" spc="-55" dirty="0">
                <a:latin typeface="Arial"/>
                <a:cs typeface="Arial"/>
              </a:rPr>
              <a:t>piastrinopenia, </a:t>
            </a:r>
            <a:r>
              <a:rPr sz="1800" spc="-75" dirty="0">
                <a:latin typeface="Arial"/>
                <a:cs typeface="Arial"/>
              </a:rPr>
              <a:t>alopecia, </a:t>
            </a:r>
            <a:r>
              <a:rPr sz="1800" spc="-40" dirty="0">
                <a:latin typeface="Arial"/>
                <a:cs typeface="Arial"/>
              </a:rPr>
              <a:t>stomatite, </a:t>
            </a:r>
            <a:r>
              <a:rPr sz="1800" spc="-70" dirty="0">
                <a:latin typeface="Arial"/>
                <a:cs typeface="Arial"/>
              </a:rPr>
              <a:t>mucosite</a:t>
            </a:r>
            <a:r>
              <a:rPr sz="1800" spc="-70">
                <a:latin typeface="Arial"/>
                <a:cs typeface="Arial"/>
              </a:rPr>
              <a:t>,</a:t>
            </a:r>
            <a:r>
              <a:rPr sz="1800" spc="-95">
                <a:latin typeface="Arial"/>
                <a:cs typeface="Arial"/>
              </a:rPr>
              <a:t> </a:t>
            </a:r>
            <a:r>
              <a:rPr sz="1800" spc="-65">
                <a:latin typeface="Arial"/>
                <a:cs typeface="Arial"/>
              </a:rPr>
              <a:t>diarrea</a:t>
            </a:r>
            <a:endParaRPr lang="it-IT" sz="1800" spc="-65" dirty="0">
              <a:latin typeface="Arial"/>
              <a:cs typeface="Arial"/>
            </a:endParaRPr>
          </a:p>
          <a:p>
            <a:pPr marL="1155700" lvl="2" indent="-228600">
              <a:lnSpc>
                <a:spcPct val="100000"/>
              </a:lnSpc>
              <a:spcBef>
                <a:spcPts val="440"/>
              </a:spcBef>
              <a:tabLst>
                <a:tab pos="1155700" algn="l"/>
                <a:tab pos="1156335" algn="l"/>
              </a:tabLst>
            </a:pPr>
            <a:endParaRPr sz="1800">
              <a:latin typeface="Arial"/>
              <a:cs typeface="Arial"/>
            </a:endParaRPr>
          </a:p>
          <a:p>
            <a:pPr marL="756285" lvl="1" indent="-286385">
              <a:lnSpc>
                <a:spcPct val="100000"/>
              </a:lnSpc>
              <a:spcBef>
                <a:spcPts val="475"/>
              </a:spcBef>
              <a:buChar char="–"/>
              <a:tabLst>
                <a:tab pos="756285" algn="l"/>
                <a:tab pos="756920" algn="l"/>
              </a:tabLst>
            </a:pPr>
            <a:r>
              <a:rPr sz="2000" spc="-55" dirty="0">
                <a:latin typeface="Arial"/>
                <a:cs typeface="Arial"/>
              </a:rPr>
              <a:t>Ritardati: </a:t>
            </a:r>
            <a:r>
              <a:rPr sz="2000" spc="-40" dirty="0">
                <a:latin typeface="Arial"/>
                <a:cs typeface="Arial"/>
              </a:rPr>
              <a:t>(molte </a:t>
            </a:r>
            <a:r>
              <a:rPr sz="2000" spc="-60" dirty="0">
                <a:latin typeface="Arial"/>
                <a:cs typeface="Arial"/>
              </a:rPr>
              <a:t>settimane o </a:t>
            </a:r>
            <a:r>
              <a:rPr sz="2000" spc="-100" dirty="0">
                <a:latin typeface="Arial"/>
                <a:cs typeface="Arial"/>
              </a:rPr>
              <a:t>mesi </a:t>
            </a:r>
            <a:r>
              <a:rPr sz="2000" spc="-40" dirty="0">
                <a:latin typeface="Arial"/>
                <a:cs typeface="Arial"/>
              </a:rPr>
              <a:t>dall’inizio </a:t>
            </a:r>
            <a:r>
              <a:rPr sz="2000" spc="-65" dirty="0">
                <a:latin typeface="Arial"/>
                <a:cs typeface="Arial"/>
              </a:rPr>
              <a:t>della</a:t>
            </a:r>
            <a:r>
              <a:rPr sz="2000" spc="-325" dirty="0">
                <a:latin typeface="Arial"/>
                <a:cs typeface="Arial"/>
              </a:rPr>
              <a:t> </a:t>
            </a:r>
            <a:r>
              <a:rPr sz="2000" spc="-60" dirty="0">
                <a:latin typeface="Arial"/>
                <a:cs typeface="Arial"/>
              </a:rPr>
              <a:t>terapia)</a:t>
            </a:r>
            <a:endParaRPr sz="2000">
              <a:latin typeface="Arial"/>
              <a:cs typeface="Arial"/>
            </a:endParaRPr>
          </a:p>
          <a:p>
            <a:pPr marL="1155700" marR="1316355" lvl="2" indent="-228600">
              <a:lnSpc>
                <a:spcPct val="100000"/>
              </a:lnSpc>
              <a:spcBef>
                <a:spcPts val="440"/>
              </a:spcBef>
              <a:buChar char="•"/>
              <a:tabLst>
                <a:tab pos="1155700" algn="l"/>
                <a:tab pos="1156335" algn="l"/>
              </a:tabLst>
            </a:pPr>
            <a:r>
              <a:rPr sz="1800" spc="-80" dirty="0">
                <a:latin typeface="Arial"/>
                <a:cs typeface="Arial"/>
              </a:rPr>
              <a:t>Anemia, </a:t>
            </a:r>
            <a:r>
              <a:rPr sz="1800" spc="-90" dirty="0">
                <a:latin typeface="Arial"/>
                <a:cs typeface="Arial"/>
              </a:rPr>
              <a:t>azoospermia, </a:t>
            </a:r>
            <a:r>
              <a:rPr sz="1800" spc="-60" dirty="0">
                <a:latin typeface="Arial"/>
                <a:cs typeface="Arial"/>
              </a:rPr>
              <a:t>epatotossicità, </a:t>
            </a:r>
            <a:r>
              <a:rPr sz="1800" spc="-40" dirty="0">
                <a:latin typeface="Arial"/>
                <a:cs typeface="Arial"/>
              </a:rPr>
              <a:t>fibrosi</a:t>
            </a:r>
            <a:r>
              <a:rPr sz="1800" spc="-195" dirty="0">
                <a:latin typeface="Arial"/>
                <a:cs typeface="Arial"/>
              </a:rPr>
              <a:t> </a:t>
            </a:r>
            <a:r>
              <a:rPr sz="1800" spc="-60" dirty="0">
                <a:latin typeface="Arial"/>
                <a:cs typeface="Arial"/>
              </a:rPr>
              <a:t>polmonare,  </a:t>
            </a:r>
            <a:r>
              <a:rPr sz="1800" spc="-65" dirty="0">
                <a:latin typeface="Arial"/>
                <a:cs typeface="Arial"/>
              </a:rPr>
              <a:t>iperpigmentazione </a:t>
            </a:r>
            <a:r>
              <a:rPr sz="1800" spc="-80" dirty="0">
                <a:latin typeface="Arial"/>
                <a:cs typeface="Arial"/>
              </a:rPr>
              <a:t>cutanea, </a:t>
            </a:r>
            <a:r>
              <a:rPr sz="1800" spc="-65">
                <a:latin typeface="Arial"/>
                <a:cs typeface="Arial"/>
              </a:rPr>
              <a:t>tossicità</a:t>
            </a:r>
            <a:r>
              <a:rPr sz="1800" spc="-85">
                <a:latin typeface="Arial"/>
                <a:cs typeface="Arial"/>
              </a:rPr>
              <a:t> </a:t>
            </a:r>
            <a:r>
              <a:rPr sz="1800" spc="-100">
                <a:latin typeface="Arial"/>
                <a:cs typeface="Arial"/>
              </a:rPr>
              <a:t>cardiaca</a:t>
            </a:r>
            <a:endParaRPr lang="it-IT" sz="1800" spc="-100" dirty="0">
              <a:latin typeface="Arial"/>
              <a:cs typeface="Arial"/>
            </a:endParaRPr>
          </a:p>
          <a:p>
            <a:pPr marL="1155700" marR="1316355" lvl="2" indent="-228600">
              <a:lnSpc>
                <a:spcPct val="100000"/>
              </a:lnSpc>
              <a:spcBef>
                <a:spcPts val="440"/>
              </a:spcBef>
              <a:tabLst>
                <a:tab pos="1155700" algn="l"/>
                <a:tab pos="1156335" algn="l"/>
              </a:tabLst>
            </a:pPr>
            <a:endParaRPr sz="1800">
              <a:latin typeface="Arial"/>
              <a:cs typeface="Arial"/>
            </a:endParaRPr>
          </a:p>
          <a:p>
            <a:pPr marL="756285" lvl="1" indent="-286385">
              <a:lnSpc>
                <a:spcPct val="100000"/>
              </a:lnSpc>
              <a:spcBef>
                <a:spcPts val="470"/>
              </a:spcBef>
              <a:buChar char="–"/>
              <a:tabLst>
                <a:tab pos="756285" algn="l"/>
                <a:tab pos="756920" algn="l"/>
              </a:tabLst>
            </a:pPr>
            <a:r>
              <a:rPr sz="2000" spc="-95" dirty="0">
                <a:latin typeface="Arial"/>
                <a:cs typeface="Arial"/>
              </a:rPr>
              <a:t>Tardivi: </a:t>
            </a:r>
            <a:r>
              <a:rPr sz="2000" spc="-10" dirty="0">
                <a:latin typeface="Arial"/>
                <a:cs typeface="Arial"/>
              </a:rPr>
              <a:t>(molti </a:t>
            </a:r>
            <a:r>
              <a:rPr sz="2000" spc="-100" dirty="0">
                <a:latin typeface="Arial"/>
                <a:cs typeface="Arial"/>
              </a:rPr>
              <a:t>mesi </a:t>
            </a:r>
            <a:r>
              <a:rPr sz="2000" spc="-60" dirty="0">
                <a:latin typeface="Arial"/>
                <a:cs typeface="Arial"/>
              </a:rPr>
              <a:t>o </a:t>
            </a:r>
            <a:r>
              <a:rPr sz="2000" spc="-65" dirty="0">
                <a:latin typeface="Arial"/>
                <a:cs typeface="Arial"/>
              </a:rPr>
              <a:t>anni </a:t>
            </a:r>
            <a:r>
              <a:rPr sz="2000" spc="-40" dirty="0">
                <a:latin typeface="Arial"/>
                <a:cs typeface="Arial"/>
              </a:rPr>
              <a:t>dall’inizio </a:t>
            </a:r>
            <a:r>
              <a:rPr sz="2000" spc="-65" dirty="0">
                <a:latin typeface="Arial"/>
                <a:cs typeface="Arial"/>
              </a:rPr>
              <a:t>della</a:t>
            </a:r>
            <a:r>
              <a:rPr sz="2000" spc="-365" dirty="0">
                <a:latin typeface="Arial"/>
                <a:cs typeface="Arial"/>
              </a:rPr>
              <a:t> </a:t>
            </a:r>
            <a:r>
              <a:rPr sz="2000" spc="-60" dirty="0">
                <a:latin typeface="Arial"/>
                <a:cs typeface="Arial"/>
              </a:rPr>
              <a:t>terapia)</a:t>
            </a:r>
            <a:endParaRPr sz="2000">
              <a:latin typeface="Arial"/>
              <a:cs typeface="Arial"/>
            </a:endParaRPr>
          </a:p>
          <a:p>
            <a:pPr marL="1155700" lvl="2" indent="-228600">
              <a:lnSpc>
                <a:spcPct val="100000"/>
              </a:lnSpc>
              <a:spcBef>
                <a:spcPts val="440"/>
              </a:spcBef>
              <a:buChar char="•"/>
              <a:tabLst>
                <a:tab pos="1155700" algn="l"/>
                <a:tab pos="1156335" algn="l"/>
              </a:tabLst>
            </a:pPr>
            <a:r>
              <a:rPr sz="1800" spc="-10" dirty="0">
                <a:latin typeface="Arial"/>
                <a:cs typeface="Arial"/>
              </a:rPr>
              <a:t>fertilità, </a:t>
            </a:r>
            <a:r>
              <a:rPr sz="1800" spc="-80" dirty="0">
                <a:latin typeface="Arial"/>
                <a:cs typeface="Arial"/>
              </a:rPr>
              <a:t>ipogonadismo, </a:t>
            </a:r>
            <a:r>
              <a:rPr sz="1800" spc="-110" dirty="0">
                <a:latin typeface="Arial"/>
                <a:cs typeface="Arial"/>
              </a:rPr>
              <a:t>seconde </a:t>
            </a:r>
            <a:r>
              <a:rPr sz="1800" spc="-75" dirty="0">
                <a:latin typeface="Arial"/>
                <a:cs typeface="Arial"/>
              </a:rPr>
              <a:t>neoplasie, </a:t>
            </a:r>
            <a:r>
              <a:rPr sz="1800" spc="-65" dirty="0">
                <a:latin typeface="Arial"/>
                <a:cs typeface="Arial"/>
              </a:rPr>
              <a:t>tossicità</a:t>
            </a:r>
            <a:r>
              <a:rPr sz="1800" spc="-140" dirty="0">
                <a:latin typeface="Arial"/>
                <a:cs typeface="Arial"/>
              </a:rPr>
              <a:t> </a:t>
            </a:r>
            <a:r>
              <a:rPr sz="1800" spc="-100" dirty="0">
                <a:latin typeface="Arial"/>
                <a:cs typeface="Arial"/>
              </a:rPr>
              <a:t>cardiaca</a:t>
            </a:r>
            <a:endParaRPr sz="18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TotalTime>
  <Words>7659</Words>
  <Application>Microsoft Office PowerPoint</Application>
  <PresentationFormat>On-screen Show (4:3)</PresentationFormat>
  <Paragraphs>966</Paragraphs>
  <Slides>139</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139</vt:i4>
      </vt:variant>
    </vt:vector>
  </HeadingPairs>
  <TitlesOfParts>
    <vt:vector size="150" baseType="lpstr">
      <vt:lpstr>Arial</vt:lpstr>
      <vt:lpstr>Calibri</vt:lpstr>
      <vt:lpstr>Comic Sans MS</vt:lpstr>
      <vt:lpstr>Geneva</vt:lpstr>
      <vt:lpstr>Helvetica</vt:lpstr>
      <vt:lpstr>Tahoma</vt:lpstr>
      <vt:lpstr>Times</vt:lpstr>
      <vt:lpstr>Times New Roman</vt:lpstr>
      <vt:lpstr>Trebuchet MS</vt:lpstr>
      <vt:lpstr>Wingdings</vt:lpstr>
      <vt:lpstr>Office Theme</vt:lpstr>
      <vt:lpstr>PowerPoint Presentation</vt:lpstr>
      <vt:lpstr>programma</vt:lpstr>
      <vt:lpstr>Testo:</vt:lpstr>
      <vt:lpstr>DEFINIZIONE - 1</vt:lpstr>
      <vt:lpstr>DEFINIZIONE - 2</vt:lpstr>
      <vt:lpstr>DIFFERENZE  TRA  TUMORI  BENIGNI  E  MALIGNI</vt:lpstr>
      <vt:lpstr>PowerPoint Presentation</vt:lpstr>
      <vt:lpstr>PowerPoint Presentation</vt:lpstr>
      <vt:lpstr>PowerPoint Presentation</vt:lpstr>
      <vt:lpstr>PowerPoint Presentation</vt:lpstr>
      <vt:lpstr>EPIDEMIOLOGIA - 1</vt:lpstr>
      <vt:lpstr>EPIDEMIOLOGIA - 2</vt:lpstr>
      <vt:lpstr>epidemiologia</vt:lpstr>
      <vt:lpstr>PowerPoint Presentation</vt:lpstr>
      <vt:lpstr>I NUMERI DEL CANCRO IN ITALIA 2017</vt:lpstr>
      <vt:lpstr>I NUMERI DEL CANCRO IN ITALIA 2017</vt:lpstr>
      <vt:lpstr>Numero di nuovi casi  di tumore, totale e per  principali sedi,  stimati per il 2017 (popolazione  italiana residente da  previsioni ISTAT –  www.demo.istat.it).</vt:lpstr>
      <vt:lpstr>Primi cinque tumori piu frequentemente diagnosticati e proporzione sul totale dei tumori (esclusi i carcinomi della cute) per sesso. Stime per l’Italia</vt:lpstr>
      <vt:lpstr>PowerPoint Presentation</vt:lpstr>
      <vt:lpstr>Primi cinque tumori in termini di frequenza e proporzione sul totale dei  tumori incidenti (esclusi i carcinomi della cute) per sesso e fascia di età. Pool  AIRTUM 2008-2013.</vt:lpstr>
      <vt:lpstr>I NUMERI DEL CANCRO IN ITALIA 2017</vt:lpstr>
      <vt:lpstr>I NUMERI DEL CANCRO IN ITALIA 2017</vt:lpstr>
      <vt:lpstr>Numero di decessi  per causa e per  sesso osservati in Italia durante l’anno</vt:lpstr>
      <vt:lpstr>Prime cinque cause di morte oncologica e proporzione sul totale dei decessi  oncologici per sesso. Pool AIRTUM 2008-2013.</vt:lpstr>
      <vt:lpstr>Prime cinque cause di morte oncologica e proporzione sul totale dei decessi  per tumore per sesso e fascia di età. Pool AIRTUM 2008-2013.</vt:lpstr>
      <vt:lpstr>AIRTUM 2008-2013. Tassi età-specifici (x 100.000) per  sesso. Tutti i tumori esclusi carcinomi della cute.</vt:lpstr>
      <vt:lpstr>AIRTUM 1999-2011. Trend di incidenza per tutti i tumori  (esclusi carcinomi della cute), tassi grezzi e standardizzati  (popolazione AIRTUM 1999), maschi e femmine.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NUMERI DEL CANCRO IN ITALIA 2017</vt:lpstr>
      <vt:lpstr>I NUMERI DEL CANCRO IN ITALIA 2017</vt:lpstr>
      <vt:lpstr>Distribuzione dei tipi di tumore più frequenti nei casi  prevalenti in Italia nel 2017 per sesso.</vt:lpstr>
      <vt:lpstr>PowerPoint Presentation</vt:lpstr>
      <vt:lpstr>Numero di persone  che vivevano nel  2017 dopo una  diagnosi di tumore  per sesso.^</vt:lpstr>
      <vt:lpstr>Percentuale di pazienti che vivevano nel 2010 dopo una diagnosi di tumore per tipo  di tumore (prevalenza completa), per tipo di tumore, tempo dalla diagnosi,  percentuale di pazienti gia guariti, frazione di guarigione e tempo per la guarigione.</vt:lpstr>
      <vt:lpstr>Uomini. Confronto nel tempo della sopravvivenza netta a 5 anni dalla diagnosi  (standardizzata per età) per periodo di incidenza 1990-1994, 1995-1999, 2000-2004 e  2005-2009 (Pool AIRTUM).</vt:lpstr>
      <vt:lpstr>Donne. Confronto nel tempo della sopravvivenza netta a 5 anni dalla  diagnosi (standardizzata per eta) per periodo di incidenza 1990-1994, 1995-  1999, 2000-2004 e 2005-2009 (pool AIRTUM).</vt:lpstr>
      <vt:lpstr>Confronto della sopravvivenza netta a 5 anni dalla diagnosi in Italia (stima  basata su casi diagnosticati nel periodo 2005-2009) e in Europa (stima basata su casi diagnosticati nel periodo 2000-2007). Uomini e donne.</vt:lpstr>
      <vt:lpstr>PowerPoint Presentation</vt:lpstr>
      <vt:lpstr>eziologia</vt:lpstr>
      <vt:lpstr>PowerPoint Presentation</vt:lpstr>
      <vt:lpstr>PowerPoint Presentation</vt:lpstr>
      <vt:lpstr>Quota di tumori attribuibili a vari fattori di rischio.</vt:lpstr>
      <vt:lpstr>PowerPoint Presentation</vt:lpstr>
      <vt:lpstr>Agenti cancerogeni per  l’uomo e relativi tumori  associati. IARC,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 vie della cancerogenesi</vt:lpstr>
      <vt:lpstr>Prevenzione oncologica</vt:lpstr>
      <vt:lpstr>chemioprevenzione</vt:lpstr>
      <vt:lpstr>screening</vt:lpstr>
      <vt:lpstr>PowerPoint Presentation</vt:lpstr>
      <vt:lpstr>PowerPoint Presentation</vt:lpstr>
      <vt:lpstr>PowerPoint Presentation</vt:lpstr>
      <vt:lpstr>PowerPoint Presentation</vt:lpstr>
      <vt:lpstr>PowerPoint Presentation</vt:lpstr>
      <vt:lpstr>PRINCIPI DI TERAPIA ANTITUMORALE</vt:lpstr>
      <vt:lpstr>Principi di terapia antitumorale</vt:lpstr>
      <vt:lpstr>Principi di terapia antitumorale</vt:lpstr>
      <vt:lpstr>Principi di terapia antitumorale</vt:lpstr>
      <vt:lpstr>Principi di terapia antitumorale</vt:lpstr>
      <vt:lpstr>Principi di terapia antitumorale</vt:lpstr>
      <vt:lpstr>Principi di terapia antiumorale</vt:lpstr>
      <vt:lpstr>Terapia medica</vt:lpstr>
      <vt:lpstr>Terapia medica</vt:lpstr>
      <vt:lpstr>TERMINOLOGIA</vt:lpstr>
      <vt:lpstr>MORTE CELLULARE</vt:lpstr>
      <vt:lpstr>Basi biologiche della terapia medica</vt:lpstr>
      <vt:lpstr>Basi biologiche della terapia medica</vt:lpstr>
      <vt:lpstr>Basi biologiche della terapia medica</vt:lpstr>
      <vt:lpstr>Basi biologiche della terapia medica</vt:lpstr>
      <vt:lpstr>Polichemioterapia</vt:lpstr>
      <vt:lpstr>Vie e tecniche di somministrazione</vt:lpstr>
      <vt:lpstr>Farmaci antitumorali</vt:lpstr>
      <vt:lpstr>Farmaci citotossici</vt:lpstr>
      <vt:lpstr>Alchilanti</vt:lpstr>
      <vt:lpstr>Antimetaboliti</vt:lpstr>
      <vt:lpstr>Alcaloidi della vinca,  epipodofillotossine, taxani</vt:lpstr>
      <vt:lpstr>Antibiotici antitumorali</vt:lpstr>
      <vt:lpstr>Derivati del platino e farmaci miscellanei</vt:lpstr>
      <vt:lpstr>Terapia endocrina</vt:lpstr>
      <vt:lpstr>Terapia endocrina</vt:lpstr>
      <vt:lpstr>Target therapy e farmaci molecolari</vt:lpstr>
      <vt:lpstr>Anticorpi monoclonali</vt:lpstr>
      <vt:lpstr>Piccole molecole</vt:lpstr>
      <vt:lpstr>Altri esempi di targeted therapies:</vt:lpstr>
      <vt:lpstr>EFFETTI COLLATERALI DELLA  CHEMIOTERAPIA</vt:lpstr>
      <vt:lpstr>Effetti collaterali della chemioterapia</vt:lpstr>
      <vt:lpstr>Effetti collaterali della chemioterapia</vt:lpstr>
      <vt:lpstr>Nausea e vomito</vt:lpstr>
      <vt:lpstr>Nausea e vomito</vt:lpstr>
      <vt:lpstr>PowerPoint Presentation</vt:lpstr>
      <vt:lpstr>Potenziale emetizzante degli agenti  antineoplastici ev</vt:lpstr>
      <vt:lpstr>PowerPoint Presentation</vt:lpstr>
      <vt:lpstr>Tossicità midollare</vt:lpstr>
      <vt:lpstr>Tossicità midollare</vt:lpstr>
      <vt:lpstr>Fattori di rischio per la neutropenia  febbrile</vt:lpstr>
      <vt:lpstr>TERAPIA DI SUPPORTO</vt:lpstr>
      <vt:lpstr>Terapia di supporto</vt:lpstr>
      <vt:lpstr>Terapia del dolore da cancro</vt:lpstr>
      <vt:lpstr>Dolore da cancro</vt:lpstr>
      <vt:lpstr>Corretta valutazione del dolore  oncologico</vt:lpstr>
      <vt:lpstr>Dolore da cancro</vt:lpstr>
      <vt:lpstr>Effetti collaterali degli oppiodi</vt:lpstr>
      <vt:lpstr>Terapia non farmacologica del dolore</vt:lpstr>
      <vt:lpstr>Terapia di supporto nutrizionale</vt:lpstr>
      <vt:lpstr>Possibili cause eziologiche della  malnutrizione del paziente neoplastico</vt:lpstr>
      <vt:lpstr>Stato nutrizionale</vt:lpstr>
      <vt:lpstr>Altre terapie</vt:lpstr>
      <vt:lpstr>METODOLOGIA CLINICA IN  ONCOLOGIA</vt:lpstr>
      <vt:lpstr>Metodologia clinica in oncologia</vt:lpstr>
      <vt:lpstr>Metodologia clinica in oncologia</vt:lpstr>
      <vt:lpstr>Diagnosi anatomopatologica</vt:lpstr>
      <vt:lpstr>Stadiazione</vt:lpstr>
      <vt:lpstr>stadiazione</vt:lpstr>
      <vt:lpstr>Sistema TNM</vt:lpstr>
      <vt:lpstr>Stadiazione TNM</vt:lpstr>
      <vt:lpstr>SIMBOLI AGGIUNTIVI</vt:lpstr>
      <vt:lpstr>Fattore-C</vt:lpstr>
      <vt:lpstr>R – classificazione dei residui tumorali</vt:lpstr>
      <vt:lpstr>LINFONODO SENTINELLA</vt:lpstr>
      <vt:lpstr>Grading</vt:lpstr>
      <vt:lpstr>Fattori prognostici</vt:lpstr>
      <vt:lpstr>Performance status</vt:lpstr>
      <vt:lpstr>Indicatori di attività</vt:lpstr>
      <vt:lpstr>Indicatori di attività (risposta)</vt:lpstr>
      <vt:lpstr>Indicatori di efficacia</vt:lpstr>
      <vt:lpstr>Sperimentazione clinica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Gian Matteo</dc:creator>
  <cp:lastModifiedBy>paola corona</cp:lastModifiedBy>
  <cp:revision>118</cp:revision>
  <dcterms:created xsi:type="dcterms:W3CDTF">2019-10-31T11:10:34Z</dcterms:created>
  <dcterms:modified xsi:type="dcterms:W3CDTF">2019-11-10T19:06:12Z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2017-10-24T00:00:00Z</vt:filetime>
  </property>
  <property fmtid="{D5CDD505-2E9C-101B-9397-08002B2CF9AE}" pid="3" name="Creator">
    <vt:lpwstr>Microsoft® PowerPoint® 2016</vt:lpwstr>
  </property>
  <property fmtid="{D5CDD505-2E9C-101B-9397-08002B2CF9AE}" pid="4" name="LastSaved">
    <vt:filetime>2019-10-31T00:00:00Z</vt:filetime>
  </property>
</Properties>
</file>