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302"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1" d="100"/>
          <a:sy n="81" d="100"/>
        </p:scale>
        <p:origin x="-155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65B867-BFA4-4510-94A0-9FC4D8031452}" type="doc">
      <dgm:prSet loTypeId="urn:microsoft.com/office/officeart/2005/8/layout/hProcess9" loCatId="process" qsTypeId="urn:microsoft.com/office/officeart/2005/8/quickstyle/simple1" qsCatId="simple" csTypeId="urn:microsoft.com/office/officeart/2005/8/colors/colorful1#10" csCatId="colorful" phldr="1"/>
      <dgm:spPr/>
      <dgm:t>
        <a:bodyPr/>
        <a:lstStyle/>
        <a:p>
          <a:endParaRPr lang="en-US"/>
        </a:p>
      </dgm:t>
    </dgm:pt>
    <dgm:pt modelId="{408DD2A4-5EA4-4FDE-992D-718EB5DBA220}">
      <dgm:prSet/>
      <dgm:spPr>
        <a:solidFill>
          <a:schemeClr val="tx2"/>
        </a:solidFill>
        <a:ln>
          <a:noFill/>
        </a:ln>
      </dgm:spPr>
      <dgm:t>
        <a:bodyPr/>
        <a:lstStyle/>
        <a:p>
          <a:pPr rtl="0"/>
          <a:r>
            <a:rPr lang="en-US" b="1" dirty="0">
              <a:solidFill>
                <a:schemeClr val="bg1"/>
              </a:solidFill>
            </a:rPr>
            <a:t>Cancer Care: </a:t>
          </a:r>
          <a:br>
            <a:rPr lang="en-US" b="1" dirty="0">
              <a:solidFill>
                <a:schemeClr val="bg1"/>
              </a:solidFill>
            </a:rPr>
          </a:br>
          <a:r>
            <a:rPr lang="en-US" b="1" dirty="0">
              <a:solidFill>
                <a:schemeClr val="bg1"/>
              </a:solidFill>
            </a:rPr>
            <a:t>1990s</a:t>
          </a:r>
        </a:p>
      </dgm:t>
    </dgm:pt>
    <dgm:pt modelId="{2660D903-D2EE-43B2-AD5D-28B64CF2F1EA}" type="parTrans" cxnId="{11843D18-9206-488D-A40D-519C4C4D69A1}">
      <dgm:prSet/>
      <dgm:spPr/>
      <dgm:t>
        <a:bodyPr/>
        <a:lstStyle/>
        <a:p>
          <a:endParaRPr lang="en-US"/>
        </a:p>
      </dgm:t>
    </dgm:pt>
    <dgm:pt modelId="{A17EE72E-772A-4359-B494-E3C8558DA548}" type="sibTrans" cxnId="{11843D18-9206-488D-A40D-519C4C4D69A1}">
      <dgm:prSet/>
      <dgm:spPr/>
      <dgm:t>
        <a:bodyPr/>
        <a:lstStyle/>
        <a:p>
          <a:endParaRPr lang="en-US"/>
        </a:p>
      </dgm:t>
    </dgm:pt>
    <dgm:pt modelId="{B296954C-C0D4-4A6C-8EC1-B7EF5AF5408C}">
      <dgm:prSet/>
      <dgm:spPr>
        <a:ln>
          <a:noFill/>
        </a:ln>
      </dgm:spPr>
      <dgm:t>
        <a:bodyPr/>
        <a:lstStyle/>
        <a:p>
          <a:pPr rtl="0">
            <a:spcAft>
              <a:spcPts val="600"/>
            </a:spcAft>
          </a:pPr>
          <a:r>
            <a:rPr lang="en-US" b="1" dirty="0"/>
            <a:t>A Transformative 25 Years</a:t>
          </a:r>
        </a:p>
      </dgm:t>
    </dgm:pt>
    <dgm:pt modelId="{74DB751B-2105-48D4-8591-4FDC36C0644C}" type="parTrans" cxnId="{C035D66B-B0BE-46AB-80E9-C6E96E26EC17}">
      <dgm:prSet/>
      <dgm:spPr/>
      <dgm:t>
        <a:bodyPr/>
        <a:lstStyle/>
        <a:p>
          <a:endParaRPr lang="en-US"/>
        </a:p>
      </dgm:t>
    </dgm:pt>
    <dgm:pt modelId="{F9C3AB66-AB8E-415A-A38B-53B50F38AE45}" type="sibTrans" cxnId="{C035D66B-B0BE-46AB-80E9-C6E96E26EC17}">
      <dgm:prSet/>
      <dgm:spPr/>
      <dgm:t>
        <a:bodyPr/>
        <a:lstStyle/>
        <a:p>
          <a:endParaRPr lang="en-US"/>
        </a:p>
      </dgm:t>
    </dgm:pt>
    <dgm:pt modelId="{875A7521-1010-4466-85FD-B09527214A0C}">
      <dgm:prSet/>
      <dgm:spPr>
        <a:solidFill>
          <a:srgbClr val="C4CCD7"/>
        </a:solidFill>
        <a:ln>
          <a:noFill/>
        </a:ln>
      </dgm:spPr>
      <dgm:t>
        <a:bodyPr/>
        <a:lstStyle/>
        <a:p>
          <a:pPr rtl="0">
            <a:spcAft>
              <a:spcPts val="600"/>
            </a:spcAft>
          </a:pPr>
          <a:r>
            <a:rPr lang="en-US" b="1" dirty="0">
              <a:solidFill>
                <a:schemeClr val="tx2"/>
              </a:solidFill>
            </a:rPr>
            <a:t>Our Path Forward</a:t>
          </a:r>
        </a:p>
      </dgm:t>
    </dgm:pt>
    <dgm:pt modelId="{31F20975-57AE-4AED-B001-AB620EC9B8E8}" type="parTrans" cxnId="{101CB19B-FC6B-4246-A6AB-F162E17C4AD1}">
      <dgm:prSet/>
      <dgm:spPr/>
      <dgm:t>
        <a:bodyPr/>
        <a:lstStyle/>
        <a:p>
          <a:endParaRPr lang="en-US"/>
        </a:p>
      </dgm:t>
    </dgm:pt>
    <dgm:pt modelId="{8810B315-F229-4592-9C0A-E866A52BEDB3}" type="sibTrans" cxnId="{101CB19B-FC6B-4246-A6AB-F162E17C4AD1}">
      <dgm:prSet/>
      <dgm:spPr/>
      <dgm:t>
        <a:bodyPr/>
        <a:lstStyle/>
        <a:p>
          <a:endParaRPr lang="en-US"/>
        </a:p>
      </dgm:t>
    </dgm:pt>
    <dgm:pt modelId="{ABA7F6B4-FBE0-49AF-B768-F3D130047B80}" type="pres">
      <dgm:prSet presAssocID="{CB65B867-BFA4-4510-94A0-9FC4D8031452}" presName="CompostProcess" presStyleCnt="0">
        <dgm:presLayoutVars>
          <dgm:dir/>
          <dgm:resizeHandles val="exact"/>
        </dgm:presLayoutVars>
      </dgm:prSet>
      <dgm:spPr/>
      <dgm:t>
        <a:bodyPr/>
        <a:lstStyle/>
        <a:p>
          <a:endParaRPr lang="it-IT"/>
        </a:p>
      </dgm:t>
    </dgm:pt>
    <dgm:pt modelId="{DC08436B-A52C-4134-95AB-70CEB5D62BAC}" type="pres">
      <dgm:prSet presAssocID="{CB65B867-BFA4-4510-94A0-9FC4D8031452}" presName="arrow" presStyleLbl="bgShp" presStyleIdx="0" presStyleCnt="1"/>
      <dgm:spPr>
        <a:solidFill>
          <a:schemeClr val="accent2"/>
        </a:solidFill>
      </dgm:spPr>
    </dgm:pt>
    <dgm:pt modelId="{06541992-D7EB-4B8A-BF07-ADAFA3CC6467}" type="pres">
      <dgm:prSet presAssocID="{CB65B867-BFA4-4510-94A0-9FC4D8031452}" presName="linearProcess" presStyleCnt="0"/>
      <dgm:spPr/>
    </dgm:pt>
    <dgm:pt modelId="{C519F578-7FD3-46DD-A4E4-0B464611C74F}" type="pres">
      <dgm:prSet presAssocID="{408DD2A4-5EA4-4FDE-992D-718EB5DBA220}" presName="textNode" presStyleLbl="node1" presStyleIdx="0" presStyleCnt="3">
        <dgm:presLayoutVars>
          <dgm:bulletEnabled val="1"/>
        </dgm:presLayoutVars>
      </dgm:prSet>
      <dgm:spPr/>
      <dgm:t>
        <a:bodyPr/>
        <a:lstStyle/>
        <a:p>
          <a:endParaRPr lang="it-IT"/>
        </a:p>
      </dgm:t>
    </dgm:pt>
    <dgm:pt modelId="{F5CB1AE3-7218-4CFD-BDF5-BCFB85ED49D3}" type="pres">
      <dgm:prSet presAssocID="{A17EE72E-772A-4359-B494-E3C8558DA548}" presName="sibTrans" presStyleCnt="0"/>
      <dgm:spPr/>
    </dgm:pt>
    <dgm:pt modelId="{302A4FE6-38CA-4B1C-90F9-350D1C4F3329}" type="pres">
      <dgm:prSet presAssocID="{B296954C-C0D4-4A6C-8EC1-B7EF5AF5408C}" presName="textNode" presStyleLbl="node1" presStyleIdx="1" presStyleCnt="3">
        <dgm:presLayoutVars>
          <dgm:bulletEnabled val="1"/>
        </dgm:presLayoutVars>
      </dgm:prSet>
      <dgm:spPr/>
      <dgm:t>
        <a:bodyPr/>
        <a:lstStyle/>
        <a:p>
          <a:endParaRPr lang="it-IT"/>
        </a:p>
      </dgm:t>
    </dgm:pt>
    <dgm:pt modelId="{6882598A-8BFD-43EB-86F2-0C1D42A9DAC9}" type="pres">
      <dgm:prSet presAssocID="{F9C3AB66-AB8E-415A-A38B-53B50F38AE45}" presName="sibTrans" presStyleCnt="0"/>
      <dgm:spPr/>
    </dgm:pt>
    <dgm:pt modelId="{7C5BA99F-2F2A-4BED-879F-9EF2019414AC}" type="pres">
      <dgm:prSet presAssocID="{875A7521-1010-4466-85FD-B09527214A0C}" presName="textNode" presStyleLbl="node1" presStyleIdx="2" presStyleCnt="3">
        <dgm:presLayoutVars>
          <dgm:bulletEnabled val="1"/>
        </dgm:presLayoutVars>
      </dgm:prSet>
      <dgm:spPr/>
      <dgm:t>
        <a:bodyPr/>
        <a:lstStyle/>
        <a:p>
          <a:endParaRPr lang="it-IT"/>
        </a:p>
      </dgm:t>
    </dgm:pt>
  </dgm:ptLst>
  <dgm:cxnLst>
    <dgm:cxn modelId="{8BC22AE0-0E50-4E36-BBC0-3C52C8C567FD}" type="presOf" srcId="{B296954C-C0D4-4A6C-8EC1-B7EF5AF5408C}" destId="{302A4FE6-38CA-4B1C-90F9-350D1C4F3329}" srcOrd="0" destOrd="0" presId="urn:microsoft.com/office/officeart/2005/8/layout/hProcess9"/>
    <dgm:cxn modelId="{40A57593-CEB6-4C70-A9CD-671A78E88D38}" type="presOf" srcId="{875A7521-1010-4466-85FD-B09527214A0C}" destId="{7C5BA99F-2F2A-4BED-879F-9EF2019414AC}" srcOrd="0" destOrd="0" presId="urn:microsoft.com/office/officeart/2005/8/layout/hProcess9"/>
    <dgm:cxn modelId="{101CB19B-FC6B-4246-A6AB-F162E17C4AD1}" srcId="{CB65B867-BFA4-4510-94A0-9FC4D8031452}" destId="{875A7521-1010-4466-85FD-B09527214A0C}" srcOrd="2" destOrd="0" parTransId="{31F20975-57AE-4AED-B001-AB620EC9B8E8}" sibTransId="{8810B315-F229-4592-9C0A-E866A52BEDB3}"/>
    <dgm:cxn modelId="{11843D18-9206-488D-A40D-519C4C4D69A1}" srcId="{CB65B867-BFA4-4510-94A0-9FC4D8031452}" destId="{408DD2A4-5EA4-4FDE-992D-718EB5DBA220}" srcOrd="0" destOrd="0" parTransId="{2660D903-D2EE-43B2-AD5D-28B64CF2F1EA}" sibTransId="{A17EE72E-772A-4359-B494-E3C8558DA548}"/>
    <dgm:cxn modelId="{E2FCE3BB-416E-4BC5-9964-1B1AD77C433E}" type="presOf" srcId="{CB65B867-BFA4-4510-94A0-9FC4D8031452}" destId="{ABA7F6B4-FBE0-49AF-B768-F3D130047B80}" srcOrd="0" destOrd="0" presId="urn:microsoft.com/office/officeart/2005/8/layout/hProcess9"/>
    <dgm:cxn modelId="{C035D66B-B0BE-46AB-80E9-C6E96E26EC17}" srcId="{CB65B867-BFA4-4510-94A0-9FC4D8031452}" destId="{B296954C-C0D4-4A6C-8EC1-B7EF5AF5408C}" srcOrd="1" destOrd="0" parTransId="{74DB751B-2105-48D4-8591-4FDC36C0644C}" sibTransId="{F9C3AB66-AB8E-415A-A38B-53B50F38AE45}"/>
    <dgm:cxn modelId="{2A30732A-89AA-44BA-B710-B627C8C87A78}" type="presOf" srcId="{408DD2A4-5EA4-4FDE-992D-718EB5DBA220}" destId="{C519F578-7FD3-46DD-A4E4-0B464611C74F}" srcOrd="0" destOrd="0" presId="urn:microsoft.com/office/officeart/2005/8/layout/hProcess9"/>
    <dgm:cxn modelId="{F2F10D36-1AA1-4CFB-AF2C-6815E07F2269}" type="presParOf" srcId="{ABA7F6B4-FBE0-49AF-B768-F3D130047B80}" destId="{DC08436B-A52C-4134-95AB-70CEB5D62BAC}" srcOrd="0" destOrd="0" presId="urn:microsoft.com/office/officeart/2005/8/layout/hProcess9"/>
    <dgm:cxn modelId="{4FB8EE7E-9A2E-4590-A194-D14439894F2C}" type="presParOf" srcId="{ABA7F6B4-FBE0-49AF-B768-F3D130047B80}" destId="{06541992-D7EB-4B8A-BF07-ADAFA3CC6467}" srcOrd="1" destOrd="0" presId="urn:microsoft.com/office/officeart/2005/8/layout/hProcess9"/>
    <dgm:cxn modelId="{D793AB13-66D5-49FE-BFF8-B726AEAB7C37}" type="presParOf" srcId="{06541992-D7EB-4B8A-BF07-ADAFA3CC6467}" destId="{C519F578-7FD3-46DD-A4E4-0B464611C74F}" srcOrd="0" destOrd="0" presId="urn:microsoft.com/office/officeart/2005/8/layout/hProcess9"/>
    <dgm:cxn modelId="{4C72D829-F496-4FFB-8043-11D43BE771B5}" type="presParOf" srcId="{06541992-D7EB-4B8A-BF07-ADAFA3CC6467}" destId="{F5CB1AE3-7218-4CFD-BDF5-BCFB85ED49D3}" srcOrd="1" destOrd="0" presId="urn:microsoft.com/office/officeart/2005/8/layout/hProcess9"/>
    <dgm:cxn modelId="{38D4B057-586A-4C8A-975D-9273ADB7040F}" type="presParOf" srcId="{06541992-D7EB-4B8A-BF07-ADAFA3CC6467}" destId="{302A4FE6-38CA-4B1C-90F9-350D1C4F3329}" srcOrd="2" destOrd="0" presId="urn:microsoft.com/office/officeart/2005/8/layout/hProcess9"/>
    <dgm:cxn modelId="{CCD21F13-A140-4455-B468-B50FA1393F5F}" type="presParOf" srcId="{06541992-D7EB-4B8A-BF07-ADAFA3CC6467}" destId="{6882598A-8BFD-43EB-86F2-0C1D42A9DAC9}" srcOrd="3" destOrd="0" presId="urn:microsoft.com/office/officeart/2005/8/layout/hProcess9"/>
    <dgm:cxn modelId="{B44EAB41-6A83-4CDB-A135-7803FBF003CF}" type="presParOf" srcId="{06541992-D7EB-4B8A-BF07-ADAFA3CC6467}" destId="{7C5BA99F-2F2A-4BED-879F-9EF2019414AC}"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8436B-A52C-4134-95AB-70CEB5D62BAC}">
      <dsp:nvSpPr>
        <dsp:cNvPr id="0" name=""/>
        <dsp:cNvSpPr/>
      </dsp:nvSpPr>
      <dsp:spPr>
        <a:xfrm>
          <a:off x="643056" y="0"/>
          <a:ext cx="7287974" cy="4525963"/>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C519F578-7FD3-46DD-A4E4-0B464611C74F}">
      <dsp:nvSpPr>
        <dsp:cNvPr id="0" name=""/>
        <dsp:cNvSpPr/>
      </dsp:nvSpPr>
      <dsp:spPr>
        <a:xfrm>
          <a:off x="4500" y="1357788"/>
          <a:ext cx="2700963" cy="1810385"/>
        </a:xfrm>
        <a:prstGeom prst="round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kern="1200" dirty="0">
              <a:solidFill>
                <a:schemeClr val="bg1"/>
              </a:solidFill>
            </a:rPr>
            <a:t>Cancer Care: </a:t>
          </a:r>
          <a:br>
            <a:rPr lang="en-US" sz="2900" b="1" kern="1200" dirty="0">
              <a:solidFill>
                <a:schemeClr val="bg1"/>
              </a:solidFill>
            </a:rPr>
          </a:br>
          <a:r>
            <a:rPr lang="en-US" sz="2900" b="1" kern="1200" dirty="0">
              <a:solidFill>
                <a:schemeClr val="bg1"/>
              </a:solidFill>
            </a:rPr>
            <a:t>1990s</a:t>
          </a:r>
        </a:p>
      </dsp:txBody>
      <dsp:txXfrm>
        <a:off x="92876" y="1446164"/>
        <a:ext cx="2524211" cy="1633633"/>
      </dsp:txXfrm>
    </dsp:sp>
    <dsp:sp modelId="{302A4FE6-38CA-4B1C-90F9-350D1C4F3329}">
      <dsp:nvSpPr>
        <dsp:cNvPr id="0" name=""/>
        <dsp:cNvSpPr/>
      </dsp:nvSpPr>
      <dsp:spPr>
        <a:xfrm>
          <a:off x="2936562" y="1357788"/>
          <a:ext cx="2700963" cy="1810385"/>
        </a:xfrm>
        <a:prstGeom prst="round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ts val="600"/>
            </a:spcAft>
            <a:buNone/>
          </a:pPr>
          <a:r>
            <a:rPr lang="en-US" sz="2900" b="1" kern="1200" dirty="0"/>
            <a:t>A Transformative 25 Years</a:t>
          </a:r>
        </a:p>
      </dsp:txBody>
      <dsp:txXfrm>
        <a:off x="3024938" y="1446164"/>
        <a:ext cx="2524211" cy="1633633"/>
      </dsp:txXfrm>
    </dsp:sp>
    <dsp:sp modelId="{7C5BA99F-2F2A-4BED-879F-9EF2019414AC}">
      <dsp:nvSpPr>
        <dsp:cNvPr id="0" name=""/>
        <dsp:cNvSpPr/>
      </dsp:nvSpPr>
      <dsp:spPr>
        <a:xfrm>
          <a:off x="5868624" y="1357788"/>
          <a:ext cx="2700963" cy="1810385"/>
        </a:xfrm>
        <a:prstGeom prst="roundRect">
          <a:avLst/>
        </a:prstGeom>
        <a:solidFill>
          <a:srgbClr val="C4CCD7"/>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ts val="600"/>
            </a:spcAft>
            <a:buNone/>
          </a:pPr>
          <a:r>
            <a:rPr lang="en-US" sz="2900" b="1" kern="1200" dirty="0">
              <a:solidFill>
                <a:schemeClr val="tx2"/>
              </a:solidFill>
            </a:rPr>
            <a:t>Our Path Forward</a:t>
          </a:r>
        </a:p>
      </dsp:txBody>
      <dsp:txXfrm>
        <a:off x="5957000" y="1446164"/>
        <a:ext cx="2524211"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5E9975-7043-4942-BCC3-0EC2BD43F6CB}" type="datetimeFigureOut">
              <a:rPr lang="en-US" smtClean="0"/>
              <a:pPr/>
              <a:t>12/11/2019</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0C3D2E-6C56-4128-ACEA-9A4390B879C7}" type="slidenum">
              <a:rPr lang="en-US" smtClean="0"/>
              <a:pPr/>
              <a:t>‹N›</a:t>
            </a:fld>
            <a:endParaRPr lang="en-US"/>
          </a:p>
        </p:txBody>
      </p:sp>
    </p:spTree>
    <p:extLst>
      <p:ext uri="{BB962C8B-B14F-4D97-AF65-F5344CB8AC3E}">
        <p14:creationId xmlns:p14="http://schemas.microsoft.com/office/powerpoint/2010/main" xmlns="" val="2737569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cbi.nlm.nih.gov/pubmed/2012925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enterwatch.com/drug-information/fda-approved-drugs/therapeutic-area/12/oncolog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xmlns="" val="550842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0723"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Arial" charset="0"/>
                <a:cs typeface="Arial" charset="0"/>
              </a:rPr>
              <a:t>This graph illustrates how much progress has been achieved in a relatively well-resourced country: the United States </a:t>
            </a:r>
            <a:endParaRPr lang="en-US" dirty="0">
              <a:latin typeface="Arial" charset="0"/>
              <a:cs typeface="Arial" charset="0"/>
            </a:endParaRPr>
          </a:p>
          <a:p>
            <a:pPr>
              <a:buFontTx/>
              <a:buChar char="•"/>
            </a:pPr>
            <a:r>
              <a:rPr lang="en-US" dirty="0">
                <a:latin typeface="Arial" charset="0"/>
                <a:cs typeface="Arial" charset="0"/>
              </a:rPr>
              <a:t>It’s pulled from ASCO’s </a:t>
            </a:r>
            <a:r>
              <a:rPr lang="en-US" dirty="0" err="1">
                <a:latin typeface="Arial" charset="0"/>
                <a:cs typeface="Arial" charset="0"/>
              </a:rPr>
              <a:t>CancerProgress.Net</a:t>
            </a:r>
            <a:r>
              <a:rPr lang="en-US" dirty="0">
                <a:latin typeface="Arial" charset="0"/>
                <a:cs typeface="Arial" charset="0"/>
              </a:rPr>
              <a:t>, a website we created to document and recognize progress achieved in cancer research</a:t>
            </a:r>
          </a:p>
          <a:p>
            <a:pPr>
              <a:buFontTx/>
              <a:buChar char="•"/>
            </a:pPr>
            <a:r>
              <a:rPr lang="en-US" dirty="0">
                <a:latin typeface="Arial" charset="0"/>
                <a:cs typeface="Arial" charset="0"/>
              </a:rPr>
              <a:t>The website features an interactive timeline of hundreds of cancer research milestones from the past 100 years</a:t>
            </a:r>
          </a:p>
          <a:p>
            <a:endParaRPr lang="en-US" dirty="0">
              <a:latin typeface="Arial" charset="0"/>
              <a:cs typeface="Arial" charset="0"/>
            </a:endParaRPr>
          </a:p>
          <a:p>
            <a:endParaRPr lang="en-US" dirty="0">
              <a:latin typeface="Arial" charset="0"/>
              <a:cs typeface="Arial"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34452" indent="-282482">
              <a:defRPr>
                <a:solidFill>
                  <a:schemeClr val="tx1"/>
                </a:solidFill>
                <a:latin typeface="Arial" charset="0"/>
                <a:ea typeface="ＭＳ Ｐゴシック" charset="0"/>
              </a:defRPr>
            </a:lvl2pPr>
            <a:lvl3pPr marL="1129926" indent="-225986">
              <a:defRPr>
                <a:solidFill>
                  <a:schemeClr val="tx1"/>
                </a:solidFill>
                <a:latin typeface="Arial" charset="0"/>
                <a:ea typeface="ＭＳ Ｐゴシック" charset="0"/>
              </a:defRPr>
            </a:lvl3pPr>
            <a:lvl4pPr marL="1581896" indent="-225986">
              <a:defRPr>
                <a:solidFill>
                  <a:schemeClr val="tx1"/>
                </a:solidFill>
                <a:latin typeface="Arial" charset="0"/>
                <a:ea typeface="ＭＳ Ｐゴシック" charset="0"/>
              </a:defRPr>
            </a:lvl4pPr>
            <a:lvl5pPr marL="2033867" indent="-225986">
              <a:defRPr>
                <a:solidFill>
                  <a:schemeClr val="tx1"/>
                </a:solidFill>
                <a:latin typeface="Arial" charset="0"/>
                <a:ea typeface="ＭＳ Ｐゴシック" charset="0"/>
              </a:defRPr>
            </a:lvl5pPr>
            <a:lvl6pPr marL="2485837" indent="-225986" eaLnBrk="0" fontAlgn="base" hangingPunct="0">
              <a:spcBef>
                <a:spcPct val="0"/>
              </a:spcBef>
              <a:spcAft>
                <a:spcPct val="0"/>
              </a:spcAft>
              <a:defRPr>
                <a:solidFill>
                  <a:schemeClr val="tx1"/>
                </a:solidFill>
                <a:latin typeface="Arial" charset="0"/>
                <a:ea typeface="ＭＳ Ｐゴシック" charset="0"/>
              </a:defRPr>
            </a:lvl6pPr>
            <a:lvl7pPr marL="2937807" indent="-225986" eaLnBrk="0" fontAlgn="base" hangingPunct="0">
              <a:spcBef>
                <a:spcPct val="0"/>
              </a:spcBef>
              <a:spcAft>
                <a:spcPct val="0"/>
              </a:spcAft>
              <a:defRPr>
                <a:solidFill>
                  <a:schemeClr val="tx1"/>
                </a:solidFill>
                <a:latin typeface="Arial" charset="0"/>
                <a:ea typeface="ＭＳ Ｐゴシック" charset="0"/>
              </a:defRPr>
            </a:lvl7pPr>
            <a:lvl8pPr marL="3389778" indent="-225986" eaLnBrk="0" fontAlgn="base" hangingPunct="0">
              <a:spcBef>
                <a:spcPct val="0"/>
              </a:spcBef>
              <a:spcAft>
                <a:spcPct val="0"/>
              </a:spcAft>
              <a:defRPr>
                <a:solidFill>
                  <a:schemeClr val="tx1"/>
                </a:solidFill>
                <a:latin typeface="Arial" charset="0"/>
                <a:ea typeface="ＭＳ Ｐゴシック" charset="0"/>
              </a:defRPr>
            </a:lvl8pPr>
            <a:lvl9pPr marL="3841748" indent="-225986" eaLnBrk="0" fontAlgn="base" hangingPunct="0">
              <a:spcBef>
                <a:spcPct val="0"/>
              </a:spcBef>
              <a:spcAft>
                <a:spcPct val="0"/>
              </a:spcAft>
              <a:defRPr>
                <a:solidFill>
                  <a:schemeClr val="tx1"/>
                </a:solidFill>
                <a:latin typeface="Arial" charset="0"/>
                <a:ea typeface="ＭＳ Ｐゴシック" charset="0"/>
              </a:defRPr>
            </a:lvl9pPr>
          </a:lstStyle>
          <a:p>
            <a:fld id="{58BC9EC5-D22A-614E-B876-1282AA448D1F}" type="slidenum">
              <a:rPr lang="en-US"/>
              <a:pPr/>
              <a:t>14</a:t>
            </a:fld>
            <a:endParaRPr lang="en-US"/>
          </a:p>
        </p:txBody>
      </p:sp>
    </p:spTree>
    <p:extLst>
      <p:ext uri="{BB962C8B-B14F-4D97-AF65-F5344CB8AC3E}">
        <p14:creationId xmlns:p14="http://schemas.microsoft.com/office/powerpoint/2010/main" xmlns="" val="69044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b="0" dirty="0">
              <a:latin typeface="News Gothic MT" charset="0"/>
              <a:cs typeface="ＭＳ Ｐゴシック" charset="0"/>
            </a:endParaRPr>
          </a:p>
        </p:txBody>
      </p:sp>
    </p:spTree>
    <p:extLst>
      <p:ext uri="{BB962C8B-B14F-4D97-AF65-F5344CB8AC3E}">
        <p14:creationId xmlns:p14="http://schemas.microsoft.com/office/powerpoint/2010/main" xmlns="" val="326854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xmlns="" val="269722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3795"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Aft>
                <a:spcPts val="606"/>
              </a:spcAft>
              <a:buClr>
                <a:srgbClr val="5A8DBB"/>
              </a:buClr>
            </a:pPr>
            <a:r>
              <a:rPr lang="en-US" b="1" dirty="0">
                <a:latin typeface="Arial" charset="0"/>
                <a:cs typeface="Arial" charset="0"/>
              </a:rPr>
              <a:t>Rapid growth in our understanding of cancer’s biology has been fundamental to success. </a:t>
            </a:r>
          </a:p>
          <a:p>
            <a:pPr>
              <a:spcAft>
                <a:spcPts val="606"/>
              </a:spcAft>
              <a:buClr>
                <a:srgbClr val="5A8DBB"/>
              </a:buClr>
            </a:pPr>
            <a:endParaRPr lang="en-US" dirty="0">
              <a:latin typeface="Arial" charset="0"/>
              <a:cs typeface="Arial" charset="0"/>
            </a:endParaRPr>
          </a:p>
          <a:p>
            <a:pPr eaLnBrk="1" hangingPunct="1">
              <a:buFontTx/>
              <a:buChar char="•"/>
            </a:pPr>
            <a:r>
              <a:rPr lang="en-US" dirty="0">
                <a:latin typeface="Arial" charset="0"/>
                <a:cs typeface="Arial" charset="0"/>
              </a:rPr>
              <a:t>2000 - Hallmarks of Cancer – pivotal paper set the stage for precision medicine era to come, guiding development of new cancer treatments</a:t>
            </a:r>
          </a:p>
          <a:p>
            <a:pPr eaLnBrk="1" hangingPunct="1">
              <a:buFontTx/>
              <a:buChar char="•"/>
            </a:pPr>
            <a:endParaRPr lang="en-US" dirty="0">
              <a:latin typeface="Arial" charset="0"/>
              <a:cs typeface="Arial" charset="0"/>
            </a:endParaRPr>
          </a:p>
          <a:p>
            <a:pPr eaLnBrk="1" hangingPunct="1">
              <a:buFontTx/>
              <a:buChar char="•"/>
            </a:pPr>
            <a:r>
              <a:rPr lang="en-US" dirty="0">
                <a:latin typeface="Arial" charset="0"/>
                <a:cs typeface="Arial" charset="0"/>
              </a:rPr>
              <a:t>2005 - TCGA launch – TCGA</a:t>
            </a:r>
            <a:r>
              <a:rPr lang="en-US" baseline="0" dirty="0">
                <a:latin typeface="Arial" charset="0"/>
                <a:cs typeface="Arial" charset="0"/>
              </a:rPr>
              <a:t> q</a:t>
            </a:r>
            <a:r>
              <a:rPr lang="en-US" dirty="0">
                <a:latin typeface="Arial" charset="0"/>
                <a:cs typeface="Arial" charset="0"/>
              </a:rPr>
              <a:t>uickly sought to decode the genomes of some of the most complex cancers - glioblastoma, ovarian and lung cancers</a:t>
            </a:r>
          </a:p>
          <a:p>
            <a:pPr eaLnBrk="1" hangingPunct="1">
              <a:buFontTx/>
              <a:buChar char="•"/>
            </a:pPr>
            <a:endParaRPr lang="en-US" dirty="0">
              <a:latin typeface="Arial" charset="0"/>
              <a:cs typeface="Arial" charset="0"/>
            </a:endParaRPr>
          </a:p>
          <a:p>
            <a:pPr eaLnBrk="1" hangingPunct="1">
              <a:buFontTx/>
              <a:buChar char="•"/>
            </a:pPr>
            <a:r>
              <a:rPr lang="en-US" dirty="0">
                <a:latin typeface="Arial" charset="0"/>
                <a:cs typeface="Arial" charset="0"/>
              </a:rPr>
              <a:t>2010-2014 - TCGA exceeded its initial goals in several cancers.  Its findings have been translated into clinical advances</a:t>
            </a:r>
          </a:p>
          <a:p>
            <a:pPr marL="684233" lvl="1" indent="-227555">
              <a:buFontTx/>
              <a:buAutoNum type="arabicPeriod"/>
            </a:pPr>
            <a:r>
              <a:rPr lang="en-US" dirty="0">
                <a:latin typeface="Arial" charset="0"/>
                <a:cs typeface="Arial" charset="0"/>
              </a:rPr>
              <a:t>Glioblastoma – Uncovered genetic aberrations that defined clear glioblastoma subtypes (Classical, Mesenchymal, and </a:t>
            </a:r>
            <a:r>
              <a:rPr lang="en-US" dirty="0" err="1">
                <a:latin typeface="Arial" charset="0"/>
                <a:cs typeface="Arial" charset="0"/>
              </a:rPr>
              <a:t>Proneural</a:t>
            </a:r>
            <a:r>
              <a:rPr lang="en-US" dirty="0">
                <a:latin typeface="Arial" charset="0"/>
                <a:cs typeface="Arial" charset="0"/>
              </a:rPr>
              <a:t>). These subtypes directly link to response to aggressive chemotherapy. (</a:t>
            </a:r>
            <a:r>
              <a:rPr lang="en-US" dirty="0" err="1">
                <a:latin typeface="Arial" charset="0"/>
                <a:cs typeface="Arial" charset="0"/>
              </a:rPr>
              <a:t>Verhaak</a:t>
            </a:r>
            <a:r>
              <a:rPr lang="en-US" dirty="0">
                <a:latin typeface="Arial" charset="0"/>
                <a:cs typeface="Arial" charset="0"/>
              </a:rPr>
              <a:t>, RG et al. </a:t>
            </a:r>
            <a:r>
              <a:rPr lang="en-US" u="sng" dirty="0">
                <a:latin typeface="Arial" charset="0"/>
                <a:cs typeface="Arial" charset="0"/>
                <a:hlinkClick r:id="rId3" tooltip="Cancer cell."/>
              </a:rPr>
              <a:t>Cancer Cell.</a:t>
            </a:r>
            <a:r>
              <a:rPr lang="en-US" dirty="0">
                <a:latin typeface="Arial" charset="0"/>
                <a:cs typeface="Arial" charset="0"/>
              </a:rPr>
              <a:t> 2010 Jan 19;17(1):98-110.)</a:t>
            </a:r>
          </a:p>
          <a:p>
            <a:pPr marL="684233" lvl="1" indent="-227555">
              <a:buFontTx/>
              <a:buAutoNum type="arabicPeriod"/>
            </a:pPr>
            <a:endParaRPr lang="en-US" dirty="0">
              <a:latin typeface="Arial" charset="0"/>
              <a:cs typeface="Arial" charset="0"/>
            </a:endParaRPr>
          </a:p>
          <a:p>
            <a:pPr marL="684233" lvl="1" indent="-227555">
              <a:buFontTx/>
              <a:buAutoNum type="arabicPeriod"/>
            </a:pPr>
            <a:r>
              <a:rPr lang="en-US" dirty="0">
                <a:latin typeface="Arial" charset="0"/>
                <a:cs typeface="Arial" charset="0"/>
              </a:rPr>
              <a:t>Gastric cancer -  Uncovered four genetic subtypes that will also help guide treatment and research (TCGA Research Network. Nature 513, 202–209 (11 September 2014) )</a:t>
            </a:r>
          </a:p>
          <a:p>
            <a:pPr eaLnBrk="1" hangingPunct="1"/>
            <a:endParaRPr lang="en-US" dirty="0">
              <a:latin typeface="Arial" charset="0"/>
              <a:cs typeface="Arial" charset="0"/>
            </a:endParaRPr>
          </a:p>
          <a:p>
            <a:pPr eaLnBrk="1" hangingPunct="1"/>
            <a:r>
              <a:rPr lang="en-US" b="1" dirty="0">
                <a:latin typeface="Arial" charset="0"/>
                <a:cs typeface="Arial" charset="0"/>
              </a:rPr>
              <a:t>Challenge: </a:t>
            </a:r>
          </a:p>
          <a:p>
            <a:pPr eaLnBrk="1" hangingPunct="1">
              <a:buFontTx/>
              <a:buChar char="•"/>
            </a:pPr>
            <a:r>
              <a:rPr lang="en-US" dirty="0">
                <a:latin typeface="Arial" charset="0"/>
                <a:cs typeface="Arial" charset="0"/>
              </a:rPr>
              <a:t>We’ve identified and developed effective treatments for the handful of cancers driven by simple, single gene mutations</a:t>
            </a:r>
          </a:p>
          <a:p>
            <a:pPr eaLnBrk="1" hangingPunct="1">
              <a:buFontTx/>
              <a:buChar char="•"/>
            </a:pPr>
            <a:r>
              <a:rPr lang="en-US" dirty="0">
                <a:latin typeface="Arial" charset="0"/>
                <a:cs typeface="Arial" charset="0"/>
              </a:rPr>
              <a:t>The next generation of therapies must tackle more complex cancers and factor in challenges like epigenetic modification of gene expression and role of microRNA in controlling  gene expression</a:t>
            </a:r>
          </a:p>
          <a:p>
            <a:pPr eaLnBrk="1" hangingPunct="1"/>
            <a:endParaRPr lang="en-US" b="1" dirty="0">
              <a:latin typeface="Arial" charset="0"/>
              <a:cs typeface="Arial"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34452" indent="-282482">
              <a:defRPr>
                <a:solidFill>
                  <a:schemeClr val="tx1"/>
                </a:solidFill>
                <a:latin typeface="Arial" charset="0"/>
                <a:ea typeface="ＭＳ Ｐゴシック" charset="0"/>
              </a:defRPr>
            </a:lvl2pPr>
            <a:lvl3pPr marL="1129926" indent="-225986">
              <a:defRPr>
                <a:solidFill>
                  <a:schemeClr val="tx1"/>
                </a:solidFill>
                <a:latin typeface="Arial" charset="0"/>
                <a:ea typeface="ＭＳ Ｐゴシック" charset="0"/>
              </a:defRPr>
            </a:lvl3pPr>
            <a:lvl4pPr marL="1581896" indent="-225986">
              <a:defRPr>
                <a:solidFill>
                  <a:schemeClr val="tx1"/>
                </a:solidFill>
                <a:latin typeface="Arial" charset="0"/>
                <a:ea typeface="ＭＳ Ｐゴシック" charset="0"/>
              </a:defRPr>
            </a:lvl4pPr>
            <a:lvl5pPr marL="2033867" indent="-225986">
              <a:defRPr>
                <a:solidFill>
                  <a:schemeClr val="tx1"/>
                </a:solidFill>
                <a:latin typeface="Arial" charset="0"/>
                <a:ea typeface="ＭＳ Ｐゴシック" charset="0"/>
              </a:defRPr>
            </a:lvl5pPr>
            <a:lvl6pPr marL="2485837" indent="-225986" eaLnBrk="0" fontAlgn="base" hangingPunct="0">
              <a:spcBef>
                <a:spcPct val="0"/>
              </a:spcBef>
              <a:spcAft>
                <a:spcPct val="0"/>
              </a:spcAft>
              <a:defRPr>
                <a:solidFill>
                  <a:schemeClr val="tx1"/>
                </a:solidFill>
                <a:latin typeface="Arial" charset="0"/>
                <a:ea typeface="ＭＳ Ｐゴシック" charset="0"/>
              </a:defRPr>
            </a:lvl6pPr>
            <a:lvl7pPr marL="2937807" indent="-225986" eaLnBrk="0" fontAlgn="base" hangingPunct="0">
              <a:spcBef>
                <a:spcPct val="0"/>
              </a:spcBef>
              <a:spcAft>
                <a:spcPct val="0"/>
              </a:spcAft>
              <a:defRPr>
                <a:solidFill>
                  <a:schemeClr val="tx1"/>
                </a:solidFill>
                <a:latin typeface="Arial" charset="0"/>
                <a:ea typeface="ＭＳ Ｐゴシック" charset="0"/>
              </a:defRPr>
            </a:lvl7pPr>
            <a:lvl8pPr marL="3389778" indent="-225986" eaLnBrk="0" fontAlgn="base" hangingPunct="0">
              <a:spcBef>
                <a:spcPct val="0"/>
              </a:spcBef>
              <a:spcAft>
                <a:spcPct val="0"/>
              </a:spcAft>
              <a:defRPr>
                <a:solidFill>
                  <a:schemeClr val="tx1"/>
                </a:solidFill>
                <a:latin typeface="Arial" charset="0"/>
                <a:ea typeface="ＭＳ Ｐゴシック" charset="0"/>
              </a:defRPr>
            </a:lvl8pPr>
            <a:lvl9pPr marL="3841748" indent="-225986" eaLnBrk="0" fontAlgn="base" hangingPunct="0">
              <a:spcBef>
                <a:spcPct val="0"/>
              </a:spcBef>
              <a:spcAft>
                <a:spcPct val="0"/>
              </a:spcAft>
              <a:defRPr>
                <a:solidFill>
                  <a:schemeClr val="tx1"/>
                </a:solidFill>
                <a:latin typeface="Arial" charset="0"/>
                <a:ea typeface="ＭＳ Ｐゴシック" charset="0"/>
              </a:defRPr>
            </a:lvl9pPr>
          </a:lstStyle>
          <a:p>
            <a:fld id="{2149977A-11BD-334F-BEB9-0034F8CEF4C0}" type="slidenum">
              <a:rPr lang="en-US"/>
              <a:pPr/>
              <a:t>17</a:t>
            </a:fld>
            <a:endParaRPr lang="en-US"/>
          </a:p>
        </p:txBody>
      </p:sp>
    </p:spTree>
    <p:extLst>
      <p:ext uri="{BB962C8B-B14F-4D97-AF65-F5344CB8AC3E}">
        <p14:creationId xmlns:p14="http://schemas.microsoft.com/office/powerpoint/2010/main" xmlns="" val="2109260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552990" y="989975"/>
            <a:ext cx="4495904" cy="33915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9730" tIns="44865" rIns="89730" bIns="44865" anchor="ctr"/>
          <a:lstStyle/>
          <a:p>
            <a:pPr eaLnBrk="1">
              <a:lnSpc>
                <a:spcPct val="93000"/>
              </a:lnSpc>
              <a:buClr>
                <a:srgbClr val="000000"/>
              </a:buClr>
              <a:buSzPct val="45000"/>
              <a:buFont typeface="Wingdings" panose="05000000000000000000" pitchFamily="2" charset="2"/>
              <a:buNone/>
            </a:pPr>
            <a:endParaRPr lang="en-US" altLang="en-US"/>
          </a:p>
        </p:txBody>
      </p:sp>
      <p:sp>
        <p:nvSpPr>
          <p:cNvPr id="4099" name="Text Box 2"/>
          <p:cNvSpPr txBox="1">
            <a:spLocks noGrp="1" noChangeArrowheads="1"/>
          </p:cNvSpPr>
          <p:nvPr>
            <p:ph type="body"/>
          </p:nvPr>
        </p:nvSpPr>
        <p:spPr>
          <a:xfrm>
            <a:off x="1160084" y="4709410"/>
            <a:ext cx="5289481" cy="3763156"/>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marL="84122" indent="-84122">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dirty="0">
                <a:latin typeface="Arial" panose="020B0604020202020204" pitchFamily="34" charset="0"/>
                <a:cs typeface="msgothic" charset="0"/>
              </a:rPr>
              <a:t>Routine molecular subtyping of NSCLCs and melanomas. Frequency of mutations identified by </a:t>
            </a:r>
            <a:r>
              <a:rPr lang="en-GB" altLang="en-US" dirty="0" err="1">
                <a:latin typeface="Arial" panose="020B0604020202020204" pitchFamily="34" charset="0"/>
                <a:cs typeface="msgothic" charset="0"/>
              </a:rPr>
              <a:t>SNaPshot</a:t>
            </a:r>
            <a:r>
              <a:rPr lang="en-GB" altLang="en-US" dirty="0">
                <a:latin typeface="Arial" panose="020B0604020202020204" pitchFamily="34" charset="0"/>
                <a:cs typeface="msgothic" charset="0"/>
              </a:rPr>
              <a:t> genotyping through Vanderbilt's PCMI from July 2010 to August 2013. A, frequency of lung cancer–associated</a:t>
            </a:r>
          </a:p>
          <a:p>
            <a:pPr marL="84122" indent="-84122">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dirty="0">
                <a:latin typeface="Arial" panose="020B0604020202020204" pitchFamily="34" charset="0"/>
                <a:cs typeface="msgothic" charset="0"/>
              </a:rPr>
              <a:t>mutations. 34 lung </a:t>
            </a:r>
            <a:r>
              <a:rPr lang="en-GB" altLang="en-US" dirty="0" err="1">
                <a:latin typeface="Arial" panose="020B0604020202020204" pitchFamily="34" charset="0"/>
                <a:cs typeface="msgothic" charset="0"/>
              </a:rPr>
              <a:t>tumor</a:t>
            </a:r>
            <a:r>
              <a:rPr lang="en-GB" altLang="en-US" dirty="0">
                <a:latin typeface="Arial" panose="020B0604020202020204" pitchFamily="34" charset="0"/>
                <a:cs typeface="msgothic" charset="0"/>
              </a:rPr>
              <a:t> specimens contained multiple mutations in the genes listed. *, ALK FISH performed separately. B, spectrum of mutations identified in </a:t>
            </a:r>
            <a:r>
              <a:rPr lang="en-GB" altLang="en-US" i="1" dirty="0">
                <a:latin typeface="Arial" panose="020B0604020202020204" pitchFamily="34" charset="0"/>
                <a:cs typeface="msgothic" charset="0"/>
              </a:rPr>
              <a:t>EGFR</a:t>
            </a:r>
            <a:r>
              <a:rPr lang="en-GB" altLang="en-US" dirty="0">
                <a:latin typeface="Arial" panose="020B0604020202020204" pitchFamily="34" charset="0"/>
                <a:cs typeface="msgothic" charset="0"/>
              </a:rPr>
              <a:t>. 27 lung </a:t>
            </a:r>
            <a:r>
              <a:rPr lang="en-GB" altLang="en-US" dirty="0" err="1">
                <a:latin typeface="Arial" panose="020B0604020202020204" pitchFamily="34" charset="0"/>
                <a:cs typeface="msgothic" charset="0"/>
              </a:rPr>
              <a:t>tumor</a:t>
            </a:r>
            <a:r>
              <a:rPr lang="en-GB" altLang="en-US" dirty="0">
                <a:latin typeface="Arial" panose="020B0604020202020204" pitchFamily="34" charset="0"/>
                <a:cs typeface="msgothic" charset="0"/>
              </a:rPr>
              <a:t> specimens contained multiple mutations in</a:t>
            </a:r>
          </a:p>
          <a:p>
            <a:pPr marL="84122" indent="-84122">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i="1" dirty="0">
                <a:latin typeface="Arial" panose="020B0604020202020204" pitchFamily="34" charset="0"/>
                <a:cs typeface="msgothic" charset="0"/>
              </a:rPr>
              <a:t>EGFR</a:t>
            </a:r>
            <a:r>
              <a:rPr lang="en-GB" altLang="en-US" dirty="0">
                <a:latin typeface="Arial" panose="020B0604020202020204" pitchFamily="34" charset="0"/>
                <a:cs typeface="msgothic" charset="0"/>
              </a:rPr>
              <a:t>. C, frequency of melanoma-associated mutations. A total of 23 melanoma specimens contained multiple mutations in the genes listed. D, spectrum of mutations identified in </a:t>
            </a:r>
            <a:r>
              <a:rPr lang="en-GB" altLang="en-US" i="1" dirty="0">
                <a:latin typeface="Arial" panose="020B0604020202020204" pitchFamily="34" charset="0"/>
                <a:cs typeface="msgothic" charset="0"/>
              </a:rPr>
              <a:t>BRAF</a:t>
            </a:r>
            <a:r>
              <a:rPr lang="en-GB" altLang="en-US" dirty="0">
                <a:latin typeface="Arial" panose="020B0604020202020204" pitchFamily="34" charset="0"/>
                <a:cs typeface="msgothic" charset="0"/>
              </a:rPr>
              <a:t>. One melanoma specimen contained</a:t>
            </a:r>
          </a:p>
          <a:p>
            <a:pPr marL="84122" indent="-84122">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dirty="0">
                <a:latin typeface="Arial" panose="020B0604020202020204" pitchFamily="34" charset="0"/>
                <a:cs typeface="msgothic" charset="0"/>
              </a:rPr>
              <a:t>multiple mutations in </a:t>
            </a:r>
            <a:r>
              <a:rPr lang="en-GB" altLang="en-US" i="1" dirty="0">
                <a:latin typeface="Arial" panose="020B0604020202020204" pitchFamily="34" charset="0"/>
                <a:cs typeface="msgothic" charset="0"/>
              </a:rPr>
              <a:t>BRAF</a:t>
            </a:r>
            <a:r>
              <a:rPr lang="en-GB" altLang="en-US" dirty="0">
                <a:latin typeface="Arial" panose="020B0604020202020204" pitchFamily="34" charset="0"/>
                <a:cs typeface="msgothic" charset="0"/>
              </a:rPr>
              <a:t>. N, number of tested specimens containing at least one mutation in the genes listed. Frequencies are listed as percentages of total mutations identified.</a:t>
            </a:r>
          </a:p>
        </p:txBody>
      </p:sp>
    </p:spTree>
    <p:extLst>
      <p:ext uri="{BB962C8B-B14F-4D97-AF65-F5344CB8AC3E}">
        <p14:creationId xmlns:p14="http://schemas.microsoft.com/office/powerpoint/2010/main" xmlns="" val="2680497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Lst>
        </p:spPr>
        <p:txBody>
          <a:bodyPr/>
          <a:lstStyle>
            <a:lvl1pPr>
              <a:tabLst>
                <a:tab pos="641861" algn="l"/>
                <a:tab pos="1283721" algn="l"/>
                <a:tab pos="1925582" algn="l"/>
                <a:tab pos="2567443" algn="l"/>
              </a:tabLst>
              <a:defRPr>
                <a:solidFill>
                  <a:schemeClr val="tx1"/>
                </a:solidFill>
                <a:latin typeface="Arial" charset="0"/>
                <a:ea typeface="ＭＳ Ｐゴシック" charset="0"/>
                <a:cs typeface="ＭＳ Ｐゴシック" charset="0"/>
              </a:defRPr>
            </a:lvl1pPr>
            <a:lvl2pPr marL="734452" indent="-282482">
              <a:tabLst>
                <a:tab pos="641861" algn="l"/>
                <a:tab pos="1283721" algn="l"/>
                <a:tab pos="1925582" algn="l"/>
                <a:tab pos="2567443" algn="l"/>
              </a:tabLst>
              <a:defRPr>
                <a:solidFill>
                  <a:schemeClr val="tx1"/>
                </a:solidFill>
                <a:latin typeface="Arial" charset="0"/>
                <a:ea typeface="ＭＳ Ｐゴシック" charset="0"/>
              </a:defRPr>
            </a:lvl2pPr>
            <a:lvl3pPr marL="1129926" indent="-225986">
              <a:tabLst>
                <a:tab pos="641861" algn="l"/>
                <a:tab pos="1283721" algn="l"/>
                <a:tab pos="1925582" algn="l"/>
                <a:tab pos="2567443" algn="l"/>
              </a:tabLst>
              <a:defRPr>
                <a:solidFill>
                  <a:schemeClr val="tx1"/>
                </a:solidFill>
                <a:latin typeface="Arial" charset="0"/>
                <a:ea typeface="ＭＳ Ｐゴシック" charset="0"/>
              </a:defRPr>
            </a:lvl3pPr>
            <a:lvl4pPr marL="1581896" indent="-225986">
              <a:tabLst>
                <a:tab pos="641861" algn="l"/>
                <a:tab pos="1283721" algn="l"/>
                <a:tab pos="1925582" algn="l"/>
                <a:tab pos="2567443" algn="l"/>
              </a:tabLst>
              <a:defRPr>
                <a:solidFill>
                  <a:schemeClr val="tx1"/>
                </a:solidFill>
                <a:latin typeface="Arial" charset="0"/>
                <a:ea typeface="ＭＳ Ｐゴシック" charset="0"/>
              </a:defRPr>
            </a:lvl4pPr>
            <a:lvl5pPr marL="2033867" indent="-225986">
              <a:tabLst>
                <a:tab pos="641861" algn="l"/>
                <a:tab pos="1283721" algn="l"/>
                <a:tab pos="1925582" algn="l"/>
                <a:tab pos="2567443" algn="l"/>
              </a:tabLst>
              <a:defRPr>
                <a:solidFill>
                  <a:schemeClr val="tx1"/>
                </a:solidFill>
                <a:latin typeface="Arial" charset="0"/>
                <a:ea typeface="ＭＳ Ｐゴシック" charset="0"/>
              </a:defRPr>
            </a:lvl5pPr>
            <a:lvl6pPr marL="2485837" indent="-225986" eaLnBrk="0" fontAlgn="base" hangingPunct="0">
              <a:spcBef>
                <a:spcPct val="0"/>
              </a:spcBef>
              <a:spcAft>
                <a:spcPct val="0"/>
              </a:spcAft>
              <a:tabLst>
                <a:tab pos="641861" algn="l"/>
                <a:tab pos="1283721" algn="l"/>
                <a:tab pos="1925582" algn="l"/>
                <a:tab pos="2567443" algn="l"/>
              </a:tabLst>
              <a:defRPr>
                <a:solidFill>
                  <a:schemeClr val="tx1"/>
                </a:solidFill>
                <a:latin typeface="Arial" charset="0"/>
                <a:ea typeface="ＭＳ Ｐゴシック" charset="0"/>
              </a:defRPr>
            </a:lvl6pPr>
            <a:lvl7pPr marL="2937807" indent="-225986" eaLnBrk="0" fontAlgn="base" hangingPunct="0">
              <a:spcBef>
                <a:spcPct val="0"/>
              </a:spcBef>
              <a:spcAft>
                <a:spcPct val="0"/>
              </a:spcAft>
              <a:tabLst>
                <a:tab pos="641861" algn="l"/>
                <a:tab pos="1283721" algn="l"/>
                <a:tab pos="1925582" algn="l"/>
                <a:tab pos="2567443" algn="l"/>
              </a:tabLst>
              <a:defRPr>
                <a:solidFill>
                  <a:schemeClr val="tx1"/>
                </a:solidFill>
                <a:latin typeface="Arial" charset="0"/>
                <a:ea typeface="ＭＳ Ｐゴシック" charset="0"/>
              </a:defRPr>
            </a:lvl7pPr>
            <a:lvl8pPr marL="3389778" indent="-225986" eaLnBrk="0" fontAlgn="base" hangingPunct="0">
              <a:spcBef>
                <a:spcPct val="0"/>
              </a:spcBef>
              <a:spcAft>
                <a:spcPct val="0"/>
              </a:spcAft>
              <a:tabLst>
                <a:tab pos="641861" algn="l"/>
                <a:tab pos="1283721" algn="l"/>
                <a:tab pos="1925582" algn="l"/>
                <a:tab pos="2567443" algn="l"/>
              </a:tabLst>
              <a:defRPr>
                <a:solidFill>
                  <a:schemeClr val="tx1"/>
                </a:solidFill>
                <a:latin typeface="Arial" charset="0"/>
                <a:ea typeface="ＭＳ Ｐゴシック" charset="0"/>
              </a:defRPr>
            </a:lvl8pPr>
            <a:lvl9pPr marL="3841748" indent="-225986" eaLnBrk="0" fontAlgn="base" hangingPunct="0">
              <a:spcBef>
                <a:spcPct val="0"/>
              </a:spcBef>
              <a:spcAft>
                <a:spcPct val="0"/>
              </a:spcAft>
              <a:tabLst>
                <a:tab pos="641861" algn="l"/>
                <a:tab pos="1283721" algn="l"/>
                <a:tab pos="1925582" algn="l"/>
                <a:tab pos="2567443" algn="l"/>
              </a:tabLst>
              <a:defRPr>
                <a:solidFill>
                  <a:schemeClr val="tx1"/>
                </a:solidFill>
                <a:latin typeface="Arial" charset="0"/>
                <a:ea typeface="ＭＳ Ｐゴシック" charset="0"/>
              </a:defRPr>
            </a:lvl9pPr>
          </a:lstStyle>
          <a:p>
            <a:pPr>
              <a:buFont typeface="Times New Roman" charset="0"/>
              <a:buNone/>
            </a:pPr>
            <a:fld id="{DA19B949-6D37-8046-872F-637C977D1CEB}" type="slidenum">
              <a:rPr lang="en-US" sz="1300">
                <a:solidFill>
                  <a:srgbClr val="303D22"/>
                </a:solidFill>
              </a:rPr>
              <a:pPr>
                <a:buFont typeface="Times New Roman" charset="0"/>
                <a:buNone/>
              </a:pPr>
              <a:t>19</a:t>
            </a:fld>
            <a:endParaRPr lang="en-US" sz="1300">
              <a:solidFill>
                <a:srgbClr val="303D22"/>
              </a:solidFill>
            </a:endParaRPr>
          </a:p>
        </p:txBody>
      </p:sp>
      <p:sp>
        <p:nvSpPr>
          <p:cNvPr id="45059" name="Rectangle 1"/>
          <p:cNvSpPr>
            <a:spLocks noGrp="1" noRot="1" noChangeAspect="1" noChangeArrowheads="1" noTextEdit="1"/>
          </p:cNvSpPr>
          <p:nvPr>
            <p:ph type="sldImg"/>
          </p:nvPr>
        </p:nvSpPr>
        <p:spPr bwMode="auto">
          <a:xfrm>
            <a:off x="1120775" y="687388"/>
            <a:ext cx="4524375" cy="3394075"/>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060" name="Text Box 2"/>
          <p:cNvSpPr>
            <a:spLocks noGrp="1" noChangeArrowheads="1"/>
          </p:cNvSpPr>
          <p:nvPr>
            <p:ph type="body" idx="1"/>
          </p:nvPr>
        </p:nvSpPr>
        <p:spPr bwMode="auto">
          <a:xfrm>
            <a:off x="676715" y="4298530"/>
            <a:ext cx="5413716" cy="168797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tIns="7043" numCol="1" anchor="t" anchorCtr="0" compatLnSpc="1">
            <a:prstTxWarp prst="textNoShape">
              <a:avLst/>
            </a:prstTxWarp>
          </a:bodyPr>
          <a:lstStyle/>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r>
              <a:rPr lang="en-US" b="1" dirty="0">
                <a:latin typeface="Arial" pitchFamily="34" charset="0"/>
                <a:cs typeface="Arial" pitchFamily="34" charset="0"/>
              </a:rPr>
              <a:t>Therapeutic Targeting of the Hallmarks of Cancer</a:t>
            </a:r>
          </a:p>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endParaRPr lang="en-US" dirty="0">
              <a:latin typeface="Arial" pitchFamily="34" charset="0"/>
              <a:cs typeface="Arial" pitchFamily="34" charset="0"/>
            </a:endParaRPr>
          </a:p>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r>
              <a:rPr lang="en-US" dirty="0">
                <a:latin typeface="Arial" pitchFamily="34" charset="0"/>
                <a:cs typeface="Arial" pitchFamily="34" charset="0"/>
              </a:rPr>
              <a:t>Drugs that interfere with each of the acquired capabilities necessary for tumor growth and progression have been developed and are in clinical trials or in some cases approved for clinical use in treating certain forms of</a:t>
            </a:r>
          </a:p>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r>
              <a:rPr lang="en-US" dirty="0">
                <a:latin typeface="Arial" pitchFamily="34" charset="0"/>
                <a:cs typeface="Arial" pitchFamily="34" charset="0"/>
              </a:rPr>
              <a:t>human cancer. Additionally, the investigational drugs are being developed to target each of the enabling characteristics and emerging hallmarks depicted in Figure 3, which also hold promise as cancer therapeutics. The drugs</a:t>
            </a:r>
          </a:p>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r>
              <a:rPr lang="en-US" dirty="0">
                <a:latin typeface="Arial" pitchFamily="34" charset="0"/>
                <a:cs typeface="Arial" pitchFamily="34" charset="0"/>
              </a:rPr>
              <a:t>listed are but illustrative examples; there is a deep pipeline of candidate drugs with different molecular targets and modes of action in development for most of these hallmarks.</a:t>
            </a:r>
          </a:p>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endParaRPr lang="en-US" dirty="0">
              <a:latin typeface="Arial" pitchFamily="34" charset="0"/>
              <a:cs typeface="Arial" pitchFamily="34" charset="0"/>
            </a:endParaRPr>
          </a:p>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endParaRPr lang="en-US" dirty="0">
              <a:latin typeface="Arial" pitchFamily="34" charset="0"/>
              <a:cs typeface="Arial" pitchFamily="34" charset="0"/>
            </a:endParaRPr>
          </a:p>
          <a:p>
            <a:pPr marL="191459" indent="-189890">
              <a:lnSpc>
                <a:spcPct val="93000"/>
              </a:lnSpc>
              <a:spcBef>
                <a:spcPct val="0"/>
              </a:spcBef>
              <a:tabLst>
                <a:tab pos="641861" algn="l"/>
                <a:tab pos="1283721" algn="l"/>
                <a:tab pos="1925582" algn="l"/>
                <a:tab pos="2567443" algn="l"/>
                <a:tab pos="3210872" algn="l"/>
                <a:tab pos="3852734" algn="l"/>
                <a:tab pos="4494594" algn="l"/>
                <a:tab pos="5136456" algn="l"/>
              </a:tabLst>
            </a:pPr>
            <a:endParaRPr lang="en-US" dirty="0">
              <a:latin typeface="Arial" pitchFamily="34" charset="0"/>
              <a:cs typeface="Arial" pitchFamily="34" charset="0"/>
            </a:endParaRPr>
          </a:p>
        </p:txBody>
      </p:sp>
    </p:spTree>
    <p:extLst>
      <p:ext uri="{BB962C8B-B14F-4D97-AF65-F5344CB8AC3E}">
        <p14:creationId xmlns:p14="http://schemas.microsoft.com/office/powerpoint/2010/main" xmlns="" val="1005783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xmlns="" val="621413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xmlns="" val="687152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29057" indent="-280406">
              <a:defRPr>
                <a:solidFill>
                  <a:schemeClr val="tx1"/>
                </a:solidFill>
                <a:latin typeface="Tahoma" panose="020B0604030504040204" pitchFamily="34" charset="0"/>
              </a:defRPr>
            </a:lvl2pPr>
            <a:lvl3pPr marL="1121626" indent="-224325">
              <a:defRPr>
                <a:solidFill>
                  <a:schemeClr val="tx1"/>
                </a:solidFill>
                <a:latin typeface="Tahoma" panose="020B0604030504040204" pitchFamily="34" charset="0"/>
              </a:defRPr>
            </a:lvl3pPr>
            <a:lvl4pPr marL="1570276" indent="-224325">
              <a:defRPr>
                <a:solidFill>
                  <a:schemeClr val="tx1"/>
                </a:solidFill>
                <a:latin typeface="Tahoma" panose="020B0604030504040204" pitchFamily="34" charset="0"/>
              </a:defRPr>
            </a:lvl4pPr>
            <a:lvl5pPr marL="2018927" indent="-224325">
              <a:defRPr>
                <a:solidFill>
                  <a:schemeClr val="tx1"/>
                </a:solidFill>
                <a:latin typeface="Tahoma" panose="020B0604030504040204" pitchFamily="34" charset="0"/>
              </a:defRPr>
            </a:lvl5pPr>
            <a:lvl6pPr marL="2467577" indent="-224325" eaLnBrk="0" fontAlgn="base" hangingPunct="0">
              <a:spcBef>
                <a:spcPct val="0"/>
              </a:spcBef>
              <a:spcAft>
                <a:spcPct val="0"/>
              </a:spcAft>
              <a:defRPr>
                <a:solidFill>
                  <a:schemeClr val="tx1"/>
                </a:solidFill>
                <a:latin typeface="Tahoma" panose="020B0604030504040204" pitchFamily="34" charset="0"/>
              </a:defRPr>
            </a:lvl6pPr>
            <a:lvl7pPr marL="2916227" indent="-224325" eaLnBrk="0" fontAlgn="base" hangingPunct="0">
              <a:spcBef>
                <a:spcPct val="0"/>
              </a:spcBef>
              <a:spcAft>
                <a:spcPct val="0"/>
              </a:spcAft>
              <a:defRPr>
                <a:solidFill>
                  <a:schemeClr val="tx1"/>
                </a:solidFill>
                <a:latin typeface="Tahoma" panose="020B0604030504040204" pitchFamily="34" charset="0"/>
              </a:defRPr>
            </a:lvl7pPr>
            <a:lvl8pPr marL="3364878" indent="-224325" eaLnBrk="0" fontAlgn="base" hangingPunct="0">
              <a:spcBef>
                <a:spcPct val="0"/>
              </a:spcBef>
              <a:spcAft>
                <a:spcPct val="0"/>
              </a:spcAft>
              <a:defRPr>
                <a:solidFill>
                  <a:schemeClr val="tx1"/>
                </a:solidFill>
                <a:latin typeface="Tahoma" panose="020B0604030504040204" pitchFamily="34" charset="0"/>
              </a:defRPr>
            </a:lvl8pPr>
            <a:lvl9pPr marL="3813528" indent="-224325" eaLnBrk="0" fontAlgn="base" hangingPunct="0">
              <a:spcBef>
                <a:spcPct val="0"/>
              </a:spcBef>
              <a:spcAft>
                <a:spcPct val="0"/>
              </a:spcAft>
              <a:defRPr>
                <a:solidFill>
                  <a:schemeClr val="tx1"/>
                </a:solidFill>
                <a:latin typeface="Tahoma" panose="020B0604030504040204" pitchFamily="34" charset="0"/>
              </a:defRPr>
            </a:lvl9pPr>
          </a:lstStyle>
          <a:p>
            <a:fld id="{D432E30F-C3A0-4C03-AF67-F9476B06EAFE}" type="slidenum">
              <a:rPr lang="en-US" altLang="en-US">
                <a:latin typeface="Arial" panose="020B0604020202020204" pitchFamily="34" charset="0"/>
              </a:rPr>
              <a:pPr/>
              <a:t>24</a:t>
            </a:fld>
            <a:endParaRPr lang="en-US" altLang="en-US">
              <a:latin typeface="Arial" panose="020B0604020202020204" pitchFamily="34" charset="0"/>
            </a:endParaRPr>
          </a:p>
        </p:txBody>
      </p:sp>
      <p:sp>
        <p:nvSpPr>
          <p:cNvPr id="139267" name="Rectangle 2"/>
          <p:cNvSpPr>
            <a:spLocks noGrp="1" noRot="1" noChangeAspect="1" noTextEdit="1"/>
          </p:cNvSpPr>
          <p:nvPr>
            <p:ph type="sldImg"/>
          </p:nvPr>
        </p:nvSpPr>
        <p:spPr>
          <a:ln/>
        </p:spPr>
      </p:sp>
      <p:sp>
        <p:nvSpPr>
          <p:cNvPr id="139268" name="Rectangle 3"/>
          <p:cNvSpPr>
            <a:spLocks noGrp="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xmlns="" val="960644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xmlns="" val="109830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1702587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b="1">
                <a:solidFill>
                  <a:schemeClr val="tx1"/>
                </a:solidFill>
                <a:latin typeface="Tahoma" pitchFamily="34" charset="0"/>
              </a:defRPr>
            </a:lvl1pPr>
            <a:lvl2pPr marL="729057" indent="-280406">
              <a:defRPr b="1">
                <a:solidFill>
                  <a:schemeClr val="tx1"/>
                </a:solidFill>
                <a:latin typeface="Tahoma" pitchFamily="34" charset="0"/>
              </a:defRPr>
            </a:lvl2pPr>
            <a:lvl3pPr marL="1121626" indent="-224325">
              <a:defRPr b="1">
                <a:solidFill>
                  <a:schemeClr val="tx1"/>
                </a:solidFill>
                <a:latin typeface="Tahoma" pitchFamily="34" charset="0"/>
              </a:defRPr>
            </a:lvl3pPr>
            <a:lvl4pPr marL="1570276" indent="-224325">
              <a:defRPr b="1">
                <a:solidFill>
                  <a:schemeClr val="tx1"/>
                </a:solidFill>
                <a:latin typeface="Tahoma" pitchFamily="34" charset="0"/>
              </a:defRPr>
            </a:lvl4pPr>
            <a:lvl5pPr marL="2018927" indent="-224325">
              <a:defRPr b="1">
                <a:solidFill>
                  <a:schemeClr val="tx1"/>
                </a:solidFill>
                <a:latin typeface="Tahoma" pitchFamily="34" charset="0"/>
              </a:defRPr>
            </a:lvl5pPr>
            <a:lvl6pPr marL="2467577" indent="-224325" eaLnBrk="0" fontAlgn="base" hangingPunct="0">
              <a:spcBef>
                <a:spcPct val="0"/>
              </a:spcBef>
              <a:spcAft>
                <a:spcPct val="0"/>
              </a:spcAft>
              <a:defRPr b="1">
                <a:solidFill>
                  <a:schemeClr val="tx1"/>
                </a:solidFill>
                <a:latin typeface="Tahoma" pitchFamily="34" charset="0"/>
              </a:defRPr>
            </a:lvl6pPr>
            <a:lvl7pPr marL="2916227" indent="-224325" eaLnBrk="0" fontAlgn="base" hangingPunct="0">
              <a:spcBef>
                <a:spcPct val="0"/>
              </a:spcBef>
              <a:spcAft>
                <a:spcPct val="0"/>
              </a:spcAft>
              <a:defRPr b="1">
                <a:solidFill>
                  <a:schemeClr val="tx1"/>
                </a:solidFill>
                <a:latin typeface="Tahoma" pitchFamily="34" charset="0"/>
              </a:defRPr>
            </a:lvl7pPr>
            <a:lvl8pPr marL="3364878" indent="-224325" eaLnBrk="0" fontAlgn="base" hangingPunct="0">
              <a:spcBef>
                <a:spcPct val="0"/>
              </a:spcBef>
              <a:spcAft>
                <a:spcPct val="0"/>
              </a:spcAft>
              <a:defRPr b="1">
                <a:solidFill>
                  <a:schemeClr val="tx1"/>
                </a:solidFill>
                <a:latin typeface="Tahoma" pitchFamily="34" charset="0"/>
              </a:defRPr>
            </a:lvl8pPr>
            <a:lvl9pPr marL="3813528" indent="-224325" eaLnBrk="0" fontAlgn="base" hangingPunct="0">
              <a:spcBef>
                <a:spcPct val="0"/>
              </a:spcBef>
              <a:spcAft>
                <a:spcPct val="0"/>
              </a:spcAft>
              <a:defRPr b="1">
                <a:solidFill>
                  <a:schemeClr val="tx1"/>
                </a:solidFill>
                <a:latin typeface="Tahoma" pitchFamily="34" charset="0"/>
              </a:defRPr>
            </a:lvl9pPr>
          </a:lstStyle>
          <a:p>
            <a:fld id="{415A50A3-03D6-438B-9125-CE53992D09AA}" type="slidenum">
              <a:rPr lang="en-US" altLang="en-US" b="0">
                <a:latin typeface="Arial" charset="0"/>
              </a:rPr>
              <a:pPr/>
              <a:t>28</a:t>
            </a:fld>
            <a:endParaRPr lang="en-US" altLang="en-US" b="0">
              <a:latin typeface="Arial" charset="0"/>
            </a:endParaRPr>
          </a:p>
        </p:txBody>
      </p:sp>
      <p:sp>
        <p:nvSpPr>
          <p:cNvPr id="44035" name="Text Box 2"/>
          <p:cNvSpPr txBox="1">
            <a:spLocks noChangeArrowheads="1"/>
          </p:cNvSpPr>
          <p:nvPr/>
        </p:nvSpPr>
        <p:spPr bwMode="auto">
          <a:xfrm>
            <a:off x="1369737" y="899411"/>
            <a:ext cx="3967888" cy="308391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9730" tIns="44865" rIns="89730" bIns="44865" anchor="ctr"/>
          <a:lstStyle>
            <a:lvl1pPr>
              <a:defRPr b="1">
                <a:solidFill>
                  <a:schemeClr val="tx1"/>
                </a:solidFill>
                <a:latin typeface="Tahoma" pitchFamily="34" charset="0"/>
              </a:defRPr>
            </a:lvl1pPr>
            <a:lvl2pPr marL="742950" indent="-285750">
              <a:defRPr b="1">
                <a:solidFill>
                  <a:schemeClr val="tx1"/>
                </a:solidFill>
                <a:latin typeface="Tahoma" pitchFamily="34" charset="0"/>
              </a:defRPr>
            </a:lvl2pPr>
            <a:lvl3pPr marL="1143000" indent="-228600">
              <a:defRPr b="1">
                <a:solidFill>
                  <a:schemeClr val="tx1"/>
                </a:solidFill>
                <a:latin typeface="Tahoma" pitchFamily="34" charset="0"/>
              </a:defRPr>
            </a:lvl3pPr>
            <a:lvl4pPr marL="1600200" indent="-228600">
              <a:defRPr b="1">
                <a:solidFill>
                  <a:schemeClr val="tx1"/>
                </a:solidFill>
                <a:latin typeface="Tahoma" pitchFamily="34" charset="0"/>
              </a:defRPr>
            </a:lvl4pPr>
            <a:lvl5pPr marL="2057400" indent="-228600">
              <a:defRPr b="1">
                <a:solidFill>
                  <a:schemeClr val="tx1"/>
                </a:solidFill>
                <a:latin typeface="Tahoma" pitchFamily="34" charset="0"/>
              </a:defRPr>
            </a:lvl5pPr>
            <a:lvl6pPr marL="2514600" indent="-228600" eaLnBrk="0" fontAlgn="base" hangingPunct="0">
              <a:spcBef>
                <a:spcPct val="0"/>
              </a:spcBef>
              <a:spcAft>
                <a:spcPct val="0"/>
              </a:spcAft>
              <a:defRPr b="1">
                <a:solidFill>
                  <a:schemeClr val="tx1"/>
                </a:solidFill>
                <a:latin typeface="Tahoma" pitchFamily="34" charset="0"/>
              </a:defRPr>
            </a:lvl6pPr>
            <a:lvl7pPr marL="2971800" indent="-228600" eaLnBrk="0" fontAlgn="base" hangingPunct="0">
              <a:spcBef>
                <a:spcPct val="0"/>
              </a:spcBef>
              <a:spcAft>
                <a:spcPct val="0"/>
              </a:spcAft>
              <a:defRPr b="1">
                <a:solidFill>
                  <a:schemeClr val="tx1"/>
                </a:solidFill>
                <a:latin typeface="Tahoma" pitchFamily="34" charset="0"/>
              </a:defRPr>
            </a:lvl7pPr>
            <a:lvl8pPr marL="3429000" indent="-228600" eaLnBrk="0" fontAlgn="base" hangingPunct="0">
              <a:spcBef>
                <a:spcPct val="0"/>
              </a:spcBef>
              <a:spcAft>
                <a:spcPct val="0"/>
              </a:spcAft>
              <a:defRPr b="1">
                <a:solidFill>
                  <a:schemeClr val="tx1"/>
                </a:solidFill>
                <a:latin typeface="Tahoma" pitchFamily="34" charset="0"/>
              </a:defRPr>
            </a:lvl8pPr>
            <a:lvl9pPr marL="3886200" indent="-228600" eaLnBrk="0" fontAlgn="base" hangingPunct="0">
              <a:spcBef>
                <a:spcPct val="0"/>
              </a:spcBef>
              <a:spcAft>
                <a:spcPct val="0"/>
              </a:spcAft>
              <a:defRPr b="1">
                <a:solidFill>
                  <a:schemeClr val="tx1"/>
                </a:solidFill>
                <a:latin typeface="Tahoma" pitchFamily="34" charset="0"/>
              </a:defRPr>
            </a:lvl9pPr>
          </a:lstStyle>
          <a:p>
            <a:endParaRPr lang="en-US" altLang="en-US"/>
          </a:p>
        </p:txBody>
      </p:sp>
      <p:sp>
        <p:nvSpPr>
          <p:cNvPr id="44036" name="Text Box 3"/>
          <p:cNvSpPr>
            <a:spLocks noGrp="1" noChangeArrowheads="1"/>
          </p:cNvSpPr>
          <p:nvPr>
            <p:ph type="body"/>
          </p:nvPr>
        </p:nvSpPr>
        <p:spPr>
          <a:xfrm>
            <a:off x="1023421" y="4281566"/>
            <a:ext cx="4666732" cy="3421193"/>
          </a:xfrm>
          <a:noFill/>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84122" indent="-84122" defTabSz="448650">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dirty="0" err="1"/>
              <a:t>Pharmacoethnicity</a:t>
            </a:r>
            <a:r>
              <a:rPr lang="en-GB" altLang="en-US" dirty="0"/>
              <a:t>, or ethnic diversity in drug response or toxicity, results from the combined interaction of many factors, principally differences in environment, local practice habit and regulatory control differences, drug</a:t>
            </a:r>
          </a:p>
          <a:p>
            <a:pPr marL="84122" indent="-84122" defTabSz="448650">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dirty="0"/>
              <a:t>drug interaction differences, and genetic differences. </a:t>
            </a:r>
            <a:r>
              <a:rPr lang="en-GB" altLang="en-US" dirty="0" err="1"/>
              <a:t>Pharmacoethnicity</a:t>
            </a:r>
            <a:r>
              <a:rPr lang="en-GB" altLang="en-US" dirty="0"/>
              <a:t> impacts global drug development and anticancer drug efficacy because the safe, tolerable, or therapeutic doses may differ among populations on the</a:t>
            </a:r>
          </a:p>
          <a:p>
            <a:pPr marL="84122" indent="-84122" defTabSz="448650">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dirty="0"/>
              <a:t>basis of ethnic factors. The importance of studying pharmacogenetics and pharmacogenomics as factors in </a:t>
            </a:r>
            <a:r>
              <a:rPr lang="en-GB" altLang="en-US" dirty="0" err="1"/>
              <a:t>pharmacoethnicity</a:t>
            </a:r>
            <a:r>
              <a:rPr lang="en-GB" altLang="en-US" dirty="0"/>
              <a:t> is becoming increasingly apparent. See also refs. (1, 2). World map courtesy of</a:t>
            </a:r>
          </a:p>
          <a:p>
            <a:pPr marL="84122" indent="-84122" defTabSz="448650">
              <a:lnSpc>
                <a:spcPct val="93000"/>
              </a:lnSpc>
              <a:spcBef>
                <a:spcPct val="0"/>
              </a:spcBef>
              <a:buSzPct val="45000"/>
              <a:tabLst>
                <a:tab pos="710363" algn="l"/>
                <a:tab pos="1420726" algn="l"/>
                <a:tab pos="2131089" algn="l"/>
                <a:tab pos="2841452" algn="l"/>
                <a:tab pos="3551815" algn="l"/>
                <a:tab pos="4262178" algn="l"/>
                <a:tab pos="4972541" algn="l"/>
              </a:tabLst>
            </a:pPr>
            <a:r>
              <a:rPr lang="en-GB" altLang="en-US" dirty="0"/>
              <a:t>http://english.freemap.jp/ and used with permission under the Creative Commons Attribution 3.0 License.</a:t>
            </a:r>
          </a:p>
        </p:txBody>
      </p:sp>
    </p:spTree>
    <p:extLst>
      <p:ext uri="{BB962C8B-B14F-4D97-AF65-F5344CB8AC3E}">
        <p14:creationId xmlns:p14="http://schemas.microsoft.com/office/powerpoint/2010/main" xmlns="" val="3331013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76DFF-03A8-430E-9DDB-17FFCC79BF16}" type="slidenum">
              <a:rPr lang="en-US" altLang="en-US"/>
              <a:pPr/>
              <a:t>30</a:t>
            </a:fld>
            <a:endParaRPr lang="en-US" alt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894522" y="4272197"/>
            <a:ext cx="4919870" cy="4047344"/>
          </a:xfrm>
        </p:spPr>
        <p:txBody>
          <a:bodyPr/>
          <a:lstStyle/>
          <a:p>
            <a:r>
              <a:rPr lang="en-US" altLang="en-US"/>
              <a:t>GC – patient #32</a:t>
            </a:r>
          </a:p>
        </p:txBody>
      </p:sp>
    </p:spTree>
    <p:extLst>
      <p:ext uri="{BB962C8B-B14F-4D97-AF65-F5344CB8AC3E}">
        <p14:creationId xmlns:p14="http://schemas.microsoft.com/office/powerpoint/2010/main" xmlns="" val="1247031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Arial" charset="0"/>
                <a:cs typeface="Arial" charset="0"/>
              </a:rPr>
              <a:t>Precision medicine is bringing better care, but bigger challenges than we ever anticipated  -- as we see here with rapid success and then rapid resistance with melanoma immunotherapies</a:t>
            </a:r>
          </a:p>
          <a:p>
            <a:pPr>
              <a:buFontTx/>
              <a:buChar char="•"/>
            </a:pPr>
            <a:r>
              <a:rPr lang="en-US" dirty="0">
                <a:latin typeface="Arial" charset="0"/>
                <a:cs typeface="Arial" charset="0"/>
              </a:rPr>
              <a:t>Need to deepen understanding of tumor heterogeneity,</a:t>
            </a:r>
            <a:r>
              <a:rPr lang="en-US" baseline="0" dirty="0">
                <a:latin typeface="Arial" charset="0"/>
                <a:cs typeface="Arial" charset="0"/>
              </a:rPr>
              <a:t> </a:t>
            </a:r>
            <a:r>
              <a:rPr lang="en-US" dirty="0">
                <a:latin typeface="Arial" charset="0"/>
                <a:cs typeface="Arial" charset="0"/>
              </a:rPr>
              <a:t>treatment resistance, and better pinpoint the most important cancer-driving mutations </a:t>
            </a:r>
          </a:p>
          <a:p>
            <a:pPr>
              <a:buFontTx/>
              <a:buChar char="•"/>
            </a:pPr>
            <a:r>
              <a:rPr lang="en-US" dirty="0">
                <a:latin typeface="Arial" charset="0"/>
                <a:cs typeface="Arial" charset="0"/>
              </a:rPr>
              <a:t>Need to refine our treatment approaches - identify combinations of targeted therapies that more comprehensively fight cancer and prevent development of treatment resistance</a:t>
            </a:r>
          </a:p>
          <a:p>
            <a:pPr>
              <a:buFontTx/>
              <a:buChar char="•"/>
            </a:pPr>
            <a:r>
              <a:rPr lang="en-US" dirty="0">
                <a:latin typeface="Arial" charset="0"/>
                <a:cs typeface="Arial" charset="0"/>
              </a:rPr>
              <a:t>We also have a long way to go still with many other common cancers – brain, pancreatic and bladder – where success has been slower</a:t>
            </a:r>
          </a:p>
          <a:p>
            <a:endParaRPr lang="en-US" dirty="0">
              <a:latin typeface="Arial" charset="0"/>
              <a:cs typeface="Arial" charset="0"/>
            </a:endParaRPr>
          </a:p>
          <a:p>
            <a:r>
              <a:rPr lang="en-US" b="1" dirty="0">
                <a:latin typeface="Arial" charset="0"/>
                <a:cs typeface="Arial" charset="0"/>
              </a:rPr>
              <a:t>Health IT technologies </a:t>
            </a:r>
            <a:r>
              <a:rPr lang="en-US" dirty="0">
                <a:latin typeface="Arial" charset="0"/>
                <a:cs typeface="Arial" charset="0"/>
              </a:rPr>
              <a:t>– including rapid-learning tools like ASCO’s </a:t>
            </a:r>
            <a:r>
              <a:rPr lang="en-US" dirty="0" err="1">
                <a:latin typeface="Arial" charset="0"/>
                <a:cs typeface="Arial" charset="0"/>
              </a:rPr>
              <a:t>CancerLinQ</a:t>
            </a:r>
            <a:r>
              <a:rPr lang="en-US" dirty="0">
                <a:latin typeface="Arial" charset="0"/>
                <a:cs typeface="Arial" charset="0"/>
              </a:rPr>
              <a:t> – can help us tackle some of these challenges, and help clinicians keep up with the rapidly evolving science.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34452" indent="-282482">
              <a:defRPr>
                <a:solidFill>
                  <a:schemeClr val="tx1"/>
                </a:solidFill>
                <a:latin typeface="Arial" charset="0"/>
                <a:ea typeface="ＭＳ Ｐゴシック" charset="0"/>
              </a:defRPr>
            </a:lvl2pPr>
            <a:lvl3pPr marL="1129926" indent="-225986">
              <a:defRPr>
                <a:solidFill>
                  <a:schemeClr val="tx1"/>
                </a:solidFill>
                <a:latin typeface="Arial" charset="0"/>
                <a:ea typeface="ＭＳ Ｐゴシック" charset="0"/>
              </a:defRPr>
            </a:lvl3pPr>
            <a:lvl4pPr marL="1581896" indent="-225986">
              <a:defRPr>
                <a:solidFill>
                  <a:schemeClr val="tx1"/>
                </a:solidFill>
                <a:latin typeface="Arial" charset="0"/>
                <a:ea typeface="ＭＳ Ｐゴシック" charset="0"/>
              </a:defRPr>
            </a:lvl4pPr>
            <a:lvl5pPr marL="2033867" indent="-225986">
              <a:defRPr>
                <a:solidFill>
                  <a:schemeClr val="tx1"/>
                </a:solidFill>
                <a:latin typeface="Arial" charset="0"/>
                <a:ea typeface="ＭＳ Ｐゴシック" charset="0"/>
              </a:defRPr>
            </a:lvl5pPr>
            <a:lvl6pPr marL="2485837" indent="-225986" eaLnBrk="0" fontAlgn="base" hangingPunct="0">
              <a:spcBef>
                <a:spcPct val="0"/>
              </a:spcBef>
              <a:spcAft>
                <a:spcPct val="0"/>
              </a:spcAft>
              <a:defRPr>
                <a:solidFill>
                  <a:schemeClr val="tx1"/>
                </a:solidFill>
                <a:latin typeface="Arial" charset="0"/>
                <a:ea typeface="ＭＳ Ｐゴシック" charset="0"/>
              </a:defRPr>
            </a:lvl6pPr>
            <a:lvl7pPr marL="2937807" indent="-225986" eaLnBrk="0" fontAlgn="base" hangingPunct="0">
              <a:spcBef>
                <a:spcPct val="0"/>
              </a:spcBef>
              <a:spcAft>
                <a:spcPct val="0"/>
              </a:spcAft>
              <a:defRPr>
                <a:solidFill>
                  <a:schemeClr val="tx1"/>
                </a:solidFill>
                <a:latin typeface="Arial" charset="0"/>
                <a:ea typeface="ＭＳ Ｐゴシック" charset="0"/>
              </a:defRPr>
            </a:lvl7pPr>
            <a:lvl8pPr marL="3389778" indent="-225986" eaLnBrk="0" fontAlgn="base" hangingPunct="0">
              <a:spcBef>
                <a:spcPct val="0"/>
              </a:spcBef>
              <a:spcAft>
                <a:spcPct val="0"/>
              </a:spcAft>
              <a:defRPr>
                <a:solidFill>
                  <a:schemeClr val="tx1"/>
                </a:solidFill>
                <a:latin typeface="Arial" charset="0"/>
                <a:ea typeface="ＭＳ Ｐゴシック" charset="0"/>
              </a:defRPr>
            </a:lvl8pPr>
            <a:lvl9pPr marL="3841748" indent="-225986" eaLnBrk="0" fontAlgn="base" hangingPunct="0">
              <a:spcBef>
                <a:spcPct val="0"/>
              </a:spcBef>
              <a:spcAft>
                <a:spcPct val="0"/>
              </a:spcAft>
              <a:defRPr>
                <a:solidFill>
                  <a:schemeClr val="tx1"/>
                </a:solidFill>
                <a:latin typeface="Arial" charset="0"/>
                <a:ea typeface="ＭＳ Ｐゴシック" charset="0"/>
              </a:defRPr>
            </a:lvl9pPr>
          </a:lstStyle>
          <a:p>
            <a:fld id="{0A391352-4DC6-DE48-BE54-C43759A99EC6}" type="slidenum">
              <a:rPr lang="en-US"/>
              <a:pPr/>
              <a:t>31</a:t>
            </a:fld>
            <a:endParaRPr lang="en-US"/>
          </a:p>
        </p:txBody>
      </p:sp>
    </p:spTree>
    <p:extLst>
      <p:ext uri="{BB962C8B-B14F-4D97-AF65-F5344CB8AC3E}">
        <p14:creationId xmlns:p14="http://schemas.microsoft.com/office/powerpoint/2010/main" xmlns="" val="2803087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2D95DF77-8F06-6F45-9A20-27F1136C35C9}" type="slidenum">
              <a:rPr lang="fr-FR"/>
              <a:pPr>
                <a:defRPr/>
              </a:pPr>
              <a:t>39</a:t>
            </a:fld>
            <a:endParaRPr lang="fr-FR"/>
          </a:p>
        </p:txBody>
      </p:sp>
      <p:sp>
        <p:nvSpPr>
          <p:cNvPr id="15362" name="Slide Image Placeholder 1"/>
          <p:cNvSpPr>
            <a:spLocks noGrp="1" noRot="1" noChangeAspect="1" noTextEdit="1"/>
          </p:cNvSpPr>
          <p:nvPr>
            <p:ph type="sldImg"/>
          </p:nvPr>
        </p:nvSpPr>
        <p:spPr>
          <a:ln/>
          <a:extLst>
            <a:ext uri="{909E8E84-426E-40DD-AFC4-6F175D3DCCD1}">
              <a14:hiddenFill xmlns:a14="http://schemas.microsoft.com/office/drawing/2010/main" xmlns="">
                <a:noFill/>
              </a14:hiddenFill>
            </a:ext>
            <a:ext uri="{FAA26D3D-D897-4be2-8F04-BA451C77F1D7}">
              <ma14:placeholderFlag xmlns="" xmlns:ma14="http://schemas.microsoft.com/office/mac/drawingml/2011/main" val="1"/>
            </a:ext>
          </a:extLst>
        </p:spPr>
      </p:sp>
      <p:sp>
        <p:nvSpPr>
          <p:cNvPr id="15363" name="Notes Placeholder 2"/>
          <p:cNvSpPr>
            <a:spLocks noGrp="1"/>
          </p:cNvSpPr>
          <p:nvPr>
            <p:ph type="body" idx="1"/>
          </p:nvPr>
        </p:nvSpPr>
        <p:spPr/>
        <p:txBody>
          <a:bodyPr/>
          <a:lstStyle/>
          <a:p>
            <a:pPr defTabSz="457200" eaLnBrk="1" hangingPunct="1">
              <a:spcBef>
                <a:spcPct val="0"/>
              </a:spcBef>
              <a:defRPr/>
            </a:pPr>
            <a:endParaRPr lang="en-GB">
              <a:cs typeface="+mn-cs"/>
            </a:endParaRPr>
          </a:p>
        </p:txBody>
      </p:sp>
      <p:sp>
        <p:nvSpPr>
          <p:cNvPr id="122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ECBF22-0F43-CA4A-BA1F-B0BE2BFBE827}" type="slidenum">
              <a:rPr lang="fr-FR" sz="1200">
                <a:latin typeface="Calibri" charset="0"/>
                <a:ea typeface="ヒラギノ角ゴ Pro W3" charset="0"/>
              </a:rPr>
              <a:pPr algn="r" eaLnBrk="1" hangingPunct="1"/>
              <a:t>39</a:t>
            </a:fld>
            <a:endParaRPr lang="fr-FR" sz="1200">
              <a:latin typeface="Calibri" charset="0"/>
              <a:ea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359879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xmlns="" val="312097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xmlns="" val="2292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xmlns="" val="1762796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90FC1-1D33-4BC0-9E14-2EB6E6C299F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xmlns="" val="273540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dirty="0">
                <a:latin typeface="Arial" charset="0"/>
                <a:cs typeface="Arial" charset="0"/>
              </a:rPr>
              <a:t>Today we’ll talk through:</a:t>
            </a:r>
          </a:p>
          <a:p>
            <a:endParaRPr lang="en-US" dirty="0">
              <a:latin typeface="Arial" charset="0"/>
              <a:cs typeface="Arial" charset="0"/>
            </a:endParaRPr>
          </a:p>
          <a:p>
            <a:pPr>
              <a:buFontTx/>
              <a:buAutoNum type="arabicParenR"/>
            </a:pPr>
            <a:r>
              <a:rPr lang="en-US" dirty="0">
                <a:latin typeface="Arial" charset="0"/>
                <a:cs typeface="Arial" charset="0"/>
              </a:rPr>
              <a:t>A quick snapshot of cancer care 20 years ago</a:t>
            </a:r>
          </a:p>
          <a:p>
            <a:pPr>
              <a:buFontTx/>
              <a:buAutoNum type="arabicParenR"/>
            </a:pPr>
            <a:r>
              <a:rPr lang="en-US" dirty="0">
                <a:latin typeface="Arial" charset="0"/>
                <a:cs typeface="Arial" charset="0"/>
              </a:rPr>
              <a:t>Major advances of the last two decades that made today</a:t>
            </a:r>
            <a:r>
              <a:rPr lang="ja-JP" altLang="en-US" dirty="0">
                <a:latin typeface="Arial" charset="0"/>
                <a:cs typeface="Arial" charset="0"/>
              </a:rPr>
              <a:t>’</a:t>
            </a:r>
            <a:r>
              <a:rPr lang="en-US" dirty="0">
                <a:latin typeface="Arial" charset="0"/>
                <a:cs typeface="Arial" charset="0"/>
              </a:rPr>
              <a:t>s standards of care possible</a:t>
            </a:r>
          </a:p>
          <a:p>
            <a:r>
              <a:rPr lang="en-US" dirty="0">
                <a:latin typeface="Arial" charset="0"/>
                <a:cs typeface="Arial" charset="0"/>
              </a:rPr>
              <a:t>3) We</a:t>
            </a:r>
            <a:r>
              <a:rPr lang="ja-JP" altLang="en-US" dirty="0">
                <a:latin typeface="Arial" charset="0"/>
                <a:cs typeface="Arial" charset="0"/>
              </a:rPr>
              <a:t>’</a:t>
            </a:r>
            <a:r>
              <a:rPr lang="en-US" dirty="0" err="1">
                <a:latin typeface="Arial" charset="0"/>
                <a:cs typeface="Arial" charset="0"/>
              </a:rPr>
              <a:t>ll</a:t>
            </a:r>
            <a:r>
              <a:rPr lang="en-US" dirty="0">
                <a:latin typeface="Arial" charset="0"/>
                <a:cs typeface="Arial" charset="0"/>
              </a:rPr>
              <a:t> also look at the road ahead – the major challenges and opportunities that we have to meet to make the next 20 years just as transformative</a:t>
            </a:r>
          </a:p>
          <a:p>
            <a:pPr marL="684233" lvl="1" indent="-227555">
              <a:buFontTx/>
              <a:buAutoNum type="arabicParenR"/>
            </a:pPr>
            <a:endParaRPr lang="en-US" dirty="0">
              <a:latin typeface="Arial" charset="0"/>
              <a:cs typeface="Arial"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34452" indent="-282482">
              <a:defRPr>
                <a:solidFill>
                  <a:schemeClr val="tx1"/>
                </a:solidFill>
                <a:latin typeface="Arial" charset="0"/>
                <a:ea typeface="ＭＳ Ｐゴシック" charset="0"/>
              </a:defRPr>
            </a:lvl2pPr>
            <a:lvl3pPr marL="1129926" indent="-225986">
              <a:defRPr>
                <a:solidFill>
                  <a:schemeClr val="tx1"/>
                </a:solidFill>
                <a:latin typeface="Arial" charset="0"/>
                <a:ea typeface="ＭＳ Ｐゴシック" charset="0"/>
              </a:defRPr>
            </a:lvl3pPr>
            <a:lvl4pPr marL="1581896" indent="-225986">
              <a:defRPr>
                <a:solidFill>
                  <a:schemeClr val="tx1"/>
                </a:solidFill>
                <a:latin typeface="Arial" charset="0"/>
                <a:ea typeface="ＭＳ Ｐゴシック" charset="0"/>
              </a:defRPr>
            </a:lvl4pPr>
            <a:lvl5pPr marL="2033867" indent="-225986">
              <a:defRPr>
                <a:solidFill>
                  <a:schemeClr val="tx1"/>
                </a:solidFill>
                <a:latin typeface="Arial" charset="0"/>
                <a:ea typeface="ＭＳ Ｐゴシック" charset="0"/>
              </a:defRPr>
            </a:lvl5pPr>
            <a:lvl6pPr marL="2485837" indent="-225986" eaLnBrk="0" fontAlgn="base" hangingPunct="0">
              <a:spcBef>
                <a:spcPct val="0"/>
              </a:spcBef>
              <a:spcAft>
                <a:spcPct val="0"/>
              </a:spcAft>
              <a:defRPr>
                <a:solidFill>
                  <a:schemeClr val="tx1"/>
                </a:solidFill>
                <a:latin typeface="Arial" charset="0"/>
                <a:ea typeface="ＭＳ Ｐゴシック" charset="0"/>
              </a:defRPr>
            </a:lvl6pPr>
            <a:lvl7pPr marL="2937807" indent="-225986" eaLnBrk="0" fontAlgn="base" hangingPunct="0">
              <a:spcBef>
                <a:spcPct val="0"/>
              </a:spcBef>
              <a:spcAft>
                <a:spcPct val="0"/>
              </a:spcAft>
              <a:defRPr>
                <a:solidFill>
                  <a:schemeClr val="tx1"/>
                </a:solidFill>
                <a:latin typeface="Arial" charset="0"/>
                <a:ea typeface="ＭＳ Ｐゴシック" charset="0"/>
              </a:defRPr>
            </a:lvl7pPr>
            <a:lvl8pPr marL="3389778" indent="-225986" eaLnBrk="0" fontAlgn="base" hangingPunct="0">
              <a:spcBef>
                <a:spcPct val="0"/>
              </a:spcBef>
              <a:spcAft>
                <a:spcPct val="0"/>
              </a:spcAft>
              <a:defRPr>
                <a:solidFill>
                  <a:schemeClr val="tx1"/>
                </a:solidFill>
                <a:latin typeface="Arial" charset="0"/>
                <a:ea typeface="ＭＳ Ｐゴシック" charset="0"/>
              </a:defRPr>
            </a:lvl8pPr>
            <a:lvl9pPr marL="3841748" indent="-225986" eaLnBrk="0" fontAlgn="base" hangingPunct="0">
              <a:spcBef>
                <a:spcPct val="0"/>
              </a:spcBef>
              <a:spcAft>
                <a:spcPct val="0"/>
              </a:spcAft>
              <a:defRPr>
                <a:solidFill>
                  <a:schemeClr val="tx1"/>
                </a:solidFill>
                <a:latin typeface="Arial" charset="0"/>
                <a:ea typeface="ＭＳ Ｐゴシック" charset="0"/>
              </a:defRPr>
            </a:lvl9pPr>
          </a:lstStyle>
          <a:p>
            <a:fld id="{8D6AC63F-EBCB-D842-B843-41532CCC8559}" type="slidenum">
              <a:rPr lang="en-US"/>
              <a:pPr/>
              <a:t>12</a:t>
            </a:fld>
            <a:endParaRPr lang="en-US"/>
          </a:p>
        </p:txBody>
      </p:sp>
    </p:spTree>
    <p:extLst>
      <p:ext uri="{BB962C8B-B14F-4D97-AF65-F5344CB8AC3E}">
        <p14:creationId xmlns:p14="http://schemas.microsoft.com/office/powerpoint/2010/main" xmlns="" val="4089601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8195"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3357"/>
            <a:r>
              <a:rPr lang="en-US" b="1" dirty="0">
                <a:latin typeface="Arial" charset="0"/>
                <a:cs typeface="Arial" charset="0"/>
              </a:rPr>
              <a:t>As you can see, tremendous change has occurred…</a:t>
            </a:r>
          </a:p>
          <a:p>
            <a:pPr defTabSz="913357"/>
            <a:endParaRPr lang="en-US" i="1" dirty="0">
              <a:latin typeface="Arial" charset="0"/>
              <a:cs typeface="Arial" charset="0"/>
            </a:endParaRPr>
          </a:p>
          <a:p>
            <a:pPr defTabSz="913357">
              <a:buFontTx/>
              <a:buChar char="•"/>
            </a:pPr>
            <a:r>
              <a:rPr lang="en-US" i="1" dirty="0">
                <a:latin typeface="Arial" charset="0"/>
                <a:cs typeface="Arial" charset="0"/>
              </a:rPr>
              <a:t>A note regarding the 200 fewer treatments bullet: This figure is based on the following list of the almost 200 new FDA oncology indications approved since 1996: </a:t>
            </a:r>
            <a:r>
              <a:rPr lang="en-US" i="1" dirty="0">
                <a:latin typeface="Arial" charset="0"/>
                <a:cs typeface="Arial" charset="0"/>
                <a:hlinkClick r:id="rId3"/>
              </a:rPr>
              <a:t>https://www.centerwatch.com/drug-information/fda-approved-drugs/therapeutic-area/12/oncology</a:t>
            </a:r>
            <a:r>
              <a:rPr lang="en-US" i="1" dirty="0">
                <a:latin typeface="Arial" charset="0"/>
                <a:cs typeface="Arial" charset="0"/>
              </a:rPr>
              <a:t>)</a:t>
            </a:r>
          </a:p>
          <a:p>
            <a:pPr defTabSz="913357"/>
            <a:endParaRPr lang="en-US" i="1" dirty="0">
              <a:latin typeface="Arial" charset="0"/>
              <a:cs typeface="Arial" charset="0"/>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34452" indent="-282482">
              <a:defRPr>
                <a:solidFill>
                  <a:schemeClr val="tx1"/>
                </a:solidFill>
                <a:latin typeface="Arial" charset="0"/>
                <a:ea typeface="ＭＳ Ｐゴシック" charset="0"/>
              </a:defRPr>
            </a:lvl2pPr>
            <a:lvl3pPr marL="1129926" indent="-225986">
              <a:defRPr>
                <a:solidFill>
                  <a:schemeClr val="tx1"/>
                </a:solidFill>
                <a:latin typeface="Arial" charset="0"/>
                <a:ea typeface="ＭＳ Ｐゴシック" charset="0"/>
              </a:defRPr>
            </a:lvl3pPr>
            <a:lvl4pPr marL="1581896" indent="-225986">
              <a:defRPr>
                <a:solidFill>
                  <a:schemeClr val="tx1"/>
                </a:solidFill>
                <a:latin typeface="Arial" charset="0"/>
                <a:ea typeface="ＭＳ Ｐゴシック" charset="0"/>
              </a:defRPr>
            </a:lvl4pPr>
            <a:lvl5pPr marL="2033867" indent="-225986">
              <a:defRPr>
                <a:solidFill>
                  <a:schemeClr val="tx1"/>
                </a:solidFill>
                <a:latin typeface="Arial" charset="0"/>
                <a:ea typeface="ＭＳ Ｐゴシック" charset="0"/>
              </a:defRPr>
            </a:lvl5pPr>
            <a:lvl6pPr marL="2485837" indent="-225986" eaLnBrk="0" fontAlgn="base" hangingPunct="0">
              <a:spcBef>
                <a:spcPct val="0"/>
              </a:spcBef>
              <a:spcAft>
                <a:spcPct val="0"/>
              </a:spcAft>
              <a:defRPr>
                <a:solidFill>
                  <a:schemeClr val="tx1"/>
                </a:solidFill>
                <a:latin typeface="Arial" charset="0"/>
                <a:ea typeface="ＭＳ Ｐゴシック" charset="0"/>
              </a:defRPr>
            </a:lvl6pPr>
            <a:lvl7pPr marL="2937807" indent="-225986" eaLnBrk="0" fontAlgn="base" hangingPunct="0">
              <a:spcBef>
                <a:spcPct val="0"/>
              </a:spcBef>
              <a:spcAft>
                <a:spcPct val="0"/>
              </a:spcAft>
              <a:defRPr>
                <a:solidFill>
                  <a:schemeClr val="tx1"/>
                </a:solidFill>
                <a:latin typeface="Arial" charset="0"/>
                <a:ea typeface="ＭＳ Ｐゴシック" charset="0"/>
              </a:defRPr>
            </a:lvl7pPr>
            <a:lvl8pPr marL="3389778" indent="-225986" eaLnBrk="0" fontAlgn="base" hangingPunct="0">
              <a:spcBef>
                <a:spcPct val="0"/>
              </a:spcBef>
              <a:spcAft>
                <a:spcPct val="0"/>
              </a:spcAft>
              <a:defRPr>
                <a:solidFill>
                  <a:schemeClr val="tx1"/>
                </a:solidFill>
                <a:latin typeface="Arial" charset="0"/>
                <a:ea typeface="ＭＳ Ｐゴシック" charset="0"/>
              </a:defRPr>
            </a:lvl8pPr>
            <a:lvl9pPr marL="3841748" indent="-225986" eaLnBrk="0" fontAlgn="base" hangingPunct="0">
              <a:spcBef>
                <a:spcPct val="0"/>
              </a:spcBef>
              <a:spcAft>
                <a:spcPct val="0"/>
              </a:spcAft>
              <a:defRPr>
                <a:solidFill>
                  <a:schemeClr val="tx1"/>
                </a:solidFill>
                <a:latin typeface="Arial" charset="0"/>
                <a:ea typeface="ＭＳ Ｐゴシック" charset="0"/>
              </a:defRPr>
            </a:lvl9pPr>
          </a:lstStyle>
          <a:p>
            <a:fld id="{4ABB542E-0C34-D94A-BFA3-4181B3AABFEE}" type="slidenum">
              <a:rPr lang="en-US"/>
              <a:pPr/>
              <a:t>13</a:t>
            </a:fld>
            <a:endParaRPr lang="en-US"/>
          </a:p>
        </p:txBody>
      </p:sp>
    </p:spTree>
    <p:extLst>
      <p:ext uri="{BB962C8B-B14F-4D97-AF65-F5344CB8AC3E}">
        <p14:creationId xmlns:p14="http://schemas.microsoft.com/office/powerpoint/2010/main" xmlns="" val="296124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360758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147721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409893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198963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2145234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14664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1291855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131222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252436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299574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BB923DC-4D0A-40B9-A197-20231FBE007E}" type="datetimeFigureOut">
              <a:rPr lang="en-US" smtClean="0"/>
              <a:pPr/>
              <a:t>12/11/2019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1753840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923DC-4D0A-40B9-A197-20231FBE007E}" type="datetimeFigureOut">
              <a:rPr lang="en-US" smtClean="0"/>
              <a:pPr/>
              <a:t>12/11/2019</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7A664-C1FC-495B-B106-3CA1979A78C0}" type="slidenum">
              <a:rPr lang="en-US" smtClean="0"/>
              <a:pPr/>
              <a:t>‹N›</a:t>
            </a:fld>
            <a:endParaRPr lang="en-US"/>
          </a:p>
        </p:txBody>
      </p:sp>
    </p:spTree>
    <p:extLst>
      <p:ext uri="{BB962C8B-B14F-4D97-AF65-F5344CB8AC3E}">
        <p14:creationId xmlns:p14="http://schemas.microsoft.com/office/powerpoint/2010/main" xmlns="" val="2828145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cancertreatmentwatch.org/q/conspiracy.s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be/url?sa=i&amp;rct=j&amp;q=&amp;esrc=s&amp;source=images&amp;cd=&amp;cad=rja&amp;uact=8&amp;ved=0CAcQjRw&amp;url=https://pct.mdanderson.org/&amp;ei=ao92VcJxxeNTzeiB2Ak&amp;bvm=bv.95039771,d.d24&amp;psig=AFQjCNEpMue9ipycUh_gnMlQe-so7sZ8Ig&amp;ust=1433919695924174"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b="1" dirty="0"/>
              <a:t>Precision Medicine: </a:t>
            </a:r>
            <a:br>
              <a:rPr lang="it-IT" b="1" dirty="0"/>
            </a:br>
            <a:r>
              <a:rPr lang="it-IT" b="1" dirty="0"/>
              <a:t>presente o futuro dell’oncologia?</a:t>
            </a:r>
          </a:p>
        </p:txBody>
      </p:sp>
    </p:spTree>
    <p:extLst>
      <p:ext uri="{BB962C8B-B14F-4D97-AF65-F5344CB8AC3E}">
        <p14:creationId xmlns:p14="http://schemas.microsoft.com/office/powerpoint/2010/main" xmlns="" val="14261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2" y="4085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Beyond observation, the fourth revolution: biochemistry</a:t>
            </a:r>
          </a:p>
        </p:txBody>
      </p:sp>
      <p:sp>
        <p:nvSpPr>
          <p:cNvPr id="20" name="Content Placeholder 19"/>
          <p:cNvSpPr>
            <a:spLocks noGrp="1"/>
          </p:cNvSpPr>
          <p:nvPr>
            <p:ph sz="half" idx="2"/>
          </p:nvPr>
        </p:nvSpPr>
        <p:spPr>
          <a:xfrm>
            <a:off x="4648199" y="1527050"/>
            <a:ext cx="4122725" cy="4721350"/>
          </a:xfrm>
        </p:spPr>
        <p:txBody>
          <a:bodyPr>
            <a:normAutofit fontScale="77500" lnSpcReduction="20000"/>
          </a:bodyPr>
          <a:lstStyle/>
          <a:p>
            <a:r>
              <a:rPr lang="en-US" dirty="0"/>
              <a:t>For all the observing we could do, organs and cells weren’t small enough to reveal the molecular mechanisms of disease</a:t>
            </a:r>
          </a:p>
          <a:p>
            <a:r>
              <a:rPr lang="en-US" dirty="0"/>
              <a:t>Medical science needed to go deeper: to the level of molecules</a:t>
            </a:r>
          </a:p>
          <a:p>
            <a:r>
              <a:rPr lang="en-US" dirty="0"/>
              <a:t>The application of chemistry to living cells produced biochemistry and elucidated metabolism</a:t>
            </a:r>
          </a:p>
          <a:p>
            <a:r>
              <a:rPr lang="en-US" b="1" dirty="0"/>
              <a:t>Today’s clinical chemistry panels and targeted drugs are the product of a century of biochemistry</a:t>
            </a:r>
          </a:p>
          <a:p>
            <a:pPr>
              <a:buNone/>
            </a:pPr>
            <a:endParaRPr lang="en-US" b="1" u="sng" dirty="0"/>
          </a:p>
        </p:txBody>
      </p:sp>
      <p:grpSp>
        <p:nvGrpSpPr>
          <p:cNvPr id="15" name="Group 14"/>
          <p:cNvGrpSpPr/>
          <p:nvPr/>
        </p:nvGrpSpPr>
        <p:grpSpPr>
          <a:xfrm>
            <a:off x="600037" y="1502557"/>
            <a:ext cx="2047875" cy="2688914"/>
            <a:chOff x="600037" y="1502557"/>
            <a:chExt cx="2047875" cy="2688914"/>
          </a:xfrm>
        </p:grpSpPr>
        <p:sp>
          <p:nvSpPr>
            <p:cNvPr id="16" name="TextBox 15"/>
            <p:cNvSpPr txBox="1"/>
            <p:nvPr/>
          </p:nvSpPr>
          <p:spPr>
            <a:xfrm>
              <a:off x="893100" y="3545140"/>
              <a:ext cx="1710725" cy="646331"/>
            </a:xfrm>
            <a:prstGeom prst="rect">
              <a:avLst/>
            </a:prstGeom>
            <a:noFill/>
          </p:spPr>
          <p:txBody>
            <a:bodyPr wrap="none" rtlCol="0">
              <a:spAutoFit/>
            </a:bodyPr>
            <a:lstStyle/>
            <a:p>
              <a:pPr defTabSz="914400"/>
              <a:r>
                <a:rPr lang="en-US" b="1" dirty="0">
                  <a:latin typeface="Arial" panose="020B0604020202020204" pitchFamily="34" charset="0"/>
                  <a:cs typeface="Arial" panose="020B0604020202020204" pitchFamily="34" charset="0"/>
                </a:rPr>
                <a:t>Louis Pasteur</a:t>
              </a:r>
            </a:p>
            <a:p>
              <a:pPr defTabSz="914400"/>
              <a:r>
                <a:rPr lang="en-US" b="1" dirty="0">
                  <a:latin typeface="Arial" panose="020B0604020202020204" pitchFamily="34" charset="0"/>
                  <a:cs typeface="Arial" panose="020B0604020202020204" pitchFamily="34" charset="0"/>
                </a:rPr>
                <a:t> (1822-1895)</a:t>
              </a:r>
            </a:p>
          </p:txBody>
        </p:sp>
        <p:pic>
          <p:nvPicPr>
            <p:cNvPr id="50178" name="Picture 2"/>
            <p:cNvPicPr>
              <a:picLocks noChangeAspect="1" noChangeArrowheads="1"/>
            </p:cNvPicPr>
            <p:nvPr/>
          </p:nvPicPr>
          <p:blipFill>
            <a:blip r:embed="rId3" cstate="print"/>
            <a:srcRect/>
            <a:stretch>
              <a:fillRect/>
            </a:stretch>
          </p:blipFill>
          <p:spPr bwMode="auto">
            <a:xfrm>
              <a:off x="600037" y="1502557"/>
              <a:ext cx="2047875" cy="2047875"/>
            </a:xfrm>
            <a:prstGeom prst="rect">
              <a:avLst/>
            </a:prstGeom>
            <a:noFill/>
            <a:ln w="9525">
              <a:noFill/>
              <a:miter lim="800000"/>
              <a:headEnd/>
              <a:tailEnd/>
            </a:ln>
          </p:spPr>
        </p:pic>
      </p:grpSp>
      <p:grpSp>
        <p:nvGrpSpPr>
          <p:cNvPr id="17" name="Group 16"/>
          <p:cNvGrpSpPr/>
          <p:nvPr/>
        </p:nvGrpSpPr>
        <p:grpSpPr>
          <a:xfrm>
            <a:off x="2972916" y="1502557"/>
            <a:ext cx="1595628" cy="2673566"/>
            <a:chOff x="3028950" y="1517905"/>
            <a:chExt cx="1595628" cy="2673566"/>
          </a:xfrm>
        </p:grpSpPr>
        <p:pic>
          <p:nvPicPr>
            <p:cNvPr id="50179" name="Picture 3"/>
            <p:cNvPicPr>
              <a:picLocks noChangeAspect="1" noChangeArrowheads="1"/>
            </p:cNvPicPr>
            <p:nvPr/>
          </p:nvPicPr>
          <p:blipFill>
            <a:blip r:embed="rId4" cstate="print"/>
            <a:srcRect b="6106"/>
            <a:stretch>
              <a:fillRect/>
            </a:stretch>
          </p:blipFill>
          <p:spPr bwMode="auto">
            <a:xfrm>
              <a:off x="3028950" y="1517905"/>
              <a:ext cx="1543050" cy="2030158"/>
            </a:xfrm>
            <a:prstGeom prst="rect">
              <a:avLst/>
            </a:prstGeom>
            <a:noFill/>
            <a:ln w="9525">
              <a:noFill/>
              <a:miter lim="800000"/>
              <a:headEnd/>
              <a:tailEnd/>
            </a:ln>
          </p:spPr>
        </p:pic>
        <p:sp>
          <p:nvSpPr>
            <p:cNvPr id="11" name="TextBox 10"/>
            <p:cNvSpPr txBox="1"/>
            <p:nvPr/>
          </p:nvSpPr>
          <p:spPr>
            <a:xfrm>
              <a:off x="3106214" y="3545140"/>
              <a:ext cx="1518364" cy="646331"/>
            </a:xfrm>
            <a:prstGeom prst="rect">
              <a:avLst/>
            </a:prstGeom>
            <a:noFill/>
          </p:spPr>
          <p:txBody>
            <a:bodyPr wrap="none" rtlCol="0">
              <a:spAutoFit/>
            </a:bodyPr>
            <a:lstStyle/>
            <a:p>
              <a:pPr defTabSz="914400"/>
              <a:r>
                <a:rPr lang="en-US" b="1" dirty="0">
                  <a:latin typeface="Arial" panose="020B0604020202020204" pitchFamily="34" charset="0"/>
                  <a:cs typeface="Arial" panose="020B0604020202020204" pitchFamily="34" charset="0"/>
                </a:rPr>
                <a:t>Paul Ehrlich</a:t>
              </a:r>
            </a:p>
            <a:p>
              <a:pPr defTabSz="914400"/>
              <a:r>
                <a:rPr lang="en-US" b="1" dirty="0">
                  <a:latin typeface="Arial" panose="020B0604020202020204" pitchFamily="34" charset="0"/>
                  <a:cs typeface="Arial" panose="020B0604020202020204" pitchFamily="34" charset="0"/>
                </a:rPr>
                <a:t> (1854-1915)</a:t>
              </a:r>
            </a:p>
          </p:txBody>
        </p:sp>
      </p:grpSp>
      <p:grpSp>
        <p:nvGrpSpPr>
          <p:cNvPr id="21" name="Group 20"/>
          <p:cNvGrpSpPr/>
          <p:nvPr/>
        </p:nvGrpSpPr>
        <p:grpSpPr>
          <a:xfrm>
            <a:off x="600037" y="4194575"/>
            <a:ext cx="1754040" cy="2692685"/>
            <a:chOff x="708024" y="4194575"/>
            <a:chExt cx="1754040" cy="2692685"/>
          </a:xfrm>
        </p:grpSpPr>
        <p:pic>
          <p:nvPicPr>
            <p:cNvPr id="50180" name="Picture 4"/>
            <p:cNvPicPr>
              <a:picLocks noChangeAspect="1" noChangeArrowheads="1"/>
            </p:cNvPicPr>
            <p:nvPr/>
          </p:nvPicPr>
          <p:blipFill>
            <a:blip r:embed="rId5" cstate="print"/>
            <a:srcRect/>
            <a:stretch>
              <a:fillRect/>
            </a:stretch>
          </p:blipFill>
          <p:spPr bwMode="auto">
            <a:xfrm>
              <a:off x="708024" y="4194575"/>
              <a:ext cx="1669627" cy="2045292"/>
            </a:xfrm>
            <a:prstGeom prst="rect">
              <a:avLst/>
            </a:prstGeom>
            <a:noFill/>
            <a:ln w="9525">
              <a:noFill/>
              <a:miter lim="800000"/>
              <a:headEnd/>
              <a:tailEnd/>
            </a:ln>
          </p:spPr>
        </p:pic>
        <p:sp>
          <p:nvSpPr>
            <p:cNvPr id="13" name="TextBox 12"/>
            <p:cNvSpPr txBox="1"/>
            <p:nvPr/>
          </p:nvSpPr>
          <p:spPr>
            <a:xfrm>
              <a:off x="828283" y="6240929"/>
              <a:ext cx="1633781" cy="646331"/>
            </a:xfrm>
            <a:prstGeom prst="rect">
              <a:avLst/>
            </a:prstGeom>
            <a:noFill/>
          </p:spPr>
          <p:txBody>
            <a:bodyPr wrap="none" rtlCol="0">
              <a:spAutoFit/>
            </a:bodyPr>
            <a:lstStyle/>
            <a:p>
              <a:pPr defTabSz="914400"/>
              <a:r>
                <a:rPr lang="en-US" b="1" dirty="0">
                  <a:latin typeface="Arial" panose="020B0604020202020204" pitchFamily="34" charset="0"/>
                  <a:cs typeface="Arial" panose="020B0604020202020204" pitchFamily="34" charset="0"/>
                </a:rPr>
                <a:t>Carl </a:t>
              </a:r>
              <a:r>
                <a:rPr lang="en-US" b="1" dirty="0" err="1">
                  <a:latin typeface="Arial" panose="020B0604020202020204" pitchFamily="34" charset="0"/>
                  <a:cs typeface="Arial" panose="020B0604020202020204" pitchFamily="34" charset="0"/>
                </a:rPr>
                <a:t>Neuberg</a:t>
              </a:r>
              <a:endParaRPr lang="en-US" b="1" dirty="0">
                <a:latin typeface="Arial" panose="020B0604020202020204" pitchFamily="34" charset="0"/>
                <a:cs typeface="Arial" panose="020B0604020202020204" pitchFamily="34" charset="0"/>
              </a:endParaRPr>
            </a:p>
            <a:p>
              <a:pPr defTabSz="914400"/>
              <a:r>
                <a:rPr lang="en-US" b="1" dirty="0">
                  <a:latin typeface="Arial" panose="020B0604020202020204" pitchFamily="34" charset="0"/>
                  <a:cs typeface="Arial" panose="020B0604020202020204" pitchFamily="34" charset="0"/>
                </a:rPr>
                <a:t> (1877-1956)</a:t>
              </a:r>
            </a:p>
          </p:txBody>
        </p:sp>
      </p:grpSp>
      <p:grpSp>
        <p:nvGrpSpPr>
          <p:cNvPr id="19" name="Group 18"/>
          <p:cNvGrpSpPr/>
          <p:nvPr/>
        </p:nvGrpSpPr>
        <p:grpSpPr>
          <a:xfrm>
            <a:off x="2972916" y="4204297"/>
            <a:ext cx="1679151" cy="2682963"/>
            <a:chOff x="2972916" y="4204297"/>
            <a:chExt cx="1679151" cy="2682963"/>
          </a:xfrm>
        </p:grpSpPr>
        <p:sp>
          <p:nvSpPr>
            <p:cNvPr id="18" name="TextBox 17"/>
            <p:cNvSpPr txBox="1"/>
            <p:nvPr/>
          </p:nvSpPr>
          <p:spPr>
            <a:xfrm>
              <a:off x="2988406" y="6240929"/>
              <a:ext cx="1663661" cy="646331"/>
            </a:xfrm>
            <a:prstGeom prst="rect">
              <a:avLst/>
            </a:prstGeom>
            <a:noFill/>
          </p:spPr>
          <p:txBody>
            <a:bodyPr wrap="none" rtlCol="0">
              <a:spAutoFit/>
            </a:bodyPr>
            <a:lstStyle/>
            <a:p>
              <a:pPr defTabSz="914400"/>
              <a:r>
                <a:rPr lang="en-US" b="1" dirty="0">
                  <a:latin typeface="Arial" panose="020B0604020202020204" pitchFamily="34" charset="0"/>
                  <a:cs typeface="Arial" panose="020B0604020202020204" pitchFamily="34" charset="0"/>
                </a:rPr>
                <a:t>Otto Warburg</a:t>
              </a:r>
            </a:p>
            <a:p>
              <a:pPr defTabSz="914400"/>
              <a:r>
                <a:rPr lang="en-US" b="1" dirty="0">
                  <a:latin typeface="Arial" panose="020B0604020202020204" pitchFamily="34" charset="0"/>
                  <a:cs typeface="Arial" panose="020B0604020202020204" pitchFamily="34" charset="0"/>
                </a:rPr>
                <a:t> (1883-1970)</a:t>
              </a:r>
            </a:p>
          </p:txBody>
        </p:sp>
        <p:pic>
          <p:nvPicPr>
            <p:cNvPr id="50181" name="Picture 5"/>
            <p:cNvPicPr>
              <a:picLocks noChangeAspect="1" noChangeArrowheads="1"/>
            </p:cNvPicPr>
            <p:nvPr/>
          </p:nvPicPr>
          <p:blipFill>
            <a:blip r:embed="rId6" cstate="print"/>
            <a:srcRect b="5999"/>
            <a:stretch>
              <a:fillRect/>
            </a:stretch>
          </p:blipFill>
          <p:spPr bwMode="auto">
            <a:xfrm>
              <a:off x="2972916" y="4204297"/>
              <a:ext cx="1534981" cy="2044103"/>
            </a:xfrm>
            <a:prstGeom prst="rect">
              <a:avLst/>
            </a:prstGeom>
            <a:noFill/>
            <a:ln w="9525">
              <a:noFill/>
              <a:miter lim="800000"/>
              <a:headEnd/>
              <a:tailEnd/>
            </a:ln>
          </p:spPr>
        </p:pic>
      </p:grpSp>
    </p:spTree>
    <p:extLst>
      <p:ext uri="{BB962C8B-B14F-4D97-AF65-F5344CB8AC3E}">
        <p14:creationId xmlns:p14="http://schemas.microsoft.com/office/powerpoint/2010/main" xmlns="" val="336987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8168"/>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atin typeface="Arial" panose="020B0604020202020204" pitchFamily="34" charset="0"/>
                <a:cs typeface="Arial" panose="020B0604020202020204" pitchFamily="34" charset="0"/>
              </a:rPr>
              <a:t>The fifth revolution: </a:t>
            </a:r>
          </a:p>
          <a:p>
            <a:r>
              <a:rPr lang="en-US" sz="3000" b="1" dirty="0">
                <a:latin typeface="Arial" panose="020B0604020202020204" pitchFamily="34" charset="0"/>
                <a:cs typeface="Arial" panose="020B0604020202020204" pitchFamily="34" charset="0"/>
              </a:rPr>
              <a:t>the  molecular genetics</a:t>
            </a:r>
          </a:p>
        </p:txBody>
      </p:sp>
      <p:grpSp>
        <p:nvGrpSpPr>
          <p:cNvPr id="32" name="Group 31"/>
          <p:cNvGrpSpPr/>
          <p:nvPr/>
        </p:nvGrpSpPr>
        <p:grpSpPr>
          <a:xfrm>
            <a:off x="239594" y="1405771"/>
            <a:ext cx="5439029" cy="3938125"/>
            <a:chOff x="239594" y="1405771"/>
            <a:chExt cx="5439029" cy="3938125"/>
          </a:xfrm>
        </p:grpSpPr>
        <p:grpSp>
          <p:nvGrpSpPr>
            <p:cNvPr id="4" name="Group 21"/>
            <p:cNvGrpSpPr/>
            <p:nvPr/>
          </p:nvGrpSpPr>
          <p:grpSpPr>
            <a:xfrm>
              <a:off x="239594" y="1410408"/>
              <a:ext cx="3164023" cy="2951663"/>
              <a:chOff x="263344" y="1608304"/>
              <a:chExt cx="3164023" cy="2951663"/>
            </a:xfrm>
          </p:grpSpPr>
          <p:pic>
            <p:nvPicPr>
              <p:cNvPr id="51202" name="Picture 2"/>
              <p:cNvPicPr>
                <a:picLocks noChangeAspect="1" noChangeArrowheads="1"/>
              </p:cNvPicPr>
              <p:nvPr/>
            </p:nvPicPr>
            <p:blipFill>
              <a:blip r:embed="rId3" cstate="print"/>
              <a:srcRect b="27246"/>
              <a:stretch>
                <a:fillRect/>
              </a:stretch>
            </p:blipFill>
            <p:spPr bwMode="auto">
              <a:xfrm>
                <a:off x="263344" y="1608304"/>
                <a:ext cx="3164023" cy="2305328"/>
              </a:xfrm>
              <a:prstGeom prst="rect">
                <a:avLst/>
              </a:prstGeom>
              <a:noFill/>
              <a:ln w="9525">
                <a:noFill/>
                <a:miter lim="800000"/>
                <a:headEnd/>
                <a:tailEnd/>
              </a:ln>
            </p:spPr>
          </p:pic>
          <p:sp>
            <p:nvSpPr>
              <p:cNvPr id="16" name="TextBox 15"/>
              <p:cNvSpPr txBox="1"/>
              <p:nvPr/>
            </p:nvSpPr>
            <p:spPr>
              <a:xfrm>
                <a:off x="270663" y="3913636"/>
                <a:ext cx="3101645" cy="646331"/>
              </a:xfrm>
              <a:prstGeom prst="rect">
                <a:avLst/>
              </a:prstGeom>
              <a:noFill/>
            </p:spPr>
            <p:txBody>
              <a:bodyPr wrap="square" rtlCol="0">
                <a:spAutoFit/>
              </a:bodyPr>
              <a:lstStyle/>
              <a:p>
                <a:pPr algn="ctr" defTabSz="914400"/>
                <a:r>
                  <a:rPr lang="en-US" b="1" dirty="0">
                    <a:latin typeface="Arial" panose="020B0604020202020204" pitchFamily="34" charset="0"/>
                    <a:cs typeface="Arial" panose="020B0604020202020204" pitchFamily="34" charset="0"/>
                  </a:rPr>
                  <a:t>James Watson (1928-), Francis Crick (1916-2004)</a:t>
                </a:r>
              </a:p>
            </p:txBody>
          </p:sp>
        </p:grpSp>
        <p:grpSp>
          <p:nvGrpSpPr>
            <p:cNvPr id="5" name="Group 22"/>
            <p:cNvGrpSpPr/>
            <p:nvPr/>
          </p:nvGrpSpPr>
          <p:grpSpPr>
            <a:xfrm>
              <a:off x="3540492" y="1405771"/>
              <a:ext cx="2138131" cy="2944043"/>
              <a:chOff x="3539842" y="1603667"/>
              <a:chExt cx="2138131" cy="2944043"/>
            </a:xfrm>
          </p:grpSpPr>
          <p:pic>
            <p:nvPicPr>
              <p:cNvPr id="51203" name="Picture 3"/>
              <p:cNvPicPr>
                <a:picLocks noChangeAspect="1" noChangeArrowheads="1"/>
              </p:cNvPicPr>
              <p:nvPr/>
            </p:nvPicPr>
            <p:blipFill>
              <a:blip r:embed="rId4" cstate="print"/>
              <a:srcRect b="1921"/>
              <a:stretch>
                <a:fillRect/>
              </a:stretch>
            </p:blipFill>
            <p:spPr bwMode="auto">
              <a:xfrm>
                <a:off x="3813106" y="1603667"/>
                <a:ext cx="1839658" cy="2309521"/>
              </a:xfrm>
              <a:prstGeom prst="rect">
                <a:avLst/>
              </a:prstGeom>
              <a:noFill/>
              <a:ln w="9525">
                <a:noFill/>
                <a:miter lim="800000"/>
                <a:headEnd/>
                <a:tailEnd/>
              </a:ln>
            </p:spPr>
          </p:pic>
          <p:sp>
            <p:nvSpPr>
              <p:cNvPr id="17" name="TextBox 16"/>
              <p:cNvSpPr txBox="1"/>
              <p:nvPr/>
            </p:nvSpPr>
            <p:spPr>
              <a:xfrm>
                <a:off x="3539842" y="3901379"/>
                <a:ext cx="2138131" cy="646331"/>
              </a:xfrm>
              <a:prstGeom prst="rect">
                <a:avLst/>
              </a:prstGeom>
              <a:noFill/>
            </p:spPr>
            <p:txBody>
              <a:bodyPr wrap="square" rtlCol="0">
                <a:spAutoFit/>
              </a:bodyPr>
              <a:lstStyle/>
              <a:p>
                <a:pPr algn="ctr" defTabSz="914400"/>
                <a:r>
                  <a:rPr lang="en-US" b="1" dirty="0">
                    <a:latin typeface="Arial" panose="020B0604020202020204" pitchFamily="34" charset="0"/>
                    <a:cs typeface="Arial" panose="020B0604020202020204" pitchFamily="34" charset="0"/>
                  </a:rPr>
                  <a:t>Rosalind Franklin (1920-1958)</a:t>
                </a:r>
              </a:p>
            </p:txBody>
          </p:sp>
        </p:grpSp>
        <p:sp>
          <p:nvSpPr>
            <p:cNvPr id="22" name="Down Arrow 21"/>
            <p:cNvSpPr/>
            <p:nvPr/>
          </p:nvSpPr>
          <p:spPr>
            <a:xfrm>
              <a:off x="1520060" y="4549775"/>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sp>
          <p:nvSpPr>
            <p:cNvPr id="23" name="Down Arrow 22"/>
            <p:cNvSpPr/>
            <p:nvPr/>
          </p:nvSpPr>
          <p:spPr>
            <a:xfrm>
              <a:off x="4417639" y="4549775"/>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grpSp>
      <p:sp>
        <p:nvSpPr>
          <p:cNvPr id="25" name="TextBox 24"/>
          <p:cNvSpPr txBox="1"/>
          <p:nvPr/>
        </p:nvSpPr>
        <p:spPr>
          <a:xfrm>
            <a:off x="682015" y="5343896"/>
            <a:ext cx="4560125" cy="830997"/>
          </a:xfrm>
          <a:prstGeom prst="rect">
            <a:avLst/>
          </a:prstGeom>
          <a:noFill/>
        </p:spPr>
        <p:txBody>
          <a:bodyPr wrap="square" rtlCol="0">
            <a:spAutoFit/>
          </a:bodyPr>
          <a:lstStyle/>
          <a:p>
            <a:pPr algn="ctr" defTabSz="914400"/>
            <a:r>
              <a:rPr lang="en-US" sz="2400" dirty="0">
                <a:latin typeface="Arial" panose="020B0604020202020204" pitchFamily="34" charset="0"/>
                <a:cs typeface="Arial" panose="020B0604020202020204" pitchFamily="34" charset="0"/>
              </a:rPr>
              <a:t>Structure of DNA: the double helix</a:t>
            </a:r>
          </a:p>
        </p:txBody>
      </p:sp>
      <p:grpSp>
        <p:nvGrpSpPr>
          <p:cNvPr id="28" name="Group 27"/>
          <p:cNvGrpSpPr/>
          <p:nvPr/>
        </p:nvGrpSpPr>
        <p:grpSpPr>
          <a:xfrm>
            <a:off x="6198919" y="1422053"/>
            <a:ext cx="2446317" cy="5491503"/>
            <a:chOff x="6198919" y="1422053"/>
            <a:chExt cx="2446317" cy="5491503"/>
          </a:xfrm>
        </p:grpSpPr>
        <p:grpSp>
          <p:nvGrpSpPr>
            <p:cNvPr id="6" name="Group 23"/>
            <p:cNvGrpSpPr/>
            <p:nvPr/>
          </p:nvGrpSpPr>
          <p:grpSpPr>
            <a:xfrm>
              <a:off x="6621781" y="1422053"/>
              <a:ext cx="1628480" cy="2940018"/>
              <a:chOff x="5972868" y="1619949"/>
              <a:chExt cx="1628480" cy="2940018"/>
            </a:xfrm>
          </p:grpSpPr>
          <p:sp>
            <p:nvSpPr>
              <p:cNvPr id="18" name="TextBox 17"/>
              <p:cNvSpPr txBox="1"/>
              <p:nvPr/>
            </p:nvSpPr>
            <p:spPr>
              <a:xfrm>
                <a:off x="5972868" y="3913636"/>
                <a:ext cx="1628480" cy="646331"/>
              </a:xfrm>
              <a:prstGeom prst="rect">
                <a:avLst/>
              </a:prstGeom>
              <a:noFill/>
            </p:spPr>
            <p:txBody>
              <a:bodyPr wrap="square" rtlCol="0">
                <a:spAutoFit/>
              </a:bodyPr>
              <a:lstStyle/>
              <a:p>
                <a:pPr algn="ctr" defTabSz="914400"/>
                <a:r>
                  <a:rPr lang="en-US" b="1" dirty="0">
                    <a:latin typeface="Arial" panose="020B0604020202020204" pitchFamily="34" charset="0"/>
                    <a:cs typeface="Arial" panose="020B0604020202020204" pitchFamily="34" charset="0"/>
                  </a:rPr>
                  <a:t>Fred Sanger (1918-2013)</a:t>
                </a:r>
              </a:p>
            </p:txBody>
          </p:sp>
          <p:pic>
            <p:nvPicPr>
              <p:cNvPr id="51204" name="Picture 4"/>
              <p:cNvPicPr>
                <a:picLocks noChangeAspect="1" noChangeArrowheads="1"/>
              </p:cNvPicPr>
              <p:nvPr/>
            </p:nvPicPr>
            <p:blipFill>
              <a:blip r:embed="rId5" cstate="print"/>
              <a:srcRect/>
              <a:stretch>
                <a:fillRect/>
              </a:stretch>
            </p:blipFill>
            <p:spPr bwMode="auto">
              <a:xfrm>
                <a:off x="6087303" y="1619949"/>
                <a:ext cx="1371723" cy="2293239"/>
              </a:xfrm>
              <a:prstGeom prst="rect">
                <a:avLst/>
              </a:prstGeom>
              <a:noFill/>
              <a:ln w="9525">
                <a:noFill/>
                <a:miter lim="800000"/>
                <a:headEnd/>
                <a:tailEnd/>
              </a:ln>
            </p:spPr>
          </p:pic>
        </p:grpSp>
        <p:sp>
          <p:nvSpPr>
            <p:cNvPr id="24" name="Down Arrow 23"/>
            <p:cNvSpPr/>
            <p:nvPr/>
          </p:nvSpPr>
          <p:spPr>
            <a:xfrm>
              <a:off x="7125194" y="4549775"/>
              <a:ext cx="593766" cy="794121"/>
            </a:xfrm>
            <a:prstGeom prst="down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a:xfrm>
              <a:off x="6198919" y="5343896"/>
              <a:ext cx="2446317" cy="1569660"/>
            </a:xfrm>
            <a:prstGeom prst="rect">
              <a:avLst/>
            </a:prstGeom>
            <a:noFill/>
          </p:spPr>
          <p:txBody>
            <a:bodyPr wrap="square" rtlCol="0">
              <a:spAutoFit/>
            </a:bodyPr>
            <a:lstStyle/>
            <a:p>
              <a:pPr algn="ctr" defTabSz="914400"/>
              <a:r>
                <a:rPr lang="en-US" sz="2400" dirty="0">
                  <a:latin typeface="Arial" panose="020B0604020202020204" pitchFamily="34" charset="0"/>
                  <a:cs typeface="Arial" panose="020B0604020202020204" pitchFamily="34" charset="0"/>
                </a:rPr>
                <a:t>Routine </a:t>
              </a:r>
              <a:r>
                <a:rPr lang="en-US" sz="2400" b="1" dirty="0">
                  <a:latin typeface="Arial" panose="020B0604020202020204" pitchFamily="34" charset="0"/>
                  <a:cs typeface="Arial" panose="020B0604020202020204" pitchFamily="34" charset="0"/>
                </a:rPr>
                <a:t>sequencing</a:t>
              </a:r>
              <a:r>
                <a:rPr lang="en-US" sz="2400" dirty="0">
                  <a:latin typeface="Arial" panose="020B0604020202020204" pitchFamily="34" charset="0"/>
                  <a:cs typeface="Arial" panose="020B0604020202020204" pitchFamily="34" charset="0"/>
                </a:rPr>
                <a:t> of DNA/RNA</a:t>
              </a:r>
            </a:p>
            <a:p>
              <a:pPr algn="ctr" defTabSz="914400"/>
              <a:r>
                <a:rPr lang="en-US" sz="2400" dirty="0">
                  <a:latin typeface="Arial" panose="020B0604020202020204" pitchFamily="34" charset="0"/>
                  <a:cs typeface="Arial" panose="020B0604020202020204" pitchFamily="34" charset="0"/>
                </a:rPr>
                <a:t>made possible!</a:t>
              </a:r>
            </a:p>
          </p:txBody>
        </p:sp>
      </p:grpSp>
    </p:spTree>
    <p:extLst>
      <p:ext uri="{BB962C8B-B14F-4D97-AF65-F5344CB8AC3E}">
        <p14:creationId xmlns:p14="http://schemas.microsoft.com/office/powerpoint/2010/main" xmlns="" val="3339691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xmlns="" val="2755562856"/>
              </p:ext>
            </p:extLst>
          </p:nvPr>
        </p:nvGraphicFramePr>
        <p:xfrm>
          <a:off x="288925" y="1054735"/>
          <a:ext cx="857408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655310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94745" y="513298"/>
            <a:ext cx="8579380" cy="701124"/>
          </a:xfrm>
        </p:spPr>
        <p:txBody>
          <a:bodyPr>
            <a:noAutofit/>
          </a:bodyPr>
          <a:lstStyle/>
          <a:p>
            <a:r>
              <a:rPr lang="en-US" sz="3600" b="1" dirty="0">
                <a:solidFill>
                  <a:srgbClr val="000000"/>
                </a:solidFill>
                <a:latin typeface="Arial" charset="0"/>
                <a:cs typeface="ＭＳ Ｐゴシック" charset="0"/>
              </a:rPr>
              <a:t>Cancer Care 20 Years Ago</a:t>
            </a:r>
            <a:r>
              <a:rPr lang="en-US" sz="4000" b="1" dirty="0">
                <a:solidFill>
                  <a:srgbClr val="000000"/>
                </a:solidFill>
                <a:latin typeface="Arial" charset="0"/>
                <a:cs typeface="ＭＳ Ｐゴシック" charset="0"/>
              </a:rPr>
              <a:t/>
            </a:r>
            <a:br>
              <a:rPr lang="en-US" sz="4000" b="1" dirty="0">
                <a:solidFill>
                  <a:srgbClr val="000000"/>
                </a:solidFill>
                <a:latin typeface="Arial" charset="0"/>
                <a:cs typeface="ＭＳ Ｐゴシック" charset="0"/>
              </a:rPr>
            </a:br>
            <a:endParaRPr lang="en-US" sz="4000" b="1" dirty="0">
              <a:solidFill>
                <a:srgbClr val="000000"/>
              </a:solidFill>
              <a:latin typeface="Arial" charset="0"/>
              <a:cs typeface="ＭＳ Ｐゴシック" charset="0"/>
            </a:endParaRPr>
          </a:p>
        </p:txBody>
      </p:sp>
      <p:sp>
        <p:nvSpPr>
          <p:cNvPr id="16387" name="Text Placeholder 3"/>
          <p:cNvSpPr>
            <a:spLocks noGrp="1"/>
          </p:cNvSpPr>
          <p:nvPr>
            <p:ph sz="half" idx="1"/>
          </p:nvPr>
        </p:nvSpPr>
        <p:spPr>
          <a:xfrm>
            <a:off x="214282" y="1285860"/>
            <a:ext cx="9089065" cy="5000660"/>
          </a:xfrm>
          <a:prstGeom prst="roundRect">
            <a:avLst>
              <a:gd name="adj" fmla="val 0"/>
            </a:avLst>
          </a:prstGeom>
          <a:noFill/>
        </p:spPr>
        <p:txBody>
          <a:bodyPr anchor="t">
            <a:noAutofit/>
          </a:bodyPr>
          <a:lstStyle/>
          <a:p>
            <a:pPr>
              <a:spcBef>
                <a:spcPct val="0"/>
              </a:spcBef>
              <a:spcAft>
                <a:spcPts val="1500"/>
              </a:spcAft>
              <a:defRPr/>
            </a:pPr>
            <a:r>
              <a:rPr lang="en-US" sz="3200" dirty="0">
                <a:solidFill>
                  <a:srgbClr val="000000"/>
                </a:solidFill>
                <a:ea typeface="ＭＳ Ｐゴシック" charset="-128"/>
              </a:rPr>
              <a:t>Cancer treated primarily based on </a:t>
            </a:r>
            <a:r>
              <a:rPr lang="en-US" sz="3200" b="1" dirty="0">
                <a:solidFill>
                  <a:srgbClr val="000000"/>
                </a:solidFill>
                <a:ea typeface="ＭＳ Ｐゴシック" charset="-128"/>
              </a:rPr>
              <a:t>histology</a:t>
            </a:r>
            <a:r>
              <a:rPr lang="en-US" sz="3200" dirty="0">
                <a:solidFill>
                  <a:srgbClr val="000000"/>
                </a:solidFill>
                <a:ea typeface="ＭＳ Ｐゴシック" charset="-128"/>
              </a:rPr>
              <a:t>, </a:t>
            </a:r>
            <a:r>
              <a:rPr lang="en-US" sz="3200" b="1" dirty="0">
                <a:solidFill>
                  <a:srgbClr val="000000"/>
                </a:solidFill>
                <a:ea typeface="ＭＳ Ｐゴシック" charset="-128"/>
              </a:rPr>
              <a:t>location</a:t>
            </a:r>
            <a:r>
              <a:rPr lang="en-US" sz="3200" dirty="0">
                <a:solidFill>
                  <a:srgbClr val="000000"/>
                </a:solidFill>
                <a:ea typeface="ＭＳ Ｐゴシック" charset="-128"/>
              </a:rPr>
              <a:t> and </a:t>
            </a:r>
            <a:r>
              <a:rPr lang="en-US" sz="3200" b="1" dirty="0">
                <a:solidFill>
                  <a:srgbClr val="000000"/>
                </a:solidFill>
                <a:ea typeface="ＭＳ Ｐゴシック" charset="-128"/>
              </a:rPr>
              <a:t>size; </a:t>
            </a:r>
            <a:r>
              <a:rPr lang="en-US" sz="3200" dirty="0">
                <a:solidFill>
                  <a:srgbClr val="000000"/>
                </a:solidFill>
                <a:ea typeface="ＭＳ Ｐゴシック" charset="-128"/>
              </a:rPr>
              <a:t>few </a:t>
            </a:r>
            <a:r>
              <a:rPr lang="en-US" sz="3200" dirty="0" smtClean="0">
                <a:solidFill>
                  <a:srgbClr val="000000"/>
                </a:solidFill>
                <a:ea typeface="ＭＳ Ｐゴシック" charset="-128"/>
              </a:rPr>
              <a:t>biomarkers</a:t>
            </a:r>
          </a:p>
          <a:p>
            <a:pPr>
              <a:spcBef>
                <a:spcPct val="0"/>
              </a:spcBef>
              <a:spcAft>
                <a:spcPts val="1500"/>
              </a:spcAft>
              <a:buNone/>
              <a:defRPr/>
            </a:pPr>
            <a:endParaRPr lang="en-US" sz="3200" dirty="0">
              <a:solidFill>
                <a:srgbClr val="000000"/>
              </a:solidFill>
              <a:ea typeface="ＭＳ Ｐゴシック" charset="-128"/>
            </a:endParaRPr>
          </a:p>
          <a:p>
            <a:pPr>
              <a:spcBef>
                <a:spcPct val="0"/>
              </a:spcBef>
              <a:spcAft>
                <a:spcPts val="1500"/>
              </a:spcAft>
              <a:defRPr/>
            </a:pPr>
            <a:r>
              <a:rPr lang="en-US" sz="3200" dirty="0">
                <a:solidFill>
                  <a:srgbClr val="000000"/>
                </a:solidFill>
                <a:ea typeface="ＭＳ Ｐゴシック" charset="-128"/>
              </a:rPr>
              <a:t>Roughly </a:t>
            </a:r>
            <a:r>
              <a:rPr lang="en-US" sz="3200" b="1" dirty="0">
                <a:solidFill>
                  <a:srgbClr val="000000"/>
                </a:solidFill>
                <a:ea typeface="ＭＳ Ｐゴシック" charset="-128"/>
              </a:rPr>
              <a:t>200 fewer treatment options than </a:t>
            </a:r>
            <a:r>
              <a:rPr lang="en-US" sz="3200" b="1" dirty="0" smtClean="0">
                <a:solidFill>
                  <a:srgbClr val="000000"/>
                </a:solidFill>
                <a:ea typeface="ＭＳ Ｐゴシック" charset="-128"/>
              </a:rPr>
              <a:t>today</a:t>
            </a:r>
          </a:p>
          <a:p>
            <a:pPr>
              <a:spcBef>
                <a:spcPct val="0"/>
              </a:spcBef>
              <a:spcAft>
                <a:spcPts val="1500"/>
              </a:spcAft>
              <a:buNone/>
              <a:defRPr/>
            </a:pPr>
            <a:endParaRPr lang="en-US" sz="3200" baseline="30000" dirty="0">
              <a:solidFill>
                <a:srgbClr val="000000"/>
              </a:solidFill>
              <a:ea typeface="ＭＳ Ｐゴシック" charset="-128"/>
            </a:endParaRPr>
          </a:p>
          <a:p>
            <a:pPr>
              <a:spcBef>
                <a:spcPct val="0"/>
              </a:spcBef>
              <a:spcAft>
                <a:spcPts val="1500"/>
              </a:spcAft>
              <a:defRPr/>
            </a:pPr>
            <a:r>
              <a:rPr lang="en-US" sz="3200" dirty="0">
                <a:solidFill>
                  <a:srgbClr val="000000"/>
                </a:solidFill>
                <a:ea typeface="ＭＳ Ｐゴシック" charset="-128"/>
              </a:rPr>
              <a:t>Three </a:t>
            </a:r>
            <a:r>
              <a:rPr lang="en-US" sz="3200" b="1" dirty="0">
                <a:solidFill>
                  <a:srgbClr val="000000"/>
                </a:solidFill>
                <a:ea typeface="ＭＳ Ｐゴシック" charset="-128"/>
              </a:rPr>
              <a:t>basic treatment </a:t>
            </a:r>
            <a:r>
              <a:rPr lang="en-US" sz="3200" b="1" dirty="0" smtClean="0">
                <a:solidFill>
                  <a:srgbClr val="000000"/>
                </a:solidFill>
                <a:ea typeface="ＭＳ Ｐゴシック" charset="-128"/>
              </a:rPr>
              <a:t>modalities</a:t>
            </a:r>
          </a:p>
          <a:p>
            <a:pPr>
              <a:spcBef>
                <a:spcPct val="0"/>
              </a:spcBef>
              <a:spcAft>
                <a:spcPts val="1500"/>
              </a:spcAft>
              <a:buNone/>
              <a:defRPr/>
            </a:pPr>
            <a:endParaRPr lang="en-US" sz="3200" b="1" dirty="0">
              <a:solidFill>
                <a:srgbClr val="000000"/>
              </a:solidFill>
              <a:ea typeface="ＭＳ Ｐゴシック" charset="-128"/>
            </a:endParaRPr>
          </a:p>
          <a:p>
            <a:pPr>
              <a:spcBef>
                <a:spcPct val="0"/>
              </a:spcBef>
              <a:spcAft>
                <a:spcPts val="1500"/>
              </a:spcAft>
              <a:defRPr/>
            </a:pPr>
            <a:r>
              <a:rPr lang="en-US" sz="3200" b="1" dirty="0">
                <a:solidFill>
                  <a:srgbClr val="000000"/>
                </a:solidFill>
                <a:ea typeface="ＭＳ Ｐゴシック" charset="-128"/>
              </a:rPr>
              <a:t>Limited supportive care options</a:t>
            </a:r>
            <a:endParaRPr lang="en-US" sz="3200" dirty="0">
              <a:solidFill>
                <a:srgbClr val="000000"/>
              </a:solidFill>
              <a:ea typeface="ＭＳ Ｐゴシック" charset="-128"/>
            </a:endParaRPr>
          </a:p>
        </p:txBody>
      </p:sp>
    </p:spTree>
    <p:extLst>
      <p:ext uri="{BB962C8B-B14F-4D97-AF65-F5344CB8AC3E}">
        <p14:creationId xmlns:p14="http://schemas.microsoft.com/office/powerpoint/2010/main" xmlns="" val="12523418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7"/>
          <p:cNvSpPr>
            <a:spLocks noGrp="1"/>
          </p:cNvSpPr>
          <p:nvPr>
            <p:ph type="title"/>
          </p:nvPr>
        </p:nvSpPr>
        <p:spPr>
          <a:xfrm>
            <a:off x="292098" y="276759"/>
            <a:ext cx="8574088" cy="1143000"/>
          </a:xfrm>
        </p:spPr>
        <p:txBody>
          <a:bodyPr/>
          <a:lstStyle/>
          <a:p>
            <a:r>
              <a:rPr lang="en-US" sz="2000" dirty="0">
                <a:latin typeface="Arial" charset="0"/>
                <a:cs typeface="ＭＳ Ｐゴシック" charset="0"/>
              </a:rPr>
              <a:t>Since the 1990s:</a:t>
            </a:r>
            <a:br>
              <a:rPr lang="en-US" sz="2000" dirty="0">
                <a:latin typeface="Arial" charset="0"/>
                <a:cs typeface="ＭＳ Ｐゴシック" charset="0"/>
              </a:rPr>
            </a:br>
            <a:r>
              <a:rPr lang="en-US" sz="2800" dirty="0">
                <a:latin typeface="Arial" charset="0"/>
                <a:cs typeface="ＭＳ Ｐゴシック" charset="0"/>
              </a:rPr>
              <a:t>Mortality Down, Survivorship Up</a:t>
            </a:r>
          </a:p>
        </p:txBody>
      </p:sp>
      <p:sp>
        <p:nvSpPr>
          <p:cNvPr id="2" name="Rectangle 1"/>
          <p:cNvSpPr/>
          <p:nvPr/>
        </p:nvSpPr>
        <p:spPr>
          <a:xfrm>
            <a:off x="292098" y="1311809"/>
            <a:ext cx="2835256" cy="400110"/>
          </a:xfrm>
          <a:prstGeom prst="rect">
            <a:avLst/>
          </a:prstGeom>
        </p:spPr>
        <p:txBody>
          <a:bodyPr wrap="none">
            <a:spAutoFit/>
          </a:bodyPr>
          <a:lstStyle/>
          <a:p>
            <a:pPr eaLnBrk="1" hangingPunct="1">
              <a:spcAft>
                <a:spcPts val="900"/>
              </a:spcAft>
            </a:pPr>
            <a:r>
              <a:rPr lang="en-US" sz="2000" b="1" dirty="0">
                <a:solidFill>
                  <a:srgbClr val="084273"/>
                </a:solidFill>
              </a:rPr>
              <a:t>In the United States…</a:t>
            </a:r>
          </a:p>
        </p:txBody>
      </p:sp>
      <p:pic>
        <p:nvPicPr>
          <p:cNvPr id="3" name="Picture 2" descr="ASCO Mortality Chart.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85852" y="1756569"/>
            <a:ext cx="6616699" cy="4225421"/>
          </a:xfrm>
          <a:prstGeom prst="rect">
            <a:avLst/>
          </a:prstGeom>
        </p:spPr>
      </p:pic>
      <p:sp>
        <p:nvSpPr>
          <p:cNvPr id="6" name="TextBox 9"/>
          <p:cNvSpPr txBox="1">
            <a:spLocks noChangeArrowheads="1"/>
          </p:cNvSpPr>
          <p:nvPr/>
        </p:nvSpPr>
        <p:spPr bwMode="auto">
          <a:xfrm>
            <a:off x="368301" y="5981990"/>
            <a:ext cx="6118224" cy="307777"/>
          </a:xfrm>
          <a:prstGeom prst="rect">
            <a:avLst/>
          </a:prstGeom>
          <a:noFill/>
          <a:ln>
            <a:noFill/>
          </a:ln>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sz="700" dirty="0">
                <a:solidFill>
                  <a:schemeClr val="bg1">
                    <a:lumMod val="65000"/>
                  </a:schemeClr>
                </a:solidFill>
              </a:rPr>
              <a:t>Sources: US Mortality Files, National Center for Health Statistics, CDC. </a:t>
            </a:r>
            <a:r>
              <a:rPr lang="en-US" sz="700" dirty="0" err="1">
                <a:solidFill>
                  <a:schemeClr val="bg1">
                    <a:lumMod val="65000"/>
                  </a:schemeClr>
                </a:solidFill>
              </a:rPr>
              <a:t>DeSantis</a:t>
            </a:r>
            <a:r>
              <a:rPr lang="en-US" sz="700" dirty="0">
                <a:solidFill>
                  <a:schemeClr val="bg1">
                    <a:lumMod val="65000"/>
                  </a:schemeClr>
                </a:solidFill>
              </a:rPr>
              <a:t> C, </a:t>
            </a:r>
            <a:r>
              <a:rPr lang="en-US" sz="700" dirty="0" err="1">
                <a:solidFill>
                  <a:schemeClr val="bg1">
                    <a:lumMod val="65000"/>
                  </a:schemeClr>
                </a:solidFill>
              </a:rPr>
              <a:t>Chunchieh</a:t>
            </a:r>
            <a:r>
              <a:rPr lang="en-US" sz="700" dirty="0">
                <a:solidFill>
                  <a:schemeClr val="bg1">
                    <a:lumMod val="65000"/>
                  </a:schemeClr>
                </a:solidFill>
              </a:rPr>
              <a:t> L, </a:t>
            </a:r>
            <a:r>
              <a:rPr lang="en-US" sz="700" dirty="0" err="1">
                <a:solidFill>
                  <a:schemeClr val="bg1">
                    <a:lumMod val="65000"/>
                  </a:schemeClr>
                </a:solidFill>
              </a:rPr>
              <a:t>Mariotto</a:t>
            </a:r>
            <a:r>
              <a:rPr lang="en-US" sz="700" dirty="0">
                <a:solidFill>
                  <a:schemeClr val="bg1">
                    <a:lumMod val="65000"/>
                  </a:schemeClr>
                </a:solidFill>
              </a:rPr>
              <a:t> AB, et al. (2014). Cancer Treatment and Survivorship Statistics, 2014. CA: A Cancer Journal for Clinicians.  </a:t>
            </a:r>
          </a:p>
        </p:txBody>
      </p:sp>
    </p:spTree>
    <p:extLst>
      <p:ext uri="{BB962C8B-B14F-4D97-AF65-F5344CB8AC3E}">
        <p14:creationId xmlns:p14="http://schemas.microsoft.com/office/powerpoint/2010/main" xmlns="" val="36129154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5853" y="1651001"/>
            <a:ext cx="7287246" cy="3705184"/>
            <a:chOff x="376238" y="1554888"/>
            <a:chExt cx="7170737" cy="3645947"/>
          </a:xfrm>
        </p:grpSpPr>
        <p:pic>
          <p:nvPicPr>
            <p:cNvPr id="16386" name="Picture 3" descr="C:\Documents and Settings\deborah.kamin\Local Settings\Temporary Internet Files\Content.IE5\8CB19EY3\MPj04221300000[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54675" y="1566334"/>
              <a:ext cx="1892300"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Picture 15" descr="cancer_cell_21st1pnk8jxckkkwsgcwk0ogs_8td8r2s3w1cs4kksc4okksgg8_th"/>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64355" y="1554888"/>
              <a:ext cx="2836764" cy="288323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16389" name="TextBox 5"/>
            <p:cNvSpPr txBox="1">
              <a:spLocks noChangeArrowheads="1"/>
            </p:cNvSpPr>
            <p:nvPr/>
          </p:nvSpPr>
          <p:spPr bwMode="auto">
            <a:xfrm>
              <a:off x="376238" y="4504266"/>
              <a:ext cx="2128838" cy="69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1" hangingPunct="1">
                <a:defRPr/>
              </a:pPr>
              <a:r>
                <a:rPr lang="en-US" altLang="en-US" sz="2000" dirty="0">
                  <a:solidFill>
                    <a:srgbClr val="7D7F80"/>
                  </a:solidFill>
                  <a:latin typeface="Arial"/>
                  <a:cs typeface="Arial"/>
                </a:rPr>
                <a:t>Germline Variation</a:t>
              </a:r>
            </a:p>
          </p:txBody>
        </p:sp>
        <p:sp>
          <p:nvSpPr>
            <p:cNvPr id="16390" name="TextBox 6"/>
            <p:cNvSpPr txBox="1">
              <a:spLocks noChangeArrowheads="1"/>
            </p:cNvSpPr>
            <p:nvPr/>
          </p:nvSpPr>
          <p:spPr bwMode="auto">
            <a:xfrm>
              <a:off x="2664355" y="4504265"/>
              <a:ext cx="2836764" cy="69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1" hangingPunct="1">
                <a:defRPr/>
              </a:pPr>
              <a:r>
                <a:rPr lang="en-US" altLang="en-US" sz="2000" dirty="0">
                  <a:solidFill>
                    <a:srgbClr val="7D7F80"/>
                  </a:solidFill>
                  <a:latin typeface="Arial"/>
                  <a:cs typeface="Arial"/>
                </a:rPr>
                <a:t>Somatic </a:t>
              </a:r>
            </a:p>
            <a:p>
              <a:pPr algn="ctr" eaLnBrk="1" hangingPunct="1">
                <a:defRPr/>
              </a:pPr>
              <a:r>
                <a:rPr lang="en-US" altLang="en-US" sz="2000" dirty="0">
                  <a:solidFill>
                    <a:srgbClr val="7D7F80"/>
                  </a:solidFill>
                  <a:latin typeface="Arial"/>
                  <a:cs typeface="Arial"/>
                </a:rPr>
                <a:t>Mutation</a:t>
              </a:r>
            </a:p>
          </p:txBody>
        </p:sp>
        <p:sp>
          <p:nvSpPr>
            <p:cNvPr id="16391" name="TextBox 7"/>
            <p:cNvSpPr txBox="1">
              <a:spLocks noChangeArrowheads="1"/>
            </p:cNvSpPr>
            <p:nvPr/>
          </p:nvSpPr>
          <p:spPr bwMode="auto">
            <a:xfrm>
              <a:off x="5654675" y="4504265"/>
              <a:ext cx="1892300" cy="69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1" hangingPunct="1">
                <a:defRPr/>
              </a:pPr>
              <a:r>
                <a:rPr lang="en-US" altLang="en-US" sz="2000" dirty="0">
                  <a:solidFill>
                    <a:srgbClr val="7D7F80"/>
                  </a:solidFill>
                  <a:latin typeface="Arial"/>
                  <a:cs typeface="Arial"/>
                </a:rPr>
                <a:t>Personalized Care</a:t>
              </a:r>
            </a:p>
          </p:txBody>
        </p:sp>
        <p:pic>
          <p:nvPicPr>
            <p:cNvPr id="2" name="Picture 14" descr="071220-sciencecover-vmed-12p_widec"/>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6238" y="1566334"/>
              <a:ext cx="2128838" cy="287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92" name="Title 1"/>
          <p:cNvSpPr>
            <a:spLocks noGrp="1"/>
          </p:cNvSpPr>
          <p:nvPr>
            <p:ph type="title"/>
          </p:nvPr>
        </p:nvSpPr>
        <p:spPr>
          <a:xfrm>
            <a:off x="585853" y="267759"/>
            <a:ext cx="7981950" cy="1143000"/>
          </a:xfrm>
        </p:spPr>
        <p:txBody>
          <a:bodyPr/>
          <a:lstStyle/>
          <a:p>
            <a:r>
              <a:rPr lang="en-US" sz="2800" b="1" dirty="0">
                <a:latin typeface="Arial" charset="0"/>
                <a:cs typeface="ＭＳ Ｐゴシック" charset="0"/>
              </a:rPr>
              <a:t>Science Serving Patients</a:t>
            </a:r>
          </a:p>
        </p:txBody>
      </p:sp>
    </p:spTree>
    <p:extLst>
      <p:ext uri="{BB962C8B-B14F-4D97-AF65-F5344CB8AC3E}">
        <p14:creationId xmlns:p14="http://schemas.microsoft.com/office/powerpoint/2010/main" xmlns="" val="40533337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41500"/>
            <a:ext cx="7772400" cy="4114800"/>
          </a:xfrm>
        </p:spPr>
        <p:txBody>
          <a:bodyPr>
            <a:normAutofit/>
          </a:bodyPr>
          <a:lstStyle/>
          <a:p>
            <a:r>
              <a:rPr lang="en-US" dirty="0">
                <a:latin typeface="Arial" panose="020B0604020202020204" pitchFamily="34" charset="0"/>
                <a:cs typeface="Arial" panose="020B0604020202020204" pitchFamily="34" charset="0"/>
              </a:rPr>
              <a:t>Truly “Personalized” medicine would individualize treatment for </a:t>
            </a:r>
            <a:r>
              <a:rPr lang="en-US" b="1" dirty="0">
                <a:latin typeface="Arial" panose="020B0604020202020204" pitchFamily="34" charset="0"/>
                <a:cs typeface="Arial" panose="020B0604020202020204" pitchFamily="34" charset="0"/>
              </a:rPr>
              <a:t>each patient</a:t>
            </a:r>
            <a:r>
              <a:rPr lang="en-US" dirty="0">
                <a:latin typeface="Arial" panose="020B0604020202020204" pitchFamily="34" charset="0"/>
                <a:cs typeface="Arial" panose="020B0604020202020204" pitchFamily="34" charset="0"/>
              </a:rPr>
              <a:t>, changing not only types of </a:t>
            </a:r>
            <a:r>
              <a:rPr lang="en-US" b="1" dirty="0">
                <a:latin typeface="Arial" panose="020B0604020202020204" pitchFamily="34" charset="0"/>
                <a:cs typeface="Arial" panose="020B0604020202020204" pitchFamily="34" charset="0"/>
              </a:rPr>
              <a:t>agents</a:t>
            </a:r>
            <a:r>
              <a:rPr lang="en-US" dirty="0">
                <a:latin typeface="Arial" panose="020B0604020202020204" pitchFamily="34" charset="0"/>
                <a:cs typeface="Arial" panose="020B0604020202020204" pitchFamily="34" charset="0"/>
              </a:rPr>
              <a:t> but </a:t>
            </a:r>
            <a:r>
              <a:rPr lang="en-US" b="1" dirty="0">
                <a:latin typeface="Arial" panose="020B0604020202020204" pitchFamily="34" charset="0"/>
                <a:cs typeface="Arial" panose="020B0604020202020204" pitchFamily="34" charset="0"/>
              </a:rPr>
              <a:t>doses</a:t>
            </a:r>
            <a:r>
              <a:rPr lang="en-US" dirty="0">
                <a:latin typeface="Arial" panose="020B0604020202020204" pitchFamily="34" charset="0"/>
                <a:cs typeface="Arial" panose="020B0604020202020204" pitchFamily="34" charset="0"/>
              </a:rPr>
              <a:t> and regimens based on purely </a:t>
            </a:r>
            <a:r>
              <a:rPr lang="en-US" b="1" dirty="0">
                <a:latin typeface="Arial" panose="020B0604020202020204" pitchFamily="34" charset="0"/>
                <a:cs typeface="Arial" panose="020B0604020202020204" pitchFamily="34" charset="0"/>
              </a:rPr>
              <a:t>individual characteristics</a:t>
            </a:r>
          </a:p>
          <a:p>
            <a:pPr marL="0" indent="0">
              <a:buNone/>
            </a:pPr>
            <a:endParaRPr lang="en-US" dirty="0">
              <a:latin typeface="Arial" panose="020B0604020202020204" pitchFamily="34" charset="0"/>
              <a:cs typeface="Arial" panose="020B0604020202020204" pitchFamily="34" charset="0"/>
            </a:endParaRPr>
          </a:p>
        </p:txBody>
      </p:sp>
      <p:sp>
        <p:nvSpPr>
          <p:cNvPr id="2" name="CasellaDiTesto 1"/>
          <p:cNvSpPr txBox="1"/>
          <p:nvPr/>
        </p:nvSpPr>
        <p:spPr>
          <a:xfrm>
            <a:off x="685800" y="896124"/>
            <a:ext cx="6673270" cy="553998"/>
          </a:xfrm>
          <a:prstGeom prst="rect">
            <a:avLst/>
          </a:prstGeom>
          <a:noFill/>
        </p:spPr>
        <p:txBody>
          <a:bodyPr wrap="none" rtlCol="0">
            <a:spAutoFit/>
          </a:bodyPr>
          <a:lstStyle/>
          <a:p>
            <a:r>
              <a:rPr lang="mr-IN" sz="3000" b="1" dirty="0"/>
              <a:t>………</a:t>
            </a:r>
            <a:r>
              <a:rPr lang="it-IT" sz="3000" b="1" dirty="0"/>
              <a:t> VERSUS PERSONALISED MEDICINE</a:t>
            </a:r>
          </a:p>
        </p:txBody>
      </p:sp>
    </p:spTree>
    <p:extLst>
      <p:ext uri="{BB962C8B-B14F-4D97-AF65-F5344CB8AC3E}">
        <p14:creationId xmlns:p14="http://schemas.microsoft.com/office/powerpoint/2010/main" xmlns="" val="1136340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40669" y="312738"/>
            <a:ext cx="7797800" cy="1143000"/>
          </a:xfrm>
        </p:spPr>
        <p:txBody>
          <a:bodyPr/>
          <a:lstStyle/>
          <a:p>
            <a:r>
              <a:rPr lang="en-US" sz="2800" b="1" dirty="0">
                <a:latin typeface="Arial" charset="0"/>
                <a:cs typeface="ＭＳ Ｐゴシック" charset="0"/>
              </a:rPr>
              <a:t>Cancer Genomics</a:t>
            </a:r>
          </a:p>
        </p:txBody>
      </p:sp>
      <p:cxnSp>
        <p:nvCxnSpPr>
          <p:cNvPr id="5" name="Straight Arrow Connector 4"/>
          <p:cNvCxnSpPr/>
          <p:nvPr/>
        </p:nvCxnSpPr>
        <p:spPr>
          <a:xfrm>
            <a:off x="0" y="4029075"/>
            <a:ext cx="8281988" cy="0"/>
          </a:xfrm>
          <a:prstGeom prst="straightConnector1">
            <a:avLst/>
          </a:prstGeom>
          <a:ln w="25400">
            <a:solidFill>
              <a:schemeClr val="accent2">
                <a:lumMod val="50000"/>
              </a:schemeClr>
            </a:solidFill>
            <a:tailEnd type="arrow"/>
          </a:ln>
          <a:effectLst/>
        </p:spPr>
        <p:style>
          <a:lnRef idx="1">
            <a:schemeClr val="dk1"/>
          </a:lnRef>
          <a:fillRef idx="0">
            <a:schemeClr val="dk1"/>
          </a:fillRef>
          <a:effectRef idx="0">
            <a:schemeClr val="dk1"/>
          </a:effectRef>
          <a:fontRef idx="minor">
            <a:schemeClr val="tx1"/>
          </a:fontRef>
        </p:style>
      </p:cxnSp>
      <p:cxnSp>
        <p:nvCxnSpPr>
          <p:cNvPr id="10244" name="Straight Connector 5"/>
          <p:cNvCxnSpPr>
            <a:cxnSpLocks noChangeShapeType="1"/>
          </p:cNvCxnSpPr>
          <p:nvPr/>
        </p:nvCxnSpPr>
        <p:spPr bwMode="auto">
          <a:xfrm>
            <a:off x="1119188" y="4057650"/>
            <a:ext cx="0" cy="341312"/>
          </a:xfrm>
          <a:prstGeom prst="line">
            <a:avLst/>
          </a:prstGeom>
          <a:noFill/>
          <a:ln w="19050">
            <a:solidFill>
              <a:schemeClr val="accent2"/>
            </a:solidFill>
            <a:prstDash val="sysDash"/>
            <a:round/>
            <a:headEnd/>
            <a:tailEnd/>
          </a:ln>
          <a:extLst>
            <a:ext uri="{909E8E84-426E-40DD-AFC4-6F175D3DCCD1}">
              <a14:hiddenFill xmlns:a14="http://schemas.microsoft.com/office/drawing/2010/main" xmlns="">
                <a:noFill/>
              </a14:hiddenFill>
            </a:ext>
          </a:extLst>
        </p:spPr>
      </p:cxnSp>
      <p:cxnSp>
        <p:nvCxnSpPr>
          <p:cNvPr id="10245" name="Straight Connector 8"/>
          <p:cNvCxnSpPr>
            <a:cxnSpLocks noChangeShapeType="1"/>
          </p:cNvCxnSpPr>
          <p:nvPr/>
        </p:nvCxnSpPr>
        <p:spPr bwMode="auto">
          <a:xfrm>
            <a:off x="3751263" y="4049712"/>
            <a:ext cx="0" cy="349250"/>
          </a:xfrm>
          <a:prstGeom prst="line">
            <a:avLst/>
          </a:prstGeom>
          <a:noFill/>
          <a:ln w="19050">
            <a:solidFill>
              <a:schemeClr val="accent2"/>
            </a:solidFill>
            <a:prstDash val="sysDash"/>
            <a:round/>
            <a:headEnd/>
            <a:tailEnd/>
          </a:ln>
          <a:extLst>
            <a:ext uri="{909E8E84-426E-40DD-AFC4-6F175D3DCCD1}">
              <a14:hiddenFill xmlns:a14="http://schemas.microsoft.com/office/drawing/2010/main" xmlns="">
                <a:noFill/>
              </a14:hiddenFill>
            </a:ext>
          </a:extLst>
        </p:spPr>
      </p:cxnSp>
      <p:cxnSp>
        <p:nvCxnSpPr>
          <p:cNvPr id="10246" name="Straight Connector 11"/>
          <p:cNvCxnSpPr>
            <a:cxnSpLocks noChangeShapeType="1"/>
          </p:cNvCxnSpPr>
          <p:nvPr/>
        </p:nvCxnSpPr>
        <p:spPr bwMode="auto">
          <a:xfrm>
            <a:off x="6792913" y="4029075"/>
            <a:ext cx="0" cy="369887"/>
          </a:xfrm>
          <a:prstGeom prst="line">
            <a:avLst/>
          </a:prstGeom>
          <a:noFill/>
          <a:ln w="19050">
            <a:solidFill>
              <a:schemeClr val="accent2"/>
            </a:solidFill>
            <a:prstDash val="sysDash"/>
            <a:round/>
            <a:headEnd/>
            <a:tailEnd/>
          </a:ln>
          <a:extLst>
            <a:ext uri="{909E8E84-426E-40DD-AFC4-6F175D3DCCD1}">
              <a14:hiddenFill xmlns:a14="http://schemas.microsoft.com/office/drawing/2010/main" xmlns="">
                <a:noFill/>
              </a14:hiddenFill>
            </a:ext>
          </a:extLst>
        </p:spPr>
      </p:cxnSp>
      <p:sp>
        <p:nvSpPr>
          <p:cNvPr id="10247" name="TextBox 18"/>
          <p:cNvSpPr txBox="1">
            <a:spLocks noChangeArrowheads="1"/>
          </p:cNvSpPr>
          <p:nvPr/>
        </p:nvSpPr>
        <p:spPr bwMode="auto">
          <a:xfrm flipH="1">
            <a:off x="5494867" y="4429132"/>
            <a:ext cx="2596092"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dirty="0">
                <a:solidFill>
                  <a:srgbClr val="7F7F7F"/>
                </a:solidFill>
              </a:rPr>
              <a:t>Genetic subtypes of </a:t>
            </a:r>
            <a:r>
              <a:rPr lang="en-US" dirty="0" err="1">
                <a:solidFill>
                  <a:srgbClr val="7F7F7F"/>
                </a:solidFill>
              </a:rPr>
              <a:t>glioblastoma</a:t>
            </a:r>
            <a:r>
              <a:rPr lang="en-US" dirty="0">
                <a:solidFill>
                  <a:srgbClr val="7F7F7F"/>
                </a:solidFill>
              </a:rPr>
              <a:t>, gastric and </a:t>
            </a:r>
            <a:r>
              <a:rPr lang="en-US" dirty="0" smtClean="0">
                <a:solidFill>
                  <a:srgbClr val="7F7F7F"/>
                </a:solidFill>
              </a:rPr>
              <a:t>other </a:t>
            </a:r>
            <a:r>
              <a:rPr lang="en-US" dirty="0">
                <a:solidFill>
                  <a:srgbClr val="7F7F7F"/>
                </a:solidFill>
              </a:rPr>
              <a:t>cancers identified via TCGA research</a:t>
            </a:r>
          </a:p>
        </p:txBody>
      </p:sp>
      <p:sp>
        <p:nvSpPr>
          <p:cNvPr id="2" name="Rectangle 1"/>
          <p:cNvSpPr/>
          <p:nvPr/>
        </p:nvSpPr>
        <p:spPr>
          <a:xfrm>
            <a:off x="2562225" y="3592512"/>
            <a:ext cx="2392363" cy="334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rgbClr val="000000"/>
                </a:solidFill>
                <a:latin typeface="Agency FB" pitchFamily="34" charset="0"/>
              </a:rPr>
              <a:t>2005</a:t>
            </a:r>
          </a:p>
        </p:txBody>
      </p:sp>
      <p:sp>
        <p:nvSpPr>
          <p:cNvPr id="3" name="Oval 2"/>
          <p:cNvSpPr>
            <a:spLocks noChangeArrowheads="1"/>
          </p:cNvSpPr>
          <p:nvPr/>
        </p:nvSpPr>
        <p:spPr bwMode="auto">
          <a:xfrm>
            <a:off x="1030288" y="3965575"/>
            <a:ext cx="176212" cy="176212"/>
          </a:xfrm>
          <a:prstGeom prst="ellipse">
            <a:avLst/>
          </a:prstGeom>
          <a:solidFill>
            <a:srgbClr val="C52121"/>
          </a:solidFill>
          <a:ln w="9525">
            <a:noFill/>
            <a:round/>
            <a:headEnd/>
            <a:tailEnd/>
          </a:ln>
          <a:effectLst/>
        </p:spPr>
        <p:txBody>
          <a:bodyPr anchor="ctr"/>
          <a:lstStyle/>
          <a:p>
            <a:pPr algn="ctr">
              <a:defRPr/>
            </a:pPr>
            <a:endParaRPr lang="en-US">
              <a:solidFill>
                <a:schemeClr val="lt1"/>
              </a:solidFill>
              <a:latin typeface="+mn-lt"/>
              <a:ea typeface="+mn-ea"/>
              <a:cs typeface="+mn-cs"/>
            </a:endParaRPr>
          </a:p>
        </p:txBody>
      </p:sp>
      <p:sp>
        <p:nvSpPr>
          <p:cNvPr id="17" name="Oval 16"/>
          <p:cNvSpPr>
            <a:spLocks noChangeArrowheads="1"/>
          </p:cNvSpPr>
          <p:nvPr/>
        </p:nvSpPr>
        <p:spPr bwMode="auto">
          <a:xfrm>
            <a:off x="3659188" y="3954462"/>
            <a:ext cx="176212" cy="176213"/>
          </a:xfrm>
          <a:prstGeom prst="ellipse">
            <a:avLst/>
          </a:prstGeom>
          <a:solidFill>
            <a:srgbClr val="C52121"/>
          </a:solidFill>
          <a:ln w="9525">
            <a:noFill/>
            <a:round/>
            <a:headEnd/>
            <a:tailEnd/>
          </a:ln>
          <a:effectLst/>
        </p:spPr>
        <p:txBody>
          <a:bodyPr anchor="ctr"/>
          <a:lstStyle/>
          <a:p>
            <a:pPr algn="ctr">
              <a:defRPr/>
            </a:pPr>
            <a:endParaRPr lang="en-US">
              <a:solidFill>
                <a:schemeClr val="lt1"/>
              </a:solidFill>
              <a:latin typeface="+mn-lt"/>
              <a:ea typeface="+mn-ea"/>
              <a:cs typeface="+mn-cs"/>
            </a:endParaRPr>
          </a:p>
        </p:txBody>
      </p:sp>
      <p:sp>
        <p:nvSpPr>
          <p:cNvPr id="18" name="TextBox 18"/>
          <p:cNvSpPr txBox="1">
            <a:spLocks noChangeArrowheads="1"/>
          </p:cNvSpPr>
          <p:nvPr/>
        </p:nvSpPr>
        <p:spPr bwMode="auto">
          <a:xfrm flipH="1">
            <a:off x="134938" y="4421187"/>
            <a:ext cx="1966912" cy="646331"/>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ctr">
              <a:defRPr/>
            </a:pPr>
            <a:r>
              <a:rPr lang="en-US" altLang="en-US" i="1" dirty="0">
                <a:solidFill>
                  <a:schemeClr val="tx1">
                    <a:lumMod val="50000"/>
                    <a:lumOff val="50000"/>
                  </a:schemeClr>
                </a:solidFill>
              </a:rPr>
              <a:t>Hallmarks of Cancer </a:t>
            </a:r>
            <a:r>
              <a:rPr lang="en-US" altLang="en-US" dirty="0">
                <a:solidFill>
                  <a:schemeClr val="tx1">
                    <a:lumMod val="50000"/>
                    <a:lumOff val="50000"/>
                  </a:schemeClr>
                </a:solidFill>
              </a:rPr>
              <a:t>published</a:t>
            </a:r>
          </a:p>
        </p:txBody>
      </p:sp>
      <p:sp>
        <p:nvSpPr>
          <p:cNvPr id="19" name="Rectangle 18"/>
          <p:cNvSpPr/>
          <p:nvPr/>
        </p:nvSpPr>
        <p:spPr>
          <a:xfrm>
            <a:off x="136525" y="3592512"/>
            <a:ext cx="2000250" cy="334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rgbClr val="000000"/>
                </a:solidFill>
                <a:latin typeface="Agency FB" pitchFamily="34" charset="0"/>
              </a:rPr>
              <a:t>2000</a:t>
            </a:r>
          </a:p>
        </p:txBody>
      </p:sp>
      <p:sp>
        <p:nvSpPr>
          <p:cNvPr id="20" name="Rectangle 19"/>
          <p:cNvSpPr/>
          <p:nvPr/>
        </p:nvSpPr>
        <p:spPr>
          <a:xfrm>
            <a:off x="5597525" y="3592512"/>
            <a:ext cx="2392363" cy="334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rgbClr val="000000"/>
                </a:solidFill>
                <a:latin typeface="Agency FB" pitchFamily="34" charset="0"/>
              </a:rPr>
              <a:t>2010-2014</a:t>
            </a:r>
          </a:p>
        </p:txBody>
      </p:sp>
      <p:sp>
        <p:nvSpPr>
          <p:cNvPr id="10254" name="AutoShape 2" descr="Image result for cell journal logo"/>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255" name="AutoShape 4" descr="Image result for cell journal logo"/>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256" name="TextBox 24"/>
          <p:cNvSpPr txBox="1">
            <a:spLocks noChangeArrowheads="1"/>
          </p:cNvSpPr>
          <p:nvPr/>
        </p:nvSpPr>
        <p:spPr bwMode="auto">
          <a:xfrm>
            <a:off x="0" y="1687585"/>
            <a:ext cx="9144000" cy="746358"/>
          </a:xfrm>
          <a:prstGeom prst="rect">
            <a:avLst/>
          </a:prstGeom>
          <a:solidFill>
            <a:srgbClr val="042D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682625" indent="-146050">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Aft>
                <a:spcPts val="300"/>
              </a:spcAft>
              <a:buClr>
                <a:srgbClr val="5A8DBB"/>
              </a:buClr>
              <a:buFont typeface="Arial" charset="0"/>
              <a:buChar char="•"/>
            </a:pPr>
            <a:r>
              <a:rPr lang="en-US" sz="2000" dirty="0">
                <a:solidFill>
                  <a:srgbClr val="F2F2F2"/>
                </a:solidFill>
              </a:rPr>
              <a:t>Advent of the “</a:t>
            </a:r>
            <a:r>
              <a:rPr lang="en-US" sz="2000" dirty="0" err="1">
                <a:solidFill>
                  <a:srgbClr val="F2F2F2"/>
                </a:solidFill>
              </a:rPr>
              <a:t>personalised</a:t>
            </a:r>
            <a:r>
              <a:rPr lang="en-US" sz="2000" dirty="0">
                <a:solidFill>
                  <a:srgbClr val="F2F2F2"/>
                </a:solidFill>
              </a:rPr>
              <a:t> medicine” era</a:t>
            </a:r>
          </a:p>
          <a:p>
            <a:pPr>
              <a:spcAft>
                <a:spcPts val="300"/>
              </a:spcAft>
              <a:buClr>
                <a:srgbClr val="5A8DBB"/>
              </a:buClr>
              <a:buFont typeface="Arial" charset="0"/>
              <a:buChar char="•"/>
            </a:pPr>
            <a:r>
              <a:rPr lang="en-US" sz="2000" dirty="0">
                <a:solidFill>
                  <a:srgbClr val="F2F2F2"/>
                </a:solidFill>
              </a:rPr>
              <a:t>But cancer’s biology is far more complex than we had imagined</a:t>
            </a:r>
          </a:p>
        </p:txBody>
      </p:sp>
      <p:sp>
        <p:nvSpPr>
          <p:cNvPr id="26" name="Oval 25"/>
          <p:cNvSpPr>
            <a:spLocks noChangeArrowheads="1"/>
          </p:cNvSpPr>
          <p:nvPr/>
        </p:nvSpPr>
        <p:spPr bwMode="auto">
          <a:xfrm>
            <a:off x="6705600" y="3954462"/>
            <a:ext cx="176213" cy="176213"/>
          </a:xfrm>
          <a:prstGeom prst="ellipse">
            <a:avLst/>
          </a:prstGeom>
          <a:solidFill>
            <a:srgbClr val="C52121"/>
          </a:solidFill>
          <a:ln w="9525">
            <a:noFill/>
            <a:round/>
            <a:headEnd/>
            <a:tailEnd/>
          </a:ln>
          <a:effectLst/>
        </p:spPr>
        <p:txBody>
          <a:bodyPr anchor="ctr"/>
          <a:lstStyle/>
          <a:p>
            <a:pPr algn="ctr">
              <a:defRPr/>
            </a:pPr>
            <a:endParaRPr lang="en-US">
              <a:solidFill>
                <a:schemeClr val="lt1"/>
              </a:solidFill>
              <a:latin typeface="+mn-lt"/>
              <a:ea typeface="+mn-ea"/>
              <a:cs typeface="+mn-cs"/>
            </a:endParaRPr>
          </a:p>
        </p:txBody>
      </p:sp>
      <p:pic>
        <p:nvPicPr>
          <p:cNvPr id="7176" name="Picture 13"/>
          <p:cNvPicPr>
            <a:picLocks noChangeAspect="1"/>
          </p:cNvPicPr>
          <p:nvPr/>
        </p:nvPicPr>
        <p:blipFill rotWithShape="1">
          <a:blip r:embed="rId3"/>
          <a:srcRect t="-20660" b="-21290"/>
          <a:stretch/>
        </p:blipFill>
        <p:spPr bwMode="auto">
          <a:xfrm>
            <a:off x="6343761" y="2693467"/>
            <a:ext cx="898303" cy="860473"/>
          </a:xfrm>
          <a:prstGeom prst="ellipse">
            <a:avLst/>
          </a:prstGeom>
          <a:solidFill>
            <a:srgbClr val="353535"/>
          </a:solidFill>
          <a:ln>
            <a:noFill/>
          </a:ln>
        </p:spPr>
      </p:pic>
      <p:pic>
        <p:nvPicPr>
          <p:cNvPr id="7185" name="Picture 13"/>
          <p:cNvPicPr>
            <a:picLocks noChangeAspect="1"/>
          </p:cNvPicPr>
          <p:nvPr/>
        </p:nvPicPr>
        <p:blipFill rotWithShape="1">
          <a:blip r:embed="rId4" cstate="print"/>
          <a:srcRect l="-5586" t="-68823" r="5586" b="-51563"/>
          <a:stretch/>
        </p:blipFill>
        <p:spPr bwMode="auto">
          <a:xfrm>
            <a:off x="694644" y="2693466"/>
            <a:ext cx="847499" cy="814288"/>
          </a:xfrm>
          <a:prstGeom prst="ellipse">
            <a:avLst/>
          </a:prstGeom>
          <a:solidFill>
            <a:srgbClr val="084273"/>
          </a:solidFill>
          <a:ln>
            <a:noFill/>
          </a:ln>
        </p:spPr>
      </p:pic>
      <p:pic>
        <p:nvPicPr>
          <p:cNvPr id="7188" name="Picture 6"/>
          <p:cNvPicPr>
            <a:picLocks noChangeAspect="1"/>
          </p:cNvPicPr>
          <p:nvPr/>
        </p:nvPicPr>
        <p:blipFill rotWithShape="1">
          <a:blip r:embed="rId5"/>
          <a:srcRect l="11736" t="1673" r="10517"/>
          <a:stretch/>
        </p:blipFill>
        <p:spPr bwMode="auto">
          <a:xfrm>
            <a:off x="3328919" y="2693466"/>
            <a:ext cx="865973" cy="817752"/>
          </a:xfrm>
          <a:prstGeom prst="ellipse">
            <a:avLst/>
          </a:prstGeom>
          <a:noFill/>
          <a:ln>
            <a:noFill/>
          </a:ln>
        </p:spPr>
      </p:pic>
      <p:sp>
        <p:nvSpPr>
          <p:cNvPr id="8" name="TextBox 18"/>
          <p:cNvSpPr txBox="1">
            <a:spLocks noChangeArrowheads="1"/>
          </p:cNvSpPr>
          <p:nvPr/>
        </p:nvSpPr>
        <p:spPr bwMode="auto">
          <a:xfrm flipH="1">
            <a:off x="2562225" y="4421187"/>
            <a:ext cx="2376488" cy="923330"/>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ctr">
              <a:defRPr/>
            </a:pPr>
            <a:r>
              <a:rPr lang="en-US" altLang="en-US" dirty="0">
                <a:solidFill>
                  <a:schemeClr val="tx1">
                    <a:lumMod val="50000"/>
                    <a:lumOff val="50000"/>
                  </a:schemeClr>
                </a:solidFill>
              </a:rPr>
              <a:t>The Cancer Genome Atlas (TCGA) launches</a:t>
            </a:r>
          </a:p>
        </p:txBody>
      </p:sp>
    </p:spTree>
    <p:extLst>
      <p:ext uri="{BB962C8B-B14F-4D97-AF65-F5344CB8AC3E}">
        <p14:creationId xmlns:p14="http://schemas.microsoft.com/office/powerpoint/2010/main" xmlns="" val="1622482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908050" y="322891"/>
            <a:ext cx="7672386" cy="4147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algn="ctr" eaLnBrk="1"/>
            <a:r>
              <a:rPr lang="en-GB" altLang="en-US" sz="3000" b="1" dirty="0">
                <a:solidFill>
                  <a:srgbClr val="000000"/>
                </a:solidFill>
                <a:latin typeface="Arial" panose="020B0604020202020204" pitchFamily="34" charset="0"/>
              </a:rPr>
              <a:t>Common Cancers Now Collections</a:t>
            </a:r>
            <a:br>
              <a:rPr lang="en-GB" altLang="en-US" sz="3000" b="1" dirty="0">
                <a:solidFill>
                  <a:srgbClr val="000000"/>
                </a:solidFill>
                <a:latin typeface="Arial" panose="020B0604020202020204" pitchFamily="34" charset="0"/>
              </a:rPr>
            </a:br>
            <a:r>
              <a:rPr lang="en-GB" altLang="en-US" sz="3000" b="1" dirty="0">
                <a:solidFill>
                  <a:srgbClr val="000000"/>
                </a:solidFill>
                <a:latin typeface="Arial" panose="020B0604020202020204" pitchFamily="34" charset="0"/>
              </a:rPr>
              <a:t>of Rare Cancers</a:t>
            </a:r>
          </a:p>
        </p:txBody>
      </p:sp>
      <p:pic>
        <p:nvPicPr>
          <p:cNvPr id="307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2801" y="1443797"/>
            <a:ext cx="5562720" cy="489312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77" name="Text Box 4"/>
          <p:cNvSpPr txBox="1">
            <a:spLocks noChangeArrowheads="1"/>
          </p:cNvSpPr>
          <p:nvPr/>
        </p:nvSpPr>
        <p:spPr bwMode="auto">
          <a:xfrm>
            <a:off x="369888" y="6471434"/>
            <a:ext cx="3918240" cy="3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eaLnBrk="1"/>
            <a:r>
              <a:rPr lang="en-GB" altLang="en-US" sz="800" dirty="0">
                <a:solidFill>
                  <a:srgbClr val="7F7F7F"/>
                </a:solidFill>
                <a:latin typeface="Arial" panose="020B0604020202020204" pitchFamily="34" charset="0"/>
              </a:rPr>
              <a:t>Catherine B. Meador et al. </a:t>
            </a:r>
            <a:r>
              <a:rPr lang="en-GB" altLang="en-US" sz="800" dirty="0" err="1">
                <a:solidFill>
                  <a:srgbClr val="7F7F7F"/>
                </a:solidFill>
                <a:latin typeface="Arial" panose="020B0604020202020204" pitchFamily="34" charset="0"/>
              </a:rPr>
              <a:t>Clin</a:t>
            </a:r>
            <a:r>
              <a:rPr lang="en-GB" altLang="en-US" sz="800" dirty="0">
                <a:solidFill>
                  <a:srgbClr val="7F7F7F"/>
                </a:solidFill>
                <a:latin typeface="Arial" panose="020B0604020202020204" pitchFamily="34" charset="0"/>
              </a:rPr>
              <a:t> Cancer Res 2014;20:2264-2275</a:t>
            </a:r>
          </a:p>
        </p:txBody>
      </p:sp>
    </p:spTree>
    <p:extLst>
      <p:ext uri="{BB962C8B-B14F-4D97-AF65-F5344CB8AC3E}">
        <p14:creationId xmlns:p14="http://schemas.microsoft.com/office/powerpoint/2010/main" xmlns="" val="2083180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7926" y="1314125"/>
            <a:ext cx="6137274" cy="45001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1" name="Text Box 3"/>
          <p:cNvSpPr txBox="1">
            <a:spLocks noChangeArrowheads="1"/>
          </p:cNvSpPr>
          <p:nvPr/>
        </p:nvSpPr>
        <p:spPr bwMode="auto">
          <a:xfrm>
            <a:off x="1084263" y="6432023"/>
            <a:ext cx="3174470" cy="227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ＭＳ Ｐゴシック" charset="0"/>
              </a:defRPr>
            </a:lvl9pPr>
          </a:lstStyle>
          <a:p>
            <a:pPr eaLnBrk="1" hangingPunct="1"/>
            <a:r>
              <a:rPr lang="en-US" sz="700" i="1" dirty="0">
                <a:solidFill>
                  <a:srgbClr val="A5A7A8"/>
                </a:solidFill>
              </a:rPr>
              <a:t>Cell</a:t>
            </a:r>
            <a:r>
              <a:rPr lang="en-US" sz="700" dirty="0">
                <a:solidFill>
                  <a:srgbClr val="A5A7A8"/>
                </a:solidFill>
              </a:rPr>
              <a:t> 2011 144, 646-674DOI: (10.1016/j.cell.2011.02.013) </a:t>
            </a:r>
          </a:p>
        </p:txBody>
      </p:sp>
      <p:sp>
        <p:nvSpPr>
          <p:cNvPr id="12293" name="Title 1"/>
          <p:cNvSpPr>
            <a:spLocks noGrp="1"/>
          </p:cNvSpPr>
          <p:nvPr>
            <p:ph type="title"/>
          </p:nvPr>
        </p:nvSpPr>
        <p:spPr>
          <a:xfrm>
            <a:off x="1177926" y="171125"/>
            <a:ext cx="5524500" cy="1143000"/>
          </a:xfrm>
        </p:spPr>
        <p:txBody>
          <a:bodyPr>
            <a:noAutofit/>
          </a:bodyPr>
          <a:lstStyle/>
          <a:p>
            <a:pPr marL="914400" indent="-914400"/>
            <a:r>
              <a:rPr lang="en-US" sz="2600" b="1" dirty="0">
                <a:solidFill>
                  <a:srgbClr val="000000"/>
                </a:solidFill>
                <a:latin typeface="Arial" charset="0"/>
                <a:cs typeface="ＭＳ Ｐゴシック" charset="0"/>
              </a:rPr>
              <a:t>	Hallmarks of Cancer:</a:t>
            </a:r>
            <a:br>
              <a:rPr lang="en-US" sz="2600" b="1" dirty="0">
                <a:solidFill>
                  <a:srgbClr val="000000"/>
                </a:solidFill>
                <a:latin typeface="Arial" charset="0"/>
                <a:cs typeface="ＭＳ Ｐゴシック" charset="0"/>
              </a:rPr>
            </a:br>
            <a:r>
              <a:rPr lang="en-US" sz="2600" b="1" dirty="0">
                <a:solidFill>
                  <a:srgbClr val="000000"/>
                </a:solidFill>
                <a:latin typeface="Arial" charset="0"/>
                <a:cs typeface="ＭＳ Ｐゴシック" charset="0"/>
              </a:rPr>
              <a:t>Therapeutic Implications</a:t>
            </a:r>
            <a:br>
              <a:rPr lang="en-US" sz="2600" b="1" dirty="0">
                <a:solidFill>
                  <a:srgbClr val="000000"/>
                </a:solidFill>
                <a:latin typeface="Arial" charset="0"/>
                <a:cs typeface="ＭＳ Ｐゴシック" charset="0"/>
              </a:rPr>
            </a:br>
            <a:endParaRPr lang="en-US" sz="2600" b="1" dirty="0">
              <a:solidFill>
                <a:srgbClr val="000000"/>
              </a:solidFill>
              <a:latin typeface="Arial" charset="0"/>
              <a:cs typeface="ＭＳ Ｐゴシック" charset="0"/>
            </a:endParaRPr>
          </a:p>
        </p:txBody>
      </p:sp>
    </p:spTree>
    <p:extLst>
      <p:ext uri="{BB962C8B-B14F-4D97-AF65-F5344CB8AC3E}">
        <p14:creationId xmlns:p14="http://schemas.microsoft.com/office/powerpoint/2010/main" xmlns="" val="453220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87388"/>
            <a:ext cx="8229600" cy="1143000"/>
          </a:xfrm>
        </p:spPr>
        <p:txBody>
          <a:bodyPr/>
          <a:lstStyle/>
          <a:p>
            <a:r>
              <a:rPr lang="it-IT" b="1" dirty="0" err="1"/>
              <a:t>Question</a:t>
            </a:r>
            <a:r>
              <a:rPr lang="it-IT" b="1" dirty="0"/>
              <a:t>  </a:t>
            </a:r>
          </a:p>
        </p:txBody>
      </p:sp>
      <p:sp>
        <p:nvSpPr>
          <p:cNvPr id="3" name="Segnaposto contenuto 2"/>
          <p:cNvSpPr>
            <a:spLocks noGrp="1"/>
          </p:cNvSpPr>
          <p:nvPr>
            <p:ph idx="1"/>
          </p:nvPr>
        </p:nvSpPr>
        <p:spPr>
          <a:xfrm>
            <a:off x="457200" y="3044825"/>
            <a:ext cx="8229600" cy="669925"/>
          </a:xfrm>
        </p:spPr>
        <p:txBody>
          <a:bodyPr>
            <a:noAutofit/>
          </a:bodyPr>
          <a:lstStyle/>
          <a:p>
            <a:pPr marL="0" indent="0" algn="ctr">
              <a:buNone/>
            </a:pPr>
            <a:r>
              <a:rPr lang="it-IT" b="1" dirty="0" err="1"/>
              <a:t>Personalised</a:t>
            </a:r>
            <a:r>
              <a:rPr lang="it-IT" b="1" dirty="0"/>
              <a:t> Medicine = Precision Medicine??</a:t>
            </a:r>
          </a:p>
        </p:txBody>
      </p:sp>
    </p:spTree>
    <p:extLst>
      <p:ext uri="{BB962C8B-B14F-4D97-AF65-F5344CB8AC3E}">
        <p14:creationId xmlns:p14="http://schemas.microsoft.com/office/powerpoint/2010/main" xmlns="" val="3222513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54137" y="235744"/>
            <a:ext cx="7043737" cy="604838"/>
          </a:xfrm>
          <a:prstGeom prst="rect">
            <a:avLst/>
          </a:prstGeom>
        </p:spPr>
        <p:txBody>
          <a:bodyPr lIns="0" tIns="0" rIns="0" bIns="0"/>
          <a:lstStyle>
            <a:lvl1pPr marL="127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0" defTabSz="914400">
              <a:lnSpc>
                <a:spcPts val="4763"/>
              </a:lnSpc>
              <a:defRPr/>
            </a:pPr>
            <a:r>
              <a:rPr kumimoji="0" lang="en-US" altLang="en-US" sz="4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t>
            </a:r>
            <a:r>
              <a:rPr lang="en-US" altLang="en-US" sz="4000" b="1" kern="0" dirty="0" err="1">
                <a:solidFill>
                  <a:srgbClr val="000000"/>
                </a:solidFill>
                <a:latin typeface="Arial" panose="020B0604020202020204" pitchFamily="34" charset="0"/>
              </a:rPr>
              <a:t>ersonalised</a:t>
            </a:r>
            <a:r>
              <a:rPr kumimoji="0" lang="en-US" altLang="en-US" sz="4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Medicine</a:t>
            </a:r>
          </a:p>
        </p:txBody>
      </p:sp>
      <p:sp>
        <p:nvSpPr>
          <p:cNvPr id="22530" name="object 3"/>
          <p:cNvSpPr txBox="1">
            <a:spLocks noChangeArrowheads="1"/>
          </p:cNvSpPr>
          <p:nvPr/>
        </p:nvSpPr>
        <p:spPr bwMode="auto">
          <a:xfrm>
            <a:off x="311150" y="1108075"/>
            <a:ext cx="8604250"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12700" marR="0" lvl="0" indent="0" defTabSz="9144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A form of medicine that uses information about a person</a:t>
            </a:r>
            <a:r>
              <a:rPr kumimoji="0"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s genes, proteins</a:t>
            </a:r>
            <a:r>
              <a:rPr lang="en-US" altLang="ja-JP" sz="2400" kern="0" dirty="0">
                <a:solidFill>
                  <a:srgbClr val="000000"/>
                </a:solidFill>
                <a:latin typeface="Arial" panose="020B0604020202020204" pitchFamily="34" charset="0"/>
              </a:rPr>
              <a:t> </a:t>
            </a:r>
            <a:r>
              <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to diagnose, and treat disease, </a:t>
            </a:r>
            <a:r>
              <a:rPr kumimoji="0" lang="en-US" altLang="ja-JP" sz="2400" b="0"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NCI, 2011</a:t>
            </a:r>
            <a:endParaRPr kumimoji="0"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12700" marR="0" lvl="0" indent="0" defTabSz="914400" eaLnBrk="1" fontAlgn="auto" latinLnBrk="0" hangingPunct="1">
              <a:lnSpc>
                <a:spcPts val="1000"/>
              </a:lnSpc>
              <a:spcBef>
                <a:spcPct val="0"/>
              </a:spcBef>
              <a:spcAft>
                <a:spcPts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ea typeface="MS PGothic" panose="020B0600070205080204" pitchFamily="34" charset="-128"/>
            </a:endParaRPr>
          </a:p>
          <a:p>
            <a:pPr marL="12700" marR="0" lvl="0" indent="0" defTabSz="914400" eaLnBrk="1" fontAlgn="auto" latinLnBrk="0" hangingPunct="1">
              <a:lnSpc>
                <a:spcPts val="1100"/>
              </a:lnSpc>
              <a:spcBef>
                <a:spcPts val="25"/>
              </a:spcBef>
              <a:spcAft>
                <a:spcPts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ea typeface="MS PGothic" panose="020B0600070205080204" pitchFamily="34" charset="-128"/>
            </a:endParaRPr>
          </a:p>
          <a:p>
            <a:pPr marL="1270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Personalized Medicine in Cancer Requires:</a:t>
            </a:r>
          </a:p>
          <a:p>
            <a:pPr marL="1270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12700" marR="0" lvl="0" indent="0" defTabSz="914400" eaLnBrk="1" fontAlgn="auto" latinLnBrk="0" hangingPunct="1">
              <a:lnSpc>
                <a:spcPct val="100000"/>
              </a:lnSpc>
              <a:spcBef>
                <a:spcPct val="0"/>
              </a:spcBef>
              <a:spcAft>
                <a:spcPts val="0"/>
              </a:spcAft>
              <a:buClr>
                <a:srgbClr val="FFFFFF"/>
              </a:buClr>
              <a:buSzTx/>
              <a:buNone/>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1-  Identification of genetic alterations that drive carcinogenesis</a:t>
            </a:r>
          </a:p>
          <a:p>
            <a:pPr marL="12700" marR="0" lvl="0" indent="0" defTabSz="914400" eaLnBrk="1" fontAlgn="auto" latinLnBrk="0" hangingPunct="1">
              <a:lnSpc>
                <a:spcPct val="100000"/>
              </a:lnSpc>
              <a:spcBef>
                <a:spcPct val="0"/>
              </a:spcBef>
              <a:spcAft>
                <a:spcPts val="0"/>
              </a:spcAft>
              <a:buClr>
                <a:srgbClr val="FFFFFF"/>
              </a:buClr>
              <a:buSzTx/>
              <a:buFontTx/>
              <a:buNone/>
              <a:tabLst/>
              <a:defRPr/>
            </a:pPr>
            <a:r>
              <a:rPr lang="en-US" altLang="en-US" sz="2400" kern="0" dirty="0">
                <a:solidFill>
                  <a:srgbClr val="000000"/>
                </a:solidFill>
                <a:latin typeface="Arial" panose="020B0604020202020204" pitchFamily="34" charset="0"/>
              </a:rPr>
              <a:t>2 - </a:t>
            </a: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Treatment with drugs that can effectively inhibit the</a:t>
            </a:r>
          </a:p>
          <a:p>
            <a:pPr marL="12700" marR="0" lvl="0" indent="0" defTabSz="9144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function of the genetic alterations</a:t>
            </a:r>
          </a:p>
          <a:p>
            <a:pPr marL="1270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12700" marR="0" lvl="0" indent="0" defTabSz="9144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Consistent use of molecularly targeted therapy</a:t>
            </a:r>
          </a:p>
          <a:p>
            <a:pPr marL="1270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12700" marR="0" lvl="0" indent="0" defTabSz="9144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Current definition:  </a:t>
            </a:r>
          </a:p>
          <a:p>
            <a:pPr marL="1270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Use of therapeutic agents that target any biological abnormality that is associated with carcinogenesis</a:t>
            </a: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a:p>
            <a:pPr marL="1270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350626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3810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“Magic Bullet” idea</a:t>
            </a:r>
          </a:p>
        </p:txBody>
      </p:sp>
      <p:sp>
        <p:nvSpPr>
          <p:cNvPr id="3" name="Content Placeholder 2"/>
          <p:cNvSpPr>
            <a:spLocks noGrp="1"/>
          </p:cNvSpPr>
          <p:nvPr>
            <p:ph sz="half" idx="1"/>
          </p:nvPr>
        </p:nvSpPr>
        <p:spPr/>
        <p:txBody>
          <a:bodyPr/>
          <a:lstStyle/>
          <a:p>
            <a:r>
              <a:rPr lang="en-US" sz="2400" dirty="0">
                <a:solidFill>
                  <a:srgbClr val="000000"/>
                </a:solidFill>
                <a:latin typeface="Arial" panose="020B0604020202020204" pitchFamily="34" charset="0"/>
                <a:cs typeface="Arial" panose="020B0604020202020204" pitchFamily="34" charset="0"/>
              </a:rPr>
              <a:t>Paul Ehrlich coined the term “</a:t>
            </a:r>
            <a:r>
              <a:rPr lang="en-US" sz="2400" dirty="0" err="1">
                <a:solidFill>
                  <a:srgbClr val="000000"/>
                </a:solidFill>
                <a:latin typeface="Arial" panose="020B0604020202020204" pitchFamily="34" charset="0"/>
                <a:cs typeface="Arial" panose="020B0604020202020204" pitchFamily="34" charset="0"/>
              </a:rPr>
              <a:t>Magische</a:t>
            </a:r>
            <a:r>
              <a:rPr lang="en-US" sz="2400" dirty="0">
                <a:solidFill>
                  <a:srgbClr val="000000"/>
                </a:solidFill>
                <a:latin typeface="Arial" panose="020B0604020202020204" pitchFamily="34" charset="0"/>
                <a:cs typeface="Arial" panose="020B0604020202020204" pitchFamily="34" charset="0"/>
              </a:rPr>
              <a:t> Kugel” (</a:t>
            </a:r>
            <a:r>
              <a:rPr lang="en-US" sz="2400" b="1" dirty="0">
                <a:solidFill>
                  <a:srgbClr val="000000"/>
                </a:solidFill>
                <a:latin typeface="Arial" panose="020B0604020202020204" pitchFamily="34" charset="0"/>
                <a:cs typeface="Arial" panose="020B0604020202020204" pitchFamily="34" charset="0"/>
              </a:rPr>
              <a:t>magic bullet</a:t>
            </a:r>
            <a:r>
              <a:rPr lang="en-US" sz="2400" dirty="0">
                <a:solidFill>
                  <a:srgbClr val="000000"/>
                </a:solidFill>
                <a:latin typeface="Arial" panose="020B0604020202020204" pitchFamily="34" charset="0"/>
                <a:cs typeface="Arial" panose="020B0604020202020204" pitchFamily="34" charset="0"/>
              </a:rPr>
              <a:t>) to indicate a highly specific agent that would only kill one organism</a:t>
            </a:r>
          </a:p>
          <a:p>
            <a:r>
              <a:rPr lang="en-US" sz="2400" dirty="0">
                <a:solidFill>
                  <a:srgbClr val="000000"/>
                </a:solidFill>
                <a:latin typeface="Arial" panose="020B0604020202020204" pitchFamily="34" charset="0"/>
                <a:cs typeface="Arial" panose="020B0604020202020204" pitchFamily="34" charset="0"/>
              </a:rPr>
              <a:t>The original magic bullet was </a:t>
            </a:r>
            <a:r>
              <a:rPr lang="en-US" sz="2400" dirty="0" err="1">
                <a:solidFill>
                  <a:srgbClr val="000000"/>
                </a:solidFill>
                <a:latin typeface="Arial" panose="020B0604020202020204" pitchFamily="34" charset="0"/>
                <a:cs typeface="Arial" panose="020B0604020202020204" pitchFamily="34" charset="0"/>
              </a:rPr>
              <a:t>Salvarsan</a:t>
            </a:r>
            <a:r>
              <a:rPr lang="en-US" sz="2400" dirty="0">
                <a:solidFill>
                  <a:srgbClr val="000000"/>
                </a:solidFill>
                <a:latin typeface="Arial" panose="020B0604020202020204" pitchFamily="34" charset="0"/>
                <a:cs typeface="Arial" panose="020B0604020202020204" pitchFamily="34" charset="0"/>
              </a:rPr>
              <a:t>, a syphilis therapeutic</a:t>
            </a:r>
          </a:p>
        </p:txBody>
      </p:sp>
      <p:grpSp>
        <p:nvGrpSpPr>
          <p:cNvPr id="9" name="Group 8"/>
          <p:cNvGrpSpPr/>
          <p:nvPr/>
        </p:nvGrpSpPr>
        <p:grpSpPr>
          <a:xfrm>
            <a:off x="4903573" y="2136988"/>
            <a:ext cx="2399441" cy="3803224"/>
            <a:chOff x="3028950" y="1517905"/>
            <a:chExt cx="1543050" cy="2445805"/>
          </a:xfrm>
        </p:grpSpPr>
        <p:pic>
          <p:nvPicPr>
            <p:cNvPr id="10" name="Picture 3"/>
            <p:cNvPicPr>
              <a:picLocks noChangeAspect="1" noChangeArrowheads="1"/>
            </p:cNvPicPr>
            <p:nvPr/>
          </p:nvPicPr>
          <p:blipFill>
            <a:blip r:embed="rId3" cstate="print"/>
            <a:srcRect b="6106"/>
            <a:stretch>
              <a:fillRect/>
            </a:stretch>
          </p:blipFill>
          <p:spPr bwMode="auto">
            <a:xfrm>
              <a:off x="3028950" y="1517905"/>
              <a:ext cx="1543050" cy="2030158"/>
            </a:xfrm>
            <a:prstGeom prst="rect">
              <a:avLst/>
            </a:prstGeom>
            <a:noFill/>
            <a:ln w="9525">
              <a:noFill/>
              <a:miter lim="800000"/>
              <a:headEnd/>
              <a:tailEnd/>
            </a:ln>
          </p:spPr>
        </p:pic>
        <p:sp>
          <p:nvSpPr>
            <p:cNvPr id="11" name="TextBox 10"/>
            <p:cNvSpPr txBox="1"/>
            <p:nvPr/>
          </p:nvSpPr>
          <p:spPr>
            <a:xfrm>
              <a:off x="3028950" y="3548063"/>
              <a:ext cx="976441" cy="415647"/>
            </a:xfrm>
            <a:prstGeom prst="rect">
              <a:avLst/>
            </a:prstGeom>
            <a:noFill/>
          </p:spPr>
          <p:txBody>
            <a:bodyPr wrap="none" rtlCol="0">
              <a:spAutoFit/>
            </a:bodyPr>
            <a:lstStyle/>
            <a:p>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Paul Ehrlich</a:t>
              </a:r>
            </a:p>
            <a:p>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(1854-1915)</a:t>
              </a:r>
            </a:p>
          </p:txBody>
        </p:sp>
      </p:grpSp>
    </p:spTree>
    <p:extLst>
      <p:ext uri="{BB962C8B-B14F-4D97-AF65-F5344CB8AC3E}">
        <p14:creationId xmlns:p14="http://schemas.microsoft.com/office/powerpoint/2010/main" xmlns="" val="424017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3810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“Magic Bullet” idea</a:t>
            </a:r>
          </a:p>
        </p:txBody>
      </p:sp>
      <p:sp>
        <p:nvSpPr>
          <p:cNvPr id="3" name="Content Placeholder 2"/>
          <p:cNvSpPr>
            <a:spLocks noGrp="1"/>
          </p:cNvSpPr>
          <p:nvPr>
            <p:ph idx="1"/>
          </p:nvPr>
        </p:nvSpPr>
        <p:spPr>
          <a:xfrm>
            <a:off x="685800" y="1428736"/>
            <a:ext cx="7981950" cy="4960552"/>
          </a:xfrm>
        </p:spPr>
        <p:txBody>
          <a:bodyPr>
            <a:normAutofit fontScale="92500" lnSpcReduction="10000"/>
          </a:bodyPr>
          <a:lstStyle/>
          <a:p>
            <a:r>
              <a:rPr lang="en-US" sz="2400" dirty="0">
                <a:solidFill>
                  <a:srgbClr val="000000"/>
                </a:solidFill>
                <a:latin typeface="Arial" panose="020B0604020202020204" pitchFamily="34" charset="0"/>
                <a:cs typeface="Arial" panose="020B0604020202020204" pitchFamily="34" charset="0"/>
              </a:rPr>
              <a:t>Although this concept is useful to describe </a:t>
            </a:r>
            <a:r>
              <a:rPr lang="en-US" sz="2400" b="1" dirty="0">
                <a:solidFill>
                  <a:srgbClr val="000000"/>
                </a:solidFill>
                <a:latin typeface="Arial" panose="020B0604020202020204" pitchFamily="34" charset="0"/>
                <a:cs typeface="Arial" panose="020B0604020202020204" pitchFamily="34" charset="0"/>
              </a:rPr>
              <a:t>drugs with high specificity</a:t>
            </a:r>
            <a:r>
              <a:rPr lang="en-US" sz="2400" dirty="0">
                <a:solidFill>
                  <a:srgbClr val="000000"/>
                </a:solidFill>
                <a:latin typeface="Arial" panose="020B0604020202020204" pitchFamily="34" charset="0"/>
                <a:cs typeface="Arial" panose="020B0604020202020204" pitchFamily="34" charset="0"/>
              </a:rPr>
              <a:t> (e.g. a monoclonal antibody-drug conjugate, or a targeted kinase inhibitor), it has had unintended consequences</a:t>
            </a: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By analogy with infectious diseases, the public (and many physicians and scientists) developed the </a:t>
            </a:r>
            <a:r>
              <a:rPr lang="en-US" sz="2400" b="1" dirty="0">
                <a:solidFill>
                  <a:srgbClr val="000000"/>
                </a:solidFill>
                <a:latin typeface="Arial" panose="020B0604020202020204" pitchFamily="34" charset="0"/>
                <a:cs typeface="Arial" panose="020B0604020202020204" pitchFamily="34" charset="0"/>
              </a:rPr>
              <a:t>concept that someday,</a:t>
            </a:r>
            <a:r>
              <a:rPr lang="en-US" sz="2400" dirty="0">
                <a:solidFill>
                  <a:srgbClr val="000000"/>
                </a:solidFill>
                <a:latin typeface="Arial" panose="020B0604020202020204" pitchFamily="34" charset="0"/>
                <a:cs typeface="Arial" panose="020B0604020202020204" pitchFamily="34" charset="0"/>
              </a:rPr>
              <a:t> </a:t>
            </a:r>
            <a:r>
              <a:rPr lang="en-US" sz="2400" b="1" dirty="0">
                <a:solidFill>
                  <a:srgbClr val="000000"/>
                </a:solidFill>
                <a:latin typeface="Arial" panose="020B0604020202020204" pitchFamily="34" charset="0"/>
                <a:cs typeface="Arial" panose="020B0604020202020204" pitchFamily="34" charset="0"/>
              </a:rPr>
              <a:t>a “magic bullet” could be found that cures all cancers</a:t>
            </a:r>
            <a:r>
              <a:rPr lang="en-US" sz="2400" dirty="0">
                <a:solidFill>
                  <a:srgbClr val="000000"/>
                </a:solidFill>
                <a:latin typeface="Arial" panose="020B0604020202020204" pitchFamily="34" charset="0"/>
                <a:cs typeface="Arial" panose="020B0604020202020204" pitchFamily="34" charset="0"/>
              </a:rPr>
              <a:t>, exploiting a common weakness of all cancer cells</a:t>
            </a: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This erroneous concept is still widespread and internet memes propagate it</a:t>
            </a: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hlinkClick r:id="rId3"/>
              </a:rPr>
              <a:t>http://www.cancertreatmentwatch.org/q/conspiracy.shtml</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00828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684213" y="-458788"/>
            <a:ext cx="7772400" cy="1800226"/>
          </a:xfrm>
        </p:spPr>
        <p:txBody>
          <a:bodyPr/>
          <a:lstStyle/>
          <a:p>
            <a:r>
              <a:rPr lang="nl-BE" sz="3600" b="1" dirty="0">
                <a:latin typeface="Arial" charset="0"/>
              </a:rPr>
              <a:t>Mutations in cancer</a:t>
            </a:r>
          </a:p>
        </p:txBody>
      </p:sp>
      <p:sp>
        <p:nvSpPr>
          <p:cNvPr id="32771" name="Tijdelijke aanduiding voor inhoud 2"/>
          <p:cNvSpPr>
            <a:spLocks noGrp="1"/>
          </p:cNvSpPr>
          <p:nvPr>
            <p:ph sz="half" idx="1"/>
          </p:nvPr>
        </p:nvSpPr>
        <p:spPr>
          <a:xfrm>
            <a:off x="755650" y="1268413"/>
            <a:ext cx="9432925" cy="4968875"/>
          </a:xfrm>
        </p:spPr>
        <p:txBody>
          <a:bodyPr>
            <a:normAutofit lnSpcReduction="10000"/>
          </a:bodyPr>
          <a:lstStyle/>
          <a:p>
            <a:r>
              <a:rPr lang="nl-BE" sz="2000" b="1" dirty="0">
                <a:solidFill>
                  <a:srgbClr val="000000"/>
                </a:solidFill>
                <a:latin typeface="Arial" charset="0"/>
              </a:rPr>
              <a:t>Gate keeper </a:t>
            </a:r>
            <a:r>
              <a:rPr lang="nl-BE" sz="2000" b="1" dirty="0" smtClean="0">
                <a:solidFill>
                  <a:srgbClr val="000000"/>
                </a:solidFill>
                <a:latin typeface="Arial" charset="0"/>
              </a:rPr>
              <a:t>mutations: </a:t>
            </a:r>
            <a:r>
              <a:rPr lang="nl-BE" sz="2000" b="1" dirty="0">
                <a:solidFill>
                  <a:srgbClr val="000000"/>
                </a:solidFill>
                <a:latin typeface="Arial" charset="0"/>
              </a:rPr>
              <a:t>transforms normal cell into tumor cell</a:t>
            </a:r>
          </a:p>
          <a:p>
            <a:pPr>
              <a:buFontTx/>
              <a:buNone/>
            </a:pPr>
            <a:r>
              <a:rPr lang="nl-BE" sz="2000" dirty="0">
                <a:solidFill>
                  <a:srgbClr val="000000"/>
                </a:solidFill>
                <a:latin typeface="Arial" charset="0"/>
              </a:rPr>
              <a:t>		Rb in retinoblastoma</a:t>
            </a:r>
          </a:p>
          <a:p>
            <a:pPr>
              <a:buFontTx/>
              <a:buNone/>
            </a:pPr>
            <a:r>
              <a:rPr lang="nl-BE" sz="2000" dirty="0">
                <a:solidFill>
                  <a:srgbClr val="000000"/>
                </a:solidFill>
                <a:latin typeface="Arial" charset="0"/>
              </a:rPr>
              <a:t>		APC in colon cancer</a:t>
            </a:r>
          </a:p>
          <a:p>
            <a:pPr>
              <a:buFontTx/>
              <a:buNone/>
            </a:pPr>
            <a:r>
              <a:rPr lang="nl-BE" sz="2000" dirty="0">
                <a:solidFill>
                  <a:srgbClr val="000000"/>
                </a:solidFill>
                <a:latin typeface="Arial" charset="0"/>
              </a:rPr>
              <a:t>		</a:t>
            </a:r>
          </a:p>
          <a:p>
            <a:pPr>
              <a:buFontTx/>
              <a:buNone/>
            </a:pPr>
            <a:r>
              <a:rPr lang="nl-BE" sz="2000" dirty="0">
                <a:solidFill>
                  <a:srgbClr val="000000"/>
                </a:solidFill>
                <a:latin typeface="Arial" charset="0"/>
              </a:rPr>
              <a:t>		</a:t>
            </a:r>
          </a:p>
          <a:p>
            <a:r>
              <a:rPr lang="nl-BE" sz="2000" b="1" dirty="0">
                <a:solidFill>
                  <a:srgbClr val="000000"/>
                </a:solidFill>
                <a:latin typeface="Arial" charset="0"/>
              </a:rPr>
              <a:t>Driver </a:t>
            </a:r>
            <a:r>
              <a:rPr lang="nl-BE" sz="2000" b="1" dirty="0" smtClean="0">
                <a:solidFill>
                  <a:srgbClr val="000000"/>
                </a:solidFill>
                <a:latin typeface="Arial" charset="0"/>
              </a:rPr>
              <a:t>mutations: </a:t>
            </a:r>
            <a:r>
              <a:rPr lang="nl-BE" sz="2000" b="1" dirty="0">
                <a:solidFill>
                  <a:srgbClr val="000000"/>
                </a:solidFill>
                <a:latin typeface="Arial" charset="0"/>
              </a:rPr>
              <a:t>confers growth advantage to tumor cell</a:t>
            </a:r>
          </a:p>
          <a:p>
            <a:pPr>
              <a:buFontTx/>
              <a:buNone/>
            </a:pPr>
            <a:r>
              <a:rPr lang="nl-BE" sz="2000" dirty="0">
                <a:solidFill>
                  <a:srgbClr val="000000"/>
                </a:solidFill>
                <a:latin typeface="Arial" charset="0"/>
              </a:rPr>
              <a:t>		HER2 in breast cancer</a:t>
            </a:r>
          </a:p>
          <a:p>
            <a:pPr>
              <a:buFontTx/>
              <a:buNone/>
            </a:pPr>
            <a:r>
              <a:rPr lang="nl-BE" sz="2000" dirty="0">
                <a:solidFill>
                  <a:srgbClr val="000000"/>
                </a:solidFill>
                <a:latin typeface="Arial" charset="0"/>
              </a:rPr>
              <a:t>		KRAS in colon cancer</a:t>
            </a:r>
          </a:p>
          <a:p>
            <a:pPr>
              <a:buFontTx/>
              <a:buNone/>
            </a:pPr>
            <a:r>
              <a:rPr lang="nl-BE" sz="2000" dirty="0">
                <a:solidFill>
                  <a:srgbClr val="000000"/>
                </a:solidFill>
                <a:latin typeface="Arial" charset="0"/>
              </a:rPr>
              <a:t>		</a:t>
            </a:r>
          </a:p>
          <a:p>
            <a:pPr>
              <a:buFontTx/>
              <a:buNone/>
            </a:pPr>
            <a:endParaRPr lang="nl-BE" sz="2000" dirty="0">
              <a:solidFill>
                <a:srgbClr val="000000"/>
              </a:solidFill>
              <a:latin typeface="Arial" charset="0"/>
            </a:endParaRPr>
          </a:p>
          <a:p>
            <a:r>
              <a:rPr lang="nl-BE" sz="2000" b="1" dirty="0">
                <a:solidFill>
                  <a:srgbClr val="000000"/>
                </a:solidFill>
                <a:latin typeface="Arial" charset="0"/>
              </a:rPr>
              <a:t>Passenger </a:t>
            </a:r>
            <a:r>
              <a:rPr lang="nl-BE" sz="2000" b="1" dirty="0" smtClean="0">
                <a:solidFill>
                  <a:srgbClr val="000000"/>
                </a:solidFill>
                <a:latin typeface="Arial" charset="0"/>
              </a:rPr>
              <a:t>mutations: </a:t>
            </a:r>
            <a:r>
              <a:rPr lang="nl-BE" sz="2000" b="1" dirty="0">
                <a:solidFill>
                  <a:srgbClr val="000000"/>
                </a:solidFill>
                <a:latin typeface="Arial" charset="0"/>
              </a:rPr>
              <a:t>accidental mutation not conferring </a:t>
            </a:r>
          </a:p>
          <a:p>
            <a:pPr>
              <a:buFontTx/>
              <a:buNone/>
            </a:pPr>
            <a:r>
              <a:rPr lang="nl-BE" sz="2000" b="1" dirty="0">
                <a:solidFill>
                  <a:srgbClr val="000000"/>
                </a:solidFill>
                <a:latin typeface="Arial" charset="0"/>
              </a:rPr>
              <a:t>				    growth advantage to tumor cell</a:t>
            </a:r>
          </a:p>
          <a:p>
            <a:pPr>
              <a:buFontTx/>
              <a:buNone/>
            </a:pPr>
            <a:r>
              <a:rPr lang="nl-BE" sz="2000" dirty="0">
                <a:solidFill>
                  <a:srgbClr val="000000"/>
                </a:solidFill>
                <a:latin typeface="Arial" charset="0"/>
              </a:rPr>
              <a:t>		Any gene</a:t>
            </a:r>
          </a:p>
          <a:p>
            <a:pPr>
              <a:buFontTx/>
              <a:buNone/>
            </a:pPr>
            <a:r>
              <a:rPr lang="nl-BE" sz="2000" dirty="0">
                <a:solidFill>
                  <a:srgbClr val="000000"/>
                </a:solidFill>
                <a:latin typeface="Arial" charset="0"/>
              </a:rPr>
              <a:t>		Also driver gene</a:t>
            </a:r>
          </a:p>
          <a:p>
            <a:pPr lvl="1">
              <a:buFontTx/>
              <a:buNone/>
            </a:pPr>
            <a:endParaRPr lang="nl-BE" dirty="0">
              <a:solidFill>
                <a:srgbClr val="000000"/>
              </a:solidFill>
              <a:latin typeface="Arial" charset="0"/>
            </a:endParaRPr>
          </a:p>
          <a:p>
            <a:pPr>
              <a:buFontTx/>
              <a:buNone/>
            </a:pPr>
            <a:endParaRPr lang="nl-BE" dirty="0">
              <a:solidFill>
                <a:srgbClr val="000000"/>
              </a:solidFill>
              <a:latin typeface="Arial" charset="0"/>
            </a:endParaRPr>
          </a:p>
        </p:txBody>
      </p:sp>
      <p:sp>
        <p:nvSpPr>
          <p:cNvPr id="32772" name="Line 2"/>
          <p:cNvSpPr>
            <a:spLocks noChangeShapeType="1"/>
          </p:cNvSpPr>
          <p:nvPr/>
        </p:nvSpPr>
        <p:spPr bwMode="auto">
          <a:xfrm>
            <a:off x="0" y="981075"/>
            <a:ext cx="9144000" cy="0"/>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a:solidFill>
                <a:srgbClr val="000000"/>
              </a:solidFill>
            </a:endParaRPr>
          </a:p>
        </p:txBody>
      </p:sp>
    </p:spTree>
    <p:extLst>
      <p:ext uri="{BB962C8B-B14F-4D97-AF65-F5344CB8AC3E}">
        <p14:creationId xmlns:p14="http://schemas.microsoft.com/office/powerpoint/2010/main" xmlns="" val="258053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896791" y="2108200"/>
            <a:ext cx="7494587" cy="3360738"/>
            <a:chOff x="135" y="2286"/>
            <a:chExt cx="4721" cy="5734"/>
          </a:xfrm>
        </p:grpSpPr>
        <p:pic>
          <p:nvPicPr>
            <p:cNvPr id="41988" name="Picture 3" descr="U"/>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738571">
              <a:off x="3178" y="2359"/>
              <a:ext cx="1678" cy="5661"/>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1989" name="Picture 4"/>
            <p:cNvPicPr>
              <a:picLocks noChangeAspect="1" noChangeArrowheads="1"/>
            </p:cNvPicPr>
            <p:nvPr/>
          </p:nvPicPr>
          <p:blipFill>
            <a:blip r:embed="rId4">
              <a:lum bright="6000" contrast="24000"/>
              <a:extLst>
                <a:ext uri="{28A0092B-C50C-407E-A947-70E740481C1C}">
                  <a14:useLocalDpi xmlns:a14="http://schemas.microsoft.com/office/drawing/2010/main" xmlns="" val="0"/>
                </a:ext>
              </a:extLst>
            </a:blip>
            <a:srcRect/>
            <a:stretch>
              <a:fillRect/>
            </a:stretch>
          </p:blipFill>
          <p:spPr bwMode="auto">
            <a:xfrm rot="-475043">
              <a:off x="135" y="2286"/>
              <a:ext cx="1549" cy="568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1990" name="Picture 5" descr="forbes"/>
            <p:cNvPicPr>
              <a:picLocks noChangeAspect="1" noChangeArrowheads="1"/>
            </p:cNvPicPr>
            <p:nvPr/>
          </p:nvPicPr>
          <p:blipFill>
            <a:blip r:embed="rId5">
              <a:lum contrast="6000"/>
              <a:extLst>
                <a:ext uri="{28A0092B-C50C-407E-A947-70E740481C1C}">
                  <a14:useLocalDpi xmlns:a14="http://schemas.microsoft.com/office/drawing/2010/main" xmlns="" val="0"/>
                </a:ext>
              </a:extLst>
            </a:blip>
            <a:srcRect/>
            <a:stretch>
              <a:fillRect/>
            </a:stretch>
          </p:blipFill>
          <p:spPr bwMode="auto">
            <a:xfrm>
              <a:off x="1678" y="2544"/>
              <a:ext cx="1488" cy="533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951302" name="Rectangle 6"/>
          <p:cNvSpPr>
            <a:spLocks noGrp="1"/>
          </p:cNvSpPr>
          <p:nvPr>
            <p:ph type="title" idx="4294967295"/>
          </p:nvPr>
        </p:nvSpPr>
        <p:spPr>
          <a:xfrm>
            <a:off x="679147" y="138986"/>
            <a:ext cx="7883211" cy="1143000"/>
          </a:xfrm>
        </p:spPr>
        <p:txBody>
          <a:bodyPr/>
          <a:lstStyle/>
          <a:p>
            <a:pPr eaLnBrk="1" hangingPunct="1">
              <a:defRPr/>
            </a:pPr>
            <a:r>
              <a:rPr lang="en-US" sz="2800" b="1" dirty="0">
                <a:solidFill>
                  <a:srgbClr val="000000"/>
                </a:solidFill>
              </a:rPr>
              <a:t>The Rise of Targeted Therapy</a:t>
            </a:r>
            <a:br>
              <a:rPr lang="en-US" sz="2800" b="1" dirty="0">
                <a:solidFill>
                  <a:srgbClr val="000000"/>
                </a:solidFill>
              </a:rPr>
            </a:br>
            <a:r>
              <a:rPr lang="en-US" sz="2800" b="1" dirty="0">
                <a:solidFill>
                  <a:srgbClr val="000000"/>
                </a:solidFill>
              </a:rPr>
              <a:t>in the </a:t>
            </a:r>
            <a:r>
              <a:rPr lang="en-US" sz="2800" b="1" dirty="0" err="1">
                <a:solidFill>
                  <a:srgbClr val="000000"/>
                </a:solidFill>
              </a:rPr>
              <a:t>Personalised</a:t>
            </a:r>
            <a:r>
              <a:rPr lang="en-US" sz="2800" b="1" dirty="0">
                <a:solidFill>
                  <a:srgbClr val="000000"/>
                </a:solidFill>
              </a:rPr>
              <a:t> Medicine Era</a:t>
            </a:r>
            <a:endParaRPr lang="en-US" sz="2800" b="1" dirty="0">
              <a:solidFill>
                <a:srgbClr val="000000"/>
              </a:solidFill>
              <a:effectLst/>
            </a:endParaRPr>
          </a:p>
        </p:txBody>
      </p:sp>
    </p:spTree>
    <p:extLst>
      <p:ext uri="{BB962C8B-B14F-4D97-AF65-F5344CB8AC3E}">
        <p14:creationId xmlns:p14="http://schemas.microsoft.com/office/powerpoint/2010/main" xmlns="" val="37242901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3"/>
          <p:cNvSpPr txBox="1">
            <a:spLocks/>
          </p:cNvSpPr>
          <p:nvPr/>
        </p:nvSpPr>
        <p:spPr>
          <a:xfrm>
            <a:off x="0" y="38100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“Magic Bullet” idea</a:t>
            </a:r>
          </a:p>
        </p:txBody>
      </p:sp>
      <p:sp>
        <p:nvSpPr>
          <p:cNvPr id="3" name="Content Placeholder 2"/>
          <p:cNvSpPr>
            <a:spLocks noGrp="1"/>
          </p:cNvSpPr>
          <p:nvPr>
            <p:ph idx="1"/>
          </p:nvPr>
        </p:nvSpPr>
        <p:spPr>
          <a:xfrm>
            <a:off x="685799" y="1643447"/>
            <a:ext cx="8093075" cy="4722427"/>
          </a:xfrm>
        </p:spPr>
        <p:txBody>
          <a:bodyPr>
            <a:normAutofit lnSpcReduction="10000"/>
          </a:bodyPr>
          <a:lstStyle/>
          <a:p>
            <a:r>
              <a:rPr lang="en-US" sz="2000" dirty="0">
                <a:latin typeface="Arial" panose="020B0604020202020204" pitchFamily="34" charset="0"/>
                <a:cs typeface="Arial" panose="020B0604020202020204" pitchFamily="34" charset="0"/>
              </a:rPr>
              <a:t>Unfortunately, given what we know today about cancer, the likelihood that a magic cure will ever be found is…</a:t>
            </a:r>
          </a:p>
          <a:p>
            <a:pPr marL="0" indent="0">
              <a:buNone/>
            </a:pPr>
            <a:endParaRPr lang="en-US" sz="2000" dirty="0">
              <a:latin typeface="Arial" panose="020B0604020202020204" pitchFamily="34" charset="0"/>
              <a:cs typeface="Arial" panose="020B0604020202020204" pitchFamily="34" charset="0"/>
            </a:endParaRPr>
          </a:p>
          <a:p>
            <a:pPr marL="0" indent="0" algn="ctr">
              <a:buNone/>
            </a:pPr>
            <a:r>
              <a:rPr lang="en-US" sz="4700" dirty="0" smtClean="0">
                <a:solidFill>
                  <a:srgbClr val="002060"/>
                </a:solidFill>
                <a:latin typeface="Arial" panose="020B0604020202020204" pitchFamily="34" charset="0"/>
                <a:cs typeface="Arial" panose="020B0604020202020204" pitchFamily="34" charset="0"/>
              </a:rPr>
              <a:t>0 or maybe 1</a:t>
            </a:r>
            <a:endParaRPr lang="en-US" sz="4700" dirty="0">
              <a:solidFill>
                <a:srgbClr val="002060"/>
              </a:solidFill>
              <a:latin typeface="Arial" panose="020B0604020202020204" pitchFamily="34" charset="0"/>
              <a:cs typeface="Arial" panose="020B0604020202020204" pitchFamily="34" charset="0"/>
            </a:endParaRPr>
          </a:p>
          <a:p>
            <a:pPr marL="0" indent="0" algn="ctr">
              <a:buNone/>
            </a:pPr>
            <a:endParaRPr lang="en-US" sz="1800" dirty="0">
              <a:solidFill>
                <a:srgbClr val="002060"/>
              </a:solidFill>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Cancers </a:t>
            </a:r>
            <a:r>
              <a:rPr lang="en-US" sz="2000" dirty="0">
                <a:latin typeface="Arial" panose="020B0604020202020204" pitchFamily="34" charset="0"/>
                <a:cs typeface="Arial" panose="020B0604020202020204" pitchFamily="34" charset="0"/>
              </a:rPr>
              <a:t>are so diverse, heterogeneous and mutable that the approach based on looking for a magic bullet is conceptually absurd. Modern cancer therapeutic research is going in the opposite direction, namely, </a:t>
            </a:r>
            <a:r>
              <a:rPr lang="en-US" sz="2000" dirty="0">
                <a:solidFill>
                  <a:srgbClr val="C00000"/>
                </a:solidFill>
                <a:latin typeface="Arial" panose="020B0604020202020204" pitchFamily="34" charset="0"/>
                <a:cs typeface="Arial" panose="020B0604020202020204" pitchFamily="34" charset="0"/>
              </a:rPr>
              <a:t>towards individualized, multimodality treatment strategies </a:t>
            </a:r>
            <a:r>
              <a:rPr lang="en-US" sz="2000" dirty="0">
                <a:latin typeface="Arial" panose="020B0604020202020204" pitchFamily="34" charset="0"/>
                <a:cs typeface="Arial" panose="020B0604020202020204" pitchFamily="34" charset="0"/>
              </a:rPr>
              <a:t>based on an analysis of individual tumors = </a:t>
            </a:r>
            <a:r>
              <a:rPr lang="en-US" sz="2000" b="1" dirty="0">
                <a:latin typeface="Arial" panose="020B0604020202020204" pitchFamily="34" charset="0"/>
                <a:cs typeface="Arial" panose="020B0604020202020204" pitchFamily="34" charset="0"/>
              </a:rPr>
              <a:t>The </a:t>
            </a:r>
            <a:r>
              <a:rPr lang="en-US" sz="2000" b="1" dirty="0" err="1">
                <a:latin typeface="Arial" panose="020B0604020202020204" pitchFamily="34" charset="0"/>
                <a:cs typeface="Arial" panose="020B0604020202020204" pitchFamily="34" charset="0"/>
              </a:rPr>
              <a:t>Personalised</a:t>
            </a:r>
            <a:r>
              <a:rPr lang="en-US" sz="2000" b="1" dirty="0">
                <a:latin typeface="Arial" panose="020B0604020202020204" pitchFamily="34" charset="0"/>
                <a:cs typeface="Arial" panose="020B0604020202020204" pitchFamily="34" charset="0"/>
              </a:rPr>
              <a:t> Medicine</a:t>
            </a:r>
          </a:p>
          <a:p>
            <a:pPr marL="0" indent="0" algn="just">
              <a:buNone/>
            </a:pPr>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However,  the future in cancer therapeutics is </a:t>
            </a:r>
            <a:r>
              <a:rPr lang="en-US" sz="2000" b="1" dirty="0">
                <a:latin typeface="Arial" panose="020B0604020202020204" pitchFamily="34" charset="0"/>
                <a:cs typeface="Arial" panose="020B0604020202020204" pitchFamily="34" charset="0"/>
              </a:rPr>
              <a:t>Precision Medicine</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2325820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tileshop.fcgi.jpg"/>
          <p:cNvPicPr>
            <a:picLocks noChangeAspect="1"/>
          </p:cNvPicPr>
          <p:nvPr/>
        </p:nvPicPr>
        <p:blipFill>
          <a:blip r:embed="rId2"/>
          <a:stretch>
            <a:fillRect/>
          </a:stretch>
        </p:blipFill>
        <p:spPr>
          <a:xfrm>
            <a:off x="214282" y="257748"/>
            <a:ext cx="8676996" cy="5885896"/>
          </a:xfrm>
          <a:prstGeom prst="rect">
            <a:avLst/>
          </a:prstGeom>
        </p:spPr>
      </p:pic>
      <p:sp>
        <p:nvSpPr>
          <p:cNvPr id="5" name="CasellaDiTesto 4"/>
          <p:cNvSpPr txBox="1"/>
          <p:nvPr/>
        </p:nvSpPr>
        <p:spPr>
          <a:xfrm>
            <a:off x="6858016" y="6357958"/>
            <a:ext cx="2143140" cy="369332"/>
          </a:xfrm>
          <a:prstGeom prst="rect">
            <a:avLst/>
          </a:prstGeom>
          <a:noFill/>
        </p:spPr>
        <p:txBody>
          <a:bodyPr wrap="square" rtlCol="0">
            <a:spAutoFit/>
          </a:bodyPr>
          <a:lstStyle/>
          <a:p>
            <a:pPr algn="r"/>
            <a:r>
              <a:rPr lang="it-IT" dirty="0" err="1" smtClean="0"/>
              <a:t>Bozic</a:t>
            </a:r>
            <a:r>
              <a:rPr lang="it-IT" dirty="0" smtClean="0"/>
              <a:t> I, 2013</a:t>
            </a:r>
            <a:endParaRPr lang="it-I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endParaRPr lang="nl-BE">
              <a:latin typeface="Arial" charset="0"/>
            </a:endParaRPr>
          </a:p>
        </p:txBody>
      </p:sp>
      <p:sp>
        <p:nvSpPr>
          <p:cNvPr id="5123" name="Tijdelijke aanduiding voor inhoud 2"/>
          <p:cNvSpPr>
            <a:spLocks noGrp="1"/>
          </p:cNvSpPr>
          <p:nvPr>
            <p:ph sz="half" idx="1"/>
          </p:nvPr>
        </p:nvSpPr>
        <p:spPr/>
        <p:txBody>
          <a:bodyPr/>
          <a:lstStyle/>
          <a:p>
            <a:endParaRPr lang="nl-BE">
              <a:latin typeface="Arial" charset="0"/>
            </a:endParaRPr>
          </a:p>
        </p:txBody>
      </p:sp>
      <p:sp>
        <p:nvSpPr>
          <p:cNvPr id="5124" name="Tijdelijke aanduiding voor inhoud 3"/>
          <p:cNvSpPr>
            <a:spLocks noGrp="1"/>
          </p:cNvSpPr>
          <p:nvPr>
            <p:ph sz="half" idx="2"/>
          </p:nvPr>
        </p:nvSpPr>
        <p:spPr/>
        <p:txBody>
          <a:bodyPr/>
          <a:lstStyle/>
          <a:p>
            <a:endParaRPr lang="nl-BE">
              <a:latin typeface="Arial" charset="0"/>
            </a:endParaRPr>
          </a:p>
        </p:txBody>
      </p:sp>
      <p:pic>
        <p:nvPicPr>
          <p:cNvPr id="5125" name="irc_mi" descr="https://pct.mdanderson.org/images/910?width=800">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712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04622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Text Box 2"/>
          <p:cNvSpPr txBox="1">
            <a:spLocks noChangeArrowheads="1"/>
          </p:cNvSpPr>
          <p:nvPr/>
        </p:nvSpPr>
        <p:spPr bwMode="auto">
          <a:xfrm>
            <a:off x="403755" y="381000"/>
            <a:ext cx="8493125" cy="615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5pPr>
            <a:lvl6pPr marL="14366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6pPr>
            <a:lvl7pPr marL="18938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7pPr>
            <a:lvl8pPr marL="23510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8pPr>
            <a:lvl9pPr marL="28082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9pPr>
          </a:lstStyle>
          <a:p>
            <a:pPr algn="ctr" eaLnBrk="1">
              <a:lnSpc>
                <a:spcPct val="93000"/>
              </a:lnSpc>
              <a:buClr>
                <a:srgbClr val="000000"/>
              </a:buClr>
              <a:buSzPct val="45000"/>
              <a:buFont typeface="Wingdings" pitchFamily="2" charset="2"/>
              <a:buNone/>
              <a:defRPr/>
            </a:pPr>
            <a:r>
              <a:rPr lang="en-GB" altLang="en-US" sz="3600" b="1" dirty="0">
                <a:solidFill>
                  <a:srgbClr val="000000"/>
                </a:solidFill>
                <a:latin typeface="+mj-lt"/>
              </a:rPr>
              <a:t>Ethnic Diversity in Drug Effects</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9849" y="1081546"/>
            <a:ext cx="6827520" cy="54193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2278463" y="6610396"/>
            <a:ext cx="4917094" cy="2091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b="1">
                <a:solidFill>
                  <a:schemeClr val="tx1"/>
                </a:solidFill>
                <a:latin typeface="Tahoma" pitchFamily="34" charset="0"/>
              </a:defRPr>
            </a:lvl1pPr>
            <a:lvl2pPr marL="392113" indent="-196850" defTabSz="414338">
              <a:tabLst>
                <a:tab pos="657225" algn="l"/>
                <a:tab pos="1312863" algn="l"/>
                <a:tab pos="1970088" algn="l"/>
                <a:tab pos="2627313" algn="l"/>
                <a:tab pos="3282950" algn="l"/>
              </a:tabLst>
              <a:defRPr b="1">
                <a:solidFill>
                  <a:schemeClr val="tx1"/>
                </a:solidFill>
                <a:latin typeface="Tahoma" pitchFamily="34" charset="0"/>
              </a:defRPr>
            </a:lvl2pPr>
            <a:lvl3pPr marL="587375" indent="-195263" defTabSz="414338">
              <a:tabLst>
                <a:tab pos="657225" algn="l"/>
                <a:tab pos="1312863" algn="l"/>
                <a:tab pos="1970088" algn="l"/>
                <a:tab pos="2627313" algn="l"/>
                <a:tab pos="3282950" algn="l"/>
              </a:tabLst>
              <a:defRPr b="1">
                <a:solidFill>
                  <a:schemeClr val="tx1"/>
                </a:solidFill>
                <a:latin typeface="Tahoma" pitchFamily="34" charset="0"/>
              </a:defRPr>
            </a:lvl3pPr>
            <a:lvl4pPr marL="782638" indent="-195263" defTabSz="414338">
              <a:tabLst>
                <a:tab pos="657225" algn="l"/>
                <a:tab pos="1312863" algn="l"/>
                <a:tab pos="1970088" algn="l"/>
                <a:tab pos="2627313" algn="l"/>
                <a:tab pos="3282950" algn="l"/>
              </a:tabLst>
              <a:defRPr b="1">
                <a:solidFill>
                  <a:schemeClr val="tx1"/>
                </a:solidFill>
                <a:latin typeface="Tahoma" pitchFamily="34" charset="0"/>
              </a:defRPr>
            </a:lvl4pPr>
            <a:lvl5pPr marL="979488" indent="-196850" defTabSz="414338">
              <a:tabLst>
                <a:tab pos="657225" algn="l"/>
                <a:tab pos="1312863" algn="l"/>
                <a:tab pos="1970088" algn="l"/>
                <a:tab pos="2627313" algn="l"/>
                <a:tab pos="3282950" algn="l"/>
              </a:tabLst>
              <a:defRPr b="1">
                <a:solidFill>
                  <a:schemeClr val="tx1"/>
                </a:solidFill>
                <a:latin typeface="Tahoma"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b="1">
                <a:solidFill>
                  <a:schemeClr val="tx1"/>
                </a:solidFill>
                <a:latin typeface="Tahoma"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b="1">
                <a:solidFill>
                  <a:schemeClr val="tx1"/>
                </a:solidFill>
                <a:latin typeface="Tahoma"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b="1">
                <a:solidFill>
                  <a:schemeClr val="tx1"/>
                </a:solidFill>
                <a:latin typeface="Tahoma"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b="1">
                <a:solidFill>
                  <a:schemeClr val="tx1"/>
                </a:solidFill>
                <a:latin typeface="Tahoma" pitchFamily="34" charset="0"/>
              </a:defRPr>
            </a:lvl9pPr>
          </a:lstStyle>
          <a:p>
            <a:pPr eaLnBrk="1">
              <a:lnSpc>
                <a:spcPct val="93000"/>
              </a:lnSpc>
              <a:buClr>
                <a:srgbClr val="000000"/>
              </a:buClr>
              <a:buSzPct val="45000"/>
              <a:buFont typeface="Wingdings" pitchFamily="2" charset="2"/>
              <a:buNone/>
            </a:pPr>
            <a:r>
              <a:rPr lang="en-GB" altLang="en-US" sz="1100" dirty="0">
                <a:solidFill>
                  <a:schemeClr val="tx2"/>
                </a:solidFill>
                <a:latin typeface="Arial" charset="0"/>
              </a:rPr>
              <a:t>O'Donnell P H , Dolan M E </a:t>
            </a:r>
            <a:r>
              <a:rPr lang="en-GB" altLang="en-US" sz="1100" dirty="0" err="1">
                <a:solidFill>
                  <a:schemeClr val="tx2"/>
                </a:solidFill>
                <a:latin typeface="Arial" charset="0"/>
              </a:rPr>
              <a:t>Clin</a:t>
            </a:r>
            <a:r>
              <a:rPr lang="en-GB" altLang="en-US" sz="1100" dirty="0">
                <a:solidFill>
                  <a:schemeClr val="tx2"/>
                </a:solidFill>
                <a:latin typeface="Arial" charset="0"/>
              </a:rPr>
              <a:t> Cancer Res 2009;15:4806-4814</a:t>
            </a:r>
          </a:p>
        </p:txBody>
      </p:sp>
    </p:spTree>
    <p:extLst>
      <p:ext uri="{BB962C8B-B14F-4D97-AF65-F5344CB8AC3E}">
        <p14:creationId xmlns:p14="http://schemas.microsoft.com/office/powerpoint/2010/main" xmlns="" val="13748507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Line 2"/>
          <p:cNvSpPr>
            <a:spLocks noChangeShapeType="1"/>
          </p:cNvSpPr>
          <p:nvPr/>
        </p:nvSpPr>
        <p:spPr bwMode="auto">
          <a:xfrm>
            <a:off x="0" y="981075"/>
            <a:ext cx="9144000" cy="0"/>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graphicFrame>
        <p:nvGraphicFramePr>
          <p:cNvPr id="8" name="Tabel 7"/>
          <p:cNvGraphicFramePr>
            <a:graphicFrameLocks noGrp="1"/>
          </p:cNvGraphicFramePr>
          <p:nvPr>
            <p:extLst>
              <p:ext uri="{D42A27DB-BD31-4B8C-83A1-F6EECF244321}">
                <p14:modId xmlns:p14="http://schemas.microsoft.com/office/powerpoint/2010/main" xmlns="" val="2303737224"/>
              </p:ext>
            </p:extLst>
          </p:nvPr>
        </p:nvGraphicFramePr>
        <p:xfrm>
          <a:off x="1411288" y="1700213"/>
          <a:ext cx="6321425" cy="4425967"/>
        </p:xfrm>
        <a:graphic>
          <a:graphicData uri="http://schemas.openxmlformats.org/drawingml/2006/table">
            <a:tbl>
              <a:tblPr/>
              <a:tblGrid>
                <a:gridCol w="1151968">
                  <a:extLst>
                    <a:ext uri="{9D8B030D-6E8A-4147-A177-3AD203B41FA5}">
                      <a16:colId xmlns:a16="http://schemas.microsoft.com/office/drawing/2014/main" xmlns="" val="20000"/>
                    </a:ext>
                  </a:extLst>
                </a:gridCol>
                <a:gridCol w="3095915">
                  <a:extLst>
                    <a:ext uri="{9D8B030D-6E8A-4147-A177-3AD203B41FA5}">
                      <a16:colId xmlns:a16="http://schemas.microsoft.com/office/drawing/2014/main" xmlns="" val="20001"/>
                    </a:ext>
                  </a:extLst>
                </a:gridCol>
                <a:gridCol w="2073542">
                  <a:extLst>
                    <a:ext uri="{9D8B030D-6E8A-4147-A177-3AD203B41FA5}">
                      <a16:colId xmlns:a16="http://schemas.microsoft.com/office/drawing/2014/main" xmlns="" val="20002"/>
                    </a:ext>
                  </a:extLst>
                </a:gridCol>
              </a:tblGrid>
              <a:tr h="463036">
                <a:tc>
                  <a:txBody>
                    <a:bodyPr/>
                    <a:lstStyle/>
                    <a:p>
                      <a:pPr algn="ctr">
                        <a:lnSpc>
                          <a:spcPct val="100000"/>
                        </a:lnSpc>
                        <a:spcAft>
                          <a:spcPts val="0"/>
                        </a:spcAft>
                      </a:pPr>
                      <a:r>
                        <a:rPr lang="nl-BE" sz="1400" b="1" dirty="0">
                          <a:solidFill>
                            <a:srgbClr val="000000"/>
                          </a:solidFill>
                          <a:latin typeface="+mn-lt"/>
                          <a:ea typeface="Calibri"/>
                          <a:cs typeface="Times New Roman"/>
                        </a:rPr>
                        <a:t>GENE</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nl-BE" sz="1400" b="1" dirty="0">
                          <a:solidFill>
                            <a:srgbClr val="000000"/>
                          </a:solidFill>
                        </a:rPr>
                        <a:t>MECHANISM</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nl-BE" sz="1400" b="1" dirty="0">
                          <a:solidFill>
                            <a:srgbClr val="000000"/>
                          </a:solidFill>
                        </a:rPr>
                        <a:t>TARGETED THERAPY</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463036">
                <a:tc>
                  <a:txBody>
                    <a:bodyPr/>
                    <a:lstStyle/>
                    <a:p>
                      <a:pPr algn="ctr">
                        <a:lnSpc>
                          <a:spcPct val="100000"/>
                        </a:lnSpc>
                        <a:spcAft>
                          <a:spcPts val="0"/>
                        </a:spcAft>
                      </a:pPr>
                      <a:r>
                        <a:rPr lang="nl-BE" sz="1400" b="1" dirty="0">
                          <a:solidFill>
                            <a:srgbClr val="000000"/>
                          </a:solidFill>
                          <a:latin typeface="+mn-lt"/>
                          <a:ea typeface="Calibri"/>
                          <a:cs typeface="Times New Roman"/>
                        </a:rPr>
                        <a:t>APC</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r>
                        <a:rPr lang="nl-BE" sz="1400" b="1" dirty="0" err="1">
                          <a:solidFill>
                            <a:srgbClr val="000000"/>
                          </a:solidFill>
                        </a:rPr>
                        <a:t>Inactivating</a:t>
                      </a:r>
                      <a:r>
                        <a:rPr lang="nl-BE" sz="1400" b="1" dirty="0">
                          <a:solidFill>
                            <a:srgbClr val="000000"/>
                          </a:solidFill>
                        </a:rPr>
                        <a:t> </a:t>
                      </a:r>
                      <a:r>
                        <a:rPr lang="nl-BE" sz="1400" b="1" dirty="0" err="1">
                          <a:solidFill>
                            <a:srgbClr val="000000"/>
                          </a:solidFill>
                        </a:rPr>
                        <a:t>mutation</a:t>
                      </a:r>
                      <a:r>
                        <a:rPr lang="nl-BE" sz="1400" b="1" dirty="0">
                          <a:solidFill>
                            <a:srgbClr val="000000"/>
                          </a:solidFill>
                        </a:rPr>
                        <a:t> </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r>
                        <a:rPr lang="nl-BE" sz="1400" b="1" dirty="0">
                          <a:solidFill>
                            <a:srgbClr val="000000"/>
                          </a:solidFill>
                        </a:rPr>
                        <a:t>-----------</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1"/>
                  </a:ext>
                </a:extLst>
              </a:tr>
              <a:tr h="463036">
                <a:tc>
                  <a:txBody>
                    <a:bodyPr/>
                    <a:lstStyle/>
                    <a:p>
                      <a:pPr algn="ctr">
                        <a:lnSpc>
                          <a:spcPct val="100000"/>
                        </a:lnSpc>
                        <a:spcAft>
                          <a:spcPts val="0"/>
                        </a:spcAft>
                      </a:pPr>
                      <a:r>
                        <a:rPr lang="nl-BE" sz="1400" b="1" dirty="0">
                          <a:solidFill>
                            <a:srgbClr val="000000"/>
                          </a:solidFill>
                          <a:latin typeface="+mn-lt"/>
                          <a:ea typeface="Calibri"/>
                          <a:cs typeface="Times New Roman"/>
                        </a:rPr>
                        <a:t>TP53</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r>
                        <a:rPr lang="nl-BE" sz="1400" b="1" dirty="0" err="1">
                          <a:solidFill>
                            <a:srgbClr val="000000"/>
                          </a:solidFill>
                        </a:rPr>
                        <a:t>Inactivating</a:t>
                      </a:r>
                      <a:r>
                        <a:rPr lang="nl-BE" sz="1400" b="1" dirty="0">
                          <a:solidFill>
                            <a:srgbClr val="000000"/>
                          </a:solidFill>
                        </a:rPr>
                        <a:t> </a:t>
                      </a:r>
                      <a:r>
                        <a:rPr lang="nl-BE" sz="1400" b="1" dirty="0" err="1">
                          <a:solidFill>
                            <a:srgbClr val="000000"/>
                          </a:solidFill>
                        </a:rPr>
                        <a:t>mutation</a:t>
                      </a:r>
                      <a:endParaRPr lang="nl-BE" sz="1400" b="1" dirty="0">
                        <a:solidFill>
                          <a:srgbClr val="000000"/>
                        </a:solidFill>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r>
                        <a:rPr lang="nl-BE" sz="1400" b="1" dirty="0">
                          <a:solidFill>
                            <a:srgbClr val="000000"/>
                          </a:solidFill>
                        </a:rPr>
                        <a:t>-----------</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2"/>
                  </a:ext>
                </a:extLst>
              </a:tr>
              <a:tr h="853423">
                <a:tc>
                  <a:txBody>
                    <a:bodyPr/>
                    <a:lstStyle/>
                    <a:p>
                      <a:pPr algn="ctr"/>
                      <a:r>
                        <a:rPr lang="nl-BE" sz="1400" b="1" dirty="0">
                          <a:solidFill>
                            <a:srgbClr val="000000"/>
                          </a:solidFill>
                        </a:rPr>
                        <a:t>EGFR</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a:solidFill>
                            <a:srgbClr val="000000"/>
                          </a:solidFill>
                          <a:latin typeface="+mn-lt"/>
                          <a:ea typeface="Calibri"/>
                          <a:cs typeface="Times New Roman"/>
                        </a:rPr>
                        <a:t>      </a:t>
                      </a:r>
                      <a:r>
                        <a:rPr lang="nl-BE" sz="1400" b="1" dirty="0" err="1">
                          <a:solidFill>
                            <a:srgbClr val="000000"/>
                          </a:solidFill>
                          <a:latin typeface="+mn-lt"/>
                          <a:ea typeface="Calibri"/>
                          <a:cs typeface="Times New Roman"/>
                        </a:rPr>
                        <a:t>Activating</a:t>
                      </a:r>
                      <a:r>
                        <a:rPr lang="nl-BE" sz="1400" b="1" dirty="0">
                          <a:solidFill>
                            <a:srgbClr val="000000"/>
                          </a:solidFill>
                          <a:latin typeface="+mn-lt"/>
                          <a:ea typeface="Calibri"/>
                          <a:cs typeface="Times New Roman"/>
                        </a:rPr>
                        <a:t> point </a:t>
                      </a:r>
                      <a:r>
                        <a:rPr lang="nl-BE" sz="1400" b="1" dirty="0" err="1">
                          <a:solidFill>
                            <a:srgbClr val="000000"/>
                          </a:solidFill>
                          <a:latin typeface="+mn-lt"/>
                          <a:ea typeface="Calibri"/>
                          <a:cs typeface="Times New Roman"/>
                        </a:rPr>
                        <a:t>mutations</a:t>
                      </a:r>
                      <a:endParaRPr lang="nl-BE" sz="1400" b="1" dirty="0">
                        <a:solidFill>
                          <a:srgbClr val="000000"/>
                        </a:solidFill>
                        <a:latin typeface="+mn-lt"/>
                        <a:ea typeface="Calibri"/>
                        <a:cs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a:solidFill>
                            <a:srgbClr val="000000"/>
                          </a:solidFill>
                          <a:latin typeface="+mn-lt"/>
                          <a:ea typeface="Calibri"/>
                          <a:cs typeface="Times New Roman"/>
                        </a:rPr>
                        <a:t>      Gene </a:t>
                      </a:r>
                      <a:r>
                        <a:rPr lang="nl-BE" sz="1400" b="1" dirty="0" err="1">
                          <a:solidFill>
                            <a:srgbClr val="000000"/>
                          </a:solidFill>
                          <a:latin typeface="+mn-lt"/>
                          <a:ea typeface="Calibri"/>
                          <a:cs typeface="Times New Roman"/>
                        </a:rPr>
                        <a:t>Amplification</a:t>
                      </a:r>
                      <a:endParaRPr lang="nl-BE" sz="1400" b="1" dirty="0">
                        <a:solidFill>
                          <a:srgbClr val="000000"/>
                        </a:solidFill>
                        <a:latin typeface="+mn-lt"/>
                        <a:ea typeface="Calibri"/>
                        <a:cs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a:solidFill>
                            <a:srgbClr val="000000"/>
                          </a:solidFill>
                          <a:latin typeface="+mn-lt"/>
                          <a:ea typeface="Calibri"/>
                          <a:cs typeface="Times New Roman"/>
                        </a:rPr>
                        <a:t>     </a:t>
                      </a:r>
                      <a:r>
                        <a:rPr lang="nl-BE" sz="1400" b="1" dirty="0" smtClean="0">
                          <a:solidFill>
                            <a:srgbClr val="000000"/>
                          </a:solidFill>
                          <a:latin typeface="+mn-lt"/>
                          <a:ea typeface="Calibri"/>
                          <a:cs typeface="Times New Roman"/>
                        </a:rPr>
                        <a:t>Ligands Overexpression</a:t>
                      </a:r>
                      <a:endParaRPr lang="nl-BE" sz="1400" b="1" dirty="0">
                        <a:solidFill>
                          <a:srgbClr val="000000"/>
                        </a:solidFill>
                        <a:latin typeface="+mn-lt"/>
                        <a:ea typeface="Calibri"/>
                        <a:cs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a:solidFill>
                            <a:srgbClr val="000000"/>
                          </a:solidFill>
                          <a:latin typeface="+mn-lt"/>
                          <a:ea typeface="Calibri"/>
                          <a:cs typeface="Times New Roman"/>
                        </a:rPr>
                        <a:t>      </a:t>
                      </a:r>
                      <a:r>
                        <a:rPr lang="nl-BE" sz="1400" b="1" dirty="0" err="1">
                          <a:solidFill>
                            <a:srgbClr val="000000"/>
                          </a:solidFill>
                          <a:latin typeface="+mn-lt"/>
                          <a:ea typeface="Calibri"/>
                          <a:cs typeface="Times New Roman"/>
                        </a:rPr>
                        <a:t>Overexpression</a:t>
                      </a:r>
                      <a:r>
                        <a:rPr lang="nl-BE" sz="1400" b="1" dirty="0">
                          <a:solidFill>
                            <a:srgbClr val="000000"/>
                          </a:solidFill>
                          <a:latin typeface="+mn-lt"/>
                          <a:ea typeface="Calibri"/>
                          <a:cs typeface="Times New Roman"/>
                        </a:rPr>
                        <a:t> </a:t>
                      </a:r>
                      <a:r>
                        <a:rPr lang="nl-BE" sz="1400" b="1" dirty="0" err="1">
                          <a:solidFill>
                            <a:srgbClr val="000000"/>
                          </a:solidFill>
                          <a:latin typeface="+mn-lt"/>
                          <a:ea typeface="Calibri"/>
                          <a:cs typeface="Times New Roman"/>
                        </a:rPr>
                        <a:t>nuclear</a:t>
                      </a:r>
                      <a:r>
                        <a:rPr lang="nl-BE" sz="1400" b="1" dirty="0">
                          <a:solidFill>
                            <a:srgbClr val="000000"/>
                          </a:solidFill>
                          <a:latin typeface="+mn-lt"/>
                          <a:ea typeface="Calibri"/>
                          <a:cs typeface="Times New Roman"/>
                        </a:rPr>
                        <a:t> EGFR</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lvl="1" algn="l"/>
                      <a:r>
                        <a:rPr lang="nl-BE" sz="1400" dirty="0" err="1">
                          <a:solidFill>
                            <a:srgbClr val="000000"/>
                          </a:solidFill>
                        </a:rPr>
                        <a:t>Cetuximab</a:t>
                      </a:r>
                      <a:r>
                        <a:rPr lang="nl-BE" sz="1400" dirty="0">
                          <a:solidFill>
                            <a:srgbClr val="000000"/>
                          </a:solidFill>
                        </a:rPr>
                        <a:t>, </a:t>
                      </a:r>
                      <a:r>
                        <a:rPr lang="nl-BE" sz="1400" dirty="0" err="1">
                          <a:solidFill>
                            <a:srgbClr val="000000"/>
                          </a:solidFill>
                        </a:rPr>
                        <a:t>panitumumab</a:t>
                      </a:r>
                      <a:endParaRPr lang="nl-BE" sz="1400" dirty="0">
                        <a:solidFill>
                          <a:srgbClr val="000000"/>
                        </a:solidFill>
                      </a:endParaRPr>
                    </a:p>
                    <a:p>
                      <a:pPr lvl="1" algn="l"/>
                      <a:r>
                        <a:rPr lang="nl-BE" sz="1400" dirty="0" err="1">
                          <a:solidFill>
                            <a:srgbClr val="000000"/>
                          </a:solidFill>
                        </a:rPr>
                        <a:t>erlotinib</a:t>
                      </a:r>
                      <a:r>
                        <a:rPr lang="nl-BE" sz="1400" dirty="0">
                          <a:solidFill>
                            <a:srgbClr val="000000"/>
                          </a:solidFill>
                        </a:rPr>
                        <a:t>, </a:t>
                      </a:r>
                      <a:r>
                        <a:rPr lang="nl-BE" sz="1400" dirty="0" err="1">
                          <a:solidFill>
                            <a:srgbClr val="000000"/>
                          </a:solidFill>
                        </a:rPr>
                        <a:t>gefitinib</a:t>
                      </a:r>
                      <a:r>
                        <a:rPr lang="nl-BE" sz="1400" dirty="0">
                          <a:solidFill>
                            <a:srgbClr val="000000"/>
                          </a:solidFill>
                        </a:rPr>
                        <a:t>, </a:t>
                      </a:r>
                      <a:r>
                        <a:rPr lang="nl-BE" sz="1400" dirty="0" err="1">
                          <a:solidFill>
                            <a:srgbClr val="000000"/>
                          </a:solidFill>
                        </a:rPr>
                        <a:t>afatinib</a:t>
                      </a:r>
                      <a:endParaRPr lang="nl-BE" sz="1400" dirty="0">
                        <a:solidFill>
                          <a:srgbClr val="000000"/>
                        </a:solidFill>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0003"/>
                  </a:ext>
                </a:extLst>
              </a:tr>
              <a:tr h="487164">
                <a:tc>
                  <a:txBody>
                    <a:bodyPr/>
                    <a:lstStyle/>
                    <a:p>
                      <a:pPr algn="ctr"/>
                      <a:r>
                        <a:rPr lang="nl-BE" sz="1400" b="1" dirty="0">
                          <a:solidFill>
                            <a:srgbClr val="000000"/>
                          </a:solidFill>
                        </a:rPr>
                        <a:t>KRAS</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err="1">
                          <a:solidFill>
                            <a:srgbClr val="000000"/>
                          </a:solidFill>
                          <a:latin typeface="+mn-lt"/>
                          <a:ea typeface="Calibri"/>
                          <a:cs typeface="Times New Roman"/>
                        </a:rPr>
                        <a:t>Activating</a:t>
                      </a:r>
                      <a:r>
                        <a:rPr lang="nl-BE" sz="1400" b="1" dirty="0">
                          <a:solidFill>
                            <a:srgbClr val="000000"/>
                          </a:solidFill>
                          <a:latin typeface="+mn-lt"/>
                          <a:ea typeface="Calibri"/>
                          <a:cs typeface="Times New Roman"/>
                        </a:rPr>
                        <a:t> point  </a:t>
                      </a:r>
                      <a:r>
                        <a:rPr lang="nl-BE" sz="1400" b="1" dirty="0" err="1">
                          <a:solidFill>
                            <a:srgbClr val="000000"/>
                          </a:solidFill>
                          <a:latin typeface="+mn-lt"/>
                          <a:ea typeface="Calibri"/>
                          <a:cs typeface="Times New Roman"/>
                        </a:rPr>
                        <a:t>mutations</a:t>
                      </a:r>
                      <a:endParaRPr lang="nl-BE" sz="1400" b="1" dirty="0">
                        <a:solidFill>
                          <a:srgbClr val="000000"/>
                        </a:solidFill>
                        <a:latin typeface="+mn-lt"/>
                        <a:ea typeface="Calibri"/>
                        <a:cs typeface="Times New Roman"/>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err="1">
                          <a:solidFill>
                            <a:srgbClr val="000000"/>
                          </a:solidFill>
                        </a:rPr>
                        <a:t>Tipifarnib</a:t>
                      </a:r>
                      <a:r>
                        <a:rPr lang="nl-BE" sz="1400" dirty="0">
                          <a:solidFill>
                            <a:srgbClr val="000000"/>
                          </a:solidFill>
                        </a:rPr>
                        <a:t>, </a:t>
                      </a:r>
                      <a:r>
                        <a:rPr lang="nl-BE" sz="1400" dirty="0" err="1">
                          <a:solidFill>
                            <a:srgbClr val="000000"/>
                          </a:solidFill>
                        </a:rPr>
                        <a:t>lonafarnib</a:t>
                      </a:r>
                      <a:endParaRPr lang="nl-BE" sz="1400" dirty="0">
                        <a:solidFill>
                          <a:srgbClr val="000000"/>
                        </a:solidFill>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0004"/>
                  </a:ext>
                </a:extLst>
              </a:tr>
              <a:tr h="584970">
                <a:tc>
                  <a:txBody>
                    <a:bodyPr/>
                    <a:lstStyle/>
                    <a:p>
                      <a:pPr algn="ctr">
                        <a:lnSpc>
                          <a:spcPct val="100000"/>
                        </a:lnSpc>
                        <a:spcAft>
                          <a:spcPts val="0"/>
                        </a:spcAft>
                      </a:pPr>
                      <a:r>
                        <a:rPr lang="nl-BE" sz="1400" b="1" dirty="0">
                          <a:solidFill>
                            <a:srgbClr val="000000"/>
                          </a:solidFill>
                          <a:latin typeface="+mn-lt"/>
                          <a:ea typeface="Calibri"/>
                          <a:cs typeface="Times New Roman"/>
                        </a:rPr>
                        <a:t>BRAF </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err="1">
                          <a:solidFill>
                            <a:srgbClr val="000000"/>
                          </a:solidFill>
                          <a:latin typeface="+mn-lt"/>
                          <a:ea typeface="Calibri"/>
                          <a:cs typeface="Times New Roman"/>
                        </a:rPr>
                        <a:t>Activating</a:t>
                      </a:r>
                      <a:r>
                        <a:rPr lang="nl-BE" sz="1400" b="1" dirty="0">
                          <a:solidFill>
                            <a:srgbClr val="000000"/>
                          </a:solidFill>
                          <a:latin typeface="+mn-lt"/>
                          <a:ea typeface="Calibri"/>
                          <a:cs typeface="Times New Roman"/>
                        </a:rPr>
                        <a:t> point  </a:t>
                      </a:r>
                      <a:r>
                        <a:rPr lang="nl-BE" sz="1400" b="1" dirty="0" err="1">
                          <a:solidFill>
                            <a:srgbClr val="000000"/>
                          </a:solidFill>
                          <a:latin typeface="+mn-lt"/>
                          <a:ea typeface="Calibri"/>
                          <a:cs typeface="Times New Roman"/>
                        </a:rPr>
                        <a:t>mutations</a:t>
                      </a:r>
                      <a:endParaRPr lang="nl-BE" sz="1400" b="1" dirty="0">
                        <a:solidFill>
                          <a:srgbClr val="000000"/>
                        </a:solidFill>
                        <a:latin typeface="+mn-lt"/>
                        <a:ea typeface="Calibri"/>
                        <a:cs typeface="Times New Roman"/>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dirty="0" err="1">
                          <a:solidFill>
                            <a:srgbClr val="000000"/>
                          </a:solidFill>
                        </a:rPr>
                        <a:t>Dabrafenib</a:t>
                      </a:r>
                      <a:r>
                        <a:rPr lang="nl-BE" sz="1400" dirty="0">
                          <a:solidFill>
                            <a:srgbClr val="000000"/>
                          </a:solidFill>
                        </a:rPr>
                        <a:t>, </a:t>
                      </a:r>
                      <a:r>
                        <a:rPr lang="nl-BE" sz="1400" dirty="0" err="1">
                          <a:solidFill>
                            <a:srgbClr val="000000"/>
                          </a:solidFill>
                        </a:rPr>
                        <a:t>sorafenib</a:t>
                      </a:r>
                      <a:r>
                        <a:rPr lang="nl-BE" sz="1400" dirty="0">
                          <a:solidFill>
                            <a:srgbClr val="000000"/>
                          </a:solidFill>
                        </a:rPr>
                        <a:t>,</a:t>
                      </a:r>
                      <a:r>
                        <a:rPr lang="nl-BE" sz="1400" dirty="0" err="1">
                          <a:solidFill>
                            <a:srgbClr val="000000"/>
                          </a:solidFill>
                        </a:rPr>
                        <a:t>vemurafenib</a:t>
                      </a:r>
                      <a:r>
                        <a:rPr lang="nl-BE" sz="1400" dirty="0">
                          <a:solidFill>
                            <a:srgbClr val="000000"/>
                          </a:solidFill>
                        </a:rPr>
                        <a:t>,</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0005"/>
                  </a:ext>
                </a:extLst>
              </a:tr>
              <a:tr h="609974">
                <a:tc>
                  <a:txBody>
                    <a:bodyPr/>
                    <a:lstStyle/>
                    <a:p>
                      <a:pPr algn="ctr">
                        <a:lnSpc>
                          <a:spcPct val="100000"/>
                        </a:lnSpc>
                        <a:spcAft>
                          <a:spcPts val="0"/>
                        </a:spcAft>
                      </a:pPr>
                      <a:r>
                        <a:rPr lang="nl-BE" sz="1400" b="1" dirty="0">
                          <a:solidFill>
                            <a:srgbClr val="000000"/>
                          </a:solidFill>
                          <a:latin typeface="+mn-lt"/>
                          <a:ea typeface="Calibri"/>
                          <a:cs typeface="Times New Roman"/>
                        </a:rPr>
                        <a:t>NRAS</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err="1">
                          <a:solidFill>
                            <a:srgbClr val="000000"/>
                          </a:solidFill>
                          <a:latin typeface="+mn-lt"/>
                          <a:ea typeface="Calibri"/>
                          <a:cs typeface="Times New Roman"/>
                        </a:rPr>
                        <a:t>Activating</a:t>
                      </a:r>
                      <a:r>
                        <a:rPr lang="nl-BE" sz="1400" b="1" dirty="0">
                          <a:solidFill>
                            <a:srgbClr val="000000"/>
                          </a:solidFill>
                          <a:latin typeface="+mn-lt"/>
                          <a:ea typeface="Calibri"/>
                          <a:cs typeface="Times New Roman"/>
                        </a:rPr>
                        <a:t> point  </a:t>
                      </a:r>
                      <a:r>
                        <a:rPr lang="nl-BE" sz="1400" b="1" dirty="0" err="1">
                          <a:solidFill>
                            <a:srgbClr val="000000"/>
                          </a:solidFill>
                          <a:latin typeface="+mn-lt"/>
                          <a:ea typeface="Calibri"/>
                          <a:cs typeface="Times New Roman"/>
                        </a:rPr>
                        <a:t>mutations</a:t>
                      </a:r>
                      <a:endParaRPr lang="nl-BE" sz="1400" b="1" dirty="0">
                        <a:solidFill>
                          <a:srgbClr val="000000"/>
                        </a:solidFill>
                        <a:latin typeface="+mn-lt"/>
                        <a:ea typeface="Calibri"/>
                        <a:cs typeface="Times New Roman"/>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nl-BE" sz="1400" dirty="0">
                          <a:solidFill>
                            <a:srgbClr val="000000"/>
                          </a:solidFill>
                        </a:rPr>
                        <a:t>MEK162</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0006"/>
                  </a:ext>
                </a:extLst>
              </a:tr>
              <a:tr h="5013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a:solidFill>
                            <a:srgbClr val="000000"/>
                          </a:solidFill>
                          <a:latin typeface="+mn-lt"/>
                          <a:ea typeface="Calibri"/>
                          <a:cs typeface="Times New Roman"/>
                        </a:rPr>
                        <a:t>PIK3CA</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400" b="1" dirty="0" err="1">
                          <a:solidFill>
                            <a:srgbClr val="000000"/>
                          </a:solidFill>
                          <a:latin typeface="+mn-lt"/>
                          <a:ea typeface="Calibri"/>
                          <a:cs typeface="Times New Roman"/>
                        </a:rPr>
                        <a:t>Activating</a:t>
                      </a:r>
                      <a:r>
                        <a:rPr lang="nl-BE" sz="1400" b="1" dirty="0">
                          <a:solidFill>
                            <a:srgbClr val="000000"/>
                          </a:solidFill>
                          <a:latin typeface="+mn-lt"/>
                          <a:ea typeface="Calibri"/>
                          <a:cs typeface="Times New Roman"/>
                        </a:rPr>
                        <a:t> point  </a:t>
                      </a:r>
                      <a:r>
                        <a:rPr lang="nl-BE" sz="1400" b="1" dirty="0" err="1">
                          <a:solidFill>
                            <a:srgbClr val="000000"/>
                          </a:solidFill>
                          <a:latin typeface="+mn-lt"/>
                          <a:ea typeface="Calibri"/>
                          <a:cs typeface="Times New Roman"/>
                        </a:rPr>
                        <a:t>mutations</a:t>
                      </a:r>
                      <a:endParaRPr lang="nl-BE" sz="1400" b="1" dirty="0">
                        <a:solidFill>
                          <a:srgbClr val="000000"/>
                        </a:solidFill>
                        <a:latin typeface="+mn-lt"/>
                        <a:ea typeface="Calibri"/>
                        <a:cs typeface="Times New Roman"/>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endParaRPr lang="nl-BE" sz="1400" dirty="0">
                        <a:solidFill>
                          <a:srgbClr val="000000"/>
                        </a:solidFill>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0007"/>
                  </a:ext>
                </a:extLst>
              </a:tr>
            </a:tbl>
          </a:graphicData>
        </a:graphic>
      </p:graphicFrame>
      <p:sp>
        <p:nvSpPr>
          <p:cNvPr id="9" name="Titel 1"/>
          <p:cNvSpPr>
            <a:spLocks noGrp="1"/>
          </p:cNvSpPr>
          <p:nvPr>
            <p:ph type="title"/>
          </p:nvPr>
        </p:nvSpPr>
        <p:spPr>
          <a:xfrm>
            <a:off x="685800" y="-171450"/>
            <a:ext cx="7772400" cy="1368425"/>
          </a:xfrm>
        </p:spPr>
        <p:txBody>
          <a:bodyPr/>
          <a:lstStyle/>
          <a:p>
            <a:r>
              <a:rPr lang="nl-BE" sz="3200" b="1" dirty="0">
                <a:latin typeface="Arial" charset="0"/>
              </a:rPr>
              <a:t>Personalized cancer treatment</a:t>
            </a:r>
          </a:p>
        </p:txBody>
      </p:sp>
    </p:spTree>
    <p:extLst>
      <p:ext uri="{BB962C8B-B14F-4D97-AF65-F5344CB8AC3E}">
        <p14:creationId xmlns:p14="http://schemas.microsoft.com/office/powerpoint/2010/main" xmlns="" val="53305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11222"/>
          </a:xfrm>
        </p:spPr>
        <p:txBody>
          <a:bodyPr/>
          <a:lstStyle/>
          <a:p>
            <a:r>
              <a:rPr lang="en-US" b="1" dirty="0"/>
              <a:t>True or False?</a:t>
            </a:r>
          </a:p>
        </p:txBody>
      </p:sp>
      <p:sp>
        <p:nvSpPr>
          <p:cNvPr id="5" name="Content Placeholder 4"/>
          <p:cNvSpPr>
            <a:spLocks noGrp="1"/>
          </p:cNvSpPr>
          <p:nvPr>
            <p:ph idx="1"/>
          </p:nvPr>
        </p:nvSpPr>
        <p:spPr>
          <a:xfrm>
            <a:off x="628650" y="1825625"/>
            <a:ext cx="8199032" cy="4351338"/>
          </a:xfrm>
        </p:spPr>
        <p:txBody>
          <a:bodyPr>
            <a:normAutofit/>
          </a:bodyPr>
          <a:lstStyle/>
          <a:p>
            <a:pPr marL="0" indent="0">
              <a:buNone/>
            </a:pPr>
            <a:r>
              <a:rPr lang="en-US" dirty="0"/>
              <a:t>When </a:t>
            </a:r>
            <a:r>
              <a:rPr lang="en-US" dirty="0" smtClean="0"/>
              <a:t>I </a:t>
            </a:r>
            <a:r>
              <a:rPr lang="en-US" dirty="0"/>
              <a:t>offer a treatment to a patient, I take into account his/her individual characteristics.</a:t>
            </a:r>
          </a:p>
          <a:p>
            <a:pPr marL="0" indent="0">
              <a:buNone/>
            </a:pPr>
            <a:endParaRPr lang="en-US" dirty="0"/>
          </a:p>
          <a:p>
            <a:pPr marL="0" indent="0">
              <a:buNone/>
            </a:pPr>
            <a:r>
              <a:rPr lang="en-US" dirty="0"/>
              <a:t>By doing this, you are practicing: </a:t>
            </a:r>
          </a:p>
          <a:p>
            <a:pPr marL="0" indent="0">
              <a:buNone/>
            </a:pPr>
            <a:endParaRPr lang="en-US" dirty="0"/>
          </a:p>
          <a:p>
            <a:pPr marL="0" indent="0" algn="ctr">
              <a:buNone/>
            </a:pPr>
            <a:r>
              <a:rPr lang="en-US" sz="3600" b="1" dirty="0">
                <a:solidFill>
                  <a:srgbClr val="000000"/>
                </a:solidFill>
              </a:rPr>
              <a:t>PERSONALIZED MEDICINE</a:t>
            </a:r>
          </a:p>
        </p:txBody>
      </p:sp>
    </p:spTree>
    <p:extLst>
      <p:ext uri="{BB962C8B-B14F-4D97-AF65-F5344CB8AC3E}">
        <p14:creationId xmlns:p14="http://schemas.microsoft.com/office/powerpoint/2010/main" xmlns="" val="2340155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61925" y="1981200"/>
            <a:ext cx="600075" cy="2362200"/>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61795" name="Picture 3" descr="SU11248_mip_1week_pt3"/>
          <p:cNvPicPr>
            <a:picLocks noChangeAspect="1" noChangeArrowheads="1"/>
          </p:cNvPicPr>
          <p:nvPr/>
        </p:nvPicPr>
        <p:blipFill>
          <a:blip r:embed="rId3">
            <a:extLst>
              <a:ext uri="{28A0092B-C50C-407E-A947-70E740481C1C}">
                <a14:useLocalDpi xmlns:a14="http://schemas.microsoft.com/office/drawing/2010/main" xmlns="" val="0"/>
              </a:ext>
            </a:extLst>
          </a:blip>
          <a:srcRect l="3082" t="17072" b="9082"/>
          <a:stretch>
            <a:fillRect/>
          </a:stretch>
        </p:blipFill>
        <p:spPr bwMode="auto">
          <a:xfrm>
            <a:off x="3319463" y="1981200"/>
            <a:ext cx="2395537" cy="2362200"/>
          </a:xfrm>
          <a:prstGeom prst="rect">
            <a:avLst/>
          </a:prstGeom>
          <a:noFill/>
          <a:extLst>
            <a:ext uri="{909E8E84-426E-40DD-AFC4-6F175D3DCCD1}">
              <a14:hiddenFill xmlns:a14="http://schemas.microsoft.com/office/drawing/2010/main" xmlns="">
                <a:solidFill>
                  <a:srgbClr val="FFFFFF"/>
                </a:solidFill>
              </a14:hiddenFill>
            </a:ext>
          </a:extLst>
        </p:spPr>
      </p:pic>
      <p:pic>
        <p:nvPicPr>
          <p:cNvPr id="161796" name="Picture 4" descr="SU11248_mip_bs_pt3"/>
          <p:cNvPicPr>
            <a:picLocks noChangeAspect="1" noChangeArrowheads="1"/>
          </p:cNvPicPr>
          <p:nvPr/>
        </p:nvPicPr>
        <p:blipFill>
          <a:blip r:embed="rId4">
            <a:extLst>
              <a:ext uri="{28A0092B-C50C-407E-A947-70E740481C1C}">
                <a14:useLocalDpi xmlns:a14="http://schemas.microsoft.com/office/drawing/2010/main" xmlns="" val="0"/>
              </a:ext>
            </a:extLst>
          </a:blip>
          <a:srcRect l="6131" t="17072" b="9082"/>
          <a:stretch>
            <a:fillRect/>
          </a:stretch>
        </p:blipFill>
        <p:spPr bwMode="auto">
          <a:xfrm>
            <a:off x="762000" y="1981200"/>
            <a:ext cx="2333625"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161797" name="Text Box 5"/>
          <p:cNvSpPr txBox="1">
            <a:spLocks noChangeArrowheads="1"/>
          </p:cNvSpPr>
          <p:nvPr/>
        </p:nvSpPr>
        <p:spPr bwMode="auto">
          <a:xfrm>
            <a:off x="381000" y="4542125"/>
            <a:ext cx="25146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altLang="en-US" b="1" dirty="0">
                <a:solidFill>
                  <a:schemeClr val="tx1">
                    <a:lumMod val="50000"/>
                    <a:lumOff val="50000"/>
                  </a:schemeClr>
                </a:solidFill>
              </a:rPr>
              <a:t>Baseline:</a:t>
            </a:r>
          </a:p>
          <a:p>
            <a:pPr algn="ctr" eaLnBrk="0" hangingPunct="0"/>
            <a:r>
              <a:rPr lang="en-US" altLang="en-US" dirty="0" err="1">
                <a:solidFill>
                  <a:schemeClr val="tx1">
                    <a:lumMod val="50000"/>
                    <a:lumOff val="50000"/>
                  </a:schemeClr>
                </a:solidFill>
              </a:rPr>
              <a:t>cKIT+ve-GIST</a:t>
            </a:r>
            <a:r>
              <a:rPr lang="en-US" altLang="en-US" dirty="0">
                <a:solidFill>
                  <a:schemeClr val="tx1">
                    <a:lumMod val="50000"/>
                    <a:lumOff val="50000"/>
                  </a:schemeClr>
                </a:solidFill>
              </a:rPr>
              <a:t> resistant</a:t>
            </a:r>
          </a:p>
          <a:p>
            <a:pPr algn="ctr" eaLnBrk="0" hangingPunct="0"/>
            <a:r>
              <a:rPr lang="en-US" altLang="en-US" dirty="0">
                <a:solidFill>
                  <a:schemeClr val="tx1">
                    <a:lumMod val="50000"/>
                    <a:lumOff val="50000"/>
                  </a:schemeClr>
                </a:solidFill>
              </a:rPr>
              <a:t>  to </a:t>
            </a:r>
            <a:r>
              <a:rPr lang="en-US" altLang="en-US" dirty="0" err="1">
                <a:solidFill>
                  <a:schemeClr val="tx1">
                    <a:lumMod val="50000"/>
                    <a:lumOff val="50000"/>
                  </a:schemeClr>
                </a:solidFill>
              </a:rPr>
              <a:t>Imatinib</a:t>
            </a:r>
            <a:endParaRPr lang="en-US" altLang="en-US" dirty="0">
              <a:solidFill>
                <a:schemeClr val="tx1">
                  <a:lumMod val="50000"/>
                  <a:lumOff val="50000"/>
                </a:schemeClr>
              </a:solidFill>
            </a:endParaRPr>
          </a:p>
        </p:txBody>
      </p:sp>
      <p:sp>
        <p:nvSpPr>
          <p:cNvPr id="161798" name="Text Box 6"/>
          <p:cNvSpPr txBox="1">
            <a:spLocks noChangeArrowheads="1"/>
          </p:cNvSpPr>
          <p:nvPr/>
        </p:nvSpPr>
        <p:spPr bwMode="auto">
          <a:xfrm>
            <a:off x="3608388" y="4542125"/>
            <a:ext cx="1556836"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r>
              <a:rPr lang="en-US" altLang="en-US" b="1" dirty="0">
                <a:solidFill>
                  <a:schemeClr val="tx1">
                    <a:lumMod val="50000"/>
                    <a:lumOff val="50000"/>
                  </a:schemeClr>
                </a:solidFill>
              </a:rPr>
              <a:t>After 1 week</a:t>
            </a:r>
          </a:p>
          <a:p>
            <a:pPr eaLnBrk="0" hangingPunct="0"/>
            <a:r>
              <a:rPr lang="en-US" altLang="en-US" dirty="0">
                <a:solidFill>
                  <a:schemeClr val="tx1">
                    <a:lumMod val="50000"/>
                    <a:lumOff val="50000"/>
                  </a:schemeClr>
                </a:solidFill>
              </a:rPr>
              <a:t>of </a:t>
            </a:r>
            <a:r>
              <a:rPr lang="en-US" altLang="en-US" dirty="0" err="1">
                <a:solidFill>
                  <a:schemeClr val="tx1">
                    <a:lumMod val="50000"/>
                    <a:lumOff val="50000"/>
                  </a:schemeClr>
                </a:solidFill>
              </a:rPr>
              <a:t>Sunitinib</a:t>
            </a:r>
            <a:endParaRPr lang="en-US" altLang="en-US" dirty="0">
              <a:solidFill>
                <a:schemeClr val="tx1">
                  <a:lumMod val="50000"/>
                  <a:lumOff val="50000"/>
                </a:schemeClr>
              </a:solidFill>
            </a:endParaRPr>
          </a:p>
          <a:p>
            <a:pPr eaLnBrk="0" hangingPunct="0"/>
            <a:r>
              <a:rPr lang="en-US" altLang="en-US" dirty="0">
                <a:solidFill>
                  <a:schemeClr val="tx1">
                    <a:lumMod val="50000"/>
                    <a:lumOff val="50000"/>
                  </a:schemeClr>
                </a:solidFill>
              </a:rPr>
              <a:t>Therapy</a:t>
            </a:r>
          </a:p>
        </p:txBody>
      </p:sp>
      <p:pic>
        <p:nvPicPr>
          <p:cNvPr id="161799" name="Picture 7" descr="SU11248_mip_cycle3_pt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6138" t="17072" r="4413" b="9082"/>
          <a:stretch/>
        </p:blipFill>
        <p:spPr bwMode="auto">
          <a:xfrm>
            <a:off x="6019800" y="1981200"/>
            <a:ext cx="2220876"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161800" name="Rectangle 8"/>
          <p:cNvSpPr>
            <a:spLocks noChangeArrowheads="1"/>
          </p:cNvSpPr>
          <p:nvPr/>
        </p:nvSpPr>
        <p:spPr bwMode="auto">
          <a:xfrm>
            <a:off x="6248400" y="4539910"/>
            <a:ext cx="22098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dirty="0">
                <a:solidFill>
                  <a:schemeClr val="tx1">
                    <a:lumMod val="50000"/>
                    <a:lumOff val="50000"/>
                  </a:schemeClr>
                </a:solidFill>
              </a:rPr>
              <a:t>After 2 months</a:t>
            </a:r>
            <a:r>
              <a:rPr lang="en-US" altLang="en-US" dirty="0">
                <a:solidFill>
                  <a:schemeClr val="tx1">
                    <a:lumMod val="50000"/>
                    <a:lumOff val="50000"/>
                  </a:schemeClr>
                </a:solidFill>
              </a:rPr>
              <a:t/>
            </a:r>
            <a:br>
              <a:rPr lang="en-US" altLang="en-US" dirty="0">
                <a:solidFill>
                  <a:schemeClr val="tx1">
                    <a:lumMod val="50000"/>
                    <a:lumOff val="50000"/>
                  </a:schemeClr>
                </a:solidFill>
              </a:rPr>
            </a:br>
            <a:r>
              <a:rPr lang="en-US" altLang="en-US" dirty="0">
                <a:solidFill>
                  <a:schemeClr val="tx1">
                    <a:lumMod val="50000"/>
                    <a:lumOff val="50000"/>
                  </a:schemeClr>
                </a:solidFill>
              </a:rPr>
              <a:t>of </a:t>
            </a:r>
            <a:r>
              <a:rPr lang="en-US" altLang="en-US" dirty="0" err="1">
                <a:solidFill>
                  <a:schemeClr val="tx1">
                    <a:lumMod val="50000"/>
                    <a:lumOff val="50000"/>
                  </a:schemeClr>
                </a:solidFill>
              </a:rPr>
              <a:t>Sunitinib</a:t>
            </a:r>
            <a:r>
              <a:rPr lang="en-US" altLang="en-US" dirty="0">
                <a:solidFill>
                  <a:schemeClr val="tx1">
                    <a:lumMod val="50000"/>
                    <a:lumOff val="50000"/>
                  </a:schemeClr>
                </a:solidFill>
              </a:rPr>
              <a:t/>
            </a:r>
            <a:br>
              <a:rPr lang="en-US" altLang="en-US" dirty="0">
                <a:solidFill>
                  <a:schemeClr val="tx1">
                    <a:lumMod val="50000"/>
                    <a:lumOff val="50000"/>
                  </a:schemeClr>
                </a:solidFill>
              </a:rPr>
            </a:br>
            <a:r>
              <a:rPr lang="en-US" altLang="en-US" dirty="0">
                <a:solidFill>
                  <a:schemeClr val="tx1">
                    <a:lumMod val="50000"/>
                    <a:lumOff val="50000"/>
                  </a:schemeClr>
                </a:solidFill>
              </a:rPr>
              <a:t>Therapy</a:t>
            </a:r>
          </a:p>
        </p:txBody>
      </p:sp>
      <p:sp>
        <p:nvSpPr>
          <p:cNvPr id="161802" name="Text Box 10"/>
          <p:cNvSpPr txBox="1">
            <a:spLocks noChangeArrowheads="1"/>
          </p:cNvSpPr>
          <p:nvPr/>
        </p:nvSpPr>
        <p:spPr bwMode="auto">
          <a:xfrm>
            <a:off x="7580338" y="2678113"/>
            <a:ext cx="80322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0" hangingPunct="0"/>
            <a:r>
              <a:rPr lang="en-US" altLang="en-US" sz="1400" b="1" dirty="0">
                <a:solidFill>
                  <a:schemeClr val="accent1"/>
                </a:solidFill>
              </a:rPr>
              <a:t>Normal</a:t>
            </a:r>
          </a:p>
          <a:p>
            <a:pPr algn="ctr" eaLnBrk="0" hangingPunct="0"/>
            <a:r>
              <a:rPr lang="en-US" altLang="en-US" sz="1400" b="1" dirty="0">
                <a:solidFill>
                  <a:schemeClr val="accent1"/>
                </a:solidFill>
              </a:rPr>
              <a:t>Heart</a:t>
            </a:r>
          </a:p>
        </p:txBody>
      </p:sp>
      <p:sp>
        <p:nvSpPr>
          <p:cNvPr id="161803" name="Line 11"/>
          <p:cNvSpPr>
            <a:spLocks noChangeShapeType="1"/>
          </p:cNvSpPr>
          <p:nvPr/>
        </p:nvSpPr>
        <p:spPr bwMode="auto">
          <a:xfrm flipH="1">
            <a:off x="7467600" y="2971800"/>
            <a:ext cx="228600" cy="0"/>
          </a:xfrm>
          <a:prstGeom prst="line">
            <a:avLst/>
          </a:prstGeom>
          <a:noFill/>
          <a:ln w="12700">
            <a:solidFill>
              <a:srgbClr val="C5212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1804" name="Text Box 12"/>
          <p:cNvSpPr txBox="1">
            <a:spLocks noChangeArrowheads="1"/>
          </p:cNvSpPr>
          <p:nvPr/>
        </p:nvSpPr>
        <p:spPr bwMode="auto">
          <a:xfrm>
            <a:off x="159683" y="3048000"/>
            <a:ext cx="992842" cy="523220"/>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eaLnBrk="0" hangingPunct="0"/>
            <a:r>
              <a:rPr lang="en-US" altLang="en-US" sz="1400" b="1" dirty="0">
                <a:solidFill>
                  <a:srgbClr val="C52121"/>
                </a:solidFill>
              </a:rPr>
              <a:t>Resistant</a:t>
            </a:r>
          </a:p>
          <a:p>
            <a:pPr algn="r" eaLnBrk="0" hangingPunct="0"/>
            <a:r>
              <a:rPr lang="en-US" altLang="en-US" sz="1400" b="1" dirty="0">
                <a:solidFill>
                  <a:srgbClr val="C52121"/>
                </a:solidFill>
              </a:rPr>
              <a:t>GIST</a:t>
            </a:r>
          </a:p>
        </p:txBody>
      </p:sp>
      <p:sp>
        <p:nvSpPr>
          <p:cNvPr id="161805" name="Line 13"/>
          <p:cNvSpPr>
            <a:spLocks noChangeShapeType="1"/>
          </p:cNvSpPr>
          <p:nvPr/>
        </p:nvSpPr>
        <p:spPr bwMode="auto">
          <a:xfrm flipV="1">
            <a:off x="1143000" y="3124200"/>
            <a:ext cx="228600" cy="76200"/>
          </a:xfrm>
          <a:prstGeom prst="line">
            <a:avLst/>
          </a:prstGeom>
          <a:noFill/>
          <a:ln w="12700">
            <a:solidFill>
              <a:srgbClr val="C5212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1806" name="Line 14"/>
          <p:cNvSpPr>
            <a:spLocks noChangeShapeType="1"/>
          </p:cNvSpPr>
          <p:nvPr/>
        </p:nvSpPr>
        <p:spPr bwMode="auto">
          <a:xfrm>
            <a:off x="1143000" y="3276600"/>
            <a:ext cx="228600" cy="0"/>
          </a:xfrm>
          <a:prstGeom prst="line">
            <a:avLst/>
          </a:prstGeom>
          <a:noFill/>
          <a:ln w="12700">
            <a:solidFill>
              <a:srgbClr val="C5212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1807" name="Line 15"/>
          <p:cNvSpPr>
            <a:spLocks noChangeShapeType="1"/>
          </p:cNvSpPr>
          <p:nvPr/>
        </p:nvSpPr>
        <p:spPr bwMode="auto">
          <a:xfrm>
            <a:off x="1143000" y="3352800"/>
            <a:ext cx="228600" cy="76200"/>
          </a:xfrm>
          <a:prstGeom prst="line">
            <a:avLst/>
          </a:prstGeom>
          <a:noFill/>
          <a:ln w="12700">
            <a:solidFill>
              <a:srgbClr val="C5212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Titel 1"/>
          <p:cNvSpPr txBox="1">
            <a:spLocks/>
          </p:cNvSpPr>
          <p:nvPr/>
        </p:nvSpPr>
        <p:spPr>
          <a:xfrm>
            <a:off x="611163" y="415925"/>
            <a:ext cx="7772400" cy="13684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BE" sz="3200" b="1">
                <a:latin typeface="Arial" charset="0"/>
              </a:rPr>
              <a:t>Personalized cancer treatment</a:t>
            </a:r>
            <a:endParaRPr lang="nl-BE" sz="3200" b="1" dirty="0">
              <a:latin typeface="Arial" charset="0"/>
            </a:endParaRPr>
          </a:p>
        </p:txBody>
      </p:sp>
    </p:spTree>
    <p:extLst>
      <p:ext uri="{BB962C8B-B14F-4D97-AF65-F5344CB8AC3E}">
        <p14:creationId xmlns:p14="http://schemas.microsoft.com/office/powerpoint/2010/main" xmlns="" val="40731655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288925" y="1600200"/>
            <a:ext cx="3363913" cy="4406900"/>
          </a:xfrm>
        </p:spPr>
        <p:txBody>
          <a:bodyPr/>
          <a:lstStyle/>
          <a:p>
            <a:pPr marL="0" indent="0">
              <a:buFont typeface="Arial" pitchFamily="34" charset="0"/>
              <a:buNone/>
              <a:defRPr/>
            </a:pPr>
            <a:r>
              <a:rPr lang="en-US" sz="2000" dirty="0">
                <a:solidFill>
                  <a:srgbClr val="000000"/>
                </a:solidFill>
              </a:rPr>
              <a:t>But precision medicine has brought new complexity – and challenges</a:t>
            </a:r>
          </a:p>
          <a:p>
            <a:pPr marL="0" indent="0">
              <a:buFont typeface="Arial" pitchFamily="34" charset="0"/>
              <a:buNone/>
              <a:defRPr/>
            </a:pPr>
            <a:endParaRPr lang="en-US" sz="2000" dirty="0">
              <a:solidFill>
                <a:srgbClr val="000000"/>
              </a:solidFill>
            </a:endParaRPr>
          </a:p>
          <a:p>
            <a:pPr>
              <a:buFont typeface="Arial" pitchFamily="34" charset="0"/>
              <a:buChar char="•"/>
              <a:defRPr/>
            </a:pPr>
            <a:endParaRPr lang="en-US" sz="2000" dirty="0">
              <a:solidFill>
                <a:srgbClr val="000000"/>
              </a:solidFill>
            </a:endParaRPr>
          </a:p>
          <a:p>
            <a:pPr marL="0" indent="0">
              <a:buFont typeface="Arial" pitchFamily="34" charset="0"/>
              <a:buNone/>
              <a:defRPr/>
            </a:pPr>
            <a:r>
              <a:rPr lang="en-US" sz="2000" b="1" dirty="0">
                <a:solidFill>
                  <a:srgbClr val="000000"/>
                </a:solidFill>
              </a:rPr>
              <a:t>Photographs were taken: </a:t>
            </a:r>
          </a:p>
          <a:p>
            <a:pPr marL="287338" indent="-287338">
              <a:buFont typeface="+mj-lt"/>
              <a:buAutoNum type="alphaUcPeriod"/>
              <a:defRPr/>
            </a:pPr>
            <a:r>
              <a:rPr lang="en-US" sz="2000" dirty="0">
                <a:solidFill>
                  <a:srgbClr val="000000"/>
                </a:solidFill>
              </a:rPr>
              <a:t>Before initiation of </a:t>
            </a:r>
            <a:r>
              <a:rPr lang="en-US" sz="2000" dirty="0" err="1">
                <a:solidFill>
                  <a:srgbClr val="000000"/>
                </a:solidFill>
              </a:rPr>
              <a:t>vemurafenib</a:t>
            </a:r>
            <a:endParaRPr lang="en-US" sz="2000" dirty="0">
              <a:solidFill>
                <a:srgbClr val="000000"/>
              </a:solidFill>
            </a:endParaRPr>
          </a:p>
          <a:p>
            <a:pPr marL="287338" indent="-287338">
              <a:buFont typeface="+mj-lt"/>
              <a:buAutoNum type="alphaUcPeriod"/>
              <a:defRPr/>
            </a:pPr>
            <a:r>
              <a:rPr lang="en-US" sz="2000" dirty="0">
                <a:solidFill>
                  <a:srgbClr val="000000"/>
                </a:solidFill>
              </a:rPr>
              <a:t>After 15 weeks of therapy</a:t>
            </a:r>
            <a:br>
              <a:rPr lang="en-US" sz="2000" dirty="0">
                <a:solidFill>
                  <a:srgbClr val="000000"/>
                </a:solidFill>
              </a:rPr>
            </a:br>
            <a:r>
              <a:rPr lang="en-US" sz="2000" dirty="0">
                <a:solidFill>
                  <a:srgbClr val="000000"/>
                </a:solidFill>
              </a:rPr>
              <a:t>with </a:t>
            </a:r>
            <a:r>
              <a:rPr lang="en-US" sz="2000" dirty="0" err="1">
                <a:solidFill>
                  <a:srgbClr val="000000"/>
                </a:solidFill>
              </a:rPr>
              <a:t>vemurafenib</a:t>
            </a:r>
            <a:endParaRPr lang="en-US" sz="2000" dirty="0">
              <a:solidFill>
                <a:srgbClr val="000000"/>
              </a:solidFill>
            </a:endParaRPr>
          </a:p>
          <a:p>
            <a:pPr marL="287338" indent="-287338">
              <a:buFont typeface="+mj-lt"/>
              <a:buAutoNum type="alphaUcPeriod"/>
              <a:defRPr/>
            </a:pPr>
            <a:r>
              <a:rPr lang="en-US" sz="2000" dirty="0">
                <a:solidFill>
                  <a:srgbClr val="000000"/>
                </a:solidFill>
              </a:rPr>
              <a:t>At relapse, after 23 weeks of therapy.</a:t>
            </a:r>
          </a:p>
        </p:txBody>
      </p:sp>
      <p:sp>
        <p:nvSpPr>
          <p:cNvPr id="15363" name="AutoShape 4" descr="Image result for lung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5364" name="Picture 7" descr="http://jco.ascopubs.org/content/29/22/3085/F2.larg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01" t="1848" r="2070" b="1834"/>
          <a:stretch/>
        </p:blipFill>
        <p:spPr bwMode="auto">
          <a:xfrm>
            <a:off x="3652838" y="1676400"/>
            <a:ext cx="4509029" cy="3322023"/>
          </a:xfrm>
          <a:prstGeom prst="rect">
            <a:avLst/>
          </a:prstGeom>
          <a:noFill/>
          <a:ln w="19050" cmpd="sng">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07975" y="6421970"/>
            <a:ext cx="6804025" cy="200055"/>
          </a:xfrm>
          <a:prstGeom prst="rect">
            <a:avLst/>
          </a:prstGeom>
          <a:noFill/>
        </p:spPr>
        <p:txBody>
          <a:bodyPr>
            <a:spAutoFit/>
          </a:bodyPr>
          <a:lstStyle/>
          <a:p>
            <a:pPr>
              <a:defRPr/>
            </a:pPr>
            <a:r>
              <a:rPr lang="en-US" sz="700" dirty="0">
                <a:solidFill>
                  <a:schemeClr val="bg1">
                    <a:lumMod val="50000"/>
                  </a:schemeClr>
                </a:solidFill>
                <a:latin typeface="Arial" pitchFamily="34" charset="0"/>
                <a:ea typeface="ＭＳ Ｐゴシック" pitchFamily="34" charset="-128"/>
                <a:cs typeface="+mn-cs"/>
              </a:rPr>
              <a:t>Source: </a:t>
            </a:r>
            <a:r>
              <a:rPr lang="en-US" sz="700" dirty="0" err="1">
                <a:solidFill>
                  <a:schemeClr val="bg1">
                    <a:lumMod val="50000"/>
                  </a:schemeClr>
                </a:solidFill>
                <a:latin typeface="Arial" pitchFamily="34" charset="0"/>
                <a:ea typeface="ＭＳ Ｐゴシック" pitchFamily="34" charset="-128"/>
                <a:cs typeface="+mn-cs"/>
              </a:rPr>
              <a:t>Wagle</a:t>
            </a:r>
            <a:r>
              <a:rPr lang="en-US" sz="700" dirty="0">
                <a:solidFill>
                  <a:schemeClr val="bg1">
                    <a:lumMod val="50000"/>
                  </a:schemeClr>
                </a:solidFill>
                <a:latin typeface="Arial" pitchFamily="34" charset="0"/>
                <a:ea typeface="ＭＳ Ｐゴシック" pitchFamily="34" charset="-128"/>
                <a:cs typeface="+mn-cs"/>
              </a:rPr>
              <a:t>, N et al. Dissecting Therapeutic Resistance to RAF Inhibition in Melanoma by Tumor Genomic Profiling. JCO August 1, 2011 vol. 29 no. 22 3085-3096</a:t>
            </a:r>
          </a:p>
        </p:txBody>
      </p:sp>
      <p:sp>
        <p:nvSpPr>
          <p:cNvPr id="8" name="Titel 1"/>
          <p:cNvSpPr txBox="1">
            <a:spLocks/>
          </p:cNvSpPr>
          <p:nvPr/>
        </p:nvSpPr>
        <p:spPr>
          <a:xfrm>
            <a:off x="685800" y="-171450"/>
            <a:ext cx="7772400" cy="13684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BE" sz="3200" b="1">
                <a:latin typeface="Arial" charset="0"/>
              </a:rPr>
              <a:t>Personalized cancer treatment</a:t>
            </a:r>
            <a:endParaRPr lang="nl-BE" sz="3200" b="1" dirty="0">
              <a:latin typeface="Arial" charset="0"/>
            </a:endParaRPr>
          </a:p>
        </p:txBody>
      </p:sp>
    </p:spTree>
    <p:extLst>
      <p:ext uri="{BB962C8B-B14F-4D97-AF65-F5344CB8AC3E}">
        <p14:creationId xmlns:p14="http://schemas.microsoft.com/office/powerpoint/2010/main" xmlns="" val="17194994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3513" y="1336675"/>
            <a:ext cx="8573371" cy="490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3"/>
          <p:cNvSpPr>
            <a:spLocks noGrp="1"/>
          </p:cNvSpPr>
          <p:nvPr>
            <p:ph type="title"/>
          </p:nvPr>
        </p:nvSpPr>
        <p:spPr>
          <a:xfrm>
            <a:off x="0" y="147639"/>
            <a:ext cx="9144000" cy="852470"/>
          </a:xfrm>
        </p:spPr>
        <p:txBody>
          <a:bodyPr/>
          <a:lstStyle/>
          <a:p>
            <a:pPr algn="ctr"/>
            <a:r>
              <a:rPr lang="en-US" altLang="en-US" sz="3600" b="1" dirty="0">
                <a:solidFill>
                  <a:srgbClr val="000000"/>
                </a:solidFill>
                <a:ea typeface="ＭＳ Ｐゴシック" pitchFamily="34" charset="-128"/>
                <a:cs typeface="Arial" pitchFamily="34" charset="0"/>
              </a:rPr>
              <a:t>Targeted Therapy Superior to Chemotherapy</a:t>
            </a:r>
          </a:p>
        </p:txBody>
      </p:sp>
      <p:sp>
        <p:nvSpPr>
          <p:cNvPr id="7" name="TextBox 1"/>
          <p:cNvSpPr txBox="1">
            <a:spLocks noChangeArrowheads="1"/>
          </p:cNvSpPr>
          <p:nvPr/>
        </p:nvSpPr>
        <p:spPr bwMode="auto">
          <a:xfrm>
            <a:off x="2641600" y="2992438"/>
            <a:ext cx="1885950" cy="36988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300"/>
              </a:spcBef>
              <a:buClr>
                <a:srgbClr val="A41422"/>
              </a:buClr>
              <a:buFont typeface="Arial" pitchFamily="34" charset="0"/>
              <a:buChar char="•"/>
              <a:defRPr sz="2800">
                <a:solidFill>
                  <a:srgbClr val="0D243E"/>
                </a:solidFill>
                <a:latin typeface="Calibri" pitchFamily="34" charset="0"/>
                <a:ea typeface="ＭＳ Ｐゴシック" pitchFamily="34" charset="-128"/>
              </a:defRPr>
            </a:lvl1pPr>
            <a:lvl2pPr marL="742950" indent="-28575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2pPr>
            <a:lvl3pPr marL="11430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3pPr>
            <a:lvl4pPr marL="16002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4pPr>
            <a:lvl5pPr marL="20574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5pPr>
            <a:lvl6pPr marL="25146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6pPr>
            <a:lvl7pPr marL="29718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7pPr>
            <a:lvl8pPr marL="34290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8pPr>
            <a:lvl9pPr marL="38862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9pPr>
          </a:lstStyle>
          <a:p>
            <a:pPr algn="ctr" eaLnBrk="1" hangingPunct="1">
              <a:spcBef>
                <a:spcPct val="0"/>
              </a:spcBef>
              <a:buClrTx/>
              <a:buFontTx/>
              <a:buNone/>
            </a:pPr>
            <a:r>
              <a:rPr lang="en-US" altLang="en-US" sz="1800" b="1" dirty="0" err="1">
                <a:solidFill>
                  <a:srgbClr val="1F497D"/>
                </a:solidFill>
                <a:latin typeface="Arial" pitchFamily="34" charset="0"/>
              </a:rPr>
              <a:t>Gefitinib</a:t>
            </a:r>
            <a:endParaRPr lang="en-US" altLang="en-US" sz="1800" b="1" dirty="0">
              <a:solidFill>
                <a:srgbClr val="1F497D"/>
              </a:solidFill>
              <a:latin typeface="Arial" pitchFamily="34" charset="0"/>
            </a:endParaRPr>
          </a:p>
        </p:txBody>
      </p:sp>
      <p:sp>
        <p:nvSpPr>
          <p:cNvPr id="8" name="TextBox 2"/>
          <p:cNvSpPr txBox="1">
            <a:spLocks noChangeArrowheads="1"/>
          </p:cNvSpPr>
          <p:nvPr/>
        </p:nvSpPr>
        <p:spPr bwMode="auto">
          <a:xfrm>
            <a:off x="6833472" y="3284538"/>
            <a:ext cx="1871662" cy="3778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300"/>
              </a:spcBef>
              <a:buClr>
                <a:srgbClr val="A41422"/>
              </a:buClr>
              <a:buFont typeface="Arial" pitchFamily="34" charset="0"/>
              <a:buChar char="•"/>
              <a:defRPr sz="2800">
                <a:solidFill>
                  <a:srgbClr val="0D243E"/>
                </a:solidFill>
                <a:latin typeface="Calibri" pitchFamily="34" charset="0"/>
                <a:ea typeface="ＭＳ Ｐゴシック" pitchFamily="34" charset="-128"/>
              </a:defRPr>
            </a:lvl1pPr>
            <a:lvl2pPr marL="742950" indent="-28575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2pPr>
            <a:lvl3pPr marL="11430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3pPr>
            <a:lvl4pPr marL="16002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4pPr>
            <a:lvl5pPr marL="20574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5pPr>
            <a:lvl6pPr marL="25146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6pPr>
            <a:lvl7pPr marL="29718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7pPr>
            <a:lvl8pPr marL="34290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8pPr>
            <a:lvl9pPr marL="38862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9pPr>
          </a:lstStyle>
          <a:p>
            <a:pPr algn="ctr" eaLnBrk="1" hangingPunct="1">
              <a:spcBef>
                <a:spcPct val="0"/>
              </a:spcBef>
              <a:buClrTx/>
              <a:buFontTx/>
              <a:buNone/>
            </a:pPr>
            <a:r>
              <a:rPr lang="en-US" altLang="en-US" sz="1800" b="1" dirty="0" err="1">
                <a:solidFill>
                  <a:srgbClr val="1F497D"/>
                </a:solidFill>
                <a:latin typeface="Arial" pitchFamily="34" charset="0"/>
              </a:rPr>
              <a:t>Vemurafenib</a:t>
            </a:r>
            <a:endParaRPr lang="en-US" altLang="en-US" sz="1800" b="1" dirty="0">
              <a:solidFill>
                <a:srgbClr val="1F497D"/>
              </a:solidFill>
              <a:latin typeface="Arial" pitchFamily="34" charset="0"/>
            </a:endParaRPr>
          </a:p>
        </p:txBody>
      </p:sp>
      <p:sp>
        <p:nvSpPr>
          <p:cNvPr id="9" name="TextBox 3"/>
          <p:cNvSpPr txBox="1">
            <a:spLocks noChangeArrowheads="1"/>
          </p:cNvSpPr>
          <p:nvPr/>
        </p:nvSpPr>
        <p:spPr bwMode="auto">
          <a:xfrm>
            <a:off x="2641600" y="5462588"/>
            <a:ext cx="1887537" cy="3683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300"/>
              </a:spcBef>
              <a:buClr>
                <a:srgbClr val="A41422"/>
              </a:buClr>
              <a:buFont typeface="Arial" pitchFamily="34" charset="0"/>
              <a:buChar char="•"/>
              <a:defRPr sz="2800">
                <a:solidFill>
                  <a:srgbClr val="0D243E"/>
                </a:solidFill>
                <a:latin typeface="Calibri" pitchFamily="34" charset="0"/>
                <a:ea typeface="ＭＳ Ｐゴシック" pitchFamily="34" charset="-128"/>
              </a:defRPr>
            </a:lvl1pPr>
            <a:lvl2pPr marL="742950" indent="-28575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2pPr>
            <a:lvl3pPr marL="11430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3pPr>
            <a:lvl4pPr marL="16002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4pPr>
            <a:lvl5pPr marL="20574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5pPr>
            <a:lvl6pPr marL="25146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6pPr>
            <a:lvl7pPr marL="29718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7pPr>
            <a:lvl8pPr marL="34290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8pPr>
            <a:lvl9pPr marL="38862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9pPr>
          </a:lstStyle>
          <a:p>
            <a:pPr algn="ctr" eaLnBrk="1" hangingPunct="1">
              <a:spcBef>
                <a:spcPct val="0"/>
              </a:spcBef>
              <a:buClrTx/>
              <a:buFontTx/>
              <a:buNone/>
            </a:pPr>
            <a:r>
              <a:rPr lang="en-US" altLang="en-US" sz="1800" b="1">
                <a:solidFill>
                  <a:srgbClr val="1F497D"/>
                </a:solidFill>
                <a:latin typeface="Arial" pitchFamily="34" charset="0"/>
              </a:rPr>
              <a:t>Crizotinib</a:t>
            </a:r>
          </a:p>
        </p:txBody>
      </p:sp>
      <p:sp>
        <p:nvSpPr>
          <p:cNvPr id="10" name="TextBox 4"/>
          <p:cNvSpPr txBox="1">
            <a:spLocks noChangeArrowheads="1"/>
          </p:cNvSpPr>
          <p:nvPr/>
        </p:nvSpPr>
        <p:spPr bwMode="auto">
          <a:xfrm>
            <a:off x="6831013" y="5741988"/>
            <a:ext cx="1882775" cy="3683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300"/>
              </a:spcBef>
              <a:buClr>
                <a:srgbClr val="A41422"/>
              </a:buClr>
              <a:buFont typeface="Arial" pitchFamily="34" charset="0"/>
              <a:buChar char="•"/>
              <a:defRPr sz="2800">
                <a:solidFill>
                  <a:srgbClr val="0D243E"/>
                </a:solidFill>
                <a:latin typeface="Calibri" pitchFamily="34" charset="0"/>
                <a:ea typeface="ＭＳ Ｐゴシック" pitchFamily="34" charset="-128"/>
              </a:defRPr>
            </a:lvl1pPr>
            <a:lvl2pPr marL="742950" indent="-28575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2pPr>
            <a:lvl3pPr marL="11430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3pPr>
            <a:lvl4pPr marL="16002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4pPr>
            <a:lvl5pPr marL="20574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5pPr>
            <a:lvl6pPr marL="25146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6pPr>
            <a:lvl7pPr marL="29718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7pPr>
            <a:lvl8pPr marL="34290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8pPr>
            <a:lvl9pPr marL="38862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9pPr>
          </a:lstStyle>
          <a:p>
            <a:pPr algn="ctr" eaLnBrk="1" hangingPunct="1">
              <a:spcBef>
                <a:spcPct val="0"/>
              </a:spcBef>
              <a:buClrTx/>
              <a:buFontTx/>
              <a:buNone/>
            </a:pPr>
            <a:r>
              <a:rPr lang="en-US" altLang="en-US" sz="1800" b="1">
                <a:solidFill>
                  <a:srgbClr val="1F497D"/>
                </a:solidFill>
                <a:latin typeface="Arial" pitchFamily="34" charset="0"/>
              </a:rPr>
              <a:t>Gefitinib</a:t>
            </a:r>
          </a:p>
        </p:txBody>
      </p:sp>
      <p:sp>
        <p:nvSpPr>
          <p:cNvPr id="11" name="TextBox 1"/>
          <p:cNvSpPr txBox="1">
            <a:spLocks noChangeArrowheads="1"/>
          </p:cNvSpPr>
          <p:nvPr/>
        </p:nvSpPr>
        <p:spPr bwMode="auto">
          <a:xfrm>
            <a:off x="2347913" y="3500438"/>
            <a:ext cx="4051300" cy="3683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300"/>
              </a:spcBef>
              <a:buClr>
                <a:srgbClr val="A41422"/>
              </a:buClr>
              <a:buFont typeface="Arial" pitchFamily="34" charset="0"/>
              <a:buChar char="•"/>
              <a:defRPr sz="2800">
                <a:solidFill>
                  <a:srgbClr val="0D243E"/>
                </a:solidFill>
                <a:latin typeface="Calibri" pitchFamily="34" charset="0"/>
                <a:ea typeface="ＭＳ Ｐゴシック" pitchFamily="34" charset="-128"/>
              </a:defRPr>
            </a:lvl1pPr>
            <a:lvl2pPr marL="742950" indent="-28575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2pPr>
            <a:lvl3pPr marL="11430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3pPr>
            <a:lvl4pPr marL="16002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4pPr>
            <a:lvl5pPr marL="2057400" indent="-228600">
              <a:spcBef>
                <a:spcPts val="300"/>
              </a:spcBef>
              <a:buClr>
                <a:srgbClr val="A41422"/>
              </a:buClr>
              <a:buFont typeface="Arial" pitchFamily="34" charset="0"/>
              <a:buChar char="»"/>
              <a:defRPr sz="2400">
                <a:solidFill>
                  <a:srgbClr val="0D243E"/>
                </a:solidFill>
                <a:latin typeface="Calibri" pitchFamily="34" charset="0"/>
                <a:ea typeface="ＭＳ Ｐゴシック" pitchFamily="34" charset="-128"/>
              </a:defRPr>
            </a:lvl5pPr>
            <a:lvl6pPr marL="25146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6pPr>
            <a:lvl7pPr marL="29718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7pPr>
            <a:lvl8pPr marL="34290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8pPr>
            <a:lvl9pPr marL="3886200" indent="-228600" defTabSz="457200" eaLnBrk="0" fontAlgn="base" hangingPunct="0">
              <a:spcBef>
                <a:spcPts val="300"/>
              </a:spcBef>
              <a:spcAft>
                <a:spcPct val="0"/>
              </a:spcAft>
              <a:buClr>
                <a:srgbClr val="A41422"/>
              </a:buClr>
              <a:buFont typeface="Arial" pitchFamily="34" charset="0"/>
              <a:buChar char="»"/>
              <a:defRPr sz="2400">
                <a:solidFill>
                  <a:srgbClr val="0D243E"/>
                </a:solidFill>
                <a:latin typeface="Calibri" pitchFamily="34" charset="0"/>
                <a:ea typeface="ＭＳ Ｐゴシック" pitchFamily="34" charset="-128"/>
              </a:defRPr>
            </a:lvl9pPr>
          </a:lstStyle>
          <a:p>
            <a:pPr eaLnBrk="1" hangingPunct="1">
              <a:spcBef>
                <a:spcPct val="0"/>
              </a:spcBef>
              <a:buClrTx/>
              <a:buFontTx/>
              <a:buNone/>
            </a:pPr>
            <a:r>
              <a:rPr lang="en-US" altLang="en-US" sz="1800" b="1" dirty="0">
                <a:solidFill>
                  <a:srgbClr val="000000"/>
                </a:solidFill>
                <a:latin typeface="Arial" pitchFamily="34" charset="0"/>
              </a:rPr>
              <a:t>In Biomarker Selected Populations</a:t>
            </a:r>
          </a:p>
        </p:txBody>
      </p:sp>
    </p:spTree>
    <p:extLst>
      <p:ext uri="{BB962C8B-B14F-4D97-AF65-F5344CB8AC3E}">
        <p14:creationId xmlns:p14="http://schemas.microsoft.com/office/powerpoint/2010/main" xmlns="" val="2786731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14366" y="242888"/>
            <a:ext cx="8229600" cy="614344"/>
          </a:xfrm>
        </p:spPr>
        <p:txBody>
          <a:bodyPr/>
          <a:lstStyle/>
          <a:p>
            <a:r>
              <a:rPr lang="en-US" altLang="en-US" sz="2800" b="1" dirty="0">
                <a:ea typeface="ＭＳ Ｐゴシック" charset="-128"/>
              </a:rPr>
              <a:t>Metastatic Lung Cancer</a:t>
            </a:r>
          </a:p>
        </p:txBody>
      </p:sp>
      <p:sp>
        <p:nvSpPr>
          <p:cNvPr id="6" name="Footer Placeholder 4"/>
          <p:cNvSpPr>
            <a:spLocks noGrp="1"/>
          </p:cNvSpPr>
          <p:nvPr>
            <p:ph type="ftr" sz="quarter" idx="4294967295"/>
          </p:nvPr>
        </p:nvSpPr>
        <p:spPr bwMode="auto">
          <a:xfrm>
            <a:off x="0" y="6456363"/>
            <a:ext cx="3000375" cy="177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900">
                <a:solidFill>
                  <a:schemeClr val="bg1"/>
                </a:solidFill>
              </a:rPr>
              <a:t>N-of-One all material confidential. Do not distribute.</a:t>
            </a:r>
          </a:p>
        </p:txBody>
      </p:sp>
      <p:sp>
        <p:nvSpPr>
          <p:cNvPr id="7" name="Rectangle 7"/>
          <p:cNvSpPr/>
          <p:nvPr/>
        </p:nvSpPr>
        <p:spPr>
          <a:xfrm>
            <a:off x="3500438" y="1338263"/>
            <a:ext cx="2122487" cy="38100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anchor="ctr"/>
          <a:lstStyle/>
          <a:p>
            <a:pPr marL="185738" indent="-185738" algn="ctr" eaLnBrk="1" hangingPunct="1">
              <a:defRPr/>
            </a:pPr>
            <a:r>
              <a:rPr lang="en-US" sz="1100" i="1" dirty="0">
                <a:solidFill>
                  <a:srgbClr val="40464F"/>
                </a:solidFill>
                <a:latin typeface="Arial" charset="0"/>
                <a:ea typeface="Arial" charset="0"/>
                <a:cs typeface="Arial" charset="0"/>
              </a:rPr>
              <a:t>Tumors tested negative for (EGFR, KRAS, ALK)</a:t>
            </a:r>
          </a:p>
          <a:p>
            <a:pPr marL="185738" indent="-185738" algn="ctr" eaLnBrk="1" hangingPunct="1">
              <a:defRPr/>
            </a:pPr>
            <a:r>
              <a:rPr lang="en-US" sz="1100" i="1" dirty="0">
                <a:solidFill>
                  <a:srgbClr val="40464F"/>
                </a:solidFill>
                <a:latin typeface="Arial" charset="0"/>
                <a:ea typeface="Arial" charset="0"/>
                <a:cs typeface="Arial" charset="0"/>
              </a:rPr>
              <a:t>NGS testing pursued.</a:t>
            </a:r>
          </a:p>
        </p:txBody>
      </p:sp>
      <p:sp>
        <p:nvSpPr>
          <p:cNvPr id="8" name="Rectangle 12"/>
          <p:cNvSpPr/>
          <p:nvPr/>
        </p:nvSpPr>
        <p:spPr>
          <a:xfrm>
            <a:off x="3203575" y="2217738"/>
            <a:ext cx="2716213" cy="566737"/>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anchor="ctr"/>
          <a:lstStyle/>
          <a:p>
            <a:pPr algn="ctr" eaLnBrk="1" hangingPunct="1">
              <a:spcBef>
                <a:spcPct val="20000"/>
              </a:spcBef>
              <a:buClr>
                <a:srgbClr val="891D5A"/>
              </a:buClr>
              <a:buSzPct val="150000"/>
              <a:defRPr/>
            </a:pPr>
            <a:r>
              <a:rPr lang="en-US" sz="1100" dirty="0">
                <a:solidFill>
                  <a:srgbClr val="333F48"/>
                </a:solidFill>
                <a:latin typeface="Arial" charset="0"/>
                <a:ea typeface="Arial" charset="0"/>
                <a:cs typeface="Arial" charset="0"/>
              </a:rPr>
              <a:t>Activating mutations in the ERBB2 gene - encodes the </a:t>
            </a:r>
            <a:r>
              <a:rPr lang="en-US" sz="1100" dirty="0" smtClean="0">
                <a:solidFill>
                  <a:srgbClr val="333F48"/>
                </a:solidFill>
                <a:latin typeface="Arial" charset="0"/>
                <a:ea typeface="Arial" charset="0"/>
                <a:cs typeface="Arial" charset="0"/>
              </a:rPr>
              <a:t>HER2 </a:t>
            </a:r>
            <a:r>
              <a:rPr lang="en-US" sz="1100" dirty="0">
                <a:solidFill>
                  <a:srgbClr val="333F48"/>
                </a:solidFill>
                <a:latin typeface="Arial" charset="0"/>
                <a:ea typeface="Arial" charset="0"/>
                <a:cs typeface="Arial" charset="0"/>
              </a:rPr>
              <a:t>protein, a well-known breast cancer biomarker</a:t>
            </a:r>
          </a:p>
        </p:txBody>
      </p:sp>
      <p:sp>
        <p:nvSpPr>
          <p:cNvPr id="9" name="Rectangle 26"/>
          <p:cNvSpPr/>
          <p:nvPr/>
        </p:nvSpPr>
        <p:spPr>
          <a:xfrm>
            <a:off x="3133725" y="3243263"/>
            <a:ext cx="2854325" cy="173355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buClr>
                <a:srgbClr val="891D5A"/>
              </a:buClr>
              <a:buSzPct val="150000"/>
              <a:defRPr/>
            </a:pPr>
            <a:r>
              <a:rPr lang="en-US" sz="1100" b="1" u="sng" dirty="0">
                <a:solidFill>
                  <a:srgbClr val="890C58"/>
                </a:solidFill>
                <a:latin typeface="Arial" charset="0"/>
                <a:ea typeface="Arial" charset="0"/>
                <a:cs typeface="Arial" charset="0"/>
              </a:rPr>
              <a:t>Clinical Relevance</a:t>
            </a:r>
          </a:p>
          <a:p>
            <a:pPr marL="165100" indent="-165100" eaLnBrk="1" hangingPunct="1">
              <a:spcBef>
                <a:spcPct val="20000"/>
              </a:spcBef>
              <a:buClr>
                <a:srgbClr val="891D5A"/>
              </a:buClr>
              <a:buSzPct val="100000"/>
              <a:buFont typeface="LucidaGrande" charset="0"/>
              <a:buChar char="-"/>
              <a:defRPr/>
            </a:pPr>
            <a:r>
              <a:rPr lang="en-US" sz="1100" dirty="0">
                <a:solidFill>
                  <a:srgbClr val="333F48"/>
                </a:solidFill>
                <a:latin typeface="Arial" charset="0"/>
                <a:ea typeface="Arial" charset="0"/>
                <a:cs typeface="Arial" charset="0"/>
              </a:rPr>
              <a:t>FDA Approved Therapy: None approved to target ERBB2/HER2 for NSCLC</a:t>
            </a:r>
          </a:p>
          <a:p>
            <a:pPr marL="165100" indent="-165100" eaLnBrk="1" hangingPunct="1">
              <a:spcBef>
                <a:spcPct val="20000"/>
              </a:spcBef>
              <a:buClr>
                <a:srgbClr val="891D5A"/>
              </a:buClr>
              <a:buSzPct val="100000"/>
              <a:buFont typeface="LucidaGrande" charset="0"/>
              <a:buChar char="-"/>
              <a:defRPr/>
            </a:pPr>
            <a:r>
              <a:rPr lang="en-US" sz="1100" dirty="0">
                <a:solidFill>
                  <a:srgbClr val="333F48"/>
                </a:solidFill>
                <a:latin typeface="Arial" charset="0"/>
                <a:ea typeface="Arial" charset="0"/>
                <a:cs typeface="Arial" charset="0"/>
              </a:rPr>
              <a:t>Drugs targeting ERBB2/Her2 are approved for treatment of breast cancer and are being tested in clinical trials.</a:t>
            </a:r>
          </a:p>
          <a:p>
            <a:pPr marL="165100" indent="-165100" eaLnBrk="1" hangingPunct="1">
              <a:spcBef>
                <a:spcPct val="20000"/>
              </a:spcBef>
              <a:buClr>
                <a:srgbClr val="891D5A"/>
              </a:buClr>
              <a:buSzPct val="100000"/>
              <a:buFont typeface="LucidaGrande" charset="0"/>
              <a:buChar char="-"/>
              <a:defRPr/>
            </a:pPr>
            <a:r>
              <a:rPr lang="en-US" sz="1100" dirty="0">
                <a:solidFill>
                  <a:srgbClr val="333F48"/>
                </a:solidFill>
                <a:latin typeface="Arial" charset="0"/>
                <a:ea typeface="Arial" charset="0"/>
                <a:cs typeface="Arial" charset="0"/>
              </a:rPr>
              <a:t>Drug targeting both </a:t>
            </a:r>
            <a:r>
              <a:rPr lang="en-US" sz="1100" dirty="0" err="1">
                <a:solidFill>
                  <a:srgbClr val="333F48"/>
                </a:solidFill>
                <a:latin typeface="Arial" charset="0"/>
                <a:ea typeface="Arial" charset="0"/>
                <a:cs typeface="Arial" charset="0"/>
              </a:rPr>
              <a:t>Egfr</a:t>
            </a:r>
            <a:r>
              <a:rPr lang="en-US" sz="1100" dirty="0">
                <a:solidFill>
                  <a:srgbClr val="333F48"/>
                </a:solidFill>
                <a:latin typeface="Arial" charset="0"/>
                <a:ea typeface="Arial" charset="0"/>
                <a:cs typeface="Arial" charset="0"/>
              </a:rPr>
              <a:t> and </a:t>
            </a:r>
            <a:r>
              <a:rPr lang="en-US" sz="1100" dirty="0" smtClean="0">
                <a:solidFill>
                  <a:srgbClr val="333F48"/>
                </a:solidFill>
                <a:latin typeface="Arial" charset="0"/>
                <a:ea typeface="Arial" charset="0"/>
                <a:cs typeface="Arial" charset="0"/>
              </a:rPr>
              <a:t>Her2 (</a:t>
            </a:r>
            <a:r>
              <a:rPr lang="en-US" sz="1100" dirty="0" err="1" smtClean="0">
                <a:solidFill>
                  <a:srgbClr val="333F48"/>
                </a:solidFill>
                <a:latin typeface="Arial" charset="0"/>
                <a:ea typeface="Arial" charset="0"/>
                <a:cs typeface="Arial" charset="0"/>
              </a:rPr>
              <a:t>afatinib</a:t>
            </a:r>
            <a:r>
              <a:rPr lang="en-US" sz="1100" dirty="0" smtClean="0">
                <a:solidFill>
                  <a:srgbClr val="333F48"/>
                </a:solidFill>
                <a:latin typeface="Arial" charset="0"/>
                <a:ea typeface="Arial" charset="0"/>
                <a:cs typeface="Arial" charset="0"/>
              </a:rPr>
              <a:t>) </a:t>
            </a:r>
            <a:r>
              <a:rPr lang="en-US" sz="1100" dirty="0">
                <a:solidFill>
                  <a:srgbClr val="333F48"/>
                </a:solidFill>
                <a:latin typeface="Arial" charset="0"/>
                <a:ea typeface="Arial" charset="0"/>
                <a:cs typeface="Arial" charset="0"/>
              </a:rPr>
              <a:t>approved in EGFR-mutant NSCLC</a:t>
            </a:r>
          </a:p>
        </p:txBody>
      </p:sp>
      <p:cxnSp>
        <p:nvCxnSpPr>
          <p:cNvPr id="10" name="Straight Arrow Connector 33"/>
          <p:cNvCxnSpPr/>
          <p:nvPr/>
        </p:nvCxnSpPr>
        <p:spPr>
          <a:xfrm>
            <a:off x="4560888" y="2895600"/>
            <a:ext cx="0" cy="365125"/>
          </a:xfrm>
          <a:prstGeom prst="straightConnector1">
            <a:avLst/>
          </a:prstGeom>
          <a:ln>
            <a:solidFill>
              <a:srgbClr val="890C58"/>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37"/>
          <p:cNvCxnSpPr/>
          <p:nvPr/>
        </p:nvCxnSpPr>
        <p:spPr>
          <a:xfrm>
            <a:off x="4560888" y="1830388"/>
            <a:ext cx="0" cy="366712"/>
          </a:xfrm>
          <a:prstGeom prst="straightConnector1">
            <a:avLst/>
          </a:prstGeom>
          <a:ln>
            <a:solidFill>
              <a:srgbClr val="890C58"/>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38"/>
          <p:cNvCxnSpPr/>
          <p:nvPr/>
        </p:nvCxnSpPr>
        <p:spPr>
          <a:xfrm>
            <a:off x="2862263" y="1214438"/>
            <a:ext cx="661987" cy="341312"/>
          </a:xfrm>
          <a:prstGeom prst="straightConnector1">
            <a:avLst/>
          </a:prstGeom>
          <a:ln>
            <a:solidFill>
              <a:srgbClr val="890C58"/>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41"/>
          <p:cNvCxnSpPr>
            <a:endCxn id="7" idx="3"/>
          </p:cNvCxnSpPr>
          <p:nvPr/>
        </p:nvCxnSpPr>
        <p:spPr>
          <a:xfrm flipH="1">
            <a:off x="5622925" y="1179513"/>
            <a:ext cx="571500" cy="349250"/>
          </a:xfrm>
          <a:prstGeom prst="straightConnector1">
            <a:avLst/>
          </a:prstGeom>
          <a:ln>
            <a:solidFill>
              <a:srgbClr val="890C58"/>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9"/>
          <p:cNvSpPr/>
          <p:nvPr/>
        </p:nvSpPr>
        <p:spPr>
          <a:xfrm>
            <a:off x="319088" y="1035050"/>
            <a:ext cx="2603500" cy="68580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buClr>
                <a:srgbClr val="891D5A"/>
              </a:buClr>
              <a:buSzPct val="150000"/>
              <a:defRPr/>
            </a:pPr>
            <a:r>
              <a:rPr lang="en-US" sz="1200" b="1" dirty="0">
                <a:solidFill>
                  <a:srgbClr val="333F48"/>
                </a:solidFill>
                <a:latin typeface="Arial" charset="0"/>
                <a:ea typeface="Arial" charset="0"/>
                <a:cs typeface="Arial" charset="0"/>
              </a:rPr>
              <a:t>61 </a:t>
            </a:r>
            <a:r>
              <a:rPr lang="en-US" sz="1200" b="1" dirty="0" err="1">
                <a:solidFill>
                  <a:srgbClr val="333F48"/>
                </a:solidFill>
                <a:latin typeface="Arial" charset="0"/>
                <a:ea typeface="Arial" charset="0"/>
                <a:cs typeface="Arial" charset="0"/>
              </a:rPr>
              <a:t>yo</a:t>
            </a:r>
            <a:r>
              <a:rPr lang="en-US" sz="1200" b="1" dirty="0">
                <a:solidFill>
                  <a:srgbClr val="333F48"/>
                </a:solidFill>
                <a:latin typeface="Arial" charset="0"/>
                <a:ea typeface="Arial" charset="0"/>
                <a:cs typeface="Arial" charset="0"/>
              </a:rPr>
              <a:t> F non-smoker with recurrent, metastatic non-small cell lung cancer (NSCLC)</a:t>
            </a:r>
          </a:p>
        </p:txBody>
      </p:sp>
      <p:sp>
        <p:nvSpPr>
          <p:cNvPr id="15" name="Rectangle 15"/>
          <p:cNvSpPr/>
          <p:nvPr/>
        </p:nvSpPr>
        <p:spPr>
          <a:xfrm>
            <a:off x="120650" y="5076825"/>
            <a:ext cx="3000375" cy="701675"/>
          </a:xfrm>
          <a:prstGeom prst="rect">
            <a:avLst/>
          </a:prstGeom>
          <a:solidFill>
            <a:srgbClr val="FFFFFF"/>
          </a:solidFill>
          <a:ln>
            <a:noFill/>
          </a:ln>
          <a:effectLst/>
        </p:spPr>
        <p:style>
          <a:lnRef idx="1">
            <a:schemeClr val="dk1"/>
          </a:lnRef>
          <a:fillRef idx="2">
            <a:schemeClr val="dk1"/>
          </a:fillRef>
          <a:effectRef idx="1">
            <a:schemeClr val="dk1"/>
          </a:effectRef>
          <a:fontRef idx="minor">
            <a:schemeClr val="dk1"/>
          </a:fontRef>
        </p:style>
        <p:txBody>
          <a:bodyPr anchor="ctr"/>
          <a:lstStyle>
            <a:lvl1pPr marL="460375" indent="-409575">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20000"/>
              </a:spcBef>
              <a:buClr>
                <a:srgbClr val="891D5A"/>
              </a:buClr>
              <a:buSzPct val="150000"/>
            </a:pPr>
            <a:r>
              <a:rPr lang="en-US" altLang="en-US" sz="1100" b="1" u="sng">
                <a:solidFill>
                  <a:srgbClr val="890C58"/>
                </a:solidFill>
              </a:rPr>
              <a:t>Clinical Impact – Case 1</a:t>
            </a:r>
          </a:p>
          <a:p>
            <a:pPr eaLnBrk="1" hangingPunct="1">
              <a:spcBef>
                <a:spcPct val="20000"/>
              </a:spcBef>
              <a:buClr>
                <a:srgbClr val="891D5A"/>
              </a:buClr>
              <a:buSzPct val="100000"/>
              <a:buFont typeface="LucidaGrande" charset="0"/>
              <a:buChar char="-"/>
            </a:pPr>
            <a:r>
              <a:rPr lang="en-US" altLang="en-US" sz="1100">
                <a:solidFill>
                  <a:srgbClr val="333F48"/>
                </a:solidFill>
              </a:rPr>
              <a:t>Treated with Herceptin Off-Label</a:t>
            </a:r>
          </a:p>
          <a:p>
            <a:pPr eaLnBrk="1" hangingPunct="1">
              <a:spcBef>
                <a:spcPct val="20000"/>
              </a:spcBef>
              <a:buClr>
                <a:srgbClr val="891D5A"/>
              </a:buClr>
              <a:buSzPct val="100000"/>
              <a:buFont typeface="LucidaGrande" charset="0"/>
              <a:buChar char="-"/>
            </a:pPr>
            <a:r>
              <a:rPr lang="en-US" altLang="en-US" sz="1100">
                <a:solidFill>
                  <a:srgbClr val="333F48"/>
                </a:solidFill>
              </a:rPr>
              <a:t>The patient has been progression free for &gt; 5 years</a:t>
            </a:r>
          </a:p>
        </p:txBody>
      </p:sp>
      <p:sp>
        <p:nvSpPr>
          <p:cNvPr id="19" name="Rectangle 18"/>
          <p:cNvSpPr/>
          <p:nvPr/>
        </p:nvSpPr>
        <p:spPr>
          <a:xfrm>
            <a:off x="6226175" y="1035050"/>
            <a:ext cx="2606675" cy="68580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buClr>
                <a:srgbClr val="891D5A"/>
              </a:buClr>
              <a:buSzPct val="150000"/>
              <a:defRPr/>
            </a:pPr>
            <a:r>
              <a:rPr lang="en-US" sz="1200" b="1" dirty="0">
                <a:solidFill>
                  <a:srgbClr val="333F48"/>
                </a:solidFill>
                <a:latin typeface="Arial" charset="0"/>
                <a:ea typeface="Arial" charset="0"/>
                <a:cs typeface="Arial" charset="0"/>
              </a:rPr>
              <a:t>64 </a:t>
            </a:r>
            <a:r>
              <a:rPr lang="en-US" sz="1200" b="1" dirty="0" err="1">
                <a:solidFill>
                  <a:srgbClr val="333F48"/>
                </a:solidFill>
                <a:latin typeface="Arial" charset="0"/>
                <a:ea typeface="Arial" charset="0"/>
                <a:cs typeface="Arial" charset="0"/>
              </a:rPr>
              <a:t>yo</a:t>
            </a:r>
            <a:r>
              <a:rPr lang="en-US" sz="1200" b="1" dirty="0">
                <a:solidFill>
                  <a:srgbClr val="333F48"/>
                </a:solidFill>
                <a:latin typeface="Arial" charset="0"/>
                <a:ea typeface="Arial" charset="0"/>
                <a:cs typeface="Arial" charset="0"/>
              </a:rPr>
              <a:t> F non-smoker newly diagnosed with non-small cell lung cancer (NSCLC)</a:t>
            </a:r>
          </a:p>
        </p:txBody>
      </p:sp>
      <p:sp>
        <p:nvSpPr>
          <p:cNvPr id="20" name="TextBox 24"/>
          <p:cNvSpPr txBox="1">
            <a:spLocks noChangeArrowheads="1"/>
          </p:cNvSpPr>
          <p:nvPr/>
        </p:nvSpPr>
        <p:spPr bwMode="auto">
          <a:xfrm>
            <a:off x="6215095" y="5013325"/>
            <a:ext cx="3000375" cy="1243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b="1" u="sng" dirty="0">
                <a:solidFill>
                  <a:srgbClr val="891D5A"/>
                </a:solidFill>
              </a:rPr>
              <a:t>Clinical Impact – Case 2</a:t>
            </a:r>
          </a:p>
          <a:p>
            <a:pPr eaLnBrk="1" hangingPunct="1">
              <a:spcBef>
                <a:spcPct val="20000"/>
              </a:spcBef>
              <a:buClr>
                <a:srgbClr val="891D5A"/>
              </a:buClr>
              <a:buFont typeface="LucidaGrande" charset="0"/>
              <a:buChar char="-"/>
            </a:pPr>
            <a:r>
              <a:rPr lang="en-US" altLang="en-US" sz="1100" dirty="0">
                <a:solidFill>
                  <a:srgbClr val="333F48"/>
                </a:solidFill>
              </a:rPr>
              <a:t>Treated with radiation and SOC.</a:t>
            </a:r>
          </a:p>
          <a:p>
            <a:pPr eaLnBrk="1" hangingPunct="1">
              <a:spcBef>
                <a:spcPct val="20000"/>
              </a:spcBef>
              <a:buClr>
                <a:srgbClr val="891D5A"/>
              </a:buClr>
              <a:buFont typeface="LucidaGrande" charset="0"/>
              <a:buChar char="-"/>
            </a:pPr>
            <a:r>
              <a:rPr lang="en-US" altLang="en-US" sz="1100" dirty="0">
                <a:solidFill>
                  <a:srgbClr val="333F48"/>
                </a:solidFill>
              </a:rPr>
              <a:t> Progressive disease with development of  CNS metastases</a:t>
            </a:r>
          </a:p>
          <a:p>
            <a:pPr eaLnBrk="1" hangingPunct="1">
              <a:spcBef>
                <a:spcPct val="20000"/>
              </a:spcBef>
              <a:buClr>
                <a:srgbClr val="891D5A"/>
              </a:buClr>
              <a:buFont typeface="LucidaGrande" charset="0"/>
              <a:buChar char="-"/>
            </a:pPr>
            <a:r>
              <a:rPr lang="en-US" altLang="en-US" sz="1100" dirty="0">
                <a:solidFill>
                  <a:srgbClr val="333F48"/>
                </a:solidFill>
              </a:rPr>
              <a:t>Switched to TDM1</a:t>
            </a:r>
          </a:p>
          <a:p>
            <a:pPr eaLnBrk="1" hangingPunct="1">
              <a:spcBef>
                <a:spcPct val="20000"/>
              </a:spcBef>
              <a:buClr>
                <a:srgbClr val="891D5A"/>
              </a:buClr>
              <a:buFont typeface="LucidaGrande" charset="0"/>
              <a:buChar char="-"/>
            </a:pPr>
            <a:r>
              <a:rPr lang="en-US" altLang="en-US" sz="1100" dirty="0">
                <a:solidFill>
                  <a:srgbClr val="333F48"/>
                </a:solidFill>
              </a:rPr>
              <a:t>Stable disease for approximately 3 </a:t>
            </a:r>
            <a:r>
              <a:rPr lang="en-US" altLang="en-US" sz="1100" dirty="0" err="1">
                <a:solidFill>
                  <a:srgbClr val="333F48"/>
                </a:solidFill>
              </a:rPr>
              <a:t>yrs</a:t>
            </a:r>
            <a:r>
              <a:rPr lang="en-US" altLang="en-US" sz="1100" dirty="0">
                <a:solidFill>
                  <a:srgbClr val="333F48"/>
                </a:solidFill>
              </a:rPr>
              <a:t> </a:t>
            </a:r>
            <a:endParaRPr lang="en-US" altLang="en-US" sz="1100" b="1" dirty="0">
              <a:solidFill>
                <a:srgbClr val="891D5A"/>
              </a:solidFill>
            </a:endParaRPr>
          </a:p>
        </p:txBody>
      </p:sp>
      <p:pic>
        <p:nvPicPr>
          <p:cNvPr id="21" name="Picture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27775" y="1854200"/>
            <a:ext cx="2403475" cy="3108325"/>
          </a:xfrm>
          <a:prstGeom prst="rect">
            <a:avLst/>
          </a:prstGeom>
          <a:solidFill>
            <a:schemeClr val="bg1"/>
          </a:solidFill>
          <a:ln w="9525">
            <a:solidFill>
              <a:srgbClr val="40474F"/>
            </a:solidFill>
            <a:miter lim="800000"/>
            <a:headEnd/>
            <a:tailEnd/>
          </a:ln>
        </p:spPr>
      </p:pic>
      <p:sp>
        <p:nvSpPr>
          <p:cNvPr id="22" name="TextBox 35"/>
          <p:cNvSpPr txBox="1">
            <a:spLocks noChangeArrowheads="1"/>
          </p:cNvSpPr>
          <p:nvPr/>
        </p:nvSpPr>
        <p:spPr bwMode="auto">
          <a:xfrm>
            <a:off x="7035800" y="3460750"/>
            <a:ext cx="993775" cy="276225"/>
          </a:xfrm>
          <a:prstGeom prst="rect">
            <a:avLst/>
          </a:prstGeom>
          <a:solidFill>
            <a:schemeClr val="bg1"/>
          </a:solidFill>
          <a:ln w="9525">
            <a:solidFill>
              <a:srgbClr val="7D0049"/>
            </a:solid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000000"/>
                </a:solidFill>
              </a:rPr>
              <a:t>ERBB2</a:t>
            </a:r>
            <a:r>
              <a:rPr lang="en-US" altLang="en-US" sz="1200" b="1" baseline="30000">
                <a:solidFill>
                  <a:srgbClr val="000000"/>
                </a:solidFill>
              </a:rPr>
              <a:t>YVMA</a:t>
            </a:r>
          </a:p>
        </p:txBody>
      </p:sp>
      <p:sp>
        <p:nvSpPr>
          <p:cNvPr id="23" name="Rectangle 40"/>
          <p:cNvSpPr/>
          <p:nvPr/>
        </p:nvSpPr>
        <p:spPr>
          <a:xfrm>
            <a:off x="6580188" y="3108325"/>
            <a:ext cx="1941512" cy="173038"/>
          </a:xfrm>
          <a:prstGeom prst="rect">
            <a:avLst/>
          </a:prstGeom>
          <a:noFill/>
          <a:ln w="12700" cmpd="sng">
            <a:solidFill>
              <a:srgbClr val="890C5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cxnSp>
        <p:nvCxnSpPr>
          <p:cNvPr id="24" name="Straight Arrow Connector 48"/>
          <p:cNvCxnSpPr/>
          <p:nvPr/>
        </p:nvCxnSpPr>
        <p:spPr>
          <a:xfrm>
            <a:off x="5216525" y="4903788"/>
            <a:ext cx="695325" cy="284162"/>
          </a:xfrm>
          <a:prstGeom prst="straightConnector1">
            <a:avLst/>
          </a:prstGeom>
          <a:ln>
            <a:solidFill>
              <a:srgbClr val="890C58"/>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49"/>
          <p:cNvCxnSpPr/>
          <p:nvPr/>
        </p:nvCxnSpPr>
        <p:spPr>
          <a:xfrm flipH="1">
            <a:off x="3114675" y="4903788"/>
            <a:ext cx="695325" cy="285750"/>
          </a:xfrm>
          <a:prstGeom prst="straightConnector1">
            <a:avLst/>
          </a:prstGeom>
          <a:ln>
            <a:solidFill>
              <a:srgbClr val="890C58"/>
            </a:solidFill>
            <a:tailEnd type="arrow"/>
          </a:ln>
        </p:spPr>
        <p:style>
          <a:lnRef idx="2">
            <a:schemeClr val="accent1"/>
          </a:lnRef>
          <a:fillRef idx="0">
            <a:schemeClr val="accent1"/>
          </a:fillRef>
          <a:effectRef idx="1">
            <a:schemeClr val="accent1"/>
          </a:effectRef>
          <a:fontRef idx="minor">
            <a:schemeClr val="tx1"/>
          </a:fontRef>
        </p:style>
      </p:cxnSp>
      <p:sp>
        <p:nvSpPr>
          <p:cNvPr id="26" name="CasellaDiTesto 25"/>
          <p:cNvSpPr txBox="1"/>
          <p:nvPr/>
        </p:nvSpPr>
        <p:spPr>
          <a:xfrm>
            <a:off x="8556625" y="698500"/>
            <a:ext cx="184666" cy="369332"/>
          </a:xfrm>
          <a:prstGeom prst="rect">
            <a:avLst/>
          </a:prstGeom>
          <a:noFill/>
        </p:spPr>
        <p:txBody>
          <a:bodyPr wrap="none" rtlCol="0">
            <a:spAutoFit/>
          </a:bodyPr>
          <a:lstStyle/>
          <a:p>
            <a:endParaRPr lang="it-IT" dirty="0"/>
          </a:p>
        </p:txBody>
      </p:sp>
      <p:pic>
        <p:nvPicPr>
          <p:cNvPr id="27" name="Picture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9088" y="1830388"/>
            <a:ext cx="2403475" cy="3108325"/>
          </a:xfrm>
          <a:prstGeom prst="rect">
            <a:avLst/>
          </a:prstGeom>
          <a:solidFill>
            <a:schemeClr val="bg1"/>
          </a:solidFill>
          <a:ln w="9525">
            <a:solidFill>
              <a:srgbClr val="40474F"/>
            </a:solidFill>
            <a:miter lim="800000"/>
            <a:headEnd/>
            <a:tailEnd/>
          </a:ln>
        </p:spPr>
      </p:pic>
      <p:sp>
        <p:nvSpPr>
          <p:cNvPr id="28" name="Rectangle 32"/>
          <p:cNvSpPr/>
          <p:nvPr/>
        </p:nvSpPr>
        <p:spPr>
          <a:xfrm>
            <a:off x="628650" y="3262313"/>
            <a:ext cx="1917700" cy="130175"/>
          </a:xfrm>
          <a:prstGeom prst="rect">
            <a:avLst/>
          </a:prstGeom>
          <a:noFill/>
          <a:ln w="12700" cmpd="sng">
            <a:solidFill>
              <a:srgbClr val="890C5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890C58"/>
              </a:solidFill>
              <a:latin typeface="Arial" charset="0"/>
              <a:ea typeface="ＭＳ Ｐゴシック" charset="0"/>
              <a:cs typeface="ＭＳ Ｐゴシック" charset="0"/>
            </a:endParaRPr>
          </a:p>
        </p:txBody>
      </p:sp>
      <p:sp>
        <p:nvSpPr>
          <p:cNvPr id="29" name="TextBox 30"/>
          <p:cNvSpPr txBox="1">
            <a:spLocks noChangeArrowheads="1"/>
          </p:cNvSpPr>
          <p:nvPr/>
        </p:nvSpPr>
        <p:spPr bwMode="auto">
          <a:xfrm>
            <a:off x="1093788" y="3460750"/>
            <a:ext cx="1054100" cy="276225"/>
          </a:xfrm>
          <a:prstGeom prst="rect">
            <a:avLst/>
          </a:prstGeom>
          <a:solidFill>
            <a:schemeClr val="bg1"/>
          </a:solidFill>
          <a:ln w="9525">
            <a:solidFill>
              <a:srgbClr val="7D0049"/>
            </a:solid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000000"/>
                </a:solidFill>
              </a:rPr>
              <a:t>  </a:t>
            </a:r>
            <a:r>
              <a:rPr lang="en-US" altLang="en-US" sz="1100" b="1">
                <a:solidFill>
                  <a:srgbClr val="000000"/>
                </a:solidFill>
              </a:rPr>
              <a:t>ERBB2</a:t>
            </a:r>
            <a:r>
              <a:rPr lang="en-US" altLang="en-US" sz="1100" b="1" baseline="30000">
                <a:solidFill>
                  <a:srgbClr val="000000"/>
                </a:solidFill>
              </a:rPr>
              <a:t>YVMA</a:t>
            </a:r>
          </a:p>
        </p:txBody>
      </p:sp>
    </p:spTree>
    <p:extLst>
      <p:ext uri="{BB962C8B-B14F-4D97-AF65-F5344CB8AC3E}">
        <p14:creationId xmlns:p14="http://schemas.microsoft.com/office/powerpoint/2010/main" xmlns="" val="831263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fr-FR" sz="2800" b="1" dirty="0" err="1">
                <a:solidFill>
                  <a:srgbClr val="000000"/>
                </a:solidFill>
                <a:latin typeface="Calibri" charset="0"/>
                <a:cs typeface="+mj-cs"/>
              </a:rPr>
              <a:t>Frequent</a:t>
            </a:r>
            <a:r>
              <a:rPr lang="fr-FR" sz="2800" b="1" dirty="0">
                <a:solidFill>
                  <a:srgbClr val="000000"/>
                </a:solidFill>
                <a:latin typeface="Calibri" charset="0"/>
                <a:cs typeface="+mj-cs"/>
              </a:rPr>
              <a:t> cancers </a:t>
            </a:r>
            <a:r>
              <a:rPr lang="fr-FR" sz="2800" b="1" dirty="0" err="1">
                <a:solidFill>
                  <a:srgbClr val="000000"/>
                </a:solidFill>
                <a:latin typeface="Calibri" charset="0"/>
                <a:cs typeface="+mj-cs"/>
              </a:rPr>
              <a:t>include</a:t>
            </a:r>
            <a:r>
              <a:rPr lang="fr-FR" sz="2800" b="1" dirty="0">
                <a:solidFill>
                  <a:srgbClr val="000000"/>
                </a:solidFill>
                <a:latin typeface="Calibri" charset="0"/>
                <a:cs typeface="+mj-cs"/>
              </a:rPr>
              <a:t> </a:t>
            </a:r>
            <a:br>
              <a:rPr lang="fr-FR" sz="2800" b="1" dirty="0">
                <a:solidFill>
                  <a:srgbClr val="000000"/>
                </a:solidFill>
                <a:latin typeface="Calibri" charset="0"/>
                <a:cs typeface="+mj-cs"/>
              </a:rPr>
            </a:br>
            <a:r>
              <a:rPr lang="fr-FR" sz="2800" b="1" dirty="0" err="1">
                <a:solidFill>
                  <a:srgbClr val="000000"/>
                </a:solidFill>
                <a:latin typeface="Calibri" charset="0"/>
                <a:cs typeface="+mj-cs"/>
              </a:rPr>
              <a:t>high</a:t>
            </a:r>
            <a:r>
              <a:rPr lang="fr-FR" sz="2800" b="1" dirty="0">
                <a:solidFill>
                  <a:srgbClr val="000000"/>
                </a:solidFill>
                <a:latin typeface="Calibri" charset="0"/>
                <a:cs typeface="+mj-cs"/>
              </a:rPr>
              <a:t> </a:t>
            </a:r>
            <a:r>
              <a:rPr lang="fr-FR" sz="2800" b="1" dirty="0" err="1">
                <a:solidFill>
                  <a:srgbClr val="000000"/>
                </a:solidFill>
                <a:latin typeface="Calibri" charset="0"/>
                <a:cs typeface="+mj-cs"/>
              </a:rPr>
              <a:t>number</a:t>
            </a:r>
            <a:r>
              <a:rPr lang="fr-FR" sz="2800" b="1" dirty="0">
                <a:solidFill>
                  <a:srgbClr val="000000"/>
                </a:solidFill>
                <a:latin typeface="Calibri" charset="0"/>
                <a:cs typeface="+mj-cs"/>
              </a:rPr>
              <a:t> of </a:t>
            </a:r>
            <a:r>
              <a:rPr lang="fr-FR" sz="2800" b="1" dirty="0" err="1">
                <a:solidFill>
                  <a:srgbClr val="000000"/>
                </a:solidFill>
                <a:latin typeface="Calibri" charset="0"/>
                <a:cs typeface="+mj-cs"/>
              </a:rPr>
              <a:t>very</a:t>
            </a:r>
            <a:r>
              <a:rPr lang="fr-FR" sz="2800" b="1" dirty="0">
                <a:solidFill>
                  <a:srgbClr val="000000"/>
                </a:solidFill>
                <a:latin typeface="Calibri" charset="0"/>
                <a:cs typeface="+mj-cs"/>
              </a:rPr>
              <a:t> rare </a:t>
            </a:r>
            <a:r>
              <a:rPr lang="fr-FR" sz="2800" b="1" dirty="0" err="1">
                <a:solidFill>
                  <a:srgbClr val="000000"/>
                </a:solidFill>
                <a:latin typeface="Calibri" charset="0"/>
                <a:cs typeface="+mj-cs"/>
              </a:rPr>
              <a:t>genomic</a:t>
            </a:r>
            <a:r>
              <a:rPr lang="fr-FR" sz="2800" b="1" dirty="0">
                <a:solidFill>
                  <a:srgbClr val="000000"/>
                </a:solidFill>
                <a:latin typeface="Calibri" charset="0"/>
                <a:cs typeface="+mj-cs"/>
              </a:rPr>
              <a:t> segments</a:t>
            </a:r>
          </a:p>
        </p:txBody>
      </p:sp>
      <p:pic>
        <p:nvPicPr>
          <p:cNvPr id="4098" name="Picture 6"/>
          <p:cNvPicPr>
            <a:picLocks noChangeAspect="1" noChangeArrowheads="1"/>
          </p:cNvPicPr>
          <p:nvPr/>
        </p:nvPicPr>
        <p:blipFill>
          <a:blip r:embed="rId2">
            <a:extLst>
              <a:ext uri="{28A0092B-C50C-407E-A947-70E740481C1C}">
                <a14:useLocalDpi xmlns:a14="http://schemas.microsoft.com/office/drawing/2010/main" xmlns="" val="0"/>
              </a:ext>
            </a:extLst>
          </a:blip>
          <a:srcRect l="1411" t="23006" r="27066"/>
          <a:stretch>
            <a:fillRect/>
          </a:stretch>
        </p:blipFill>
        <p:spPr bwMode="auto">
          <a:xfrm>
            <a:off x="500034" y="1790700"/>
            <a:ext cx="8132763" cy="405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5"/>
          <p:cNvSpPr txBox="1">
            <a:spLocks noChangeArrowheads="1"/>
          </p:cNvSpPr>
          <p:nvPr/>
        </p:nvSpPr>
        <p:spPr bwMode="auto">
          <a:xfrm>
            <a:off x="6705600" y="6499225"/>
            <a:ext cx="24034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a:latin typeface="Calibri" charset="0"/>
                <a:cs typeface="Arial" charset="0"/>
              </a:rPr>
              <a:t>Stephens, Nature, 2012</a:t>
            </a:r>
          </a:p>
        </p:txBody>
      </p:sp>
      <p:sp>
        <p:nvSpPr>
          <p:cNvPr id="34822" name="Text Box 6"/>
          <p:cNvSpPr txBox="1">
            <a:spLocks noChangeArrowheads="1"/>
          </p:cNvSpPr>
          <p:nvPr/>
        </p:nvSpPr>
        <p:spPr bwMode="auto">
          <a:xfrm>
            <a:off x="4211638" y="5805488"/>
            <a:ext cx="46164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(whole genome sequencing breast cancers)</a:t>
            </a:r>
          </a:p>
        </p:txBody>
      </p:sp>
    </p:spTree>
    <p:extLst>
      <p:ext uri="{BB962C8B-B14F-4D97-AF65-F5344CB8AC3E}">
        <p14:creationId xmlns:p14="http://schemas.microsoft.com/office/powerpoint/2010/main" xmlns="" val="1039563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descr="image_img"/>
          <p:cNvPicPr>
            <a:picLocks noChangeAspect="1" noChangeArrowheads="1"/>
          </p:cNvPicPr>
          <p:nvPr/>
        </p:nvPicPr>
        <p:blipFill>
          <a:blip r:embed="rId2">
            <a:extLst>
              <a:ext uri="{28A0092B-C50C-407E-A947-70E740481C1C}">
                <a14:useLocalDpi xmlns:a14="http://schemas.microsoft.com/office/drawing/2010/main" xmlns="" val="0"/>
              </a:ext>
            </a:extLst>
          </a:blip>
          <a:srcRect l="940" t="1189" r="3761" b="3566"/>
          <a:stretch>
            <a:fillRect/>
          </a:stretch>
        </p:blipFill>
        <p:spPr bwMode="auto">
          <a:xfrm>
            <a:off x="3444875" y="1092200"/>
            <a:ext cx="2386013"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Picture 3" descr="genetic+profile+of+cancer+tumours_1694_18738153_0_0_12301_30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97600" y="2892425"/>
            <a:ext cx="2252663"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AutoShape 4"/>
          <p:cNvSpPr>
            <a:spLocks noChangeArrowheads="1"/>
          </p:cNvSpPr>
          <p:nvPr/>
        </p:nvSpPr>
        <p:spPr bwMode="auto">
          <a:xfrm rot="1887437">
            <a:off x="5837238" y="2339975"/>
            <a:ext cx="668337" cy="442913"/>
          </a:xfrm>
          <a:prstGeom prst="rightArrow">
            <a:avLst>
              <a:gd name="adj1" fmla="val 50000"/>
              <a:gd name="adj2" fmla="val 37724"/>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solidFill>
                <a:srgbClr val="000000"/>
              </a:solidFill>
              <a:cs typeface="+mn-cs"/>
            </a:endParaRPr>
          </a:p>
        </p:txBody>
      </p:sp>
      <p:pic>
        <p:nvPicPr>
          <p:cNvPr id="6148" name="Picture 5" descr="pill_bottle_and_pills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8788" y="2778125"/>
            <a:ext cx="2344737"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 Box 6"/>
          <p:cNvSpPr txBox="1">
            <a:spLocks noChangeArrowheads="1"/>
          </p:cNvSpPr>
          <p:nvPr/>
        </p:nvSpPr>
        <p:spPr bwMode="auto">
          <a:xfrm>
            <a:off x="180975" y="1"/>
            <a:ext cx="9144000" cy="938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28" tIns="45715" rIns="91428" bIns="45715">
            <a:spAutoFit/>
          </a:bodyPr>
          <a:lstStyle/>
          <a:p>
            <a:pPr algn="ctr" eaLnBrk="0" hangingPunct="0">
              <a:spcBef>
                <a:spcPct val="50000"/>
              </a:spcBef>
              <a:defRPr/>
            </a:pPr>
            <a:r>
              <a:rPr lang="fr-FR" sz="2200" b="1" dirty="0" err="1">
                <a:solidFill>
                  <a:srgbClr val="000000"/>
                </a:solidFill>
                <a:latin typeface="Calibri" charset="0"/>
                <a:cs typeface="Arial" charset="0"/>
              </a:rPr>
              <a:t>Personalised</a:t>
            </a:r>
            <a:r>
              <a:rPr lang="fr-FR" sz="2200" b="1" dirty="0">
                <a:solidFill>
                  <a:srgbClr val="000000"/>
                </a:solidFill>
                <a:latin typeface="Calibri" charset="0"/>
                <a:cs typeface="Arial" charset="0"/>
              </a:rPr>
              <a:t> </a:t>
            </a:r>
            <a:r>
              <a:rPr lang="fr-FR" sz="2200" b="1" dirty="0" err="1">
                <a:solidFill>
                  <a:srgbClr val="000000"/>
                </a:solidFill>
                <a:latin typeface="Calibri" charset="0"/>
                <a:cs typeface="Arial" charset="0"/>
              </a:rPr>
              <a:t>Medicine</a:t>
            </a:r>
            <a:endParaRPr lang="fr-FR" sz="2200" b="1" dirty="0">
              <a:solidFill>
                <a:srgbClr val="000000"/>
              </a:solidFill>
              <a:latin typeface="Calibri" charset="0"/>
              <a:cs typeface="Arial" charset="0"/>
            </a:endParaRPr>
          </a:p>
          <a:p>
            <a:pPr algn="ctr" eaLnBrk="0" hangingPunct="0">
              <a:spcBef>
                <a:spcPct val="50000"/>
              </a:spcBef>
              <a:defRPr/>
            </a:pPr>
            <a:r>
              <a:rPr lang="fr-FR" sz="2200" b="1" dirty="0">
                <a:solidFill>
                  <a:srgbClr val="000000"/>
                </a:solidFill>
                <a:latin typeface="Calibri" charset="0"/>
                <a:cs typeface="Arial" charset="0"/>
              </a:rPr>
              <a:t>Concept: </a:t>
            </a:r>
            <a:r>
              <a:rPr lang="fr-FR" sz="2200" b="1" dirty="0" err="1">
                <a:solidFill>
                  <a:srgbClr val="000000"/>
                </a:solidFill>
                <a:latin typeface="Calibri" charset="0"/>
                <a:cs typeface="Arial" charset="0"/>
              </a:rPr>
              <a:t>Identify</a:t>
            </a:r>
            <a:r>
              <a:rPr lang="fr-FR" sz="2200" b="1" dirty="0">
                <a:solidFill>
                  <a:srgbClr val="000000"/>
                </a:solidFill>
                <a:latin typeface="Calibri" charset="0"/>
                <a:cs typeface="Arial" charset="0"/>
              </a:rPr>
              <a:t> the </a:t>
            </a:r>
            <a:r>
              <a:rPr lang="fr-FR" sz="2200" b="1" dirty="0" err="1">
                <a:solidFill>
                  <a:srgbClr val="000000"/>
                </a:solidFill>
                <a:latin typeface="Calibri" charset="0"/>
                <a:cs typeface="Arial" charset="0"/>
              </a:rPr>
              <a:t>targets</a:t>
            </a:r>
            <a:r>
              <a:rPr lang="fr-FR" sz="2200" b="1" dirty="0">
                <a:solidFill>
                  <a:srgbClr val="000000"/>
                </a:solidFill>
                <a:latin typeface="Calibri" charset="0"/>
                <a:cs typeface="Arial" charset="0"/>
              </a:rPr>
              <a:t> to </a:t>
            </a:r>
            <a:r>
              <a:rPr lang="fr-FR" sz="2200" b="1" dirty="0" err="1">
                <a:solidFill>
                  <a:srgbClr val="000000"/>
                </a:solidFill>
                <a:latin typeface="Calibri" charset="0"/>
                <a:cs typeface="Arial" charset="0"/>
              </a:rPr>
              <a:t>be</a:t>
            </a:r>
            <a:r>
              <a:rPr lang="fr-FR" sz="2200" b="1" dirty="0">
                <a:solidFill>
                  <a:srgbClr val="000000"/>
                </a:solidFill>
                <a:latin typeface="Calibri" charset="0"/>
                <a:cs typeface="Arial" charset="0"/>
              </a:rPr>
              <a:t> </a:t>
            </a:r>
            <a:r>
              <a:rPr lang="fr-FR" sz="2200" b="1" dirty="0" err="1">
                <a:solidFill>
                  <a:srgbClr val="000000"/>
                </a:solidFill>
                <a:latin typeface="Calibri" charset="0"/>
                <a:cs typeface="Arial" charset="0"/>
              </a:rPr>
              <a:t>treated</a:t>
            </a:r>
            <a:r>
              <a:rPr lang="fr-FR" sz="2200" b="1" dirty="0">
                <a:solidFill>
                  <a:srgbClr val="000000"/>
                </a:solidFill>
                <a:latin typeface="Calibri" charset="0"/>
                <a:cs typeface="Arial" charset="0"/>
              </a:rPr>
              <a:t> in </a:t>
            </a:r>
            <a:r>
              <a:rPr lang="fr-FR" sz="2200" b="1" dirty="0" err="1">
                <a:solidFill>
                  <a:srgbClr val="000000"/>
                </a:solidFill>
                <a:latin typeface="Calibri" charset="0"/>
                <a:cs typeface="Arial" charset="0"/>
              </a:rPr>
              <a:t>each</a:t>
            </a:r>
            <a:r>
              <a:rPr lang="fr-FR" sz="2200" b="1" dirty="0">
                <a:solidFill>
                  <a:srgbClr val="000000"/>
                </a:solidFill>
                <a:latin typeface="Calibri" charset="0"/>
                <a:cs typeface="Arial" charset="0"/>
              </a:rPr>
              <a:t> patient</a:t>
            </a:r>
          </a:p>
        </p:txBody>
      </p:sp>
      <p:sp>
        <p:nvSpPr>
          <p:cNvPr id="40967" name="Text Box 7"/>
          <p:cNvSpPr txBox="1">
            <a:spLocks noChangeArrowheads="1"/>
          </p:cNvSpPr>
          <p:nvPr/>
        </p:nvSpPr>
        <p:spPr bwMode="auto">
          <a:xfrm>
            <a:off x="6235700" y="2449513"/>
            <a:ext cx="243363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8" tIns="45715" rIns="91428" bIns="45715">
            <a:spAutoFit/>
          </a:bodyPr>
          <a:lstStyle/>
          <a:p>
            <a:pPr algn="ctr" eaLnBrk="0" hangingPunct="0">
              <a:spcBef>
                <a:spcPct val="50000"/>
              </a:spcBef>
              <a:defRPr/>
            </a:pPr>
            <a:r>
              <a:rPr lang="fr-FR">
                <a:solidFill>
                  <a:srgbClr val="000000"/>
                </a:solidFill>
                <a:latin typeface="Calibri" charset="0"/>
                <a:cs typeface="Arial" charset="0"/>
              </a:rPr>
              <a:t>Molecular analysis</a:t>
            </a:r>
          </a:p>
        </p:txBody>
      </p:sp>
      <p:sp>
        <p:nvSpPr>
          <p:cNvPr id="40968" name="Text Box 8"/>
          <p:cNvSpPr txBox="1">
            <a:spLocks noChangeArrowheads="1"/>
          </p:cNvSpPr>
          <p:nvPr/>
        </p:nvSpPr>
        <p:spPr bwMode="auto">
          <a:xfrm>
            <a:off x="322263" y="1992313"/>
            <a:ext cx="24892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8" tIns="45715" rIns="91428" bIns="45715">
            <a:spAutoFit/>
          </a:bodyPr>
          <a:lstStyle/>
          <a:p>
            <a:pPr algn="ctr" eaLnBrk="0" hangingPunct="0">
              <a:spcBef>
                <a:spcPct val="50000"/>
              </a:spcBef>
              <a:defRPr/>
            </a:pPr>
            <a:r>
              <a:rPr lang="fr-FR">
                <a:solidFill>
                  <a:srgbClr val="000000"/>
                </a:solidFill>
                <a:latin typeface="Calibri" charset="0"/>
                <a:cs typeface="Arial" charset="0"/>
              </a:rPr>
              <a:t>Therapy matched to genomic alteration</a:t>
            </a:r>
          </a:p>
        </p:txBody>
      </p:sp>
      <p:sp>
        <p:nvSpPr>
          <p:cNvPr id="40969" name="AutoShape 9"/>
          <p:cNvSpPr>
            <a:spLocks noChangeArrowheads="1"/>
          </p:cNvSpPr>
          <p:nvPr/>
        </p:nvSpPr>
        <p:spPr bwMode="auto">
          <a:xfrm rot="9047667">
            <a:off x="5709147" y="4278283"/>
            <a:ext cx="668337" cy="442913"/>
          </a:xfrm>
          <a:prstGeom prst="rightArrow">
            <a:avLst>
              <a:gd name="adj1" fmla="val 50000"/>
              <a:gd name="adj2" fmla="val 37724"/>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solidFill>
                <a:srgbClr val="000000"/>
              </a:solidFill>
              <a:cs typeface="+mn-cs"/>
            </a:endParaRPr>
          </a:p>
        </p:txBody>
      </p:sp>
      <p:sp>
        <p:nvSpPr>
          <p:cNvPr id="40970" name="AutoShape 10"/>
          <p:cNvSpPr>
            <a:spLocks noChangeArrowheads="1"/>
          </p:cNvSpPr>
          <p:nvPr/>
        </p:nvSpPr>
        <p:spPr bwMode="auto">
          <a:xfrm rot="12708782">
            <a:off x="2808288" y="4283075"/>
            <a:ext cx="668337" cy="442913"/>
          </a:xfrm>
          <a:prstGeom prst="rightArrow">
            <a:avLst>
              <a:gd name="adj1" fmla="val 50000"/>
              <a:gd name="adj2" fmla="val 37724"/>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solidFill>
                <a:srgbClr val="000000"/>
              </a:solidFill>
              <a:cs typeface="+mn-cs"/>
            </a:endParaRPr>
          </a:p>
        </p:txBody>
      </p:sp>
      <p:pic>
        <p:nvPicPr>
          <p:cNvPr id="6154" name="Picture 4" descr="S008_Plo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11413" y="4824413"/>
            <a:ext cx="40259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2" name="AutoShape 12"/>
          <p:cNvSpPr>
            <a:spLocks noChangeArrowheads="1"/>
          </p:cNvSpPr>
          <p:nvPr/>
        </p:nvSpPr>
        <p:spPr bwMode="auto">
          <a:xfrm rot="-2300595">
            <a:off x="2700338" y="2276475"/>
            <a:ext cx="668337" cy="442913"/>
          </a:xfrm>
          <a:prstGeom prst="rightArrow">
            <a:avLst>
              <a:gd name="adj1" fmla="val 50000"/>
              <a:gd name="adj2" fmla="val 37724"/>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solidFill>
                <a:srgbClr val="000000"/>
              </a:solidFill>
              <a:cs typeface="+mn-cs"/>
            </a:endParaRPr>
          </a:p>
        </p:txBody>
      </p:sp>
      <p:sp>
        <p:nvSpPr>
          <p:cNvPr id="40973" name="Line 13"/>
          <p:cNvSpPr>
            <a:spLocks noChangeShapeType="1"/>
          </p:cNvSpPr>
          <p:nvPr/>
        </p:nvSpPr>
        <p:spPr bwMode="auto">
          <a:xfrm>
            <a:off x="1" y="981075"/>
            <a:ext cx="9144000" cy="0"/>
          </a:xfrm>
          <a:prstGeom prst="line">
            <a:avLst/>
          </a:prstGeom>
          <a:noFill/>
          <a:ln w="2857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solidFill>
                <a:srgbClr val="000000"/>
              </a:solidFill>
              <a:cs typeface="+mn-cs"/>
            </a:endParaRPr>
          </a:p>
        </p:txBody>
      </p:sp>
      <p:sp>
        <p:nvSpPr>
          <p:cNvPr id="40974" name="Text Box 14"/>
          <p:cNvSpPr txBox="1">
            <a:spLocks noChangeArrowheads="1"/>
          </p:cNvSpPr>
          <p:nvPr/>
        </p:nvSpPr>
        <p:spPr bwMode="auto">
          <a:xfrm>
            <a:off x="7140575" y="6521450"/>
            <a:ext cx="20034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a:cs typeface="Arial" charset="0"/>
              </a:rPr>
              <a:t>Andre, ESMO, 2012</a:t>
            </a:r>
          </a:p>
        </p:txBody>
      </p:sp>
      <p:sp>
        <p:nvSpPr>
          <p:cNvPr id="40975" name="Text Box 15"/>
          <p:cNvSpPr txBox="1">
            <a:spLocks noChangeArrowheads="1"/>
          </p:cNvSpPr>
          <p:nvPr/>
        </p:nvSpPr>
        <p:spPr bwMode="auto">
          <a:xfrm>
            <a:off x="3563938" y="4437063"/>
            <a:ext cx="208677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dirty="0">
                <a:solidFill>
                  <a:srgbClr val="000000"/>
                </a:solidFill>
                <a:cs typeface="+mn-cs"/>
              </a:rPr>
              <a:t>Target </a:t>
            </a:r>
            <a:r>
              <a:rPr lang="fr-FR" dirty="0" smtClean="0">
                <a:solidFill>
                  <a:srgbClr val="000000"/>
                </a:solidFill>
                <a:cs typeface="+mn-cs"/>
              </a:rPr>
              <a:t>identification</a:t>
            </a:r>
            <a:endParaRPr lang="fr-FR" dirty="0">
              <a:solidFill>
                <a:srgbClr val="000000"/>
              </a:solidFill>
              <a:cs typeface="+mn-cs"/>
            </a:endParaRPr>
          </a:p>
        </p:txBody>
      </p:sp>
      <p:sp>
        <p:nvSpPr>
          <p:cNvPr id="40976" name="Text Box 16"/>
          <p:cNvSpPr txBox="1">
            <a:spLocks noChangeArrowheads="1"/>
          </p:cNvSpPr>
          <p:nvPr/>
        </p:nvSpPr>
        <p:spPr bwMode="auto">
          <a:xfrm>
            <a:off x="6551304" y="1635125"/>
            <a:ext cx="208024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solidFill>
                  <a:srgbClr val="000000"/>
                </a:solidFill>
                <a:cs typeface="+mn-cs"/>
              </a:rPr>
              <a:t>What is the optimal </a:t>
            </a:r>
          </a:p>
          <a:p>
            <a:pPr algn="ctr">
              <a:defRPr/>
            </a:pPr>
            <a:r>
              <a:rPr lang="fr-FR" b="1">
                <a:solidFill>
                  <a:srgbClr val="000000"/>
                </a:solidFill>
                <a:cs typeface="+mn-cs"/>
              </a:rPr>
              <a:t>Biotechnology ?</a:t>
            </a:r>
          </a:p>
        </p:txBody>
      </p:sp>
      <p:sp>
        <p:nvSpPr>
          <p:cNvPr id="40977" name="Text Box 17"/>
          <p:cNvSpPr txBox="1">
            <a:spLocks noChangeArrowheads="1"/>
          </p:cNvSpPr>
          <p:nvPr/>
        </p:nvSpPr>
        <p:spPr bwMode="auto">
          <a:xfrm>
            <a:off x="3674754" y="3736975"/>
            <a:ext cx="208024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solidFill>
                  <a:srgbClr val="000000"/>
                </a:solidFill>
                <a:cs typeface="+mn-cs"/>
              </a:rPr>
              <a:t>What is the optimal </a:t>
            </a:r>
          </a:p>
          <a:p>
            <a:pPr algn="ctr">
              <a:defRPr/>
            </a:pPr>
            <a:r>
              <a:rPr lang="fr-FR" b="1">
                <a:solidFill>
                  <a:srgbClr val="000000"/>
                </a:solidFill>
                <a:cs typeface="+mn-cs"/>
              </a:rPr>
              <a:t>Algorithm ?</a:t>
            </a:r>
          </a:p>
        </p:txBody>
      </p:sp>
      <p:sp>
        <p:nvSpPr>
          <p:cNvPr id="40978" name="Text Box 18"/>
          <p:cNvSpPr txBox="1">
            <a:spLocks noChangeArrowheads="1"/>
          </p:cNvSpPr>
          <p:nvPr/>
        </p:nvSpPr>
        <p:spPr bwMode="auto">
          <a:xfrm>
            <a:off x="519113" y="1360488"/>
            <a:ext cx="1779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a:solidFill>
                  <a:srgbClr val="000000"/>
                </a:solidFill>
                <a:cs typeface="+mn-cs"/>
              </a:rPr>
              <a:t>Clinical evidence </a:t>
            </a:r>
          </a:p>
        </p:txBody>
      </p:sp>
    </p:spTree>
    <p:extLst>
      <p:ext uri="{BB962C8B-B14F-4D97-AF65-F5344CB8AC3E}">
        <p14:creationId xmlns:p14="http://schemas.microsoft.com/office/powerpoint/2010/main" xmlns="" val="411595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8313" y="0"/>
            <a:ext cx="8229600" cy="1143000"/>
          </a:xfrm>
        </p:spPr>
        <p:txBody>
          <a:bodyPr/>
          <a:lstStyle/>
          <a:p>
            <a:pPr eaLnBrk="1" hangingPunct="1">
              <a:defRPr/>
            </a:pPr>
            <a:r>
              <a:rPr lang="fr-FR" b="1" dirty="0" err="1">
                <a:solidFill>
                  <a:srgbClr val="000000"/>
                </a:solidFill>
                <a:latin typeface="Calibri" charset="0"/>
                <a:cs typeface="+mj-cs"/>
              </a:rPr>
              <a:t>Stratified</a:t>
            </a:r>
            <a:r>
              <a:rPr lang="fr-FR" b="1" dirty="0">
                <a:solidFill>
                  <a:srgbClr val="000000"/>
                </a:solidFill>
                <a:latin typeface="Calibri" charset="0"/>
                <a:cs typeface="+mj-cs"/>
              </a:rPr>
              <a:t> </a:t>
            </a:r>
            <a:r>
              <a:rPr lang="fr-FR" b="1" dirty="0" err="1">
                <a:solidFill>
                  <a:srgbClr val="000000"/>
                </a:solidFill>
                <a:latin typeface="Calibri" charset="0"/>
                <a:cs typeface="+mj-cs"/>
              </a:rPr>
              <a:t>medicine</a:t>
            </a:r>
            <a:endParaRPr lang="fr-FR" b="1" dirty="0">
              <a:solidFill>
                <a:srgbClr val="000000"/>
              </a:solidFill>
              <a:latin typeface="Calibri" charset="0"/>
              <a:cs typeface="+mj-cs"/>
            </a:endParaRPr>
          </a:p>
        </p:txBody>
      </p:sp>
      <p:sp>
        <p:nvSpPr>
          <p:cNvPr id="4099" name="Rectangle 3"/>
          <p:cNvSpPr>
            <a:spLocks noGrp="1" noChangeArrowheads="1"/>
          </p:cNvSpPr>
          <p:nvPr>
            <p:ph type="body" idx="1"/>
          </p:nvPr>
        </p:nvSpPr>
        <p:spPr>
          <a:xfrm>
            <a:off x="539750" y="1125538"/>
            <a:ext cx="8229600" cy="4525962"/>
          </a:xfrm>
        </p:spPr>
        <p:txBody>
          <a:bodyPr/>
          <a:lstStyle/>
          <a:p>
            <a:pPr eaLnBrk="1" hangingPunct="1">
              <a:defRPr/>
            </a:pPr>
            <a:r>
              <a:rPr lang="fr-FR" sz="2800" dirty="0">
                <a:latin typeface="Calibri" charset="0"/>
                <a:cs typeface="+mn-cs"/>
              </a:rPr>
              <a:t>Drug </a:t>
            </a:r>
            <a:r>
              <a:rPr lang="fr-FR" sz="2800" dirty="0" err="1">
                <a:latin typeface="Calibri" charset="0"/>
                <a:cs typeface="+mn-cs"/>
              </a:rPr>
              <a:t>development</a:t>
            </a:r>
            <a:r>
              <a:rPr lang="fr-FR" sz="2800" dirty="0">
                <a:latin typeface="Calibri" charset="0"/>
                <a:cs typeface="+mn-cs"/>
              </a:rPr>
              <a:t> or </a:t>
            </a:r>
            <a:r>
              <a:rPr lang="fr-FR" sz="2800" dirty="0" err="1">
                <a:latin typeface="Calibri" charset="0"/>
                <a:cs typeface="+mn-cs"/>
              </a:rPr>
              <a:t>implementation</a:t>
            </a:r>
            <a:r>
              <a:rPr lang="fr-FR" sz="2800" dirty="0">
                <a:latin typeface="Calibri" charset="0"/>
                <a:cs typeface="+mn-cs"/>
              </a:rPr>
              <a:t> in a strate </a:t>
            </a:r>
            <a:r>
              <a:rPr lang="fr-FR" sz="2800" dirty="0" err="1">
                <a:latin typeface="Calibri" charset="0"/>
                <a:cs typeface="+mn-cs"/>
              </a:rPr>
              <a:t>defined</a:t>
            </a:r>
            <a:r>
              <a:rPr lang="fr-FR" sz="2800" dirty="0">
                <a:latin typeface="Calibri" charset="0"/>
                <a:cs typeface="+mn-cs"/>
              </a:rPr>
              <a:t> by a </a:t>
            </a:r>
            <a:r>
              <a:rPr lang="fr-FR" sz="2800" dirty="0" err="1">
                <a:latin typeface="Calibri" charset="0"/>
                <a:cs typeface="+mn-cs"/>
              </a:rPr>
              <a:t>molecular</a:t>
            </a:r>
            <a:r>
              <a:rPr lang="fr-FR" sz="2800" dirty="0">
                <a:latin typeface="Calibri" charset="0"/>
                <a:cs typeface="+mn-cs"/>
              </a:rPr>
              <a:t> </a:t>
            </a:r>
            <a:r>
              <a:rPr lang="fr-FR" sz="2800" dirty="0" err="1">
                <a:latin typeface="Calibri" charset="0"/>
                <a:cs typeface="+mn-cs"/>
              </a:rPr>
              <a:t>alteration</a:t>
            </a:r>
            <a:endParaRPr lang="fr-FR" sz="2800" dirty="0">
              <a:latin typeface="Calibri" charset="0"/>
              <a:cs typeface="+mn-cs"/>
            </a:endParaRPr>
          </a:p>
        </p:txBody>
      </p:sp>
      <p:pic>
        <p:nvPicPr>
          <p:cNvPr id="8195" name="Picture 6"/>
          <p:cNvPicPr>
            <a:picLocks noChangeAspect="1" noChangeArrowheads="1"/>
          </p:cNvPicPr>
          <p:nvPr/>
        </p:nvPicPr>
        <p:blipFill>
          <a:blip r:embed="rId2">
            <a:extLst>
              <a:ext uri="{28A0092B-C50C-407E-A947-70E740481C1C}">
                <a14:useLocalDpi xmlns:a14="http://schemas.microsoft.com/office/drawing/2010/main" xmlns="" val="0"/>
              </a:ext>
            </a:extLst>
          </a:blip>
          <a:srcRect l="1411" t="23006" r="27066"/>
          <a:stretch>
            <a:fillRect/>
          </a:stretch>
        </p:blipFill>
        <p:spPr bwMode="auto">
          <a:xfrm>
            <a:off x="571472" y="2349500"/>
            <a:ext cx="8132762" cy="405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Line 5"/>
          <p:cNvSpPr>
            <a:spLocks noChangeShapeType="1"/>
          </p:cNvSpPr>
          <p:nvPr/>
        </p:nvSpPr>
        <p:spPr bwMode="auto">
          <a:xfrm>
            <a:off x="395288" y="2781300"/>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102" name="Rectangle 6"/>
          <p:cNvSpPr>
            <a:spLocks noChangeArrowheads="1"/>
          </p:cNvSpPr>
          <p:nvPr/>
        </p:nvSpPr>
        <p:spPr bwMode="auto">
          <a:xfrm>
            <a:off x="971550" y="2708275"/>
            <a:ext cx="7632700" cy="144463"/>
          </a:xfrm>
          <a:prstGeom prst="rect">
            <a:avLst/>
          </a:prstGeom>
          <a:noFill/>
          <a:ln w="28575">
            <a:solidFill>
              <a:srgbClr val="990033"/>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4103" name="Text Box 7"/>
          <p:cNvSpPr txBox="1">
            <a:spLocks noChangeArrowheads="1"/>
          </p:cNvSpPr>
          <p:nvPr/>
        </p:nvSpPr>
        <p:spPr bwMode="auto">
          <a:xfrm>
            <a:off x="4067175" y="2997200"/>
            <a:ext cx="483235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a:solidFill>
                  <a:srgbClr val="990033"/>
                </a:solidFill>
                <a:cs typeface="+mn-cs"/>
              </a:rPr>
              <a:t>FGFR1 amplification: 10% of breast cancer</a:t>
            </a:r>
          </a:p>
        </p:txBody>
      </p:sp>
    </p:spTree>
    <p:extLst>
      <p:ext uri="{BB962C8B-B14F-4D97-AF65-F5344CB8AC3E}">
        <p14:creationId xmlns:p14="http://schemas.microsoft.com/office/powerpoint/2010/main" xmlns="" val="171502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68313" y="0"/>
            <a:ext cx="8229600" cy="1143000"/>
          </a:xfrm>
        </p:spPr>
        <p:txBody>
          <a:bodyPr/>
          <a:lstStyle/>
          <a:p>
            <a:pPr eaLnBrk="1" hangingPunct="1">
              <a:defRPr/>
            </a:pPr>
            <a:r>
              <a:rPr lang="fr-FR" sz="3200" b="1">
                <a:solidFill>
                  <a:srgbClr val="990033"/>
                </a:solidFill>
                <a:latin typeface="Calibri" charset="0"/>
                <a:cs typeface="+mj-cs"/>
              </a:rPr>
              <a:t>Translational research to feed stratified medicine</a:t>
            </a:r>
          </a:p>
        </p:txBody>
      </p:sp>
      <p:cxnSp>
        <p:nvCxnSpPr>
          <p:cNvPr id="5" name="Connecteur droit avec flèche 4"/>
          <p:cNvCxnSpPr/>
          <p:nvPr/>
        </p:nvCxnSpPr>
        <p:spPr>
          <a:xfrm>
            <a:off x="2203450" y="1700213"/>
            <a:ext cx="928688"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3924300" y="3284538"/>
            <a:ext cx="928688"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220" name="Picture 4" descr="20:02:09 J2.pict"/>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050" y="2565400"/>
            <a:ext cx="2651125" cy="1246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221" name="ZoneTexte 7"/>
          <p:cNvSpPr txBox="1">
            <a:spLocks noChangeArrowheads="1"/>
          </p:cNvSpPr>
          <p:nvPr/>
        </p:nvSpPr>
        <p:spPr bwMode="auto">
          <a:xfrm>
            <a:off x="5003800" y="2565400"/>
            <a:ext cx="25336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800">
                <a:latin typeface="Calibri" charset="0"/>
                <a:cs typeface="Arial" charset="0"/>
              </a:rPr>
              <a:t>FGFR1 inhibitors present </a:t>
            </a:r>
          </a:p>
          <a:p>
            <a:pPr algn="ctr" eaLnBrk="1" hangingPunct="1"/>
            <a:r>
              <a:rPr lang="fr-FR" sz="1800">
                <a:latin typeface="Calibri" charset="0"/>
                <a:cs typeface="Arial" charset="0"/>
              </a:rPr>
              <a:t>higher sensitivity</a:t>
            </a:r>
          </a:p>
          <a:p>
            <a:pPr algn="ctr" eaLnBrk="1" hangingPunct="1"/>
            <a:r>
              <a:rPr lang="fr-FR" sz="1800">
                <a:latin typeface="Calibri" charset="0"/>
                <a:cs typeface="Arial" charset="0"/>
              </a:rPr>
              <a:t>on FGFR1-amplified CC</a:t>
            </a:r>
          </a:p>
        </p:txBody>
      </p:sp>
      <p:pic>
        <p:nvPicPr>
          <p:cNvPr id="922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8308" r="8090" b="30540"/>
          <a:stretch>
            <a:fillRect/>
          </a:stretch>
        </p:blipFill>
        <p:spPr bwMode="auto">
          <a:xfrm flipH="1">
            <a:off x="428625" y="1214438"/>
            <a:ext cx="4143375" cy="10001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223" name="ZoneTexte 9"/>
          <p:cNvSpPr txBox="1">
            <a:spLocks noChangeArrowheads="1"/>
          </p:cNvSpPr>
          <p:nvPr/>
        </p:nvSpPr>
        <p:spPr bwMode="auto">
          <a:xfrm>
            <a:off x="4786313" y="1357313"/>
            <a:ext cx="3079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Calibri" charset="0"/>
                <a:cs typeface="Arial" charset="0"/>
              </a:rPr>
              <a:t>FGFR1: amplification in 10% BC</a:t>
            </a:r>
          </a:p>
        </p:txBody>
      </p:sp>
      <p:sp>
        <p:nvSpPr>
          <p:cNvPr id="13" name="Ellipse 12"/>
          <p:cNvSpPr/>
          <p:nvPr/>
        </p:nvSpPr>
        <p:spPr>
          <a:xfrm>
            <a:off x="2549525" y="969963"/>
            <a:ext cx="179388" cy="1190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Calibri" charset="0"/>
              <a:ea typeface="ＭＳ Ｐゴシック" charset="0"/>
              <a:cs typeface="Arial" charset="0"/>
            </a:endParaRPr>
          </a:p>
        </p:txBody>
      </p:sp>
      <p:pic>
        <p:nvPicPr>
          <p:cNvPr id="9225" name="Picture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72225" y="5402263"/>
            <a:ext cx="2771775" cy="145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 name="Connecteur droit avec flèche 5"/>
          <p:cNvCxnSpPr/>
          <p:nvPr/>
        </p:nvCxnSpPr>
        <p:spPr>
          <a:xfrm>
            <a:off x="5867400" y="4941888"/>
            <a:ext cx="928688"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27" name="AutoShape 28" descr="9k="/>
          <p:cNvSpPr>
            <a:spLocks noChangeAspect="1" noChangeArrowheads="1"/>
          </p:cNvSpPr>
          <p:nvPr/>
        </p:nvSpPr>
        <p:spPr bwMode="auto">
          <a:xfrm>
            <a:off x="3343275" y="2500313"/>
            <a:ext cx="2457450"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9228" name="AutoShape 30" descr="9k="/>
          <p:cNvSpPr>
            <a:spLocks noChangeAspect="1" noChangeArrowheads="1"/>
          </p:cNvSpPr>
          <p:nvPr/>
        </p:nvSpPr>
        <p:spPr bwMode="auto">
          <a:xfrm>
            <a:off x="3343275" y="2500313"/>
            <a:ext cx="2457450"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pic>
        <p:nvPicPr>
          <p:cNvPr id="9229" name="Picture 32" descr="modpathol2012102f1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56100" y="4149725"/>
            <a:ext cx="1912938"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97" name="Text Box 33"/>
          <p:cNvSpPr txBox="1">
            <a:spLocks noChangeArrowheads="1"/>
          </p:cNvSpPr>
          <p:nvPr/>
        </p:nvSpPr>
        <p:spPr bwMode="auto">
          <a:xfrm>
            <a:off x="6516688" y="4365625"/>
            <a:ext cx="22161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a:cs typeface="+mn-cs"/>
              </a:rPr>
              <a:t>Set-up genomic test</a:t>
            </a:r>
          </a:p>
          <a:p>
            <a:pPr algn="ctr">
              <a:defRPr/>
            </a:pPr>
            <a:r>
              <a:rPr lang="fr-FR">
                <a:cs typeface="+mn-cs"/>
              </a:rPr>
              <a:t>(FISH)</a:t>
            </a:r>
          </a:p>
        </p:txBody>
      </p:sp>
      <p:sp>
        <p:nvSpPr>
          <p:cNvPr id="36898" name="Text Box 34"/>
          <p:cNvSpPr txBox="1">
            <a:spLocks noChangeArrowheads="1"/>
          </p:cNvSpPr>
          <p:nvPr/>
        </p:nvSpPr>
        <p:spPr bwMode="auto">
          <a:xfrm>
            <a:off x="4427538" y="5715016"/>
            <a:ext cx="1778000" cy="1069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dirty="0" err="1">
                <a:latin typeface="Calibri" charset="0"/>
                <a:cs typeface="+mn-cs"/>
              </a:rPr>
              <a:t>Run</a:t>
            </a:r>
            <a:r>
              <a:rPr lang="fr-FR" sz="1600" dirty="0">
                <a:latin typeface="Calibri" charset="0"/>
                <a:cs typeface="+mn-cs"/>
              </a:rPr>
              <a:t> phase II trial</a:t>
            </a:r>
          </a:p>
          <a:p>
            <a:pPr>
              <a:defRPr/>
            </a:pPr>
            <a:r>
              <a:rPr lang="fr-FR" sz="1600" dirty="0" err="1">
                <a:latin typeface="Calibri" charset="0"/>
                <a:cs typeface="+mn-cs"/>
              </a:rPr>
              <a:t>Testing</a:t>
            </a:r>
            <a:r>
              <a:rPr lang="fr-FR" sz="1600" dirty="0">
                <a:latin typeface="Calibri" charset="0"/>
                <a:cs typeface="+mn-cs"/>
              </a:rPr>
              <a:t> the FGFR1 </a:t>
            </a:r>
          </a:p>
          <a:p>
            <a:pPr>
              <a:defRPr/>
            </a:pPr>
            <a:r>
              <a:rPr lang="fr-FR" sz="1600" dirty="0" err="1">
                <a:latin typeface="Calibri" charset="0"/>
                <a:cs typeface="+mn-cs"/>
              </a:rPr>
              <a:t>Inh</a:t>
            </a:r>
            <a:r>
              <a:rPr lang="fr-FR" sz="1600" dirty="0">
                <a:latin typeface="Calibri" charset="0"/>
                <a:cs typeface="+mn-cs"/>
              </a:rPr>
              <a:t> in patients </a:t>
            </a:r>
            <a:r>
              <a:rPr lang="fr-FR" sz="1600" dirty="0" err="1">
                <a:latin typeface="Calibri" charset="0"/>
                <a:cs typeface="+mn-cs"/>
              </a:rPr>
              <a:t>with</a:t>
            </a:r>
            <a:endParaRPr lang="fr-FR" sz="1600" dirty="0">
              <a:latin typeface="Calibri" charset="0"/>
              <a:cs typeface="+mn-cs"/>
            </a:endParaRPr>
          </a:p>
          <a:p>
            <a:pPr>
              <a:defRPr/>
            </a:pPr>
            <a:r>
              <a:rPr lang="fr-FR" sz="1600" dirty="0">
                <a:latin typeface="Calibri" charset="0"/>
                <a:cs typeface="+mn-cs"/>
              </a:rPr>
              <a:t>FGFR1 </a:t>
            </a:r>
            <a:r>
              <a:rPr lang="fr-FR" sz="1600" dirty="0" err="1">
                <a:latin typeface="Calibri" charset="0"/>
                <a:cs typeface="+mn-cs"/>
              </a:rPr>
              <a:t>amp</a:t>
            </a:r>
            <a:r>
              <a:rPr lang="fr-FR" sz="1600" dirty="0">
                <a:latin typeface="Calibri" charset="0"/>
                <a:cs typeface="+mn-cs"/>
              </a:rPr>
              <a:t> BC</a:t>
            </a:r>
          </a:p>
        </p:txBody>
      </p:sp>
    </p:spTree>
    <p:extLst>
      <p:ext uri="{BB962C8B-B14F-4D97-AF65-F5344CB8AC3E}">
        <p14:creationId xmlns:p14="http://schemas.microsoft.com/office/powerpoint/2010/main" xmlns="" val="1866510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eaLnBrk="1" hangingPunct="1">
              <a:defRPr/>
            </a:pPr>
            <a:r>
              <a:rPr lang="fr-FR" sz="3600" b="1" dirty="0" err="1">
                <a:solidFill>
                  <a:srgbClr val="000000"/>
                </a:solidFill>
                <a:latin typeface="Calibri" charset="0"/>
              </a:rPr>
              <a:t>Research</a:t>
            </a:r>
            <a:r>
              <a:rPr lang="fr-FR" sz="3600" b="1" dirty="0">
                <a:solidFill>
                  <a:srgbClr val="000000"/>
                </a:solidFill>
                <a:latin typeface="Calibri" charset="0"/>
              </a:rPr>
              <a:t> and </a:t>
            </a:r>
            <a:r>
              <a:rPr lang="fr-FR" sz="3600" b="1" dirty="0" err="1">
                <a:solidFill>
                  <a:srgbClr val="000000"/>
                </a:solidFill>
                <a:latin typeface="Calibri" charset="0"/>
              </a:rPr>
              <a:t>medical</a:t>
            </a:r>
            <a:r>
              <a:rPr lang="fr-FR" sz="3600" b="1" dirty="0">
                <a:solidFill>
                  <a:srgbClr val="000000"/>
                </a:solidFill>
                <a:latin typeface="Calibri" charset="0"/>
              </a:rPr>
              <a:t> questions </a:t>
            </a:r>
            <a:r>
              <a:rPr lang="fr-FR" sz="3600" b="1" dirty="0" err="1">
                <a:solidFill>
                  <a:srgbClr val="000000"/>
                </a:solidFill>
                <a:latin typeface="Calibri" charset="0"/>
              </a:rPr>
              <a:t>related</a:t>
            </a:r>
            <a:r>
              <a:rPr lang="fr-FR" sz="3600" b="1" dirty="0">
                <a:solidFill>
                  <a:srgbClr val="000000"/>
                </a:solidFill>
                <a:latin typeface="Calibri" charset="0"/>
              </a:rPr>
              <a:t> to </a:t>
            </a:r>
            <a:r>
              <a:rPr lang="fr-FR" sz="3600" b="1" dirty="0" err="1">
                <a:solidFill>
                  <a:srgbClr val="000000"/>
                </a:solidFill>
                <a:latin typeface="Calibri" charset="0"/>
              </a:rPr>
              <a:t>personalised</a:t>
            </a:r>
            <a:r>
              <a:rPr lang="fr-FR" sz="3600" b="1" dirty="0">
                <a:solidFill>
                  <a:srgbClr val="000000"/>
                </a:solidFill>
                <a:latin typeface="Calibri" charset="0"/>
              </a:rPr>
              <a:t> </a:t>
            </a:r>
            <a:r>
              <a:rPr lang="fr-FR" sz="3600" b="1" dirty="0" err="1">
                <a:solidFill>
                  <a:srgbClr val="000000"/>
                </a:solidFill>
                <a:latin typeface="Calibri" charset="0"/>
              </a:rPr>
              <a:t>medicine</a:t>
            </a:r>
            <a:endParaRPr lang="fr-FR" sz="3600" b="1" dirty="0">
              <a:solidFill>
                <a:srgbClr val="000000"/>
              </a:solidFill>
              <a:latin typeface="Calibri" charset="0"/>
            </a:endParaRPr>
          </a:p>
        </p:txBody>
      </p:sp>
      <p:sp>
        <p:nvSpPr>
          <p:cNvPr id="37891" name="Rectangle 3"/>
          <p:cNvSpPr>
            <a:spLocks noGrp="1" noChangeArrowheads="1"/>
          </p:cNvSpPr>
          <p:nvPr>
            <p:ph type="body" idx="1"/>
          </p:nvPr>
        </p:nvSpPr>
        <p:spPr>
          <a:xfrm>
            <a:off x="457200" y="1689119"/>
            <a:ext cx="8507413" cy="4525963"/>
          </a:xfrm>
        </p:spPr>
        <p:txBody>
          <a:bodyPr/>
          <a:lstStyle/>
          <a:p>
            <a:pPr eaLnBrk="1" hangingPunct="1">
              <a:defRPr/>
            </a:pPr>
            <a:r>
              <a:rPr lang="fr-FR" sz="2400" dirty="0">
                <a:latin typeface="Calibri" charset="0"/>
                <a:cs typeface="+mn-cs"/>
              </a:rPr>
              <a:t>How to </a:t>
            </a:r>
            <a:r>
              <a:rPr lang="fr-FR" sz="2400" dirty="0" err="1">
                <a:latin typeface="Calibri" charset="0"/>
                <a:cs typeface="+mn-cs"/>
              </a:rPr>
              <a:t>facilitate</a:t>
            </a:r>
            <a:r>
              <a:rPr lang="fr-FR" sz="2400" dirty="0">
                <a:latin typeface="Calibri" charset="0"/>
                <a:cs typeface="+mn-cs"/>
              </a:rPr>
              <a:t> translation of </a:t>
            </a:r>
            <a:r>
              <a:rPr lang="fr-FR" sz="2400" dirty="0" err="1">
                <a:latin typeface="Calibri" charset="0"/>
                <a:cs typeface="+mn-cs"/>
              </a:rPr>
              <a:t>discoveries</a:t>
            </a:r>
            <a:r>
              <a:rPr lang="fr-FR" sz="2400" dirty="0">
                <a:latin typeface="Calibri" charset="0"/>
                <a:cs typeface="+mn-cs"/>
              </a:rPr>
              <a:t> ?</a:t>
            </a:r>
          </a:p>
          <a:p>
            <a:pPr eaLnBrk="1" hangingPunct="1">
              <a:defRPr/>
            </a:pPr>
            <a:r>
              <a:rPr lang="fr-FR" sz="2400" dirty="0" err="1">
                <a:latin typeface="Calibri" charset="0"/>
                <a:cs typeface="+mn-cs"/>
              </a:rPr>
              <a:t>Develop</a:t>
            </a:r>
            <a:r>
              <a:rPr lang="fr-FR" sz="2400" dirty="0">
                <a:latin typeface="Calibri" charset="0"/>
                <a:cs typeface="+mn-cs"/>
              </a:rPr>
              <a:t> </a:t>
            </a:r>
            <a:r>
              <a:rPr lang="fr-FR" sz="2400" dirty="0" err="1">
                <a:latin typeface="Calibri" charset="0"/>
                <a:cs typeface="+mn-cs"/>
              </a:rPr>
              <a:t>translational</a:t>
            </a:r>
            <a:r>
              <a:rPr lang="fr-FR" sz="2400" dirty="0">
                <a:latin typeface="Calibri" charset="0"/>
                <a:cs typeface="+mn-cs"/>
              </a:rPr>
              <a:t> </a:t>
            </a:r>
            <a:r>
              <a:rPr lang="fr-FR" sz="2400" dirty="0" err="1">
                <a:latin typeface="Calibri" charset="0"/>
                <a:cs typeface="+mn-cs"/>
              </a:rPr>
              <a:t>research</a:t>
            </a:r>
            <a:r>
              <a:rPr lang="fr-FR" sz="2400" dirty="0">
                <a:latin typeface="Calibri" charset="0"/>
                <a:cs typeface="+mn-cs"/>
              </a:rPr>
              <a:t> </a:t>
            </a:r>
            <a:r>
              <a:rPr lang="fr-FR" sz="2400" dirty="0" err="1">
                <a:latin typeface="Calibri" charset="0"/>
                <a:cs typeface="+mn-cs"/>
              </a:rPr>
              <a:t>units</a:t>
            </a:r>
            <a:endParaRPr lang="fr-FR" sz="2400" dirty="0">
              <a:latin typeface="Calibri" charset="0"/>
              <a:cs typeface="+mn-cs"/>
            </a:endParaRPr>
          </a:p>
          <a:p>
            <a:pPr eaLnBrk="1" hangingPunct="1">
              <a:defRPr/>
            </a:pPr>
            <a:endParaRPr lang="fr-FR" sz="2400" dirty="0">
              <a:latin typeface="Calibri" charset="0"/>
              <a:cs typeface="+mn-cs"/>
            </a:endParaRPr>
          </a:p>
          <a:p>
            <a:pPr eaLnBrk="1" hangingPunct="1">
              <a:defRPr/>
            </a:pPr>
            <a:r>
              <a:rPr lang="fr-FR" sz="2400" dirty="0">
                <a:latin typeface="Calibri" charset="0"/>
                <a:cs typeface="+mn-cs"/>
              </a:rPr>
              <a:t>How to </a:t>
            </a:r>
            <a:r>
              <a:rPr lang="fr-FR" sz="2400" dirty="0" err="1">
                <a:latin typeface="Calibri" charset="0"/>
                <a:cs typeface="+mn-cs"/>
              </a:rPr>
              <a:t>set-up</a:t>
            </a:r>
            <a:r>
              <a:rPr lang="fr-FR" sz="2400" dirty="0">
                <a:latin typeface="Calibri" charset="0"/>
                <a:cs typeface="+mn-cs"/>
              </a:rPr>
              <a:t> a </a:t>
            </a:r>
            <a:r>
              <a:rPr lang="fr-FR" sz="2400" dirty="0" err="1">
                <a:latin typeface="Calibri" charset="0"/>
                <a:cs typeface="+mn-cs"/>
              </a:rPr>
              <a:t>molecular</a:t>
            </a:r>
            <a:r>
              <a:rPr lang="fr-FR" sz="2400" dirty="0">
                <a:latin typeface="Calibri" charset="0"/>
                <a:cs typeface="+mn-cs"/>
              </a:rPr>
              <a:t> </a:t>
            </a:r>
            <a:r>
              <a:rPr lang="fr-FR" sz="2400" dirty="0" err="1">
                <a:latin typeface="Calibri" charset="0"/>
                <a:cs typeface="+mn-cs"/>
              </a:rPr>
              <a:t>assay</a:t>
            </a:r>
            <a:r>
              <a:rPr lang="fr-FR" sz="2400" dirty="0">
                <a:latin typeface="Calibri" charset="0"/>
                <a:cs typeface="+mn-cs"/>
              </a:rPr>
              <a:t> for </a:t>
            </a:r>
            <a:r>
              <a:rPr lang="fr-FR" sz="2400" dirty="0" err="1">
                <a:latin typeface="Calibri" charset="0"/>
                <a:cs typeface="+mn-cs"/>
              </a:rPr>
              <a:t>stratified</a:t>
            </a:r>
            <a:r>
              <a:rPr lang="fr-FR" sz="2400" dirty="0">
                <a:latin typeface="Calibri" charset="0"/>
                <a:cs typeface="+mn-cs"/>
              </a:rPr>
              <a:t> </a:t>
            </a:r>
            <a:r>
              <a:rPr lang="fr-FR" sz="2400" dirty="0" err="1">
                <a:latin typeface="Calibri" charset="0"/>
                <a:cs typeface="+mn-cs"/>
              </a:rPr>
              <a:t>medicine</a:t>
            </a:r>
            <a:r>
              <a:rPr lang="fr-FR" sz="2400" dirty="0">
                <a:latin typeface="Calibri" charset="0"/>
                <a:cs typeface="+mn-cs"/>
              </a:rPr>
              <a:t> ?</a:t>
            </a:r>
          </a:p>
          <a:p>
            <a:pPr eaLnBrk="1" hangingPunct="1">
              <a:defRPr/>
            </a:pPr>
            <a:r>
              <a:rPr lang="fr-FR" sz="2400" dirty="0" err="1">
                <a:latin typeface="Calibri" charset="0"/>
                <a:cs typeface="+mn-cs"/>
              </a:rPr>
              <a:t>Develop</a:t>
            </a:r>
            <a:r>
              <a:rPr lang="fr-FR" sz="2400" dirty="0">
                <a:latin typeface="Calibri" charset="0"/>
                <a:cs typeface="+mn-cs"/>
              </a:rPr>
              <a:t> </a:t>
            </a:r>
            <a:r>
              <a:rPr lang="fr-FR" sz="2400" dirty="0" err="1">
                <a:latin typeface="Calibri" charset="0"/>
                <a:cs typeface="+mn-cs"/>
              </a:rPr>
              <a:t>genomic</a:t>
            </a:r>
            <a:r>
              <a:rPr lang="fr-FR" sz="2400" dirty="0">
                <a:latin typeface="Calibri" charset="0"/>
                <a:cs typeface="+mn-cs"/>
              </a:rPr>
              <a:t> </a:t>
            </a:r>
            <a:r>
              <a:rPr lang="fr-FR" sz="2400" dirty="0" err="1">
                <a:latin typeface="Calibri" charset="0"/>
                <a:cs typeface="+mn-cs"/>
              </a:rPr>
              <a:t>units</a:t>
            </a:r>
            <a:r>
              <a:rPr lang="fr-FR" sz="2400" dirty="0">
                <a:latin typeface="Calibri" charset="0"/>
                <a:cs typeface="+mn-cs"/>
              </a:rPr>
              <a:t> for </a:t>
            </a:r>
            <a:r>
              <a:rPr lang="fr-FR" sz="2400" dirty="0" err="1">
                <a:latin typeface="Calibri" charset="0"/>
                <a:cs typeface="+mn-cs"/>
              </a:rPr>
              <a:t>clinical</a:t>
            </a:r>
            <a:r>
              <a:rPr lang="fr-FR" sz="2400" dirty="0">
                <a:latin typeface="Calibri" charset="0"/>
                <a:cs typeface="+mn-cs"/>
              </a:rPr>
              <a:t> use</a:t>
            </a:r>
          </a:p>
          <a:p>
            <a:pPr eaLnBrk="1" hangingPunct="1">
              <a:defRPr/>
            </a:pPr>
            <a:endParaRPr lang="fr-FR" sz="2400" dirty="0">
              <a:latin typeface="Calibri" charset="0"/>
              <a:cs typeface="+mn-cs"/>
            </a:endParaRPr>
          </a:p>
          <a:p>
            <a:pPr eaLnBrk="1" hangingPunct="1">
              <a:defRPr/>
            </a:pPr>
            <a:r>
              <a:rPr lang="fr-FR" sz="2400" i="1" dirty="0">
                <a:latin typeface="Calibri" charset="0"/>
                <a:cs typeface="+mn-cs"/>
              </a:rPr>
              <a:t>How to </a:t>
            </a:r>
            <a:r>
              <a:rPr lang="fr-FR" sz="2400" i="1" dirty="0" err="1">
                <a:latin typeface="Calibri" charset="0"/>
                <a:cs typeface="+mn-cs"/>
              </a:rPr>
              <a:t>optimally</a:t>
            </a:r>
            <a:r>
              <a:rPr lang="fr-FR" sz="2400" i="1" dirty="0">
                <a:latin typeface="Calibri" charset="0"/>
                <a:cs typeface="+mn-cs"/>
              </a:rPr>
              <a:t> </a:t>
            </a:r>
            <a:r>
              <a:rPr lang="fr-FR" sz="2400" i="1" dirty="0" err="1">
                <a:latin typeface="Calibri" charset="0"/>
                <a:cs typeface="+mn-cs"/>
              </a:rPr>
              <a:t>run</a:t>
            </a:r>
            <a:r>
              <a:rPr lang="fr-FR" sz="2400" i="1" dirty="0">
                <a:latin typeface="Calibri" charset="0"/>
                <a:cs typeface="+mn-cs"/>
              </a:rPr>
              <a:t> trials of </a:t>
            </a:r>
            <a:r>
              <a:rPr lang="fr-FR" sz="2400" i="1" dirty="0" err="1">
                <a:latin typeface="Calibri" charset="0"/>
              </a:rPr>
              <a:t>personalised</a:t>
            </a:r>
            <a:r>
              <a:rPr lang="fr-FR" sz="2400" i="1" dirty="0">
                <a:latin typeface="Calibri" charset="0"/>
                <a:cs typeface="+mn-cs"/>
              </a:rPr>
              <a:t> </a:t>
            </a:r>
            <a:r>
              <a:rPr lang="fr-FR" sz="2400" i="1" dirty="0" err="1">
                <a:latin typeface="Calibri" charset="0"/>
                <a:cs typeface="+mn-cs"/>
              </a:rPr>
              <a:t>medicine</a:t>
            </a:r>
            <a:r>
              <a:rPr lang="fr-FR" sz="2400" i="1" dirty="0">
                <a:latin typeface="Calibri" charset="0"/>
                <a:cs typeface="+mn-cs"/>
              </a:rPr>
              <a:t> ?</a:t>
            </a:r>
          </a:p>
          <a:p>
            <a:pPr eaLnBrk="1" hangingPunct="1">
              <a:defRPr/>
            </a:pPr>
            <a:r>
              <a:rPr lang="fr-FR" sz="2400" i="1" dirty="0" err="1">
                <a:latin typeface="Calibri" charset="0"/>
                <a:cs typeface="+mn-cs"/>
              </a:rPr>
              <a:t>Set-up</a:t>
            </a:r>
            <a:r>
              <a:rPr lang="fr-FR" sz="2400" i="1" dirty="0">
                <a:latin typeface="Calibri" charset="0"/>
                <a:cs typeface="+mn-cs"/>
              </a:rPr>
              <a:t> </a:t>
            </a:r>
            <a:r>
              <a:rPr lang="fr-FR" sz="2400" i="1" dirty="0" err="1">
                <a:latin typeface="Calibri" charset="0"/>
                <a:cs typeface="+mn-cs"/>
              </a:rPr>
              <a:t>molecular</a:t>
            </a:r>
            <a:r>
              <a:rPr lang="fr-FR" sz="2400" i="1" dirty="0">
                <a:latin typeface="Calibri" charset="0"/>
                <a:cs typeface="+mn-cs"/>
              </a:rPr>
              <a:t> screening programs</a:t>
            </a:r>
          </a:p>
        </p:txBody>
      </p:sp>
    </p:spTree>
    <p:extLst>
      <p:ext uri="{BB962C8B-B14F-4D97-AF65-F5344CB8AC3E}">
        <p14:creationId xmlns:p14="http://schemas.microsoft.com/office/powerpoint/2010/main" xmlns="" val="3028692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33363" y="6324600"/>
            <a:ext cx="8453437" cy="1588"/>
          </a:xfrm>
          <a:prstGeom prst="line">
            <a:avLst/>
          </a:prstGeom>
          <a:ln w="15875" cap="flat" cmpd="sng" algn="ctr">
            <a:solidFill>
              <a:schemeClr val="bg1">
                <a:lumMod val="5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Down Arrow Callout 13"/>
          <p:cNvSpPr>
            <a:spLocks/>
          </p:cNvSpPr>
          <p:nvPr/>
        </p:nvSpPr>
        <p:spPr bwMode="auto">
          <a:xfrm>
            <a:off x="147638" y="703263"/>
            <a:ext cx="2514600" cy="2114550"/>
          </a:xfrm>
          <a:prstGeom prst="downArrowCallout">
            <a:avLst>
              <a:gd name="adj1" fmla="val 25006"/>
              <a:gd name="adj2" fmla="val 25001"/>
              <a:gd name="adj3" fmla="val 25000"/>
              <a:gd name="adj4" fmla="val 64977"/>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000000">
                <a:alpha val="37999"/>
              </a:srgbClr>
            </a:outerShdw>
          </a:effectLst>
        </p:spPr>
        <p:txBody>
          <a:bodyPr anchor="ctr"/>
          <a:lstStyle/>
          <a:p>
            <a:pPr algn="ctr" defTabSz="457200" fontAlgn="auto">
              <a:spcBef>
                <a:spcPts val="0"/>
              </a:spcBef>
              <a:spcAft>
                <a:spcPts val="0"/>
              </a:spcAft>
              <a:defRPr/>
            </a:pPr>
            <a:endParaRPr lang="en-US">
              <a:solidFill>
                <a:srgbClr val="000000"/>
              </a:solidFill>
              <a:latin typeface="Calibri" pitchFamily="34" charset="0"/>
              <a:ea typeface="+mn-ea"/>
              <a:cs typeface="+mn-cs"/>
            </a:endParaRPr>
          </a:p>
        </p:txBody>
      </p:sp>
      <p:pic>
        <p:nvPicPr>
          <p:cNvPr id="11267" name="Picture 7"/>
          <p:cNvPicPr>
            <a:picLocks noChangeAspect="1" noChangeArrowheads="1"/>
          </p:cNvPicPr>
          <p:nvPr/>
        </p:nvPicPr>
        <p:blipFill>
          <a:blip r:embed="rId3">
            <a:extLst>
              <a:ext uri="{28A0092B-C50C-407E-A947-70E740481C1C}">
                <a14:useLocalDpi xmlns:a14="http://schemas.microsoft.com/office/drawing/2010/main" xmlns="" val="0"/>
              </a:ext>
            </a:extLst>
          </a:blip>
          <a:srcRect t="9877" b="8969"/>
          <a:stretch>
            <a:fillRect/>
          </a:stretch>
        </p:blipFill>
        <p:spPr bwMode="auto">
          <a:xfrm>
            <a:off x="554038" y="2890838"/>
            <a:ext cx="1635125"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Box 15"/>
          <p:cNvSpPr txBox="1">
            <a:spLocks noChangeArrowheads="1"/>
          </p:cNvSpPr>
          <p:nvPr/>
        </p:nvSpPr>
        <p:spPr bwMode="auto">
          <a:xfrm>
            <a:off x="141288" y="785794"/>
            <a:ext cx="2514600" cy="1200329"/>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Euphemia UCAS" charset="0"/>
                <a:cs typeface="Verdana" charset="0"/>
              </a:rPr>
              <a:t>Molecular screening with High Throughput Genomics</a:t>
            </a:r>
            <a:endParaRPr lang="en-US" sz="1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Euphemia UCAS" charset="0"/>
              <a:cs typeface="Verdana" charset="0"/>
            </a:endParaRPr>
          </a:p>
        </p:txBody>
      </p:sp>
      <p:sp>
        <p:nvSpPr>
          <p:cNvPr id="11" name="ZoneTexte 31"/>
          <p:cNvSpPr txBox="1">
            <a:spLocks noChangeArrowheads="1"/>
          </p:cNvSpPr>
          <p:nvPr/>
        </p:nvSpPr>
        <p:spPr bwMode="auto">
          <a:xfrm>
            <a:off x="2416175" y="2987675"/>
            <a:ext cx="1546225" cy="923925"/>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000000">
                <a:alpha val="37999"/>
              </a:srgbClr>
            </a:outerShdw>
          </a:effectLst>
        </p:spPr>
        <p:txBody>
          <a:bodyPr>
            <a:spAutoFit/>
          </a:bodyPr>
          <a:lstStyle/>
          <a:p>
            <a:pPr algn="ctr" defTabSz="457200" fontAlgn="auto">
              <a:spcBef>
                <a:spcPts val="0"/>
              </a:spcBef>
              <a:spcAft>
                <a:spcPts val="0"/>
              </a:spcAft>
              <a:defRPr/>
            </a:pPr>
            <a:r>
              <a:rPr lang="fr-FR" b="1" dirty="0">
                <a:solidFill>
                  <a:schemeClr val="dk1"/>
                </a:solidFill>
                <a:latin typeface="Euphemia UCAS"/>
                <a:ea typeface="+mn-ea"/>
                <a:cs typeface="Euphemia UCAS"/>
              </a:rPr>
              <a:t>IF </a:t>
            </a:r>
          </a:p>
          <a:p>
            <a:pPr algn="ctr" defTabSz="457200" fontAlgn="auto">
              <a:spcBef>
                <a:spcPts val="0"/>
              </a:spcBef>
              <a:spcAft>
                <a:spcPts val="0"/>
              </a:spcAft>
              <a:defRPr/>
            </a:pPr>
            <a:r>
              <a:rPr lang="fr-FR" b="1" dirty="0">
                <a:solidFill>
                  <a:schemeClr val="dk1"/>
                </a:solidFill>
                <a:latin typeface="Euphemia UCAS"/>
                <a:ea typeface="+mn-ea"/>
                <a:cs typeface="Euphemia UCAS"/>
              </a:rPr>
              <a:t>Progressive</a:t>
            </a:r>
          </a:p>
          <a:p>
            <a:pPr algn="ctr" defTabSz="457200" fontAlgn="auto">
              <a:spcBef>
                <a:spcPts val="0"/>
              </a:spcBef>
              <a:spcAft>
                <a:spcPts val="0"/>
              </a:spcAft>
              <a:defRPr/>
            </a:pPr>
            <a:r>
              <a:rPr lang="fr-FR" b="1" dirty="0" err="1">
                <a:solidFill>
                  <a:schemeClr val="dk1"/>
                </a:solidFill>
                <a:latin typeface="Euphemia UCAS"/>
                <a:ea typeface="+mn-ea"/>
                <a:cs typeface="Euphemia UCAS"/>
              </a:rPr>
              <a:t>disease</a:t>
            </a:r>
            <a:endParaRPr lang="fr-FR" b="1" dirty="0">
              <a:solidFill>
                <a:schemeClr val="dk1"/>
              </a:solidFill>
              <a:latin typeface="Euphemia UCAS"/>
              <a:ea typeface="+mn-ea"/>
              <a:cs typeface="Euphemia UCAS"/>
            </a:endParaRPr>
          </a:p>
        </p:txBody>
      </p:sp>
      <p:pic>
        <p:nvPicPr>
          <p:cNvPr id="32" name="Picture 2"/>
          <p:cNvPicPr>
            <a:picLocks noChangeAspect="1" noChangeArrowheads="1"/>
          </p:cNvPicPr>
          <p:nvPr/>
        </p:nvPicPr>
        <p:blipFill>
          <a:blip r:embed="rId4" cstate="print"/>
          <a:srcRect l="1888" t="2994" r="1888" b="2702"/>
          <a:stretch>
            <a:fillRect/>
          </a:stretch>
        </p:blipFill>
        <p:spPr bwMode="auto">
          <a:xfrm>
            <a:off x="327025" y="4389438"/>
            <a:ext cx="2089150" cy="1290637"/>
          </a:xfrm>
          <a:prstGeom prst="rect">
            <a:avLst/>
          </a:prstGeom>
          <a:noFill/>
          <a:ln w="9525">
            <a:solidFill>
              <a:schemeClr val="tx2">
                <a:lumMod val="75000"/>
              </a:schemeClr>
            </a:solidFill>
            <a:miter lim="800000"/>
            <a:headEnd/>
            <a:tailEnd/>
          </a:ln>
        </p:spPr>
      </p:pic>
      <p:sp>
        <p:nvSpPr>
          <p:cNvPr id="34" name="Oval 12"/>
          <p:cNvSpPr>
            <a:spLocks noChangeArrowheads="1"/>
          </p:cNvSpPr>
          <p:nvPr/>
        </p:nvSpPr>
        <p:spPr bwMode="auto">
          <a:xfrm>
            <a:off x="7463437" y="711192"/>
            <a:ext cx="914400" cy="56856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defTabSz="457200" fontAlgn="auto">
              <a:spcBef>
                <a:spcPts val="0"/>
              </a:spcBef>
              <a:spcAft>
                <a:spcPts val="0"/>
              </a:spcAft>
              <a:defRPr/>
            </a:pPr>
            <a:endParaRPr lang="fr-FR" sz="1100" b="1">
              <a:solidFill>
                <a:schemeClr val="bg1"/>
              </a:solidFill>
              <a:latin typeface="Verdana" charset="0"/>
              <a:ea typeface="ヒラギノ角ゴ Pro W3" charset="-128"/>
              <a:cs typeface="ヒラギノ角ゴ Pro W3" charset="-128"/>
            </a:endParaRPr>
          </a:p>
        </p:txBody>
      </p:sp>
      <p:sp>
        <p:nvSpPr>
          <p:cNvPr id="37" name="Oval 13"/>
          <p:cNvSpPr>
            <a:spLocks noChangeArrowheads="1"/>
          </p:cNvSpPr>
          <p:nvPr/>
        </p:nvSpPr>
        <p:spPr bwMode="auto">
          <a:xfrm>
            <a:off x="7427717" y="1503180"/>
            <a:ext cx="975360" cy="621214"/>
          </a:xfrm>
          <a:prstGeom prst="ellipse">
            <a:avLst/>
          </a:prstGeom>
          <a:solidFill>
            <a:schemeClr val="bg1">
              <a:lumMod val="65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defTabSz="457200" fontAlgn="auto">
              <a:spcBef>
                <a:spcPts val="0"/>
              </a:spcBef>
              <a:spcAft>
                <a:spcPts val="0"/>
              </a:spcAft>
              <a:defRPr/>
            </a:pPr>
            <a:endParaRPr lang="fr-FR" sz="1100" b="1">
              <a:solidFill>
                <a:schemeClr val="bg1"/>
              </a:solidFill>
              <a:latin typeface="Verdana" charset="0"/>
              <a:ea typeface="ヒラギノ角ゴ Pro W3" charset="-128"/>
              <a:cs typeface="ヒラギノ角ゴ Pro W3" charset="-128"/>
            </a:endParaRPr>
          </a:p>
        </p:txBody>
      </p:sp>
      <p:cxnSp>
        <p:nvCxnSpPr>
          <p:cNvPr id="38" name="Connecteur droit avec flèche 21"/>
          <p:cNvCxnSpPr/>
          <p:nvPr/>
        </p:nvCxnSpPr>
        <p:spPr>
          <a:xfrm flipV="1">
            <a:off x="4033838" y="987425"/>
            <a:ext cx="3429000" cy="2478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Oval 15"/>
          <p:cNvSpPr>
            <a:spLocks noChangeArrowheads="1"/>
          </p:cNvSpPr>
          <p:nvPr/>
        </p:nvSpPr>
        <p:spPr bwMode="auto">
          <a:xfrm>
            <a:off x="7427717" y="4724393"/>
            <a:ext cx="975360" cy="615949"/>
          </a:xfrm>
          <a:prstGeom prst="ellipse">
            <a:avLst/>
          </a:prstGeom>
          <a:solidFill>
            <a:schemeClr val="bg1">
              <a:lumMod val="65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defTabSz="457200" fontAlgn="auto">
              <a:spcBef>
                <a:spcPts val="0"/>
              </a:spcBef>
              <a:spcAft>
                <a:spcPts val="0"/>
              </a:spcAft>
              <a:defRPr/>
            </a:pPr>
            <a:endParaRPr lang="fr-FR" sz="1100" b="1">
              <a:solidFill>
                <a:srgbClr val="404040"/>
              </a:solidFill>
              <a:latin typeface="Verdana" charset="0"/>
              <a:ea typeface="ヒラギノ角ゴ Pro W3" charset="-128"/>
              <a:cs typeface="ヒラギノ角ゴ Pro W3" charset="-128"/>
            </a:endParaRPr>
          </a:p>
        </p:txBody>
      </p:sp>
      <p:cxnSp>
        <p:nvCxnSpPr>
          <p:cNvPr id="40" name="Connecteur droit avec flèche 27"/>
          <p:cNvCxnSpPr/>
          <p:nvPr/>
        </p:nvCxnSpPr>
        <p:spPr>
          <a:xfrm flipV="1">
            <a:off x="4033838" y="1804988"/>
            <a:ext cx="3392487" cy="1660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29"/>
          <p:cNvCxnSpPr/>
          <p:nvPr/>
        </p:nvCxnSpPr>
        <p:spPr>
          <a:xfrm flipV="1">
            <a:off x="4033838" y="2598738"/>
            <a:ext cx="3365500" cy="866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33"/>
          <p:cNvCxnSpPr/>
          <p:nvPr/>
        </p:nvCxnSpPr>
        <p:spPr>
          <a:xfrm flipV="1">
            <a:off x="4033838" y="3416300"/>
            <a:ext cx="3392487" cy="492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35"/>
          <p:cNvCxnSpPr/>
          <p:nvPr/>
        </p:nvCxnSpPr>
        <p:spPr>
          <a:xfrm>
            <a:off x="4033838" y="3465513"/>
            <a:ext cx="3392487" cy="155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Oval 13"/>
          <p:cNvSpPr>
            <a:spLocks noChangeArrowheads="1"/>
          </p:cNvSpPr>
          <p:nvPr/>
        </p:nvSpPr>
        <p:spPr bwMode="auto">
          <a:xfrm>
            <a:off x="7399936" y="2296930"/>
            <a:ext cx="1022773" cy="621214"/>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defTabSz="457200" fontAlgn="auto">
              <a:spcBef>
                <a:spcPts val="0"/>
              </a:spcBef>
              <a:spcAft>
                <a:spcPts val="0"/>
              </a:spcAft>
              <a:defRPr/>
            </a:pPr>
            <a:endParaRPr lang="fr-FR" sz="1100" b="1">
              <a:solidFill>
                <a:schemeClr val="bg1"/>
              </a:solidFill>
              <a:latin typeface="Verdana" charset="0"/>
              <a:ea typeface="ヒラギノ角ゴ Pro W3" charset="-128"/>
              <a:cs typeface="ヒラギノ角ゴ Pro W3" charset="-128"/>
            </a:endParaRPr>
          </a:p>
        </p:txBody>
      </p:sp>
      <p:sp>
        <p:nvSpPr>
          <p:cNvPr id="46" name="Oval 12"/>
          <p:cNvSpPr>
            <a:spLocks noChangeArrowheads="1"/>
          </p:cNvSpPr>
          <p:nvPr/>
        </p:nvSpPr>
        <p:spPr bwMode="auto">
          <a:xfrm>
            <a:off x="7427717" y="3140067"/>
            <a:ext cx="975360" cy="568569"/>
          </a:xfrm>
          <a:prstGeom prst="ellipse">
            <a:avLst/>
          </a:prstGeom>
          <a:solidFill>
            <a:schemeClr val="bg1">
              <a:lumMod val="65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defTabSz="457200" fontAlgn="auto">
              <a:spcBef>
                <a:spcPts val="0"/>
              </a:spcBef>
              <a:spcAft>
                <a:spcPts val="0"/>
              </a:spcAft>
              <a:defRPr/>
            </a:pPr>
            <a:endParaRPr lang="fr-FR" sz="1100" b="1">
              <a:solidFill>
                <a:schemeClr val="bg1"/>
              </a:solidFill>
              <a:latin typeface="Verdana" charset="0"/>
              <a:ea typeface="ヒラギノ角ゴ Pro W3" charset="-128"/>
              <a:cs typeface="ヒラギノ角ゴ Pro W3" charset="-128"/>
            </a:endParaRPr>
          </a:p>
        </p:txBody>
      </p:sp>
      <p:sp>
        <p:nvSpPr>
          <p:cNvPr id="47" name="Oval 12"/>
          <p:cNvSpPr>
            <a:spLocks noChangeArrowheads="1"/>
          </p:cNvSpPr>
          <p:nvPr/>
        </p:nvSpPr>
        <p:spPr bwMode="auto">
          <a:xfrm>
            <a:off x="7427717" y="3925879"/>
            <a:ext cx="975360" cy="56856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defTabSz="457200" fontAlgn="auto">
              <a:spcBef>
                <a:spcPts val="0"/>
              </a:spcBef>
              <a:spcAft>
                <a:spcPts val="0"/>
              </a:spcAft>
              <a:defRPr/>
            </a:pPr>
            <a:endParaRPr lang="fr-FR" sz="1100" b="1">
              <a:solidFill>
                <a:schemeClr val="bg1"/>
              </a:solidFill>
              <a:latin typeface="Verdana" charset="0"/>
              <a:ea typeface="ヒラギノ角ゴ Pro W3" charset="-128"/>
              <a:cs typeface="ヒラギノ角ゴ Pro W3" charset="-128"/>
            </a:endParaRPr>
          </a:p>
        </p:txBody>
      </p:sp>
      <p:cxnSp>
        <p:nvCxnSpPr>
          <p:cNvPr id="48" name="Connecteur droit avec flèche 75"/>
          <p:cNvCxnSpPr/>
          <p:nvPr/>
        </p:nvCxnSpPr>
        <p:spPr>
          <a:xfrm>
            <a:off x="4033838" y="3465513"/>
            <a:ext cx="3392487" cy="736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ZoneTexte 79"/>
          <p:cNvSpPr txBox="1">
            <a:spLocks noChangeArrowheads="1"/>
          </p:cNvSpPr>
          <p:nvPr/>
        </p:nvSpPr>
        <p:spPr bwMode="auto">
          <a:xfrm>
            <a:off x="5170488" y="2082800"/>
            <a:ext cx="1481137" cy="6461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algn="ctr" defTabSz="457200" fontAlgn="auto">
              <a:spcBef>
                <a:spcPts val="0"/>
              </a:spcBef>
              <a:spcAft>
                <a:spcPts val="0"/>
              </a:spcAft>
              <a:defRPr/>
            </a:pPr>
            <a:r>
              <a:rPr lang="fr-FR" b="1" dirty="0">
                <a:solidFill>
                  <a:srgbClr val="FF0000"/>
                </a:solidFill>
                <a:latin typeface="Times"/>
                <a:cs typeface="Times"/>
              </a:rPr>
              <a:t>Target</a:t>
            </a:r>
          </a:p>
          <a:p>
            <a:pPr algn="ctr" defTabSz="457200" fontAlgn="auto">
              <a:spcBef>
                <a:spcPts val="0"/>
              </a:spcBef>
              <a:spcAft>
                <a:spcPts val="0"/>
              </a:spcAft>
              <a:defRPr/>
            </a:pPr>
            <a:r>
              <a:rPr lang="fr-FR" b="1" dirty="0">
                <a:solidFill>
                  <a:srgbClr val="FF0000"/>
                </a:solidFill>
                <a:latin typeface="Times"/>
                <a:cs typeface="Times"/>
              </a:rPr>
              <a:t>identification</a:t>
            </a:r>
          </a:p>
        </p:txBody>
      </p:sp>
      <p:sp>
        <p:nvSpPr>
          <p:cNvPr id="11296" name="TextBox 41"/>
          <p:cNvSpPr txBox="1">
            <a:spLocks noChangeArrowheads="1"/>
          </p:cNvSpPr>
          <p:nvPr/>
        </p:nvSpPr>
        <p:spPr bwMode="auto">
          <a:xfrm>
            <a:off x="7381875" y="827088"/>
            <a:ext cx="1066800"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latin typeface="Times" charset="0"/>
                <a:ea typeface="ヒラギノ角ゴ Pro W3" charset="0"/>
              </a:rPr>
              <a:t>Trial A</a:t>
            </a:r>
          </a:p>
        </p:txBody>
      </p:sp>
      <p:sp>
        <p:nvSpPr>
          <p:cNvPr id="11297" name="TextBox 46"/>
          <p:cNvSpPr txBox="1">
            <a:spLocks noChangeArrowheads="1"/>
          </p:cNvSpPr>
          <p:nvPr/>
        </p:nvSpPr>
        <p:spPr bwMode="auto">
          <a:xfrm>
            <a:off x="7381875" y="4870450"/>
            <a:ext cx="1066800"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latin typeface="Times" charset="0"/>
                <a:ea typeface="ヒラギノ角ゴ Pro W3" charset="0"/>
              </a:rPr>
              <a:t>Trial F</a:t>
            </a:r>
          </a:p>
        </p:txBody>
      </p:sp>
      <p:sp>
        <p:nvSpPr>
          <p:cNvPr id="11298" name="TextBox 47"/>
          <p:cNvSpPr txBox="1">
            <a:spLocks noChangeArrowheads="1"/>
          </p:cNvSpPr>
          <p:nvPr/>
        </p:nvSpPr>
        <p:spPr bwMode="auto">
          <a:xfrm>
            <a:off x="7381875" y="4062413"/>
            <a:ext cx="1066800"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latin typeface="Times" charset="0"/>
                <a:ea typeface="ヒラギノ角ゴ Pro W3" charset="0"/>
              </a:rPr>
              <a:t>Trial E</a:t>
            </a:r>
          </a:p>
        </p:txBody>
      </p:sp>
      <p:sp>
        <p:nvSpPr>
          <p:cNvPr id="11299" name="TextBox 48"/>
          <p:cNvSpPr txBox="1">
            <a:spLocks noChangeArrowheads="1"/>
          </p:cNvSpPr>
          <p:nvPr/>
        </p:nvSpPr>
        <p:spPr bwMode="auto">
          <a:xfrm>
            <a:off x="7381875" y="3262313"/>
            <a:ext cx="1066800"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latin typeface="Times" charset="0"/>
                <a:ea typeface="ヒラギノ角ゴ Pro W3" charset="0"/>
              </a:rPr>
              <a:t>Trial D</a:t>
            </a:r>
          </a:p>
        </p:txBody>
      </p:sp>
      <p:sp>
        <p:nvSpPr>
          <p:cNvPr id="11300" name="TextBox 49"/>
          <p:cNvSpPr txBox="1">
            <a:spLocks noChangeArrowheads="1"/>
          </p:cNvSpPr>
          <p:nvPr/>
        </p:nvSpPr>
        <p:spPr bwMode="auto">
          <a:xfrm>
            <a:off x="7381875" y="2444750"/>
            <a:ext cx="1066800"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latin typeface="Times" charset="0"/>
                <a:ea typeface="ヒラギノ角ゴ Pro W3" charset="0"/>
              </a:rPr>
              <a:t>Trial C</a:t>
            </a:r>
          </a:p>
        </p:txBody>
      </p:sp>
      <p:sp>
        <p:nvSpPr>
          <p:cNvPr id="11301" name="TextBox 50"/>
          <p:cNvSpPr txBox="1">
            <a:spLocks noChangeArrowheads="1"/>
          </p:cNvSpPr>
          <p:nvPr/>
        </p:nvSpPr>
        <p:spPr bwMode="auto">
          <a:xfrm>
            <a:off x="7381875" y="1689100"/>
            <a:ext cx="1066800"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a:latin typeface="Times" charset="0"/>
                <a:ea typeface="ヒラギノ角ゴ Pro W3" charset="0"/>
              </a:rPr>
              <a:t>Trial B</a:t>
            </a:r>
          </a:p>
        </p:txBody>
      </p:sp>
      <p:pic>
        <p:nvPicPr>
          <p:cNvPr id="11302" name="Picture 4" descr="exemple_chr17_ERBB2_bis"/>
          <p:cNvPicPr>
            <a:picLocks noChangeAspect="1" noChangeArrowheads="1"/>
          </p:cNvPicPr>
          <p:nvPr/>
        </p:nvPicPr>
        <p:blipFill>
          <a:blip r:embed="rId5" cstate="print">
            <a:extLst>
              <a:ext uri="{28A0092B-C50C-407E-A947-70E740481C1C}">
                <a14:useLocalDpi xmlns:a14="http://schemas.microsoft.com/office/drawing/2010/main" xmlns="" val="0"/>
              </a:ext>
            </a:extLst>
          </a:blip>
          <a:srcRect l="52243"/>
          <a:stretch>
            <a:fillRect/>
          </a:stretch>
        </p:blipFill>
        <p:spPr bwMode="auto">
          <a:xfrm>
            <a:off x="4719638" y="2921000"/>
            <a:ext cx="2138362" cy="25193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352" name="Text Box 40"/>
          <p:cNvSpPr txBox="1">
            <a:spLocks noChangeArrowheads="1"/>
          </p:cNvSpPr>
          <p:nvPr/>
        </p:nvSpPr>
        <p:spPr bwMode="auto">
          <a:xfrm>
            <a:off x="4932363" y="6381750"/>
            <a:ext cx="39989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a:cs typeface="Arial" charset="0"/>
              </a:rPr>
              <a:t>Andre, Delaloge, Soria, J Clin Oncol, 2011</a:t>
            </a:r>
          </a:p>
        </p:txBody>
      </p:sp>
      <p:sp>
        <p:nvSpPr>
          <p:cNvPr id="13353" name="Text Box 41"/>
          <p:cNvSpPr txBox="1">
            <a:spLocks noChangeArrowheads="1"/>
          </p:cNvSpPr>
          <p:nvPr/>
        </p:nvSpPr>
        <p:spPr bwMode="auto">
          <a:xfrm>
            <a:off x="303213" y="136525"/>
            <a:ext cx="682989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dirty="0" err="1">
                <a:cs typeface="+mn-cs"/>
              </a:rPr>
              <a:t>Molecular</a:t>
            </a:r>
            <a:r>
              <a:rPr lang="fr-FR" b="1" dirty="0">
                <a:cs typeface="+mn-cs"/>
              </a:rPr>
              <a:t> screening programs: to </a:t>
            </a:r>
            <a:r>
              <a:rPr lang="fr-FR" b="1" dirty="0" err="1">
                <a:cs typeface="+mn-cs"/>
              </a:rPr>
              <a:t>identify</a:t>
            </a:r>
            <a:r>
              <a:rPr lang="fr-FR" b="1" dirty="0">
                <a:cs typeface="+mn-cs"/>
              </a:rPr>
              <a:t> patients </a:t>
            </a:r>
            <a:r>
              <a:rPr lang="fr-FR" b="1" dirty="0" err="1">
                <a:cs typeface="+mn-cs"/>
              </a:rPr>
              <a:t>eligible</a:t>
            </a:r>
            <a:r>
              <a:rPr lang="fr-FR" b="1" dirty="0">
                <a:cs typeface="+mn-cs"/>
              </a:rPr>
              <a:t> for trials</a:t>
            </a:r>
          </a:p>
        </p:txBody>
      </p:sp>
    </p:spTree>
    <p:extLst>
      <p:ext uri="{BB962C8B-B14F-4D97-AF65-F5344CB8AC3E}">
        <p14:creationId xmlns:p14="http://schemas.microsoft.com/office/powerpoint/2010/main" xmlns="" val="88386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306638"/>
            <a:ext cx="8229600" cy="1143000"/>
          </a:xfrm>
        </p:spPr>
        <p:txBody>
          <a:bodyPr>
            <a:normAutofit fontScale="90000"/>
          </a:bodyPr>
          <a:lstStyle/>
          <a:p>
            <a:r>
              <a:rPr lang="it-IT" b="1" dirty="0" err="1"/>
              <a:t>Towards</a:t>
            </a:r>
            <a:r>
              <a:rPr lang="it-IT" b="1" dirty="0"/>
              <a:t> the </a:t>
            </a:r>
            <a:r>
              <a:rPr lang="it-IT" b="1" dirty="0" err="1"/>
              <a:t>Personalised</a:t>
            </a:r>
            <a:r>
              <a:rPr lang="it-IT" b="1" dirty="0"/>
              <a:t> Medicine</a:t>
            </a:r>
          </a:p>
        </p:txBody>
      </p:sp>
    </p:spTree>
    <p:extLst>
      <p:ext uri="{BB962C8B-B14F-4D97-AF65-F5344CB8AC3E}">
        <p14:creationId xmlns:p14="http://schemas.microsoft.com/office/powerpoint/2010/main" xmlns="" val="3854463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2"/>
          <p:cNvSpPr>
            <a:spLocks noChangeArrowheads="1"/>
          </p:cNvSpPr>
          <p:nvPr/>
        </p:nvSpPr>
        <p:spPr bwMode="auto">
          <a:xfrm>
            <a:off x="5938838" y="2247900"/>
            <a:ext cx="1079500" cy="936625"/>
          </a:xfrm>
          <a:prstGeom prst="ellipse">
            <a:avLst/>
          </a:pr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solidFill>
                  <a:schemeClr val="bg1"/>
                </a:solidFill>
                <a:latin typeface="Calibri" charset="0"/>
                <a:cs typeface="Arial" charset="0"/>
              </a:rPr>
              <a:t>SAFIR02 </a:t>
            </a:r>
          </a:p>
          <a:p>
            <a:pPr algn="ctr">
              <a:defRPr/>
            </a:pPr>
            <a:r>
              <a:rPr lang="fr-FR" b="1">
                <a:solidFill>
                  <a:schemeClr val="bg1"/>
                </a:solidFill>
                <a:latin typeface="Calibri" charset="0"/>
                <a:cs typeface="Arial" charset="0"/>
              </a:rPr>
              <a:t>lung</a:t>
            </a:r>
          </a:p>
        </p:txBody>
      </p:sp>
      <p:sp>
        <p:nvSpPr>
          <p:cNvPr id="41987" name="Rectangle 3"/>
          <p:cNvSpPr>
            <a:spLocks noGrp="1" noChangeArrowheads="1"/>
          </p:cNvSpPr>
          <p:nvPr>
            <p:ph type="title"/>
          </p:nvPr>
        </p:nvSpPr>
        <p:spPr>
          <a:xfrm>
            <a:off x="198438" y="274638"/>
            <a:ext cx="8945562" cy="692150"/>
          </a:xfrm>
        </p:spPr>
        <p:txBody>
          <a:bodyPr>
            <a:normAutofit fontScale="90000"/>
          </a:bodyPr>
          <a:lstStyle/>
          <a:p>
            <a:pPr eaLnBrk="1" hangingPunct="1">
              <a:defRPr/>
            </a:pPr>
            <a:r>
              <a:rPr lang="fr-FR" sz="2400" b="1" dirty="0" err="1">
                <a:latin typeface="Calibri" charset="0"/>
                <a:cs typeface="+mj-cs"/>
              </a:rPr>
              <a:t>Ongoing</a:t>
            </a:r>
            <a:r>
              <a:rPr lang="fr-FR" sz="2400" b="1" dirty="0">
                <a:latin typeface="Calibri" charset="0"/>
                <a:cs typeface="+mj-cs"/>
              </a:rPr>
              <a:t> </a:t>
            </a:r>
            <a:r>
              <a:rPr lang="fr-FR" sz="2400" b="1" dirty="0" err="1">
                <a:latin typeface="Calibri" charset="0"/>
                <a:cs typeface="+mj-cs"/>
              </a:rPr>
              <a:t>molecular</a:t>
            </a:r>
            <a:r>
              <a:rPr lang="fr-FR" sz="2400" b="1" dirty="0">
                <a:latin typeface="Calibri" charset="0"/>
                <a:cs typeface="+mj-cs"/>
              </a:rPr>
              <a:t> screening or </a:t>
            </a:r>
            <a:r>
              <a:rPr lang="fr-FR" sz="2400" b="1" dirty="0" err="1">
                <a:latin typeface="Calibri" charset="0"/>
                <a:cs typeface="+mj-cs"/>
              </a:rPr>
              <a:t>personalized</a:t>
            </a:r>
            <a:r>
              <a:rPr lang="fr-FR" sz="2400" b="1" dirty="0">
                <a:latin typeface="Calibri" charset="0"/>
                <a:cs typeface="+mj-cs"/>
              </a:rPr>
              <a:t> </a:t>
            </a:r>
            <a:r>
              <a:rPr lang="fr-FR" sz="2400" b="1" dirty="0" err="1">
                <a:latin typeface="Calibri" charset="0"/>
                <a:cs typeface="+mj-cs"/>
              </a:rPr>
              <a:t>medicine</a:t>
            </a:r>
            <a:r>
              <a:rPr lang="fr-FR" sz="2400" b="1" dirty="0">
                <a:latin typeface="Calibri" charset="0"/>
                <a:cs typeface="+mj-cs"/>
              </a:rPr>
              <a:t> programs in France</a:t>
            </a:r>
          </a:p>
        </p:txBody>
      </p:sp>
      <p:sp>
        <p:nvSpPr>
          <p:cNvPr id="41988" name="Oval 4"/>
          <p:cNvSpPr>
            <a:spLocks noChangeArrowheads="1"/>
          </p:cNvSpPr>
          <p:nvPr/>
        </p:nvSpPr>
        <p:spPr bwMode="auto">
          <a:xfrm>
            <a:off x="2697163" y="1960563"/>
            <a:ext cx="1079500" cy="936625"/>
          </a:xfrm>
          <a:prstGeom prst="ellipse">
            <a:avLst/>
          </a:prstGeom>
          <a:solidFill>
            <a:srgbClr val="E1590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latin typeface="Calibri" charset="0"/>
                <a:cs typeface="Arial" charset="0"/>
              </a:rPr>
              <a:t>SAFIR01</a:t>
            </a:r>
          </a:p>
        </p:txBody>
      </p:sp>
      <p:sp>
        <p:nvSpPr>
          <p:cNvPr id="41989" name="Oval 5"/>
          <p:cNvSpPr>
            <a:spLocks noChangeArrowheads="1"/>
          </p:cNvSpPr>
          <p:nvPr/>
        </p:nvSpPr>
        <p:spPr bwMode="auto">
          <a:xfrm>
            <a:off x="3057525" y="2968625"/>
            <a:ext cx="1873250" cy="792163"/>
          </a:xfrm>
          <a:prstGeom prst="ellipse">
            <a:avLst/>
          </a:pr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solidFill>
                  <a:schemeClr val="bg1"/>
                </a:solidFill>
                <a:latin typeface="Calibri" charset="0"/>
                <a:cs typeface="Arial" charset="0"/>
              </a:rPr>
              <a:t>MOSCATO</a:t>
            </a:r>
          </a:p>
          <a:p>
            <a:pPr algn="ctr">
              <a:defRPr/>
            </a:pPr>
            <a:r>
              <a:rPr lang="fr-FR" sz="1200" b="1">
                <a:solidFill>
                  <a:schemeClr val="bg1"/>
                </a:solidFill>
                <a:latin typeface="Calibri" charset="0"/>
                <a:cs typeface="Arial" charset="0"/>
              </a:rPr>
              <a:t>(Hollebecque, </a:t>
            </a:r>
          </a:p>
          <a:p>
            <a:pPr algn="ctr">
              <a:defRPr/>
            </a:pPr>
            <a:r>
              <a:rPr lang="fr-FR" sz="1200" b="1">
                <a:solidFill>
                  <a:schemeClr val="bg1"/>
                </a:solidFill>
                <a:latin typeface="Calibri" charset="0"/>
                <a:cs typeface="Arial" charset="0"/>
              </a:rPr>
              <a:t>ASCO 2013)</a:t>
            </a:r>
          </a:p>
        </p:txBody>
      </p:sp>
      <p:sp>
        <p:nvSpPr>
          <p:cNvPr id="41990" name="Oval 6"/>
          <p:cNvSpPr>
            <a:spLocks noChangeArrowheads="1"/>
          </p:cNvSpPr>
          <p:nvPr/>
        </p:nvSpPr>
        <p:spPr bwMode="auto">
          <a:xfrm>
            <a:off x="5534025" y="1958975"/>
            <a:ext cx="1079500" cy="936625"/>
          </a:xfrm>
          <a:prstGeom prst="ellipse">
            <a:avLst/>
          </a:prstGeom>
          <a:solidFill>
            <a:srgbClr val="E1590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latin typeface="Calibri" charset="0"/>
                <a:cs typeface="Arial" charset="0"/>
              </a:rPr>
              <a:t>SAFIR02</a:t>
            </a:r>
          </a:p>
          <a:p>
            <a:pPr algn="ctr">
              <a:defRPr/>
            </a:pPr>
            <a:r>
              <a:rPr lang="fr-FR" b="1">
                <a:latin typeface="Calibri" charset="0"/>
                <a:cs typeface="Arial" charset="0"/>
              </a:rPr>
              <a:t>breast</a:t>
            </a:r>
          </a:p>
        </p:txBody>
      </p:sp>
      <p:sp>
        <p:nvSpPr>
          <p:cNvPr id="41991" name="Oval 7"/>
          <p:cNvSpPr>
            <a:spLocks noChangeArrowheads="1"/>
          </p:cNvSpPr>
          <p:nvPr/>
        </p:nvSpPr>
        <p:spPr bwMode="auto">
          <a:xfrm>
            <a:off x="5557838" y="3803650"/>
            <a:ext cx="1079500" cy="936625"/>
          </a:xfrm>
          <a:prstGeom prst="ellipse">
            <a:avLst/>
          </a:pr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solidFill>
                  <a:schemeClr val="bg1"/>
                </a:solidFill>
                <a:latin typeface="Calibri" charset="0"/>
                <a:cs typeface="Arial" charset="0"/>
              </a:rPr>
              <a:t>MOST</a:t>
            </a:r>
          </a:p>
        </p:txBody>
      </p:sp>
      <p:sp>
        <p:nvSpPr>
          <p:cNvPr id="41992" name="Oval 8"/>
          <p:cNvSpPr>
            <a:spLocks noChangeArrowheads="1"/>
          </p:cNvSpPr>
          <p:nvPr/>
        </p:nvSpPr>
        <p:spPr bwMode="auto">
          <a:xfrm>
            <a:off x="1517650" y="2895600"/>
            <a:ext cx="1079500" cy="936625"/>
          </a:xfrm>
          <a:prstGeom prst="ellipse">
            <a:avLst/>
          </a:prstGeom>
          <a:solidFill>
            <a:srgbClr val="E1590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latin typeface="Calibri" charset="0"/>
                <a:cs typeface="Arial" charset="0"/>
              </a:rPr>
              <a:t>preSAFIR</a:t>
            </a:r>
          </a:p>
          <a:p>
            <a:pPr algn="ctr">
              <a:defRPr/>
            </a:pPr>
            <a:r>
              <a:rPr lang="fr-FR" sz="1200" b="1">
                <a:latin typeface="Calibri" charset="0"/>
                <a:cs typeface="Arial" charset="0"/>
              </a:rPr>
              <a:t>(Arnedos, </a:t>
            </a:r>
          </a:p>
          <a:p>
            <a:pPr algn="ctr">
              <a:defRPr/>
            </a:pPr>
            <a:r>
              <a:rPr lang="fr-FR" sz="1200" b="1">
                <a:latin typeface="Calibri" charset="0"/>
                <a:cs typeface="Arial" charset="0"/>
              </a:rPr>
              <a:t>EJC, 2012)</a:t>
            </a:r>
          </a:p>
        </p:txBody>
      </p:sp>
      <p:sp>
        <p:nvSpPr>
          <p:cNvPr id="41993" name="Text Box 9"/>
          <p:cNvSpPr txBox="1">
            <a:spLocks noChangeArrowheads="1"/>
          </p:cNvSpPr>
          <p:nvPr/>
        </p:nvSpPr>
        <p:spPr bwMode="auto">
          <a:xfrm>
            <a:off x="992188" y="5813425"/>
            <a:ext cx="7138987" cy="9159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Arial" charset="0"/>
              </a:rPr>
              <a:t>Overall : &gt;2 000 planned patients (all tumor types), &gt;800 already included</a:t>
            </a:r>
          </a:p>
          <a:p>
            <a:pPr algn="ctr">
              <a:defRPr/>
            </a:pPr>
            <a:r>
              <a:rPr lang="fr-FR" b="1">
                <a:solidFill>
                  <a:srgbClr val="EA5901"/>
                </a:solidFill>
                <a:latin typeface="Calibri" charset="0"/>
                <a:cs typeface="Arial" charset="0"/>
              </a:rPr>
              <a:t>Breast Cancer: &gt; 1 000 planned, &gt;70 already treated</a:t>
            </a:r>
            <a:r>
              <a:rPr lang="fr-FR" b="1">
                <a:latin typeface="Calibri" charset="0"/>
                <a:cs typeface="Arial" charset="0"/>
              </a:rPr>
              <a:t> </a:t>
            </a:r>
          </a:p>
          <a:p>
            <a:pPr algn="ctr">
              <a:defRPr/>
            </a:pPr>
            <a:r>
              <a:rPr lang="fr-FR" b="1">
                <a:latin typeface="Calibri" charset="0"/>
                <a:cs typeface="Arial" charset="0"/>
              </a:rPr>
              <a:t>Goal: To generate optimal algorithm for individualized therapy</a:t>
            </a:r>
          </a:p>
        </p:txBody>
      </p:sp>
      <p:sp>
        <p:nvSpPr>
          <p:cNvPr id="41994" name="Oval 10"/>
          <p:cNvSpPr>
            <a:spLocks noChangeArrowheads="1"/>
          </p:cNvSpPr>
          <p:nvPr/>
        </p:nvSpPr>
        <p:spPr bwMode="auto">
          <a:xfrm>
            <a:off x="5557838" y="4781550"/>
            <a:ext cx="1079500" cy="936625"/>
          </a:xfrm>
          <a:prstGeom prst="ellipse">
            <a:avLst/>
          </a:pr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solidFill>
                  <a:schemeClr val="bg1"/>
                </a:solidFill>
                <a:latin typeface="Calibri" charset="0"/>
                <a:cs typeface="Arial" charset="0"/>
              </a:rPr>
              <a:t>SHIVA</a:t>
            </a:r>
          </a:p>
          <a:p>
            <a:pPr algn="ctr">
              <a:defRPr/>
            </a:pPr>
            <a:r>
              <a:rPr lang="fr-FR" sz="1200" b="1">
                <a:solidFill>
                  <a:schemeClr val="bg1"/>
                </a:solidFill>
                <a:latin typeface="Calibri" charset="0"/>
                <a:cs typeface="Arial" charset="0"/>
              </a:rPr>
              <a:t>(Letourneau</a:t>
            </a:r>
          </a:p>
          <a:p>
            <a:pPr algn="ctr">
              <a:defRPr/>
            </a:pPr>
            <a:r>
              <a:rPr lang="fr-FR" sz="1200" b="1">
                <a:solidFill>
                  <a:schemeClr val="bg1"/>
                </a:solidFill>
                <a:latin typeface="Calibri" charset="0"/>
                <a:cs typeface="Arial" charset="0"/>
              </a:rPr>
              <a:t>AACR 2013)</a:t>
            </a:r>
          </a:p>
        </p:txBody>
      </p:sp>
      <p:sp>
        <p:nvSpPr>
          <p:cNvPr id="41995" name="Text Box 11"/>
          <p:cNvSpPr txBox="1">
            <a:spLocks noChangeArrowheads="1"/>
          </p:cNvSpPr>
          <p:nvPr/>
        </p:nvSpPr>
        <p:spPr bwMode="auto">
          <a:xfrm>
            <a:off x="1444625" y="1268413"/>
            <a:ext cx="11938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a:latin typeface="Calibri" charset="0"/>
                <a:cs typeface="Arial" charset="0"/>
              </a:rPr>
              <a:t>Pilot study</a:t>
            </a:r>
          </a:p>
        </p:txBody>
      </p:sp>
      <p:sp>
        <p:nvSpPr>
          <p:cNvPr id="41996" name="Text Box 12"/>
          <p:cNvSpPr txBox="1">
            <a:spLocks noChangeArrowheads="1"/>
          </p:cNvSpPr>
          <p:nvPr/>
        </p:nvSpPr>
        <p:spPr bwMode="auto">
          <a:xfrm>
            <a:off x="2884488" y="1268413"/>
            <a:ext cx="2185987"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a:latin typeface="Calibri" charset="0"/>
                <a:cs typeface="Arial" charset="0"/>
              </a:rPr>
              <a:t>  1st generation trials</a:t>
            </a:r>
          </a:p>
          <a:p>
            <a:pPr>
              <a:defRPr/>
            </a:pPr>
            <a:r>
              <a:rPr lang="fr-FR" b="1">
                <a:latin typeface="Calibri" charset="0"/>
                <a:cs typeface="Arial" charset="0"/>
              </a:rPr>
              <a:t>No NGS            NGS</a:t>
            </a:r>
          </a:p>
        </p:txBody>
      </p:sp>
      <p:sp>
        <p:nvSpPr>
          <p:cNvPr id="41997" name="Text Box 13"/>
          <p:cNvSpPr txBox="1">
            <a:spLocks noChangeArrowheads="1"/>
          </p:cNvSpPr>
          <p:nvPr/>
        </p:nvSpPr>
        <p:spPr bwMode="auto">
          <a:xfrm>
            <a:off x="5543550" y="1268413"/>
            <a:ext cx="188753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a:latin typeface="Calibri" charset="0"/>
                <a:cs typeface="Arial" charset="0"/>
              </a:rPr>
              <a:t>Randomized trials</a:t>
            </a:r>
          </a:p>
        </p:txBody>
      </p:sp>
      <p:sp>
        <p:nvSpPr>
          <p:cNvPr id="41998" name="Line 14"/>
          <p:cNvSpPr>
            <a:spLocks noChangeShapeType="1"/>
          </p:cNvSpPr>
          <p:nvPr/>
        </p:nvSpPr>
        <p:spPr bwMode="auto">
          <a:xfrm>
            <a:off x="2670175" y="1384300"/>
            <a:ext cx="0" cy="41386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1999" name="Line 15"/>
          <p:cNvSpPr>
            <a:spLocks noChangeShapeType="1"/>
          </p:cNvSpPr>
          <p:nvPr/>
        </p:nvSpPr>
        <p:spPr bwMode="auto">
          <a:xfrm>
            <a:off x="5462588" y="1384300"/>
            <a:ext cx="0" cy="41386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2000" name="Line 16"/>
          <p:cNvSpPr>
            <a:spLocks noChangeShapeType="1"/>
          </p:cNvSpPr>
          <p:nvPr/>
        </p:nvSpPr>
        <p:spPr bwMode="auto">
          <a:xfrm>
            <a:off x="1466850" y="1384300"/>
            <a:ext cx="0" cy="41386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2001" name="Text Box 17"/>
          <p:cNvSpPr txBox="1">
            <a:spLocks noChangeArrowheads="1"/>
          </p:cNvSpPr>
          <p:nvPr/>
        </p:nvSpPr>
        <p:spPr bwMode="auto">
          <a:xfrm>
            <a:off x="323850" y="1268413"/>
            <a:ext cx="9525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b="1">
                <a:latin typeface="Calibri" charset="0"/>
                <a:cs typeface="Arial" charset="0"/>
              </a:rPr>
              <a:t>Sponsor</a:t>
            </a:r>
          </a:p>
        </p:txBody>
      </p:sp>
      <p:sp>
        <p:nvSpPr>
          <p:cNvPr id="42002" name="Text Box 18"/>
          <p:cNvSpPr txBox="1">
            <a:spLocks noChangeArrowheads="1"/>
          </p:cNvSpPr>
          <p:nvPr/>
        </p:nvSpPr>
        <p:spPr bwMode="auto">
          <a:xfrm>
            <a:off x="260350" y="2960688"/>
            <a:ext cx="10096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Arial" charset="0"/>
              </a:rPr>
              <a:t>Gustave </a:t>
            </a:r>
          </a:p>
          <a:p>
            <a:pPr algn="ctr">
              <a:defRPr/>
            </a:pPr>
            <a:r>
              <a:rPr lang="fr-FR" b="1">
                <a:latin typeface="Calibri" charset="0"/>
                <a:cs typeface="Arial" charset="0"/>
              </a:rPr>
              <a:t>Roussy</a:t>
            </a:r>
          </a:p>
        </p:txBody>
      </p:sp>
      <p:sp>
        <p:nvSpPr>
          <p:cNvPr id="42003" name="Text Box 19"/>
          <p:cNvSpPr txBox="1">
            <a:spLocks noChangeArrowheads="1"/>
          </p:cNvSpPr>
          <p:nvPr/>
        </p:nvSpPr>
        <p:spPr bwMode="auto">
          <a:xfrm>
            <a:off x="198438" y="2103438"/>
            <a:ext cx="1131887"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Arial" charset="0"/>
              </a:rPr>
              <a:t>Unicancer</a:t>
            </a:r>
          </a:p>
        </p:txBody>
      </p:sp>
      <p:sp>
        <p:nvSpPr>
          <p:cNvPr id="42004" name="Text Box 20"/>
          <p:cNvSpPr txBox="1">
            <a:spLocks noChangeArrowheads="1"/>
          </p:cNvSpPr>
          <p:nvPr/>
        </p:nvSpPr>
        <p:spPr bwMode="auto">
          <a:xfrm>
            <a:off x="257175" y="4111625"/>
            <a:ext cx="9731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Arial" charset="0"/>
              </a:rPr>
              <a:t>L Berard</a:t>
            </a:r>
          </a:p>
          <a:p>
            <a:pPr algn="ctr">
              <a:defRPr/>
            </a:pPr>
            <a:r>
              <a:rPr lang="fr-FR" b="1">
                <a:latin typeface="Calibri" charset="0"/>
                <a:cs typeface="Arial" charset="0"/>
              </a:rPr>
              <a:t>Lyon</a:t>
            </a:r>
          </a:p>
        </p:txBody>
      </p:sp>
      <p:sp>
        <p:nvSpPr>
          <p:cNvPr id="42005" name="Text Box 21"/>
          <p:cNvSpPr txBox="1">
            <a:spLocks noChangeArrowheads="1"/>
          </p:cNvSpPr>
          <p:nvPr/>
        </p:nvSpPr>
        <p:spPr bwMode="auto">
          <a:xfrm>
            <a:off x="250825" y="4940300"/>
            <a:ext cx="9874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Arial" charset="0"/>
              </a:rPr>
              <a:t>Curie </a:t>
            </a:r>
          </a:p>
          <a:p>
            <a:pPr algn="ctr">
              <a:defRPr/>
            </a:pPr>
            <a:r>
              <a:rPr lang="fr-FR" b="1">
                <a:latin typeface="Calibri" charset="0"/>
                <a:cs typeface="Arial" charset="0"/>
              </a:rPr>
              <a:t>Institute</a:t>
            </a:r>
          </a:p>
        </p:txBody>
      </p:sp>
      <p:sp>
        <p:nvSpPr>
          <p:cNvPr id="42006" name="AutoShape 22"/>
          <p:cNvSpPr>
            <a:spLocks/>
          </p:cNvSpPr>
          <p:nvPr/>
        </p:nvSpPr>
        <p:spPr bwMode="auto">
          <a:xfrm>
            <a:off x="6948488" y="1630363"/>
            <a:ext cx="287337" cy="4103687"/>
          </a:xfrm>
          <a:prstGeom prst="rightBrace">
            <a:avLst>
              <a:gd name="adj1" fmla="val 119015"/>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42007" name="Text Box 23"/>
          <p:cNvSpPr txBox="1">
            <a:spLocks noChangeArrowheads="1"/>
          </p:cNvSpPr>
          <p:nvPr/>
        </p:nvSpPr>
        <p:spPr bwMode="auto">
          <a:xfrm>
            <a:off x="7564438" y="1844675"/>
            <a:ext cx="1227137" cy="147478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Arial" charset="0"/>
              </a:rPr>
              <a:t>Unified</a:t>
            </a:r>
          </a:p>
          <a:p>
            <a:pPr algn="ctr">
              <a:defRPr/>
            </a:pPr>
            <a:r>
              <a:rPr lang="fr-FR" b="1">
                <a:latin typeface="Calibri" charset="0"/>
                <a:cs typeface="Arial" charset="0"/>
              </a:rPr>
              <a:t>Database:</a:t>
            </a:r>
          </a:p>
          <a:p>
            <a:pPr algn="ctr">
              <a:defRPr/>
            </a:pPr>
            <a:r>
              <a:rPr lang="fr-FR" b="1">
                <a:latin typeface="Calibri" charset="0"/>
                <a:cs typeface="Arial" charset="0"/>
              </a:rPr>
              <a:t>Pick-up </a:t>
            </a:r>
          </a:p>
          <a:p>
            <a:pPr algn="ctr">
              <a:defRPr/>
            </a:pPr>
            <a:r>
              <a:rPr lang="fr-FR" b="1">
                <a:latin typeface="Calibri" charset="0"/>
                <a:cs typeface="Arial" charset="0"/>
              </a:rPr>
              <a:t>the winner</a:t>
            </a:r>
          </a:p>
          <a:p>
            <a:pPr algn="ctr">
              <a:defRPr/>
            </a:pPr>
            <a:r>
              <a:rPr lang="fr-FR" b="1">
                <a:latin typeface="Calibri" charset="0"/>
                <a:cs typeface="Arial" charset="0"/>
              </a:rPr>
              <a:t>targets</a:t>
            </a:r>
          </a:p>
        </p:txBody>
      </p:sp>
      <p:sp>
        <p:nvSpPr>
          <p:cNvPr id="42008" name="Line 24"/>
          <p:cNvSpPr>
            <a:spLocks noChangeShapeType="1"/>
          </p:cNvSpPr>
          <p:nvPr/>
        </p:nvSpPr>
        <p:spPr bwMode="auto">
          <a:xfrm>
            <a:off x="8172450" y="3462338"/>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2009" name="Text Box 25"/>
          <p:cNvSpPr txBox="1">
            <a:spLocks noChangeArrowheads="1"/>
          </p:cNvSpPr>
          <p:nvPr/>
        </p:nvSpPr>
        <p:spPr bwMode="auto">
          <a:xfrm>
            <a:off x="7323138" y="4254500"/>
            <a:ext cx="1638300" cy="12001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dirty="0">
                <a:latin typeface="Calibri" charset="0"/>
                <a:cs typeface="Arial" charset="0"/>
              </a:rPr>
              <a:t>2nd </a:t>
            </a:r>
            <a:r>
              <a:rPr lang="fr-FR" b="1" dirty="0" err="1">
                <a:latin typeface="Calibri" charset="0"/>
                <a:cs typeface="Arial" charset="0"/>
              </a:rPr>
              <a:t>generation</a:t>
            </a:r>
            <a:endParaRPr lang="fr-FR" b="1" dirty="0">
              <a:latin typeface="Calibri" charset="0"/>
              <a:cs typeface="Arial" charset="0"/>
            </a:endParaRPr>
          </a:p>
          <a:p>
            <a:pPr algn="ctr">
              <a:defRPr/>
            </a:pPr>
            <a:r>
              <a:rPr lang="fr-FR" b="1" dirty="0" err="1">
                <a:latin typeface="Calibri" charset="0"/>
                <a:cs typeface="Arial" charset="0"/>
              </a:rPr>
              <a:t>Algorithm</a:t>
            </a:r>
            <a:r>
              <a:rPr lang="fr-FR" b="1" dirty="0">
                <a:latin typeface="Calibri" charset="0"/>
                <a:cs typeface="Arial" charset="0"/>
              </a:rPr>
              <a:t> for</a:t>
            </a:r>
          </a:p>
          <a:p>
            <a:pPr algn="ctr">
              <a:defRPr/>
            </a:pPr>
            <a:r>
              <a:rPr lang="fr-FR" b="1" dirty="0" err="1">
                <a:latin typeface="Calibri" charset="0"/>
                <a:cs typeface="Arial" charset="0"/>
              </a:rPr>
              <a:t>Personalized</a:t>
            </a:r>
            <a:endParaRPr lang="fr-FR" b="1" dirty="0">
              <a:latin typeface="Calibri" charset="0"/>
              <a:cs typeface="Arial" charset="0"/>
            </a:endParaRPr>
          </a:p>
          <a:p>
            <a:pPr algn="ctr">
              <a:defRPr/>
            </a:pPr>
            <a:r>
              <a:rPr lang="fr-FR" b="1" dirty="0" err="1">
                <a:latin typeface="Calibri" charset="0"/>
                <a:cs typeface="Arial" charset="0"/>
              </a:rPr>
              <a:t>medicine</a:t>
            </a:r>
            <a:endParaRPr lang="fr-FR" b="1" dirty="0">
              <a:latin typeface="Calibri" charset="0"/>
              <a:cs typeface="Arial" charset="0"/>
            </a:endParaRPr>
          </a:p>
        </p:txBody>
      </p:sp>
      <p:sp>
        <p:nvSpPr>
          <p:cNvPr id="42011" name="Oval 27"/>
          <p:cNvSpPr>
            <a:spLocks noChangeArrowheads="1"/>
          </p:cNvSpPr>
          <p:nvPr/>
        </p:nvSpPr>
        <p:spPr bwMode="auto">
          <a:xfrm>
            <a:off x="4356100" y="2895600"/>
            <a:ext cx="1079500" cy="936625"/>
          </a:xfrm>
          <a:prstGeom prst="ellipse">
            <a:avLst/>
          </a:pr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solidFill>
                  <a:schemeClr val="bg1"/>
                </a:solidFill>
                <a:latin typeface="Calibri" charset="0"/>
                <a:cs typeface="Arial" charset="0"/>
              </a:rPr>
              <a:t>WINTHER</a:t>
            </a:r>
          </a:p>
        </p:txBody>
      </p:sp>
      <p:sp>
        <p:nvSpPr>
          <p:cNvPr id="42012" name="Line 28"/>
          <p:cNvSpPr>
            <a:spLocks noChangeShapeType="1"/>
          </p:cNvSpPr>
          <p:nvPr/>
        </p:nvSpPr>
        <p:spPr bwMode="auto">
          <a:xfrm>
            <a:off x="323850" y="1901825"/>
            <a:ext cx="7240588"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2013" name="Oval 29"/>
          <p:cNvSpPr>
            <a:spLocks noChangeArrowheads="1"/>
          </p:cNvSpPr>
          <p:nvPr/>
        </p:nvSpPr>
        <p:spPr bwMode="auto">
          <a:xfrm>
            <a:off x="4356100" y="3803650"/>
            <a:ext cx="1079500" cy="936625"/>
          </a:xfrm>
          <a:prstGeom prst="ellipse">
            <a:avLst/>
          </a:pr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solidFill>
                  <a:schemeClr val="bg1"/>
                </a:solidFill>
                <a:latin typeface="Calibri" charset="0"/>
                <a:cs typeface="Arial" charset="0"/>
              </a:rPr>
              <a:t>Profiler</a:t>
            </a:r>
          </a:p>
        </p:txBody>
      </p:sp>
      <p:sp>
        <p:nvSpPr>
          <p:cNvPr id="42014" name="Oval 30"/>
          <p:cNvSpPr>
            <a:spLocks noChangeArrowheads="1"/>
          </p:cNvSpPr>
          <p:nvPr/>
        </p:nvSpPr>
        <p:spPr bwMode="auto">
          <a:xfrm>
            <a:off x="2627313" y="1052513"/>
            <a:ext cx="2881312" cy="4752975"/>
          </a:xfrm>
          <a:prstGeom prst="ellipse">
            <a:avLst/>
          </a:prstGeom>
          <a:noFill/>
          <a:ln w="38100">
            <a:solidFill>
              <a:srgbClr val="99003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xmlns="" val="616727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369888"/>
            <a:ext cx="8229600" cy="854075"/>
          </a:xfrm>
        </p:spPr>
        <p:txBody>
          <a:bodyPr>
            <a:normAutofit fontScale="90000"/>
          </a:bodyPr>
          <a:lstStyle/>
          <a:p>
            <a:pPr algn="l" eaLnBrk="1" hangingPunct="1">
              <a:defRPr/>
            </a:pPr>
            <a:r>
              <a:rPr lang="fr-FR" sz="2400" b="1" dirty="0">
                <a:solidFill>
                  <a:srgbClr val="000000"/>
                </a:solidFill>
                <a:latin typeface="Calibri" charset="0"/>
                <a:cs typeface="+mj-cs"/>
              </a:rPr>
              <a:t>Evolution:</a:t>
            </a:r>
            <a:br>
              <a:rPr lang="fr-FR" sz="2400" b="1" dirty="0">
                <a:solidFill>
                  <a:srgbClr val="000000"/>
                </a:solidFill>
                <a:latin typeface="Calibri" charset="0"/>
                <a:cs typeface="+mj-cs"/>
              </a:rPr>
            </a:br>
            <a:r>
              <a:rPr lang="fr-FR" sz="2400" b="1" dirty="0">
                <a:solidFill>
                  <a:srgbClr val="000000"/>
                </a:solidFill>
                <a:latin typeface="Calibri" charset="0"/>
                <a:cs typeface="+mj-cs"/>
              </a:rPr>
              <a:t>GENOMIC DISEASES ARE BECOMING TO RARE OR COMPLEX TO ALLOW DRUG DEVELOPMENT IN GENOMIC SEGMENTS</a:t>
            </a:r>
          </a:p>
        </p:txBody>
      </p:sp>
      <p:pic>
        <p:nvPicPr>
          <p:cNvPr id="15362" name="Picture 6"/>
          <p:cNvPicPr>
            <a:picLocks noChangeAspect="1" noChangeArrowheads="1"/>
          </p:cNvPicPr>
          <p:nvPr/>
        </p:nvPicPr>
        <p:blipFill>
          <a:blip r:embed="rId2">
            <a:extLst>
              <a:ext uri="{28A0092B-C50C-407E-A947-70E740481C1C}">
                <a14:useLocalDpi xmlns:a14="http://schemas.microsoft.com/office/drawing/2010/main" xmlns="" val="0"/>
              </a:ext>
            </a:extLst>
          </a:blip>
          <a:srcRect l="1384" r="2209"/>
          <a:stretch>
            <a:fillRect/>
          </a:stretch>
        </p:blipFill>
        <p:spPr bwMode="auto">
          <a:xfrm>
            <a:off x="76200" y="1728788"/>
            <a:ext cx="9067800" cy="329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a:cxnSpLocks noChangeShapeType="1"/>
          </p:cNvCxnSpPr>
          <p:nvPr/>
        </p:nvCxnSpPr>
        <p:spPr bwMode="auto">
          <a:xfrm>
            <a:off x="107950" y="1727200"/>
            <a:ext cx="8458200" cy="1588"/>
          </a:xfrm>
          <a:prstGeom prst="line">
            <a:avLst/>
          </a:prstGeom>
          <a:noFill/>
          <a:ln w="25400">
            <a:solidFill>
              <a:srgbClr val="990033"/>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9" name="Rectangle 8"/>
          <p:cNvSpPr/>
          <p:nvPr/>
        </p:nvSpPr>
        <p:spPr>
          <a:xfrm>
            <a:off x="304800" y="5276850"/>
            <a:ext cx="8534400" cy="914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fr-FR" sz="2400" b="1">
                <a:solidFill>
                  <a:srgbClr val="000000"/>
                </a:solidFill>
                <a:latin typeface="Calibri" charset="0"/>
                <a:ea typeface="ヒラギノ角ゴ Pro W3" charset="0"/>
                <a:cs typeface="Arial" charset="0"/>
              </a:rPr>
              <a:t>How to move forward ?</a:t>
            </a:r>
          </a:p>
        </p:txBody>
      </p:sp>
      <p:sp>
        <p:nvSpPr>
          <p:cNvPr id="27654" name="Text Box 6"/>
          <p:cNvSpPr txBox="1">
            <a:spLocks noChangeArrowheads="1"/>
          </p:cNvSpPr>
          <p:nvPr/>
        </p:nvSpPr>
        <p:spPr bwMode="auto">
          <a:xfrm>
            <a:off x="6372225" y="6308725"/>
            <a:ext cx="2597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Arial" charset="0"/>
              </a:rPr>
              <a:t>Stephens, Nature, 2012</a:t>
            </a:r>
          </a:p>
        </p:txBody>
      </p:sp>
      <p:grpSp>
        <p:nvGrpSpPr>
          <p:cNvPr id="27655" name="Group 7"/>
          <p:cNvGrpSpPr>
            <a:grpSpLocks/>
          </p:cNvGrpSpPr>
          <p:nvPr/>
        </p:nvGrpSpPr>
        <p:grpSpPr bwMode="auto">
          <a:xfrm>
            <a:off x="1438275" y="2260600"/>
            <a:ext cx="4370388" cy="1638300"/>
            <a:chOff x="906" y="1316"/>
            <a:chExt cx="2753" cy="1032"/>
          </a:xfrm>
        </p:grpSpPr>
        <p:sp>
          <p:nvSpPr>
            <p:cNvPr id="27656" name="Rectangle 8"/>
            <p:cNvSpPr>
              <a:spLocks noChangeArrowheads="1"/>
            </p:cNvSpPr>
            <p:nvPr/>
          </p:nvSpPr>
          <p:spPr bwMode="auto">
            <a:xfrm>
              <a:off x="906" y="1316"/>
              <a:ext cx="45" cy="952"/>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27657" name="Text Box 9"/>
            <p:cNvSpPr txBox="1">
              <a:spLocks noChangeArrowheads="1"/>
            </p:cNvSpPr>
            <p:nvPr/>
          </p:nvSpPr>
          <p:spPr bwMode="auto">
            <a:xfrm>
              <a:off x="1046" y="1944"/>
              <a:ext cx="2613" cy="40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a:latin typeface="Calibri" charset="0"/>
                  <a:cs typeface="Arial" charset="0"/>
                </a:rPr>
                <a:t>Are we going to make a drug development</a:t>
              </a:r>
            </a:p>
            <a:p>
              <a:pPr>
                <a:defRPr/>
              </a:pPr>
              <a:r>
                <a:rPr lang="fr-FR">
                  <a:latin typeface="Calibri" charset="0"/>
                  <a:cs typeface="Arial" charset="0"/>
                </a:rPr>
                <a:t>for this AKT1 mut / FGFR1 amp segment ?</a:t>
              </a:r>
            </a:p>
          </p:txBody>
        </p:sp>
      </p:grpSp>
    </p:spTree>
    <p:extLst>
      <p:ext uri="{BB962C8B-B14F-4D97-AF65-F5344CB8AC3E}">
        <p14:creationId xmlns:p14="http://schemas.microsoft.com/office/powerpoint/2010/main" xmlns="" val="3313918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46075" y="2052638"/>
            <a:ext cx="8229600" cy="1143000"/>
          </a:xfrm>
        </p:spPr>
        <p:txBody>
          <a:bodyPr>
            <a:normAutofit fontScale="90000"/>
          </a:bodyPr>
          <a:lstStyle/>
          <a:p>
            <a:pPr eaLnBrk="1" hangingPunct="1">
              <a:defRPr/>
            </a:pPr>
            <a:r>
              <a:rPr lang="fr-FR" sz="3200" b="1" dirty="0">
                <a:solidFill>
                  <a:srgbClr val="000000"/>
                </a:solidFill>
                <a:latin typeface="Calibri" charset="0"/>
                <a:cs typeface="+mj-cs"/>
              </a:rPr>
              <a:t>Solution to </a:t>
            </a:r>
            <a:r>
              <a:rPr lang="fr-FR" sz="3200" b="1" dirty="0" err="1">
                <a:solidFill>
                  <a:srgbClr val="000000"/>
                </a:solidFill>
                <a:latin typeface="Calibri" charset="0"/>
                <a:cs typeface="+mj-cs"/>
              </a:rPr>
              <a:t>improve</a:t>
            </a:r>
            <a:r>
              <a:rPr lang="fr-FR" sz="3200" b="1" dirty="0">
                <a:solidFill>
                  <a:srgbClr val="000000"/>
                </a:solidFill>
                <a:latin typeface="Calibri" charset="0"/>
                <a:cs typeface="+mj-cs"/>
              </a:rPr>
              <a:t> </a:t>
            </a:r>
            <a:r>
              <a:rPr lang="fr-FR" sz="3200" b="1" dirty="0" err="1">
                <a:solidFill>
                  <a:srgbClr val="000000"/>
                </a:solidFill>
                <a:latin typeface="Calibri" charset="0"/>
                <a:cs typeface="+mj-cs"/>
              </a:rPr>
              <a:t>outcome</a:t>
            </a:r>
            <a:r>
              <a:rPr lang="fr-FR" sz="3200" b="1" dirty="0">
                <a:solidFill>
                  <a:srgbClr val="000000"/>
                </a:solidFill>
                <a:latin typeface="Calibri" charset="0"/>
                <a:cs typeface="+mj-cs"/>
              </a:rPr>
              <a:t> </a:t>
            </a:r>
            <a:r>
              <a:rPr lang="fr-FR" sz="3200" b="1" dirty="0" err="1">
                <a:solidFill>
                  <a:srgbClr val="000000"/>
                </a:solidFill>
                <a:latin typeface="Calibri" charset="0"/>
                <a:cs typeface="+mj-cs"/>
              </a:rPr>
              <a:t>with</a:t>
            </a:r>
            <a:r>
              <a:rPr lang="fr-FR" sz="3200" b="1" dirty="0">
                <a:solidFill>
                  <a:srgbClr val="000000"/>
                </a:solidFill>
                <a:latin typeface="Calibri" charset="0"/>
                <a:cs typeface="+mj-cs"/>
              </a:rPr>
              <a:t> </a:t>
            </a:r>
            <a:r>
              <a:rPr lang="fr-FR" sz="3200" b="1" dirty="0" err="1">
                <a:solidFill>
                  <a:srgbClr val="000000"/>
                </a:solidFill>
                <a:latin typeface="Calibri" charset="0"/>
                <a:cs typeface="+mj-cs"/>
              </a:rPr>
              <a:t>targeted</a:t>
            </a:r>
            <a:r>
              <a:rPr lang="fr-FR" sz="3200" b="1" dirty="0">
                <a:solidFill>
                  <a:srgbClr val="000000"/>
                </a:solidFill>
                <a:latin typeface="Calibri" charset="0"/>
                <a:cs typeface="+mj-cs"/>
              </a:rPr>
              <a:t> </a:t>
            </a:r>
            <a:r>
              <a:rPr lang="fr-FR" sz="3200" b="1" dirty="0" err="1">
                <a:solidFill>
                  <a:srgbClr val="000000"/>
                </a:solidFill>
                <a:latin typeface="Calibri" charset="0"/>
                <a:cs typeface="+mj-cs"/>
              </a:rPr>
              <a:t>therapies</a:t>
            </a:r>
            <a:r>
              <a:rPr lang="fr-FR" sz="3200" b="1" dirty="0">
                <a:solidFill>
                  <a:srgbClr val="000000"/>
                </a:solidFill>
                <a:latin typeface="Calibri" charset="0"/>
                <a:cs typeface="+mj-cs"/>
              </a:rPr>
              <a:t> in the </a:t>
            </a:r>
            <a:r>
              <a:rPr lang="fr-FR" sz="3200" b="1" dirty="0" err="1">
                <a:solidFill>
                  <a:srgbClr val="000000"/>
                </a:solidFill>
                <a:latin typeface="Calibri" charset="0"/>
                <a:cs typeface="+mj-cs"/>
              </a:rPr>
              <a:t>genomic</a:t>
            </a:r>
            <a:r>
              <a:rPr lang="fr-FR" sz="3200" b="1" dirty="0">
                <a:solidFill>
                  <a:srgbClr val="000000"/>
                </a:solidFill>
                <a:latin typeface="Calibri" charset="0"/>
                <a:cs typeface="+mj-cs"/>
              </a:rPr>
              <a:t> </a:t>
            </a:r>
            <a:r>
              <a:rPr lang="fr-FR" sz="3200" b="1" dirty="0" err="1">
                <a:solidFill>
                  <a:srgbClr val="000000"/>
                </a:solidFill>
                <a:latin typeface="Calibri" charset="0"/>
                <a:cs typeface="+mj-cs"/>
              </a:rPr>
              <a:t>era</a:t>
            </a:r>
            <a:r>
              <a:rPr lang="fr-FR" sz="3200" b="1" dirty="0">
                <a:solidFill>
                  <a:srgbClr val="000000"/>
                </a:solidFill>
                <a:latin typeface="Calibri" charset="0"/>
                <a:cs typeface="+mj-cs"/>
              </a:rPr>
              <a:t>:</a:t>
            </a:r>
            <a:br>
              <a:rPr lang="fr-FR" sz="3200" b="1" dirty="0">
                <a:solidFill>
                  <a:srgbClr val="000000"/>
                </a:solidFill>
                <a:latin typeface="Calibri" charset="0"/>
                <a:cs typeface="+mj-cs"/>
              </a:rPr>
            </a:br>
            <a:r>
              <a:rPr lang="fr-FR" sz="3200" b="1" dirty="0">
                <a:solidFill>
                  <a:srgbClr val="000000"/>
                </a:solidFill>
                <a:latin typeface="Calibri" charset="0"/>
              </a:rPr>
              <a:t/>
            </a:r>
            <a:br>
              <a:rPr lang="fr-FR" sz="3200" b="1" dirty="0">
                <a:solidFill>
                  <a:srgbClr val="000000"/>
                </a:solidFill>
                <a:latin typeface="Calibri" charset="0"/>
              </a:rPr>
            </a:br>
            <a:r>
              <a:rPr lang="fr-FR" sz="3200" b="1" dirty="0">
                <a:solidFill>
                  <a:srgbClr val="990033"/>
                </a:solidFill>
                <a:latin typeface="Calibri" charset="0"/>
              </a:rPr>
              <a:t/>
            </a:r>
            <a:br>
              <a:rPr lang="fr-FR" sz="3200" b="1" dirty="0">
                <a:solidFill>
                  <a:srgbClr val="990033"/>
                </a:solidFill>
                <a:latin typeface="Calibri" charset="0"/>
              </a:rPr>
            </a:br>
            <a:r>
              <a:rPr lang="fr-FR" sz="3200" b="1" dirty="0">
                <a:solidFill>
                  <a:srgbClr val="990033"/>
                </a:solidFill>
                <a:latin typeface="Calibri" charset="0"/>
              </a:rPr>
              <a:t/>
            </a:r>
            <a:br>
              <a:rPr lang="fr-FR" sz="3200" b="1" dirty="0">
                <a:solidFill>
                  <a:srgbClr val="990033"/>
                </a:solidFill>
                <a:latin typeface="Calibri" charset="0"/>
              </a:rPr>
            </a:br>
            <a:r>
              <a:rPr lang="fr-FR" sz="3200" b="1" dirty="0">
                <a:solidFill>
                  <a:srgbClr val="990033"/>
                </a:solidFill>
                <a:latin typeface="Calibri" charset="0"/>
                <a:cs typeface="+mj-cs"/>
              </a:rPr>
              <a:t> </a:t>
            </a:r>
            <a:br>
              <a:rPr lang="fr-FR" sz="3200" b="1" dirty="0">
                <a:solidFill>
                  <a:srgbClr val="990033"/>
                </a:solidFill>
                <a:latin typeface="Calibri" charset="0"/>
                <a:cs typeface="+mj-cs"/>
              </a:rPr>
            </a:br>
            <a:r>
              <a:rPr lang="fr-FR" b="1" dirty="0">
                <a:solidFill>
                  <a:srgbClr val="000000"/>
                </a:solidFill>
                <a:latin typeface="Calibri" charset="0"/>
                <a:cs typeface="+mj-cs"/>
              </a:rPr>
              <a:t>Test the </a:t>
            </a:r>
            <a:r>
              <a:rPr lang="fr-FR" b="1" dirty="0" err="1">
                <a:solidFill>
                  <a:srgbClr val="000000"/>
                </a:solidFill>
                <a:latin typeface="Calibri" charset="0"/>
                <a:cs typeface="+mj-cs"/>
              </a:rPr>
              <a:t>algorithm</a:t>
            </a:r>
            <a:r>
              <a:rPr lang="fr-FR" b="1" dirty="0">
                <a:solidFill>
                  <a:srgbClr val="000000"/>
                </a:solidFill>
                <a:latin typeface="Calibri" charset="0"/>
                <a:cs typeface="+mj-cs"/>
              </a:rPr>
              <a:t> not the </a:t>
            </a:r>
            <a:r>
              <a:rPr lang="fr-FR" b="1" dirty="0" err="1">
                <a:solidFill>
                  <a:srgbClr val="000000"/>
                </a:solidFill>
                <a:latin typeface="Calibri" charset="0"/>
                <a:cs typeface="+mj-cs"/>
              </a:rPr>
              <a:t>drug</a:t>
            </a:r>
            <a:endParaRPr lang="fr-FR" b="1" dirty="0">
              <a:solidFill>
                <a:srgbClr val="000000"/>
              </a:solidFill>
              <a:latin typeface="Calibri" charset="0"/>
              <a:cs typeface="+mj-cs"/>
            </a:endParaRPr>
          </a:p>
        </p:txBody>
      </p:sp>
      <p:pic>
        <p:nvPicPr>
          <p:cNvPr id="28677" name="Picture 5"/>
          <p:cNvPicPr>
            <a:picLocks noChangeAspect="1" noChangeArrowheads="1"/>
          </p:cNvPicPr>
          <p:nvPr/>
        </p:nvPicPr>
        <p:blipFill>
          <a:blip>
            <a:extLst>
              <a:ext uri="{28A0092B-C50C-407E-A947-70E740481C1C}">
                <a14:useLocalDpi xmlns:a14="http://schemas.microsoft.com/office/drawing/2010/main" xmlns="" val="0"/>
              </a:ext>
            </a:extLst>
          </a:blip>
          <a:srcRect/>
          <a:stretch>
            <a:fillRect/>
          </a:stretch>
        </p:blipFill>
        <p:spPr bwMode="auto">
          <a:xfrm>
            <a:off x="6084888" y="6640513"/>
            <a:ext cx="3027362" cy="217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16333065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llipse 17"/>
          <p:cNvSpPr>
            <a:spLocks noChangeArrowheads="1"/>
          </p:cNvSpPr>
          <p:nvPr/>
        </p:nvSpPr>
        <p:spPr bwMode="auto">
          <a:xfrm>
            <a:off x="5654675" y="2413000"/>
            <a:ext cx="366713" cy="452438"/>
          </a:xfrm>
          <a:prstGeom prst="ellipse">
            <a:avLst/>
          </a:prstGeom>
          <a:solidFill>
            <a:schemeClr val="bg2"/>
          </a:solidFill>
          <a:ln w="25400">
            <a:solidFill>
              <a:schemeClr val="tx1"/>
            </a:solidFill>
            <a:round/>
            <a:headEnd/>
            <a:tailEnd/>
          </a:ln>
        </p:spPr>
        <p:txBody>
          <a:bodyPr lIns="80165" tIns="40083" rIns="80165" bIns="40083" anchor="ctr"/>
          <a:lstStyle/>
          <a:p>
            <a:pPr algn="ctr" defTabSz="801688"/>
            <a:endParaRPr lang="it-IT" sz="1600" b="1">
              <a:solidFill>
                <a:srgbClr val="FFFFFF"/>
              </a:solidFill>
              <a:latin typeface="Calibri" charset="0"/>
              <a:cs typeface="Arial" charset="0"/>
            </a:endParaRPr>
          </a:p>
        </p:txBody>
      </p:sp>
      <p:sp>
        <p:nvSpPr>
          <p:cNvPr id="17410" name="Rectangle à coins arrondis 3"/>
          <p:cNvSpPr>
            <a:spLocks noChangeArrowheads="1"/>
          </p:cNvSpPr>
          <p:nvPr/>
        </p:nvSpPr>
        <p:spPr bwMode="auto">
          <a:xfrm>
            <a:off x="719138" y="3063875"/>
            <a:ext cx="2200275" cy="1943100"/>
          </a:xfrm>
          <a:prstGeom prst="roundRect">
            <a:avLst>
              <a:gd name="adj" fmla="val 16667"/>
            </a:avLst>
          </a:prstGeom>
          <a:solidFill>
            <a:srgbClr val="660033"/>
          </a:solidFill>
          <a:ln w="25400">
            <a:solidFill>
              <a:schemeClr val="tx1"/>
            </a:solidFill>
            <a:round/>
            <a:headEnd/>
            <a:tailEnd/>
          </a:ln>
        </p:spPr>
        <p:txBody>
          <a:bodyPr lIns="80165" tIns="40083" rIns="80165" bIns="40083" anchor="ctr"/>
          <a:lstStyle/>
          <a:p>
            <a:pPr algn="ctr" defTabSz="801688"/>
            <a:r>
              <a:rPr lang="fr-FR" sz="1600" b="1">
                <a:solidFill>
                  <a:schemeClr val="bg1"/>
                </a:solidFill>
                <a:latin typeface="Calibri" charset="0"/>
                <a:cs typeface="Arial" charset="0"/>
              </a:rPr>
              <a:t>Her2-negative metastatic breast cancer</a:t>
            </a:r>
          </a:p>
          <a:p>
            <a:pPr algn="ctr" defTabSz="801688"/>
            <a:r>
              <a:rPr lang="fr-FR" sz="1600" b="1">
                <a:solidFill>
                  <a:schemeClr val="bg1"/>
                </a:solidFill>
                <a:latin typeface="Calibri" charset="0"/>
                <a:cs typeface="Arial" charset="0"/>
              </a:rPr>
              <a:t>no more than 1 line chemotherapy</a:t>
            </a:r>
          </a:p>
        </p:txBody>
      </p:sp>
      <p:sp>
        <p:nvSpPr>
          <p:cNvPr id="17411" name="Flèche vers le bas 4"/>
          <p:cNvSpPr>
            <a:spLocks noChangeArrowheads="1"/>
          </p:cNvSpPr>
          <p:nvPr/>
        </p:nvSpPr>
        <p:spPr bwMode="auto">
          <a:xfrm>
            <a:off x="2874963" y="2590800"/>
            <a:ext cx="549275" cy="1101725"/>
          </a:xfrm>
          <a:prstGeom prst="downArrow">
            <a:avLst>
              <a:gd name="adj1" fmla="val 50000"/>
              <a:gd name="adj2" fmla="val 53097"/>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80165" tIns="40083" rIns="80165" bIns="40083" anchor="ctr"/>
          <a:lstStyle/>
          <a:p>
            <a:pPr algn="ctr" defTabSz="801688"/>
            <a:endParaRPr lang="it-IT" sz="1600">
              <a:solidFill>
                <a:srgbClr val="FFFFFF"/>
              </a:solidFill>
              <a:latin typeface="Calibri" charset="0"/>
              <a:cs typeface="Arial" charset="0"/>
            </a:endParaRPr>
          </a:p>
        </p:txBody>
      </p:sp>
      <p:sp>
        <p:nvSpPr>
          <p:cNvPr id="17412" name="ZoneTexte 5"/>
          <p:cNvSpPr txBox="1">
            <a:spLocks noChangeArrowheads="1"/>
          </p:cNvSpPr>
          <p:nvPr/>
        </p:nvSpPr>
        <p:spPr bwMode="auto">
          <a:xfrm>
            <a:off x="1884363" y="1508125"/>
            <a:ext cx="2487612" cy="1066800"/>
          </a:xfrm>
          <a:prstGeom prst="rect">
            <a:avLst/>
          </a:prstGeom>
          <a:noFill/>
          <a:ln w="9525">
            <a:solidFill>
              <a:srgbClr val="660033"/>
            </a:solidFill>
            <a:miter lim="800000"/>
            <a:headEnd/>
            <a:tailEnd/>
          </a:ln>
          <a:extLst>
            <a:ext uri="{909E8E84-426E-40DD-AFC4-6F175D3DCCD1}">
              <a14:hiddenFill xmlns:a14="http://schemas.microsoft.com/office/drawing/2010/main" xmlns="">
                <a:solidFill>
                  <a:srgbClr val="FFFFFF"/>
                </a:solidFill>
              </a14:hiddenFill>
            </a:ext>
          </a:extLst>
        </p:spPr>
        <p:txBody>
          <a:bodyPr lIns="80165" tIns="40083" rIns="80165" bIns="40083">
            <a:spAutoFit/>
          </a:bodyPr>
          <a:lstStyle>
            <a:lvl1pPr defTabSz="801688" eaLnBrk="0" hangingPunct="0">
              <a:defRPr sz="2400">
                <a:solidFill>
                  <a:schemeClr val="tx1"/>
                </a:solidFill>
                <a:latin typeface="Arial" charset="0"/>
                <a:ea typeface="ＭＳ Ｐゴシック" charset="0"/>
                <a:cs typeface="ＭＳ Ｐゴシック" charset="0"/>
              </a:defRPr>
            </a:lvl1pPr>
            <a:lvl2pPr marL="742950" indent="-285750" defTabSz="801688" eaLnBrk="0" hangingPunct="0">
              <a:defRPr sz="2400">
                <a:solidFill>
                  <a:schemeClr val="tx1"/>
                </a:solidFill>
                <a:latin typeface="Arial" charset="0"/>
                <a:ea typeface="ＭＳ Ｐゴシック" charset="0"/>
              </a:defRPr>
            </a:lvl2pPr>
            <a:lvl3pPr marL="1143000" indent="-228600" defTabSz="801688" eaLnBrk="0" hangingPunct="0">
              <a:defRPr sz="2400">
                <a:solidFill>
                  <a:schemeClr val="tx1"/>
                </a:solidFill>
                <a:latin typeface="Arial" charset="0"/>
                <a:ea typeface="ＭＳ Ｐゴシック" charset="0"/>
              </a:defRPr>
            </a:lvl3pPr>
            <a:lvl4pPr marL="1600200" indent="-228600" defTabSz="801688" eaLnBrk="0" hangingPunct="0">
              <a:defRPr sz="2400">
                <a:solidFill>
                  <a:schemeClr val="tx1"/>
                </a:solidFill>
                <a:latin typeface="Arial" charset="0"/>
                <a:ea typeface="ＭＳ Ｐゴシック" charset="0"/>
              </a:defRPr>
            </a:lvl4pPr>
            <a:lvl5pPr marL="2057400" indent="-228600" defTabSz="801688" eaLnBrk="0" hangingPunct="0">
              <a:defRPr sz="2400">
                <a:solidFill>
                  <a:schemeClr val="tx1"/>
                </a:solidFill>
                <a:latin typeface="Arial"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600" b="1">
                <a:latin typeface="Calibri" charset="0"/>
                <a:cs typeface="Arial" charset="0"/>
              </a:rPr>
              <a:t>Biopsy metastatic site:</a:t>
            </a:r>
          </a:p>
          <a:p>
            <a:pPr algn="ctr" eaLnBrk="1" hangingPunct="1"/>
            <a:r>
              <a:rPr lang="fr-FR" sz="1600" b="1">
                <a:latin typeface="Calibri" charset="0"/>
                <a:cs typeface="Arial" charset="0"/>
              </a:rPr>
              <a:t>Next generation sequencing</a:t>
            </a:r>
          </a:p>
          <a:p>
            <a:pPr algn="ctr" eaLnBrk="1" hangingPunct="1"/>
            <a:r>
              <a:rPr lang="fr-FR" sz="1600" b="1">
                <a:latin typeface="Calibri" charset="0"/>
                <a:cs typeface="Arial" charset="0"/>
              </a:rPr>
              <a:t>Array CGH</a:t>
            </a:r>
          </a:p>
        </p:txBody>
      </p:sp>
      <p:sp>
        <p:nvSpPr>
          <p:cNvPr id="17413" name="Flèche droite 6"/>
          <p:cNvSpPr>
            <a:spLocks noChangeArrowheads="1"/>
          </p:cNvSpPr>
          <p:nvPr/>
        </p:nvSpPr>
        <p:spPr bwMode="auto">
          <a:xfrm>
            <a:off x="3332163" y="3643313"/>
            <a:ext cx="1528762" cy="1036637"/>
          </a:xfrm>
          <a:prstGeom prst="rightArrow">
            <a:avLst>
              <a:gd name="adj1" fmla="val 50000"/>
              <a:gd name="adj2" fmla="val 47191"/>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80165" tIns="40083" rIns="80165" bIns="40083" anchor="ctr"/>
          <a:lstStyle/>
          <a:p>
            <a:pPr algn="ctr" defTabSz="801688"/>
            <a:r>
              <a:rPr lang="fr-FR" sz="1400">
                <a:latin typeface="Calibri" charset="0"/>
                <a:cs typeface="Arial" charset="0"/>
              </a:rPr>
              <a:t>Chemotherapy</a:t>
            </a:r>
          </a:p>
          <a:p>
            <a:pPr algn="ctr" defTabSz="801688"/>
            <a:r>
              <a:rPr lang="fr-FR" sz="1400">
                <a:latin typeface="Calibri" charset="0"/>
                <a:cs typeface="Arial" charset="0"/>
              </a:rPr>
              <a:t>6-8 cycles</a:t>
            </a:r>
          </a:p>
        </p:txBody>
      </p:sp>
      <p:sp>
        <p:nvSpPr>
          <p:cNvPr id="17414" name="Flèche droite 7"/>
          <p:cNvSpPr>
            <a:spLocks noChangeArrowheads="1"/>
          </p:cNvSpPr>
          <p:nvPr/>
        </p:nvSpPr>
        <p:spPr bwMode="auto">
          <a:xfrm rot="-2897091">
            <a:off x="4467225" y="2968625"/>
            <a:ext cx="1490663" cy="671513"/>
          </a:xfrm>
          <a:prstGeom prst="rightArrow">
            <a:avLst>
              <a:gd name="adj1" fmla="val 50000"/>
              <a:gd name="adj2" fmla="val 53081"/>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vert="eaVert" lIns="80165" tIns="40083" rIns="80165" bIns="40083" anchor="ctr"/>
          <a:lstStyle/>
          <a:p>
            <a:pPr algn="ctr" defTabSz="801688"/>
            <a:endParaRPr lang="it-IT" sz="1600">
              <a:solidFill>
                <a:srgbClr val="FFFFFF"/>
              </a:solidFill>
              <a:latin typeface="Calibri" charset="0"/>
              <a:cs typeface="Arial" charset="0"/>
            </a:endParaRPr>
          </a:p>
        </p:txBody>
      </p:sp>
      <p:sp>
        <p:nvSpPr>
          <p:cNvPr id="17415" name="Flèche droite 8"/>
          <p:cNvSpPr>
            <a:spLocks noChangeArrowheads="1"/>
          </p:cNvSpPr>
          <p:nvPr/>
        </p:nvSpPr>
        <p:spPr bwMode="auto">
          <a:xfrm rot="2656055">
            <a:off x="4529138" y="4645025"/>
            <a:ext cx="1404937" cy="712788"/>
          </a:xfrm>
          <a:prstGeom prst="rightArrow">
            <a:avLst>
              <a:gd name="adj1" fmla="val 50000"/>
              <a:gd name="adj2" fmla="val 47132"/>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80165" tIns="40083" rIns="80165" bIns="40083" anchor="ctr"/>
          <a:lstStyle/>
          <a:p>
            <a:pPr algn="ctr" defTabSz="801688"/>
            <a:endParaRPr lang="it-IT" sz="1600">
              <a:solidFill>
                <a:srgbClr val="FFFFFF"/>
              </a:solidFill>
              <a:latin typeface="Calibri" charset="0"/>
              <a:cs typeface="Arial" charset="0"/>
            </a:endParaRPr>
          </a:p>
        </p:txBody>
      </p:sp>
      <p:sp>
        <p:nvSpPr>
          <p:cNvPr id="17416" name="ZoneTexte 9"/>
          <p:cNvSpPr txBox="1">
            <a:spLocks noChangeArrowheads="1"/>
          </p:cNvSpPr>
          <p:nvPr/>
        </p:nvSpPr>
        <p:spPr bwMode="auto">
          <a:xfrm>
            <a:off x="3935413" y="5021263"/>
            <a:ext cx="1222375"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165" tIns="40083" rIns="80165" bIns="40083">
            <a:spAutoFit/>
          </a:bodyPr>
          <a:lstStyle>
            <a:lvl1pPr defTabSz="801688" eaLnBrk="0" hangingPunct="0">
              <a:defRPr sz="2400">
                <a:solidFill>
                  <a:schemeClr val="tx1"/>
                </a:solidFill>
                <a:latin typeface="Arial" charset="0"/>
                <a:ea typeface="ＭＳ Ｐゴシック" charset="0"/>
                <a:cs typeface="ＭＳ Ｐゴシック" charset="0"/>
              </a:defRPr>
            </a:lvl1pPr>
            <a:lvl2pPr marL="742950" indent="-285750" defTabSz="801688" eaLnBrk="0" hangingPunct="0">
              <a:defRPr sz="2400">
                <a:solidFill>
                  <a:schemeClr val="tx1"/>
                </a:solidFill>
                <a:latin typeface="Arial" charset="0"/>
                <a:ea typeface="ＭＳ Ｐゴシック" charset="0"/>
              </a:defRPr>
            </a:lvl2pPr>
            <a:lvl3pPr marL="1143000" indent="-228600" defTabSz="801688" eaLnBrk="0" hangingPunct="0">
              <a:defRPr sz="2400">
                <a:solidFill>
                  <a:schemeClr val="tx1"/>
                </a:solidFill>
                <a:latin typeface="Arial" charset="0"/>
                <a:ea typeface="ＭＳ Ｐゴシック" charset="0"/>
              </a:defRPr>
            </a:lvl3pPr>
            <a:lvl4pPr marL="1600200" indent="-228600" defTabSz="801688" eaLnBrk="0" hangingPunct="0">
              <a:defRPr sz="2400">
                <a:solidFill>
                  <a:schemeClr val="tx1"/>
                </a:solidFill>
                <a:latin typeface="Arial" charset="0"/>
                <a:ea typeface="ＭＳ Ｐゴシック" charset="0"/>
              </a:defRPr>
            </a:lvl4pPr>
            <a:lvl5pPr marL="2057400" indent="-228600" defTabSz="801688" eaLnBrk="0" hangingPunct="0">
              <a:defRPr sz="2400">
                <a:solidFill>
                  <a:schemeClr val="tx1"/>
                </a:solidFill>
                <a:latin typeface="Arial"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a:latin typeface="Calibri" charset="0"/>
                <a:cs typeface="Arial" charset="0"/>
              </a:rPr>
              <a:t>No alteration</a:t>
            </a:r>
          </a:p>
        </p:txBody>
      </p:sp>
      <p:sp>
        <p:nvSpPr>
          <p:cNvPr id="17417" name="ZoneTexte 10"/>
          <p:cNvSpPr txBox="1">
            <a:spLocks noChangeArrowheads="1"/>
          </p:cNvSpPr>
          <p:nvPr/>
        </p:nvSpPr>
        <p:spPr bwMode="auto">
          <a:xfrm>
            <a:off x="3540125" y="2768600"/>
            <a:ext cx="1512888" cy="717550"/>
          </a:xfrm>
          <a:prstGeom prst="rect">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0165" tIns="40083" rIns="80165" bIns="40083">
            <a:spAutoFit/>
          </a:bodyPr>
          <a:lstStyle>
            <a:lvl1pPr defTabSz="801688" eaLnBrk="0" hangingPunct="0">
              <a:defRPr sz="2400">
                <a:solidFill>
                  <a:schemeClr val="tx1"/>
                </a:solidFill>
                <a:latin typeface="Arial" charset="0"/>
                <a:ea typeface="ＭＳ Ｐゴシック" charset="0"/>
                <a:cs typeface="ＭＳ Ｐゴシック" charset="0"/>
              </a:defRPr>
            </a:lvl1pPr>
            <a:lvl2pPr marL="742950" indent="-285750" defTabSz="801688" eaLnBrk="0" hangingPunct="0">
              <a:defRPr sz="2400">
                <a:solidFill>
                  <a:schemeClr val="tx1"/>
                </a:solidFill>
                <a:latin typeface="Arial" charset="0"/>
                <a:ea typeface="ＭＳ Ｐゴシック" charset="0"/>
              </a:defRPr>
            </a:lvl2pPr>
            <a:lvl3pPr marL="1143000" indent="-228600" defTabSz="801688" eaLnBrk="0" hangingPunct="0">
              <a:defRPr sz="2400">
                <a:solidFill>
                  <a:schemeClr val="tx1"/>
                </a:solidFill>
                <a:latin typeface="Arial" charset="0"/>
                <a:ea typeface="ＭＳ Ｐゴシック" charset="0"/>
              </a:defRPr>
            </a:lvl3pPr>
            <a:lvl4pPr marL="1600200" indent="-228600" defTabSz="801688" eaLnBrk="0" hangingPunct="0">
              <a:defRPr sz="2400">
                <a:solidFill>
                  <a:schemeClr val="tx1"/>
                </a:solidFill>
                <a:latin typeface="Arial" charset="0"/>
                <a:ea typeface="ＭＳ Ｐゴシック" charset="0"/>
              </a:defRPr>
            </a:lvl4pPr>
            <a:lvl5pPr marL="2057400" indent="-228600" defTabSz="801688" eaLnBrk="0" hangingPunct="0">
              <a:defRPr sz="2400">
                <a:solidFill>
                  <a:schemeClr val="tx1"/>
                </a:solidFill>
                <a:latin typeface="Arial"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b="1">
                <a:latin typeface="Calibri" charset="0"/>
                <a:cs typeface="Arial" charset="0"/>
              </a:rPr>
              <a:t>Target defined by 1st generation</a:t>
            </a:r>
          </a:p>
          <a:p>
            <a:pPr eaLnBrk="1" hangingPunct="1"/>
            <a:r>
              <a:rPr lang="fr-FR" sz="1400" b="1">
                <a:latin typeface="Calibri" charset="0"/>
                <a:cs typeface="Arial" charset="0"/>
              </a:rPr>
              <a:t>Virtual cell (CCLE)</a:t>
            </a:r>
          </a:p>
        </p:txBody>
      </p:sp>
      <p:sp>
        <p:nvSpPr>
          <p:cNvPr id="17418" name="ZoneTexte 11"/>
          <p:cNvSpPr txBox="1">
            <a:spLocks noChangeArrowheads="1"/>
          </p:cNvSpPr>
          <p:nvPr/>
        </p:nvSpPr>
        <p:spPr bwMode="auto">
          <a:xfrm>
            <a:off x="5799138" y="5216525"/>
            <a:ext cx="2589212" cy="3333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80165" tIns="40083" rIns="80165" bIns="40083">
            <a:spAutoFit/>
          </a:bodyPr>
          <a:lstStyle>
            <a:lvl1pPr defTabSz="801688" eaLnBrk="0" hangingPunct="0">
              <a:defRPr sz="2400">
                <a:solidFill>
                  <a:schemeClr val="tx1"/>
                </a:solidFill>
                <a:latin typeface="Arial" charset="0"/>
                <a:ea typeface="ＭＳ Ｐゴシック" charset="0"/>
                <a:cs typeface="ＭＳ Ｐゴシック" charset="0"/>
              </a:defRPr>
            </a:lvl1pPr>
            <a:lvl2pPr marL="742950" indent="-285750" defTabSz="801688" eaLnBrk="0" hangingPunct="0">
              <a:defRPr sz="2400">
                <a:solidFill>
                  <a:schemeClr val="tx1"/>
                </a:solidFill>
                <a:latin typeface="Arial" charset="0"/>
                <a:ea typeface="ＭＳ Ｐゴシック" charset="0"/>
              </a:defRPr>
            </a:lvl2pPr>
            <a:lvl3pPr marL="1143000" indent="-228600" defTabSz="801688" eaLnBrk="0" hangingPunct="0">
              <a:defRPr sz="2400">
                <a:solidFill>
                  <a:schemeClr val="tx1"/>
                </a:solidFill>
                <a:latin typeface="Arial" charset="0"/>
                <a:ea typeface="ＭＳ Ｐゴシック" charset="0"/>
              </a:defRPr>
            </a:lvl3pPr>
            <a:lvl4pPr marL="1600200" indent="-228600" defTabSz="801688" eaLnBrk="0" hangingPunct="0">
              <a:defRPr sz="2400">
                <a:solidFill>
                  <a:schemeClr val="tx1"/>
                </a:solidFill>
                <a:latin typeface="Arial" charset="0"/>
                <a:ea typeface="ＭＳ Ｐゴシック" charset="0"/>
              </a:defRPr>
            </a:lvl4pPr>
            <a:lvl5pPr marL="2057400" indent="-228600" defTabSz="801688" eaLnBrk="0" hangingPunct="0">
              <a:defRPr sz="2400">
                <a:solidFill>
                  <a:schemeClr val="tx1"/>
                </a:solidFill>
                <a:latin typeface="Arial"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600">
                <a:latin typeface="Calibri" charset="0"/>
                <a:cs typeface="Arial" charset="0"/>
              </a:rPr>
              <a:t>Followed up but not included</a:t>
            </a:r>
          </a:p>
        </p:txBody>
      </p:sp>
      <p:sp>
        <p:nvSpPr>
          <p:cNvPr id="17419" name="ZoneTexte 12"/>
          <p:cNvSpPr txBox="1">
            <a:spLocks noChangeArrowheads="1"/>
          </p:cNvSpPr>
          <p:nvPr/>
        </p:nvSpPr>
        <p:spPr bwMode="auto">
          <a:xfrm>
            <a:off x="5716588" y="2478088"/>
            <a:ext cx="2730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0165" tIns="40083" rIns="80165" bIns="40083">
            <a:spAutoFit/>
          </a:bodyPr>
          <a:lstStyle>
            <a:lvl1pPr defTabSz="801688" eaLnBrk="0" hangingPunct="0">
              <a:defRPr sz="2400">
                <a:solidFill>
                  <a:schemeClr val="tx1"/>
                </a:solidFill>
                <a:latin typeface="Arial" charset="0"/>
                <a:ea typeface="ＭＳ Ｐゴシック" charset="0"/>
                <a:cs typeface="ＭＳ Ｐゴシック" charset="0"/>
              </a:defRPr>
            </a:lvl1pPr>
            <a:lvl2pPr marL="742950" indent="-285750" defTabSz="801688" eaLnBrk="0" hangingPunct="0">
              <a:defRPr sz="2400">
                <a:solidFill>
                  <a:schemeClr val="tx1"/>
                </a:solidFill>
                <a:latin typeface="Arial" charset="0"/>
                <a:ea typeface="ＭＳ Ｐゴシック" charset="0"/>
              </a:defRPr>
            </a:lvl2pPr>
            <a:lvl3pPr marL="1143000" indent="-228600" defTabSz="801688" eaLnBrk="0" hangingPunct="0">
              <a:defRPr sz="2400">
                <a:solidFill>
                  <a:schemeClr val="tx1"/>
                </a:solidFill>
                <a:latin typeface="Arial" charset="0"/>
                <a:ea typeface="ＭＳ Ｐゴシック" charset="0"/>
              </a:defRPr>
            </a:lvl3pPr>
            <a:lvl4pPr marL="1600200" indent="-228600" defTabSz="801688" eaLnBrk="0" hangingPunct="0">
              <a:defRPr sz="2400">
                <a:solidFill>
                  <a:schemeClr val="tx1"/>
                </a:solidFill>
                <a:latin typeface="Arial" charset="0"/>
                <a:ea typeface="ＭＳ Ｐゴシック" charset="0"/>
              </a:defRPr>
            </a:lvl4pPr>
            <a:lvl5pPr marL="2057400" indent="-228600" defTabSz="801688" eaLnBrk="0" hangingPunct="0">
              <a:defRPr sz="2400">
                <a:solidFill>
                  <a:schemeClr val="tx1"/>
                </a:solidFill>
                <a:latin typeface="Arial"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b="1">
                <a:latin typeface="Calibri" charset="0"/>
                <a:cs typeface="Arial" charset="0"/>
              </a:rPr>
              <a:t>R</a:t>
            </a:r>
          </a:p>
        </p:txBody>
      </p:sp>
      <p:sp>
        <p:nvSpPr>
          <p:cNvPr id="17420" name="ZoneTexte 18"/>
          <p:cNvSpPr txBox="1">
            <a:spLocks noChangeArrowheads="1"/>
          </p:cNvSpPr>
          <p:nvPr/>
        </p:nvSpPr>
        <p:spPr bwMode="auto">
          <a:xfrm>
            <a:off x="5934075" y="1470025"/>
            <a:ext cx="2235200" cy="822325"/>
          </a:xfrm>
          <a:prstGeom prst="rect">
            <a:avLst/>
          </a:prstGeom>
          <a:solidFill>
            <a:srgbClr val="FFCCCC"/>
          </a:solidFill>
          <a:ln w="9525">
            <a:solidFill>
              <a:srgbClr val="FFCCCC"/>
            </a:solidFill>
            <a:miter lim="800000"/>
            <a:headEnd/>
            <a:tailEnd/>
          </a:ln>
        </p:spPr>
        <p:txBody>
          <a:bodyPr wrap="none" lIns="80165" tIns="40083" rIns="80165" bIns="40083">
            <a:spAutoFit/>
          </a:bodyPr>
          <a:lstStyle>
            <a:lvl1pPr defTabSz="801688" eaLnBrk="0" hangingPunct="0">
              <a:defRPr sz="2400">
                <a:solidFill>
                  <a:schemeClr val="tx1"/>
                </a:solidFill>
                <a:latin typeface="Arial" charset="0"/>
                <a:ea typeface="ＭＳ Ｐゴシック" charset="0"/>
                <a:cs typeface="ＭＳ Ｐゴシック" charset="0"/>
              </a:defRPr>
            </a:lvl1pPr>
            <a:lvl2pPr marL="742950" indent="-285750" defTabSz="801688" eaLnBrk="0" hangingPunct="0">
              <a:defRPr sz="2400">
                <a:solidFill>
                  <a:schemeClr val="tx1"/>
                </a:solidFill>
                <a:latin typeface="Arial" charset="0"/>
                <a:ea typeface="ＭＳ Ｐゴシック" charset="0"/>
              </a:defRPr>
            </a:lvl2pPr>
            <a:lvl3pPr marL="1143000" indent="-228600" defTabSz="801688" eaLnBrk="0" hangingPunct="0">
              <a:defRPr sz="2400">
                <a:solidFill>
                  <a:schemeClr val="tx1"/>
                </a:solidFill>
                <a:latin typeface="Arial" charset="0"/>
                <a:ea typeface="ＭＳ Ｐゴシック" charset="0"/>
              </a:defRPr>
            </a:lvl3pPr>
            <a:lvl4pPr marL="1600200" indent="-228600" defTabSz="801688" eaLnBrk="0" hangingPunct="0">
              <a:defRPr sz="2400">
                <a:solidFill>
                  <a:schemeClr val="tx1"/>
                </a:solidFill>
                <a:latin typeface="Arial" charset="0"/>
                <a:ea typeface="ＭＳ Ｐゴシック" charset="0"/>
              </a:defRPr>
            </a:lvl4pPr>
            <a:lvl5pPr marL="2057400" indent="-228600" defTabSz="801688" eaLnBrk="0" hangingPunct="0">
              <a:defRPr sz="2400">
                <a:solidFill>
                  <a:schemeClr val="tx1"/>
                </a:solidFill>
                <a:latin typeface="Arial"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600" b="1">
                <a:latin typeface="Calibri" charset="0"/>
                <a:cs typeface="Arial" charset="0"/>
              </a:rPr>
              <a:t>10 Targeted therapy</a:t>
            </a:r>
          </a:p>
          <a:p>
            <a:pPr algn="ctr" eaLnBrk="1" hangingPunct="1"/>
            <a:r>
              <a:rPr lang="fr-FR" sz="1600" b="1">
                <a:latin typeface="Calibri" charset="0"/>
                <a:cs typeface="Arial" charset="0"/>
              </a:rPr>
              <a:t>According to </a:t>
            </a:r>
          </a:p>
          <a:p>
            <a:pPr algn="ctr" eaLnBrk="1" hangingPunct="1"/>
            <a:r>
              <a:rPr lang="fr-FR" sz="1600" b="1">
                <a:latin typeface="Calibri" charset="0"/>
                <a:cs typeface="Arial" charset="0"/>
              </a:rPr>
              <a:t>51 Molecular alterations</a:t>
            </a:r>
          </a:p>
        </p:txBody>
      </p:sp>
      <p:sp>
        <p:nvSpPr>
          <p:cNvPr id="17422" name="Ellipse 20"/>
          <p:cNvSpPr>
            <a:spLocks noChangeArrowheads="1"/>
          </p:cNvSpPr>
          <p:nvPr/>
        </p:nvSpPr>
        <p:spPr bwMode="auto">
          <a:xfrm>
            <a:off x="4549775" y="4097337"/>
            <a:ext cx="1104900" cy="777875"/>
          </a:xfrm>
          <a:prstGeom prst="ellipse">
            <a:avLst/>
          </a:prstGeom>
          <a:solidFill>
            <a:schemeClr val="bg2"/>
          </a:solidFill>
          <a:ln w="25400">
            <a:solidFill>
              <a:schemeClr val="tx1"/>
            </a:solidFill>
            <a:round/>
            <a:headEnd/>
            <a:tailEnd/>
          </a:ln>
        </p:spPr>
        <p:txBody>
          <a:bodyPr lIns="80165" tIns="40083" rIns="80165" bIns="40083" anchor="ctr"/>
          <a:lstStyle/>
          <a:p>
            <a:pPr algn="ctr" defTabSz="801688"/>
            <a:r>
              <a:rPr lang="fr-FR" sz="1600" b="1">
                <a:latin typeface="Calibri" charset="0"/>
                <a:cs typeface="Arial" charset="0"/>
              </a:rPr>
              <a:t>No PD</a:t>
            </a:r>
          </a:p>
        </p:txBody>
      </p:sp>
      <p:sp>
        <p:nvSpPr>
          <p:cNvPr id="2" name="Rectangle à coins arrondis 3"/>
          <p:cNvSpPr>
            <a:spLocks noChangeArrowheads="1"/>
          </p:cNvSpPr>
          <p:nvPr/>
        </p:nvSpPr>
        <p:spPr bwMode="auto">
          <a:xfrm>
            <a:off x="1181100" y="3862388"/>
            <a:ext cx="2200275" cy="1943100"/>
          </a:xfrm>
          <a:prstGeom prst="roundRect">
            <a:avLst>
              <a:gd name="adj" fmla="val 16667"/>
            </a:avLst>
          </a:prstGeom>
          <a:solidFill>
            <a:srgbClr val="990033"/>
          </a:solidFill>
          <a:ln w="25400">
            <a:solidFill>
              <a:schemeClr val="tx1"/>
            </a:solidFill>
            <a:round/>
            <a:headEnd/>
            <a:tailEnd/>
          </a:ln>
        </p:spPr>
        <p:txBody>
          <a:bodyPr lIns="80165" tIns="40083" rIns="80165" bIns="40083" anchor="ctr"/>
          <a:lstStyle/>
          <a:p>
            <a:pPr algn="ctr" defTabSz="801688"/>
            <a:r>
              <a:rPr lang="fr-FR" sz="1600" b="1">
                <a:solidFill>
                  <a:schemeClr val="bg1"/>
                </a:solidFill>
                <a:latin typeface="Calibri" charset="0"/>
                <a:cs typeface="Arial" charset="0"/>
              </a:rPr>
              <a:t>metastatic NSCLC no more than 1 line chemotherapy</a:t>
            </a:r>
          </a:p>
          <a:p>
            <a:pPr algn="ctr" defTabSz="801688"/>
            <a:r>
              <a:rPr lang="fr-FR" sz="1600" b="1">
                <a:solidFill>
                  <a:schemeClr val="bg1"/>
                </a:solidFill>
                <a:latin typeface="Calibri" charset="0"/>
                <a:cs typeface="Arial" charset="0"/>
              </a:rPr>
              <a:t>EGFRwt / ALKwt</a:t>
            </a:r>
          </a:p>
        </p:txBody>
      </p:sp>
      <p:sp>
        <p:nvSpPr>
          <p:cNvPr id="17424" name="TextBox 6"/>
          <p:cNvSpPr txBox="1">
            <a:spLocks noChangeArrowheads="1"/>
          </p:cNvSpPr>
          <p:nvPr/>
        </p:nvSpPr>
        <p:spPr bwMode="auto">
          <a:xfrm>
            <a:off x="179388" y="188913"/>
            <a:ext cx="7343775" cy="5238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91428" tIns="45715" rIns="91428" bIns="4571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800" b="1">
                <a:solidFill>
                  <a:srgbClr val="000000"/>
                </a:solidFill>
                <a:latin typeface="Calibri" charset="0"/>
                <a:cs typeface="Arial" charset="0"/>
              </a:rPr>
              <a:t>SAFIR02: Study Design</a:t>
            </a:r>
          </a:p>
        </p:txBody>
      </p:sp>
      <p:cxnSp>
        <p:nvCxnSpPr>
          <p:cNvPr id="19" name="Straight Connector 5"/>
          <p:cNvCxnSpPr>
            <a:cxnSpLocks noChangeShapeType="1"/>
          </p:cNvCxnSpPr>
          <p:nvPr/>
        </p:nvCxnSpPr>
        <p:spPr bwMode="auto">
          <a:xfrm>
            <a:off x="233363" y="908050"/>
            <a:ext cx="8458200"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3371985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1498178"/>
          </a:xfrm>
        </p:spPr>
        <p:txBody>
          <a:bodyPr>
            <a:normAutofit fontScale="90000"/>
          </a:bodyPr>
          <a:lstStyle/>
          <a:p>
            <a:pPr eaLnBrk="1" hangingPunct="1">
              <a:defRPr/>
            </a:pPr>
            <a:r>
              <a:rPr lang="fr-FR" sz="3600" b="1" dirty="0">
                <a:solidFill>
                  <a:srgbClr val="000000"/>
                </a:solidFill>
                <a:latin typeface="Calibri" charset="0"/>
                <a:cs typeface="+mj-cs"/>
              </a:rPr>
              <a:t>Conclusion: </a:t>
            </a:r>
            <a:br>
              <a:rPr lang="fr-FR" sz="3600" b="1" dirty="0">
                <a:solidFill>
                  <a:srgbClr val="000000"/>
                </a:solidFill>
                <a:latin typeface="Calibri" charset="0"/>
                <a:cs typeface="+mj-cs"/>
              </a:rPr>
            </a:br>
            <a:r>
              <a:rPr lang="fr-FR" sz="3600" b="1" dirty="0" err="1">
                <a:solidFill>
                  <a:srgbClr val="000000"/>
                </a:solidFill>
                <a:latin typeface="Calibri" charset="0"/>
                <a:cs typeface="+mj-cs"/>
              </a:rPr>
              <a:t>Genomic</a:t>
            </a:r>
            <a:r>
              <a:rPr lang="fr-FR" sz="3600" b="1" dirty="0">
                <a:solidFill>
                  <a:srgbClr val="000000"/>
                </a:solidFill>
                <a:latin typeface="Calibri" charset="0"/>
                <a:cs typeface="+mj-cs"/>
              </a:rPr>
              <a:t>/</a:t>
            </a:r>
            <a:r>
              <a:rPr lang="fr-FR" sz="3600" b="1" dirty="0" err="1">
                <a:solidFill>
                  <a:srgbClr val="000000"/>
                </a:solidFill>
                <a:latin typeface="Calibri" charset="0"/>
                <a:cs typeface="+mj-cs"/>
              </a:rPr>
              <a:t>Personalised</a:t>
            </a:r>
            <a:r>
              <a:rPr lang="fr-FR" sz="3600" b="1" dirty="0">
                <a:solidFill>
                  <a:srgbClr val="000000"/>
                </a:solidFill>
                <a:latin typeface="Calibri" charset="0"/>
                <a:cs typeface="+mj-cs"/>
              </a:rPr>
              <a:t> </a:t>
            </a:r>
            <a:r>
              <a:rPr lang="fr-FR" sz="3600" b="1" dirty="0" err="1">
                <a:solidFill>
                  <a:srgbClr val="000000"/>
                </a:solidFill>
                <a:latin typeface="Calibri" charset="0"/>
                <a:cs typeface="+mj-cs"/>
              </a:rPr>
              <a:t>Medicine</a:t>
            </a:r>
            <a:r>
              <a:rPr lang="fr-FR" sz="3600" b="1" dirty="0">
                <a:solidFill>
                  <a:srgbClr val="000000"/>
                </a:solidFill>
                <a:latin typeface="Calibri" charset="0"/>
                <a:cs typeface="+mj-cs"/>
              </a:rPr>
              <a:t> </a:t>
            </a:r>
            <a:br>
              <a:rPr lang="fr-FR" sz="3600" b="1" dirty="0">
                <a:solidFill>
                  <a:srgbClr val="000000"/>
                </a:solidFill>
                <a:latin typeface="Calibri" charset="0"/>
                <a:cs typeface="+mj-cs"/>
              </a:rPr>
            </a:br>
            <a:r>
              <a:rPr lang="fr-FR" sz="3600" b="1" dirty="0">
                <a:solidFill>
                  <a:srgbClr val="000000"/>
                </a:solidFill>
                <a:latin typeface="Calibri" charset="0"/>
                <a:cs typeface="+mj-cs"/>
              </a:rPr>
              <a:t>for Cancer Patients</a:t>
            </a:r>
          </a:p>
        </p:txBody>
      </p:sp>
      <p:sp>
        <p:nvSpPr>
          <p:cNvPr id="33795" name="Rectangle 3"/>
          <p:cNvSpPr>
            <a:spLocks noGrp="1" noChangeArrowheads="1"/>
          </p:cNvSpPr>
          <p:nvPr>
            <p:ph type="body" idx="1"/>
          </p:nvPr>
        </p:nvSpPr>
        <p:spPr>
          <a:xfrm>
            <a:off x="261169" y="2079005"/>
            <a:ext cx="8676456" cy="4032870"/>
          </a:xfrm>
        </p:spPr>
        <p:txBody>
          <a:bodyPr/>
          <a:lstStyle/>
          <a:p>
            <a:pPr eaLnBrk="1" hangingPunct="1">
              <a:lnSpc>
                <a:spcPct val="90000"/>
              </a:lnSpc>
              <a:defRPr/>
            </a:pPr>
            <a:r>
              <a:rPr lang="fr-FR" sz="2400" dirty="0">
                <a:latin typeface="Calibri" charset="0"/>
              </a:rPr>
              <a:t>Target identification for </a:t>
            </a:r>
            <a:r>
              <a:rPr lang="fr-FR" sz="2400" dirty="0" err="1">
                <a:latin typeface="Calibri" charset="0"/>
              </a:rPr>
              <a:t>personalised</a:t>
            </a:r>
            <a:r>
              <a:rPr lang="fr-FR" sz="2400" dirty="0">
                <a:latin typeface="Calibri" charset="0"/>
              </a:rPr>
              <a:t> </a:t>
            </a:r>
            <a:r>
              <a:rPr lang="fr-FR" sz="2400" dirty="0" err="1">
                <a:latin typeface="Calibri" charset="0"/>
              </a:rPr>
              <a:t>medicine</a:t>
            </a:r>
            <a:endParaRPr lang="fr-FR" sz="2400" dirty="0">
              <a:latin typeface="Calibri" charset="0"/>
            </a:endParaRPr>
          </a:p>
          <a:p>
            <a:pPr marL="0" indent="0" eaLnBrk="1" hangingPunct="1">
              <a:lnSpc>
                <a:spcPct val="90000"/>
              </a:lnSpc>
              <a:buNone/>
              <a:defRPr/>
            </a:pPr>
            <a:endParaRPr lang="fr-FR" sz="2400" dirty="0">
              <a:latin typeface="Calibri" charset="0"/>
              <a:cs typeface="+mn-cs"/>
            </a:endParaRPr>
          </a:p>
          <a:p>
            <a:pPr eaLnBrk="1" hangingPunct="1">
              <a:lnSpc>
                <a:spcPct val="90000"/>
              </a:lnSpc>
              <a:defRPr/>
            </a:pPr>
            <a:r>
              <a:rPr lang="fr-FR" sz="2400" dirty="0">
                <a:latin typeface="Calibri" charset="0"/>
              </a:rPr>
              <a:t>Large </a:t>
            </a:r>
            <a:r>
              <a:rPr lang="fr-FR" sz="2400" dirty="0" err="1">
                <a:latin typeface="Calibri" charset="0"/>
              </a:rPr>
              <a:t>scale</a:t>
            </a:r>
            <a:r>
              <a:rPr lang="fr-FR" sz="2400" dirty="0">
                <a:latin typeface="Calibri" charset="0"/>
              </a:rPr>
              <a:t> screening  and </a:t>
            </a:r>
            <a:r>
              <a:rPr lang="fr-FR" sz="2400" dirty="0" err="1">
                <a:latin typeface="Calibri" charset="0"/>
              </a:rPr>
              <a:t>implementation</a:t>
            </a:r>
            <a:r>
              <a:rPr lang="fr-FR" sz="2400" dirty="0">
                <a:latin typeface="Calibri" charset="0"/>
              </a:rPr>
              <a:t> new technologies</a:t>
            </a:r>
          </a:p>
          <a:p>
            <a:pPr marL="0" indent="0" eaLnBrk="1" hangingPunct="1">
              <a:lnSpc>
                <a:spcPct val="90000"/>
              </a:lnSpc>
              <a:buNone/>
              <a:defRPr/>
            </a:pPr>
            <a:endParaRPr lang="fr-FR" sz="2400" dirty="0">
              <a:latin typeface="Calibri" charset="0"/>
            </a:endParaRPr>
          </a:p>
          <a:p>
            <a:pPr eaLnBrk="1" hangingPunct="1">
              <a:lnSpc>
                <a:spcPct val="90000"/>
              </a:lnSpc>
              <a:defRPr/>
            </a:pPr>
            <a:r>
              <a:rPr lang="fr-FR" sz="2400" dirty="0" err="1">
                <a:latin typeface="Calibri" charset="0"/>
                <a:cs typeface="+mn-cs"/>
              </a:rPr>
              <a:t>Integration</a:t>
            </a:r>
            <a:r>
              <a:rPr lang="fr-FR" sz="2400" dirty="0">
                <a:latin typeface="Calibri" charset="0"/>
                <a:cs typeface="+mn-cs"/>
              </a:rPr>
              <a:t> of new </a:t>
            </a:r>
            <a:r>
              <a:rPr lang="fr-FR" sz="2400" dirty="0" err="1">
                <a:latin typeface="Calibri" charset="0"/>
                <a:cs typeface="+mn-cs"/>
              </a:rPr>
              <a:t>drugs</a:t>
            </a:r>
            <a:r>
              <a:rPr lang="fr-FR" sz="2400" dirty="0">
                <a:latin typeface="Calibri" charset="0"/>
                <a:cs typeface="+mn-cs"/>
              </a:rPr>
              <a:t> (</a:t>
            </a:r>
            <a:r>
              <a:rPr lang="fr-FR" sz="2400" dirty="0" err="1">
                <a:latin typeface="Calibri" charset="0"/>
                <a:cs typeface="+mn-cs"/>
              </a:rPr>
              <a:t>eg</a:t>
            </a:r>
            <a:r>
              <a:rPr lang="fr-FR" sz="2400" dirty="0">
                <a:latin typeface="Calibri" charset="0"/>
                <a:cs typeface="+mn-cs"/>
              </a:rPr>
              <a:t>. DNA </a:t>
            </a:r>
            <a:r>
              <a:rPr lang="fr-FR" sz="2400" dirty="0" err="1">
                <a:latin typeface="Calibri" charset="0"/>
                <a:cs typeface="+mn-cs"/>
              </a:rPr>
              <a:t>repair</a:t>
            </a:r>
            <a:r>
              <a:rPr lang="fr-FR" sz="2400" dirty="0">
                <a:latin typeface="Calibri" charset="0"/>
                <a:cs typeface="+mn-cs"/>
              </a:rPr>
              <a:t>, </a:t>
            </a:r>
            <a:r>
              <a:rPr lang="fr-FR" sz="2400" dirty="0" err="1">
                <a:latin typeface="Calibri" charset="0"/>
                <a:cs typeface="+mn-cs"/>
              </a:rPr>
              <a:t>immunology</a:t>
            </a:r>
            <a:r>
              <a:rPr lang="fr-FR" sz="2400" dirty="0">
                <a:latin typeface="Calibri" charset="0"/>
                <a:cs typeface="+mn-cs"/>
              </a:rPr>
              <a:t>) in </a:t>
            </a:r>
            <a:r>
              <a:rPr lang="fr-FR" sz="2400" dirty="0" err="1">
                <a:latin typeface="Calibri" charset="0"/>
                <a:cs typeface="+mn-cs"/>
              </a:rPr>
              <a:t>personalized</a:t>
            </a:r>
            <a:r>
              <a:rPr lang="fr-FR" sz="2400" dirty="0">
                <a:latin typeface="Calibri" charset="0"/>
                <a:cs typeface="+mn-cs"/>
              </a:rPr>
              <a:t> </a:t>
            </a:r>
            <a:r>
              <a:rPr lang="fr-FR" sz="2400" dirty="0" err="1">
                <a:latin typeface="Calibri" charset="0"/>
                <a:cs typeface="+mn-cs"/>
              </a:rPr>
              <a:t>medicine</a:t>
            </a:r>
            <a:endParaRPr lang="fr-FR" sz="2400" dirty="0">
              <a:latin typeface="Calibri" charset="0"/>
              <a:cs typeface="+mn-cs"/>
            </a:endParaRPr>
          </a:p>
          <a:p>
            <a:pPr marL="0" indent="0" eaLnBrk="1" hangingPunct="1">
              <a:lnSpc>
                <a:spcPct val="90000"/>
              </a:lnSpc>
              <a:buNone/>
              <a:defRPr/>
            </a:pPr>
            <a:endParaRPr lang="fr-FR" sz="2400" dirty="0">
              <a:latin typeface="Calibri" charset="0"/>
              <a:cs typeface="+mn-cs"/>
            </a:endParaRPr>
          </a:p>
          <a:p>
            <a:pPr eaLnBrk="1" hangingPunct="1">
              <a:lnSpc>
                <a:spcPct val="90000"/>
              </a:lnSpc>
              <a:defRPr/>
            </a:pPr>
            <a:r>
              <a:rPr lang="fr-FR" sz="2400" dirty="0" err="1">
                <a:latin typeface="Calibri" charset="0"/>
                <a:cs typeface="+mn-cs"/>
              </a:rPr>
              <a:t>Understanding</a:t>
            </a:r>
            <a:r>
              <a:rPr lang="fr-FR" sz="2400" dirty="0">
                <a:latin typeface="Calibri" charset="0"/>
                <a:cs typeface="+mn-cs"/>
              </a:rPr>
              <a:t> </a:t>
            </a:r>
            <a:r>
              <a:rPr lang="fr-FR" sz="2400" dirty="0" err="1">
                <a:latin typeface="Calibri" charset="0"/>
                <a:cs typeface="+mn-cs"/>
              </a:rPr>
              <a:t>mechanisms</a:t>
            </a:r>
            <a:r>
              <a:rPr lang="fr-FR" sz="2400" dirty="0">
                <a:latin typeface="Calibri" charset="0"/>
                <a:cs typeface="+mn-cs"/>
              </a:rPr>
              <a:t> of </a:t>
            </a:r>
            <a:r>
              <a:rPr lang="fr-FR" sz="2400" dirty="0" err="1">
                <a:latin typeface="Calibri" charset="0"/>
                <a:cs typeface="+mn-cs"/>
              </a:rPr>
              <a:t>resistance</a:t>
            </a:r>
            <a:endParaRPr lang="fr-FR" sz="2400" dirty="0">
              <a:latin typeface="Calibri" charset="0"/>
              <a:cs typeface="+mn-cs"/>
            </a:endParaRPr>
          </a:p>
        </p:txBody>
      </p:sp>
    </p:spTree>
    <p:extLst>
      <p:ext uri="{BB962C8B-B14F-4D97-AF65-F5344CB8AC3E}">
        <p14:creationId xmlns:p14="http://schemas.microsoft.com/office/powerpoint/2010/main" xmlns="" val="478124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cision Medicine and Cancer">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730250" y="209299"/>
            <a:ext cx="7588250" cy="5691187"/>
          </a:xfrm>
          <a:prstGeom prst="rect">
            <a:avLst/>
          </a:prstGeom>
        </p:spPr>
      </p:pic>
    </p:spTree>
    <p:extLst>
      <p:ext uri="{BB962C8B-B14F-4D97-AF65-F5344CB8AC3E}">
        <p14:creationId xmlns:p14="http://schemas.microsoft.com/office/powerpoint/2010/main" xmlns="" val="3823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8313" y="0"/>
            <a:ext cx="8229600" cy="1143000"/>
          </a:xfrm>
        </p:spPr>
        <p:txBody>
          <a:bodyPr/>
          <a:lstStyle/>
          <a:p>
            <a:pPr eaLnBrk="1" hangingPunct="1">
              <a:defRPr/>
            </a:pPr>
            <a:r>
              <a:rPr lang="fr-FR" sz="4000" b="1" dirty="0">
                <a:solidFill>
                  <a:srgbClr val="000000"/>
                </a:solidFill>
                <a:latin typeface="Calibri" charset="0"/>
                <a:cs typeface="+mj-cs"/>
              </a:rPr>
              <a:t>Long </a:t>
            </a:r>
            <a:r>
              <a:rPr lang="fr-FR" sz="4000" b="1" dirty="0" err="1">
                <a:solidFill>
                  <a:srgbClr val="000000"/>
                </a:solidFill>
                <a:latin typeface="Calibri" charset="0"/>
                <a:cs typeface="+mj-cs"/>
              </a:rPr>
              <a:t>term</a:t>
            </a:r>
            <a:r>
              <a:rPr lang="fr-FR" sz="4000" b="1" dirty="0">
                <a:solidFill>
                  <a:srgbClr val="000000"/>
                </a:solidFill>
                <a:latin typeface="Calibri" charset="0"/>
                <a:cs typeface="+mj-cs"/>
              </a:rPr>
              <a:t> perspective</a:t>
            </a:r>
          </a:p>
        </p:txBody>
      </p:sp>
      <p:sp>
        <p:nvSpPr>
          <p:cNvPr id="44036" name="AutoShape 4"/>
          <p:cNvSpPr>
            <a:spLocks noChangeArrowheads="1"/>
          </p:cNvSpPr>
          <p:nvPr/>
        </p:nvSpPr>
        <p:spPr bwMode="auto">
          <a:xfrm>
            <a:off x="1403350" y="2603500"/>
            <a:ext cx="1800225" cy="1008063"/>
          </a:xfrm>
          <a:prstGeom prst="homePlate">
            <a:avLst>
              <a:gd name="adj" fmla="val 446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latin typeface="Calibri" charset="0"/>
                <a:cs typeface="+mn-cs"/>
              </a:rPr>
              <a:t>1st generation</a:t>
            </a:r>
          </a:p>
          <a:p>
            <a:pPr algn="ctr">
              <a:defRPr/>
            </a:pPr>
            <a:r>
              <a:rPr lang="fr-FR" b="1">
                <a:latin typeface="Calibri" charset="0"/>
                <a:cs typeface="+mn-cs"/>
              </a:rPr>
              <a:t>trials</a:t>
            </a:r>
          </a:p>
        </p:txBody>
      </p:sp>
      <p:sp>
        <p:nvSpPr>
          <p:cNvPr id="44037" name="AutoShape 5"/>
          <p:cNvSpPr>
            <a:spLocks noChangeArrowheads="1"/>
          </p:cNvSpPr>
          <p:nvPr/>
        </p:nvSpPr>
        <p:spPr bwMode="auto">
          <a:xfrm>
            <a:off x="2987675" y="2603500"/>
            <a:ext cx="1584325" cy="1008063"/>
          </a:xfrm>
          <a:prstGeom prst="chevron">
            <a:avLst>
              <a:gd name="adj" fmla="val 3929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latin typeface="Calibri" charset="0"/>
                <a:cs typeface="+mn-cs"/>
              </a:rPr>
              <a:t>        database</a:t>
            </a:r>
          </a:p>
        </p:txBody>
      </p:sp>
      <p:sp>
        <p:nvSpPr>
          <p:cNvPr id="44038" name="AutoShape 6"/>
          <p:cNvSpPr>
            <a:spLocks noChangeArrowheads="1"/>
          </p:cNvSpPr>
          <p:nvPr/>
        </p:nvSpPr>
        <p:spPr bwMode="auto">
          <a:xfrm>
            <a:off x="4356100" y="2603500"/>
            <a:ext cx="1584325" cy="1008063"/>
          </a:xfrm>
          <a:prstGeom prst="chevron">
            <a:avLst>
              <a:gd name="adj" fmla="val 3929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latin typeface="Calibri" charset="0"/>
                <a:cs typeface="+mn-cs"/>
              </a:rPr>
              <a:t>2</a:t>
            </a:r>
            <a:r>
              <a:rPr lang="fr-FR" b="1" baseline="30000">
                <a:latin typeface="Calibri" charset="0"/>
                <a:cs typeface="+mn-cs"/>
              </a:rPr>
              <a:t>nd</a:t>
            </a:r>
            <a:r>
              <a:rPr lang="fr-FR" b="1">
                <a:latin typeface="Calibri" charset="0"/>
                <a:cs typeface="+mn-cs"/>
              </a:rPr>
              <a:t> </a:t>
            </a:r>
          </a:p>
          <a:p>
            <a:pPr algn="ctr">
              <a:defRPr/>
            </a:pPr>
            <a:r>
              <a:rPr lang="fr-FR" b="1">
                <a:latin typeface="Calibri" charset="0"/>
                <a:cs typeface="+mn-cs"/>
              </a:rPr>
              <a:t>       generation</a:t>
            </a:r>
          </a:p>
          <a:p>
            <a:pPr algn="ctr">
              <a:defRPr/>
            </a:pPr>
            <a:r>
              <a:rPr lang="fr-FR" b="1">
                <a:latin typeface="Calibri" charset="0"/>
                <a:cs typeface="+mn-cs"/>
              </a:rPr>
              <a:t>algorithm</a:t>
            </a:r>
          </a:p>
        </p:txBody>
      </p:sp>
      <p:sp>
        <p:nvSpPr>
          <p:cNvPr id="44039" name="AutoShape 7"/>
          <p:cNvSpPr>
            <a:spLocks noChangeArrowheads="1"/>
          </p:cNvSpPr>
          <p:nvPr/>
        </p:nvSpPr>
        <p:spPr bwMode="auto">
          <a:xfrm>
            <a:off x="5724525" y="2603500"/>
            <a:ext cx="1584325" cy="1008063"/>
          </a:xfrm>
          <a:prstGeom prst="chevron">
            <a:avLst>
              <a:gd name="adj" fmla="val 3929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a:latin typeface="Calibri" charset="0"/>
                <a:cs typeface="+mn-cs"/>
              </a:rPr>
              <a:t>2</a:t>
            </a:r>
            <a:r>
              <a:rPr lang="fr-FR" b="1" baseline="30000">
                <a:latin typeface="Calibri" charset="0"/>
                <a:cs typeface="+mn-cs"/>
              </a:rPr>
              <a:t>nd</a:t>
            </a:r>
            <a:r>
              <a:rPr lang="fr-FR" b="1">
                <a:latin typeface="Calibri" charset="0"/>
                <a:cs typeface="+mn-cs"/>
              </a:rPr>
              <a:t> </a:t>
            </a:r>
          </a:p>
          <a:p>
            <a:pPr algn="ctr">
              <a:defRPr/>
            </a:pPr>
            <a:r>
              <a:rPr lang="fr-FR" b="1">
                <a:latin typeface="Calibri" charset="0"/>
                <a:cs typeface="+mn-cs"/>
              </a:rPr>
              <a:t>       generation </a:t>
            </a:r>
          </a:p>
          <a:p>
            <a:pPr algn="ctr">
              <a:defRPr/>
            </a:pPr>
            <a:r>
              <a:rPr lang="fr-FR" b="1">
                <a:latin typeface="Calibri" charset="0"/>
                <a:cs typeface="+mn-cs"/>
              </a:rPr>
              <a:t>trials</a:t>
            </a:r>
          </a:p>
        </p:txBody>
      </p:sp>
      <p:sp>
        <p:nvSpPr>
          <p:cNvPr id="44045" name="Line 13"/>
          <p:cNvSpPr>
            <a:spLocks noChangeShapeType="1"/>
          </p:cNvSpPr>
          <p:nvPr/>
        </p:nvSpPr>
        <p:spPr bwMode="auto">
          <a:xfrm>
            <a:off x="5003800" y="3756025"/>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4046" name="Line 14"/>
          <p:cNvSpPr>
            <a:spLocks noChangeShapeType="1"/>
          </p:cNvSpPr>
          <p:nvPr/>
        </p:nvSpPr>
        <p:spPr bwMode="auto">
          <a:xfrm>
            <a:off x="2268538" y="3756025"/>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4047" name="Text Box 15"/>
          <p:cNvSpPr txBox="1">
            <a:spLocks noChangeArrowheads="1"/>
          </p:cNvSpPr>
          <p:nvPr/>
        </p:nvSpPr>
        <p:spPr bwMode="auto">
          <a:xfrm>
            <a:off x="1616075" y="4503738"/>
            <a:ext cx="1141413"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mn-cs"/>
              </a:rPr>
              <a:t>Targeting </a:t>
            </a:r>
          </a:p>
          <a:p>
            <a:pPr algn="ctr">
              <a:defRPr/>
            </a:pPr>
            <a:r>
              <a:rPr lang="fr-FR" b="1">
                <a:latin typeface="Calibri" charset="0"/>
                <a:cs typeface="+mn-cs"/>
              </a:rPr>
              <a:t>oncogenic</a:t>
            </a:r>
          </a:p>
          <a:p>
            <a:pPr algn="ctr">
              <a:defRPr/>
            </a:pPr>
            <a:r>
              <a:rPr lang="fr-FR" b="1">
                <a:latin typeface="Calibri" charset="0"/>
                <a:cs typeface="+mn-cs"/>
              </a:rPr>
              <a:t>drivers</a:t>
            </a:r>
          </a:p>
        </p:txBody>
      </p:sp>
      <p:sp>
        <p:nvSpPr>
          <p:cNvPr id="44048" name="Text Box 16"/>
          <p:cNvSpPr txBox="1">
            <a:spLocks noChangeArrowheads="1"/>
          </p:cNvSpPr>
          <p:nvPr/>
        </p:nvSpPr>
        <p:spPr bwMode="auto">
          <a:xfrm>
            <a:off x="4286250" y="4556125"/>
            <a:ext cx="1577975" cy="146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b="1">
                <a:latin typeface="Calibri" charset="0"/>
                <a:cs typeface="+mn-cs"/>
              </a:rPr>
              <a:t>Integration of</a:t>
            </a:r>
          </a:p>
          <a:p>
            <a:pPr algn="ctr">
              <a:defRPr/>
            </a:pPr>
            <a:r>
              <a:rPr lang="fr-FR" b="1">
                <a:latin typeface="Calibri" charset="0"/>
                <a:cs typeface="+mn-cs"/>
              </a:rPr>
              <a:t>other systems:</a:t>
            </a:r>
          </a:p>
          <a:p>
            <a:pPr algn="ctr">
              <a:defRPr/>
            </a:pPr>
            <a:r>
              <a:rPr lang="fr-FR" b="1">
                <a:latin typeface="Calibri" charset="0"/>
                <a:cs typeface="+mn-cs"/>
              </a:rPr>
              <a:t>DNA repair</a:t>
            </a:r>
          </a:p>
          <a:p>
            <a:pPr algn="ctr">
              <a:defRPr/>
            </a:pPr>
            <a:r>
              <a:rPr lang="fr-FR" b="1">
                <a:latin typeface="Calibri" charset="0"/>
                <a:cs typeface="+mn-cs"/>
              </a:rPr>
              <a:t>Immunology</a:t>
            </a:r>
          </a:p>
          <a:p>
            <a:pPr algn="ctr">
              <a:defRPr/>
            </a:pPr>
            <a:r>
              <a:rPr lang="fr-FR" b="1">
                <a:latin typeface="Calibri" charset="0"/>
                <a:cs typeface="+mn-cs"/>
              </a:rPr>
              <a:t>metabolism</a:t>
            </a:r>
          </a:p>
        </p:txBody>
      </p:sp>
      <p:sp>
        <p:nvSpPr>
          <p:cNvPr id="44049" name="AutoShape 17"/>
          <p:cNvSpPr>
            <a:spLocks noChangeArrowheads="1"/>
          </p:cNvSpPr>
          <p:nvPr/>
        </p:nvSpPr>
        <p:spPr bwMode="auto">
          <a:xfrm>
            <a:off x="7113588" y="2597152"/>
            <a:ext cx="1584325" cy="1008063"/>
          </a:xfrm>
          <a:prstGeom prst="chevron">
            <a:avLst>
              <a:gd name="adj" fmla="val 3929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fr-FR" b="1" dirty="0">
                <a:latin typeface="Calibri" charset="0"/>
                <a:cs typeface="+mn-cs"/>
              </a:rPr>
              <a:t>    </a:t>
            </a:r>
            <a:r>
              <a:rPr lang="fr-FR" sz="1400" b="1" dirty="0" err="1" smtClean="0">
                <a:latin typeface="Calibri" charset="0"/>
                <a:cs typeface="+mn-cs"/>
              </a:rPr>
              <a:t>Integration</a:t>
            </a:r>
            <a:r>
              <a:rPr lang="fr-FR" sz="1400" b="1" dirty="0" smtClean="0">
                <a:latin typeface="Calibri" charset="0"/>
                <a:cs typeface="+mn-cs"/>
              </a:rPr>
              <a:t> </a:t>
            </a:r>
            <a:endParaRPr lang="fr-FR" sz="1400" b="1" dirty="0">
              <a:latin typeface="Calibri" charset="0"/>
              <a:cs typeface="+mn-cs"/>
            </a:endParaRPr>
          </a:p>
          <a:p>
            <a:pPr algn="ctr">
              <a:defRPr/>
            </a:pPr>
            <a:r>
              <a:rPr lang="fr-FR" sz="1400" b="1" dirty="0">
                <a:latin typeface="Calibri" charset="0"/>
                <a:cs typeface="+mn-cs"/>
              </a:rPr>
              <a:t>of </a:t>
            </a:r>
          </a:p>
          <a:p>
            <a:pPr algn="ctr">
              <a:defRPr/>
            </a:pPr>
            <a:r>
              <a:rPr lang="fr-FR" sz="1400" b="1" dirty="0" err="1">
                <a:latin typeface="Calibri" charset="0"/>
                <a:cs typeface="+mn-cs"/>
              </a:rPr>
              <a:t>database</a:t>
            </a:r>
            <a:endParaRPr lang="fr-FR" sz="1400" b="1" dirty="0">
              <a:latin typeface="Calibri" charset="0"/>
              <a:cs typeface="+mn-cs"/>
            </a:endParaRPr>
          </a:p>
        </p:txBody>
      </p:sp>
      <p:sp>
        <p:nvSpPr>
          <p:cNvPr id="44050" name="Line 18"/>
          <p:cNvSpPr>
            <a:spLocks noChangeShapeType="1"/>
          </p:cNvSpPr>
          <p:nvPr/>
        </p:nvSpPr>
        <p:spPr bwMode="auto">
          <a:xfrm>
            <a:off x="2124075" y="220503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4051" name="Text Box 19"/>
          <p:cNvSpPr txBox="1">
            <a:spLocks noChangeArrowheads="1"/>
          </p:cNvSpPr>
          <p:nvPr/>
        </p:nvSpPr>
        <p:spPr bwMode="auto">
          <a:xfrm>
            <a:off x="1792288" y="1727200"/>
            <a:ext cx="692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2013</a:t>
            </a:r>
          </a:p>
        </p:txBody>
      </p:sp>
      <p:sp>
        <p:nvSpPr>
          <p:cNvPr id="44052" name="Line 20"/>
          <p:cNvSpPr>
            <a:spLocks noChangeShapeType="1"/>
          </p:cNvSpPr>
          <p:nvPr/>
        </p:nvSpPr>
        <p:spPr bwMode="auto">
          <a:xfrm>
            <a:off x="3608388" y="2151063"/>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44053" name="Text Box 21"/>
          <p:cNvSpPr txBox="1">
            <a:spLocks noChangeArrowheads="1"/>
          </p:cNvSpPr>
          <p:nvPr/>
        </p:nvSpPr>
        <p:spPr bwMode="auto">
          <a:xfrm>
            <a:off x="3276600" y="1739900"/>
            <a:ext cx="692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2015</a:t>
            </a:r>
          </a:p>
        </p:txBody>
      </p:sp>
      <p:sp>
        <p:nvSpPr>
          <p:cNvPr id="44054" name="AutoShape 22"/>
          <p:cNvSpPr>
            <a:spLocks/>
          </p:cNvSpPr>
          <p:nvPr/>
        </p:nvSpPr>
        <p:spPr bwMode="auto">
          <a:xfrm rot="5400000">
            <a:off x="5472906" y="943770"/>
            <a:ext cx="358775" cy="2449512"/>
          </a:xfrm>
          <a:prstGeom prst="leftBrace">
            <a:avLst>
              <a:gd name="adj1" fmla="val 56895"/>
              <a:gd name="adj2" fmla="val 50000"/>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44055" name="Text Box 23"/>
          <p:cNvSpPr txBox="1">
            <a:spLocks noChangeArrowheads="1"/>
          </p:cNvSpPr>
          <p:nvPr/>
        </p:nvSpPr>
        <p:spPr bwMode="auto">
          <a:xfrm>
            <a:off x="5024438" y="1504950"/>
            <a:ext cx="12763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2018-2020</a:t>
            </a:r>
          </a:p>
        </p:txBody>
      </p:sp>
      <p:sp>
        <p:nvSpPr>
          <p:cNvPr id="2" name="Freccia destra 1"/>
          <p:cNvSpPr/>
          <p:nvPr/>
        </p:nvSpPr>
        <p:spPr>
          <a:xfrm rot="16200000">
            <a:off x="6137277" y="4168774"/>
            <a:ext cx="952501" cy="20320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CasellaDiTesto 2"/>
          <p:cNvSpPr txBox="1"/>
          <p:nvPr/>
        </p:nvSpPr>
        <p:spPr>
          <a:xfrm>
            <a:off x="5978483" y="4932918"/>
            <a:ext cx="1473292" cy="369332"/>
          </a:xfrm>
          <a:prstGeom prst="rect">
            <a:avLst/>
          </a:prstGeom>
          <a:noFill/>
          <a:ln>
            <a:solidFill>
              <a:schemeClr val="tx1"/>
            </a:solidFill>
          </a:ln>
        </p:spPr>
        <p:txBody>
          <a:bodyPr wrap="none" rtlCol="0">
            <a:spAutoFit/>
          </a:bodyPr>
          <a:lstStyle/>
          <a:p>
            <a:r>
              <a:rPr lang="it-IT" dirty="0"/>
              <a:t>WE ARE HERE</a:t>
            </a:r>
          </a:p>
        </p:txBody>
      </p:sp>
      <p:sp>
        <p:nvSpPr>
          <p:cNvPr id="20" name="CasellaDiTesto 19"/>
          <p:cNvSpPr txBox="1"/>
          <p:nvPr/>
        </p:nvSpPr>
        <p:spPr>
          <a:xfrm>
            <a:off x="7616081" y="3756025"/>
            <a:ext cx="1189260" cy="646331"/>
          </a:xfrm>
          <a:prstGeom prst="rect">
            <a:avLst/>
          </a:prstGeom>
          <a:noFill/>
          <a:ln>
            <a:solidFill>
              <a:schemeClr val="tx1"/>
            </a:solidFill>
          </a:ln>
        </p:spPr>
        <p:txBody>
          <a:bodyPr wrap="none" rtlCol="0">
            <a:spAutoFit/>
          </a:bodyPr>
          <a:lstStyle/>
          <a:p>
            <a:pPr algn="ctr"/>
            <a:r>
              <a:rPr lang="it-IT" dirty="0"/>
              <a:t>PRECISION</a:t>
            </a:r>
          </a:p>
          <a:p>
            <a:pPr algn="ctr"/>
            <a:r>
              <a:rPr lang="it-IT" dirty="0"/>
              <a:t>MEDICINE</a:t>
            </a:r>
          </a:p>
        </p:txBody>
      </p:sp>
    </p:spTree>
    <p:extLst>
      <p:ext uri="{BB962C8B-B14F-4D97-AF65-F5344CB8AC3E}">
        <p14:creationId xmlns:p14="http://schemas.microsoft.com/office/powerpoint/2010/main" xmlns="" val="638308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261229"/>
            <a:ext cx="9144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0" y="-23935"/>
            <a:ext cx="9144000" cy="1143000"/>
          </a:xfrm>
          <a:prstGeom prst="rect">
            <a:avLst/>
          </a:prstGeom>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0000"/>
                </a:solidFill>
                <a:latin typeface="Arial" panose="020B0604020202020204" pitchFamily="34" charset="0"/>
                <a:cs typeface="Arial" panose="020B0604020202020204" pitchFamily="34" charset="0"/>
              </a:rPr>
              <a:t>The progress of medical research </a:t>
            </a:r>
          </a:p>
          <a:p>
            <a:r>
              <a:rPr lang="en-US" sz="3600" b="1" dirty="0">
                <a:solidFill>
                  <a:srgbClr val="000000"/>
                </a:solidFill>
                <a:latin typeface="Arial" panose="020B0604020202020204" pitchFamily="34" charset="0"/>
                <a:cs typeface="Arial" panose="020B0604020202020204" pitchFamily="34" charset="0"/>
              </a:rPr>
              <a:t>has been slow for millennia</a:t>
            </a:r>
          </a:p>
        </p:txBody>
      </p:sp>
      <p:pic>
        <p:nvPicPr>
          <p:cNvPr id="30723" name="Picture 3"/>
          <p:cNvPicPr>
            <a:picLocks noGrp="1" noChangeAspect="1" noChangeArrowheads="1"/>
          </p:cNvPicPr>
          <p:nvPr>
            <p:ph sz="half" idx="1"/>
          </p:nvPr>
        </p:nvPicPr>
        <p:blipFill>
          <a:blip r:embed="rId3" cstate="print"/>
          <a:stretch>
            <a:fillRect/>
          </a:stretch>
        </p:blipFill>
        <p:spPr bwMode="auto">
          <a:xfrm>
            <a:off x="893799" y="3918041"/>
            <a:ext cx="3168757" cy="2401214"/>
          </a:xfrm>
          <a:prstGeom prst="rect">
            <a:avLst/>
          </a:prstGeom>
          <a:noFill/>
          <a:ln w="9525">
            <a:noFill/>
            <a:miter lim="800000"/>
            <a:headEnd/>
            <a:tailEnd/>
          </a:ln>
          <a:effectLst/>
        </p:spPr>
      </p:pic>
      <p:sp>
        <p:nvSpPr>
          <p:cNvPr id="13" name="Content Placeholder 12"/>
          <p:cNvSpPr>
            <a:spLocks noGrp="1"/>
          </p:cNvSpPr>
          <p:nvPr>
            <p:ph sz="half" idx="2"/>
          </p:nvPr>
        </p:nvSpPr>
        <p:spPr>
          <a:xfrm>
            <a:off x="4648200" y="1600200"/>
            <a:ext cx="4038600" cy="4946904"/>
          </a:xfrm>
          <a:ln>
            <a:noFill/>
          </a:ln>
        </p:spPr>
        <p:txBody>
          <a:bodyPr>
            <a:normAutofit fontScale="92500" lnSpcReduction="20000"/>
          </a:bodyPr>
          <a:lstStyle/>
          <a:p>
            <a:r>
              <a:rPr lang="en-US" sz="2400" dirty="0"/>
              <a:t>Medicine began 45 centuries ago with the Egyptians and the Babylonians. Yet, until the 20</a:t>
            </a:r>
            <a:r>
              <a:rPr lang="en-US" sz="2400" baseline="30000" dirty="0"/>
              <a:t>th</a:t>
            </a:r>
            <a:r>
              <a:rPr lang="en-US" sz="2400" dirty="0"/>
              <a:t> century, physicians could only use their unaided senses to </a:t>
            </a:r>
            <a:r>
              <a:rPr lang="en-US" sz="2400" b="1" dirty="0"/>
              <a:t>examine patients</a:t>
            </a:r>
          </a:p>
          <a:p>
            <a:r>
              <a:rPr lang="en-US" sz="2400" dirty="0"/>
              <a:t>The Greeks and Romans perfected  ancient medicine, </a:t>
            </a:r>
            <a:r>
              <a:rPr lang="en-US" sz="2400" b="1" dirty="0"/>
              <a:t>beginning early anatomical dissections</a:t>
            </a:r>
          </a:p>
          <a:p>
            <a:r>
              <a:rPr lang="en-US" sz="2400" dirty="0"/>
              <a:t>However, from the 2</a:t>
            </a:r>
            <a:r>
              <a:rPr lang="en-US" sz="2400" baseline="30000" dirty="0"/>
              <a:t>nd</a:t>
            </a:r>
            <a:r>
              <a:rPr lang="en-US" sz="2400" dirty="0"/>
              <a:t> century AD dissecting human bodies was forbidden. All we </a:t>
            </a:r>
            <a:r>
              <a:rPr lang="en-US" sz="2400" i="1" dirty="0"/>
              <a:t>thought</a:t>
            </a:r>
            <a:r>
              <a:rPr lang="en-US" sz="2400" dirty="0"/>
              <a:t> we understood about the inner workings of our bodies derived from the dissection of dead animals</a:t>
            </a:r>
          </a:p>
        </p:txBody>
      </p:sp>
      <p:sp>
        <p:nvSpPr>
          <p:cNvPr id="14" name="TextBox 13"/>
          <p:cNvSpPr txBox="1"/>
          <p:nvPr/>
        </p:nvSpPr>
        <p:spPr>
          <a:xfrm>
            <a:off x="384354" y="6313777"/>
            <a:ext cx="4187646" cy="307777"/>
          </a:xfrm>
          <a:prstGeom prst="rect">
            <a:avLst/>
          </a:prstGeom>
          <a:noFill/>
        </p:spPr>
        <p:txBody>
          <a:bodyPr wrap="square" rtlCol="0">
            <a:spAutoFit/>
          </a:bodyPr>
          <a:lstStyle/>
          <a:p>
            <a:pPr algn="ctr" defTabSz="914400"/>
            <a:r>
              <a:rPr lang="en-US" sz="1400" b="1" dirty="0">
                <a:solidFill>
                  <a:srgbClr val="7030A0"/>
                </a:solidFill>
                <a:latin typeface="Arial" panose="020B0604020202020204" pitchFamily="34" charset="0"/>
                <a:cs typeface="Arial" panose="020B0604020202020204" pitchFamily="34" charset="0"/>
              </a:rPr>
              <a:t>Hippocrates examining a young patient</a:t>
            </a:r>
          </a:p>
        </p:txBody>
      </p:sp>
      <p:grpSp>
        <p:nvGrpSpPr>
          <p:cNvPr id="10" name="Group 9"/>
          <p:cNvGrpSpPr/>
          <p:nvPr/>
        </p:nvGrpSpPr>
        <p:grpSpPr>
          <a:xfrm>
            <a:off x="384354" y="1470295"/>
            <a:ext cx="4187646" cy="2447746"/>
            <a:chOff x="384354" y="1335197"/>
            <a:chExt cx="4187646" cy="2447746"/>
          </a:xfrm>
        </p:grpSpPr>
        <p:pic>
          <p:nvPicPr>
            <p:cNvPr id="48130" name="Picture 2" descr="http://upload.wikimedia.org/wikipedia/commons/thumb/b/b4/Edwin_Smith_Papyrus_v2.jpg/1024px-Edwin_Smith_Papyrus_v2.jpg"/>
            <p:cNvPicPr>
              <a:picLocks noChangeAspect="1" noChangeArrowheads="1"/>
            </p:cNvPicPr>
            <p:nvPr/>
          </p:nvPicPr>
          <p:blipFill>
            <a:blip r:embed="rId4" cstate="print"/>
            <a:srcRect/>
            <a:stretch>
              <a:fillRect/>
            </a:stretch>
          </p:blipFill>
          <p:spPr bwMode="auto">
            <a:xfrm>
              <a:off x="1216305" y="1335197"/>
              <a:ext cx="2523745" cy="1932869"/>
            </a:xfrm>
            <a:prstGeom prst="rect">
              <a:avLst/>
            </a:prstGeom>
            <a:noFill/>
          </p:spPr>
        </p:pic>
        <p:sp>
          <p:nvSpPr>
            <p:cNvPr id="9" name="TextBox 8"/>
            <p:cNvSpPr txBox="1"/>
            <p:nvPr/>
          </p:nvSpPr>
          <p:spPr>
            <a:xfrm>
              <a:off x="384354" y="3259723"/>
              <a:ext cx="4187646" cy="523220"/>
            </a:xfrm>
            <a:prstGeom prst="rect">
              <a:avLst/>
            </a:prstGeom>
            <a:noFill/>
          </p:spPr>
          <p:txBody>
            <a:bodyPr wrap="square" rtlCol="0">
              <a:spAutoFit/>
            </a:bodyPr>
            <a:lstStyle/>
            <a:p>
              <a:pPr algn="ctr" defTabSz="914400"/>
              <a:r>
                <a:rPr lang="en-US" sz="1400" b="1" dirty="0" err="1">
                  <a:solidFill>
                    <a:srgbClr val="7030A0"/>
                  </a:solidFill>
                  <a:latin typeface="Arial" panose="020B0604020202020204" pitchFamily="34" charset="0"/>
                  <a:cs typeface="Arial" panose="020B0604020202020204" pitchFamily="34" charset="0"/>
                </a:rPr>
                <a:t>Hedwin</a:t>
              </a:r>
              <a:r>
                <a:rPr lang="en-US" sz="1400" b="1" dirty="0">
                  <a:solidFill>
                    <a:srgbClr val="7030A0"/>
                  </a:solidFill>
                  <a:latin typeface="Arial" panose="020B0604020202020204" pitchFamily="34" charset="0"/>
                  <a:cs typeface="Arial" panose="020B0604020202020204" pitchFamily="34" charset="0"/>
                </a:rPr>
                <a:t> Smith Papyrus describing brain surgery</a:t>
              </a:r>
            </a:p>
          </p:txBody>
        </p:sp>
      </p:grpSp>
    </p:spTree>
    <p:extLst>
      <p:ext uri="{BB962C8B-B14F-4D97-AF65-F5344CB8AC3E}">
        <p14:creationId xmlns:p14="http://schemas.microsoft.com/office/powerpoint/2010/main" xmlns="" val="2721960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7317" y="400390"/>
            <a:ext cx="9144000" cy="1143000"/>
          </a:xfrm>
          <a:prstGeom prst="rect">
            <a:avLst/>
          </a:prstGeom>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00"/>
                </a:solidFill>
                <a:latin typeface="Arial" panose="020B0604020202020204" pitchFamily="34" charset="0"/>
                <a:cs typeface="Arial" panose="020B0604020202020204" pitchFamily="34" charset="0"/>
              </a:rPr>
              <a:t>The first revolution: human anatomy</a:t>
            </a:r>
          </a:p>
        </p:txBody>
      </p:sp>
      <p:sp>
        <p:nvSpPr>
          <p:cNvPr id="13" name="Content Placeholder 12"/>
          <p:cNvSpPr>
            <a:spLocks noGrp="1"/>
          </p:cNvSpPr>
          <p:nvPr>
            <p:ph sz="half" idx="2"/>
          </p:nvPr>
        </p:nvSpPr>
        <p:spPr>
          <a:ln>
            <a:noFill/>
          </a:ln>
        </p:spPr>
        <p:txBody>
          <a:bodyPr>
            <a:normAutofit fontScale="85000" lnSpcReduction="10000"/>
          </a:bodyPr>
          <a:lstStyle/>
          <a:p>
            <a:r>
              <a:rPr lang="en-US" dirty="0"/>
              <a:t>Leonardo </a:t>
            </a:r>
            <a:r>
              <a:rPr lang="en-US" dirty="0" err="1"/>
              <a:t>da</a:t>
            </a:r>
            <a:r>
              <a:rPr lang="en-US" dirty="0"/>
              <a:t> Vinci (1452-1519) jump-started medical science after a long slumber by </a:t>
            </a:r>
            <a:r>
              <a:rPr lang="en-US" b="1" dirty="0"/>
              <a:t>re-introducing the study of human anatomy</a:t>
            </a:r>
            <a:r>
              <a:rPr lang="en-US" dirty="0"/>
              <a:t> through cadaver dissection. For the first time since Roman times, we began learning about the </a:t>
            </a:r>
            <a:r>
              <a:rPr lang="en-US" i="1" dirty="0"/>
              <a:t>inside </a:t>
            </a:r>
            <a:r>
              <a:rPr lang="en-US" dirty="0"/>
              <a:t>of a human body, but remained limited to the resolution of unaided senses</a:t>
            </a:r>
          </a:p>
        </p:txBody>
      </p:sp>
      <p:pic>
        <p:nvPicPr>
          <p:cNvPr id="30727" name="Picture 7"/>
          <p:cNvPicPr>
            <a:picLocks noChangeAspect="1" noChangeArrowheads="1"/>
          </p:cNvPicPr>
          <p:nvPr/>
        </p:nvPicPr>
        <p:blipFill>
          <a:blip r:embed="rId3" cstate="print"/>
          <a:srcRect/>
          <a:stretch>
            <a:fillRect/>
          </a:stretch>
        </p:blipFill>
        <p:spPr bwMode="auto">
          <a:xfrm>
            <a:off x="929030" y="4189780"/>
            <a:ext cx="3178759" cy="2384069"/>
          </a:xfrm>
          <a:prstGeom prst="rect">
            <a:avLst/>
          </a:prstGeom>
          <a:noFill/>
          <a:ln w="9525">
            <a:noFill/>
            <a:miter lim="800000"/>
            <a:headEnd/>
            <a:tailEnd/>
          </a:ln>
        </p:spPr>
      </p:pic>
      <p:pic>
        <p:nvPicPr>
          <p:cNvPr id="30729" name="Picture 9"/>
          <p:cNvPicPr>
            <a:picLocks noGrp="1" noChangeAspect="1" noChangeArrowheads="1"/>
          </p:cNvPicPr>
          <p:nvPr>
            <p:ph sz="half" idx="1"/>
          </p:nvPr>
        </p:nvPicPr>
        <p:blipFill>
          <a:blip r:embed="rId4" cstate="print"/>
          <a:srcRect/>
          <a:stretch>
            <a:fillRect/>
          </a:stretch>
        </p:blipFill>
        <p:spPr bwMode="auto">
          <a:xfrm>
            <a:off x="533400" y="1530350"/>
            <a:ext cx="4038600" cy="2520868"/>
          </a:xfrm>
          <a:prstGeom prst="rect">
            <a:avLst/>
          </a:prstGeom>
          <a:noFill/>
          <a:ln w="9525">
            <a:noFill/>
            <a:miter lim="800000"/>
            <a:headEnd/>
            <a:tailEnd/>
          </a:ln>
        </p:spPr>
      </p:pic>
    </p:spTree>
    <p:extLst>
      <p:ext uri="{BB962C8B-B14F-4D97-AF65-F5344CB8AC3E}">
        <p14:creationId xmlns:p14="http://schemas.microsoft.com/office/powerpoint/2010/main" xmlns="" val="132167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42123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00"/>
                </a:solidFill>
                <a:latin typeface="Arial" panose="020B0604020202020204" pitchFamily="34" charset="0"/>
                <a:cs typeface="Arial" panose="020B0604020202020204" pitchFamily="34" charset="0"/>
              </a:rPr>
              <a:t>The second revolution: microscopy</a:t>
            </a:r>
          </a:p>
        </p:txBody>
      </p:sp>
      <p:grpSp>
        <p:nvGrpSpPr>
          <p:cNvPr id="23" name="Group 22"/>
          <p:cNvGrpSpPr/>
          <p:nvPr/>
        </p:nvGrpSpPr>
        <p:grpSpPr>
          <a:xfrm>
            <a:off x="748579" y="1701784"/>
            <a:ext cx="7633919" cy="4529050"/>
            <a:chOff x="309204" y="1784909"/>
            <a:chExt cx="7633919" cy="4529050"/>
          </a:xfrm>
        </p:grpSpPr>
        <p:grpSp>
          <p:nvGrpSpPr>
            <p:cNvPr id="20" name="Group 19"/>
            <p:cNvGrpSpPr/>
            <p:nvPr/>
          </p:nvGrpSpPr>
          <p:grpSpPr>
            <a:xfrm>
              <a:off x="309204" y="1791268"/>
              <a:ext cx="2919837" cy="4522691"/>
              <a:chOff x="309204" y="1791268"/>
              <a:chExt cx="2919837" cy="4522691"/>
            </a:xfrm>
          </p:grpSpPr>
          <p:pic>
            <p:nvPicPr>
              <p:cNvPr id="2050" name="Picture 2" descr="http://i.livescience.com/images/i/000/056/873/original/First-compound-microscope.jpg?1379118283"/>
              <p:cNvPicPr>
                <a:picLocks noChangeAspect="1" noChangeArrowheads="1"/>
              </p:cNvPicPr>
              <p:nvPr/>
            </p:nvPicPr>
            <p:blipFill>
              <a:blip r:embed="rId3" cstate="print"/>
              <a:srcRect/>
              <a:stretch>
                <a:fillRect/>
              </a:stretch>
            </p:blipFill>
            <p:spPr bwMode="auto">
              <a:xfrm>
                <a:off x="733175" y="4760038"/>
                <a:ext cx="2071894" cy="1553921"/>
              </a:xfrm>
              <a:prstGeom prst="rect">
                <a:avLst/>
              </a:prstGeom>
              <a:noFill/>
            </p:spPr>
          </p:pic>
          <p:grpSp>
            <p:nvGrpSpPr>
              <p:cNvPr id="16" name="Group 15"/>
              <p:cNvGrpSpPr/>
              <p:nvPr/>
            </p:nvGrpSpPr>
            <p:grpSpPr>
              <a:xfrm>
                <a:off x="309204" y="1791268"/>
                <a:ext cx="2919837" cy="2664586"/>
                <a:chOff x="309204" y="1581955"/>
                <a:chExt cx="3904361" cy="3762396"/>
              </a:xfrm>
            </p:grpSpPr>
            <p:grpSp>
              <p:nvGrpSpPr>
                <p:cNvPr id="14" name="Group 13"/>
                <p:cNvGrpSpPr/>
                <p:nvPr/>
              </p:nvGrpSpPr>
              <p:grpSpPr>
                <a:xfrm>
                  <a:off x="309204" y="1584207"/>
                  <a:ext cx="1905000" cy="3760144"/>
                  <a:chOff x="309204" y="1584207"/>
                  <a:chExt cx="1905000" cy="3760144"/>
                </a:xfrm>
              </p:grpSpPr>
              <p:pic>
                <p:nvPicPr>
                  <p:cNvPr id="2052" name="Picture 4" descr="http://www.aps.org/publications/apsnews/200403/images/microscope_inventor.jpg"/>
                  <p:cNvPicPr>
                    <a:picLocks noChangeAspect="1" noChangeArrowheads="1"/>
                  </p:cNvPicPr>
                  <p:nvPr/>
                </p:nvPicPr>
                <p:blipFill>
                  <a:blip r:embed="rId4" cstate="print"/>
                  <a:srcRect t="1312" b="4078"/>
                  <a:stretch>
                    <a:fillRect/>
                  </a:stretch>
                </p:blipFill>
                <p:spPr bwMode="auto">
                  <a:xfrm>
                    <a:off x="309204" y="1584207"/>
                    <a:ext cx="1905000" cy="2667444"/>
                  </a:xfrm>
                  <a:prstGeom prst="rect">
                    <a:avLst/>
                  </a:prstGeom>
                  <a:noFill/>
                </p:spPr>
              </p:pic>
              <p:sp>
                <p:nvSpPr>
                  <p:cNvPr id="11" name="TextBox 10"/>
                  <p:cNvSpPr txBox="1"/>
                  <p:nvPr/>
                </p:nvSpPr>
                <p:spPr>
                  <a:xfrm>
                    <a:off x="497264" y="4301357"/>
                    <a:ext cx="1716938" cy="1042994"/>
                  </a:xfrm>
                  <a:prstGeom prst="rect">
                    <a:avLst/>
                  </a:prstGeom>
                  <a:noFill/>
                </p:spPr>
                <p:txBody>
                  <a:bodyPr wrap="square" rtlCol="0">
                    <a:spAutoFit/>
                  </a:bodyPr>
                  <a:lstStyle/>
                  <a:p>
                    <a:pPr algn="ctr" defTabSz="914400"/>
                    <a:r>
                      <a:rPr lang="en-US" sz="1400" b="1" dirty="0">
                        <a:latin typeface="Arial" panose="020B0604020202020204" pitchFamily="34" charset="0"/>
                        <a:cs typeface="Arial" panose="020B0604020202020204" pitchFamily="34" charset="0"/>
                      </a:rPr>
                      <a:t>Zacharias Janssen (1585-1632)</a:t>
                    </a:r>
                  </a:p>
                </p:txBody>
              </p:sp>
            </p:grpSp>
            <p:grpSp>
              <p:nvGrpSpPr>
                <p:cNvPr id="15" name="Group 14"/>
                <p:cNvGrpSpPr/>
                <p:nvPr/>
              </p:nvGrpSpPr>
              <p:grpSpPr>
                <a:xfrm>
                  <a:off x="2308565" y="1581955"/>
                  <a:ext cx="1905000" cy="3762396"/>
                  <a:chOff x="2308565" y="1581955"/>
                  <a:chExt cx="1905000" cy="3762396"/>
                </a:xfrm>
              </p:grpSpPr>
              <p:pic>
                <p:nvPicPr>
                  <p:cNvPr id="2054" name="Picture 6" descr="http://micro.magnet.fsu.edu/optics/timeline/people/antiqueimages/lippershey.jpg"/>
                  <p:cNvPicPr>
                    <a:picLocks noChangeAspect="1" noChangeArrowheads="1"/>
                  </p:cNvPicPr>
                  <p:nvPr/>
                </p:nvPicPr>
                <p:blipFill>
                  <a:blip r:embed="rId5" cstate="print"/>
                  <a:srcRect b="10788"/>
                  <a:stretch>
                    <a:fillRect/>
                  </a:stretch>
                </p:blipFill>
                <p:spPr bwMode="auto">
                  <a:xfrm>
                    <a:off x="2308565" y="1581955"/>
                    <a:ext cx="1905000" cy="2668193"/>
                  </a:xfrm>
                  <a:prstGeom prst="rect">
                    <a:avLst/>
                  </a:prstGeom>
                  <a:noFill/>
                </p:spPr>
              </p:pic>
              <p:sp>
                <p:nvSpPr>
                  <p:cNvPr id="12" name="TextBox 11"/>
                  <p:cNvSpPr txBox="1"/>
                  <p:nvPr/>
                </p:nvSpPr>
                <p:spPr>
                  <a:xfrm>
                    <a:off x="2496625" y="4301357"/>
                    <a:ext cx="1716938" cy="1042994"/>
                  </a:xfrm>
                  <a:prstGeom prst="rect">
                    <a:avLst/>
                  </a:prstGeom>
                  <a:noFill/>
                </p:spPr>
                <p:txBody>
                  <a:bodyPr wrap="square" rtlCol="0">
                    <a:spAutoFit/>
                  </a:bodyPr>
                  <a:lstStyle/>
                  <a:p>
                    <a:pPr algn="ctr" defTabSz="914400"/>
                    <a:r>
                      <a:rPr lang="en-US" sz="1400" b="1" dirty="0">
                        <a:latin typeface="Arial" panose="020B0604020202020204" pitchFamily="34" charset="0"/>
                        <a:cs typeface="Arial" panose="020B0604020202020204" pitchFamily="34" charset="0"/>
                      </a:rPr>
                      <a:t>Hans </a:t>
                    </a:r>
                    <a:r>
                      <a:rPr lang="en-US" sz="1400" b="1" dirty="0" err="1">
                        <a:latin typeface="Arial" panose="020B0604020202020204" pitchFamily="34" charset="0"/>
                        <a:cs typeface="Arial" panose="020B0604020202020204" pitchFamily="34" charset="0"/>
                      </a:rPr>
                      <a:t>Lippershey</a:t>
                    </a:r>
                    <a:endParaRPr lang="en-US" sz="1400" b="1" dirty="0">
                      <a:latin typeface="Arial" panose="020B0604020202020204" pitchFamily="34" charset="0"/>
                      <a:cs typeface="Arial" panose="020B0604020202020204" pitchFamily="34" charset="0"/>
                    </a:endParaRPr>
                  </a:p>
                  <a:p>
                    <a:pPr algn="ctr" defTabSz="914400"/>
                    <a:r>
                      <a:rPr lang="en-US" sz="1400" b="1" dirty="0">
                        <a:latin typeface="Arial" panose="020B0604020202020204" pitchFamily="34" charset="0"/>
                        <a:cs typeface="Arial" panose="020B0604020202020204" pitchFamily="34" charset="0"/>
                      </a:rPr>
                      <a:t>(1570-1619)</a:t>
                    </a:r>
                  </a:p>
                </p:txBody>
              </p:sp>
            </p:grpSp>
          </p:grpSp>
        </p:grpSp>
        <p:grpSp>
          <p:nvGrpSpPr>
            <p:cNvPr id="22" name="Group 21"/>
            <p:cNvGrpSpPr/>
            <p:nvPr/>
          </p:nvGrpSpPr>
          <p:grpSpPr>
            <a:xfrm>
              <a:off x="4050878" y="1784909"/>
              <a:ext cx="3892245" cy="4529050"/>
              <a:chOff x="4050878" y="1784909"/>
              <a:chExt cx="3892245" cy="4529050"/>
            </a:xfrm>
          </p:grpSpPr>
          <p:grpSp>
            <p:nvGrpSpPr>
              <p:cNvPr id="21" name="Group 20"/>
              <p:cNvGrpSpPr/>
              <p:nvPr/>
            </p:nvGrpSpPr>
            <p:grpSpPr>
              <a:xfrm>
                <a:off x="4050878" y="3677517"/>
                <a:ext cx="3892245" cy="2636442"/>
                <a:chOff x="3619500" y="3677517"/>
                <a:chExt cx="3892245" cy="2636442"/>
              </a:xfrm>
            </p:grpSpPr>
            <p:pic>
              <p:nvPicPr>
                <p:cNvPr id="2056" name="Picture 8" descr="http://www.microscopemaster.com/images/bigstock_Vintage_Microscope_915407vintage.jpg"/>
                <p:cNvPicPr>
                  <a:picLocks noChangeAspect="1" noChangeArrowheads="1"/>
                </p:cNvPicPr>
                <p:nvPr/>
              </p:nvPicPr>
              <p:blipFill>
                <a:blip r:embed="rId6" cstate="print"/>
                <a:srcRect/>
                <a:stretch>
                  <a:fillRect/>
                </a:stretch>
              </p:blipFill>
              <p:spPr bwMode="auto">
                <a:xfrm>
                  <a:off x="3619500" y="3713634"/>
                  <a:ext cx="1905000" cy="2600325"/>
                </a:xfrm>
                <a:prstGeom prst="rect">
                  <a:avLst/>
                </a:prstGeom>
                <a:noFill/>
              </p:spPr>
            </p:pic>
            <p:pic>
              <p:nvPicPr>
                <p:cNvPr id="2058" name="Picture 10" descr="http://upload.wikimedia.org/wikipedia/commons/b/b1/Optical_microscope_nikon_alphaphot_%2B.jpg"/>
                <p:cNvPicPr>
                  <a:picLocks noChangeAspect="1" noChangeArrowheads="1"/>
                </p:cNvPicPr>
                <p:nvPr/>
              </p:nvPicPr>
              <p:blipFill>
                <a:blip r:embed="rId7" cstate="print"/>
                <a:srcRect/>
                <a:stretch>
                  <a:fillRect/>
                </a:stretch>
              </p:blipFill>
              <p:spPr bwMode="auto">
                <a:xfrm>
                  <a:off x="5771693" y="3677517"/>
                  <a:ext cx="1740052" cy="2636442"/>
                </a:xfrm>
                <a:prstGeom prst="rect">
                  <a:avLst/>
                </a:prstGeom>
                <a:noFill/>
              </p:spPr>
            </p:pic>
          </p:grpSp>
          <p:sp>
            <p:nvSpPr>
              <p:cNvPr id="19" name="TextBox 18"/>
              <p:cNvSpPr txBox="1"/>
              <p:nvPr/>
            </p:nvSpPr>
            <p:spPr>
              <a:xfrm>
                <a:off x="4522987" y="1784909"/>
                <a:ext cx="3344876" cy="1938992"/>
              </a:xfrm>
              <a:prstGeom prst="rect">
                <a:avLst/>
              </a:prstGeom>
              <a:noFill/>
            </p:spPr>
            <p:txBody>
              <a:bodyPr wrap="square" rtlCol="0">
                <a:spAutoFit/>
              </a:bodyPr>
              <a:lstStyle/>
              <a:p>
                <a:pPr defTabSz="914400"/>
                <a:r>
                  <a:rPr lang="en-US" sz="2000" dirty="0">
                    <a:latin typeface="Arial" panose="020B0604020202020204" pitchFamily="34" charset="0"/>
                    <a:cs typeface="Arial" panose="020B0604020202020204" pitchFamily="34" charset="0"/>
                  </a:rPr>
                  <a:t>A century after Leonardo, the </a:t>
                </a:r>
                <a:r>
                  <a:rPr lang="en-US" sz="2000" b="1" dirty="0">
                    <a:latin typeface="Arial" panose="020B0604020202020204" pitchFamily="34" charset="0"/>
                    <a:cs typeface="Arial" panose="020B0604020202020204" pitchFamily="34" charset="0"/>
                  </a:rPr>
                  <a:t>microscope</a:t>
                </a:r>
                <a:r>
                  <a:rPr lang="en-US" sz="2000" dirty="0">
                    <a:latin typeface="Arial" panose="020B0604020202020204" pitchFamily="34" charset="0"/>
                    <a:cs typeface="Arial" panose="020B0604020202020204" pitchFamily="34" charset="0"/>
                  </a:rPr>
                  <a:t> enabled us to observe normal and diseased tissues at the cellular level for the first time in history</a:t>
                </a:r>
              </a:p>
            </p:txBody>
          </p:sp>
        </p:grpSp>
      </p:grpSp>
    </p:spTree>
    <p:extLst>
      <p:ext uri="{BB962C8B-B14F-4D97-AF65-F5344CB8AC3E}">
        <p14:creationId xmlns:p14="http://schemas.microsoft.com/office/powerpoint/2010/main" xmlns="" val="145901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240087"/>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00"/>
                </a:solidFill>
                <a:latin typeface="Arial" panose="020B0604020202020204" pitchFamily="34" charset="0"/>
                <a:cs typeface="Arial" panose="020B0604020202020204" pitchFamily="34" charset="0"/>
              </a:rPr>
              <a:t>Microscopy brought us pathology</a:t>
            </a:r>
          </a:p>
        </p:txBody>
      </p:sp>
      <p:pic>
        <p:nvPicPr>
          <p:cNvPr id="49154" name="Picture 2"/>
          <p:cNvPicPr>
            <a:picLocks noChangeAspect="1" noChangeArrowheads="1"/>
          </p:cNvPicPr>
          <p:nvPr/>
        </p:nvPicPr>
        <p:blipFill>
          <a:blip r:embed="rId3" cstate="print"/>
          <a:srcRect/>
          <a:stretch>
            <a:fillRect/>
          </a:stretch>
        </p:blipFill>
        <p:spPr bwMode="auto">
          <a:xfrm>
            <a:off x="1183591" y="1637005"/>
            <a:ext cx="2059896" cy="2532659"/>
          </a:xfrm>
          <a:prstGeom prst="rect">
            <a:avLst/>
          </a:prstGeom>
          <a:noFill/>
          <a:ln w="9525">
            <a:noFill/>
            <a:miter lim="800000"/>
            <a:headEnd/>
            <a:tailEnd/>
          </a:ln>
        </p:spPr>
      </p:pic>
      <p:sp>
        <p:nvSpPr>
          <p:cNvPr id="16" name="TextBox 15"/>
          <p:cNvSpPr txBox="1"/>
          <p:nvPr/>
        </p:nvSpPr>
        <p:spPr>
          <a:xfrm>
            <a:off x="1360838" y="4169668"/>
            <a:ext cx="1705403" cy="646331"/>
          </a:xfrm>
          <a:prstGeom prst="rect">
            <a:avLst/>
          </a:prstGeom>
          <a:noFill/>
        </p:spPr>
        <p:txBody>
          <a:bodyPr wrap="none" rtlCol="0">
            <a:spAutoFit/>
          </a:bodyPr>
          <a:lstStyle/>
          <a:p>
            <a:pPr algn="ctr" defTabSz="914400"/>
            <a:r>
              <a:rPr lang="en-US" b="1" dirty="0">
                <a:solidFill>
                  <a:srgbClr val="7030A0"/>
                </a:solidFill>
                <a:effectLst>
                  <a:outerShdw blurRad="38100" dist="38100" dir="2700000" algn="tl">
                    <a:srgbClr val="000000">
                      <a:alpha val="43137"/>
                    </a:srgbClr>
                  </a:outerShdw>
                </a:effectLst>
              </a:rPr>
              <a:t>Rudolf Virchow </a:t>
            </a:r>
          </a:p>
          <a:p>
            <a:pPr algn="ctr" defTabSz="914400"/>
            <a:r>
              <a:rPr lang="en-US" b="1" dirty="0">
                <a:solidFill>
                  <a:srgbClr val="7030A0"/>
                </a:solidFill>
                <a:effectLst>
                  <a:outerShdw blurRad="38100" dist="38100" dir="2700000" algn="tl">
                    <a:srgbClr val="000000">
                      <a:alpha val="43137"/>
                    </a:srgbClr>
                  </a:outerShdw>
                </a:effectLst>
              </a:rPr>
              <a:t>(1821-1902)</a:t>
            </a:r>
          </a:p>
        </p:txBody>
      </p:sp>
      <p:sp>
        <p:nvSpPr>
          <p:cNvPr id="20" name="Content Placeholder 19"/>
          <p:cNvSpPr>
            <a:spLocks noGrp="1"/>
          </p:cNvSpPr>
          <p:nvPr>
            <p:ph sz="half" idx="2"/>
          </p:nvPr>
        </p:nvSpPr>
        <p:spPr>
          <a:xfrm>
            <a:off x="4623207" y="1637005"/>
            <a:ext cx="4038600" cy="4525963"/>
          </a:xfrm>
        </p:spPr>
        <p:txBody>
          <a:bodyPr>
            <a:noAutofit/>
          </a:bodyPr>
          <a:lstStyle/>
          <a:p>
            <a:r>
              <a:rPr lang="en-US" sz="1800" dirty="0"/>
              <a:t>Using the microscope, Rudolf Virchow built his revolutionary theory of the cell as the unit of life and disease: </a:t>
            </a:r>
          </a:p>
          <a:p>
            <a:r>
              <a:rPr lang="en-US" sz="1800" dirty="0"/>
              <a:t>All living organisms are made of cells</a:t>
            </a:r>
          </a:p>
          <a:p>
            <a:r>
              <a:rPr lang="en-US" sz="1800" dirty="0"/>
              <a:t>Cells only derive from other cells</a:t>
            </a:r>
          </a:p>
          <a:p>
            <a:r>
              <a:rPr lang="en-US" sz="1800" dirty="0"/>
              <a:t>Cells are subject to external stresses which damage them, causing disease</a:t>
            </a:r>
          </a:p>
          <a:p>
            <a:r>
              <a:rPr lang="en-US" sz="1800" dirty="0"/>
              <a:t>Developing this theory took nearly 200 years of microscopy</a:t>
            </a:r>
          </a:p>
          <a:p>
            <a:r>
              <a:rPr lang="en-US" sz="1800" b="1" dirty="0"/>
              <a:t>To this day, most pathology is done by microscopic examination of diseased tissue</a:t>
            </a:r>
          </a:p>
        </p:txBody>
      </p:sp>
      <p:pic>
        <p:nvPicPr>
          <p:cNvPr id="49155" name="Picture 3"/>
          <p:cNvPicPr>
            <a:picLocks noChangeAspect="1" noChangeArrowheads="1"/>
          </p:cNvPicPr>
          <p:nvPr/>
        </p:nvPicPr>
        <p:blipFill>
          <a:blip r:embed="rId4" cstate="print"/>
          <a:srcRect r="15534"/>
          <a:stretch>
            <a:fillRect/>
          </a:stretch>
        </p:blipFill>
        <p:spPr bwMode="auto">
          <a:xfrm>
            <a:off x="828001" y="4798924"/>
            <a:ext cx="2771077" cy="1600336"/>
          </a:xfrm>
          <a:prstGeom prst="rect">
            <a:avLst/>
          </a:prstGeom>
          <a:noFill/>
          <a:ln w="9525">
            <a:solidFill>
              <a:srgbClr val="7030A0"/>
            </a:solidFill>
            <a:miter lim="800000"/>
            <a:headEnd/>
            <a:tailEnd/>
          </a:ln>
        </p:spPr>
      </p:pic>
    </p:spTree>
    <p:extLst>
      <p:ext uri="{BB962C8B-B14F-4D97-AF65-F5344CB8AC3E}">
        <p14:creationId xmlns:p14="http://schemas.microsoft.com/office/powerpoint/2010/main" xmlns="" val="161369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1338272"/>
            <a:ext cx="914400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itle 43"/>
          <p:cNvSpPr txBox="1">
            <a:spLocks/>
          </p:cNvSpPr>
          <p:nvPr/>
        </p:nvSpPr>
        <p:spPr>
          <a:xfrm>
            <a:off x="51207" y="421233"/>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00"/>
                </a:solidFill>
                <a:latin typeface="Arial" panose="020B0604020202020204" pitchFamily="34" charset="0"/>
                <a:cs typeface="Arial" panose="020B0604020202020204" pitchFamily="34" charset="0"/>
              </a:rPr>
              <a:t>The third revolution: radiology</a:t>
            </a:r>
          </a:p>
        </p:txBody>
      </p:sp>
      <p:sp>
        <p:nvSpPr>
          <p:cNvPr id="16" name="TextBox 15"/>
          <p:cNvSpPr txBox="1"/>
          <p:nvPr/>
        </p:nvSpPr>
        <p:spPr>
          <a:xfrm>
            <a:off x="598112" y="4169668"/>
            <a:ext cx="3946017" cy="369332"/>
          </a:xfrm>
          <a:prstGeom prst="rect">
            <a:avLst/>
          </a:prstGeom>
          <a:noFill/>
        </p:spPr>
        <p:txBody>
          <a:bodyPr wrap="none" rtlCol="0">
            <a:spAutoFit/>
          </a:bodyPr>
          <a:lstStyle/>
          <a:p>
            <a:pPr defTabSz="914400"/>
            <a:r>
              <a:rPr lang="en-US" b="1" dirty="0">
                <a:solidFill>
                  <a:srgbClr val="7030A0"/>
                </a:solidFill>
                <a:effectLst>
                  <a:outerShdw blurRad="38100" dist="38100" dir="2700000" algn="tl">
                    <a:srgbClr val="000000">
                      <a:alpha val="43137"/>
                    </a:srgbClr>
                  </a:outerShdw>
                </a:effectLst>
              </a:rPr>
              <a:t>Wilhelm Conrad Roentgen (1845-1923) </a:t>
            </a:r>
          </a:p>
        </p:txBody>
      </p:sp>
      <p:sp>
        <p:nvSpPr>
          <p:cNvPr id="20" name="Content Placeholder 19"/>
          <p:cNvSpPr>
            <a:spLocks noGrp="1"/>
          </p:cNvSpPr>
          <p:nvPr>
            <p:ph sz="half" idx="2"/>
          </p:nvPr>
        </p:nvSpPr>
        <p:spPr>
          <a:xfrm>
            <a:off x="4648200" y="1607515"/>
            <a:ext cx="4038600" cy="4525963"/>
          </a:xfrm>
        </p:spPr>
        <p:txBody>
          <a:bodyPr>
            <a:normAutofit fontScale="92500"/>
          </a:bodyPr>
          <a:lstStyle/>
          <a:p>
            <a:r>
              <a:rPr lang="en-US" dirty="0"/>
              <a:t>While pathology improved our ability to look at the cellular pictures of disease, radiology enabled us to look inside </a:t>
            </a:r>
            <a:r>
              <a:rPr lang="en-US" i="1" dirty="0"/>
              <a:t>living patients</a:t>
            </a:r>
          </a:p>
          <a:p>
            <a:r>
              <a:rPr lang="en-US" b="1" dirty="0"/>
              <a:t>To date, radiology and related imaging techniques (CT, PET, MRI) are essential to diagnosis</a:t>
            </a:r>
          </a:p>
        </p:txBody>
      </p:sp>
      <p:grpSp>
        <p:nvGrpSpPr>
          <p:cNvPr id="26" name="Group 25"/>
          <p:cNvGrpSpPr/>
          <p:nvPr/>
        </p:nvGrpSpPr>
        <p:grpSpPr>
          <a:xfrm>
            <a:off x="712973" y="1606550"/>
            <a:ext cx="3716294" cy="2563114"/>
            <a:chOff x="667720" y="1606550"/>
            <a:chExt cx="3716294" cy="2563114"/>
          </a:xfrm>
        </p:grpSpPr>
        <p:pic>
          <p:nvPicPr>
            <p:cNvPr id="49156" name="Picture 4"/>
            <p:cNvPicPr>
              <a:picLocks noChangeAspect="1" noChangeArrowheads="1"/>
            </p:cNvPicPr>
            <p:nvPr/>
          </p:nvPicPr>
          <p:blipFill>
            <a:blip r:embed="rId3" cstate="print"/>
            <a:srcRect/>
            <a:stretch>
              <a:fillRect/>
            </a:stretch>
          </p:blipFill>
          <p:spPr bwMode="auto">
            <a:xfrm>
              <a:off x="2633740" y="1606550"/>
              <a:ext cx="1750274" cy="2563114"/>
            </a:xfrm>
            <a:prstGeom prst="rect">
              <a:avLst/>
            </a:prstGeom>
            <a:noFill/>
            <a:ln w="9525">
              <a:noFill/>
              <a:miter lim="800000"/>
              <a:headEnd/>
              <a:tailEnd/>
            </a:ln>
          </p:spPr>
        </p:pic>
        <p:pic>
          <p:nvPicPr>
            <p:cNvPr id="49158" name="Picture 6"/>
            <p:cNvPicPr>
              <a:picLocks noChangeAspect="1" noChangeArrowheads="1"/>
            </p:cNvPicPr>
            <p:nvPr/>
          </p:nvPicPr>
          <p:blipFill>
            <a:blip r:embed="rId4" cstate="print"/>
            <a:srcRect/>
            <a:stretch>
              <a:fillRect/>
            </a:stretch>
          </p:blipFill>
          <p:spPr bwMode="auto">
            <a:xfrm>
              <a:off x="667720" y="1616964"/>
              <a:ext cx="1790700" cy="2552700"/>
            </a:xfrm>
            <a:prstGeom prst="rect">
              <a:avLst/>
            </a:prstGeom>
            <a:noFill/>
            <a:ln w="9525">
              <a:noFill/>
              <a:miter lim="800000"/>
              <a:headEnd/>
              <a:tailEnd/>
            </a:ln>
          </p:spPr>
        </p:pic>
      </p:grpSp>
      <p:pic>
        <p:nvPicPr>
          <p:cNvPr id="49159" name="Picture 7"/>
          <p:cNvPicPr>
            <a:picLocks noChangeAspect="1" noChangeArrowheads="1"/>
          </p:cNvPicPr>
          <p:nvPr/>
        </p:nvPicPr>
        <p:blipFill>
          <a:blip r:embed="rId5" cstate="print"/>
          <a:srcRect/>
          <a:stretch>
            <a:fillRect/>
          </a:stretch>
        </p:blipFill>
        <p:spPr bwMode="auto">
          <a:xfrm>
            <a:off x="928747" y="4525263"/>
            <a:ext cx="3284747" cy="2179526"/>
          </a:xfrm>
          <a:prstGeom prst="rect">
            <a:avLst/>
          </a:prstGeom>
          <a:noFill/>
          <a:ln w="9525">
            <a:noFill/>
            <a:miter lim="800000"/>
            <a:headEnd/>
            <a:tailEnd/>
          </a:ln>
        </p:spPr>
      </p:pic>
    </p:spTree>
    <p:extLst>
      <p:ext uri="{BB962C8B-B14F-4D97-AF65-F5344CB8AC3E}">
        <p14:creationId xmlns:p14="http://schemas.microsoft.com/office/powerpoint/2010/main" xmlns="" val="305934605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2627</Words>
  <Application>Microsoft Office PowerPoint</Application>
  <PresentationFormat>Presentazione su schermo (4:3)</PresentationFormat>
  <Paragraphs>443</Paragraphs>
  <Slides>46</Slides>
  <Notes>23</Notes>
  <HiddenSlides>0</HiddenSlides>
  <MMClips>1</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Tema di Office</vt:lpstr>
      <vt:lpstr>Precision Medicine:  presente o futuro dell’oncologia?</vt:lpstr>
      <vt:lpstr>Question  </vt:lpstr>
      <vt:lpstr>True or False?</vt:lpstr>
      <vt:lpstr>Towards the Personalised Medicine</vt:lpstr>
      <vt:lpstr>Diapositiva 5</vt:lpstr>
      <vt:lpstr>Diapositiva 6</vt:lpstr>
      <vt:lpstr>Diapositiva 7</vt:lpstr>
      <vt:lpstr>Diapositiva 8</vt:lpstr>
      <vt:lpstr>Diapositiva 9</vt:lpstr>
      <vt:lpstr>Diapositiva 10</vt:lpstr>
      <vt:lpstr>Diapositiva 11</vt:lpstr>
      <vt:lpstr>Diapositiva 12</vt:lpstr>
      <vt:lpstr>Cancer Care 20 Years Ago </vt:lpstr>
      <vt:lpstr>Since the 1990s: Mortality Down, Survivorship Up</vt:lpstr>
      <vt:lpstr>Science Serving Patients</vt:lpstr>
      <vt:lpstr>Diapositiva 16</vt:lpstr>
      <vt:lpstr>Cancer Genomics</vt:lpstr>
      <vt:lpstr>Diapositiva 18</vt:lpstr>
      <vt:lpstr> Hallmarks of Cancer: Therapeutic Implications </vt:lpstr>
      <vt:lpstr>Diapositiva 20</vt:lpstr>
      <vt:lpstr>Diapositiva 21</vt:lpstr>
      <vt:lpstr>Diapositiva 22</vt:lpstr>
      <vt:lpstr>Mutations in cancer</vt:lpstr>
      <vt:lpstr>The Rise of Targeted Therapy in the Personalised Medicine Era</vt:lpstr>
      <vt:lpstr>Diapositiva 25</vt:lpstr>
      <vt:lpstr>Diapositiva 26</vt:lpstr>
      <vt:lpstr>Diapositiva 27</vt:lpstr>
      <vt:lpstr>Diapositiva 28</vt:lpstr>
      <vt:lpstr>Personalized cancer treatment</vt:lpstr>
      <vt:lpstr>Diapositiva 30</vt:lpstr>
      <vt:lpstr>Diapositiva 31</vt:lpstr>
      <vt:lpstr>Targeted Therapy Superior to Chemotherapy</vt:lpstr>
      <vt:lpstr>Metastatic Lung Cancer</vt:lpstr>
      <vt:lpstr>Frequent cancers include  high number of very rare genomic segments</vt:lpstr>
      <vt:lpstr>Diapositiva 35</vt:lpstr>
      <vt:lpstr>Stratified medicine</vt:lpstr>
      <vt:lpstr>Translational research to feed stratified medicine</vt:lpstr>
      <vt:lpstr>Research and medical questions related to personalised medicine</vt:lpstr>
      <vt:lpstr>Diapositiva 39</vt:lpstr>
      <vt:lpstr>Ongoing molecular screening or personalized medicine programs in France</vt:lpstr>
      <vt:lpstr>Evolution: GENOMIC DISEASES ARE BECOMING TO RARE OR COMPLEX TO ALLOW DRUG DEVELOPMENT IN GENOMIC SEGMENTS</vt:lpstr>
      <vt:lpstr>Solution to improve outcome with targeted therapies in the genomic era:      Test the algorithm not the drug</vt:lpstr>
      <vt:lpstr>Diapositiva 43</vt:lpstr>
      <vt:lpstr>Conclusion:  Genomic/Personalised Medicine  for Cancer Patients</vt:lpstr>
      <vt:lpstr>Diapositiva 45</vt:lpstr>
      <vt:lpstr>Long term perspective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Precision Medicine:  presente o futuro dell’oncologia?</dc:title>
  <dc:creator>Anna</dc:creator>
  <cp:lastModifiedBy>DG98250</cp:lastModifiedBy>
  <cp:revision>23</cp:revision>
  <dcterms:created xsi:type="dcterms:W3CDTF">2019-03-15T15:33:47Z</dcterms:created>
  <dcterms:modified xsi:type="dcterms:W3CDTF">2019-12-11T16:42:14Z</dcterms:modified>
</cp:coreProperties>
</file>