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colors3.xml" ContentType="application/vnd.openxmlformats-officedocument.drawingml.diagramColors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44" r:id="rId2"/>
    <p:sldId id="345" r:id="rId3"/>
    <p:sldId id="374" r:id="rId4"/>
    <p:sldId id="272" r:id="rId5"/>
    <p:sldId id="317" r:id="rId6"/>
    <p:sldId id="291" r:id="rId7"/>
    <p:sldId id="292" r:id="rId8"/>
    <p:sldId id="294" r:id="rId9"/>
    <p:sldId id="295" r:id="rId10"/>
    <p:sldId id="382" r:id="rId11"/>
    <p:sldId id="384" r:id="rId12"/>
    <p:sldId id="385" r:id="rId13"/>
    <p:sldId id="386" r:id="rId14"/>
    <p:sldId id="388" r:id="rId15"/>
    <p:sldId id="389" r:id="rId16"/>
    <p:sldId id="275" r:id="rId17"/>
    <p:sldId id="276" r:id="rId18"/>
    <p:sldId id="270" r:id="rId19"/>
    <p:sldId id="271" r:id="rId20"/>
    <p:sldId id="379" r:id="rId21"/>
    <p:sldId id="378" r:id="rId22"/>
    <p:sldId id="280" r:id="rId23"/>
    <p:sldId id="282" r:id="rId24"/>
    <p:sldId id="283" r:id="rId25"/>
    <p:sldId id="284" r:id="rId26"/>
    <p:sldId id="285" r:id="rId27"/>
    <p:sldId id="286" r:id="rId28"/>
    <p:sldId id="296" r:id="rId29"/>
    <p:sldId id="380" r:id="rId30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57" autoAdjust="0"/>
  </p:normalViewPr>
  <p:slideViewPr>
    <p:cSldViewPr snapToGrid="0" snapToObjects="1">
      <p:cViewPr varScale="1">
        <p:scale>
          <a:sx n="74" d="100"/>
          <a:sy n="74" d="100"/>
        </p:scale>
        <p:origin x="-16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8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8EEE17-F351-4CCD-ACA5-0EEBFA3B813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3DB4BA-1D13-4E22-AB2B-562FE49DEF5B}">
      <dgm:prSet phldrT="[Text]" custT="1"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ts val="1200"/>
            </a:lnSpc>
          </a:pPr>
          <a:endParaRPr lang="en-US" sz="1800" b="1" dirty="0" smtClean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ts val="1200"/>
            </a:lnSpc>
          </a:pPr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Basic </a:t>
          </a:r>
        </a:p>
        <a:p>
          <a:pPr>
            <a:lnSpc>
              <a:spcPts val="1200"/>
            </a:lnSpc>
          </a:pPr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 sz="1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3EA454-360E-4277-AE03-CD6430D0D253}" type="parTrans" cxnId="{2D9A2E1A-B575-43D1-A532-12174118613A}">
      <dgm:prSet/>
      <dgm:spPr/>
      <dgm:t>
        <a:bodyPr/>
        <a:lstStyle/>
        <a:p>
          <a:endParaRPr lang="en-US"/>
        </a:p>
      </dgm:t>
    </dgm:pt>
    <dgm:pt modelId="{41A649BE-3408-4D90-8A6B-FF6B98E9BF94}" type="sibTrans" cxnId="{2D9A2E1A-B575-43D1-A532-12174118613A}">
      <dgm:prSet/>
      <dgm:spPr/>
      <dgm:t>
        <a:bodyPr/>
        <a:lstStyle/>
        <a:p>
          <a:endParaRPr lang="en-US"/>
        </a:p>
      </dgm:t>
    </dgm:pt>
    <dgm:pt modelId="{2C3B9C83-D4BF-4C7C-9CCB-4F55B4E3406C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 vitro/animal models. Study design </a:t>
          </a:r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informed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by knowledge of disease process in humans and applicability considerations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0D0B6A-BA26-42A2-A163-670D06F880EC}" type="parTrans" cxnId="{34EEBBD1-6E4F-4242-A5DF-DCCCD1AC1C8C}">
      <dgm:prSet/>
      <dgm:spPr/>
      <dgm:t>
        <a:bodyPr/>
        <a:lstStyle/>
        <a:p>
          <a:endParaRPr lang="en-US"/>
        </a:p>
      </dgm:t>
    </dgm:pt>
    <dgm:pt modelId="{486A3DB2-61A9-4E48-B71B-82473F87BC22}" type="sibTrans" cxnId="{34EEBBD1-6E4F-4242-A5DF-DCCCD1AC1C8C}">
      <dgm:prSet/>
      <dgm:spPr/>
      <dgm:t>
        <a:bodyPr/>
        <a:lstStyle/>
        <a:p>
          <a:endParaRPr lang="en-US"/>
        </a:p>
      </dgm:t>
    </dgm:pt>
    <dgm:pt modelId="{BEBBFEAF-B609-41DB-8E82-45811E7F8367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Incremental improvement in </a:t>
          </a:r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clinically relevant 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biological knowledge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9E2C7A-E267-454F-9100-49E633A49062}" type="parTrans" cxnId="{C0A006A5-BCBE-418E-ADBA-2F7C8FCF5285}">
      <dgm:prSet/>
      <dgm:spPr/>
      <dgm:t>
        <a:bodyPr/>
        <a:lstStyle/>
        <a:p>
          <a:endParaRPr lang="en-US"/>
        </a:p>
      </dgm:t>
    </dgm:pt>
    <dgm:pt modelId="{BDF0A6D0-8BE9-4B42-9AA2-8118AE60333D}" type="sibTrans" cxnId="{C0A006A5-BCBE-418E-ADBA-2F7C8FCF5285}">
      <dgm:prSet/>
      <dgm:spPr/>
      <dgm:t>
        <a:bodyPr/>
        <a:lstStyle/>
        <a:p>
          <a:endParaRPr lang="en-US"/>
        </a:p>
      </dgm:t>
    </dgm:pt>
    <dgm:pt modelId="{B4D4144C-4ECD-4A45-97E4-6193CB482096}">
      <dgm:prSet phldrT="[Text]" custT="1"/>
      <dgm:spPr>
        <a:solidFill>
          <a:srgbClr val="FF9900"/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ts val="1200"/>
            </a:lnSpc>
          </a:pPr>
          <a:endParaRPr lang="en-US" sz="1800" b="1" dirty="0" smtClean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ts val="1200"/>
            </a:lnSpc>
          </a:pPr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Applied</a:t>
          </a:r>
        </a:p>
        <a:p>
          <a:pPr>
            <a:lnSpc>
              <a:spcPts val="1200"/>
            </a:lnSpc>
          </a:pPr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 sz="1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2AB210-356E-4858-A1D2-6FCF1D48E466}" type="parTrans" cxnId="{1CE8224D-C5A3-490E-900A-FB01BDD99D9C}">
      <dgm:prSet/>
      <dgm:spPr/>
      <dgm:t>
        <a:bodyPr/>
        <a:lstStyle/>
        <a:p>
          <a:endParaRPr lang="en-US"/>
        </a:p>
      </dgm:t>
    </dgm:pt>
    <dgm:pt modelId="{2554EEF6-CBF0-463D-84CE-3298E3886C93}" type="sibTrans" cxnId="{1CE8224D-C5A3-490E-900A-FB01BDD99D9C}">
      <dgm:prSet/>
      <dgm:spPr/>
      <dgm:t>
        <a:bodyPr/>
        <a:lstStyle/>
        <a:p>
          <a:endParaRPr lang="en-US"/>
        </a:p>
      </dgm:t>
    </dgm:pt>
    <dgm:pt modelId="{FB1A169B-7E06-4412-A7F3-6297A0AE25B6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Mechanism-based 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screening and potency assays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23D083-E0DD-4856-8EE4-84EF8257BB67}" type="parTrans" cxnId="{1FB8C155-DAF0-48B9-AAA9-DED7C813CA38}">
      <dgm:prSet/>
      <dgm:spPr/>
      <dgm:t>
        <a:bodyPr/>
        <a:lstStyle/>
        <a:p>
          <a:endParaRPr lang="en-US"/>
        </a:p>
      </dgm:t>
    </dgm:pt>
    <dgm:pt modelId="{2047003C-C7D5-41B4-A1D5-ACD1181E092D}" type="sibTrans" cxnId="{1FB8C155-DAF0-48B9-AAA9-DED7C813CA38}">
      <dgm:prSet/>
      <dgm:spPr/>
      <dgm:t>
        <a:bodyPr/>
        <a:lstStyle/>
        <a:p>
          <a:endParaRPr lang="en-US"/>
        </a:p>
      </dgm:t>
    </dgm:pt>
    <dgm:pt modelId="{62CADB5E-E5E5-4E0A-BA69-F65E6E928AFA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lead drug candidate based on best available biological and clinical information, </a:t>
          </a:r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clinically relevant 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models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B5042-54D3-490E-A9A0-73EA8CFCEBE8}" type="parTrans" cxnId="{130A6F4A-2BE3-44C9-9965-C6C748FE4829}">
      <dgm:prSet/>
      <dgm:spPr/>
      <dgm:t>
        <a:bodyPr/>
        <a:lstStyle/>
        <a:p>
          <a:endParaRPr lang="en-US"/>
        </a:p>
      </dgm:t>
    </dgm:pt>
    <dgm:pt modelId="{64217127-F358-47DF-A76A-5B57C989631E}" type="sibTrans" cxnId="{130A6F4A-2BE3-44C9-9965-C6C748FE4829}">
      <dgm:prSet/>
      <dgm:spPr/>
      <dgm:t>
        <a:bodyPr/>
        <a:lstStyle/>
        <a:p>
          <a:endParaRPr lang="en-US"/>
        </a:p>
      </dgm:t>
    </dgm:pt>
    <dgm:pt modelId="{6640DD6C-4D71-40CD-9DCC-D4237F6B2CD3}">
      <dgm:prSet phldrT="[Text]" custT="1"/>
      <dgm:spPr>
        <a:solidFill>
          <a:schemeClr val="accent6">
            <a:lumMod val="75000"/>
          </a:schemeClr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ts val="1800"/>
            </a:lnSpc>
          </a:pPr>
          <a:r>
            <a:rPr lang="en-US" sz="1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Clinical Science</a:t>
          </a:r>
          <a:endParaRPr lang="en-US" sz="18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8873A3-484D-4C91-A530-AF50ECF8B05C}" type="parTrans" cxnId="{5A2E0F36-8325-4230-9956-E1E15F05E76B}">
      <dgm:prSet/>
      <dgm:spPr/>
      <dgm:t>
        <a:bodyPr/>
        <a:lstStyle/>
        <a:p>
          <a:endParaRPr lang="en-US"/>
        </a:p>
      </dgm:t>
    </dgm:pt>
    <dgm:pt modelId="{C524806C-80AE-4574-BC66-EBB70535B81C}" type="sibTrans" cxnId="{5A2E0F36-8325-4230-9956-E1E15F05E76B}">
      <dgm:prSet/>
      <dgm:spPr/>
      <dgm:t>
        <a:bodyPr/>
        <a:lstStyle/>
        <a:p>
          <a:endParaRPr lang="en-US"/>
        </a:p>
      </dgm:t>
    </dgm:pt>
    <dgm:pt modelId="{7DF6025C-8321-477F-965F-674F9516ED50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Phase 1-3 clinical trials 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25245B-E615-4045-AF3C-5021DD84C10D}" type="parTrans" cxnId="{A40B3537-4F3A-4222-BE4A-438AB58B14C2}">
      <dgm:prSet/>
      <dgm:spPr/>
      <dgm:t>
        <a:bodyPr/>
        <a:lstStyle/>
        <a:p>
          <a:endParaRPr lang="en-US"/>
        </a:p>
      </dgm:t>
    </dgm:pt>
    <dgm:pt modelId="{6E877BE6-F8E4-4A8A-9A47-9BEA7558FF86}" type="sibTrans" cxnId="{A40B3537-4F3A-4222-BE4A-438AB58B14C2}">
      <dgm:prSet/>
      <dgm:spPr/>
      <dgm:t>
        <a:bodyPr/>
        <a:lstStyle/>
        <a:p>
          <a:endParaRPr lang="en-US"/>
        </a:p>
      </dgm:t>
    </dgm:pt>
    <dgm:pt modelId="{463E9D57-6BD8-4C56-A6B2-FCF55981C767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Endpoints </a:t>
          </a:r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based on target biology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biologically informative 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studies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36A42-619D-44E1-8FCF-33810D935BB7}" type="parTrans" cxnId="{FB20CA7F-7531-4E1B-BBF5-52B02F532ADB}">
      <dgm:prSet/>
      <dgm:spPr/>
      <dgm:t>
        <a:bodyPr/>
        <a:lstStyle/>
        <a:p>
          <a:endParaRPr lang="en-US"/>
        </a:p>
      </dgm:t>
    </dgm:pt>
    <dgm:pt modelId="{67A4B21B-7C82-49A5-A905-519275506942}" type="sibTrans" cxnId="{FB20CA7F-7531-4E1B-BBF5-52B02F532ADB}">
      <dgm:prSet/>
      <dgm:spPr/>
      <dgm:t>
        <a:bodyPr/>
        <a:lstStyle/>
        <a:p>
          <a:endParaRPr lang="en-US"/>
        </a:p>
      </dgm:t>
    </dgm:pt>
    <dgm:pt modelId="{F2A09C56-7C0E-4E3C-B7D4-F582BD3D63A4}">
      <dgm:prSet phldrT="[Text]"/>
      <dgm:spPr>
        <a:ln>
          <a:solidFill>
            <a:srgbClr val="7030A0"/>
          </a:solidFill>
        </a:ln>
      </dgm:spPr>
      <dgm:t>
        <a:bodyPr/>
        <a:lstStyle/>
        <a:p>
          <a:r>
            <a:rPr lang="en-US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Mechanism-based </a:t>
          </a:r>
          <a:r>
            <a:rPr lang="en-US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combinations</a:t>
          </a:r>
          <a:endParaRPr lang="en-US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132C06-1141-489A-98BA-4971693BBB41}" type="parTrans" cxnId="{A9C974CA-85D4-46CC-ABEB-13F5A8C8A584}">
      <dgm:prSet/>
      <dgm:spPr/>
      <dgm:t>
        <a:bodyPr/>
        <a:lstStyle/>
        <a:p>
          <a:endParaRPr lang="en-US"/>
        </a:p>
      </dgm:t>
    </dgm:pt>
    <dgm:pt modelId="{1D4047CC-7001-4E0F-8455-A673E327DA4C}" type="sibTrans" cxnId="{A9C974CA-85D4-46CC-ABEB-13F5A8C8A584}">
      <dgm:prSet/>
      <dgm:spPr/>
      <dgm:t>
        <a:bodyPr/>
        <a:lstStyle/>
        <a:p>
          <a:endParaRPr lang="en-US"/>
        </a:p>
      </dgm:t>
    </dgm:pt>
    <dgm:pt modelId="{C8461F9A-E586-45F8-976E-A4A05D900496}" type="pres">
      <dgm:prSet presAssocID="{8B8EEE17-F351-4CCD-ACA5-0EEBFA3B81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63975A-9CB9-43BE-9964-7FD1A8E382A9}" type="pres">
      <dgm:prSet presAssocID="{A83DB4BA-1D13-4E22-AB2B-562FE49DEF5B}" presName="composite" presStyleCnt="0"/>
      <dgm:spPr/>
    </dgm:pt>
    <dgm:pt modelId="{2B9F35BE-D4CA-40D3-88C2-DD29204599A4}" type="pres">
      <dgm:prSet presAssocID="{A83DB4BA-1D13-4E22-AB2B-562FE49DEF5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7436A9-0C51-449D-A285-BF950C2928DD}" type="pres">
      <dgm:prSet presAssocID="{A83DB4BA-1D13-4E22-AB2B-562FE49DEF5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25E70-81B3-4AAF-9D7D-BACA78CFAE08}" type="pres">
      <dgm:prSet presAssocID="{41A649BE-3408-4D90-8A6B-FF6B98E9BF94}" presName="sp" presStyleCnt="0"/>
      <dgm:spPr/>
    </dgm:pt>
    <dgm:pt modelId="{574B15FA-6534-497C-A321-3197BCC539EC}" type="pres">
      <dgm:prSet presAssocID="{B4D4144C-4ECD-4A45-97E4-6193CB482096}" presName="composite" presStyleCnt="0"/>
      <dgm:spPr/>
    </dgm:pt>
    <dgm:pt modelId="{AACE78D0-F5C8-4A4E-9C1C-6DC05C18E3FB}" type="pres">
      <dgm:prSet presAssocID="{B4D4144C-4ECD-4A45-97E4-6193CB48209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D664E6-679A-45EB-8516-D76251EEA59F}" type="pres">
      <dgm:prSet presAssocID="{B4D4144C-4ECD-4A45-97E4-6193CB48209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F18C4E-8794-43B1-B99D-B0A62F0D1EAD}" type="pres">
      <dgm:prSet presAssocID="{2554EEF6-CBF0-463D-84CE-3298E3886C93}" presName="sp" presStyleCnt="0"/>
      <dgm:spPr/>
    </dgm:pt>
    <dgm:pt modelId="{F2D0E415-894F-449F-AC23-C11939B11ADB}" type="pres">
      <dgm:prSet presAssocID="{6640DD6C-4D71-40CD-9DCC-D4237F6B2CD3}" presName="composite" presStyleCnt="0"/>
      <dgm:spPr/>
    </dgm:pt>
    <dgm:pt modelId="{39D2BC8B-E82B-4068-B677-00BFE3AA7746}" type="pres">
      <dgm:prSet presAssocID="{6640DD6C-4D71-40CD-9DCC-D4237F6B2CD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B566D-E9BD-479F-90C7-DD92129EEAA6}" type="pres">
      <dgm:prSet presAssocID="{6640DD6C-4D71-40CD-9DCC-D4237F6B2CD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9A2E1A-B575-43D1-A532-12174118613A}" srcId="{8B8EEE17-F351-4CCD-ACA5-0EEBFA3B8130}" destId="{A83DB4BA-1D13-4E22-AB2B-562FE49DEF5B}" srcOrd="0" destOrd="0" parTransId="{BC3EA454-360E-4277-AE03-CD6430D0D253}" sibTransId="{41A649BE-3408-4D90-8A6B-FF6B98E9BF94}"/>
    <dgm:cxn modelId="{1FB8C155-DAF0-48B9-AAA9-DED7C813CA38}" srcId="{B4D4144C-4ECD-4A45-97E4-6193CB482096}" destId="{FB1A169B-7E06-4412-A7F3-6297A0AE25B6}" srcOrd="0" destOrd="0" parTransId="{9423D083-E0DD-4856-8EE4-84EF8257BB67}" sibTransId="{2047003C-C7D5-41B4-A1D5-ACD1181E092D}"/>
    <dgm:cxn modelId="{48A4E3BC-58CA-DA47-8762-69223D9CE8EB}" type="presOf" srcId="{62CADB5E-E5E5-4E0A-BA69-F65E6E928AFA}" destId="{6AD664E6-679A-45EB-8516-D76251EEA59F}" srcOrd="0" destOrd="1" presId="urn:microsoft.com/office/officeart/2005/8/layout/chevron2"/>
    <dgm:cxn modelId="{A40B3537-4F3A-4222-BE4A-438AB58B14C2}" srcId="{6640DD6C-4D71-40CD-9DCC-D4237F6B2CD3}" destId="{7DF6025C-8321-477F-965F-674F9516ED50}" srcOrd="0" destOrd="0" parTransId="{1325245B-E615-4045-AF3C-5021DD84C10D}" sibTransId="{6E877BE6-F8E4-4A8A-9A47-9BEA7558FF86}"/>
    <dgm:cxn modelId="{8FC32F35-8DF4-EC44-915F-BC2FC3D50DE5}" type="presOf" srcId="{B4D4144C-4ECD-4A45-97E4-6193CB482096}" destId="{AACE78D0-F5C8-4A4E-9C1C-6DC05C18E3FB}" srcOrd="0" destOrd="0" presId="urn:microsoft.com/office/officeart/2005/8/layout/chevron2"/>
    <dgm:cxn modelId="{5A2E0F36-8325-4230-9956-E1E15F05E76B}" srcId="{8B8EEE17-F351-4CCD-ACA5-0EEBFA3B8130}" destId="{6640DD6C-4D71-40CD-9DCC-D4237F6B2CD3}" srcOrd="2" destOrd="0" parTransId="{208873A3-484D-4C91-A530-AF50ECF8B05C}" sibTransId="{C524806C-80AE-4574-BC66-EBB70535B81C}"/>
    <dgm:cxn modelId="{CD51BD45-893D-3449-9480-4EBA2C455CDE}" type="presOf" srcId="{7DF6025C-8321-477F-965F-674F9516ED50}" destId="{9D2B566D-E9BD-479F-90C7-DD92129EEAA6}" srcOrd="0" destOrd="0" presId="urn:microsoft.com/office/officeart/2005/8/layout/chevron2"/>
    <dgm:cxn modelId="{FB20CA7F-7531-4E1B-BBF5-52B02F532ADB}" srcId="{6640DD6C-4D71-40CD-9DCC-D4237F6B2CD3}" destId="{463E9D57-6BD8-4C56-A6B2-FCF55981C767}" srcOrd="1" destOrd="0" parTransId="{A8836A42-619D-44E1-8FCF-33810D935BB7}" sibTransId="{67A4B21B-7C82-49A5-A905-519275506942}"/>
    <dgm:cxn modelId="{A9C974CA-85D4-46CC-ABEB-13F5A8C8A584}" srcId="{6640DD6C-4D71-40CD-9DCC-D4237F6B2CD3}" destId="{F2A09C56-7C0E-4E3C-B7D4-F582BD3D63A4}" srcOrd="2" destOrd="0" parTransId="{39132C06-1141-489A-98BA-4971693BBB41}" sibTransId="{1D4047CC-7001-4E0F-8455-A673E327DA4C}"/>
    <dgm:cxn modelId="{D5919202-1118-6D44-8925-EAB9657266A3}" type="presOf" srcId="{FB1A169B-7E06-4412-A7F3-6297A0AE25B6}" destId="{6AD664E6-679A-45EB-8516-D76251EEA59F}" srcOrd="0" destOrd="0" presId="urn:microsoft.com/office/officeart/2005/8/layout/chevron2"/>
    <dgm:cxn modelId="{C8DF89FA-1B9B-AE46-B2DD-CCD443465343}" type="presOf" srcId="{463E9D57-6BD8-4C56-A6B2-FCF55981C767}" destId="{9D2B566D-E9BD-479F-90C7-DD92129EEAA6}" srcOrd="0" destOrd="1" presId="urn:microsoft.com/office/officeart/2005/8/layout/chevron2"/>
    <dgm:cxn modelId="{34EEBBD1-6E4F-4242-A5DF-DCCCD1AC1C8C}" srcId="{A83DB4BA-1D13-4E22-AB2B-562FE49DEF5B}" destId="{2C3B9C83-D4BF-4C7C-9CCB-4F55B4E3406C}" srcOrd="0" destOrd="0" parTransId="{160D0B6A-BA26-42A2-A163-670D06F880EC}" sibTransId="{486A3DB2-61A9-4E48-B71B-82473F87BC22}"/>
    <dgm:cxn modelId="{B120F829-EAB7-1748-91A6-8F2C5F0AFE7C}" type="presOf" srcId="{A83DB4BA-1D13-4E22-AB2B-562FE49DEF5B}" destId="{2B9F35BE-D4CA-40D3-88C2-DD29204599A4}" srcOrd="0" destOrd="0" presId="urn:microsoft.com/office/officeart/2005/8/layout/chevron2"/>
    <dgm:cxn modelId="{C0A006A5-BCBE-418E-ADBA-2F7C8FCF5285}" srcId="{A83DB4BA-1D13-4E22-AB2B-562FE49DEF5B}" destId="{BEBBFEAF-B609-41DB-8E82-45811E7F8367}" srcOrd="1" destOrd="0" parTransId="{B29E2C7A-E267-454F-9100-49E633A49062}" sibTransId="{BDF0A6D0-8BE9-4B42-9AA2-8118AE60333D}"/>
    <dgm:cxn modelId="{E3B6D5D7-DA06-8B4C-BCE8-6C6744EFE48F}" type="presOf" srcId="{BEBBFEAF-B609-41DB-8E82-45811E7F8367}" destId="{A37436A9-0C51-449D-A285-BF950C2928DD}" srcOrd="0" destOrd="1" presId="urn:microsoft.com/office/officeart/2005/8/layout/chevron2"/>
    <dgm:cxn modelId="{130A6F4A-2BE3-44C9-9965-C6C748FE4829}" srcId="{B4D4144C-4ECD-4A45-97E4-6193CB482096}" destId="{62CADB5E-E5E5-4E0A-BA69-F65E6E928AFA}" srcOrd="1" destOrd="0" parTransId="{E4FB5042-54D3-490E-A9A0-73EA8CFCEBE8}" sibTransId="{64217127-F358-47DF-A76A-5B57C989631E}"/>
    <dgm:cxn modelId="{CD53B6F3-F220-764B-BD6B-9AEAEDDFD58B}" type="presOf" srcId="{2C3B9C83-D4BF-4C7C-9CCB-4F55B4E3406C}" destId="{A37436A9-0C51-449D-A285-BF950C2928DD}" srcOrd="0" destOrd="0" presId="urn:microsoft.com/office/officeart/2005/8/layout/chevron2"/>
    <dgm:cxn modelId="{9FA24334-084F-A14E-95B7-7B4EABDC5DEA}" type="presOf" srcId="{6640DD6C-4D71-40CD-9DCC-D4237F6B2CD3}" destId="{39D2BC8B-E82B-4068-B677-00BFE3AA7746}" srcOrd="0" destOrd="0" presId="urn:microsoft.com/office/officeart/2005/8/layout/chevron2"/>
    <dgm:cxn modelId="{9100DD35-9613-2C42-9081-48C6382A8F32}" type="presOf" srcId="{F2A09C56-7C0E-4E3C-B7D4-F582BD3D63A4}" destId="{9D2B566D-E9BD-479F-90C7-DD92129EEAA6}" srcOrd="0" destOrd="2" presId="urn:microsoft.com/office/officeart/2005/8/layout/chevron2"/>
    <dgm:cxn modelId="{A3864473-504B-5344-850F-6FCBF2CA781A}" type="presOf" srcId="{8B8EEE17-F351-4CCD-ACA5-0EEBFA3B8130}" destId="{C8461F9A-E586-45F8-976E-A4A05D900496}" srcOrd="0" destOrd="0" presId="urn:microsoft.com/office/officeart/2005/8/layout/chevron2"/>
    <dgm:cxn modelId="{1CE8224D-C5A3-490E-900A-FB01BDD99D9C}" srcId="{8B8EEE17-F351-4CCD-ACA5-0EEBFA3B8130}" destId="{B4D4144C-4ECD-4A45-97E4-6193CB482096}" srcOrd="1" destOrd="0" parTransId="{182AB210-356E-4858-A1D2-6FCF1D48E466}" sibTransId="{2554EEF6-CBF0-463D-84CE-3298E3886C93}"/>
    <dgm:cxn modelId="{F6C17D87-06F6-6348-A70E-A1470C9BE53A}" type="presParOf" srcId="{C8461F9A-E586-45F8-976E-A4A05D900496}" destId="{E563975A-9CB9-43BE-9964-7FD1A8E382A9}" srcOrd="0" destOrd="0" presId="urn:microsoft.com/office/officeart/2005/8/layout/chevron2"/>
    <dgm:cxn modelId="{99EE0C06-667B-AA46-A238-25CEF5B759A9}" type="presParOf" srcId="{E563975A-9CB9-43BE-9964-7FD1A8E382A9}" destId="{2B9F35BE-D4CA-40D3-88C2-DD29204599A4}" srcOrd="0" destOrd="0" presId="urn:microsoft.com/office/officeart/2005/8/layout/chevron2"/>
    <dgm:cxn modelId="{F50A188B-17A5-7242-A752-B9A4B11C33A9}" type="presParOf" srcId="{E563975A-9CB9-43BE-9964-7FD1A8E382A9}" destId="{A37436A9-0C51-449D-A285-BF950C2928DD}" srcOrd="1" destOrd="0" presId="urn:microsoft.com/office/officeart/2005/8/layout/chevron2"/>
    <dgm:cxn modelId="{95032FCB-C596-FD44-BEF4-B12545A6F9DB}" type="presParOf" srcId="{C8461F9A-E586-45F8-976E-A4A05D900496}" destId="{3C225E70-81B3-4AAF-9D7D-BACA78CFAE08}" srcOrd="1" destOrd="0" presId="urn:microsoft.com/office/officeart/2005/8/layout/chevron2"/>
    <dgm:cxn modelId="{3F7DE4BE-9147-6E45-A0A3-AF87FA4EF07D}" type="presParOf" srcId="{C8461F9A-E586-45F8-976E-A4A05D900496}" destId="{574B15FA-6534-497C-A321-3197BCC539EC}" srcOrd="2" destOrd="0" presId="urn:microsoft.com/office/officeart/2005/8/layout/chevron2"/>
    <dgm:cxn modelId="{15F2B129-A867-4B49-ABA1-C1AFAC516CAC}" type="presParOf" srcId="{574B15FA-6534-497C-A321-3197BCC539EC}" destId="{AACE78D0-F5C8-4A4E-9C1C-6DC05C18E3FB}" srcOrd="0" destOrd="0" presId="urn:microsoft.com/office/officeart/2005/8/layout/chevron2"/>
    <dgm:cxn modelId="{D3AF3C28-643D-B346-B776-2C2CF6E7E3BE}" type="presParOf" srcId="{574B15FA-6534-497C-A321-3197BCC539EC}" destId="{6AD664E6-679A-45EB-8516-D76251EEA59F}" srcOrd="1" destOrd="0" presId="urn:microsoft.com/office/officeart/2005/8/layout/chevron2"/>
    <dgm:cxn modelId="{6508D8AC-FD62-4C45-A645-9EDACBA46CAF}" type="presParOf" srcId="{C8461F9A-E586-45F8-976E-A4A05D900496}" destId="{59F18C4E-8794-43B1-B99D-B0A62F0D1EAD}" srcOrd="3" destOrd="0" presId="urn:microsoft.com/office/officeart/2005/8/layout/chevron2"/>
    <dgm:cxn modelId="{CA320CB2-3111-E241-BE7B-9FE28B4315DD}" type="presParOf" srcId="{C8461F9A-E586-45F8-976E-A4A05D900496}" destId="{F2D0E415-894F-449F-AC23-C11939B11ADB}" srcOrd="4" destOrd="0" presId="urn:microsoft.com/office/officeart/2005/8/layout/chevron2"/>
    <dgm:cxn modelId="{B123A1AC-48D8-764C-9434-8A31F4BA8C74}" type="presParOf" srcId="{F2D0E415-894F-449F-AC23-C11939B11ADB}" destId="{39D2BC8B-E82B-4068-B677-00BFE3AA7746}" srcOrd="0" destOrd="0" presId="urn:microsoft.com/office/officeart/2005/8/layout/chevron2"/>
    <dgm:cxn modelId="{6738BD06-4AFF-B149-A4F6-1C0892BD8D46}" type="presParOf" srcId="{F2D0E415-894F-449F-AC23-C11939B11ADB}" destId="{9D2B566D-E9BD-479F-90C7-DD92129EEAA6}" srcOrd="1" destOrd="0" presId="urn:microsoft.com/office/officeart/2005/8/layout/chevron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A8E09B-4977-46F3-937A-614BE41C358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568A55-53D8-4D42-B29D-1AE36A48DC24}">
      <dgm:prSet phldrT="[Text]" custT="1"/>
      <dgm:spPr>
        <a:solidFill>
          <a:schemeClr val="accent4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ct val="50000"/>
            </a:lnSpc>
          </a:pPr>
          <a:r>
            <a:rPr lang="en-US" sz="1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Research</a:t>
          </a:r>
        </a:p>
        <a:p>
          <a:pPr>
            <a:lnSpc>
              <a:spcPct val="50000"/>
            </a:lnSpc>
          </a:pPr>
          <a:r>
            <a:rPr lang="en-US" sz="16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Team</a:t>
          </a:r>
          <a:endParaRPr lang="en-US" sz="1600" b="1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4490F6-B09E-4796-A91E-4D62AFC5E052}" type="parTrans" cxnId="{9DBCE6CD-0351-42F4-A5E4-C9905920F0A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31DD2A-05B6-45AE-9879-38380E5CBFDA}" type="sibTrans" cxnId="{9DBCE6CD-0351-42F4-A5E4-C9905920F0A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A3108-3811-4D39-9C13-FF8231D3CB94}">
      <dgm:prSet phldrT="[Text]" custT="1"/>
      <dgm:spPr>
        <a:solidFill>
          <a:srgbClr val="FFC000"/>
        </a:solidFill>
        <a:ln>
          <a:solidFill>
            <a:srgbClr val="7030A0"/>
          </a:solidFill>
        </a:ln>
      </dgm:spPr>
      <dgm:t>
        <a:bodyPr/>
        <a:lstStyle/>
        <a:p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Lab</a:t>
          </a:r>
          <a:endParaRPr lang="en-US" sz="1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FE3B33-69E0-40C7-B679-09EE683F339F}" type="parTrans" cxnId="{273DA5B2-973F-458C-8378-087C1B4B9A99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C98E00-0981-420E-AFC1-9AB290510804}" type="sibTrans" cxnId="{273DA5B2-973F-458C-8378-087C1B4B9A99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45020A-BB1D-4684-9819-D6251DE86C69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lang="en-US" sz="1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3B6DD29-FBBE-4873-8C15-02D32DF318D9}" type="parTrans" cxnId="{29A00EC0-641A-422E-8939-C652EB0B4AB3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E4B1C1-9F5F-4179-AFA6-FD5B21E6D529}" type="sibTrans" cxnId="{29A00EC0-641A-422E-8939-C652EB0B4AB3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0ACB9E-DDA6-4203-8831-D18C8DB51C6E}">
      <dgm:prSet phldrT="[Text]" custT="1"/>
      <dgm:spPr>
        <a:solidFill>
          <a:srgbClr val="7030A0"/>
        </a:solidFill>
        <a:ln>
          <a:solidFill>
            <a:srgbClr val="FF9900"/>
          </a:solidFill>
        </a:ln>
      </dgm:spPr>
      <dgm:t>
        <a:bodyPr/>
        <a:lstStyle/>
        <a:p>
          <a:pPr>
            <a:lnSpc>
              <a:spcPct val="50000"/>
            </a:lnSpc>
          </a:pPr>
          <a:r>
            <a:rPr lang="en-US" sz="18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Bed</a:t>
          </a:r>
        </a:p>
        <a:p>
          <a:pPr>
            <a:lnSpc>
              <a:spcPct val="50000"/>
            </a:lnSpc>
          </a:pPr>
          <a:r>
            <a:rPr lang="en-US" sz="18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side</a:t>
          </a:r>
          <a:endParaRPr lang="en-US" sz="1800" b="1" dirty="0">
            <a:solidFill>
              <a:srgbClr val="FF99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37458E2-87E6-4B0A-83D0-7FAC8EA5056A}" type="parTrans" cxnId="{2D24F536-6199-4567-9534-FE37E45ECC4D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84BA80-7F75-4ACE-A3D7-94730A2B410D}" type="sibTrans" cxnId="{2D24F536-6199-4567-9534-FE37E45ECC4D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263057-7118-401D-A34B-3F5F14CEF255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rgbClr val="7030A0"/>
          </a:solidFill>
        </a:ln>
      </dgm:spPr>
      <dgm:t>
        <a:bodyPr/>
        <a:lstStyle/>
        <a:p>
          <a:r>
            <a:rPr lang="en-US" sz="1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lang="en-US" sz="1800" b="1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58C4E9-1DC4-4864-B1C8-85A56CF5458A}" type="parTrans" cxnId="{E46DF8CA-4BC8-47E4-96E7-6DBA363AB722}">
      <dgm:prSet/>
      <dgm:spPr/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C6523B-46C2-4E8A-92AC-C855A671C307}" type="sibTrans" cxnId="{E46DF8CA-4BC8-47E4-96E7-6DBA363AB722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endParaRPr lang="en-U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37827A-EFD4-4B70-8657-6A14AA58DE81}" type="pres">
      <dgm:prSet presAssocID="{DDA8E09B-4977-46F3-937A-614BE41C35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FE734C-43BC-4AF9-A104-195FB5BE7AC6}" type="pres">
      <dgm:prSet presAssocID="{31568A55-53D8-4D42-B29D-1AE36A48DC24}" presName="centerShape" presStyleLbl="node0" presStyleIdx="0" presStyleCnt="1"/>
      <dgm:spPr/>
      <dgm:t>
        <a:bodyPr/>
        <a:lstStyle/>
        <a:p>
          <a:endParaRPr lang="en-US"/>
        </a:p>
      </dgm:t>
    </dgm:pt>
    <dgm:pt modelId="{116B8850-1782-4BC2-AEA3-E79599553143}" type="pres">
      <dgm:prSet presAssocID="{EC7A3108-3811-4D39-9C13-FF8231D3CB9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29FFDF-184C-4D21-9F7E-0B1390B01DC2}" type="pres">
      <dgm:prSet presAssocID="{EC7A3108-3811-4D39-9C13-FF8231D3CB94}" presName="dummy" presStyleCnt="0"/>
      <dgm:spPr/>
    </dgm:pt>
    <dgm:pt modelId="{920A0522-2920-402D-8741-6BE05701655A}" type="pres">
      <dgm:prSet presAssocID="{E3C98E00-0981-420E-AFC1-9AB290510804}" presName="sibTrans" presStyleLbl="sibTrans2D1" presStyleIdx="0" presStyleCnt="4"/>
      <dgm:spPr/>
      <dgm:t>
        <a:bodyPr/>
        <a:lstStyle/>
        <a:p>
          <a:endParaRPr lang="en-US"/>
        </a:p>
      </dgm:t>
    </dgm:pt>
    <dgm:pt modelId="{46F79634-6316-4041-8E85-A6C848944C9C}" type="pres">
      <dgm:prSet presAssocID="{9045020A-BB1D-4684-9819-D6251DE86C6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F9CEA-BD04-4E55-B486-2F6E020ECE71}" type="pres">
      <dgm:prSet presAssocID="{9045020A-BB1D-4684-9819-D6251DE86C69}" presName="dummy" presStyleCnt="0"/>
      <dgm:spPr/>
    </dgm:pt>
    <dgm:pt modelId="{BDA90E4E-4B86-419F-AE2B-0F3084EBAD11}" type="pres">
      <dgm:prSet presAssocID="{BBE4B1C1-9F5F-4179-AFA6-FD5B21E6D52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245FDCF-7E1C-41F0-89A1-DDB12F7D8ABD}" type="pres">
      <dgm:prSet presAssocID="{A00ACB9E-DDA6-4203-8831-D18C8DB51C6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0770C3-DC0A-4926-8A70-6175C3E3F25C}" type="pres">
      <dgm:prSet presAssocID="{A00ACB9E-DDA6-4203-8831-D18C8DB51C6E}" presName="dummy" presStyleCnt="0"/>
      <dgm:spPr/>
    </dgm:pt>
    <dgm:pt modelId="{C82B7CBB-51B1-4DD5-8290-DF3B73633EC3}" type="pres">
      <dgm:prSet presAssocID="{7884BA80-7F75-4ACE-A3D7-94730A2B410D}" presName="sibTrans" presStyleLbl="sibTrans2D1" presStyleIdx="2" presStyleCnt="4"/>
      <dgm:spPr/>
      <dgm:t>
        <a:bodyPr/>
        <a:lstStyle/>
        <a:p>
          <a:endParaRPr lang="en-US"/>
        </a:p>
      </dgm:t>
    </dgm:pt>
    <dgm:pt modelId="{09F28086-7BCD-4A63-ABA8-257FD2A49428}" type="pres">
      <dgm:prSet presAssocID="{DD263057-7118-401D-A34B-3F5F14CEF25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C53EFE-8C49-41DD-8AEE-3F6B97B49BAB}" type="pres">
      <dgm:prSet presAssocID="{DD263057-7118-401D-A34B-3F5F14CEF255}" presName="dummy" presStyleCnt="0"/>
      <dgm:spPr/>
    </dgm:pt>
    <dgm:pt modelId="{9E818390-40CF-41EE-85B1-E4CD9E9AE2D0}" type="pres">
      <dgm:prSet presAssocID="{81C6523B-46C2-4E8A-92AC-C855A671C307}" presName="sibTrans" presStyleLbl="sibTrans2D1" presStyleIdx="3" presStyleCnt="4"/>
      <dgm:spPr/>
      <dgm:t>
        <a:bodyPr/>
        <a:lstStyle/>
        <a:p>
          <a:endParaRPr lang="en-US"/>
        </a:p>
      </dgm:t>
    </dgm:pt>
  </dgm:ptLst>
  <dgm:cxnLst>
    <dgm:cxn modelId="{D1792F4D-C033-CD4D-AA96-A9500B934280}" type="presOf" srcId="{EC7A3108-3811-4D39-9C13-FF8231D3CB94}" destId="{116B8850-1782-4BC2-AEA3-E79599553143}" srcOrd="0" destOrd="0" presId="urn:microsoft.com/office/officeart/2005/8/layout/radial6"/>
    <dgm:cxn modelId="{1C36D7CB-15F9-EE43-9843-FB53E63B8AEF}" type="presOf" srcId="{A00ACB9E-DDA6-4203-8831-D18C8DB51C6E}" destId="{E245FDCF-7E1C-41F0-89A1-DDB12F7D8ABD}" srcOrd="0" destOrd="0" presId="urn:microsoft.com/office/officeart/2005/8/layout/radial6"/>
    <dgm:cxn modelId="{E46DF8CA-4BC8-47E4-96E7-6DBA363AB722}" srcId="{31568A55-53D8-4D42-B29D-1AE36A48DC24}" destId="{DD263057-7118-401D-A34B-3F5F14CEF255}" srcOrd="3" destOrd="0" parTransId="{E758C4E9-1DC4-4864-B1C8-85A56CF5458A}" sibTransId="{81C6523B-46C2-4E8A-92AC-C855A671C307}"/>
    <dgm:cxn modelId="{D2B2961A-AE72-444B-B781-652B64E22974}" type="presOf" srcId="{7884BA80-7F75-4ACE-A3D7-94730A2B410D}" destId="{C82B7CBB-51B1-4DD5-8290-DF3B73633EC3}" srcOrd="0" destOrd="0" presId="urn:microsoft.com/office/officeart/2005/8/layout/radial6"/>
    <dgm:cxn modelId="{62EE4C03-0D1C-6F47-B3E9-CB70C4C23CBB}" type="presOf" srcId="{DDA8E09B-4977-46F3-937A-614BE41C358B}" destId="{9037827A-EFD4-4B70-8657-6A14AA58DE81}" srcOrd="0" destOrd="0" presId="urn:microsoft.com/office/officeart/2005/8/layout/radial6"/>
    <dgm:cxn modelId="{29A00EC0-641A-422E-8939-C652EB0B4AB3}" srcId="{31568A55-53D8-4D42-B29D-1AE36A48DC24}" destId="{9045020A-BB1D-4684-9819-D6251DE86C69}" srcOrd="1" destOrd="0" parTransId="{63B6DD29-FBBE-4873-8C15-02D32DF318D9}" sibTransId="{BBE4B1C1-9F5F-4179-AFA6-FD5B21E6D529}"/>
    <dgm:cxn modelId="{0B706D0D-97B6-6441-95C4-E581E1A805CE}" type="presOf" srcId="{E3C98E00-0981-420E-AFC1-9AB290510804}" destId="{920A0522-2920-402D-8741-6BE05701655A}" srcOrd="0" destOrd="0" presId="urn:microsoft.com/office/officeart/2005/8/layout/radial6"/>
    <dgm:cxn modelId="{2D24F536-6199-4567-9534-FE37E45ECC4D}" srcId="{31568A55-53D8-4D42-B29D-1AE36A48DC24}" destId="{A00ACB9E-DDA6-4203-8831-D18C8DB51C6E}" srcOrd="2" destOrd="0" parTransId="{E37458E2-87E6-4B0A-83D0-7FAC8EA5056A}" sibTransId="{7884BA80-7F75-4ACE-A3D7-94730A2B410D}"/>
    <dgm:cxn modelId="{273DA5B2-973F-458C-8378-087C1B4B9A99}" srcId="{31568A55-53D8-4D42-B29D-1AE36A48DC24}" destId="{EC7A3108-3811-4D39-9C13-FF8231D3CB94}" srcOrd="0" destOrd="0" parTransId="{E9FE3B33-69E0-40C7-B679-09EE683F339F}" sibTransId="{E3C98E00-0981-420E-AFC1-9AB290510804}"/>
    <dgm:cxn modelId="{316C097F-B9ED-3C4E-A57D-7637D2721746}" type="presOf" srcId="{BBE4B1C1-9F5F-4179-AFA6-FD5B21E6D529}" destId="{BDA90E4E-4B86-419F-AE2B-0F3084EBAD11}" srcOrd="0" destOrd="0" presId="urn:microsoft.com/office/officeart/2005/8/layout/radial6"/>
    <dgm:cxn modelId="{D4A2B923-C3AD-0F41-AE9B-BF89D6D7091D}" type="presOf" srcId="{DD263057-7118-401D-A34B-3F5F14CEF255}" destId="{09F28086-7BCD-4A63-ABA8-257FD2A49428}" srcOrd="0" destOrd="0" presId="urn:microsoft.com/office/officeart/2005/8/layout/radial6"/>
    <dgm:cxn modelId="{3FF62B9B-77DD-6445-9F88-7D366C0B374A}" type="presOf" srcId="{81C6523B-46C2-4E8A-92AC-C855A671C307}" destId="{9E818390-40CF-41EE-85B1-E4CD9E9AE2D0}" srcOrd="0" destOrd="0" presId="urn:microsoft.com/office/officeart/2005/8/layout/radial6"/>
    <dgm:cxn modelId="{F6BCD9DE-12C4-9A44-9E44-0540EB2118CD}" type="presOf" srcId="{31568A55-53D8-4D42-B29D-1AE36A48DC24}" destId="{57FE734C-43BC-4AF9-A104-195FB5BE7AC6}" srcOrd="0" destOrd="0" presId="urn:microsoft.com/office/officeart/2005/8/layout/radial6"/>
    <dgm:cxn modelId="{9DBCE6CD-0351-42F4-A5E4-C9905920F0AD}" srcId="{DDA8E09B-4977-46F3-937A-614BE41C358B}" destId="{31568A55-53D8-4D42-B29D-1AE36A48DC24}" srcOrd="0" destOrd="0" parTransId="{294490F6-B09E-4796-A91E-4D62AFC5E052}" sibTransId="{9631DD2A-05B6-45AE-9879-38380E5CBFDA}"/>
    <dgm:cxn modelId="{9769345D-5B43-8D4C-81B4-38DB6692648B}" type="presOf" srcId="{9045020A-BB1D-4684-9819-D6251DE86C69}" destId="{46F79634-6316-4041-8E85-A6C848944C9C}" srcOrd="0" destOrd="0" presId="urn:microsoft.com/office/officeart/2005/8/layout/radial6"/>
    <dgm:cxn modelId="{2D2744D2-F87C-3C42-B1F6-324A3C716085}" type="presParOf" srcId="{9037827A-EFD4-4B70-8657-6A14AA58DE81}" destId="{57FE734C-43BC-4AF9-A104-195FB5BE7AC6}" srcOrd="0" destOrd="0" presId="urn:microsoft.com/office/officeart/2005/8/layout/radial6"/>
    <dgm:cxn modelId="{66AE73BF-FE9A-ED42-A220-3D4A4BDE39DA}" type="presParOf" srcId="{9037827A-EFD4-4B70-8657-6A14AA58DE81}" destId="{116B8850-1782-4BC2-AEA3-E79599553143}" srcOrd="1" destOrd="0" presId="urn:microsoft.com/office/officeart/2005/8/layout/radial6"/>
    <dgm:cxn modelId="{D361D451-3ABF-8944-ADA0-BA8DB47B1C95}" type="presParOf" srcId="{9037827A-EFD4-4B70-8657-6A14AA58DE81}" destId="{1129FFDF-184C-4D21-9F7E-0B1390B01DC2}" srcOrd="2" destOrd="0" presId="urn:microsoft.com/office/officeart/2005/8/layout/radial6"/>
    <dgm:cxn modelId="{A747428A-1269-AF4C-80FB-AB4604CF4223}" type="presParOf" srcId="{9037827A-EFD4-4B70-8657-6A14AA58DE81}" destId="{920A0522-2920-402D-8741-6BE05701655A}" srcOrd="3" destOrd="0" presId="urn:microsoft.com/office/officeart/2005/8/layout/radial6"/>
    <dgm:cxn modelId="{F1421634-1A6C-0541-BCD2-9D7DA384D1C0}" type="presParOf" srcId="{9037827A-EFD4-4B70-8657-6A14AA58DE81}" destId="{46F79634-6316-4041-8E85-A6C848944C9C}" srcOrd="4" destOrd="0" presId="urn:microsoft.com/office/officeart/2005/8/layout/radial6"/>
    <dgm:cxn modelId="{389778B9-8CE3-534F-ACE9-303185D20B08}" type="presParOf" srcId="{9037827A-EFD4-4B70-8657-6A14AA58DE81}" destId="{A98F9CEA-BD04-4E55-B486-2F6E020ECE71}" srcOrd="5" destOrd="0" presId="urn:microsoft.com/office/officeart/2005/8/layout/radial6"/>
    <dgm:cxn modelId="{0E443BEC-1589-0C42-82E1-186A42DEECD2}" type="presParOf" srcId="{9037827A-EFD4-4B70-8657-6A14AA58DE81}" destId="{BDA90E4E-4B86-419F-AE2B-0F3084EBAD11}" srcOrd="6" destOrd="0" presId="urn:microsoft.com/office/officeart/2005/8/layout/radial6"/>
    <dgm:cxn modelId="{2619E537-D8E6-2249-B458-091FBC7EE920}" type="presParOf" srcId="{9037827A-EFD4-4B70-8657-6A14AA58DE81}" destId="{E245FDCF-7E1C-41F0-89A1-DDB12F7D8ABD}" srcOrd="7" destOrd="0" presId="urn:microsoft.com/office/officeart/2005/8/layout/radial6"/>
    <dgm:cxn modelId="{061213AB-FA7D-864A-92FE-4334E0C03638}" type="presParOf" srcId="{9037827A-EFD4-4B70-8657-6A14AA58DE81}" destId="{A50770C3-DC0A-4926-8A70-6175C3E3F25C}" srcOrd="8" destOrd="0" presId="urn:microsoft.com/office/officeart/2005/8/layout/radial6"/>
    <dgm:cxn modelId="{405F8DDC-01CD-E444-9235-C5FC189BE9A6}" type="presParOf" srcId="{9037827A-EFD4-4B70-8657-6A14AA58DE81}" destId="{C82B7CBB-51B1-4DD5-8290-DF3B73633EC3}" srcOrd="9" destOrd="0" presId="urn:microsoft.com/office/officeart/2005/8/layout/radial6"/>
    <dgm:cxn modelId="{1434E76A-2D34-DF4C-B759-41CD5479385E}" type="presParOf" srcId="{9037827A-EFD4-4B70-8657-6A14AA58DE81}" destId="{09F28086-7BCD-4A63-ABA8-257FD2A49428}" srcOrd="10" destOrd="0" presId="urn:microsoft.com/office/officeart/2005/8/layout/radial6"/>
    <dgm:cxn modelId="{D1B33161-3AF5-FA45-9DEC-EAFDE915AC2C}" type="presParOf" srcId="{9037827A-EFD4-4B70-8657-6A14AA58DE81}" destId="{E9C53EFE-8C49-41DD-8AEE-3F6B97B49BAB}" srcOrd="11" destOrd="0" presId="urn:microsoft.com/office/officeart/2005/8/layout/radial6"/>
    <dgm:cxn modelId="{41259704-6A58-9D4F-B958-757726A8D794}" type="presParOf" srcId="{9037827A-EFD4-4B70-8657-6A14AA58DE81}" destId="{9E818390-40CF-41EE-85B1-E4CD9E9AE2D0}" srcOrd="12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07C9EA-CE9F-4BF8-AD63-31FB8999039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421E83A-2D65-4F1D-AAE6-9B1705E663ED}">
      <dgm:prSet phldrT="[Text]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History</a:t>
          </a:r>
        </a:p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Physical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A3DDE2-56C6-4B01-A11C-B7F406CD8C40}" type="parTrans" cxnId="{1E5E3B09-3AAF-4A68-B9BF-8BF42B944338}">
      <dgm:prSet/>
      <dgm:spPr/>
      <dgm:t>
        <a:bodyPr/>
        <a:lstStyle/>
        <a:p>
          <a:endParaRPr lang="en-US"/>
        </a:p>
      </dgm:t>
    </dgm:pt>
    <dgm:pt modelId="{19B3CB2F-A321-45BD-AD32-ADDBF4AB5D86}" type="sibTrans" cxnId="{1E5E3B09-3AAF-4A68-B9BF-8BF42B944338}">
      <dgm:prSet/>
      <dgm:spPr/>
      <dgm:t>
        <a:bodyPr/>
        <a:lstStyle/>
        <a:p>
          <a:endParaRPr lang="en-US"/>
        </a:p>
      </dgm:t>
    </dgm:pt>
    <dgm:pt modelId="{2DE48037-B89B-47FD-B47B-E7C2718286CF}">
      <dgm:prSet phldrT="[Text]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Imaging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100E6-1C3F-4D0D-8820-62647DFBC8DF}" type="parTrans" cxnId="{7A879319-4FE0-4FB7-B954-8257D8C68BE3}">
      <dgm:prSet/>
      <dgm:spPr/>
      <dgm:t>
        <a:bodyPr/>
        <a:lstStyle/>
        <a:p>
          <a:endParaRPr lang="en-US"/>
        </a:p>
      </dgm:t>
    </dgm:pt>
    <dgm:pt modelId="{133DC197-FD6E-4BD5-9743-A31A02F468F5}" type="sibTrans" cxnId="{7A879319-4FE0-4FB7-B954-8257D8C68BE3}">
      <dgm:prSet/>
      <dgm:spPr/>
      <dgm:t>
        <a:bodyPr/>
        <a:lstStyle/>
        <a:p>
          <a:endParaRPr lang="en-US"/>
        </a:p>
      </dgm:t>
    </dgm:pt>
    <dgm:pt modelId="{938DD97D-2297-4EAB-87B4-BE02251D7825}">
      <dgm:prSet phldrT="[Text]"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Pathology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E3DF00-A7DE-45BE-B13F-3F1A05771776}" type="parTrans" cxnId="{03D79599-297E-436A-9CAE-1A15EA35CE66}">
      <dgm:prSet/>
      <dgm:spPr/>
      <dgm:t>
        <a:bodyPr/>
        <a:lstStyle/>
        <a:p>
          <a:endParaRPr lang="en-US"/>
        </a:p>
      </dgm:t>
    </dgm:pt>
    <dgm:pt modelId="{B68C5A9D-99AC-464F-AD07-23D8D4C6A94D}" type="sibTrans" cxnId="{03D79599-297E-436A-9CAE-1A15EA35CE66}">
      <dgm:prSet/>
      <dgm:spPr/>
      <dgm:t>
        <a:bodyPr/>
        <a:lstStyle/>
        <a:p>
          <a:endParaRPr lang="en-US"/>
        </a:p>
      </dgm:t>
    </dgm:pt>
    <dgm:pt modelId="{CBC6784E-D0C4-4C2C-A5D4-0C55DBF19B96}">
      <dgm:prSet/>
      <dgm:spPr>
        <a:solidFill>
          <a:schemeClr val="tx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Clinical Chemistry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ACBC4B-96DB-4809-8CD6-D1F4D373767C}" type="parTrans" cxnId="{144AF82F-DD96-4CCA-9357-C6E18323A70B}">
      <dgm:prSet/>
      <dgm:spPr/>
      <dgm:t>
        <a:bodyPr/>
        <a:lstStyle/>
        <a:p>
          <a:endParaRPr lang="en-US"/>
        </a:p>
      </dgm:t>
    </dgm:pt>
    <dgm:pt modelId="{E5AF51FA-2AE5-4826-B2D9-26076EDE1025}" type="sibTrans" cxnId="{144AF82F-DD96-4CCA-9357-C6E18323A70B}">
      <dgm:prSet/>
      <dgm:spPr/>
      <dgm:t>
        <a:bodyPr/>
        <a:lstStyle/>
        <a:p>
          <a:endParaRPr lang="en-US"/>
        </a:p>
      </dgm:t>
    </dgm:pt>
    <dgm:pt modelId="{4BD4D0D5-5E04-4B58-AFA9-E2C4783D6C97}">
      <dgm:prSet/>
      <dgm:spPr>
        <a:solidFill>
          <a:srgbClr val="0066F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Genomics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9853AB-B20C-4E91-9F8C-121A303126AA}" type="parTrans" cxnId="{9C8B075F-DCCF-4562-85C4-F02D7092A22B}">
      <dgm:prSet/>
      <dgm:spPr/>
      <dgm:t>
        <a:bodyPr/>
        <a:lstStyle/>
        <a:p>
          <a:endParaRPr lang="en-US"/>
        </a:p>
      </dgm:t>
    </dgm:pt>
    <dgm:pt modelId="{B42A2C5D-63C9-4A6E-91BB-4CFD42F51DBA}" type="sibTrans" cxnId="{9C8B075F-DCCF-4562-85C4-F02D7092A22B}">
      <dgm:prSet/>
      <dgm:spPr/>
      <dgm:t>
        <a:bodyPr/>
        <a:lstStyle/>
        <a:p>
          <a:endParaRPr lang="en-US"/>
        </a:p>
      </dgm:t>
    </dgm:pt>
    <dgm:pt modelId="{69EFE64F-55EA-7B48-B4B9-732200AD859E}">
      <dgm:prSet/>
      <dgm:spPr>
        <a:solidFill>
          <a:srgbClr val="0066F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BioInformatics</a:t>
          </a:r>
          <a:endParaRPr lang="en-U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4C6462-172B-6640-8682-801F886502DE}" type="parTrans" cxnId="{5A38BB92-4709-9840-A901-4279096C6FCF}">
      <dgm:prSet/>
      <dgm:spPr/>
      <dgm:t>
        <a:bodyPr/>
        <a:lstStyle/>
        <a:p>
          <a:endParaRPr lang="it-IT"/>
        </a:p>
      </dgm:t>
    </dgm:pt>
    <dgm:pt modelId="{3AD8A046-5E7D-F341-8FDF-8AF855D1AF70}" type="sibTrans" cxnId="{5A38BB92-4709-9840-A901-4279096C6FCF}">
      <dgm:prSet/>
      <dgm:spPr/>
      <dgm:t>
        <a:bodyPr/>
        <a:lstStyle/>
        <a:p>
          <a:endParaRPr lang="it-IT"/>
        </a:p>
      </dgm:t>
    </dgm:pt>
    <dgm:pt modelId="{0DE3FAC8-16BD-413C-BD75-382419149983}" type="pres">
      <dgm:prSet presAssocID="{EE07C9EA-CE9F-4BF8-AD63-31FB8999039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6333E36-EE5A-41CF-9991-3F03951F0349}" type="pres">
      <dgm:prSet presAssocID="{3421E83A-2D65-4F1D-AAE6-9B1705E663ED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804B1-DBBF-4E37-9D4C-F3FC4B112AC1}" type="pres">
      <dgm:prSet presAssocID="{19B3CB2F-A321-45BD-AD32-ADDBF4AB5D86}" presName="parTxOnlySpace" presStyleCnt="0"/>
      <dgm:spPr/>
    </dgm:pt>
    <dgm:pt modelId="{578A07EE-43AB-45FA-8EDA-27075E911331}" type="pres">
      <dgm:prSet presAssocID="{2DE48037-B89B-47FD-B47B-E7C2718286CF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F009D6-44A7-4EA4-839C-26AB15C88D89}" type="pres">
      <dgm:prSet presAssocID="{133DC197-FD6E-4BD5-9743-A31A02F468F5}" presName="parTxOnlySpace" presStyleCnt="0"/>
      <dgm:spPr/>
    </dgm:pt>
    <dgm:pt modelId="{2487A9B9-E584-420E-AA0F-239D0F8C8369}" type="pres">
      <dgm:prSet presAssocID="{938DD97D-2297-4EAB-87B4-BE02251D782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DEE45F-E331-4A54-8D22-E647FAC162AC}" type="pres">
      <dgm:prSet presAssocID="{B68C5A9D-99AC-464F-AD07-23D8D4C6A94D}" presName="parTxOnlySpace" presStyleCnt="0"/>
      <dgm:spPr/>
    </dgm:pt>
    <dgm:pt modelId="{3999148E-7B04-45A8-B12D-B71770BB934D}" type="pres">
      <dgm:prSet presAssocID="{CBC6784E-D0C4-4C2C-A5D4-0C55DBF19B96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DA54EC-5B38-4F9E-ACEA-A9CACF7F1EE9}" type="pres">
      <dgm:prSet presAssocID="{E5AF51FA-2AE5-4826-B2D9-26076EDE1025}" presName="parTxOnlySpace" presStyleCnt="0"/>
      <dgm:spPr/>
    </dgm:pt>
    <dgm:pt modelId="{0DF7497D-C1AE-429E-BF55-A118F5F9DFB7}" type="pres">
      <dgm:prSet presAssocID="{4BD4D0D5-5E04-4B58-AFA9-E2C4783D6C97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061C87-17BE-9F4C-9DCF-E8AF88E6CB33}" type="pres">
      <dgm:prSet presAssocID="{B42A2C5D-63C9-4A6E-91BB-4CFD42F51DBA}" presName="parTxOnlySpace" presStyleCnt="0"/>
      <dgm:spPr/>
    </dgm:pt>
    <dgm:pt modelId="{1E139FE4-438C-D84D-BD60-8E687248B5DF}" type="pres">
      <dgm:prSet presAssocID="{69EFE64F-55EA-7B48-B4B9-732200AD859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06DE804E-DF50-A64C-A95B-D9BAE8C21D1F}" type="presOf" srcId="{4BD4D0D5-5E04-4B58-AFA9-E2C4783D6C97}" destId="{0DF7497D-C1AE-429E-BF55-A118F5F9DFB7}" srcOrd="0" destOrd="0" presId="urn:microsoft.com/office/officeart/2005/8/layout/chevron1"/>
    <dgm:cxn modelId="{1E5E3B09-3AAF-4A68-B9BF-8BF42B944338}" srcId="{EE07C9EA-CE9F-4BF8-AD63-31FB89990391}" destId="{3421E83A-2D65-4F1D-AAE6-9B1705E663ED}" srcOrd="0" destOrd="0" parTransId="{78A3DDE2-56C6-4B01-A11C-B7F406CD8C40}" sibTransId="{19B3CB2F-A321-45BD-AD32-ADDBF4AB5D86}"/>
    <dgm:cxn modelId="{322DF31B-0947-B04D-9AB0-737E41858234}" type="presOf" srcId="{3421E83A-2D65-4F1D-AAE6-9B1705E663ED}" destId="{26333E36-EE5A-41CF-9991-3F03951F0349}" srcOrd="0" destOrd="0" presId="urn:microsoft.com/office/officeart/2005/8/layout/chevron1"/>
    <dgm:cxn modelId="{24A3B3CD-8862-3645-827F-951B18354789}" type="presOf" srcId="{2DE48037-B89B-47FD-B47B-E7C2718286CF}" destId="{578A07EE-43AB-45FA-8EDA-27075E911331}" srcOrd="0" destOrd="0" presId="urn:microsoft.com/office/officeart/2005/8/layout/chevron1"/>
    <dgm:cxn modelId="{5A38BB92-4709-9840-A901-4279096C6FCF}" srcId="{EE07C9EA-CE9F-4BF8-AD63-31FB89990391}" destId="{69EFE64F-55EA-7B48-B4B9-732200AD859E}" srcOrd="5" destOrd="0" parTransId="{0D4C6462-172B-6640-8682-801F886502DE}" sibTransId="{3AD8A046-5E7D-F341-8FDF-8AF855D1AF70}"/>
    <dgm:cxn modelId="{7A879319-4FE0-4FB7-B954-8257D8C68BE3}" srcId="{EE07C9EA-CE9F-4BF8-AD63-31FB89990391}" destId="{2DE48037-B89B-47FD-B47B-E7C2718286CF}" srcOrd="1" destOrd="0" parTransId="{F11100E6-1C3F-4D0D-8820-62647DFBC8DF}" sibTransId="{133DC197-FD6E-4BD5-9743-A31A02F468F5}"/>
    <dgm:cxn modelId="{9C8B075F-DCCF-4562-85C4-F02D7092A22B}" srcId="{EE07C9EA-CE9F-4BF8-AD63-31FB89990391}" destId="{4BD4D0D5-5E04-4B58-AFA9-E2C4783D6C97}" srcOrd="4" destOrd="0" parTransId="{789853AB-B20C-4E91-9F8C-121A303126AA}" sibTransId="{B42A2C5D-63C9-4A6E-91BB-4CFD42F51DBA}"/>
    <dgm:cxn modelId="{5212195D-B590-1D48-B11A-69BAB3C9F794}" type="presOf" srcId="{CBC6784E-D0C4-4C2C-A5D4-0C55DBF19B96}" destId="{3999148E-7B04-45A8-B12D-B71770BB934D}" srcOrd="0" destOrd="0" presId="urn:microsoft.com/office/officeart/2005/8/layout/chevron1"/>
    <dgm:cxn modelId="{03D79599-297E-436A-9CAE-1A15EA35CE66}" srcId="{EE07C9EA-CE9F-4BF8-AD63-31FB89990391}" destId="{938DD97D-2297-4EAB-87B4-BE02251D7825}" srcOrd="2" destOrd="0" parTransId="{53E3DF00-A7DE-45BE-B13F-3F1A05771776}" sibTransId="{B68C5A9D-99AC-464F-AD07-23D8D4C6A94D}"/>
    <dgm:cxn modelId="{7D61DDBD-92D5-554D-9B42-13D595176048}" type="presOf" srcId="{EE07C9EA-CE9F-4BF8-AD63-31FB89990391}" destId="{0DE3FAC8-16BD-413C-BD75-382419149983}" srcOrd="0" destOrd="0" presId="urn:microsoft.com/office/officeart/2005/8/layout/chevron1"/>
    <dgm:cxn modelId="{F91D4491-99D2-8546-85BA-A8B182819DA8}" type="presOf" srcId="{938DD97D-2297-4EAB-87B4-BE02251D7825}" destId="{2487A9B9-E584-420E-AA0F-239D0F8C8369}" srcOrd="0" destOrd="0" presId="urn:microsoft.com/office/officeart/2005/8/layout/chevron1"/>
    <dgm:cxn modelId="{144AF82F-DD96-4CCA-9357-C6E18323A70B}" srcId="{EE07C9EA-CE9F-4BF8-AD63-31FB89990391}" destId="{CBC6784E-D0C4-4C2C-A5D4-0C55DBF19B96}" srcOrd="3" destOrd="0" parTransId="{91ACBC4B-96DB-4809-8CD6-D1F4D373767C}" sibTransId="{E5AF51FA-2AE5-4826-B2D9-26076EDE1025}"/>
    <dgm:cxn modelId="{0495735A-B5B8-014C-B16D-C42AD3B50CA0}" type="presOf" srcId="{69EFE64F-55EA-7B48-B4B9-732200AD859E}" destId="{1E139FE4-438C-D84D-BD60-8E687248B5DF}" srcOrd="0" destOrd="0" presId="urn:microsoft.com/office/officeart/2005/8/layout/chevron1"/>
    <dgm:cxn modelId="{34C82446-4941-D84B-A0DE-96481EEC6F09}" type="presParOf" srcId="{0DE3FAC8-16BD-413C-BD75-382419149983}" destId="{26333E36-EE5A-41CF-9991-3F03951F0349}" srcOrd="0" destOrd="0" presId="urn:microsoft.com/office/officeart/2005/8/layout/chevron1"/>
    <dgm:cxn modelId="{FDDD8880-FC19-C94D-BFBD-A00FB7BCD7A7}" type="presParOf" srcId="{0DE3FAC8-16BD-413C-BD75-382419149983}" destId="{ADB804B1-DBBF-4E37-9D4C-F3FC4B112AC1}" srcOrd="1" destOrd="0" presId="urn:microsoft.com/office/officeart/2005/8/layout/chevron1"/>
    <dgm:cxn modelId="{15A99EAC-3163-594F-B328-7116AF474FFF}" type="presParOf" srcId="{0DE3FAC8-16BD-413C-BD75-382419149983}" destId="{578A07EE-43AB-45FA-8EDA-27075E911331}" srcOrd="2" destOrd="0" presId="urn:microsoft.com/office/officeart/2005/8/layout/chevron1"/>
    <dgm:cxn modelId="{8DC7E5D1-5417-A442-A32E-92AE590E336D}" type="presParOf" srcId="{0DE3FAC8-16BD-413C-BD75-382419149983}" destId="{A2F009D6-44A7-4EA4-839C-26AB15C88D89}" srcOrd="3" destOrd="0" presId="urn:microsoft.com/office/officeart/2005/8/layout/chevron1"/>
    <dgm:cxn modelId="{0291D902-87F8-DD42-A611-8FD1BB5A1E2C}" type="presParOf" srcId="{0DE3FAC8-16BD-413C-BD75-382419149983}" destId="{2487A9B9-E584-420E-AA0F-239D0F8C8369}" srcOrd="4" destOrd="0" presId="urn:microsoft.com/office/officeart/2005/8/layout/chevron1"/>
    <dgm:cxn modelId="{0C5321FE-6FB1-FC4A-86AF-7F5FEC80A8FE}" type="presParOf" srcId="{0DE3FAC8-16BD-413C-BD75-382419149983}" destId="{89DEE45F-E331-4A54-8D22-E647FAC162AC}" srcOrd="5" destOrd="0" presId="urn:microsoft.com/office/officeart/2005/8/layout/chevron1"/>
    <dgm:cxn modelId="{8D85A7BE-A1AD-DA47-95D4-3A7693A117CE}" type="presParOf" srcId="{0DE3FAC8-16BD-413C-BD75-382419149983}" destId="{3999148E-7B04-45A8-B12D-B71770BB934D}" srcOrd="6" destOrd="0" presId="urn:microsoft.com/office/officeart/2005/8/layout/chevron1"/>
    <dgm:cxn modelId="{1DCB63E0-4489-5348-8752-E5FE31B272C7}" type="presParOf" srcId="{0DE3FAC8-16BD-413C-BD75-382419149983}" destId="{92DA54EC-5B38-4F9E-ACEA-A9CACF7F1EE9}" srcOrd="7" destOrd="0" presId="urn:microsoft.com/office/officeart/2005/8/layout/chevron1"/>
    <dgm:cxn modelId="{05BE2E4B-A4BF-F04B-8B3F-515F1FEE3EA0}" type="presParOf" srcId="{0DE3FAC8-16BD-413C-BD75-382419149983}" destId="{0DF7497D-C1AE-429E-BF55-A118F5F9DFB7}" srcOrd="8" destOrd="0" presId="urn:microsoft.com/office/officeart/2005/8/layout/chevron1"/>
    <dgm:cxn modelId="{B2DC4791-5930-8347-BEB2-D61A3176B843}" type="presParOf" srcId="{0DE3FAC8-16BD-413C-BD75-382419149983}" destId="{61061C87-17BE-9F4C-9DCF-E8AF88E6CB33}" srcOrd="9" destOrd="0" presId="urn:microsoft.com/office/officeart/2005/8/layout/chevron1"/>
    <dgm:cxn modelId="{B62ED7E8-AF1A-204E-8DF9-26768EC42EA0}" type="presParOf" srcId="{0DE3FAC8-16BD-413C-BD75-382419149983}" destId="{1E139FE4-438C-D84D-BD60-8E687248B5DF}" srcOrd="10" destOrd="0" presId="urn:microsoft.com/office/officeart/2005/8/layout/chevr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F35BE-D4CA-40D3-88C2-DD29204599A4}">
      <dsp:nvSpPr>
        <dsp:cNvPr id="0" name=""/>
        <dsp:cNvSpPr/>
      </dsp:nvSpPr>
      <dsp:spPr>
        <a:xfrm rot="5400000">
          <a:off x="-220798" y="222939"/>
          <a:ext cx="1471989" cy="1030392"/>
        </a:xfrm>
        <a:prstGeom prst="chevron">
          <a:avLst/>
        </a:prstGeom>
        <a:solidFill>
          <a:srgbClr val="FFC0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Basic </a:t>
          </a:r>
        </a:p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 sz="1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517336"/>
        <a:ext cx="1030392" cy="441597"/>
      </dsp:txXfrm>
    </dsp:sp>
    <dsp:sp modelId="{A37436A9-0C51-449D-A285-BF950C2928DD}">
      <dsp:nvSpPr>
        <dsp:cNvPr id="0" name=""/>
        <dsp:cNvSpPr/>
      </dsp:nvSpPr>
      <dsp:spPr>
        <a:xfrm rot="5400000">
          <a:off x="3411792" y="-2379258"/>
          <a:ext cx="957296" cy="57200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 vitro/animal models. Study design </a:t>
          </a: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informed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 by knowledge of disease process in humans and applicability considerations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Incremental improvement in </a:t>
          </a: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clinically relevant 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biological knowledge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0393" y="48872"/>
        <a:ext cx="5673364" cy="863834"/>
      </dsp:txXfrm>
    </dsp:sp>
    <dsp:sp modelId="{AACE78D0-F5C8-4A4E-9C1C-6DC05C18E3FB}">
      <dsp:nvSpPr>
        <dsp:cNvPr id="0" name=""/>
        <dsp:cNvSpPr/>
      </dsp:nvSpPr>
      <dsp:spPr>
        <a:xfrm rot="5400000">
          <a:off x="-220798" y="1499210"/>
          <a:ext cx="1471989" cy="1030392"/>
        </a:xfrm>
        <a:prstGeom prst="chevron">
          <a:avLst/>
        </a:prstGeom>
        <a:solidFill>
          <a:srgbClr val="FF99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endParaRPr lang="en-US" sz="1800" b="1" kern="1200" dirty="0" smtClean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Applied</a:t>
          </a:r>
        </a:p>
        <a:p>
          <a:pPr lvl="0" algn="ctr" defTabSz="800100">
            <a:lnSpc>
              <a:spcPts val="12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Science</a:t>
          </a:r>
          <a:endParaRPr lang="en-US" sz="1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1793607"/>
        <a:ext cx="1030392" cy="441597"/>
      </dsp:txXfrm>
    </dsp:sp>
    <dsp:sp modelId="{6AD664E6-679A-45EB-8516-D76251EEA59F}">
      <dsp:nvSpPr>
        <dsp:cNvPr id="0" name=""/>
        <dsp:cNvSpPr/>
      </dsp:nvSpPr>
      <dsp:spPr>
        <a:xfrm rot="5400000">
          <a:off x="3412043" y="-1103239"/>
          <a:ext cx="956793" cy="57200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Mechanism-based 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screening and potency assays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Identification of lead drug candidate based on best available biological and clinical information, </a:t>
          </a: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clinically relevant 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models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0393" y="1325118"/>
        <a:ext cx="5673388" cy="863379"/>
      </dsp:txXfrm>
    </dsp:sp>
    <dsp:sp modelId="{39D2BC8B-E82B-4068-B677-00BFE3AA7746}">
      <dsp:nvSpPr>
        <dsp:cNvPr id="0" name=""/>
        <dsp:cNvSpPr/>
      </dsp:nvSpPr>
      <dsp:spPr>
        <a:xfrm rot="5400000">
          <a:off x="-220798" y="2775480"/>
          <a:ext cx="1471989" cy="1030392"/>
        </a:xfrm>
        <a:prstGeom prst="chevron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ts val="18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Clinical Science</a:t>
          </a:r>
          <a:endParaRPr lang="en-US" sz="18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" y="3069877"/>
        <a:ext cx="1030392" cy="441597"/>
      </dsp:txXfrm>
    </dsp:sp>
    <dsp:sp modelId="{9D2B566D-E9BD-479F-90C7-DD92129EEAA6}">
      <dsp:nvSpPr>
        <dsp:cNvPr id="0" name=""/>
        <dsp:cNvSpPr/>
      </dsp:nvSpPr>
      <dsp:spPr>
        <a:xfrm rot="5400000">
          <a:off x="3412043" y="173030"/>
          <a:ext cx="956793" cy="57200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Phase 1-3 clinical trials 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Endpoints </a:t>
          </a: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based on target biology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biologically informative 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studies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b="1" u="sng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Mechanism-based </a:t>
          </a:r>
          <a:r>
            <a:rPr lang="en-US" sz="14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combinations</a:t>
          </a:r>
          <a:endParaRPr lang="en-US" sz="14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030393" y="2601388"/>
        <a:ext cx="5673388" cy="8633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818390-40CF-41EE-85B1-E4CD9E9AE2D0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0800000"/>
            <a:gd name="adj2" fmla="val 16200000"/>
            <a:gd name="adj3" fmla="val 4642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2B7CBB-51B1-4DD5-8290-DF3B73633EC3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5400000"/>
            <a:gd name="adj2" fmla="val 10800000"/>
            <a:gd name="adj3" fmla="val 4642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A90E4E-4B86-419F-AE2B-0F3084EBAD11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0"/>
            <a:gd name="adj2" fmla="val 5400000"/>
            <a:gd name="adj3" fmla="val 4642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0A0522-2920-402D-8741-6BE05701655A}">
      <dsp:nvSpPr>
        <dsp:cNvPr id="0" name=""/>
        <dsp:cNvSpPr/>
      </dsp:nvSpPr>
      <dsp:spPr>
        <a:xfrm>
          <a:off x="1485285" y="469285"/>
          <a:ext cx="3125428" cy="3125428"/>
        </a:xfrm>
        <a:prstGeom prst="blockArc">
          <a:avLst>
            <a:gd name="adj1" fmla="val 16200000"/>
            <a:gd name="adj2" fmla="val 0"/>
            <a:gd name="adj3" fmla="val 4642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FE734C-43BC-4AF9-A104-195FB5BE7AC6}">
      <dsp:nvSpPr>
        <dsp:cNvPr id="0" name=""/>
        <dsp:cNvSpPr/>
      </dsp:nvSpPr>
      <dsp:spPr>
        <a:xfrm>
          <a:off x="2328416" y="1312416"/>
          <a:ext cx="1439167" cy="1439167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Research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Team</a:t>
          </a:r>
          <a:endParaRPr lang="en-US" sz="1600" b="1" kern="1200" dirty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39177" y="1523177"/>
        <a:ext cx="1017645" cy="1017645"/>
      </dsp:txXfrm>
    </dsp:sp>
    <dsp:sp modelId="{116B8850-1782-4BC2-AEA3-E79599553143}">
      <dsp:nvSpPr>
        <dsp:cNvPr id="0" name=""/>
        <dsp:cNvSpPr/>
      </dsp:nvSpPr>
      <dsp:spPr>
        <a:xfrm>
          <a:off x="2544291" y="1843"/>
          <a:ext cx="1007417" cy="100741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Lab</a:t>
          </a:r>
          <a:endParaRPr lang="en-US" sz="1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1824" y="149376"/>
        <a:ext cx="712351" cy="712351"/>
      </dsp:txXfrm>
    </dsp:sp>
    <dsp:sp modelId="{46F79634-6316-4041-8E85-A6C848944C9C}">
      <dsp:nvSpPr>
        <dsp:cNvPr id="0" name=""/>
        <dsp:cNvSpPr/>
      </dsp:nvSpPr>
      <dsp:spPr>
        <a:xfrm>
          <a:off x="4070738" y="1528291"/>
          <a:ext cx="1007417" cy="100741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lang="en-US" sz="1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18271" y="1675824"/>
        <a:ext cx="712351" cy="712351"/>
      </dsp:txXfrm>
    </dsp:sp>
    <dsp:sp modelId="{E245FDCF-7E1C-41F0-89A1-DDB12F7D8ABD}">
      <dsp:nvSpPr>
        <dsp:cNvPr id="0" name=""/>
        <dsp:cNvSpPr/>
      </dsp:nvSpPr>
      <dsp:spPr>
        <a:xfrm>
          <a:off x="2544291" y="3054738"/>
          <a:ext cx="1007417" cy="1007417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rgbClr val="FF99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Bed</a:t>
          </a:r>
        </a:p>
        <a:p>
          <a:pPr lvl="0" algn="ctr" defTabSz="8001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side</a:t>
          </a:r>
          <a:endParaRPr lang="en-US" sz="1800" b="1" kern="1200" dirty="0">
            <a:solidFill>
              <a:srgbClr val="FF99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91824" y="3202271"/>
        <a:ext cx="712351" cy="712351"/>
      </dsp:txXfrm>
    </dsp:sp>
    <dsp:sp modelId="{09F28086-7BCD-4A63-ABA8-257FD2A49428}">
      <dsp:nvSpPr>
        <dsp:cNvPr id="0" name=""/>
        <dsp:cNvSpPr/>
      </dsp:nvSpPr>
      <dsp:spPr>
        <a:xfrm>
          <a:off x="1017843" y="1528291"/>
          <a:ext cx="1007417" cy="1007417"/>
        </a:xfrm>
        <a:prstGeom prst="ellipse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rgbClr val="7030A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rPr>
            <a:t>Data</a:t>
          </a:r>
          <a:endParaRPr lang="en-US" sz="1800" b="1" kern="1200" dirty="0">
            <a:solidFill>
              <a:srgbClr val="7030A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5376" y="1675824"/>
        <a:ext cx="712351" cy="7123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33E36-EE5A-41CF-9991-3F03951F0349}">
      <dsp:nvSpPr>
        <dsp:cNvPr id="0" name=""/>
        <dsp:cNvSpPr/>
      </dsp:nvSpPr>
      <dsp:spPr>
        <a:xfrm>
          <a:off x="4186" y="2419023"/>
          <a:ext cx="1557383" cy="622953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History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Physical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5663" y="2419023"/>
        <a:ext cx="934430" cy="622953"/>
      </dsp:txXfrm>
    </dsp:sp>
    <dsp:sp modelId="{578A07EE-43AB-45FA-8EDA-27075E911331}">
      <dsp:nvSpPr>
        <dsp:cNvPr id="0" name=""/>
        <dsp:cNvSpPr/>
      </dsp:nvSpPr>
      <dsp:spPr>
        <a:xfrm>
          <a:off x="1405831" y="2419023"/>
          <a:ext cx="1557383" cy="622953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Imaging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17308" y="2419023"/>
        <a:ext cx="934430" cy="622953"/>
      </dsp:txXfrm>
    </dsp:sp>
    <dsp:sp modelId="{2487A9B9-E584-420E-AA0F-239D0F8C8369}">
      <dsp:nvSpPr>
        <dsp:cNvPr id="0" name=""/>
        <dsp:cNvSpPr/>
      </dsp:nvSpPr>
      <dsp:spPr>
        <a:xfrm>
          <a:off x="2807477" y="2419023"/>
          <a:ext cx="1557383" cy="622953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Pathology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8954" y="2419023"/>
        <a:ext cx="934430" cy="622953"/>
      </dsp:txXfrm>
    </dsp:sp>
    <dsp:sp modelId="{3999148E-7B04-45A8-B12D-B71770BB934D}">
      <dsp:nvSpPr>
        <dsp:cNvPr id="0" name=""/>
        <dsp:cNvSpPr/>
      </dsp:nvSpPr>
      <dsp:spPr>
        <a:xfrm>
          <a:off x="4209122" y="2419023"/>
          <a:ext cx="1557383" cy="622953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Clinical Chemistry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20599" y="2419023"/>
        <a:ext cx="934430" cy="622953"/>
      </dsp:txXfrm>
    </dsp:sp>
    <dsp:sp modelId="{0DF7497D-C1AE-429E-BF55-A118F5F9DFB7}">
      <dsp:nvSpPr>
        <dsp:cNvPr id="0" name=""/>
        <dsp:cNvSpPr/>
      </dsp:nvSpPr>
      <dsp:spPr>
        <a:xfrm>
          <a:off x="5610768" y="2419023"/>
          <a:ext cx="1557383" cy="622953"/>
        </a:xfrm>
        <a:prstGeom prst="chevron">
          <a:avLst/>
        </a:prstGeom>
        <a:solidFill>
          <a:srgbClr val="0066FF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Genomics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22245" y="2419023"/>
        <a:ext cx="934430" cy="622953"/>
      </dsp:txXfrm>
    </dsp:sp>
    <dsp:sp modelId="{1E139FE4-438C-D84D-BD60-8E687248B5DF}">
      <dsp:nvSpPr>
        <dsp:cNvPr id="0" name=""/>
        <dsp:cNvSpPr/>
      </dsp:nvSpPr>
      <dsp:spPr>
        <a:xfrm>
          <a:off x="7012413" y="2419023"/>
          <a:ext cx="1557383" cy="622953"/>
        </a:xfrm>
        <a:prstGeom prst="chevron">
          <a:avLst/>
        </a:prstGeom>
        <a:solidFill>
          <a:srgbClr val="0066FF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BioInformatics</a:t>
          </a:r>
          <a:endParaRPr lang="en-US" sz="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23890" y="2419023"/>
        <a:ext cx="934430" cy="622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6CCD-6839-8149-A4F5-6260D3CED3E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48DF3-9ABA-C844-80BE-576779FC201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0284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AC73E-95BA-4FFE-AC81-951A07F66C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7533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1981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3608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7266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379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AC73E-95BA-4FFE-AC81-951A07F66C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5739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AC73E-95BA-4FFE-AC81-951A07F66C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07986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70D977B-F652-40ED-BE37-3A7976F1981C}" type="slidenum">
              <a:rPr lang="en-US" altLang="en-US">
                <a:solidFill>
                  <a:srgbClr val="000000"/>
                </a:solidFill>
              </a:rPr>
              <a:pPr/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6650" cy="1747837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7938" rIns="0" bIns="0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900">
                <a:latin typeface="Arial" panose="020B0604020202020204" pitchFamily="34" charset="0"/>
                <a:ea typeface="IPAMincho" charset="0"/>
                <a:cs typeface="IPAMincho" charset="0"/>
              </a:rPr>
              <a:t>Improved Overall Survival as a Result of Combination Therapy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altLang="en-US" sz="900">
                <a:latin typeface="Arial" panose="020B0604020202020204" pitchFamily="34" charset="0"/>
                <a:ea typeface="IPAMincho" charset="0"/>
                <a:cs typeface="IPAMincho" charset="0"/>
              </a:rPr>
              <a:t>Depiction of Kaplan-Meier survival curve with genomically targeted agents (blue line) as compared to standard therapies (purple line), indicating an improvement in median overall survival but lack of durable responses; improved median overall survival and durable responses in a fraction of patients treated with immune checkpoint therapy (green line); possibility for improved median overall survival with durable responses for the majority of patients in the setting of combination treatment with genomically targeted agents and immune checkpoint therapy (red line).</a:t>
            </a: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2000">
              <a:latin typeface="Arial" panose="020B0604020202020204" pitchFamily="34" charset="0"/>
              <a:ea typeface="IPAMincho" charset="0"/>
              <a:cs typeface="IPAMincho" charset="0"/>
            </a:endParaRPr>
          </a:p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altLang="en-US" sz="900">
              <a:latin typeface="Arial" panose="020B0604020202020204" pitchFamily="34" charset="0"/>
              <a:ea typeface="IPAMincho" charset="0"/>
              <a:cs typeface="IPAMincho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9636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8358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6049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80C4201-C5DE-4360-BBAB-45FD25D22C56}" type="datetime1">
              <a:rPr lang="en-US" smtClean="0">
                <a:solidFill>
                  <a:prstClr val="black"/>
                </a:solidFill>
                <a:latin typeface="Arial"/>
              </a:rPr>
              <a:pPr/>
              <a:t>12/12/2019</a:t>
            </a:fld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ADD4AB0-DA56-AC40-9592-4E955E6D4581}" type="slidenum">
              <a:rPr lang="en-US" smtClean="0">
                <a:solidFill>
                  <a:srgbClr val="333333"/>
                </a:solidFill>
              </a:rPr>
              <a:pPr/>
              <a:t>20</a:t>
            </a:fld>
            <a:endParaRPr lang="en-US" dirty="0">
              <a:solidFill>
                <a:srgbClr val="333333"/>
              </a:solidFill>
            </a:endParaRPr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/>
          </p:nvPr>
        </p:nvSpPr>
        <p:spPr>
          <a:xfrm>
            <a:off x="3659188" y="6469063"/>
            <a:ext cx="2665412" cy="2000250"/>
          </a:xfrm>
        </p:spPr>
      </p:sp>
      <p:sp>
        <p:nvSpPr>
          <p:cNvPr id="16" name="Notes Placeholder 1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53978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520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B90FC1-1D33-4BC0-9E14-2EB6E6C299F4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634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40532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7138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2117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_Header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6"/>
          </p:nvPr>
        </p:nvSpPr>
        <p:spPr>
          <a:xfrm>
            <a:off x="2234275" y="6473951"/>
            <a:ext cx="6309360" cy="384048"/>
          </a:xfrm>
          <a:prstGeom prst="rect">
            <a:avLst/>
          </a:prstGeom>
        </p:spPr>
        <p:txBody>
          <a:bodyPr tIns="0"/>
          <a:lstStyle>
            <a:lvl1pPr algn="l">
              <a:defRPr sz="700" dirty="0">
                <a:solidFill>
                  <a:schemeClr val="tx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333333"/>
              </a:solidFill>
              <a:ea typeface="ＭＳ Ｐゴシック" charset="-128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>
          <a:xfrm>
            <a:off x="420256" y="6666347"/>
            <a:ext cx="346364" cy="150091"/>
          </a:xfrm>
          <a:prstGeom prst="rect">
            <a:avLst/>
          </a:prstGeom>
        </p:spPr>
        <p:txBody>
          <a:bodyPr/>
          <a:lstStyle>
            <a:lvl1pPr>
              <a:defRPr sz="4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ea typeface="ＭＳ Ｐゴシック" charset="-128"/>
            </a:endParaRPr>
          </a:p>
        </p:txBody>
      </p:sp>
      <p:sp>
        <p:nvSpPr>
          <p:cNvPr id="3" name="Rectangle 2"/>
          <p:cNvSpPr/>
          <p:nvPr/>
        </p:nvSpPr>
        <p:spPr bwMode="white">
          <a:xfrm>
            <a:off x="332510" y="6650182"/>
            <a:ext cx="572655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384047" y="1662977"/>
            <a:ext cx="8348472" cy="4617748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1000"/>
              </a:spcBef>
              <a:defRPr sz="1600" baseline="0">
                <a:solidFill>
                  <a:schemeClr val="tx2"/>
                </a:solidFill>
              </a:defRPr>
            </a:lvl1pPr>
            <a:lvl2pPr marL="400050" indent="-177800">
              <a:spcBef>
                <a:spcPts val="600"/>
              </a:spcBef>
              <a:buClrTx/>
              <a:buFont typeface="Arial" panose="020B0604020202020204" pitchFamily="34" charset="0"/>
              <a:buChar char="–"/>
              <a:defRPr sz="1600" baseline="0">
                <a:solidFill>
                  <a:schemeClr val="tx2"/>
                </a:solidFill>
              </a:defRPr>
            </a:lvl2pPr>
            <a:lvl3pPr marL="571500" indent="-171450">
              <a:spcBef>
                <a:spcPts val="600"/>
              </a:spcBef>
              <a:buClrTx/>
              <a:buFont typeface="Arial" panose="020B0604020202020204" pitchFamily="34" charset="0"/>
              <a:buChar char="–"/>
              <a:defRPr sz="1600" baseline="0">
                <a:solidFill>
                  <a:schemeClr val="tx2"/>
                </a:solidFill>
              </a:defRPr>
            </a:lvl3pPr>
            <a:lvl4pPr marL="742950" indent="-171450">
              <a:spcBef>
                <a:spcPts val="600"/>
              </a:spcBef>
              <a:buClrTx/>
              <a:buFont typeface="Arial" panose="020B0604020202020204" pitchFamily="34" charset="0"/>
              <a:buChar char="–"/>
              <a:defRPr sz="1600" baseline="0">
                <a:solidFill>
                  <a:schemeClr val="tx2"/>
                </a:solidFill>
              </a:defRPr>
            </a:lvl4pPr>
            <a:lvl5pPr marL="914400" indent="-171450">
              <a:spcBef>
                <a:spcPts val="600"/>
              </a:spcBef>
              <a:buClrTx/>
              <a:buFont typeface="Arial" panose="020B0604020202020204" pitchFamily="34" charset="0"/>
              <a:buChar char="–"/>
              <a:defRPr sz="1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16pt Arial bullet level 1</a:t>
            </a:r>
          </a:p>
          <a:p>
            <a:pPr lvl="1"/>
            <a:r>
              <a:rPr lang="en-US" dirty="0" smtClean="0"/>
              <a:t>16pt Arial bullet level 2</a:t>
            </a:r>
          </a:p>
          <a:p>
            <a:pPr lvl="2"/>
            <a:r>
              <a:rPr lang="en-US" dirty="0" smtClean="0"/>
              <a:t>16pt Arial bullet level 3</a:t>
            </a:r>
          </a:p>
          <a:p>
            <a:pPr lvl="3"/>
            <a:r>
              <a:rPr lang="en-US" dirty="0" smtClean="0"/>
              <a:t>16pt Arial bullet level 4</a:t>
            </a:r>
          </a:p>
          <a:p>
            <a:pPr lvl="4"/>
            <a:r>
              <a:rPr lang="en-US" dirty="0" smtClean="0"/>
              <a:t>16pt Arial bullet level 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4047" y="122663"/>
            <a:ext cx="8348472" cy="896112"/>
          </a:xfrm>
          <a:prstGeom prst="rect">
            <a:avLst/>
          </a:prstGeom>
        </p:spPr>
        <p:txBody>
          <a:bodyPr tIns="27432" bIns="27432" anchor="b" anchorCtr="0"/>
          <a:lstStyle>
            <a:lvl1pPr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Headlines are 24pt Arial Bold Title Case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384047" y="1004285"/>
            <a:ext cx="8348472" cy="363176"/>
          </a:xfrm>
          <a:prstGeom prst="rect">
            <a:avLst/>
          </a:prstGeom>
        </p:spPr>
        <p:txBody>
          <a:bodyPr tIns="27432" bIns="27432">
            <a:spAutoFit/>
          </a:bodyPr>
          <a:lstStyle>
            <a:lvl1pPr marL="0" indent="0">
              <a:spcBef>
                <a:spcPts val="0"/>
              </a:spcBef>
              <a:buNone/>
              <a:defRPr sz="2000" i="0">
                <a:solidFill>
                  <a:schemeClr val="tx2"/>
                </a:solidFill>
                <a:latin typeface="+mj-lt"/>
              </a:defRPr>
            </a:lvl1pPr>
            <a:lvl2pPr>
              <a:buNone/>
              <a:defRPr i="1"/>
            </a:lvl2pPr>
            <a:lvl3pPr>
              <a:buNone/>
              <a:defRPr i="1"/>
            </a:lvl3pPr>
            <a:lvl4pPr>
              <a:buNone/>
              <a:defRPr i="1"/>
            </a:lvl4pPr>
            <a:lvl5pPr>
              <a:buNone/>
              <a:defRPr i="1"/>
            </a:lvl5pPr>
          </a:lstStyle>
          <a:p>
            <a:pPr lvl="0"/>
            <a:r>
              <a:rPr lang="en-US" dirty="0" smtClean="0"/>
              <a:t>Subheads are 20pt Arial sentence case</a:t>
            </a:r>
          </a:p>
        </p:txBody>
      </p:sp>
    </p:spTree>
    <p:extLst>
      <p:ext uri="{BB962C8B-B14F-4D97-AF65-F5344CB8AC3E}">
        <p14:creationId xmlns="" xmlns:p14="http://schemas.microsoft.com/office/powerpoint/2010/main" val="29156948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6414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611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866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500797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9290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72490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212705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81522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A41D-69CE-2440-98DD-81E1AB814F79}" type="datetimeFigureOut">
              <a:rPr lang="it-IT" smtClean="0"/>
              <a:pPr/>
              <a:t>12/12/2019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C36F2-32C5-644C-8682-C293195B149F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02258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87388"/>
            <a:ext cx="8229600" cy="1143000"/>
          </a:xfrm>
        </p:spPr>
        <p:txBody>
          <a:bodyPr/>
          <a:lstStyle/>
          <a:p>
            <a:r>
              <a:rPr lang="it-IT" b="1" dirty="0" err="1" smtClean="0"/>
              <a:t>Question</a:t>
            </a:r>
            <a:r>
              <a:rPr lang="it-IT" b="1" dirty="0" smtClean="0"/>
              <a:t>  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044825"/>
            <a:ext cx="8229600" cy="66992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b="1" dirty="0" err="1" smtClean="0"/>
              <a:t>Personalised</a:t>
            </a:r>
            <a:r>
              <a:rPr lang="it-IT" b="1" dirty="0" smtClean="0"/>
              <a:t> Medicine = Precision Medicine</a:t>
            </a:r>
            <a:endParaRPr lang="it-IT" b="1" dirty="0"/>
          </a:p>
        </p:txBody>
      </p:sp>
    </p:spTree>
    <p:extLst>
      <p:ext uri="{BB962C8B-B14F-4D97-AF65-F5344CB8AC3E}">
        <p14:creationId xmlns="" xmlns:p14="http://schemas.microsoft.com/office/powerpoint/2010/main" val="218442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Picture 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7162800" cy="414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4876800" y="533400"/>
            <a:ext cx="29638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627"/>
                </a:solidFill>
              </a:rPr>
              <a:t>Genetic, epigenetic, </a:t>
            </a:r>
          </a:p>
          <a:p>
            <a:r>
              <a:rPr lang="en-US">
                <a:solidFill>
                  <a:srgbClr val="FF0627"/>
                </a:solidFill>
              </a:rPr>
              <a:t>genomic, and </a:t>
            </a:r>
          </a:p>
          <a:p>
            <a:r>
              <a:rPr lang="en-US">
                <a:solidFill>
                  <a:srgbClr val="FF0627"/>
                </a:solidFill>
              </a:rPr>
              <a:t>cytogenetic changes</a:t>
            </a:r>
            <a:endParaRPr lang="en-US"/>
          </a:p>
        </p:txBody>
      </p:sp>
      <p:sp>
        <p:nvSpPr>
          <p:cNvPr id="16388" name="Line 6"/>
          <p:cNvSpPr>
            <a:spLocks noChangeShapeType="1"/>
          </p:cNvSpPr>
          <p:nvPr/>
        </p:nvSpPr>
        <p:spPr bwMode="auto">
          <a:xfrm flipH="1">
            <a:off x="3276600" y="1219200"/>
            <a:ext cx="1371600" cy="1143000"/>
          </a:xfrm>
          <a:prstGeom prst="line">
            <a:avLst/>
          </a:prstGeom>
          <a:noFill/>
          <a:ln w="698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89" name="Rectangle 8"/>
          <p:cNvSpPr>
            <a:spLocks noChangeArrowheads="1"/>
          </p:cNvSpPr>
          <p:nvPr/>
        </p:nvSpPr>
        <p:spPr bwMode="auto">
          <a:xfrm>
            <a:off x="461963" y="29130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0" y="3200400"/>
            <a:ext cx="16652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627"/>
                </a:solidFill>
              </a:rPr>
              <a:t>YOU </a:t>
            </a:r>
          </a:p>
          <a:p>
            <a:r>
              <a:rPr lang="en-US" sz="2000" b="1">
                <a:solidFill>
                  <a:srgbClr val="1BA211"/>
                </a:solidFill>
              </a:rPr>
              <a:t>SOMATIC</a:t>
            </a:r>
            <a:br>
              <a:rPr lang="en-US" sz="2000" b="1">
                <a:solidFill>
                  <a:srgbClr val="1BA211"/>
                </a:solidFill>
              </a:rPr>
            </a:br>
            <a:r>
              <a:rPr lang="en-US" sz="2000" b="1">
                <a:solidFill>
                  <a:srgbClr val="1BA211"/>
                </a:solidFill>
              </a:rPr>
              <a:t>EVOLUTION</a:t>
            </a:r>
            <a:endParaRPr lang="en-US"/>
          </a:p>
        </p:txBody>
      </p:sp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228600" y="1143000"/>
            <a:ext cx="3724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627"/>
                </a:solidFill>
              </a:rPr>
              <a:t>Your somatic cell lineages</a:t>
            </a:r>
            <a:endParaRPr lang="en-US"/>
          </a:p>
        </p:txBody>
      </p:sp>
      <p:sp>
        <p:nvSpPr>
          <p:cNvPr id="16392" name="Rectangle 11"/>
          <p:cNvSpPr>
            <a:spLocks noChangeArrowheads="1"/>
          </p:cNvSpPr>
          <p:nvPr/>
        </p:nvSpPr>
        <p:spPr bwMode="auto">
          <a:xfrm>
            <a:off x="1066800" y="4800600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627"/>
                </a:solidFill>
              </a:rPr>
              <a:t>birth</a:t>
            </a:r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1828800" y="5029200"/>
            <a:ext cx="4572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>
            <a:off x="1828800" y="17526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5" name="Line 15"/>
          <p:cNvSpPr>
            <a:spLocks noChangeShapeType="1"/>
          </p:cNvSpPr>
          <p:nvPr/>
        </p:nvSpPr>
        <p:spPr bwMode="auto">
          <a:xfrm>
            <a:off x="2133600" y="16764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6" name="Line 16"/>
          <p:cNvSpPr>
            <a:spLocks noChangeShapeType="1"/>
          </p:cNvSpPr>
          <p:nvPr/>
        </p:nvSpPr>
        <p:spPr bwMode="auto">
          <a:xfrm>
            <a:off x="2743200" y="16764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>
            <a:off x="2362200" y="1676400"/>
            <a:ext cx="762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6398" name="Rectangle 20"/>
          <p:cNvSpPr>
            <a:spLocks noChangeArrowheads="1"/>
          </p:cNvSpPr>
          <p:nvPr/>
        </p:nvSpPr>
        <p:spPr bwMode="auto">
          <a:xfrm>
            <a:off x="7385050" y="64373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16399" name="Rectangle 23"/>
          <p:cNvSpPr>
            <a:spLocks noChangeArrowheads="1"/>
          </p:cNvSpPr>
          <p:nvPr/>
        </p:nvSpPr>
        <p:spPr bwMode="auto">
          <a:xfrm rot="-870152">
            <a:off x="3429000" y="5105400"/>
            <a:ext cx="3076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627"/>
                </a:solidFill>
              </a:rPr>
              <a:t>YOUR KIDS</a:t>
            </a:r>
            <a:r>
              <a:rPr lang="en-US"/>
              <a:t> </a:t>
            </a:r>
          </a:p>
          <a:p>
            <a:r>
              <a:rPr lang="en-US" sz="2000" b="1">
                <a:solidFill>
                  <a:srgbClr val="1BA211"/>
                </a:solidFill>
              </a:rPr>
              <a:t>GERMLINE EVOLUTION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035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0" y="6572250"/>
            <a:ext cx="9144000" cy="28575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pt-BR" sz="1000"/>
              <a:t>Gerlinger M. Et al. </a:t>
            </a:r>
            <a:r>
              <a:rPr lang="en-US" sz="1000" b="1"/>
              <a:t>Intratumor Heterogeneity and Branched Evolution Revealed by Multiregion Sequencing</a:t>
            </a:r>
            <a:r>
              <a:rPr lang="en-US" sz="1000"/>
              <a:t>. New Eng J Med (2012).</a:t>
            </a:r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1485" r="1614" b="34869"/>
          <a:stretch>
            <a:fillRect/>
          </a:stretch>
        </p:blipFill>
        <p:spPr bwMode="auto">
          <a:xfrm>
            <a:off x="1357313" y="857250"/>
            <a:ext cx="64325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22" t="65286" r="1614" b="2968"/>
          <a:stretch>
            <a:fillRect/>
          </a:stretch>
        </p:blipFill>
        <p:spPr bwMode="auto">
          <a:xfrm>
            <a:off x="857250" y="3571875"/>
            <a:ext cx="7540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85750" y="6072188"/>
            <a:ext cx="3143250" cy="50006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1400" kern="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GE: Good / Poor Prognostic signatures differs by region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1400" kern="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15398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err="1" smtClean="0">
                <a:latin typeface="Arial" charset="0"/>
                <a:ea typeface="MS PGothic" charset="0"/>
              </a:rPr>
              <a:t>Intratumor</a:t>
            </a:r>
            <a:r>
              <a:rPr lang="en-US" sz="3000" b="1" dirty="0" smtClean="0">
                <a:latin typeface="Arial" charset="0"/>
                <a:ea typeface="MS PGothic" charset="0"/>
              </a:rPr>
              <a:t> </a:t>
            </a:r>
            <a:r>
              <a:rPr lang="en-US" sz="3000" b="1" dirty="0">
                <a:latin typeface="Arial" charset="0"/>
                <a:ea typeface="MS PGothic" charset="0"/>
              </a:rPr>
              <a:t>heterogeneity, genomics </a:t>
            </a:r>
            <a:br>
              <a:rPr lang="en-US" sz="3000" b="1" dirty="0">
                <a:latin typeface="Arial" charset="0"/>
                <a:ea typeface="MS PGothic" charset="0"/>
              </a:rPr>
            </a:br>
            <a:r>
              <a:rPr lang="en-US" sz="3000" b="1" dirty="0">
                <a:latin typeface="Arial" charset="0"/>
                <a:ea typeface="MS PGothic" charset="0"/>
              </a:rPr>
              <a:t>and precision medicine</a:t>
            </a:r>
          </a:p>
        </p:txBody>
      </p:sp>
    </p:spTree>
    <p:extLst>
      <p:ext uri="{BB962C8B-B14F-4D97-AF65-F5344CB8AC3E}">
        <p14:creationId xmlns="" xmlns:p14="http://schemas.microsoft.com/office/powerpoint/2010/main" val="253149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685800" y="-171450"/>
            <a:ext cx="7772400" cy="1584325"/>
          </a:xfrm>
        </p:spPr>
        <p:txBody>
          <a:bodyPr/>
          <a:lstStyle/>
          <a:p>
            <a:r>
              <a:rPr lang="nl-BE" sz="2800" b="1" dirty="0" smtClean="0">
                <a:latin typeface="Arial" charset="0"/>
              </a:rPr>
              <a:t>Treatment inducing Resistance</a:t>
            </a:r>
            <a:endParaRPr lang="nl-BE" sz="2800" b="1" dirty="0">
              <a:latin typeface="Arial" charset="0"/>
            </a:endParaRPr>
          </a:p>
        </p:txBody>
      </p:sp>
      <p:graphicFrame>
        <p:nvGraphicFramePr>
          <p:cNvPr id="5" name="Tijdelijke aanduiding voor inhoud 4"/>
          <p:cNvGraphicFramePr>
            <a:graphicFrameLocks noGrp="1"/>
          </p:cNvGraphicFramePr>
          <p:nvPr>
            <p:ph sz="half" idx="1"/>
          </p:nvPr>
        </p:nvGraphicFramePr>
        <p:xfrm>
          <a:off x="611188" y="1844675"/>
          <a:ext cx="2082800" cy="292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  <a:gridCol w="208280"/>
              </a:tblGrid>
              <a:tr h="365720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/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  <a:tr h="365720"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T="45711" marB="45711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ijdelijke aanduiding voor inhoud 5"/>
          <p:cNvGraphicFramePr>
            <a:graphicFrameLocks noGrp="1"/>
          </p:cNvGraphicFramePr>
          <p:nvPr>
            <p:ph sz="half" idx="2"/>
          </p:nvPr>
        </p:nvGraphicFramePr>
        <p:xfrm>
          <a:off x="4140200" y="3644900"/>
          <a:ext cx="833440" cy="109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60"/>
                <a:gridCol w="208360"/>
                <a:gridCol w="208360"/>
                <a:gridCol w="208360"/>
              </a:tblGrid>
              <a:tr h="365654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</a:tr>
              <a:tr h="365654"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sz="1800" dirty="0"/>
                    </a:p>
                  </a:txBody>
                  <a:tcPr marL="91475" marR="91475" marT="45697" marB="45697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ijdelijke aanduiding voor inhoud 4"/>
          <p:cNvGraphicFramePr>
            <a:graphicFrameLocks/>
          </p:cNvGraphicFramePr>
          <p:nvPr/>
        </p:nvGraphicFramePr>
        <p:xfrm>
          <a:off x="6516688" y="2924175"/>
          <a:ext cx="20875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16"/>
                <a:gridCol w="208216"/>
                <a:gridCol w="208216"/>
                <a:gridCol w="208216"/>
                <a:gridCol w="208216"/>
                <a:gridCol w="208216"/>
                <a:gridCol w="208216"/>
                <a:gridCol w="208216"/>
                <a:gridCol w="208216"/>
                <a:gridCol w="213635"/>
              </a:tblGrid>
              <a:tr h="230745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</a:tr>
              <a:tr h="23074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</a:tr>
              <a:tr h="23074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</a:tr>
              <a:tr h="23074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</a:tr>
              <a:tr h="23074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 marL="91408" marR="91408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ijdelijke aanduiding voor inhoud 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140078"/>
              </p:ext>
            </p:extLst>
          </p:nvPr>
        </p:nvGraphicFramePr>
        <p:xfrm>
          <a:off x="1042988" y="5516563"/>
          <a:ext cx="1111251" cy="1189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17"/>
                <a:gridCol w="370417"/>
                <a:gridCol w="370417"/>
              </a:tblGrid>
              <a:tr h="1189037">
                <a:tc>
                  <a:txBody>
                    <a:bodyPr/>
                    <a:lstStyle/>
                    <a:p>
                      <a:r>
                        <a:rPr lang="nl-BE" sz="1800" dirty="0" smtClean="0">
                          <a:solidFill>
                            <a:srgbClr val="000000"/>
                          </a:solidFill>
                        </a:rPr>
                        <a:t>EGFR</a:t>
                      </a:r>
                      <a:endParaRPr lang="nl-BE"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69" marR="91469" marT="45732" marB="45732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 smtClean="0">
                          <a:solidFill>
                            <a:srgbClr val="000000"/>
                          </a:solidFill>
                        </a:rPr>
                        <a:t>KRAS</a:t>
                      </a:r>
                      <a:endParaRPr lang="nl-BE"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69" marR="91469" marT="45732" marB="45732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1800" dirty="0" smtClean="0">
                          <a:solidFill>
                            <a:srgbClr val="000000"/>
                          </a:solidFill>
                        </a:rPr>
                        <a:t>WILD</a:t>
                      </a:r>
                      <a:endParaRPr lang="nl-BE" sz="1800" dirty="0">
                        <a:solidFill>
                          <a:srgbClr val="000000"/>
                        </a:solidFill>
                      </a:endParaRPr>
                    </a:p>
                  </a:txBody>
                  <a:tcPr marL="91469" marR="91469" marT="45732" marB="45732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5260" name="Line 2"/>
          <p:cNvSpPr>
            <a:spLocks noChangeShapeType="1"/>
          </p:cNvSpPr>
          <p:nvPr/>
        </p:nvSpPr>
        <p:spPr bwMode="auto">
          <a:xfrm>
            <a:off x="0" y="1052513"/>
            <a:ext cx="91440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261" name="PIJL-RECHTS 11"/>
          <p:cNvSpPr>
            <a:spLocks noChangeArrowheads="1"/>
          </p:cNvSpPr>
          <p:nvPr/>
        </p:nvSpPr>
        <p:spPr bwMode="auto">
          <a:xfrm>
            <a:off x="3203575" y="4005263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210000"/>
              </a:lnSpc>
              <a:spcBef>
                <a:spcPct val="20000"/>
              </a:spcBef>
              <a:buFontTx/>
              <a:buChar char="•"/>
            </a:pPr>
            <a:endParaRPr lang="nl-BE"/>
          </a:p>
        </p:txBody>
      </p:sp>
      <p:sp>
        <p:nvSpPr>
          <p:cNvPr id="45262" name="PIJL-RECHTS 13"/>
          <p:cNvSpPr>
            <a:spLocks noChangeArrowheads="1"/>
          </p:cNvSpPr>
          <p:nvPr/>
        </p:nvSpPr>
        <p:spPr bwMode="auto">
          <a:xfrm>
            <a:off x="2916238" y="4149725"/>
            <a:ext cx="1554162" cy="484188"/>
          </a:xfrm>
          <a:prstGeom prst="rightArrow">
            <a:avLst>
              <a:gd name="adj1" fmla="val 50000"/>
              <a:gd name="adj2" fmla="val 50035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210000"/>
              </a:lnSpc>
              <a:spcBef>
                <a:spcPct val="20000"/>
              </a:spcBef>
              <a:buFontTx/>
              <a:buChar char="•"/>
            </a:pPr>
            <a:endParaRPr lang="nl-BE"/>
          </a:p>
        </p:txBody>
      </p:sp>
      <p:sp>
        <p:nvSpPr>
          <p:cNvPr id="45263" name="PIJL-RECHTS 14"/>
          <p:cNvSpPr>
            <a:spLocks noChangeArrowheads="1"/>
          </p:cNvSpPr>
          <p:nvPr/>
        </p:nvSpPr>
        <p:spPr bwMode="auto">
          <a:xfrm>
            <a:off x="3779838" y="2420938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210000"/>
              </a:lnSpc>
              <a:spcBef>
                <a:spcPct val="20000"/>
              </a:spcBef>
              <a:buFontTx/>
              <a:buChar char="•"/>
            </a:pPr>
            <a:endParaRPr lang="nl-BE"/>
          </a:p>
        </p:txBody>
      </p:sp>
      <p:sp>
        <p:nvSpPr>
          <p:cNvPr id="45264" name="Line 9"/>
          <p:cNvSpPr>
            <a:spLocks noChangeShapeType="1"/>
          </p:cNvSpPr>
          <p:nvPr/>
        </p:nvSpPr>
        <p:spPr bwMode="auto">
          <a:xfrm flipV="1">
            <a:off x="2987675" y="4221163"/>
            <a:ext cx="863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265" name="Line 9"/>
          <p:cNvSpPr>
            <a:spLocks noChangeShapeType="1"/>
          </p:cNvSpPr>
          <p:nvPr/>
        </p:nvSpPr>
        <p:spPr bwMode="auto">
          <a:xfrm flipV="1">
            <a:off x="5292725" y="4221163"/>
            <a:ext cx="8636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" name="Tijdelijke aanduiding voor inhoud 8"/>
          <p:cNvSpPr txBox="1">
            <a:spLocks/>
          </p:cNvSpPr>
          <p:nvPr/>
        </p:nvSpPr>
        <p:spPr bwMode="auto">
          <a:xfrm>
            <a:off x="2843213" y="3716338"/>
            <a:ext cx="200977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1200" kern="0" dirty="0">
                <a:latin typeface="+mn-lt"/>
                <a:ea typeface="+mn-ea"/>
                <a:cs typeface="+mn-cs"/>
              </a:rPr>
              <a:t>TREATMENT</a:t>
            </a:r>
          </a:p>
        </p:txBody>
      </p:sp>
      <p:sp>
        <p:nvSpPr>
          <p:cNvPr id="22" name="Tijdelijke aanduiding voor inhoud 8"/>
          <p:cNvSpPr txBox="1">
            <a:spLocks/>
          </p:cNvSpPr>
          <p:nvPr/>
        </p:nvSpPr>
        <p:spPr bwMode="auto">
          <a:xfrm>
            <a:off x="5219700" y="3716338"/>
            <a:ext cx="1938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nl-BE" sz="1200" kern="0" dirty="0">
                <a:latin typeface="+mn-lt"/>
                <a:ea typeface="+mn-ea"/>
                <a:cs typeface="+mn-cs"/>
              </a:rPr>
              <a:t>RELAPSE</a:t>
            </a:r>
          </a:p>
        </p:txBody>
      </p:sp>
    </p:spTree>
    <p:extLst>
      <p:ext uri="{BB962C8B-B14F-4D97-AF65-F5344CB8AC3E}">
        <p14:creationId xmlns="" xmlns:p14="http://schemas.microsoft.com/office/powerpoint/2010/main" val="50500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9733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curative potential of immunotherapy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04094"/>
            <a:ext cx="8077200" cy="4419600"/>
          </a:xfrm>
        </p:spPr>
        <p:txBody>
          <a:bodyPr/>
          <a:lstStyle/>
          <a:p>
            <a:r>
              <a:rPr lang="en-US" dirty="0"/>
              <a:t>Pooled OS data for 1,861 patients treated with </a:t>
            </a:r>
            <a:r>
              <a:rPr lang="en-US" dirty="0" err="1"/>
              <a:t>ipilimumab</a:t>
            </a:r>
            <a:r>
              <a:rPr lang="en-US" dirty="0"/>
              <a:t> in phase II and III studies</a:t>
            </a:r>
          </a:p>
        </p:txBody>
      </p:sp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883400" y="6510338"/>
            <a:ext cx="2122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anchorCtr="1">
            <a:spAutoFit/>
          </a:bodyPr>
          <a:lstStyle/>
          <a:p>
            <a:pPr algn="ctr" eaLnBrk="0" hangingPunct="0">
              <a:defRPr/>
            </a:pPr>
            <a:r>
              <a:rPr lang="en-US" sz="1400">
                <a:latin typeface="Arial" charset="0"/>
              </a:rPr>
              <a:t>Schadendorf D JCO 2015</a:t>
            </a: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116687"/>
            <a:ext cx="5149821" cy="37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94918" name="Oval 6"/>
          <p:cNvSpPr>
            <a:spLocks noChangeArrowheads="1"/>
          </p:cNvSpPr>
          <p:nvPr/>
        </p:nvSpPr>
        <p:spPr bwMode="auto">
          <a:xfrm>
            <a:off x="4521200" y="4895850"/>
            <a:ext cx="1809750" cy="1162050"/>
          </a:xfrm>
          <a:prstGeom prst="ellipse">
            <a:avLst/>
          </a:prstGeom>
          <a:noFill/>
          <a:ln w="47625">
            <a:solidFill>
              <a:srgbClr val="FF8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anchor="ctr"/>
          <a:lstStyle/>
          <a:p>
            <a:pPr>
              <a:defRPr/>
            </a:pPr>
            <a:endParaRPr lang="it-IT"/>
          </a:p>
        </p:txBody>
      </p:sp>
      <p:sp>
        <p:nvSpPr>
          <p:cNvPr id="294919" name="Line 7"/>
          <p:cNvSpPr>
            <a:spLocks noChangeShapeType="1"/>
          </p:cNvSpPr>
          <p:nvPr/>
        </p:nvSpPr>
        <p:spPr bwMode="auto">
          <a:xfrm flipH="1">
            <a:off x="3340100" y="4572000"/>
            <a:ext cx="323850" cy="51435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anchorCtr="1"/>
          <a:lstStyle/>
          <a:p>
            <a:pPr>
              <a:defRPr/>
            </a:pPr>
            <a:endParaRPr lang="it-IT">
              <a:cs typeface="Arial" charset="0"/>
            </a:endParaRPr>
          </a:p>
        </p:txBody>
      </p:sp>
      <p:sp>
        <p:nvSpPr>
          <p:cNvPr id="294920" name="Line 8"/>
          <p:cNvSpPr>
            <a:spLocks noChangeShapeType="1"/>
          </p:cNvSpPr>
          <p:nvPr/>
        </p:nvSpPr>
        <p:spPr bwMode="auto">
          <a:xfrm>
            <a:off x="3225800" y="5200650"/>
            <a:ext cx="0" cy="590550"/>
          </a:xfrm>
          <a:prstGeom prst="line">
            <a:avLst/>
          </a:prstGeom>
          <a:noFill/>
          <a:ln w="4445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anchorCtr="1"/>
          <a:lstStyle/>
          <a:p>
            <a:pPr>
              <a:defRPr/>
            </a:pPr>
            <a:endParaRPr lang="it-IT">
              <a:cs typeface="Arial" charset="0"/>
            </a:endParaRPr>
          </a:p>
        </p:txBody>
      </p:sp>
      <p:sp>
        <p:nvSpPr>
          <p:cNvPr id="102409" name="Rectangle 9"/>
          <p:cNvSpPr>
            <a:spLocks noChangeArrowheads="1"/>
          </p:cNvSpPr>
          <p:nvPr/>
        </p:nvSpPr>
        <p:spPr bwMode="auto">
          <a:xfrm>
            <a:off x="2414588" y="1439971"/>
            <a:ext cx="4291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anchorCtr="1">
            <a:spAutoFit/>
          </a:bodyPr>
          <a:lstStyle/>
          <a:p>
            <a:pPr algn="ctr" eaLnBrk="0" hangingPunct="0">
              <a:defRPr/>
            </a:pPr>
            <a:r>
              <a:rPr lang="en-US" sz="2000" b="1" dirty="0" err="1">
                <a:solidFill>
                  <a:schemeClr val="tx2"/>
                </a:solidFill>
                <a:latin typeface="Arial" charset="0"/>
              </a:rPr>
              <a:t>Ipilimumab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 long-term survival data</a:t>
            </a:r>
          </a:p>
        </p:txBody>
      </p:sp>
      <p:sp>
        <p:nvSpPr>
          <p:cNvPr id="294922" name="Text Box 10"/>
          <p:cNvSpPr txBox="1">
            <a:spLocks noChangeArrowheads="1"/>
          </p:cNvSpPr>
          <p:nvPr/>
        </p:nvSpPr>
        <p:spPr bwMode="auto">
          <a:xfrm>
            <a:off x="6169025" y="4092575"/>
            <a:ext cx="25225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anchorCtr="1"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tx1"/>
                </a:solidFill>
                <a:latin typeface="Georgia" charset="0"/>
                <a:ea typeface="MS PGothic" charset="0"/>
                <a:cs typeface="MS PGothic" charset="0"/>
              </a:defRPr>
            </a:lvl9pPr>
          </a:lstStyle>
          <a:p>
            <a:pPr algn="ctr">
              <a:defRPr/>
            </a:pPr>
            <a:r>
              <a:rPr lang="en-US" sz="2400" smtClean="0">
                <a:latin typeface="Arial" charset="0"/>
              </a:rPr>
              <a:t>Is melanoma </a:t>
            </a:r>
          </a:p>
          <a:p>
            <a:pPr algn="ctr">
              <a:defRPr/>
            </a:pPr>
            <a:r>
              <a:rPr lang="en-US" sz="2400" smtClean="0">
                <a:latin typeface="Arial" charset="0"/>
              </a:rPr>
              <a:t>an unicum?</a:t>
            </a:r>
          </a:p>
        </p:txBody>
      </p:sp>
    </p:spTree>
    <p:extLst>
      <p:ext uri="{BB962C8B-B14F-4D97-AF65-F5344CB8AC3E}">
        <p14:creationId xmlns="" xmlns:p14="http://schemas.microsoft.com/office/powerpoint/2010/main" val="115767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18" grpId="0" animBg="1"/>
      <p:bldP spid="2949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AutoShape 1"/>
          <p:cNvSpPr>
            <a:spLocks noChangeArrowheads="1"/>
          </p:cNvSpPr>
          <p:nvPr/>
        </p:nvSpPr>
        <p:spPr bwMode="auto">
          <a:xfrm>
            <a:off x="4129088" y="79375"/>
            <a:ext cx="884237" cy="30638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/>
              <a:t>Figure 2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447800"/>
            <a:ext cx="6810375" cy="483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936625" y="6397625"/>
            <a:ext cx="82550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i="1" dirty="0">
                <a:solidFill>
                  <a:srgbClr val="000000"/>
                </a:solidFill>
              </a:rPr>
              <a:t>Cell</a:t>
            </a:r>
            <a:r>
              <a:rPr lang="en-US" altLang="en-US" sz="900" dirty="0">
                <a:solidFill>
                  <a:srgbClr val="000000"/>
                </a:solidFill>
              </a:rPr>
              <a:t> 2015 161, 205-214DOI: (10.1016/j.cell.2015.03.030) 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113506" y="155575"/>
            <a:ext cx="8915400" cy="12192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r>
              <a:rPr lang="en-US" sz="2400" b="1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Rational, Adaptive Combinations based on bio-clinical data analysis are more likely to deliver curative results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1181418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4143031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459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3787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id You Know Officially updated for 2018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8319" y="288323"/>
            <a:ext cx="8073768" cy="60553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7064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162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game is changing: </a:t>
            </a:r>
          </a:p>
          <a:p>
            <a:pPr marL="0" indent="0">
              <a:buNone/>
            </a:pPr>
            <a:endParaRPr lang="en-US" sz="3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exponential revolution</a:t>
            </a:r>
            <a:endParaRPr lang="it-IT" sz="4000" dirty="0"/>
          </a:p>
        </p:txBody>
      </p:sp>
    </p:spTree>
    <p:extLst>
      <p:ext uri="{BB962C8B-B14F-4D97-AF65-F5344CB8AC3E}">
        <p14:creationId xmlns="" xmlns:p14="http://schemas.microsoft.com/office/powerpoint/2010/main" val="105896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338272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7317" y="4816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Informatics unlocks the ability to analyze massive datasets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16518" y="1606550"/>
            <a:ext cx="1449949" cy="2306638"/>
            <a:chOff x="399273" y="4578658"/>
            <a:chExt cx="1449949" cy="2306638"/>
          </a:xfrm>
        </p:grpSpPr>
        <p:pic>
          <p:nvPicPr>
            <p:cNvPr id="51207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18596" t="1212" r="11849" b="24797"/>
            <a:stretch>
              <a:fillRect/>
            </a:stretch>
          </p:blipFill>
          <p:spPr bwMode="auto">
            <a:xfrm>
              <a:off x="500293" y="4578658"/>
              <a:ext cx="1247908" cy="1660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99273" y="6238965"/>
              <a:ext cx="144994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Alan Turing</a:t>
              </a:r>
            </a:p>
            <a:p>
              <a:pPr algn="ctr" defTabSz="914400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(1912-1954)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1" name="Down Arrow 40"/>
          <p:cNvSpPr/>
          <p:nvPr/>
        </p:nvSpPr>
        <p:spPr>
          <a:xfrm>
            <a:off x="902532" y="4152714"/>
            <a:ext cx="593766" cy="794121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C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-23743" y="4946835"/>
            <a:ext cx="24463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Mainframe</a:t>
            </a:r>
          </a:p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digital computers</a:t>
            </a:r>
          </a:p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1940s-50s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150308" y="4946835"/>
            <a:ext cx="2446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  computers</a:t>
            </a:r>
          </a:p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1980s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572477" y="1588781"/>
            <a:ext cx="3555459" cy="3358054"/>
            <a:chOff x="2821852" y="1588781"/>
            <a:chExt cx="3555459" cy="3358054"/>
          </a:xfrm>
        </p:grpSpPr>
        <p:grpSp>
          <p:nvGrpSpPr>
            <p:cNvPr id="33" name="Group 32"/>
            <p:cNvGrpSpPr/>
            <p:nvPr/>
          </p:nvGrpSpPr>
          <p:grpSpPr>
            <a:xfrm>
              <a:off x="2821852" y="1588781"/>
              <a:ext cx="1428661" cy="2324407"/>
              <a:chOff x="3857669" y="4560889"/>
              <a:chExt cx="1428661" cy="2324407"/>
            </a:xfrm>
          </p:grpSpPr>
          <p:pic>
            <p:nvPicPr>
              <p:cNvPr id="5120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42175" t="4970" r="23155" b="27087"/>
              <a:stretch>
                <a:fillRect/>
              </a:stretch>
            </p:blipFill>
            <p:spPr bwMode="auto">
              <a:xfrm>
                <a:off x="3956928" y="4560889"/>
                <a:ext cx="1230143" cy="1687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3857669" y="6238965"/>
                <a:ext cx="142866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Steve Jobs</a:t>
                </a:r>
              </a:p>
              <a:p>
                <a:pPr algn="ctr" defTabSz="914400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(1955-2011)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4888840" y="1606550"/>
              <a:ext cx="1488471" cy="2306638"/>
              <a:chOff x="4232515" y="1606550"/>
              <a:chExt cx="1488471" cy="2306638"/>
            </a:xfrm>
          </p:grpSpPr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162" b="18711"/>
              <a:stretch>
                <a:fillRect/>
              </a:stretch>
            </p:blipFill>
            <p:spPr bwMode="auto">
              <a:xfrm>
                <a:off x="4232515" y="1606550"/>
                <a:ext cx="1488471" cy="16697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4352221" y="3266857"/>
                <a:ext cx="12490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Bill Gates</a:t>
                </a:r>
              </a:p>
              <a:p>
                <a:pPr algn="ctr" defTabSz="914400"/>
                <a:r>
                  <a:rPr lang="en-US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(1955-)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3" name="Down Arrow 42"/>
            <p:cNvSpPr/>
            <p:nvPr/>
          </p:nvSpPr>
          <p:spPr>
            <a:xfrm>
              <a:off x="3239299" y="4152714"/>
              <a:ext cx="593766" cy="79412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>
              <a:off x="5332020" y="4152714"/>
              <a:ext cx="593766" cy="79412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210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5781" y="1598927"/>
            <a:ext cx="2582173" cy="258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6349762" y="5316167"/>
            <a:ext cx="2446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Cloud computing</a:t>
            </a:r>
          </a:p>
          <a:p>
            <a:pPr algn="ctr" defTabSz="91440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2010s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ight Arrow 50"/>
          <p:cNvSpPr/>
          <p:nvPr/>
        </p:nvSpPr>
        <p:spPr>
          <a:xfrm>
            <a:off x="2676525" y="5457825"/>
            <a:ext cx="561975" cy="24765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>
            <a:off x="5448300" y="5457825"/>
            <a:ext cx="561975" cy="247650"/>
          </a:xfrm>
          <a:prstGeom prst="right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62475" y="5786735"/>
            <a:ext cx="2446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052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7317" y="1406852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7317" y="48168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Molecular genetics + bioinformatics = genomics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003287" y="1651829"/>
            <a:ext cx="5061572" cy="3407468"/>
            <a:chOff x="1696207" y="1563117"/>
            <a:chExt cx="5061572" cy="3407468"/>
          </a:xfrm>
        </p:grpSpPr>
        <p:sp>
          <p:nvSpPr>
            <p:cNvPr id="38" name="TextBox 37"/>
            <p:cNvSpPr txBox="1"/>
            <p:nvPr/>
          </p:nvSpPr>
          <p:spPr>
            <a:xfrm>
              <a:off x="1696207" y="3263311"/>
              <a:ext cx="18389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400"/>
              <a:r>
                <a:rPr lang="en-US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Francis Collins</a:t>
              </a:r>
            </a:p>
            <a:p>
              <a:pPr algn="ctr" defTabSz="914400"/>
              <a:r>
                <a:rPr lang="en-US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(1950-)</a:t>
              </a:r>
              <a:endPara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1209" name="Picture 9" descr="http://upload.wikimedia.org/wikipedia/commons/a/a0/Francis_Collins_official_portrait.jpg"/>
            <p:cNvPicPr>
              <a:picLocks noChangeAspect="1" noChangeArrowheads="1"/>
            </p:cNvPicPr>
            <p:nvPr/>
          </p:nvPicPr>
          <p:blipFill>
            <a:blip r:embed="rId3" cstate="print"/>
            <a:srcRect l="9415" t="4689" r="10049" b="14662"/>
            <a:stretch>
              <a:fillRect/>
            </a:stretch>
          </p:blipFill>
          <p:spPr bwMode="auto">
            <a:xfrm>
              <a:off x="1925328" y="1563996"/>
              <a:ext cx="1380723" cy="1746207"/>
            </a:xfrm>
            <a:prstGeom prst="rect">
              <a:avLst/>
            </a:prstGeom>
            <a:noFill/>
          </p:spPr>
        </p:pic>
        <p:sp>
          <p:nvSpPr>
            <p:cNvPr id="47" name="Down Arrow 46"/>
            <p:cNvSpPr/>
            <p:nvPr/>
          </p:nvSpPr>
          <p:spPr>
            <a:xfrm>
              <a:off x="2318806" y="4176464"/>
              <a:ext cx="593766" cy="79412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213702" y="1563117"/>
              <a:ext cx="1544077" cy="3407468"/>
              <a:chOff x="5213702" y="1563117"/>
              <a:chExt cx="1544077" cy="3407468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5213702" y="3263311"/>
                <a:ext cx="15440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b="1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Craig Venter</a:t>
                </a:r>
              </a:p>
              <a:p>
                <a:pPr algn="ctr" defTabSz="914400"/>
                <a:r>
                  <a:rPr lang="en-US" b="1" dirty="0" smtClean="0">
                    <a:solidFill>
                      <a:srgbClr val="7030A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(1946-)</a:t>
                </a:r>
                <a:endParaRPr lang="en-US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4514" name="Picture 2" descr="http://www.ourprg.com/wp-content/uploads/2012/10/Craig_Venter_Headshot_1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37545" r="10131"/>
              <a:stretch>
                <a:fillRect/>
              </a:stretch>
            </p:blipFill>
            <p:spPr bwMode="auto">
              <a:xfrm>
                <a:off x="5299940" y="1563117"/>
                <a:ext cx="1371600" cy="1748205"/>
              </a:xfrm>
              <a:prstGeom prst="rect">
                <a:avLst/>
              </a:prstGeom>
              <a:noFill/>
            </p:spPr>
          </p:pic>
          <p:sp>
            <p:nvSpPr>
              <p:cNvPr id="25" name="Down Arrow 24"/>
              <p:cNvSpPr/>
              <p:nvPr/>
            </p:nvSpPr>
            <p:spPr>
              <a:xfrm>
                <a:off x="5688857" y="4176464"/>
                <a:ext cx="593766" cy="794121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2364249" y="5343100"/>
            <a:ext cx="4408227" cy="954107"/>
          </a:xfrm>
          <a:prstGeom prst="rect">
            <a:avLst/>
          </a:prstGeom>
          <a:solidFill>
            <a:srgbClr val="9900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Sequence of the human genome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80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5800" y="1635125"/>
            <a:ext cx="7772400" cy="4114800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DEFINITION:</a:t>
            </a:r>
          </a:p>
          <a:p>
            <a:pPr lvl="1"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emerging approach for disease treatment and prevention that takes into account </a:t>
            </a:r>
            <a:r>
              <a:rPr lang="en-US" sz="3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variability in genes, environment, and lifestyle merged with clinical-social-administrative data (big-data)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each person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192697" y="471557"/>
            <a:ext cx="4739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/>
              <a:t>PRECISION MEDICINE</a:t>
            </a:r>
            <a:endParaRPr lang="it-IT" sz="4000" b="1" dirty="0"/>
          </a:p>
        </p:txBody>
      </p:sp>
    </p:spTree>
    <p:extLst>
      <p:ext uri="{BB962C8B-B14F-4D97-AF65-F5344CB8AC3E}">
        <p14:creationId xmlns="" xmlns:p14="http://schemas.microsoft.com/office/powerpoint/2010/main" val="64882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384047" y="1317123"/>
            <a:ext cx="8348472" cy="230218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4C97"/>
                </a:solidFill>
              </a:rPr>
              <a:t>What is Precision Medicine:</a:t>
            </a:r>
            <a:endParaRPr lang="en-US" dirty="0">
              <a:solidFill>
                <a:srgbClr val="1A1A1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/>
              <a:t>“An </a:t>
            </a:r>
            <a:r>
              <a:rPr lang="en-US" dirty="0"/>
              <a:t>emerging approach for disease treatment and prevention that takes into account individual variability in genes, environment, and lifestyle for each person</a:t>
            </a:r>
            <a:r>
              <a:rPr lang="en-US" dirty="0" smtClean="0"/>
              <a:t>.“</a:t>
            </a:r>
            <a:r>
              <a:rPr lang="en-US" baseline="30000" dirty="0" smtClean="0"/>
              <a:t>*</a:t>
            </a:r>
          </a:p>
          <a:p>
            <a:pPr lvl="1"/>
            <a:r>
              <a:rPr lang="en-US" dirty="0" smtClean="0">
                <a:solidFill>
                  <a:srgbClr val="1A1A1A"/>
                </a:solidFill>
              </a:rPr>
              <a:t>Enables physicians to tailor medical treatment for each patient</a:t>
            </a:r>
          </a:p>
          <a:p>
            <a:pPr lvl="1"/>
            <a:r>
              <a:rPr lang="en-US" dirty="0" smtClean="0">
                <a:solidFill>
                  <a:srgbClr val="1A1A1A"/>
                </a:solidFill>
              </a:rPr>
              <a:t>Supports the development of molecularly targeted drugs based on biologic pathways</a:t>
            </a:r>
          </a:p>
          <a:p>
            <a:pPr lvl="1"/>
            <a:r>
              <a:rPr lang="en-US" dirty="0" smtClean="0">
                <a:solidFill>
                  <a:srgbClr val="1A1A1A"/>
                </a:solidFill>
              </a:rPr>
              <a:t>Identifies at-risk populations for targeted prevention prior to disease onset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Precision Medicine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1750" y="1298136"/>
            <a:ext cx="9034238" cy="189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384047" y="3450968"/>
            <a:ext cx="8348472" cy="2603975"/>
          </a:xfrm>
          <a:prstGeom prst="rect">
            <a:avLst/>
          </a:prstGeom>
        </p:spPr>
        <p:txBody>
          <a:bodyPr/>
          <a:lstStyle>
            <a:lvl1pPr marL="171450" indent="-171450" algn="l" rtl="0" eaLnBrk="1" fontAlgn="base" hangingPunct="1"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1pPr>
            <a:lvl2pPr marL="400050" indent="-17780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1600" kern="1200" baseline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2pPr>
            <a:lvl3pPr marL="5715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1600" kern="1200" baseline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3pPr>
            <a:lvl4pPr marL="74295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1600" kern="1200" baseline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4pPr>
            <a:lvl5pPr marL="914400" indent="-171450" algn="l" rtl="0" eaLnBrk="1" fontAlgn="base" hangingPunct="1">
              <a:spcBef>
                <a:spcPts val="6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–"/>
              <a:defRPr sz="1600" kern="1200" baseline="0">
                <a:solidFill>
                  <a:schemeClr val="tx2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297DFD"/>
                </a:solidFill>
              </a:rPr>
              <a:t>Key Drivers of Precision Medicine:</a:t>
            </a:r>
            <a:endParaRPr lang="en-US" dirty="0">
              <a:solidFill>
                <a:srgbClr val="297DFD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1A1A1A"/>
                </a:solidFill>
              </a:rPr>
              <a:t>Genomic Sequencing Technologies</a:t>
            </a:r>
            <a:endParaRPr lang="en-US" b="1" dirty="0">
              <a:solidFill>
                <a:srgbClr val="1A1A1A"/>
              </a:solidFill>
            </a:endParaRPr>
          </a:p>
          <a:p>
            <a:pPr lvl="1"/>
            <a:r>
              <a:rPr lang="en-US" b="1" dirty="0" smtClean="0">
                <a:solidFill>
                  <a:srgbClr val="1A1A1A"/>
                </a:solidFill>
              </a:rPr>
              <a:t>Rapid drop in sequencing costs</a:t>
            </a:r>
          </a:p>
          <a:p>
            <a:pPr lvl="1"/>
            <a:r>
              <a:rPr lang="en-US" b="1" dirty="0" smtClean="0">
                <a:solidFill>
                  <a:srgbClr val="1A1A1A"/>
                </a:solidFill>
              </a:rPr>
              <a:t>First human genome cost $2.7B</a:t>
            </a:r>
          </a:p>
          <a:p>
            <a:pPr lvl="1"/>
            <a:r>
              <a:rPr lang="en-US" b="1" dirty="0" smtClean="0">
                <a:solidFill>
                  <a:srgbClr val="1A1A1A"/>
                </a:solidFill>
              </a:rPr>
              <a:t>Currently ~$1,000 / genome with the promise of the $100 genome in near future</a:t>
            </a:r>
            <a:endParaRPr lang="en-US" b="1" dirty="0">
              <a:solidFill>
                <a:srgbClr val="1A1A1A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b="1" dirty="0" smtClean="0">
                <a:solidFill>
                  <a:srgbClr val="1A1A1A"/>
                </a:solidFill>
              </a:rPr>
              <a:t>Genomic Data and Analytic Capabilities </a:t>
            </a:r>
          </a:p>
          <a:p>
            <a:pPr lvl="1"/>
            <a:r>
              <a:rPr lang="en-US" b="1" dirty="0" smtClean="0">
                <a:solidFill>
                  <a:srgbClr val="1A1A1A"/>
                </a:solidFill>
              </a:rPr>
              <a:t>Creation of large genomic datasets</a:t>
            </a:r>
          </a:p>
          <a:p>
            <a:pPr lvl="1"/>
            <a:r>
              <a:rPr lang="en-US" b="1" dirty="0" smtClean="0">
                <a:solidFill>
                  <a:srgbClr val="1A1A1A"/>
                </a:solidFill>
              </a:rPr>
              <a:t>Advanced analytics to identify </a:t>
            </a:r>
            <a:r>
              <a:rPr lang="en-US" b="1" dirty="0">
                <a:solidFill>
                  <a:srgbClr val="1A1A1A"/>
                </a:solidFill>
              </a:rPr>
              <a:t>novel disease associations and treatment strategies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59071" y="3420591"/>
            <a:ext cx="8162417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39383" y="6085319"/>
            <a:ext cx="4201791" cy="261610"/>
          </a:xfrm>
          <a:prstGeom prst="rect">
            <a:avLst/>
          </a:prstGeom>
          <a:ln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ts val="400"/>
              </a:spcBef>
              <a:spcAft>
                <a:spcPct val="0"/>
              </a:spcAft>
            </a:pPr>
            <a:r>
              <a:rPr lang="en-US" sz="1100" baseline="30000" dirty="0" smtClean="0">
                <a:solidFill>
                  <a:schemeClr val="tx2"/>
                </a:solidFill>
                <a:ea typeface="ＭＳ Ｐゴシック" charset="-128"/>
              </a:rPr>
              <a:t>*</a:t>
            </a:r>
            <a:r>
              <a:rPr lang="en-US" sz="1100" dirty="0" smtClean="0">
                <a:solidFill>
                  <a:schemeClr val="tx2"/>
                </a:solidFill>
                <a:ea typeface="ＭＳ Ｐゴシック" charset="-128"/>
              </a:rPr>
              <a:t>NIH </a:t>
            </a:r>
            <a:r>
              <a:rPr lang="en-US" sz="1100" dirty="0">
                <a:solidFill>
                  <a:schemeClr val="tx2"/>
                </a:solidFill>
                <a:ea typeface="ＭＳ Ｐゴシック" charset="-128"/>
              </a:rPr>
              <a:t>- https://ghr.nlm.nih.gov/primer/precisionmedicine/definition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ＭＳ Ｐゴシック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91907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3000" dirty="0">
                <a:solidFill>
                  <a:srgbClr val="000000"/>
                </a:solidFill>
              </a:rPr>
              <a:t>Genomic</a:t>
            </a:r>
            <a:r>
              <a:rPr lang="en-US" sz="3000" dirty="0" smtClean="0">
                <a:solidFill>
                  <a:srgbClr val="000000"/>
                </a:solidFill>
              </a:rPr>
              <a:t> </a:t>
            </a:r>
            <a:r>
              <a:rPr lang="en-US" sz="3000" dirty="0">
                <a:solidFill>
                  <a:srgbClr val="000000"/>
                </a:solidFill>
              </a:rPr>
              <a:t>Sequence Data is Rapidly Growing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890" y="1209767"/>
            <a:ext cx="6182046" cy="3667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55696" y="4745995"/>
            <a:ext cx="1476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Stephens </a:t>
            </a:r>
            <a:r>
              <a:rPr lang="en-US" sz="1100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1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</p:txBody>
      </p:sp>
      <p:sp>
        <p:nvSpPr>
          <p:cNvPr id="8" name="Oval 7"/>
          <p:cNvSpPr/>
          <p:nvPr/>
        </p:nvSpPr>
        <p:spPr>
          <a:xfrm>
            <a:off x="4244178" y="3425293"/>
            <a:ext cx="1687163" cy="948945"/>
          </a:xfrm>
          <a:prstGeom prst="ellipse">
            <a:avLst/>
          </a:prstGeom>
          <a:solidFill>
            <a:srgbClr val="297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Currently ~250,000 genomes sequenced</a:t>
            </a:r>
          </a:p>
        </p:txBody>
      </p:sp>
      <p:cxnSp>
        <p:nvCxnSpPr>
          <p:cNvPr id="9" name="Straight Arrow Connector 8"/>
          <p:cNvCxnSpPr>
            <a:stCxn id="8" idx="1"/>
          </p:cNvCxnSpPr>
          <p:nvPr/>
        </p:nvCxnSpPr>
        <p:spPr>
          <a:xfrm flipH="1" flipV="1">
            <a:off x="3979804" y="2862196"/>
            <a:ext cx="511453" cy="702067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ight Brace 9"/>
          <p:cNvSpPr/>
          <p:nvPr/>
        </p:nvSpPr>
        <p:spPr>
          <a:xfrm>
            <a:off x="5692945" y="1353814"/>
            <a:ext cx="666991" cy="1032335"/>
          </a:xfrm>
          <a:prstGeom prst="rightBrace">
            <a:avLst>
              <a:gd name="adj1" fmla="val 8333"/>
              <a:gd name="adj2" fmla="val 48313"/>
            </a:avLst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59936" y="1220993"/>
            <a:ext cx="2138823" cy="1192714"/>
          </a:xfrm>
          <a:prstGeom prst="ellipse">
            <a:avLst/>
          </a:prstGeom>
          <a:solidFill>
            <a:srgbClr val="297D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Estimated 100m – 2B genomes sequenced by 2025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413287" y="2485121"/>
            <a:ext cx="2626205" cy="2522484"/>
          </a:xfrm>
          <a:prstGeom prst="rect">
            <a:avLst/>
          </a:prstGeom>
          <a:solidFill>
            <a:schemeClr val="bg1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7388"/>
            <a:r>
              <a:rPr lang="en-US" sz="14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Genomic Data</a:t>
            </a:r>
            <a:endParaRPr lang="en-US" sz="105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endParaRPr lang="en-US" sz="1050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r>
              <a:rPr lang="en-US" sz="105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Raw </a:t>
            </a:r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Whole Genome 	~3B base pairs</a:t>
            </a: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~30x + coverage</a:t>
            </a: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~100 </a:t>
            </a:r>
            <a:r>
              <a:rPr lang="en-US" sz="105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gigabytes</a:t>
            </a:r>
            <a:endParaRPr lang="en-US" sz="105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endParaRPr lang="en-US" sz="105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Whole Genome	~3B base pairs</a:t>
            </a: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~700 megabytes</a:t>
            </a:r>
          </a:p>
          <a:p>
            <a:pPr lvl="0" defTabSz="687388"/>
            <a:endParaRPr lang="en-US" sz="105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Whole Exome	~30M base pairs</a:t>
            </a: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~7 gigabytes</a:t>
            </a:r>
          </a:p>
          <a:p>
            <a:pPr lvl="0" defTabSz="687388"/>
            <a:endParaRPr lang="en-US" sz="105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Variant Call File	~3M Variants</a:t>
            </a:r>
          </a:p>
          <a:p>
            <a:pPr lvl="0" defTabSz="687388"/>
            <a:r>
              <a:rPr lang="en-US" sz="105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		~125 </a:t>
            </a:r>
            <a:r>
              <a:rPr lang="en-US" sz="1050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megabytes</a:t>
            </a: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5481" y="5216692"/>
            <a:ext cx="8167038" cy="916504"/>
          </a:xfrm>
          <a:prstGeom prst="rect">
            <a:avLst/>
          </a:prstGeom>
          <a:solidFill>
            <a:schemeClr val="bg1"/>
          </a:solidFill>
          <a:ln>
            <a:solidFill>
              <a:srgbClr val="004C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7388"/>
            <a:r>
              <a:rPr lang="en-US" sz="1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wealth of genomic information can be applied to multiple groups (patients, providers, payers, and life sciences) to realize the promise of precision medicine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4"/>
          <p:cNvCxnSpPr/>
          <p:nvPr/>
        </p:nvCxnSpPr>
        <p:spPr>
          <a:xfrm flipV="1">
            <a:off x="31750" y="980636"/>
            <a:ext cx="9034238" cy="1898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372817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="" xmlns:p14="http://schemas.microsoft.com/office/powerpoint/2010/main" val="524566373"/>
              </p:ext>
            </p:extLst>
          </p:nvPr>
        </p:nvGraphicFramePr>
        <p:xfrm>
          <a:off x="285008" y="197624"/>
          <a:ext cx="8573984" cy="546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itle 43"/>
          <p:cNvSpPr txBox="1">
            <a:spLocks/>
          </p:cNvSpPr>
          <p:nvPr/>
        </p:nvSpPr>
        <p:spPr>
          <a:xfrm>
            <a:off x="0" y="125675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Genomics-</a:t>
            </a:r>
            <a:r>
              <a:rPr lang="en-US" sz="24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BioInformatics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bringing about a revolution in the diagnosis and prognosis of disease similar to the introduction of pathology, radiology or biochemistry</a:t>
            </a:r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0" y="1647022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>
            <a:off x="4096987" y="3681351"/>
            <a:ext cx="914400" cy="879537"/>
          </a:xfrm>
          <a:prstGeom prst="downArrow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1349" y="4928260"/>
            <a:ext cx="6726360" cy="138499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“Precision 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edicine:</a:t>
            </a:r>
          </a:p>
          <a:p>
            <a:pPr algn="ctr" defTabSz="914400"/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diagnosis, prognosis, prevention, treatment based on multi-data”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91277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51207" y="1081825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51207" y="189411"/>
            <a:ext cx="9144000" cy="89241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data barrier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81358" cy="4791974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single human genome sequence = approx. 3.7 billion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TB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needs to be read multiple times (30-500X) in short overlapping stretches which are then aligned to compile “the sequence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this needs to be compared to a “reference” human genome to distinguish “normal” from “variant”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the possible consequences of each variation need to be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all this by the number of patients you wish to study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correlate this data with clinical, environmental, epidemiological variables….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 you can draw any meaningful conclusions</a:t>
            </a:r>
          </a:p>
        </p:txBody>
      </p:sp>
    </p:spTree>
    <p:extLst>
      <p:ext uri="{BB962C8B-B14F-4D97-AF65-F5344CB8AC3E}">
        <p14:creationId xmlns="" xmlns:p14="http://schemas.microsoft.com/office/powerpoint/2010/main" val="65169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90616" y="1390918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2" y="64309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“Big Data” analytics are the hidden backbone of precision medicine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discovery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e.g., identification of patient populations with similar characteristics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Reclassification of patients based on molecular variables correlated with clinical measures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Multicenter clinical trial design,  “basket”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comparison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comparing clinical outcomes or disease prevalence based on multiple variables with large 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and classical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epidemiology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prediction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predicting clinical outcomes from genomics, non-genomic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datasets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actionable trends in health care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events in specific patient groups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usage</a:t>
            </a:r>
          </a:p>
        </p:txBody>
      </p:sp>
    </p:spTree>
    <p:extLst>
      <p:ext uri="{BB962C8B-B14F-4D97-AF65-F5344CB8AC3E}">
        <p14:creationId xmlns="" xmlns:p14="http://schemas.microsoft.com/office/powerpoint/2010/main" val="194992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" y="1043189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2" y="3048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Precision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-1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168276" y="1600199"/>
            <a:ext cx="9051925" cy="536892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ontology must be homogeneous and carefully thought out.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“flexible standardization” for cooperative studies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EHR mining, natural language search algorithms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needed</a:t>
            </a:r>
          </a:p>
          <a:p>
            <a:pPr marL="457200" lvl="1" indent="0">
              <a:buNone/>
            </a:pP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genomic datasets (WES, WGS) we DON’T know the phenotypic effect of most genetic variants we 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Variants of Unknown Significance (VUS), silent mutations. Different mutations in the same gene can and do have different biological consequences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Genes work in networks, not in isolation: pathway discovery and pathway annotation are improving but remain somewhat imprecise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still need basic science to improve our models to make accurate predictions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 cell populations require deconvolution or single cell omics</a:t>
            </a:r>
          </a:p>
        </p:txBody>
      </p:sp>
    </p:spTree>
    <p:extLst>
      <p:ext uri="{BB962C8B-B14F-4D97-AF65-F5344CB8AC3E}">
        <p14:creationId xmlns="" xmlns:p14="http://schemas.microsoft.com/office/powerpoint/2010/main" val="21992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2" y="1017431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2" y="3048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Precision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-2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Computationally intensive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storage capacity, cloud computing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transfer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speeds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Privacy concerns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security is essential (separate servers for outside-facing apps and databases)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for encryption - GPID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Consent needed for use of PHI. Standard consents</a:t>
            </a:r>
          </a:p>
        </p:txBody>
      </p:sp>
    </p:spTree>
    <p:extLst>
      <p:ext uri="{BB962C8B-B14F-4D97-AF65-F5344CB8AC3E}">
        <p14:creationId xmlns="" xmlns:p14="http://schemas.microsoft.com/office/powerpoint/2010/main" val="24295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1030310"/>
            <a:ext cx="9144000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43"/>
          <p:cNvSpPr txBox="1">
            <a:spLocks/>
          </p:cNvSpPr>
          <p:nvPr/>
        </p:nvSpPr>
        <p:spPr>
          <a:xfrm>
            <a:off x="2" y="304800"/>
            <a:ext cx="91440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for Precision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 -3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selection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needs?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tests?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specialists in medical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genomics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interpretation and explanation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“What do these results mean?” Need to communicate results in an accurate, understandable way that takes into account patient and family concerns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of genetics counselors</a:t>
            </a:r>
          </a:p>
        </p:txBody>
      </p:sp>
    </p:spTree>
    <p:extLst>
      <p:ext uri="{BB962C8B-B14F-4D97-AF65-F5344CB8AC3E}">
        <p14:creationId xmlns="" xmlns:p14="http://schemas.microsoft.com/office/powerpoint/2010/main" val="247860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fr-FR" sz="4000" b="1" dirty="0" smtClean="0">
                <a:solidFill>
                  <a:srgbClr val="000000"/>
                </a:solidFill>
                <a:latin typeface="Calibri" charset="0"/>
                <a:cs typeface="+mj-cs"/>
              </a:rPr>
              <a:t>Long </a:t>
            </a:r>
            <a:r>
              <a:rPr lang="fr-FR" sz="4000" b="1" dirty="0" err="1" smtClean="0">
                <a:solidFill>
                  <a:srgbClr val="000000"/>
                </a:solidFill>
                <a:latin typeface="Calibri" charset="0"/>
                <a:cs typeface="+mj-cs"/>
              </a:rPr>
              <a:t>term</a:t>
            </a:r>
            <a:r>
              <a:rPr lang="fr-FR" sz="4000" b="1" dirty="0" smtClean="0">
                <a:solidFill>
                  <a:srgbClr val="000000"/>
                </a:solidFill>
                <a:latin typeface="Calibri" charset="0"/>
                <a:cs typeface="+mj-cs"/>
              </a:rPr>
              <a:t> perspective</a:t>
            </a:r>
          </a:p>
        </p:txBody>
      </p:sp>
      <p:sp>
        <p:nvSpPr>
          <p:cNvPr id="44036" name="AutoShape 4"/>
          <p:cNvSpPr>
            <a:spLocks noChangeArrowheads="1"/>
          </p:cNvSpPr>
          <p:nvPr/>
        </p:nvSpPr>
        <p:spPr bwMode="auto">
          <a:xfrm>
            <a:off x="1403350" y="2603500"/>
            <a:ext cx="1800225" cy="1008063"/>
          </a:xfrm>
          <a:prstGeom prst="homePlate">
            <a:avLst>
              <a:gd name="adj" fmla="val 44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1st generation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trials</a:t>
            </a:r>
          </a:p>
        </p:txBody>
      </p:sp>
      <p:sp>
        <p:nvSpPr>
          <p:cNvPr id="44037" name="AutoShape 5"/>
          <p:cNvSpPr>
            <a:spLocks noChangeArrowheads="1"/>
          </p:cNvSpPr>
          <p:nvPr/>
        </p:nvSpPr>
        <p:spPr bwMode="auto">
          <a:xfrm>
            <a:off x="2987675" y="2603500"/>
            <a:ext cx="1584325" cy="1008063"/>
          </a:xfrm>
          <a:prstGeom prst="chevron">
            <a:avLst>
              <a:gd name="adj" fmla="val 392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        database</a:t>
            </a:r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>
            <a:off x="4356100" y="2603500"/>
            <a:ext cx="1584325" cy="1008063"/>
          </a:xfrm>
          <a:prstGeom prst="chevron">
            <a:avLst>
              <a:gd name="adj" fmla="val 392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2</a:t>
            </a:r>
            <a:r>
              <a:rPr lang="fr-FR" b="1" baseline="30000">
                <a:latin typeface="Calibri" charset="0"/>
                <a:cs typeface="+mn-cs"/>
              </a:rPr>
              <a:t>nd</a:t>
            </a:r>
            <a:r>
              <a:rPr lang="fr-FR" b="1">
                <a:latin typeface="Calibri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       generation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algorithm</a:t>
            </a:r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5724525" y="2603500"/>
            <a:ext cx="1584325" cy="1008063"/>
          </a:xfrm>
          <a:prstGeom prst="chevron">
            <a:avLst>
              <a:gd name="adj" fmla="val 392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2</a:t>
            </a:r>
            <a:r>
              <a:rPr lang="fr-FR" b="1" baseline="30000">
                <a:latin typeface="Calibri" charset="0"/>
                <a:cs typeface="+mn-cs"/>
              </a:rPr>
              <a:t>nd</a:t>
            </a:r>
            <a:r>
              <a:rPr lang="fr-FR" b="1">
                <a:latin typeface="Calibri" charset="0"/>
                <a:cs typeface="+mn-cs"/>
              </a:rPr>
              <a:t> 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       generation 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trials</a:t>
            </a:r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>
            <a:off x="5003800" y="37560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046" name="Line 14"/>
          <p:cNvSpPr>
            <a:spLocks noChangeShapeType="1"/>
          </p:cNvSpPr>
          <p:nvPr/>
        </p:nvSpPr>
        <p:spPr bwMode="auto">
          <a:xfrm>
            <a:off x="2268538" y="3756025"/>
            <a:ext cx="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1616075" y="4503738"/>
            <a:ext cx="1141413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Targeting 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oncogenic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drivers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4286250" y="4556125"/>
            <a:ext cx="1577975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Integration of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other systems: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DNA repair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Immunology</a:t>
            </a:r>
          </a:p>
          <a:p>
            <a:pPr algn="ctr">
              <a:defRPr/>
            </a:pPr>
            <a:r>
              <a:rPr lang="fr-FR" b="1">
                <a:latin typeface="Calibri" charset="0"/>
                <a:cs typeface="+mn-cs"/>
              </a:rPr>
              <a:t>metabolism</a:t>
            </a:r>
          </a:p>
        </p:txBody>
      </p:sp>
      <p:sp>
        <p:nvSpPr>
          <p:cNvPr id="44049" name="AutoShape 17"/>
          <p:cNvSpPr>
            <a:spLocks noChangeArrowheads="1"/>
          </p:cNvSpPr>
          <p:nvPr/>
        </p:nvSpPr>
        <p:spPr bwMode="auto">
          <a:xfrm>
            <a:off x="7113588" y="2597152"/>
            <a:ext cx="1584325" cy="1008063"/>
          </a:xfrm>
          <a:prstGeom prst="chevron">
            <a:avLst>
              <a:gd name="adj" fmla="val 392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b="1" dirty="0">
                <a:latin typeface="Calibri" charset="0"/>
                <a:cs typeface="+mn-cs"/>
              </a:rPr>
              <a:t>    </a:t>
            </a:r>
            <a:r>
              <a:rPr lang="fr-FR" sz="1400" b="1" dirty="0" err="1" smtClean="0">
                <a:latin typeface="Calibri" charset="0"/>
                <a:cs typeface="+mn-cs"/>
              </a:rPr>
              <a:t>Integration</a:t>
            </a:r>
            <a:r>
              <a:rPr lang="fr-FR" sz="1400" b="1" dirty="0" smtClean="0">
                <a:latin typeface="Calibri" charset="0"/>
                <a:cs typeface="+mn-cs"/>
              </a:rPr>
              <a:t> </a:t>
            </a:r>
            <a:endParaRPr lang="fr-FR" sz="1400" b="1" dirty="0" smtClean="0">
              <a:latin typeface="Calibri" charset="0"/>
              <a:cs typeface="+mn-cs"/>
            </a:endParaRPr>
          </a:p>
          <a:p>
            <a:pPr algn="ctr">
              <a:defRPr/>
            </a:pPr>
            <a:r>
              <a:rPr lang="fr-FR" sz="1400" b="1" dirty="0" smtClean="0">
                <a:latin typeface="Calibri" charset="0"/>
                <a:cs typeface="+mn-cs"/>
              </a:rPr>
              <a:t>of </a:t>
            </a:r>
          </a:p>
          <a:p>
            <a:pPr algn="ctr">
              <a:defRPr/>
            </a:pPr>
            <a:r>
              <a:rPr lang="fr-FR" sz="1400" b="1" dirty="0" err="1" smtClean="0">
                <a:latin typeface="Calibri" charset="0"/>
                <a:cs typeface="+mn-cs"/>
              </a:rPr>
              <a:t>database</a:t>
            </a:r>
            <a:endParaRPr lang="fr-FR" sz="1400" b="1" dirty="0">
              <a:latin typeface="Calibri" charset="0"/>
              <a:cs typeface="+mn-cs"/>
            </a:endParaRP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>
            <a:off x="2124075" y="22050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051" name="Text Box 19"/>
          <p:cNvSpPr txBox="1">
            <a:spLocks noChangeArrowheads="1"/>
          </p:cNvSpPr>
          <p:nvPr/>
        </p:nvSpPr>
        <p:spPr bwMode="auto">
          <a:xfrm>
            <a:off x="1792288" y="17272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cs typeface="+mn-cs"/>
              </a:rPr>
              <a:t>2013</a:t>
            </a:r>
          </a:p>
        </p:txBody>
      </p:sp>
      <p:sp>
        <p:nvSpPr>
          <p:cNvPr id="44052" name="Line 20"/>
          <p:cNvSpPr>
            <a:spLocks noChangeShapeType="1"/>
          </p:cNvSpPr>
          <p:nvPr/>
        </p:nvSpPr>
        <p:spPr bwMode="auto">
          <a:xfrm>
            <a:off x="3608388" y="21510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3276600" y="1739900"/>
            <a:ext cx="692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cs typeface="+mn-cs"/>
              </a:rPr>
              <a:t>2015</a:t>
            </a:r>
          </a:p>
        </p:txBody>
      </p:sp>
      <p:sp>
        <p:nvSpPr>
          <p:cNvPr id="44054" name="AutoShape 22"/>
          <p:cNvSpPr>
            <a:spLocks/>
          </p:cNvSpPr>
          <p:nvPr/>
        </p:nvSpPr>
        <p:spPr bwMode="auto">
          <a:xfrm rot="5400000">
            <a:off x="5472906" y="943770"/>
            <a:ext cx="358775" cy="2449512"/>
          </a:xfrm>
          <a:prstGeom prst="leftBrace">
            <a:avLst>
              <a:gd name="adj1" fmla="val 5689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cs typeface="+mn-cs"/>
            </a:endParaRPr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5024438" y="1504950"/>
            <a:ext cx="1276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cs typeface="+mn-cs"/>
              </a:rPr>
              <a:t>2018-2020</a:t>
            </a:r>
          </a:p>
        </p:txBody>
      </p:sp>
      <p:sp>
        <p:nvSpPr>
          <p:cNvPr id="2" name="Freccia destra 1"/>
          <p:cNvSpPr/>
          <p:nvPr/>
        </p:nvSpPr>
        <p:spPr>
          <a:xfrm rot="16200000">
            <a:off x="6889802" y="4402136"/>
            <a:ext cx="952501" cy="20320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749963" y="5370733"/>
            <a:ext cx="14732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/>
              <a:t>WE ARE HERE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559726" y="3756025"/>
            <a:ext cx="11838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 smtClean="0"/>
              <a:t>PRECISION</a:t>
            </a:r>
            <a:endParaRPr lang="it-IT" dirty="0" smtClean="0"/>
          </a:p>
          <a:p>
            <a:pPr algn="ctr"/>
            <a:r>
              <a:rPr lang="it-IT" dirty="0" smtClean="0"/>
              <a:t>MEDICINE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109792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00" y="25400"/>
            <a:ext cx="5054600" cy="6807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188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698750" y="2158999"/>
            <a:ext cx="3270250" cy="171450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15000" b="1" dirty="0" smtClean="0"/>
              <a:t>		NO</a:t>
            </a:r>
            <a:endParaRPr lang="it-IT" sz="15000" b="1" dirty="0"/>
          </a:p>
        </p:txBody>
      </p:sp>
    </p:spTree>
    <p:extLst>
      <p:ext uri="{BB962C8B-B14F-4D97-AF65-F5344CB8AC3E}">
        <p14:creationId xmlns="" xmlns:p14="http://schemas.microsoft.com/office/powerpoint/2010/main" val="297763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401888"/>
            <a:ext cx="8229600" cy="1143000"/>
          </a:xfrm>
        </p:spPr>
        <p:txBody>
          <a:bodyPr/>
          <a:lstStyle/>
          <a:p>
            <a:r>
              <a:rPr lang="it-IT" b="1" dirty="0" err="1" smtClean="0"/>
              <a:t>Towards</a:t>
            </a:r>
            <a:r>
              <a:rPr lang="it-IT" b="1" dirty="0" smtClean="0"/>
              <a:t> the Precision Medicine</a:t>
            </a:r>
            <a:endParaRPr lang="it-IT" b="1" dirty="0"/>
          </a:p>
        </p:txBody>
      </p:sp>
    </p:spTree>
    <p:extLst>
      <p:ext uri="{BB962C8B-B14F-4D97-AF65-F5344CB8AC3E}">
        <p14:creationId xmlns="" xmlns:p14="http://schemas.microsoft.com/office/powerpoint/2010/main" val="191846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0545" r="-10545"/>
          <a:stretch>
            <a:fillRect/>
          </a:stretch>
        </p:blipFill>
        <p:spPr bwMode="auto">
          <a:xfrm>
            <a:off x="1447800" y="2973388"/>
            <a:ext cx="6283325" cy="3455987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5425" y="131763"/>
            <a:ext cx="10515600" cy="3945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State of the Union, January 20, 2015</a:t>
            </a:r>
          </a:p>
          <a:p>
            <a:pPr marL="0" indent="0">
              <a:buFont typeface="Arial"/>
              <a:buNone/>
            </a:pPr>
            <a:endParaRPr lang="en-US" sz="2000" dirty="0" smtClean="0"/>
          </a:p>
          <a:p>
            <a:pPr marL="0" indent="0">
              <a:buFont typeface="Arial"/>
              <a:buNone/>
            </a:pPr>
            <a:r>
              <a:rPr lang="en-US" sz="2000" dirty="0" smtClean="0"/>
              <a:t>“Tonight, I’m launching a new Precision Medicine Initiative to bring us closer 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to curing diseases like cancer and diabetes – and to give all of us access 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to the personalized information we need to keep ourselves </a:t>
            </a:r>
          </a:p>
          <a:p>
            <a:pPr marL="0" indent="0">
              <a:buFont typeface="Arial"/>
              <a:buNone/>
            </a:pPr>
            <a:r>
              <a:rPr lang="en-US" sz="2000" dirty="0" smtClean="0"/>
              <a:t>and our families healthier.” </a:t>
            </a:r>
          </a:p>
          <a:p>
            <a:pPr marL="457200" lvl="1" indent="0">
              <a:buFont typeface="Arial"/>
              <a:buNone/>
            </a:pPr>
            <a:r>
              <a:rPr lang="en-US" sz="2000" dirty="0" smtClean="0"/>
              <a:t>					</a:t>
            </a:r>
            <a:r>
              <a:rPr lang="en-US" sz="2000" b="1" dirty="0" smtClean="0"/>
              <a:t>	President Barak Obama</a:t>
            </a:r>
            <a:endParaRPr lang="en-US" sz="2000" b="1" dirty="0"/>
          </a:p>
        </p:txBody>
      </p:sp>
    </p:spTree>
    <p:extLst>
      <p:ext uri="{BB962C8B-B14F-4D97-AF65-F5344CB8AC3E}">
        <p14:creationId xmlns="" xmlns:p14="http://schemas.microsoft.com/office/powerpoint/2010/main" val="3919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38669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0" dirty="0" smtClean="0">
                <a:latin typeface="Arial" panose="020B0604020202020204" pitchFamily="34" charset="0"/>
                <a:cs typeface="Arial" panose="020B0604020202020204" pitchFamily="34" charset="0"/>
              </a:rPr>
              <a:t>From MAGIC BULLETS TO RATIONAL COMBINATIONs FOR PRECISION MEDICINE</a:t>
            </a:r>
            <a:endParaRPr lang="en-US" sz="32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928813"/>
            <a:ext cx="7772400" cy="1500187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EVOLUTION OF CANCER 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 DEVELOPMENT</a:t>
            </a:r>
          </a:p>
          <a:p>
            <a:pPr algn="ctr"/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16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000" y="132367"/>
            <a:ext cx="8676000" cy="1143000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The traditional “Clinical Trial and Error” drug development is highly inefficient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6908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This traditional “trial and error”  process has a </a:t>
            </a:r>
            <a:r>
              <a:rPr lang="en-US" u="sng" dirty="0" smtClean="0"/>
              <a:t>95% failure rate</a:t>
            </a:r>
            <a:r>
              <a:rPr lang="en-US" dirty="0" smtClean="0"/>
              <a:t>, in large part because it is based on incomplete and often partially incorrect scientific knowledge</a:t>
            </a:r>
          </a:p>
          <a:p>
            <a:r>
              <a:rPr lang="en-US" dirty="0" smtClean="0"/>
              <a:t>Clinical and basic investigators operate in parallel silos with significant language barriers</a:t>
            </a:r>
          </a:p>
          <a:p>
            <a:r>
              <a:rPr lang="en-US" dirty="0" smtClean="0"/>
              <a:t>Neither industry nor academia can bridge this gap alone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37783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development of a novel medical intervention (new drug, device, test) that is reasonably SAFE and EFFECTIVE is extremely difficult and expensive: on average, it requires 14 years and $2 billion, </a:t>
            </a:r>
            <a:r>
              <a:rPr lang="en-US" u="sng" dirty="0" smtClean="0"/>
              <a:t>not including the basic research </a:t>
            </a:r>
            <a:r>
              <a:rPr lang="en-US" dirty="0" smtClean="0"/>
              <a:t>that generates the initial concept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250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8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Research Workflow:</a:t>
            </a:r>
            <a:b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Vs. Translational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54376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51002380"/>
              </p:ext>
            </p:extLst>
          </p:nvPr>
        </p:nvGraphicFramePr>
        <p:xfrm>
          <a:off x="2164912" y="1216906"/>
          <a:ext cx="6750488" cy="4028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1901885" y="5318620"/>
            <a:ext cx="1627464" cy="755009"/>
          </a:xfrm>
          <a:prstGeom prst="roundRect">
            <a:avLst/>
          </a:prstGeom>
          <a:solidFill>
            <a:srgbClr val="7030A0"/>
          </a:solidFill>
          <a:ln>
            <a:solidFill>
              <a:srgbClr val="FF99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Efficacy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29349" y="5134064"/>
            <a:ext cx="5422930" cy="1107346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Delivery to patients/communities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world clinical use of new intervention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Post-marketing studies (rare side effects, genetic variability in safety/efficacy)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Elbow Connector 6"/>
          <p:cNvCxnSpPr/>
          <p:nvPr/>
        </p:nvCxnSpPr>
        <p:spPr>
          <a:xfrm rot="10800000" flipH="1">
            <a:off x="1655394" y="1943101"/>
            <a:ext cx="41215" cy="3753025"/>
          </a:xfrm>
          <a:prstGeom prst="bentConnector4">
            <a:avLst>
              <a:gd name="adj1" fmla="val -554652"/>
              <a:gd name="adj2" fmla="val 100009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 flipH="1">
            <a:off x="1656951" y="3238501"/>
            <a:ext cx="41215" cy="2457625"/>
          </a:xfrm>
          <a:prstGeom prst="bentConnector4">
            <a:avLst>
              <a:gd name="adj1" fmla="val -554652"/>
              <a:gd name="adj2" fmla="val 100090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/>
          <p:nvPr/>
        </p:nvCxnSpPr>
        <p:spPr>
          <a:xfrm rot="10800000" flipH="1">
            <a:off x="1655394" y="4533901"/>
            <a:ext cx="41215" cy="1162225"/>
          </a:xfrm>
          <a:prstGeom prst="bentConnector4">
            <a:avLst>
              <a:gd name="adj1" fmla="val -554652"/>
              <a:gd name="adj2" fmla="val 99737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0800000" flipH="1">
            <a:off x="2112992" y="1487975"/>
            <a:ext cx="41215" cy="1162225"/>
          </a:xfrm>
          <a:prstGeom prst="bentConnector4">
            <a:avLst>
              <a:gd name="adj1" fmla="val -554652"/>
              <a:gd name="adj2" fmla="val 99737"/>
            </a:avLst>
          </a:prstGeom>
          <a:ln w="5715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/>
          <p:nvPr/>
        </p:nvCxnSpPr>
        <p:spPr>
          <a:xfrm rot="10800000" flipH="1">
            <a:off x="2112992" y="2979423"/>
            <a:ext cx="41215" cy="1162225"/>
          </a:xfrm>
          <a:prstGeom prst="bentConnector4">
            <a:avLst>
              <a:gd name="adj1" fmla="val -554652"/>
              <a:gd name="adj2" fmla="val 99737"/>
            </a:avLst>
          </a:prstGeom>
          <a:ln w="5715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2344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469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translational process is based on cyclical, recursive information transfer</a:t>
            </a:r>
            <a:endParaRPr lang="en-US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306776"/>
            <a:ext cx="91440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3284693540"/>
              </p:ext>
            </p:extLst>
          </p:nvPr>
        </p:nvGraphicFramePr>
        <p:xfrm>
          <a:off x="1524000" y="157192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Isosceles Triangle 5"/>
          <p:cNvSpPr/>
          <p:nvPr/>
        </p:nvSpPr>
        <p:spPr>
          <a:xfrm rot="1282917">
            <a:off x="5512378" y="2397973"/>
            <a:ext cx="322118" cy="27768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Isosceles Triangle 15"/>
          <p:cNvSpPr/>
          <p:nvPr/>
        </p:nvSpPr>
        <p:spPr>
          <a:xfrm rot="2162796">
            <a:off x="3361456" y="2397973"/>
            <a:ext cx="322118" cy="27768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Isosceles Triangle 18"/>
          <p:cNvSpPr/>
          <p:nvPr/>
        </p:nvSpPr>
        <p:spPr>
          <a:xfrm rot="20317083" flipH="1">
            <a:off x="5533166" y="4400251"/>
            <a:ext cx="322118" cy="27768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Isosceles Triangle 19"/>
          <p:cNvSpPr/>
          <p:nvPr/>
        </p:nvSpPr>
        <p:spPr>
          <a:xfrm rot="19438503" flipH="1">
            <a:off x="3283529" y="4400250"/>
            <a:ext cx="322118" cy="277688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38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3509</TotalTime>
  <Words>1310</Words>
  <Application>Microsoft Office PowerPoint</Application>
  <PresentationFormat>Presentazione su schermo (4:3)</PresentationFormat>
  <Paragraphs>239</Paragraphs>
  <Slides>29</Slides>
  <Notes>13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Question  </vt:lpstr>
      <vt:lpstr>Diapositiva 2</vt:lpstr>
      <vt:lpstr>Diapositiva 3</vt:lpstr>
      <vt:lpstr>Towards the Precision Medicine</vt:lpstr>
      <vt:lpstr>Diapositiva 5</vt:lpstr>
      <vt:lpstr>From MAGIC BULLETS TO RATIONAL COMBINATIONs FOR PRECISION MEDICINE</vt:lpstr>
      <vt:lpstr>The traditional “Clinical Trial and Error” drug development is highly inefficient</vt:lpstr>
      <vt:lpstr>Medical Research Workflow: Traditional Vs. Translational</vt:lpstr>
      <vt:lpstr>The translational process is based on cyclical, recursive information transfer</vt:lpstr>
      <vt:lpstr>Diapositiva 10</vt:lpstr>
      <vt:lpstr>Intratumor heterogeneity, genomics  and precision medicine</vt:lpstr>
      <vt:lpstr>Treatment inducing Resistance</vt:lpstr>
      <vt:lpstr>The curative potential of immunotherapy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Precision Medicine</vt:lpstr>
      <vt:lpstr>Genomic Sequence Data is Rapidly Growing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Long term perspective</vt:lpstr>
      <vt:lpstr>Diapositiva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Precision Medicine:  presente o futuro dell’oncologia?</dc:title>
  <dc:creator>Daniele Generali</dc:creator>
  <cp:lastModifiedBy>DG98250</cp:lastModifiedBy>
  <cp:revision>67</cp:revision>
  <dcterms:created xsi:type="dcterms:W3CDTF">2018-06-01T03:17:35Z</dcterms:created>
  <dcterms:modified xsi:type="dcterms:W3CDTF">2019-12-12T11:22:39Z</dcterms:modified>
</cp:coreProperties>
</file>