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42"/>
  </p:notesMasterIdLst>
  <p:sldIdLst>
    <p:sldId id="311" r:id="rId2"/>
    <p:sldId id="313" r:id="rId3"/>
    <p:sldId id="312" r:id="rId4"/>
    <p:sldId id="314" r:id="rId5"/>
    <p:sldId id="316" r:id="rId6"/>
    <p:sldId id="420" r:id="rId7"/>
    <p:sldId id="317" r:id="rId8"/>
    <p:sldId id="427" r:id="rId9"/>
    <p:sldId id="422" r:id="rId10"/>
    <p:sldId id="421" r:id="rId11"/>
    <p:sldId id="440" r:id="rId12"/>
    <p:sldId id="423" r:id="rId13"/>
    <p:sldId id="321" r:id="rId14"/>
    <p:sldId id="424" r:id="rId15"/>
    <p:sldId id="322" r:id="rId16"/>
    <p:sldId id="439" r:id="rId17"/>
    <p:sldId id="426" r:id="rId18"/>
    <p:sldId id="425" r:id="rId19"/>
    <p:sldId id="428" r:id="rId20"/>
    <p:sldId id="441" r:id="rId21"/>
    <p:sldId id="429" r:id="rId22"/>
    <p:sldId id="324" r:id="rId23"/>
    <p:sldId id="430" r:id="rId24"/>
    <p:sldId id="326" r:id="rId25"/>
    <p:sldId id="328" r:id="rId26"/>
    <p:sldId id="327" r:id="rId27"/>
    <p:sldId id="431" r:id="rId28"/>
    <p:sldId id="330" r:id="rId29"/>
    <p:sldId id="329" r:id="rId30"/>
    <p:sldId id="432" r:id="rId31"/>
    <p:sldId id="438" r:id="rId32"/>
    <p:sldId id="433" r:id="rId33"/>
    <p:sldId id="331" r:id="rId34"/>
    <p:sldId id="434" r:id="rId35"/>
    <p:sldId id="437" r:id="rId36"/>
    <p:sldId id="333" r:id="rId37"/>
    <p:sldId id="435" r:id="rId38"/>
    <p:sldId id="332" r:id="rId39"/>
    <p:sldId id="436" r:id="rId40"/>
    <p:sldId id="334" r:id="rId41"/>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5pPr>
    <a:lvl6pPr marL="22860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6pPr>
    <a:lvl7pPr marL="27432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7pPr>
    <a:lvl8pPr marL="32004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8pPr>
    <a:lvl9pPr marL="36576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7387"/>
    <p:restoredTop sz="93631"/>
  </p:normalViewPr>
  <p:slideViewPr>
    <p:cSldViewPr>
      <p:cViewPr varScale="1">
        <p:scale>
          <a:sx n="120" d="100"/>
          <a:sy n="120" d="100"/>
        </p:scale>
        <p:origin x="1872" y="184"/>
      </p:cViewPr>
      <p:guideLst>
        <p:guide orient="horz" pos="2160"/>
        <p:guide pos="2880"/>
      </p:guideLst>
    </p:cSldViewPr>
  </p:slideViewPr>
  <p:outlineViewPr>
    <p:cViewPr varScale="1">
      <p:scale>
        <a:sx n="170" d="200"/>
        <a:sy n="170" d="200"/>
      </p:scale>
      <p:origin x="-780" y="-84"/>
    </p:cViewPr>
  </p:outlineViewPr>
  <p:notesTextViewPr>
    <p:cViewPr>
      <p:scale>
        <a:sx n="3" d="2"/>
        <a:sy n="3" d="2"/>
      </p:scale>
      <p:origin x="0" y="0"/>
    </p:cViewPr>
  </p:notesTextViewPr>
  <p:sorterViewPr>
    <p:cViewPr varScale="1">
      <p:scale>
        <a:sx n="100" d="100"/>
        <a:sy n="100"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4"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5"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6"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7"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8" name="AutoShape 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9" name="AutoShape 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0" name="AutoShape 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1" name="AutoShape 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2" name="AutoShape 1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3" name="AutoShape 1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4" name="AutoShape 1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5" name="Rectangle 13"/>
          <p:cNvSpPr>
            <a:spLocks noGrp="1" noChangeArrowheads="1"/>
          </p:cNvSpPr>
          <p:nvPr>
            <p:ph type="hdr"/>
          </p:nvPr>
        </p:nvSpPr>
        <p:spPr bwMode="auto">
          <a:xfrm>
            <a:off x="0" y="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lvl1pP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3086" name="Rectangle 14"/>
          <p:cNvSpPr>
            <a:spLocks noGrp="1" noChangeArrowheads="1"/>
          </p:cNvSpPr>
          <p:nvPr>
            <p:ph type="dt"/>
          </p:nvPr>
        </p:nvSpPr>
        <p:spPr bwMode="auto">
          <a:xfrm>
            <a:off x="3886200" y="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lvl1pPr algn="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3087" name="Rectangle 15"/>
          <p:cNvSpPr>
            <a:spLocks noGrp="1" noRot="1" noChangeAspect="1" noChangeArrowheads="1"/>
          </p:cNvSpPr>
          <p:nvPr>
            <p:ph type="sldImg"/>
          </p:nvPr>
        </p:nvSpPr>
        <p:spPr bwMode="auto">
          <a:xfrm>
            <a:off x="1144588" y="687388"/>
            <a:ext cx="4549775" cy="3406775"/>
          </a:xfrm>
          <a:prstGeom prst="rect">
            <a:avLst/>
          </a:prstGeom>
          <a:solidFill>
            <a:srgbClr val="FFFFFF"/>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88" name="Rectangle 16"/>
          <p:cNvSpPr>
            <a:spLocks noGrp="1" noChangeArrowheads="1"/>
          </p:cNvSpPr>
          <p:nvPr>
            <p:ph type="body"/>
          </p:nvPr>
        </p:nvSpPr>
        <p:spPr bwMode="auto">
          <a:xfrm>
            <a:off x="914400" y="4343400"/>
            <a:ext cx="5010150" cy="409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p>
            <a:pPr lvl="0"/>
            <a:endParaRPr lang="it-IT" altLang="it-IT"/>
          </a:p>
        </p:txBody>
      </p:sp>
      <p:sp>
        <p:nvSpPr>
          <p:cNvPr id="3089" name="Rectangle 17"/>
          <p:cNvSpPr>
            <a:spLocks noGrp="1" noChangeArrowheads="1"/>
          </p:cNvSpPr>
          <p:nvPr>
            <p:ph type="ftr"/>
          </p:nvPr>
        </p:nvSpPr>
        <p:spPr bwMode="auto">
          <a:xfrm>
            <a:off x="0" y="868680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b" anchorCtr="0" compatLnSpc="1">
            <a:prstTxWarp prst="textNoShape">
              <a:avLst/>
            </a:prstTxWarp>
          </a:bodyPr>
          <a:lstStyle>
            <a:lvl1pP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3090" name="Rectangle 18"/>
          <p:cNvSpPr>
            <a:spLocks noGrp="1" noChangeArrowheads="1"/>
          </p:cNvSpPr>
          <p:nvPr>
            <p:ph type="sldNum"/>
          </p:nvPr>
        </p:nvSpPr>
        <p:spPr bwMode="auto">
          <a:xfrm>
            <a:off x="3886200" y="868680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b" anchorCtr="0" compatLnSpc="1">
            <a:prstTxWarp prst="textNoShape">
              <a:avLst/>
            </a:prstTxWarp>
          </a:bodyPr>
          <a:lstStyle>
            <a:lvl1pPr algn="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fld id="{42AB79C2-C74D-4F6B-A705-7BDC5E117FA9}"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72FF3C8-190F-494E-8196-AD87F254966B}" type="slidenum">
              <a:rPr lang="it-IT" altLang="it-IT"/>
              <a:pPr/>
              <a:t>1</a:t>
            </a:fld>
            <a:endParaRPr lang="it-IT" altLang="it-IT"/>
          </a:p>
        </p:txBody>
      </p:sp>
      <p:sp>
        <p:nvSpPr>
          <p:cNvPr id="1863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63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D2E94BF-0C5F-40F0-BD05-4CBFC8819C4F}" type="slidenum">
              <a:rPr lang="it-IT" altLang="it-IT"/>
              <a:pPr/>
              <a:t>22</a:t>
            </a:fld>
            <a:endParaRPr lang="it-IT" altLang="it-IT"/>
          </a:p>
        </p:txBody>
      </p:sp>
      <p:sp>
        <p:nvSpPr>
          <p:cNvPr id="1996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968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077E9E2-4CE1-44AB-809A-70D81BF6CC33}" type="slidenum">
              <a:rPr lang="it-IT" altLang="it-IT"/>
              <a:pPr/>
              <a:t>24</a:t>
            </a:fld>
            <a:endParaRPr lang="it-IT" altLang="it-IT"/>
          </a:p>
        </p:txBody>
      </p:sp>
      <p:sp>
        <p:nvSpPr>
          <p:cNvPr id="2017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173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 name="Rectangle 18"/>
          <p:cNvSpPr>
            <a:spLocks noGrp="1" noChangeArrowheads="1"/>
          </p:cNvSpPr>
          <p:nvPr>
            <p:ph type="sldNum"/>
          </p:nvPr>
        </p:nvSpPr>
        <p:spPr>
          <a:ln/>
        </p:spPr>
        <p:txBody>
          <a:bodyPr/>
          <a:lstStyle/>
          <a:p>
            <a:fld id="{39BD9854-C4C8-4D8A-B9E9-2A4AC92987D3}" type="slidenum">
              <a:rPr lang="it-IT" altLang="it-IT"/>
              <a:pPr/>
              <a:t>25</a:t>
            </a:fld>
            <a:endParaRPr lang="it-IT" altLang="it-IT"/>
          </a:p>
        </p:txBody>
      </p:sp>
      <p:sp>
        <p:nvSpPr>
          <p:cNvPr id="203777"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lgn="r" eaLnBrk="0" hangingPunct="0">
              <a:buClrTx/>
              <a:buFontTx/>
              <a:buNone/>
            </a:pPr>
            <a:fld id="{FFFF2DC9-D944-45AB-B307-8C3C4C453998}" type="slidenum">
              <a:rPr lang="it-IT" altLang="it-IT" sz="1200">
                <a:solidFill>
                  <a:srgbClr val="000000"/>
                </a:solidFill>
                <a:cs typeface="Lucida Sans Unicode" panose="020B0602030504020204" pitchFamily="34" charset="0"/>
              </a:rPr>
              <a:pPr algn="r" eaLnBrk="0" hangingPunct="0">
                <a:buClrTx/>
                <a:buFontTx/>
                <a:buNone/>
              </a:pPr>
              <a:t>25</a:t>
            </a:fld>
            <a:endParaRPr lang="it-IT" altLang="it-IT" sz="1200">
              <a:solidFill>
                <a:srgbClr val="000000"/>
              </a:solidFill>
              <a:cs typeface="Lucida Sans Unicode" panose="020B0602030504020204" pitchFamily="34" charset="0"/>
            </a:endParaRPr>
          </a:p>
        </p:txBody>
      </p:sp>
      <p:sp>
        <p:nvSpPr>
          <p:cNvPr id="203778" name="Text Box 2"/>
          <p:cNvSpPr txBox="1">
            <a:spLocks noChangeArrowheads="1"/>
          </p:cNvSpPr>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eaLnBrk="0" hangingPunct="0">
              <a:buClrTx/>
              <a:buFontTx/>
              <a:buNone/>
            </a:pPr>
            <a:endParaRPr lang="it-IT" altLang="it-IT" sz="1200">
              <a:solidFill>
                <a:srgbClr val="000000"/>
              </a:solidFill>
              <a:cs typeface="Lucida Sans Unicode" panose="020B0602030504020204" pitchFamily="34" charset="0"/>
            </a:endParaRPr>
          </a:p>
        </p:txBody>
      </p:sp>
      <p:sp>
        <p:nvSpPr>
          <p:cNvPr id="203779" name="Text Box 3"/>
          <p:cNvSpPr txBox="1">
            <a:spLocks noChangeArrowheads="1"/>
          </p:cNvSpP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eaLnBrk="0" hangingPunct="0">
              <a:buClrTx/>
              <a:buFontTx/>
              <a:buNone/>
            </a:pPr>
            <a:endParaRPr lang="it-IT" altLang="it-IT" sz="1200">
              <a:solidFill>
                <a:srgbClr val="000000"/>
              </a:solidFill>
              <a:cs typeface="Lucida Sans Unicode" panose="020B0602030504020204" pitchFamily="34" charset="0"/>
            </a:endParaRPr>
          </a:p>
        </p:txBody>
      </p:sp>
      <p:sp>
        <p:nvSpPr>
          <p:cNvPr id="203780" name="Text Box 4"/>
          <p:cNvSpPr txBox="1">
            <a:spLocks noChangeArrowheads="1"/>
          </p:cNvSpPr>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lgn="r" eaLnBrk="0" hangingPunct="0">
              <a:buClrTx/>
              <a:buFontTx/>
              <a:buNone/>
            </a:pPr>
            <a:endParaRPr lang="it-IT" altLang="it-IT" sz="1200">
              <a:solidFill>
                <a:srgbClr val="000000"/>
              </a:solidFill>
              <a:cs typeface="Lucida Sans Unicode" panose="020B0602030504020204" pitchFamily="34" charset="0"/>
            </a:endParaRPr>
          </a:p>
        </p:txBody>
      </p:sp>
      <p:sp>
        <p:nvSpPr>
          <p:cNvPr id="203781" name="Rectangle 5"/>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3782" name="Rectangle 6"/>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057C37B-7868-4073-8305-FA31D4F88AEB}" type="slidenum">
              <a:rPr lang="it-IT" altLang="it-IT"/>
              <a:pPr/>
              <a:t>26</a:t>
            </a:fld>
            <a:endParaRPr lang="it-IT" altLang="it-IT"/>
          </a:p>
        </p:txBody>
      </p:sp>
      <p:sp>
        <p:nvSpPr>
          <p:cNvPr id="2027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275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33F8CBE0-648E-41E2-B44A-FDF79FCEA803}" type="slidenum">
              <a:rPr lang="it-IT" altLang="it-IT"/>
              <a:pPr/>
              <a:t>28</a:t>
            </a:fld>
            <a:endParaRPr lang="it-IT" altLang="it-IT"/>
          </a:p>
        </p:txBody>
      </p:sp>
      <p:sp>
        <p:nvSpPr>
          <p:cNvPr id="2058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582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B7FB8763-B2D8-4BAE-9230-0650CA6E2FAA}" type="slidenum">
              <a:rPr lang="it-IT" altLang="it-IT"/>
              <a:pPr/>
              <a:t>29</a:t>
            </a:fld>
            <a:endParaRPr lang="it-IT" altLang="it-IT"/>
          </a:p>
        </p:txBody>
      </p:sp>
      <p:sp>
        <p:nvSpPr>
          <p:cNvPr id="2048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0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33F8CBE0-648E-41E2-B44A-FDF79FCEA803}" type="slidenum">
              <a:rPr lang="it-IT" altLang="it-IT"/>
              <a:pPr/>
              <a:t>31</a:t>
            </a:fld>
            <a:endParaRPr lang="it-IT" altLang="it-IT"/>
          </a:p>
        </p:txBody>
      </p:sp>
      <p:sp>
        <p:nvSpPr>
          <p:cNvPr id="2058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582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6838132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0DFC1168-65BD-4C52-995D-44EFC894A400}" type="slidenum">
              <a:rPr lang="it-IT" altLang="it-IT"/>
              <a:pPr/>
              <a:t>33</a:t>
            </a:fld>
            <a:endParaRPr lang="it-IT" altLang="it-IT"/>
          </a:p>
        </p:txBody>
      </p:sp>
      <p:sp>
        <p:nvSpPr>
          <p:cNvPr id="2068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68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87465691-133A-424B-9E09-76F99F90022A}" type="slidenum">
              <a:rPr lang="it-IT" altLang="it-IT"/>
              <a:pPr/>
              <a:t>36</a:t>
            </a:fld>
            <a:endParaRPr lang="it-IT" altLang="it-IT"/>
          </a:p>
        </p:txBody>
      </p:sp>
      <p:sp>
        <p:nvSpPr>
          <p:cNvPr id="2088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889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8EE06A48-CE77-43CF-AB01-00933920D852}" type="slidenum">
              <a:rPr lang="it-IT" altLang="it-IT"/>
              <a:pPr/>
              <a:t>38</a:t>
            </a:fld>
            <a:endParaRPr lang="it-IT" altLang="it-IT"/>
          </a:p>
        </p:txBody>
      </p:sp>
      <p:sp>
        <p:nvSpPr>
          <p:cNvPr id="2078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787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8B85893-5A60-4397-9BA6-62C409B359D2}" type="slidenum">
              <a:rPr lang="it-IT" altLang="it-IT"/>
              <a:pPr/>
              <a:t>2</a:t>
            </a:fld>
            <a:endParaRPr lang="it-IT" altLang="it-IT"/>
          </a:p>
        </p:txBody>
      </p:sp>
      <p:sp>
        <p:nvSpPr>
          <p:cNvPr id="1884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841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ED1C8A34-E18D-431F-98DC-B1D0367DBD3E}" type="slidenum">
              <a:rPr lang="it-IT" altLang="it-IT"/>
              <a:pPr/>
              <a:t>40</a:t>
            </a:fld>
            <a:endParaRPr lang="it-IT" altLang="it-IT"/>
          </a:p>
        </p:txBody>
      </p:sp>
      <p:sp>
        <p:nvSpPr>
          <p:cNvPr id="2099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992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B085D09B-BFB7-404D-BB59-8DF56ECB0833}" type="slidenum">
              <a:rPr lang="it-IT" altLang="it-IT"/>
              <a:pPr/>
              <a:t>3</a:t>
            </a:fld>
            <a:endParaRPr lang="it-IT" altLang="it-IT"/>
          </a:p>
        </p:txBody>
      </p:sp>
      <p:sp>
        <p:nvSpPr>
          <p:cNvPr id="1873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73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E67CD99C-D07F-4109-912F-5AC799BC7053}" type="slidenum">
              <a:rPr lang="it-IT" altLang="it-IT"/>
              <a:pPr/>
              <a:t>4</a:t>
            </a:fld>
            <a:endParaRPr lang="it-IT" altLang="it-IT"/>
          </a:p>
        </p:txBody>
      </p:sp>
      <p:sp>
        <p:nvSpPr>
          <p:cNvPr id="1894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944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D048DAD-AF0E-428C-AE6F-1D0BA1F07674}" type="slidenum">
              <a:rPr lang="it-IT" altLang="it-IT"/>
              <a:pPr/>
              <a:t>5</a:t>
            </a:fld>
            <a:endParaRPr lang="it-IT" altLang="it-IT"/>
          </a:p>
        </p:txBody>
      </p:sp>
      <p:sp>
        <p:nvSpPr>
          <p:cNvPr id="1914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149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AD5D7E0A-1D1A-4EF4-B148-491137CB8F8D}" type="slidenum">
              <a:rPr lang="it-IT" altLang="it-IT"/>
              <a:pPr/>
              <a:t>7</a:t>
            </a:fld>
            <a:endParaRPr lang="it-IT" altLang="it-IT"/>
          </a:p>
        </p:txBody>
      </p:sp>
      <p:sp>
        <p:nvSpPr>
          <p:cNvPr id="1925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251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36CEC9E-AB57-4F4A-B4EC-5AC2B95A5703}" type="slidenum">
              <a:rPr lang="it-IT" altLang="it-IT"/>
              <a:pPr/>
              <a:t>13</a:t>
            </a:fld>
            <a:endParaRPr lang="it-IT" altLang="it-IT"/>
          </a:p>
        </p:txBody>
      </p:sp>
      <p:sp>
        <p:nvSpPr>
          <p:cNvPr id="1966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661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C17AC92-481D-436B-ADF1-7B896F0845AE}" type="slidenum">
              <a:rPr lang="it-IT" altLang="it-IT"/>
              <a:pPr/>
              <a:t>15</a:t>
            </a:fld>
            <a:endParaRPr lang="it-IT" altLang="it-IT"/>
          </a:p>
        </p:txBody>
      </p:sp>
      <p:sp>
        <p:nvSpPr>
          <p:cNvPr id="1976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763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1839404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D2E94BF-0C5F-40F0-BD05-4CBFC8819C4F}" type="slidenum">
              <a:rPr lang="it-IT" altLang="it-IT"/>
              <a:pPr/>
              <a:t>20</a:t>
            </a:fld>
            <a:endParaRPr lang="it-IT" altLang="it-IT"/>
          </a:p>
        </p:txBody>
      </p:sp>
      <p:sp>
        <p:nvSpPr>
          <p:cNvPr id="1996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968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679072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0894C404-B3EC-430A-B760-0742F0EAC69A}" type="slidenum">
              <a:rPr lang="it-IT" altLang="it-IT"/>
              <a:pPr/>
              <a:t>‹N›</a:t>
            </a:fld>
            <a:endParaRPr lang="it-IT" altLang="it-IT"/>
          </a:p>
        </p:txBody>
      </p:sp>
    </p:spTree>
    <p:extLst>
      <p:ext uri="{BB962C8B-B14F-4D97-AF65-F5344CB8AC3E}">
        <p14:creationId xmlns:p14="http://schemas.microsoft.com/office/powerpoint/2010/main" val="2716248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E6540097-7C0E-4DAB-BBE2-45AE9A6FAE46}" type="slidenum">
              <a:rPr lang="it-IT" altLang="it-IT"/>
              <a:pPr/>
              <a:t>‹N›</a:t>
            </a:fld>
            <a:endParaRPr lang="it-IT" altLang="it-IT"/>
          </a:p>
        </p:txBody>
      </p:sp>
    </p:spTree>
    <p:extLst>
      <p:ext uri="{BB962C8B-B14F-4D97-AF65-F5344CB8AC3E}">
        <p14:creationId xmlns:p14="http://schemas.microsoft.com/office/powerpoint/2010/main" val="1094365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00813" y="609600"/>
            <a:ext cx="1938337" cy="546735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609600"/>
            <a:ext cx="5662613" cy="5467350"/>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20FED3FA-4308-4BC3-A877-2FB3C9F701E7}" type="slidenum">
              <a:rPr lang="it-IT" altLang="it-IT"/>
              <a:pPr/>
              <a:t>‹N›</a:t>
            </a:fld>
            <a:endParaRPr lang="it-IT" altLang="it-IT"/>
          </a:p>
        </p:txBody>
      </p:sp>
    </p:spTree>
    <p:extLst>
      <p:ext uri="{BB962C8B-B14F-4D97-AF65-F5344CB8AC3E}">
        <p14:creationId xmlns:p14="http://schemas.microsoft.com/office/powerpoint/2010/main" val="245063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18418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140E67F1-91CE-42EE-A3D8-689E5FAB48EB}" type="slidenum">
              <a:rPr lang="it-IT" altLang="it-IT"/>
              <a:pPr/>
              <a:t>‹N›</a:t>
            </a:fld>
            <a:endParaRPr lang="it-IT" altLang="it-IT"/>
          </a:p>
        </p:txBody>
      </p:sp>
    </p:spTree>
    <p:extLst>
      <p:ext uri="{BB962C8B-B14F-4D97-AF65-F5344CB8AC3E}">
        <p14:creationId xmlns:p14="http://schemas.microsoft.com/office/powerpoint/2010/main" val="3495382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A75ED584-2EB8-4C84-83CA-746F4CC6CF37}" type="slidenum">
              <a:rPr lang="it-IT" altLang="it-IT"/>
              <a:pPr/>
              <a:t>‹N›</a:t>
            </a:fld>
            <a:endParaRPr lang="it-IT" altLang="it-IT"/>
          </a:p>
        </p:txBody>
      </p:sp>
    </p:spTree>
    <p:extLst>
      <p:ext uri="{BB962C8B-B14F-4D97-AF65-F5344CB8AC3E}">
        <p14:creationId xmlns:p14="http://schemas.microsoft.com/office/powerpoint/2010/main" val="935355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00475" cy="40957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38675" y="1981200"/>
            <a:ext cx="3800475" cy="40957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451EF8A9-91D8-4012-AA98-B5104800BBF1}" type="slidenum">
              <a:rPr lang="it-IT" altLang="it-IT"/>
              <a:pPr/>
              <a:t>‹N›</a:t>
            </a:fld>
            <a:endParaRPr lang="it-IT" altLang="it-IT"/>
          </a:p>
        </p:txBody>
      </p:sp>
    </p:spTree>
    <p:extLst>
      <p:ext uri="{BB962C8B-B14F-4D97-AF65-F5344CB8AC3E}">
        <p14:creationId xmlns:p14="http://schemas.microsoft.com/office/powerpoint/2010/main" val="1738042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A34D4195-2605-44DE-A01B-78B8B78BEF05}" type="slidenum">
              <a:rPr lang="it-IT" altLang="it-IT"/>
              <a:pPr/>
              <a:t>‹N›</a:t>
            </a:fld>
            <a:endParaRPr lang="it-IT" altLang="it-IT"/>
          </a:p>
        </p:txBody>
      </p:sp>
    </p:spTree>
    <p:extLst>
      <p:ext uri="{BB962C8B-B14F-4D97-AF65-F5344CB8AC3E}">
        <p14:creationId xmlns:p14="http://schemas.microsoft.com/office/powerpoint/2010/main" val="4105387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9FF750A4-287D-48BA-84AC-57F1FF39E3B0}" type="slidenum">
              <a:rPr lang="it-IT" altLang="it-IT"/>
              <a:pPr/>
              <a:t>‹N›</a:t>
            </a:fld>
            <a:endParaRPr lang="it-IT" altLang="it-IT"/>
          </a:p>
        </p:txBody>
      </p:sp>
    </p:spTree>
    <p:extLst>
      <p:ext uri="{BB962C8B-B14F-4D97-AF65-F5344CB8AC3E}">
        <p14:creationId xmlns:p14="http://schemas.microsoft.com/office/powerpoint/2010/main" val="2052086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8C3ED25B-1B29-40F4-B0D4-09923094A10E}" type="slidenum">
              <a:rPr lang="it-IT" altLang="it-IT"/>
              <a:pPr/>
              <a:t>‹N›</a:t>
            </a:fld>
            <a:endParaRPr lang="it-IT" altLang="it-IT"/>
          </a:p>
        </p:txBody>
      </p:sp>
    </p:spTree>
    <p:extLst>
      <p:ext uri="{BB962C8B-B14F-4D97-AF65-F5344CB8AC3E}">
        <p14:creationId xmlns:p14="http://schemas.microsoft.com/office/powerpoint/2010/main" val="1437852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6AD1D4CE-CD84-4A15-B65F-35EF23EF5A85}" type="slidenum">
              <a:rPr lang="it-IT" altLang="it-IT"/>
              <a:pPr/>
              <a:t>‹N›</a:t>
            </a:fld>
            <a:endParaRPr lang="it-IT" altLang="it-IT"/>
          </a:p>
        </p:txBody>
      </p:sp>
    </p:spTree>
    <p:extLst>
      <p:ext uri="{BB962C8B-B14F-4D97-AF65-F5344CB8AC3E}">
        <p14:creationId xmlns:p14="http://schemas.microsoft.com/office/powerpoint/2010/main" val="332619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12B31D11-D265-4F5B-B41F-10DFC62ECE71}" type="slidenum">
              <a:rPr lang="it-IT" altLang="it-IT"/>
              <a:pPr/>
              <a:t>‹N›</a:t>
            </a:fld>
            <a:endParaRPr lang="it-IT" altLang="it-IT"/>
          </a:p>
        </p:txBody>
      </p:sp>
    </p:spTree>
    <p:extLst>
      <p:ext uri="{BB962C8B-B14F-4D97-AF65-F5344CB8AC3E}">
        <p14:creationId xmlns:p14="http://schemas.microsoft.com/office/powerpoint/2010/main" val="833693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5" name="Group 1"/>
          <p:cNvGrpSpPr>
            <a:grpSpLocks/>
          </p:cNvGrpSpPr>
          <p:nvPr/>
        </p:nvGrpSpPr>
        <p:grpSpPr bwMode="auto">
          <a:xfrm>
            <a:off x="-8410575" y="3175"/>
            <a:ext cx="17524413" cy="13671550"/>
            <a:chOff x="-5298" y="2"/>
            <a:chExt cx="11039" cy="8612"/>
          </a:xfrm>
        </p:grpSpPr>
        <p:sp>
          <p:nvSpPr>
            <p:cNvPr id="1026" name="Freeform 2"/>
            <p:cNvSpPr>
              <a:spLocks noChangeArrowheads="1"/>
            </p:cNvSpPr>
            <p:nvPr/>
          </p:nvSpPr>
          <p:spPr bwMode="auto">
            <a:xfrm>
              <a:off x="3394" y="999"/>
              <a:ext cx="2347" cy="3302"/>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rgbClr val="19327E"/>
                </a:gs>
                <a:gs pos="100000">
                  <a:srgbClr val="3366FF"/>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7" name="AutoShape 3"/>
            <p:cNvSpPr>
              <a:spLocks noChangeArrowheads="1"/>
            </p:cNvSpPr>
            <p:nvPr/>
          </p:nvSpPr>
          <p:spPr bwMode="auto">
            <a:xfrm>
              <a:off x="-5298" y="2"/>
              <a:ext cx="10584" cy="8612"/>
            </a:xfrm>
            <a:custGeom>
              <a:avLst/>
              <a:gdLst>
                <a:gd name="G0" fmla="sin 10800 17698264"/>
                <a:gd name="G1" fmla="+- G0 10800 0"/>
                <a:gd name="G2" fmla="cos 10800 17698264"/>
                <a:gd name="G3" fmla="+- G2 10800 0"/>
                <a:gd name="G4" fmla="sin 10800 0"/>
                <a:gd name="G5" fmla="+- G4 10800 0"/>
                <a:gd name="G6" fmla="cos 10800 0"/>
                <a:gd name="G7" fmla="+- G6 10800 0"/>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10799 w 21600"/>
                <a:gd name="T13" fmla="*/ 0 h 21600"/>
                <a:gd name="T14" fmla="*/ 21599 w 21600"/>
                <a:gd name="T15" fmla="*/ 10799 h 21600"/>
              </a:gdLst>
              <a:ahLst/>
              <a:cxnLst>
                <a:cxn ang="0">
                  <a:pos x="T0" y="T1"/>
                </a:cxn>
                <a:cxn ang="0">
                  <a:pos x="T2" y="T3"/>
                </a:cxn>
                <a:cxn ang="0">
                  <a:pos x="T4" y="T5"/>
                </a:cxn>
                <a:cxn ang="0">
                  <a:pos x="T6" y="T7"/>
                </a:cxn>
                <a:cxn ang="0">
                  <a:pos x="T8" y="T9"/>
                </a:cxn>
                <a:cxn ang="0">
                  <a:pos x="T10" y="T11"/>
                </a:cxn>
              </a:cxnLst>
              <a:rect l="T12" t="T13" r="T14" b="T15"/>
              <a:pathLst>
                <a:path w="21600" h="21600" stroke="0">
                  <a:moveTo>
                    <a:pt x="10809" y="0"/>
                  </a:moveTo>
                  <a:cubicBezTo>
                    <a:pt x="16770" y="5"/>
                    <a:pt x="21600" y="4839"/>
                    <a:pt x="21600" y="10800"/>
                  </a:cubicBezTo>
                  <a:lnTo>
                    <a:pt x="10800" y="10800"/>
                  </a:lnTo>
                  <a:close/>
                </a:path>
                <a:path w="21600" h="21600" fill="none">
                  <a:moveTo>
                    <a:pt x="10809" y="0"/>
                  </a:moveTo>
                  <a:cubicBezTo>
                    <a:pt x="16770" y="5"/>
                    <a:pt x="21600" y="4839"/>
                    <a:pt x="21600" y="10800"/>
                  </a:cubicBezTo>
                </a:path>
              </a:pathLst>
            </a:custGeom>
            <a:noFill/>
            <a:ln w="12600" cap="rnd">
              <a:solidFill>
                <a:srgbClr val="3366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028" name="Rectangle 4"/>
          <p:cNvSpPr>
            <a:spLocks noGrp="1" noChangeArrowheads="1"/>
          </p:cNvSpPr>
          <p:nvPr>
            <p:ph type="title"/>
          </p:nvPr>
        </p:nvSpPr>
        <p:spPr bwMode="auto">
          <a:xfrm>
            <a:off x="685800" y="609600"/>
            <a:ext cx="7753350" cy="1123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p>
            <a:pPr lvl="0"/>
            <a:r>
              <a:rPr lang="en-GB" altLang="it-IT"/>
              <a:t>Fate clic per modificare il formato del testo del titolo</a:t>
            </a:r>
          </a:p>
        </p:txBody>
      </p:sp>
      <p:sp>
        <p:nvSpPr>
          <p:cNvPr id="1029" name="Rectangle 5"/>
          <p:cNvSpPr>
            <a:spLocks noGrp="1" noChangeArrowheads="1"/>
          </p:cNvSpPr>
          <p:nvPr>
            <p:ph type="dt"/>
          </p:nvPr>
        </p:nvSpPr>
        <p:spPr bwMode="auto">
          <a:xfrm>
            <a:off x="685800" y="6248400"/>
            <a:ext cx="18859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30" name="Rectangle 6"/>
          <p:cNvSpPr>
            <a:spLocks noGrp="1" noChangeArrowheads="1"/>
          </p:cNvSpPr>
          <p:nvPr>
            <p:ph type="ftr"/>
          </p:nvPr>
        </p:nvSpPr>
        <p:spPr bwMode="auto">
          <a:xfrm>
            <a:off x="3124200" y="6248400"/>
            <a:ext cx="28765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31" name="Rectangle 7"/>
          <p:cNvSpPr>
            <a:spLocks noGrp="1" noChangeArrowheads="1"/>
          </p:cNvSpPr>
          <p:nvPr>
            <p:ph type="sldNum"/>
          </p:nvPr>
        </p:nvSpPr>
        <p:spPr bwMode="auto">
          <a:xfrm>
            <a:off x="6553200" y="6248400"/>
            <a:ext cx="18859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fld id="{6538250D-AACA-4AB6-870C-23623FF247D8}" type="slidenum">
              <a:rPr lang="it-IT" altLang="it-IT"/>
              <a:pPr/>
              <a:t>‹N›</a:t>
            </a:fld>
            <a:endParaRPr lang="it-IT" altLang="it-IT"/>
          </a:p>
        </p:txBody>
      </p:sp>
      <p:sp>
        <p:nvSpPr>
          <p:cNvPr id="1032" name="Rectangle 8"/>
          <p:cNvSpPr>
            <a:spLocks noGrp="1" noChangeArrowheads="1"/>
          </p:cNvSpPr>
          <p:nvPr>
            <p:ph type="body" idx="1"/>
          </p:nvPr>
        </p:nvSpPr>
        <p:spPr bwMode="auto">
          <a:xfrm>
            <a:off x="685800" y="1981200"/>
            <a:ext cx="7753350" cy="409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74" r:id="rId12"/>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FF00"/>
          </a:solidFill>
          <a:effectLst>
            <a:outerShdw blurRad="38100" dist="38100" dir="2700000" algn="tl">
              <a:srgbClr val="000000"/>
            </a:outerShdw>
          </a:effectLst>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image" Target="../media/image8.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image" Target="../media/image8.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image" Target="../media/image11.jp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png"/><Relationship Id="rId5" Type="http://schemas.openxmlformats.org/officeDocument/2006/relationships/image" Target="../media/image12.jpeg"/><Relationship Id="rId4" Type="http://schemas.openxmlformats.org/officeDocument/2006/relationships/notesSlide" Target="../notesSlides/notesSlide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png"/><Relationship Id="rId5" Type="http://schemas.openxmlformats.org/officeDocument/2006/relationships/image" Target="../media/image12.jpeg"/><Relationship Id="rId4" Type="http://schemas.openxmlformats.org/officeDocument/2006/relationships/notesSlide" Target="../notesSlides/notesSlide1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png"/><Relationship Id="rId5" Type="http://schemas.openxmlformats.org/officeDocument/2006/relationships/image" Target="../media/image13.png"/><Relationship Id="rId4" Type="http://schemas.openxmlformats.org/officeDocument/2006/relationships/notesSlide" Target="../notesSlides/notesSlide1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png"/><Relationship Id="rId5" Type="http://schemas.openxmlformats.org/officeDocument/2006/relationships/image" Target="../media/image14.jpeg"/><Relationship Id="rId4" Type="http://schemas.openxmlformats.org/officeDocument/2006/relationships/notesSlide" Target="../notesSlides/notesSlide1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png"/><Relationship Id="rId5" Type="http://schemas.openxmlformats.org/officeDocument/2006/relationships/image" Target="../media/image15.png"/><Relationship Id="rId4" Type="http://schemas.openxmlformats.org/officeDocument/2006/relationships/notesSlide" Target="../notesSlides/notesSlide1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notesSlide" Target="../notesSlides/notesSlide14.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png"/><Relationship Id="rId5" Type="http://schemas.openxmlformats.org/officeDocument/2006/relationships/image" Target="../media/image18.jpeg"/><Relationship Id="rId4" Type="http://schemas.openxmlformats.org/officeDocument/2006/relationships/notesSlide" Target="../notesSlides/notesSlide1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notesSlide" Target="../notesSlides/notesSlide16.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1.png"/><Relationship Id="rId5" Type="http://schemas.openxmlformats.org/officeDocument/2006/relationships/image" Target="../media/image19.jpeg"/><Relationship Id="rId4" Type="http://schemas.openxmlformats.org/officeDocument/2006/relationships/notesSlide" Target="../notesSlides/notesSlide1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1.png"/><Relationship Id="rId4" Type="http://schemas.openxmlformats.org/officeDocument/2006/relationships/image" Target="../media/image19.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1.png"/><Relationship Id="rId5" Type="http://schemas.openxmlformats.org/officeDocument/2006/relationships/image" Target="../media/image20.png"/><Relationship Id="rId4" Type="http://schemas.openxmlformats.org/officeDocument/2006/relationships/notesSlide" Target="../notesSlides/notesSlide18.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1.png"/><Relationship Id="rId5" Type="http://schemas.openxmlformats.org/officeDocument/2006/relationships/image" Target="../media/image21.png"/><Relationship Id="rId4" Type="http://schemas.openxmlformats.org/officeDocument/2006/relationships/notesSlide" Target="../notesSlides/notesSlide19.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1.png"/><Relationship Id="rId5" Type="http://schemas.openxmlformats.org/officeDocument/2006/relationships/image" Target="../media/image22.png"/><Relationship Id="rId4" Type="http://schemas.openxmlformats.org/officeDocument/2006/relationships/notesSlide" Target="../notesSlides/notesSlide20.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7" name="Rectangle 1"/>
          <p:cNvSpPr>
            <a:spLocks noGrp="1" noChangeArrowheads="1"/>
          </p:cNvSpPr>
          <p:nvPr>
            <p:ph type="title" idx="4294967295"/>
          </p:nvPr>
        </p:nvSpPr>
        <p:spPr>
          <a:xfrm>
            <a:off x="5868" y="2276872"/>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ARTERIE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della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GRANDE CIRCOLAZIONE</a:t>
            </a:r>
          </a:p>
        </p:txBody>
      </p:sp>
      <p:pic>
        <p:nvPicPr>
          <p:cNvPr id="2" name="Audio 1">
            <a:hlinkClick r:id="" action="ppaction://media"/>
            <a:extLst>
              <a:ext uri="{FF2B5EF4-FFF2-40B4-BE49-F238E27FC236}">
                <a16:creationId xmlns:a16="http://schemas.microsoft.com/office/drawing/2014/main" id="{A4F89955-F741-6A45-A7CA-DE9F4BF817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p:transition spd="med" advTm="1512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25EFBC6-50EB-1D46-9170-8A1B5A3E54E1}"/>
              </a:ext>
            </a:extLst>
          </p:cNvPr>
          <p:cNvSpPr>
            <a:spLocks noGrp="1"/>
          </p:cNvSpPr>
          <p:nvPr>
            <p:ph type="title"/>
          </p:nvPr>
        </p:nvSpPr>
        <p:spPr>
          <a:xfrm>
            <a:off x="23685" y="-243408"/>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SISTEMA ARTERIOSO CAROTIDEO</a:t>
            </a:r>
          </a:p>
        </p:txBody>
      </p:sp>
      <p:sp>
        <p:nvSpPr>
          <p:cNvPr id="3" name="Segnaposto contenuto 2">
            <a:extLst>
              <a:ext uri="{FF2B5EF4-FFF2-40B4-BE49-F238E27FC236}">
                <a16:creationId xmlns:a16="http://schemas.microsoft.com/office/drawing/2014/main" id="{3528727E-5BCB-7243-B2D8-DE95D7E78D77}"/>
              </a:ext>
            </a:extLst>
          </p:cNvPr>
          <p:cNvSpPr>
            <a:spLocks noGrp="1"/>
          </p:cNvSpPr>
          <p:nvPr>
            <p:ph idx="1"/>
          </p:nvPr>
        </p:nvSpPr>
        <p:spPr>
          <a:xfrm>
            <a:off x="107504" y="1124744"/>
            <a:ext cx="8928992" cy="5733256"/>
          </a:xfrm>
        </p:spPr>
        <p:txBody>
          <a:bodyPr/>
          <a:lstStyle/>
          <a:p>
            <a:r>
              <a:rPr lang="it-IT" sz="2800" b="1" dirty="0">
                <a:solidFill>
                  <a:schemeClr val="tx1"/>
                </a:solidFill>
                <a:latin typeface="Comic Sans MS" panose="030F0902030302020204" pitchFamily="66" charset="0"/>
              </a:rPr>
              <a:t>L’ ARTERIA CAROTIDE COMUNE risale nella Regione Laterale del Collo. A livello della Cartilagine Tiroidea della Laringe, si biforca in :</a:t>
            </a:r>
          </a:p>
          <a:p>
            <a:pPr marL="457200" indent="-457200">
              <a:buFontTx/>
              <a:buChar char="-"/>
            </a:pPr>
            <a:r>
              <a:rPr lang="it-IT" sz="2800" b="1" dirty="0">
                <a:solidFill>
                  <a:schemeClr val="tx1"/>
                </a:solidFill>
                <a:latin typeface="Comic Sans MS" panose="030F0902030302020204" pitchFamily="66" charset="0"/>
              </a:rPr>
              <a:t>ARTERIA CAROTIDE ESTERNA, che provvede prevalentemente all’ irrorazione dello Splancnocranio</a:t>
            </a:r>
          </a:p>
          <a:p>
            <a:pPr marL="0" indent="0"/>
            <a:endParaRPr lang="it-IT" sz="2800" b="1" dirty="0">
              <a:solidFill>
                <a:schemeClr val="tx1"/>
              </a:solidFill>
              <a:latin typeface="Comic Sans MS" panose="030F0902030302020204" pitchFamily="66" charset="0"/>
            </a:endParaRPr>
          </a:p>
          <a:p>
            <a:pPr marL="457200" indent="-457200">
              <a:buFontTx/>
              <a:buChar char="-"/>
            </a:pPr>
            <a:r>
              <a:rPr lang="it-IT" sz="2800" b="1" dirty="0">
                <a:solidFill>
                  <a:schemeClr val="tx1"/>
                </a:solidFill>
                <a:latin typeface="Comic Sans MS" panose="030F0902030302020204" pitchFamily="66" charset="0"/>
              </a:rPr>
              <a:t>ARTERIA CAROTIDE INTERNA risale portandosi nel Neurocranio e contribuisce alla irrorazione arteriosa dell’ Encefalo nel Poligono Arterioso Encefalico di Willis</a:t>
            </a:r>
          </a:p>
        </p:txBody>
      </p:sp>
      <p:pic>
        <p:nvPicPr>
          <p:cNvPr id="4" name="Audio 3">
            <a:hlinkClick r:id="" action="ppaction://media"/>
            <a:extLst>
              <a:ext uri="{FF2B5EF4-FFF2-40B4-BE49-F238E27FC236}">
                <a16:creationId xmlns:a16="http://schemas.microsoft.com/office/drawing/2014/main" id="{340DF92D-03FD-BA48-95D8-504E4E2B17A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042151799"/>
      </p:ext>
    </p:extLst>
  </p:cSld>
  <p:clrMapOvr>
    <a:masterClrMapping/>
  </p:clrMapOvr>
  <mc:AlternateContent xmlns:mc="http://schemas.openxmlformats.org/markup-compatibility/2006">
    <mc:Choice xmlns:p14="http://schemas.microsoft.com/office/powerpoint/2010/main" Requires="p14">
      <p:transition spd="slow" p14:dur="2000" advTm="7206"/>
    </mc:Choice>
    <mc:Fallback>
      <p:transition spd="slow" advTm="7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2212">
            <a:extLst>
              <a:ext uri="{FF2B5EF4-FFF2-40B4-BE49-F238E27FC236}">
                <a16:creationId xmlns:a16="http://schemas.microsoft.com/office/drawing/2014/main" id="{2D5EDCDF-67C4-1043-A2AA-7BDFD6D1534C}"/>
              </a:ext>
            </a:extLst>
          </p:cNvPr>
          <p:cNvPicPr>
            <a:picLocks noGrp="1" noChangeAspect="1"/>
          </p:cNvPicPr>
          <p:nvPr isPhoto="1"/>
        </p:nvPicPr>
        <p:blipFill rotWithShape="1">
          <a:blip r:embed="rId4">
            <a:lum/>
            <a:extLst>
              <a:ext uri="{28A0092B-C50C-407E-A947-70E740481C1C}">
                <a14:useLocalDpi xmlns:a14="http://schemas.microsoft.com/office/drawing/2010/main" val="0"/>
              </a:ext>
            </a:extLst>
          </a:blip>
          <a:srcRect t="92927" r="67548" b="773"/>
          <a:stretch/>
        </p:blipFill>
        <p:spPr>
          <a:xfrm>
            <a:off x="2699792" y="6425952"/>
            <a:ext cx="1613545" cy="432048"/>
          </a:xfrm>
          <a:prstGeom prst="rect">
            <a:avLst/>
          </a:prstGeom>
          <a:noFill/>
          <a:ln>
            <a:noFill/>
          </a:ln>
        </p:spPr>
      </p:pic>
      <p:pic>
        <p:nvPicPr>
          <p:cNvPr id="4" name="Picture 1" descr="2212">
            <a:extLst>
              <a:ext uri="{FF2B5EF4-FFF2-40B4-BE49-F238E27FC236}">
                <a16:creationId xmlns:a16="http://schemas.microsoft.com/office/drawing/2014/main" id="{0EA5BC38-EA1F-B945-9AB0-1E60BCBE3982}"/>
              </a:ext>
            </a:extLst>
          </p:cNvPr>
          <p:cNvPicPr>
            <a:picLocks noGrp="1" noChangeAspect="1"/>
          </p:cNvPicPr>
          <p:nvPr isPhoto="1"/>
        </p:nvPicPr>
        <p:blipFill rotWithShape="1">
          <a:blip r:embed="rId4">
            <a:lum/>
            <a:extLst>
              <a:ext uri="{28A0092B-C50C-407E-A947-70E740481C1C}">
                <a14:useLocalDpi xmlns:a14="http://schemas.microsoft.com/office/drawing/2010/main" val="0"/>
              </a:ext>
            </a:extLst>
          </a:blip>
          <a:srcRect b="45010"/>
          <a:stretch/>
        </p:blipFill>
        <p:spPr>
          <a:xfrm>
            <a:off x="-33804" y="116503"/>
            <a:ext cx="8998292" cy="6343729"/>
          </a:xfrm>
          <a:prstGeom prst="rect">
            <a:avLst/>
          </a:prstGeom>
          <a:noFill/>
          <a:ln>
            <a:noFill/>
          </a:ln>
        </p:spPr>
      </p:pic>
      <p:pic>
        <p:nvPicPr>
          <p:cNvPr id="5" name="Audio 4">
            <a:hlinkClick r:id="" action="ppaction://media"/>
            <a:extLst>
              <a:ext uri="{FF2B5EF4-FFF2-40B4-BE49-F238E27FC236}">
                <a16:creationId xmlns:a16="http://schemas.microsoft.com/office/drawing/2014/main" id="{56515556-0EF8-D849-A698-75B60551A5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494458440"/>
      </p:ext>
    </p:extLst>
  </p:cSld>
  <p:clrMapOvr>
    <a:masterClrMapping/>
  </p:clrMapOvr>
  <mc:AlternateContent xmlns:mc="http://schemas.openxmlformats.org/markup-compatibility/2006">
    <mc:Choice xmlns:p14="http://schemas.microsoft.com/office/powerpoint/2010/main" Requires="p14">
      <p:transition spd="slow" p14:dur="2000" advTm="66727"/>
    </mc:Choice>
    <mc:Fallback>
      <p:transition spd="slow" advTm="66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5FC465-8FE0-8648-A8F1-4A5CBD6125E1}"/>
              </a:ext>
            </a:extLst>
          </p:cNvPr>
          <p:cNvSpPr>
            <a:spLocks noGrp="1"/>
          </p:cNvSpPr>
          <p:nvPr>
            <p:ph type="title"/>
          </p:nvPr>
        </p:nvSpPr>
        <p:spPr>
          <a:xfrm>
            <a:off x="0" y="0"/>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ARTERIA CAROTIDE ESTERNA</a:t>
            </a:r>
          </a:p>
        </p:txBody>
      </p:sp>
      <p:sp>
        <p:nvSpPr>
          <p:cNvPr id="3" name="Segnaposto contenuto 2">
            <a:extLst>
              <a:ext uri="{FF2B5EF4-FFF2-40B4-BE49-F238E27FC236}">
                <a16:creationId xmlns:a16="http://schemas.microsoft.com/office/drawing/2014/main" id="{08DF16C1-A260-5944-937B-5441FC07B370}"/>
              </a:ext>
            </a:extLst>
          </p:cNvPr>
          <p:cNvSpPr>
            <a:spLocks noGrp="1"/>
          </p:cNvSpPr>
          <p:nvPr>
            <p:ph idx="1"/>
          </p:nvPr>
        </p:nvSpPr>
        <p:spPr>
          <a:xfrm>
            <a:off x="107504" y="1123950"/>
            <a:ext cx="9036496" cy="5617418"/>
          </a:xfrm>
        </p:spPr>
        <p:txBody>
          <a:bodyPr/>
          <a:lstStyle/>
          <a:p>
            <a:r>
              <a:rPr lang="it-IT" sz="2800" b="1" dirty="0">
                <a:solidFill>
                  <a:schemeClr val="tx1"/>
                </a:solidFill>
                <a:latin typeface="Copperplate" panose="02000504000000020004" pitchFamily="2" charset="77"/>
              </a:rPr>
              <a:t>EMETTE I SEGUENTI RAMI IN DIREZIONE CAUDO-CRANIALE:</a:t>
            </a:r>
          </a:p>
          <a:p>
            <a:endParaRPr lang="it-IT" sz="2800" b="1" dirty="0">
              <a:solidFill>
                <a:schemeClr val="tx1"/>
              </a:solidFill>
              <a:latin typeface="Copperplate" panose="02000504000000020004" pitchFamily="2" charset="77"/>
            </a:endParaRPr>
          </a:p>
          <a:p>
            <a:pPr marL="457200" indent="-457200">
              <a:buFontTx/>
              <a:buChar char="-"/>
            </a:pPr>
            <a:r>
              <a:rPr lang="it-IT" sz="2800" b="1" dirty="0">
                <a:solidFill>
                  <a:schemeClr val="tx1"/>
                </a:solidFill>
                <a:latin typeface="Copperplate" panose="02000504000000020004" pitchFamily="2" charset="77"/>
              </a:rPr>
              <a:t>ARTERIA TIROIDEA SUPERIORE</a:t>
            </a:r>
          </a:p>
          <a:p>
            <a:pPr marL="457200" indent="-457200">
              <a:buFontTx/>
              <a:buChar char="-"/>
            </a:pPr>
            <a:r>
              <a:rPr lang="it-IT" sz="2800" b="1" dirty="0">
                <a:solidFill>
                  <a:schemeClr val="tx1"/>
                </a:solidFill>
                <a:latin typeface="Copperplate" panose="02000504000000020004" pitchFamily="2" charset="77"/>
              </a:rPr>
              <a:t>ARTERIA LINGUALE</a:t>
            </a:r>
          </a:p>
          <a:p>
            <a:pPr marL="457200" indent="-457200">
              <a:buFontTx/>
              <a:buChar char="-"/>
            </a:pPr>
            <a:r>
              <a:rPr lang="it-IT" sz="2800" b="1" dirty="0">
                <a:solidFill>
                  <a:schemeClr val="tx1"/>
                </a:solidFill>
                <a:latin typeface="Copperplate" panose="02000504000000020004" pitchFamily="2" charset="77"/>
              </a:rPr>
              <a:t>ARTERIA FACIALE </a:t>
            </a:r>
          </a:p>
          <a:p>
            <a:pPr marL="457200" indent="-457200">
              <a:buFontTx/>
              <a:buChar char="-"/>
            </a:pPr>
            <a:r>
              <a:rPr lang="it-IT" sz="2800" b="1" dirty="0">
                <a:solidFill>
                  <a:schemeClr val="tx1"/>
                </a:solidFill>
                <a:latin typeface="Copperplate" panose="02000504000000020004" pitchFamily="2" charset="77"/>
              </a:rPr>
              <a:t>ARTERIA MASCELLARE INTERNA</a:t>
            </a:r>
          </a:p>
          <a:p>
            <a:pPr marL="457200" indent="-457200">
              <a:buFontTx/>
              <a:buChar char="-"/>
            </a:pPr>
            <a:r>
              <a:rPr lang="it-IT" sz="2800" b="1" dirty="0">
                <a:solidFill>
                  <a:schemeClr val="tx1"/>
                </a:solidFill>
                <a:latin typeface="Copperplate" panose="02000504000000020004" pitchFamily="2" charset="77"/>
              </a:rPr>
              <a:t>ARTERIA TRASVERSA DELLA FACCIA</a:t>
            </a:r>
          </a:p>
          <a:p>
            <a:pPr marL="457200" indent="-457200">
              <a:buFontTx/>
              <a:buChar char="-"/>
            </a:pPr>
            <a:r>
              <a:rPr lang="it-IT" sz="2800" b="1" dirty="0">
                <a:solidFill>
                  <a:schemeClr val="tx1"/>
                </a:solidFill>
                <a:latin typeface="Copperplate" panose="02000504000000020004" pitchFamily="2" charset="77"/>
              </a:rPr>
              <a:t>ARTERIA TEMPORALE SUPERFICIALE</a:t>
            </a:r>
          </a:p>
        </p:txBody>
      </p:sp>
      <p:pic>
        <p:nvPicPr>
          <p:cNvPr id="4" name="Audio 3">
            <a:hlinkClick r:id="" action="ppaction://media"/>
            <a:extLst>
              <a:ext uri="{FF2B5EF4-FFF2-40B4-BE49-F238E27FC236}">
                <a16:creationId xmlns:a16="http://schemas.microsoft.com/office/drawing/2014/main" id="{2C14B950-3F92-1446-B888-16DC7287B9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746328315"/>
      </p:ext>
    </p:extLst>
  </p:cSld>
  <p:clrMapOvr>
    <a:masterClrMapping/>
  </p:clrMapOvr>
  <mc:AlternateContent xmlns:mc="http://schemas.openxmlformats.org/markup-compatibility/2006">
    <mc:Choice xmlns:p14="http://schemas.microsoft.com/office/powerpoint/2010/main" Requires="p14">
      <p:transition spd="slow" p14:dur="2000" advTm="6601"/>
    </mc:Choice>
    <mc:Fallback>
      <p:transition spd="slow" advTm="6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0657" name="Picture 1"/>
          <p:cNvPicPr>
            <a:picLocks noChangeAspect="1" noChangeArrowheads="1"/>
          </p:cNvPicPr>
          <p:nvPr/>
        </p:nvPicPr>
        <p:blipFill>
          <a:blip r:embed="rId5">
            <a:extLst>
              <a:ext uri="{28A0092B-C50C-407E-A947-70E740481C1C}">
                <a14:useLocalDpi xmlns:a14="http://schemas.microsoft.com/office/drawing/2010/main" val="0"/>
              </a:ext>
            </a:extLst>
          </a:blip>
          <a:srcRect l="2881" t="1443" r="1591" b="6448"/>
          <a:stretch>
            <a:fillRect/>
          </a:stretch>
        </p:blipFill>
        <p:spPr bwMode="auto">
          <a:xfrm>
            <a:off x="2447925" y="0"/>
            <a:ext cx="5616575" cy="6767513"/>
          </a:xfrm>
          <a:prstGeom prst="rect">
            <a:avLst/>
          </a:prstGeom>
          <a:noFill/>
          <a:ln>
            <a:noFill/>
          </a:ln>
          <a:effectLst/>
          <a:extLst>
            <a:ext uri="{909E8E84-426E-40DD-AFC4-6F175D3DCCD1}">
              <a14:hiddenFill xmlns:a14="http://schemas.microsoft.com/office/drawing/2010/main">
                <a:blipFill dpi="0" rotWithShape="0">
                  <a:blip/>
                  <a:srcRect l="2881" t="1443" r="1591" b="6448"/>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0BEDE5A5-A42C-CA43-89DA-E76912D1EA5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med" advTm="6048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5FC465-8FE0-8648-A8F1-4A5CBD6125E1}"/>
              </a:ext>
            </a:extLst>
          </p:cNvPr>
          <p:cNvSpPr>
            <a:spLocks noGrp="1"/>
          </p:cNvSpPr>
          <p:nvPr>
            <p:ph type="title"/>
          </p:nvPr>
        </p:nvSpPr>
        <p:spPr>
          <a:xfrm>
            <a:off x="0" y="0"/>
            <a:ext cx="9144000" cy="836712"/>
          </a:xfrm>
        </p:spPr>
        <p:txBody>
          <a:bodyPr/>
          <a:lstStyle/>
          <a:p>
            <a:r>
              <a:rPr lang="it-IT" sz="3200" dirty="0">
                <a:solidFill>
                  <a:schemeClr val="tx1"/>
                </a:solidFill>
                <a:latin typeface="Gurmukhi MN" panose="02020600050405020304" pitchFamily="18" charset="0"/>
                <a:cs typeface="Gurmukhi MN" panose="02020600050405020304" pitchFamily="18" charset="0"/>
              </a:rPr>
              <a:t>ARTERIA CAROTIDE INTERNA</a:t>
            </a:r>
          </a:p>
        </p:txBody>
      </p:sp>
      <p:sp>
        <p:nvSpPr>
          <p:cNvPr id="3" name="Segnaposto contenuto 2">
            <a:extLst>
              <a:ext uri="{FF2B5EF4-FFF2-40B4-BE49-F238E27FC236}">
                <a16:creationId xmlns:a16="http://schemas.microsoft.com/office/drawing/2014/main" id="{08DF16C1-A260-5944-937B-5441FC07B370}"/>
              </a:ext>
            </a:extLst>
          </p:cNvPr>
          <p:cNvSpPr>
            <a:spLocks noGrp="1"/>
          </p:cNvSpPr>
          <p:nvPr>
            <p:ph idx="1"/>
          </p:nvPr>
        </p:nvSpPr>
        <p:spPr>
          <a:xfrm>
            <a:off x="107504" y="1123950"/>
            <a:ext cx="9036496" cy="5617418"/>
          </a:xfrm>
        </p:spPr>
        <p:txBody>
          <a:bodyPr/>
          <a:lstStyle/>
          <a:p>
            <a:r>
              <a:rPr lang="it-IT" b="1" dirty="0">
                <a:solidFill>
                  <a:schemeClr val="tx1"/>
                </a:solidFill>
                <a:latin typeface="Comic Sans MS" panose="030F0902030302020204" pitchFamily="66" charset="0"/>
              </a:rPr>
              <a:t>Risale nel collo e penetra nella Fossa </a:t>
            </a:r>
            <a:r>
              <a:rPr lang="it-IT" b="1" dirty="0" err="1">
                <a:solidFill>
                  <a:schemeClr val="tx1"/>
                </a:solidFill>
                <a:latin typeface="Comic Sans MS" panose="030F0902030302020204" pitchFamily="66" charset="0"/>
              </a:rPr>
              <a:t>Neurocranica</a:t>
            </a:r>
            <a:r>
              <a:rPr lang="it-IT" b="1" dirty="0">
                <a:solidFill>
                  <a:schemeClr val="tx1"/>
                </a:solidFill>
                <a:latin typeface="Comic Sans MS" panose="030F0902030302020204" pitchFamily="66" charset="0"/>
              </a:rPr>
              <a:t> Media, dove contribuisce al POLIGONO ARTERIOSO ENCEFALICO di WILLIS con l’ARTERIA CEREBRALE MEDIA ed ANTERIORE.</a:t>
            </a:r>
          </a:p>
          <a:p>
            <a:endParaRPr lang="it-IT" b="1" dirty="0">
              <a:solidFill>
                <a:schemeClr val="tx1"/>
              </a:solidFill>
              <a:latin typeface="Comic Sans MS" panose="030F0902030302020204" pitchFamily="66" charset="0"/>
            </a:endParaRPr>
          </a:p>
          <a:p>
            <a:r>
              <a:rPr lang="it-IT" b="1" dirty="0">
                <a:solidFill>
                  <a:schemeClr val="tx1"/>
                </a:solidFill>
                <a:latin typeface="Comic Sans MS" panose="030F0902030302020204" pitchFamily="66" charset="0"/>
              </a:rPr>
              <a:t>A livello del Corpo dello Sfenoide, emette l’ ARTERIA OFTALMICA, che provvede ad irrorare il Bulbo Oculare</a:t>
            </a:r>
          </a:p>
        </p:txBody>
      </p:sp>
      <p:pic>
        <p:nvPicPr>
          <p:cNvPr id="4" name="Audio 3">
            <a:hlinkClick r:id="" action="ppaction://media"/>
            <a:extLst>
              <a:ext uri="{FF2B5EF4-FFF2-40B4-BE49-F238E27FC236}">
                <a16:creationId xmlns:a16="http://schemas.microsoft.com/office/drawing/2014/main" id="{EAFA4B8C-B6E4-AD40-B565-1306E97A188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443039630"/>
      </p:ext>
    </p:extLst>
  </p:cSld>
  <p:clrMapOvr>
    <a:masterClrMapping/>
  </p:clrMapOvr>
  <mc:AlternateContent xmlns:mc="http://schemas.openxmlformats.org/markup-compatibility/2006">
    <mc:Choice xmlns:p14="http://schemas.microsoft.com/office/powerpoint/2010/main" Requires="p14">
      <p:transition spd="slow" p14:dur="2000" advTm="7604"/>
    </mc:Choice>
    <mc:Fallback>
      <p:transition spd="slow" advTm="7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1"/>
          <p:cNvPicPr>
            <a:picLocks noChangeAspect="1" noChangeArrowheads="1"/>
          </p:cNvPicPr>
          <p:nvPr/>
        </p:nvPicPr>
        <p:blipFill>
          <a:blip r:embed="rId5">
            <a:extLst>
              <a:ext uri="{28A0092B-C50C-407E-A947-70E740481C1C}">
                <a14:useLocalDpi xmlns:a14="http://schemas.microsoft.com/office/drawing/2010/main" val="0"/>
              </a:ext>
            </a:extLst>
          </a:blip>
          <a:srcRect l="4831" t="1443" b="10455"/>
          <a:stretch>
            <a:fillRect/>
          </a:stretch>
        </p:blipFill>
        <p:spPr bwMode="auto">
          <a:xfrm>
            <a:off x="2160588" y="0"/>
            <a:ext cx="5908675" cy="6767513"/>
          </a:xfrm>
          <a:prstGeom prst="rect">
            <a:avLst/>
          </a:prstGeom>
          <a:noFill/>
          <a:ln>
            <a:noFill/>
          </a:ln>
          <a:effectLst/>
          <a:extLst>
            <a:ext uri="{909E8E84-426E-40DD-AFC4-6F175D3DCCD1}">
              <a14:hiddenFill xmlns:a14="http://schemas.microsoft.com/office/drawing/2010/main">
                <a:blipFill dpi="0" rotWithShape="0">
                  <a:blip/>
                  <a:srcRect l="4831" t="1443" b="1045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28138D18-A618-DD44-A2B1-2F23AEE8AEB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740215583"/>
      </p:ext>
    </p:extLst>
  </p:cSld>
  <p:clrMapOvr>
    <a:masterClrMapping/>
  </p:clrMapOvr>
  <p:transition spd="med" advTm="362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2212">
            <a:extLst>
              <a:ext uri="{FF2B5EF4-FFF2-40B4-BE49-F238E27FC236}">
                <a16:creationId xmlns:a16="http://schemas.microsoft.com/office/drawing/2014/main" id="{2D5EDCDF-67C4-1043-A2AA-7BDFD6D1534C}"/>
              </a:ext>
            </a:extLst>
          </p:cNvPr>
          <p:cNvPicPr>
            <a:picLocks noGrp="1" noChangeAspect="1"/>
          </p:cNvPicPr>
          <p:nvPr isPhoto="1"/>
        </p:nvPicPr>
        <p:blipFill rotWithShape="1">
          <a:blip r:embed="rId4">
            <a:lum/>
            <a:extLst>
              <a:ext uri="{28A0092B-C50C-407E-A947-70E740481C1C}">
                <a14:useLocalDpi xmlns:a14="http://schemas.microsoft.com/office/drawing/2010/main" val="0"/>
              </a:ext>
            </a:extLst>
          </a:blip>
          <a:srcRect t="92927" r="67548" b="773"/>
          <a:stretch/>
        </p:blipFill>
        <p:spPr>
          <a:xfrm>
            <a:off x="2699792" y="6425952"/>
            <a:ext cx="1613545" cy="432048"/>
          </a:xfrm>
          <a:prstGeom prst="rect">
            <a:avLst/>
          </a:prstGeom>
          <a:noFill/>
          <a:ln>
            <a:noFill/>
          </a:ln>
        </p:spPr>
      </p:pic>
      <p:pic>
        <p:nvPicPr>
          <p:cNvPr id="4" name="Picture 1" descr="2212">
            <a:extLst>
              <a:ext uri="{FF2B5EF4-FFF2-40B4-BE49-F238E27FC236}">
                <a16:creationId xmlns:a16="http://schemas.microsoft.com/office/drawing/2014/main" id="{0EA5BC38-EA1F-B945-9AB0-1E60BCBE3982}"/>
              </a:ext>
            </a:extLst>
          </p:cNvPr>
          <p:cNvPicPr>
            <a:picLocks noGrp="1" noChangeAspect="1"/>
          </p:cNvPicPr>
          <p:nvPr isPhoto="1"/>
        </p:nvPicPr>
        <p:blipFill rotWithShape="1">
          <a:blip r:embed="rId4">
            <a:lum/>
            <a:extLst>
              <a:ext uri="{28A0092B-C50C-407E-A947-70E740481C1C}">
                <a14:useLocalDpi xmlns:a14="http://schemas.microsoft.com/office/drawing/2010/main" val="0"/>
              </a:ext>
            </a:extLst>
          </a:blip>
          <a:srcRect b="45010"/>
          <a:stretch/>
        </p:blipFill>
        <p:spPr>
          <a:xfrm>
            <a:off x="-33804" y="116503"/>
            <a:ext cx="8998292" cy="6343729"/>
          </a:xfrm>
          <a:prstGeom prst="rect">
            <a:avLst/>
          </a:prstGeom>
          <a:noFill/>
          <a:ln>
            <a:noFill/>
          </a:ln>
        </p:spPr>
      </p:pic>
      <p:pic>
        <p:nvPicPr>
          <p:cNvPr id="2" name="Audio 1">
            <a:hlinkClick r:id="" action="ppaction://media"/>
            <a:extLst>
              <a:ext uri="{FF2B5EF4-FFF2-40B4-BE49-F238E27FC236}">
                <a16:creationId xmlns:a16="http://schemas.microsoft.com/office/drawing/2014/main" id="{659EBF74-5707-7147-B88F-DB8FE88B02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801248281"/>
      </p:ext>
    </p:extLst>
  </p:cSld>
  <p:clrMapOvr>
    <a:masterClrMapping/>
  </p:clrMapOvr>
  <mc:AlternateContent xmlns:mc="http://schemas.openxmlformats.org/markup-compatibility/2006">
    <mc:Choice xmlns:p14="http://schemas.microsoft.com/office/powerpoint/2010/main" Requires="p14">
      <p:transition spd="slow" p14:dur="2000" advTm="149200"/>
    </mc:Choice>
    <mc:Fallback>
      <p:transition spd="slow" advTm="149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E64A9B7-C362-EC46-B4D0-8E7BC02E8CA3}"/>
              </a:ext>
            </a:extLst>
          </p:cNvPr>
          <p:cNvSpPr>
            <a:spLocks noGrp="1"/>
          </p:cNvSpPr>
          <p:nvPr>
            <p:ph type="title"/>
          </p:nvPr>
        </p:nvSpPr>
        <p:spPr>
          <a:xfrm>
            <a:off x="685800" y="0"/>
            <a:ext cx="7753350" cy="836712"/>
          </a:xfrm>
        </p:spPr>
        <p:txBody>
          <a:bodyPr/>
          <a:lstStyle/>
          <a:p>
            <a:r>
              <a:rPr lang="it-IT" sz="3200" dirty="0">
                <a:solidFill>
                  <a:schemeClr val="tx1"/>
                </a:solidFill>
                <a:latin typeface="Gurmukhi MN" panose="02020600050405020304" pitchFamily="18" charset="0"/>
                <a:cs typeface="Gurmukhi MN" panose="02020600050405020304" pitchFamily="18" charset="0"/>
              </a:rPr>
              <a:t>ARTERIA SUCCLAVIA</a:t>
            </a:r>
          </a:p>
        </p:txBody>
      </p:sp>
      <p:sp>
        <p:nvSpPr>
          <p:cNvPr id="3" name="Segnaposto contenuto 2">
            <a:extLst>
              <a:ext uri="{FF2B5EF4-FFF2-40B4-BE49-F238E27FC236}">
                <a16:creationId xmlns:a16="http://schemas.microsoft.com/office/drawing/2014/main" id="{AA691980-7F73-054C-87C4-1F712BF90E77}"/>
              </a:ext>
            </a:extLst>
          </p:cNvPr>
          <p:cNvSpPr>
            <a:spLocks noGrp="1"/>
          </p:cNvSpPr>
          <p:nvPr>
            <p:ph idx="1"/>
          </p:nvPr>
        </p:nvSpPr>
        <p:spPr>
          <a:xfrm>
            <a:off x="107504" y="764704"/>
            <a:ext cx="8856984" cy="5616624"/>
          </a:xfrm>
        </p:spPr>
        <p:txBody>
          <a:bodyPr/>
          <a:lstStyle/>
          <a:p>
            <a:r>
              <a:rPr lang="it-IT" sz="2350" b="1" dirty="0">
                <a:solidFill>
                  <a:schemeClr val="tx1"/>
                </a:solidFill>
                <a:latin typeface="Copperplate" panose="02000504000000020004" pitchFamily="2" charset="77"/>
              </a:rPr>
              <a:t>Dall’ Arco Aortico si dirige postero-inferiormente alla Clavicola, dopo avere emesso il TRONCO TIREO-CERVICALE e l’ ARTERIA VERTEBRALE: quest’ultima risale lungo la Colonna Cervicale e penetra nel Neurocranio attraverso il Grande Foro Occipitale, per emettere le ARTERIE CEREBELLARI, UDITIVA INTERNA, e per contribuire al Poligono Arterioso Encefalico con la ARTERIA CEREBRALE POSTERIORE.</a:t>
            </a:r>
          </a:p>
          <a:p>
            <a:r>
              <a:rPr lang="it-IT" sz="2350" b="1" dirty="0">
                <a:solidFill>
                  <a:schemeClr val="tx1"/>
                </a:solidFill>
                <a:latin typeface="Copperplate" panose="02000504000000020004" pitchFamily="2" charset="77"/>
              </a:rPr>
              <a:t>Penetrando nella CAVITA’ ASCELLARE, diviene ARTERIA ASCELLARE, poi ARTERIA OMERALE o BRACHIALE, che, a livello del gomito, emette le ARTERIE ULNARE e RADIALE, che a loro volta, originano le ARCATE PROFONDA e SUPERFICIALE della MANO</a:t>
            </a:r>
          </a:p>
          <a:p>
            <a:r>
              <a:rPr lang="it-IT" sz="2350" b="1" dirty="0">
                <a:solidFill>
                  <a:schemeClr val="tx1"/>
                </a:solidFill>
                <a:latin typeface="Copperplate" panose="02000504000000020004" pitchFamily="2" charset="77"/>
              </a:rPr>
              <a:t>Si ricordi anche la Arteria TORACICA INTERNA</a:t>
            </a:r>
          </a:p>
        </p:txBody>
      </p:sp>
      <p:pic>
        <p:nvPicPr>
          <p:cNvPr id="5" name="Audio 4">
            <a:hlinkClick r:id="" action="ppaction://media"/>
            <a:extLst>
              <a:ext uri="{FF2B5EF4-FFF2-40B4-BE49-F238E27FC236}">
                <a16:creationId xmlns:a16="http://schemas.microsoft.com/office/drawing/2014/main" id="{E8B9DFA7-5628-9042-A427-295C4D49754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58659835"/>
      </p:ext>
    </p:extLst>
  </p:cSld>
  <p:clrMapOvr>
    <a:masterClrMapping/>
  </p:clrMapOvr>
  <mc:AlternateContent xmlns:mc="http://schemas.openxmlformats.org/markup-compatibility/2006">
    <mc:Choice xmlns:p14="http://schemas.microsoft.com/office/powerpoint/2010/main" Requires="p14">
      <p:transition spd="slow" p14:dur="2000" advTm="6935"/>
    </mc:Choice>
    <mc:Fallback>
      <p:transition spd="slow" advTm="6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10"/>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1797050" y="0"/>
            <a:ext cx="5548313" cy="6858000"/>
          </a:xfrm>
          <a:prstGeom prst="rect">
            <a:avLst/>
          </a:prstGeom>
          <a:noFill/>
          <a:ln>
            <a:noFill/>
          </a:ln>
        </p:spPr>
      </p:pic>
      <p:pic>
        <p:nvPicPr>
          <p:cNvPr id="3" name="Audio 2">
            <a:hlinkClick r:id="" action="ppaction://media"/>
            <a:extLst>
              <a:ext uri="{FF2B5EF4-FFF2-40B4-BE49-F238E27FC236}">
                <a16:creationId xmlns:a16="http://schemas.microsoft.com/office/drawing/2014/main" id="{F797ED0A-5BC9-EB4B-8BB0-420651F619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903301845"/>
      </p:ext>
    </p:extLst>
  </p:cSld>
  <p:clrMapOvr>
    <a:masterClrMapping/>
  </p:clrMapOvr>
  <mc:AlternateContent xmlns:mc="http://schemas.openxmlformats.org/markup-compatibility/2006">
    <mc:Choice xmlns:p14="http://schemas.microsoft.com/office/powerpoint/2010/main" Requires="p14">
      <p:transition spd="slow" p14:dur="2000" advTm="15847"/>
    </mc:Choice>
    <mc:Fallback>
      <p:transition spd="slow" advTm="15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EB2241-D69F-6247-910A-62B73851104B}"/>
              </a:ext>
            </a:extLst>
          </p:cNvPr>
          <p:cNvSpPr>
            <a:spLocks noGrp="1"/>
          </p:cNvSpPr>
          <p:nvPr>
            <p:ph type="title"/>
          </p:nvPr>
        </p:nvSpPr>
        <p:spPr>
          <a:xfrm>
            <a:off x="611560" y="2492896"/>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AORTA  DISCENDENTE</a:t>
            </a:r>
          </a:p>
        </p:txBody>
      </p:sp>
      <p:pic>
        <p:nvPicPr>
          <p:cNvPr id="4" name="Audio 3">
            <a:hlinkClick r:id="" action="ppaction://media"/>
            <a:extLst>
              <a:ext uri="{FF2B5EF4-FFF2-40B4-BE49-F238E27FC236}">
                <a16:creationId xmlns:a16="http://schemas.microsoft.com/office/drawing/2014/main" id="{46B6B484-8F21-B34B-BD14-B3F7114C2E7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622457131"/>
      </p:ext>
    </p:extLst>
  </p:cSld>
  <p:clrMapOvr>
    <a:masterClrMapping/>
  </p:clrMapOvr>
  <mc:AlternateContent xmlns:mc="http://schemas.openxmlformats.org/markup-compatibility/2006">
    <mc:Choice xmlns:p14="http://schemas.microsoft.com/office/powerpoint/2010/main" Requires="p14">
      <p:transition spd="slow" p14:dur="2000" advTm="15338"/>
    </mc:Choice>
    <mc:Fallback>
      <p:transition spd="slow" advTm="15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2465" name="Picture 1"/>
          <p:cNvPicPr>
            <a:picLocks noChangeAspect="1" noChangeArrowheads="1"/>
          </p:cNvPicPr>
          <p:nvPr/>
        </p:nvPicPr>
        <p:blipFill>
          <a:blip r:embed="rId5">
            <a:extLst>
              <a:ext uri="{28A0092B-C50C-407E-A947-70E740481C1C}">
                <a14:useLocalDpi xmlns:a14="http://schemas.microsoft.com/office/drawing/2010/main" val="0"/>
              </a:ext>
            </a:extLst>
          </a:blip>
          <a:srcRect l="5994" t="1447" r="6328" b="2446"/>
          <a:stretch>
            <a:fillRect/>
          </a:stretch>
        </p:blipFill>
        <p:spPr bwMode="auto">
          <a:xfrm>
            <a:off x="2519363" y="161925"/>
            <a:ext cx="5400675" cy="6696075"/>
          </a:xfrm>
          <a:prstGeom prst="rect">
            <a:avLst/>
          </a:prstGeom>
          <a:noFill/>
          <a:ln>
            <a:noFill/>
          </a:ln>
          <a:effectLst/>
          <a:extLst>
            <a:ext uri="{909E8E84-426E-40DD-AFC4-6F175D3DCCD1}">
              <a14:hiddenFill xmlns:a14="http://schemas.microsoft.com/office/drawing/2010/main">
                <a:blipFill dpi="0" rotWithShape="0">
                  <a:blip/>
                  <a:srcRect l="5994" t="1447" r="6328" b="244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3BCB237D-911A-1F43-A7DD-C3A87B80C8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med" advTm="6635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1"/>
          <p:cNvSpPr>
            <a:spLocks noGrp="1" noChangeArrowheads="1"/>
          </p:cNvSpPr>
          <p:nvPr>
            <p:ph type="title" idx="4294967295"/>
          </p:nvPr>
        </p:nvSpPr>
        <p:spPr>
          <a:xfrm>
            <a:off x="250825" y="2349500"/>
            <a:ext cx="39243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SCHEMA DELLE RAMIFICAZIONI DELL’ AORTA DISCENDENTE</a:t>
            </a:r>
          </a:p>
        </p:txBody>
      </p:sp>
      <p:pic>
        <p:nvPicPr>
          <p:cNvPr id="73730" name="Picture 2"/>
          <p:cNvPicPr>
            <a:picLocks noChangeAspect="1" noChangeArrowheads="1"/>
          </p:cNvPicPr>
          <p:nvPr/>
        </p:nvPicPr>
        <p:blipFill>
          <a:blip r:embed="rId5">
            <a:lum bright="6000"/>
            <a:extLst>
              <a:ext uri="{28A0092B-C50C-407E-A947-70E740481C1C}">
                <a14:useLocalDpi xmlns:a14="http://schemas.microsoft.com/office/drawing/2010/main" val="0"/>
              </a:ext>
            </a:extLst>
          </a:blip>
          <a:srcRect/>
          <a:stretch>
            <a:fillRect/>
          </a:stretch>
        </p:blipFill>
        <p:spPr bwMode="auto">
          <a:xfrm>
            <a:off x="5310188" y="0"/>
            <a:ext cx="3833812" cy="6858000"/>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2B9EA8ED-2BAA-694F-8940-1DEF6B9D7C2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560019805"/>
      </p:ext>
    </p:extLst>
  </p:cSld>
  <p:clrMapOvr>
    <a:masterClrMapping/>
  </p:clrMapOvr>
  <p:transition spd="med" advTm="1031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5E5A0606-EFCA-5748-BFF4-FA9059E48E52}"/>
              </a:ext>
            </a:extLst>
          </p:cNvPr>
          <p:cNvSpPr>
            <a:spLocks noGrp="1"/>
          </p:cNvSpPr>
          <p:nvPr>
            <p:ph type="title"/>
          </p:nvPr>
        </p:nvSpPr>
        <p:spPr>
          <a:xfrm>
            <a:off x="-9525" y="25265"/>
            <a:ext cx="9144000" cy="883455"/>
          </a:xfrm>
        </p:spPr>
        <p:txBody>
          <a:bodyPr/>
          <a:lstStyle/>
          <a:p>
            <a:r>
              <a:rPr lang="it-IT" sz="3200" dirty="0">
                <a:solidFill>
                  <a:schemeClr val="tx1"/>
                </a:solidFill>
                <a:latin typeface="Gurmukhi MN" panose="02020600050405020304" pitchFamily="18" charset="0"/>
                <a:cs typeface="Gurmukhi MN" panose="02020600050405020304" pitchFamily="18" charset="0"/>
              </a:rPr>
              <a:t>AORTA  DISCENDENTE  TORACICA</a:t>
            </a:r>
          </a:p>
        </p:txBody>
      </p:sp>
      <p:sp>
        <p:nvSpPr>
          <p:cNvPr id="4" name="Segnaposto contenuto 3">
            <a:extLst>
              <a:ext uri="{FF2B5EF4-FFF2-40B4-BE49-F238E27FC236}">
                <a16:creationId xmlns:a16="http://schemas.microsoft.com/office/drawing/2014/main" id="{020F1326-2D25-5744-BD25-61FF0D1DCC86}"/>
              </a:ext>
            </a:extLst>
          </p:cNvPr>
          <p:cNvSpPr>
            <a:spLocks noGrp="1"/>
          </p:cNvSpPr>
          <p:nvPr>
            <p:ph idx="1"/>
          </p:nvPr>
        </p:nvSpPr>
        <p:spPr>
          <a:xfrm>
            <a:off x="1" y="908720"/>
            <a:ext cx="9134474" cy="5949280"/>
          </a:xfrm>
        </p:spPr>
        <p:txBody>
          <a:bodyPr/>
          <a:lstStyle/>
          <a:p>
            <a:r>
              <a:rPr lang="it-IT" sz="2800" b="1" dirty="0">
                <a:solidFill>
                  <a:schemeClr val="tx1"/>
                </a:solidFill>
                <a:latin typeface="Comic Sans MS" panose="030F0902030302020204" pitchFamily="66" charset="0"/>
              </a:rPr>
              <a:t>Prosegue dall’ Arco Aortico dirigendosi posteriormente e a sinistra, contraendo rapporto con la Colonna Toracica e l’ Esofago.</a:t>
            </a:r>
          </a:p>
          <a:p>
            <a:endParaRPr lang="it-IT" sz="2800" b="1" dirty="0">
              <a:solidFill>
                <a:schemeClr val="tx1"/>
              </a:solidFill>
              <a:latin typeface="Comic Sans MS" panose="030F0902030302020204" pitchFamily="66" charset="0"/>
            </a:endParaRPr>
          </a:p>
          <a:p>
            <a:r>
              <a:rPr lang="it-IT" sz="2800" b="1" dirty="0">
                <a:solidFill>
                  <a:schemeClr val="tx1"/>
                </a:solidFill>
                <a:latin typeface="Comic Sans MS" panose="030F0902030302020204" pitchFamily="66" charset="0"/>
              </a:rPr>
              <a:t>Emette rami PARIETALI (Arterie INTERCOSTALI) e rami VISCERALI per Organi Toracici: Arterie ESOFAGEE, PERICARDICHE, BRONCHIALI (per irrorare i Polmoni).</a:t>
            </a:r>
          </a:p>
          <a:p>
            <a:endParaRPr lang="it-IT" sz="2800" b="1" dirty="0">
              <a:solidFill>
                <a:schemeClr val="tx1"/>
              </a:solidFill>
              <a:latin typeface="Comic Sans MS" panose="030F0902030302020204" pitchFamily="66" charset="0"/>
            </a:endParaRPr>
          </a:p>
          <a:p>
            <a:r>
              <a:rPr lang="it-IT" sz="2800" b="1" dirty="0">
                <a:solidFill>
                  <a:schemeClr val="tx1"/>
                </a:solidFill>
                <a:latin typeface="Comic Sans MS" panose="030F0902030302020204" pitchFamily="66" charset="0"/>
              </a:rPr>
              <a:t>Prosegue in direzione caudale, oltrepassa il proprio ORIFIZIO DIAFRAMMATICO e diviene AORTA ADDOMINALE. </a:t>
            </a:r>
          </a:p>
        </p:txBody>
      </p:sp>
      <p:pic>
        <p:nvPicPr>
          <p:cNvPr id="5" name="Audio 4">
            <a:hlinkClick r:id="" action="ppaction://media"/>
            <a:extLst>
              <a:ext uri="{FF2B5EF4-FFF2-40B4-BE49-F238E27FC236}">
                <a16:creationId xmlns:a16="http://schemas.microsoft.com/office/drawing/2014/main" id="{FB0971C8-60FE-614F-A543-FBCB669B628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666088723"/>
      </p:ext>
    </p:extLst>
  </p:cSld>
  <p:clrMapOvr>
    <a:masterClrMapping/>
  </p:clrMapOvr>
  <mc:AlternateContent xmlns:mc="http://schemas.openxmlformats.org/markup-compatibility/2006">
    <mc:Choice xmlns:p14="http://schemas.microsoft.com/office/powerpoint/2010/main" Requires="p14">
      <p:transition spd="slow" p14:dur="2000" advTm="7084"/>
    </mc:Choice>
    <mc:Fallback>
      <p:transition spd="slow" advTm="7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729" name="Rectangle 1"/>
          <p:cNvSpPr>
            <a:spLocks noGrp="1" noChangeArrowheads="1"/>
          </p:cNvSpPr>
          <p:nvPr>
            <p:ph type="title" idx="4294967295"/>
          </p:nvPr>
        </p:nvSpPr>
        <p:spPr>
          <a:xfrm>
            <a:off x="250825" y="2349500"/>
            <a:ext cx="39243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SCHEMA DELLE RAMIFICAZIONI DELL’ AORTA DISCENDENTE</a:t>
            </a:r>
          </a:p>
        </p:txBody>
      </p:sp>
      <p:pic>
        <p:nvPicPr>
          <p:cNvPr id="73730" name="Picture 2"/>
          <p:cNvPicPr>
            <a:picLocks noChangeAspect="1" noChangeArrowheads="1"/>
          </p:cNvPicPr>
          <p:nvPr/>
        </p:nvPicPr>
        <p:blipFill>
          <a:blip r:embed="rId5">
            <a:lum bright="6000"/>
            <a:extLst>
              <a:ext uri="{28A0092B-C50C-407E-A947-70E740481C1C}">
                <a14:useLocalDpi xmlns:a14="http://schemas.microsoft.com/office/drawing/2010/main" val="0"/>
              </a:ext>
            </a:extLst>
          </a:blip>
          <a:srcRect/>
          <a:stretch>
            <a:fillRect/>
          </a:stretch>
        </p:blipFill>
        <p:spPr bwMode="auto">
          <a:xfrm>
            <a:off x="5310188" y="0"/>
            <a:ext cx="3833812" cy="6858000"/>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D5C26DC7-52DF-104F-AD16-4E014294216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med" advTm="12128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5E5A0606-EFCA-5748-BFF4-FA9059E48E52}"/>
              </a:ext>
            </a:extLst>
          </p:cNvPr>
          <p:cNvSpPr>
            <a:spLocks noGrp="1"/>
          </p:cNvSpPr>
          <p:nvPr>
            <p:ph type="title"/>
          </p:nvPr>
        </p:nvSpPr>
        <p:spPr>
          <a:xfrm>
            <a:off x="-9525" y="25265"/>
            <a:ext cx="9144000" cy="883455"/>
          </a:xfrm>
        </p:spPr>
        <p:txBody>
          <a:bodyPr/>
          <a:lstStyle/>
          <a:p>
            <a:r>
              <a:rPr lang="it-IT" sz="3200" dirty="0">
                <a:solidFill>
                  <a:schemeClr val="tx1"/>
                </a:solidFill>
                <a:latin typeface="Gurmukhi MN" panose="02020600050405020304" pitchFamily="18" charset="0"/>
                <a:cs typeface="Gurmukhi MN" panose="02020600050405020304" pitchFamily="18" charset="0"/>
              </a:rPr>
              <a:t>AORTA  DISCENDENTE  ADDOMINALE</a:t>
            </a:r>
          </a:p>
        </p:txBody>
      </p:sp>
      <p:sp>
        <p:nvSpPr>
          <p:cNvPr id="4" name="Segnaposto contenuto 3">
            <a:extLst>
              <a:ext uri="{FF2B5EF4-FFF2-40B4-BE49-F238E27FC236}">
                <a16:creationId xmlns:a16="http://schemas.microsoft.com/office/drawing/2014/main" id="{020F1326-2D25-5744-BD25-61FF0D1DCC86}"/>
              </a:ext>
            </a:extLst>
          </p:cNvPr>
          <p:cNvSpPr>
            <a:spLocks noGrp="1"/>
          </p:cNvSpPr>
          <p:nvPr>
            <p:ph idx="1"/>
          </p:nvPr>
        </p:nvSpPr>
        <p:spPr>
          <a:xfrm>
            <a:off x="611559" y="908720"/>
            <a:ext cx="8522915" cy="5949280"/>
          </a:xfrm>
        </p:spPr>
        <p:txBody>
          <a:bodyPr/>
          <a:lstStyle/>
          <a:p>
            <a:r>
              <a:rPr lang="it-IT" sz="2800" b="1" dirty="0">
                <a:solidFill>
                  <a:schemeClr val="tx1"/>
                </a:solidFill>
                <a:latin typeface="Chalkboard" panose="03050602040202020205" pitchFamily="66" charset="77"/>
              </a:rPr>
              <a:t>Anche l’ AORTA ADDOMINALE presenta RAMI PARIETALI (Arterie LOMBARI) e RAMI VISCERALI che, cranio-</a:t>
            </a:r>
            <a:r>
              <a:rPr lang="it-IT" sz="2800" b="1" dirty="0" err="1">
                <a:solidFill>
                  <a:schemeClr val="tx1"/>
                </a:solidFill>
                <a:latin typeface="Chalkboard" panose="03050602040202020205" pitchFamily="66" charset="77"/>
              </a:rPr>
              <a:t>caudalmente</a:t>
            </a:r>
            <a:r>
              <a:rPr lang="it-IT" sz="2800" b="1" dirty="0">
                <a:solidFill>
                  <a:schemeClr val="tx1"/>
                </a:solidFill>
                <a:latin typeface="Chalkboard" panose="03050602040202020205" pitchFamily="66" charset="77"/>
              </a:rPr>
              <a:t>, sono:</a:t>
            </a:r>
          </a:p>
          <a:p>
            <a:endParaRPr lang="it-IT" sz="2800" b="1" dirty="0">
              <a:solidFill>
                <a:schemeClr val="tx1"/>
              </a:solidFill>
              <a:latin typeface="Chalkboard" panose="03050602040202020205" pitchFamily="66" charset="77"/>
            </a:endParaRPr>
          </a:p>
          <a:p>
            <a:r>
              <a:rPr lang="it-IT" sz="2800" b="1" dirty="0">
                <a:solidFill>
                  <a:schemeClr val="tx1"/>
                </a:solidFill>
                <a:latin typeface="Chalkboard" panose="03050602040202020205" pitchFamily="66" charset="77"/>
              </a:rPr>
              <a:t>-ARTERIE FRENICHE INFERIORI (per il Diaframma)</a:t>
            </a:r>
          </a:p>
          <a:p>
            <a:r>
              <a:rPr lang="it-IT" sz="2800" b="1" dirty="0">
                <a:solidFill>
                  <a:schemeClr val="tx1"/>
                </a:solidFill>
                <a:latin typeface="Chalkboard" panose="03050602040202020205" pitchFamily="66" charset="77"/>
              </a:rPr>
              <a:t>-ARTERIA CELIACA</a:t>
            </a:r>
          </a:p>
          <a:p>
            <a:r>
              <a:rPr lang="it-IT" sz="2800" b="1" dirty="0">
                <a:solidFill>
                  <a:schemeClr val="tx1"/>
                </a:solidFill>
                <a:latin typeface="Chalkboard" panose="03050602040202020205" pitchFamily="66" charset="77"/>
              </a:rPr>
              <a:t>-ARTERIE RENALI (per i Reni)</a:t>
            </a:r>
          </a:p>
          <a:p>
            <a:r>
              <a:rPr lang="it-IT" sz="2800" b="1" dirty="0">
                <a:solidFill>
                  <a:schemeClr val="tx1"/>
                </a:solidFill>
                <a:latin typeface="Chalkboard" panose="03050602040202020205" pitchFamily="66" charset="77"/>
              </a:rPr>
              <a:t>-ARTERIA MESENTERICA SUPERIORE e INFERIORE</a:t>
            </a:r>
          </a:p>
          <a:p>
            <a:r>
              <a:rPr lang="it-IT" sz="2800" b="1" dirty="0">
                <a:solidFill>
                  <a:schemeClr val="tx1"/>
                </a:solidFill>
                <a:latin typeface="Chalkboard" panose="03050602040202020205" pitchFamily="66" charset="77"/>
              </a:rPr>
              <a:t>-ARTERIE GONADICHE (per l’ OVAIO o per il TESTICOLO)</a:t>
            </a:r>
          </a:p>
        </p:txBody>
      </p:sp>
      <p:pic>
        <p:nvPicPr>
          <p:cNvPr id="2" name="Audio 1">
            <a:hlinkClick r:id="" action="ppaction://media"/>
            <a:extLst>
              <a:ext uri="{FF2B5EF4-FFF2-40B4-BE49-F238E27FC236}">
                <a16:creationId xmlns:a16="http://schemas.microsoft.com/office/drawing/2014/main" id="{84866719-852A-F649-8D1E-37C7D3FD32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612414059"/>
      </p:ext>
    </p:extLst>
  </p:cSld>
  <p:clrMapOvr>
    <a:masterClrMapping/>
  </p:clrMapOvr>
  <mc:AlternateContent xmlns:mc="http://schemas.openxmlformats.org/markup-compatibility/2006">
    <mc:Choice xmlns:p14="http://schemas.microsoft.com/office/powerpoint/2010/main" Requires="p14">
      <p:transition spd="slow" p14:dur="2000" advTm="7333"/>
    </mc:Choice>
    <mc:Fallback>
      <p:transition spd="slow" advTm="7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5777" name="Picture 1"/>
          <p:cNvPicPr>
            <a:picLocks noChangeAspect="1" noChangeArrowheads="1"/>
          </p:cNvPicPr>
          <p:nvPr/>
        </p:nvPicPr>
        <p:blipFill>
          <a:blip r:embed="rId5">
            <a:extLst>
              <a:ext uri="{28A0092B-C50C-407E-A947-70E740481C1C}">
                <a14:useLocalDpi xmlns:a14="http://schemas.microsoft.com/office/drawing/2010/main" val="0"/>
              </a:ext>
            </a:extLst>
          </a:blip>
          <a:srcRect l="4153" t="2782" r="4399" b="8789"/>
          <a:stretch>
            <a:fillRect/>
          </a:stretch>
        </p:blipFill>
        <p:spPr bwMode="auto">
          <a:xfrm>
            <a:off x="2592388" y="0"/>
            <a:ext cx="5543550" cy="6840538"/>
          </a:xfrm>
          <a:prstGeom prst="rect">
            <a:avLst/>
          </a:prstGeom>
          <a:noFill/>
          <a:ln>
            <a:noFill/>
          </a:ln>
          <a:effectLst/>
          <a:extLst>
            <a:ext uri="{909E8E84-426E-40DD-AFC4-6F175D3DCCD1}">
              <a14:hiddenFill xmlns:a14="http://schemas.microsoft.com/office/drawing/2010/main">
                <a:blipFill dpi="0" rotWithShape="0">
                  <a:blip/>
                  <a:srcRect l="4153" t="2782" r="4399" b="878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2EC332D3-3136-8B43-BF74-9F23BE7E23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med" advTm="166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7825"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82100" cy="6883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686A2048-E611-D241-AD2B-FA676DA33B8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med" advTm="1487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801" name="Rectangle 1"/>
          <p:cNvSpPr>
            <a:spLocks noGrp="1" noChangeArrowheads="1"/>
          </p:cNvSpPr>
          <p:nvPr>
            <p:ph type="title" idx="4294967295"/>
          </p:nvPr>
        </p:nvSpPr>
        <p:spPr>
          <a:xfrm>
            <a:off x="685006" y="0"/>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TRIPODE  CELIACO</a:t>
            </a:r>
          </a:p>
        </p:txBody>
      </p:sp>
      <p:pic>
        <p:nvPicPr>
          <p:cNvPr id="7680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406" y="1143000"/>
            <a:ext cx="8892921" cy="55263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5224FB1B-8C69-A242-B6A4-DEC330C89CF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med" advTm="5026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106A86-D3D6-684C-8EAF-C1083D07D446}"/>
              </a:ext>
            </a:extLst>
          </p:cNvPr>
          <p:cNvSpPr>
            <a:spLocks noGrp="1"/>
          </p:cNvSpPr>
          <p:nvPr>
            <p:ph type="title"/>
          </p:nvPr>
        </p:nvSpPr>
        <p:spPr>
          <a:xfrm>
            <a:off x="687267" y="25265"/>
            <a:ext cx="7753350" cy="811447"/>
          </a:xfrm>
        </p:spPr>
        <p:txBody>
          <a:bodyPr/>
          <a:lstStyle/>
          <a:p>
            <a:r>
              <a:rPr lang="it-IT" sz="3200" dirty="0">
                <a:solidFill>
                  <a:schemeClr val="tx1"/>
                </a:solidFill>
                <a:latin typeface="Gurmukhi MN" panose="02020600050405020304" pitchFamily="18" charset="0"/>
                <a:cs typeface="Gurmukhi MN" panose="02020600050405020304" pitchFamily="18" charset="0"/>
              </a:rPr>
              <a:t>ARTERIA  CELIACA</a:t>
            </a:r>
          </a:p>
        </p:txBody>
      </p:sp>
      <p:sp>
        <p:nvSpPr>
          <p:cNvPr id="3" name="Segnaposto contenuto 2">
            <a:extLst>
              <a:ext uri="{FF2B5EF4-FFF2-40B4-BE49-F238E27FC236}">
                <a16:creationId xmlns:a16="http://schemas.microsoft.com/office/drawing/2014/main" id="{D0E4AABC-EC3C-9143-B547-50A767587EF8}"/>
              </a:ext>
            </a:extLst>
          </p:cNvPr>
          <p:cNvSpPr>
            <a:spLocks noGrp="1"/>
          </p:cNvSpPr>
          <p:nvPr>
            <p:ph idx="1"/>
          </p:nvPr>
        </p:nvSpPr>
        <p:spPr>
          <a:xfrm>
            <a:off x="0" y="836712"/>
            <a:ext cx="9124783" cy="5445224"/>
          </a:xfrm>
        </p:spPr>
        <p:txBody>
          <a:bodyPr/>
          <a:lstStyle/>
          <a:p>
            <a:r>
              <a:rPr lang="it-IT" sz="2800" b="1" dirty="0">
                <a:solidFill>
                  <a:schemeClr val="tx1"/>
                </a:solidFill>
                <a:latin typeface="Copperplate" panose="02000504000000020004" pitchFamily="2" charset="77"/>
              </a:rPr>
              <a:t>Detta anche TRIPODE CELIACO. Consta delle ARTERIE:</a:t>
            </a:r>
          </a:p>
          <a:p>
            <a:endParaRPr lang="it-IT" sz="2800" b="1" dirty="0">
              <a:solidFill>
                <a:schemeClr val="tx1"/>
              </a:solidFill>
              <a:latin typeface="Copperplate" panose="02000504000000020004" pitchFamily="2" charset="77"/>
            </a:endParaRPr>
          </a:p>
          <a:p>
            <a:pPr marL="457200" indent="-457200">
              <a:buFontTx/>
              <a:buChar char="-"/>
            </a:pPr>
            <a:r>
              <a:rPr lang="it-IT" sz="2800" b="1" dirty="0">
                <a:solidFill>
                  <a:schemeClr val="tx1"/>
                </a:solidFill>
                <a:latin typeface="Copperplate" panose="02000504000000020004" pitchFamily="2" charset="77"/>
              </a:rPr>
              <a:t>GASTRICA SINISTRA</a:t>
            </a:r>
          </a:p>
          <a:p>
            <a:pPr marL="457200" indent="-457200">
              <a:buFontTx/>
              <a:buChar char="-"/>
            </a:pPr>
            <a:r>
              <a:rPr lang="it-IT" sz="2800" b="1" dirty="0">
                <a:solidFill>
                  <a:schemeClr val="tx1"/>
                </a:solidFill>
                <a:latin typeface="Copperplate" panose="02000504000000020004" pitchFamily="2" charset="77"/>
              </a:rPr>
              <a:t>SPLENICA o LIENALE (per la MILZA)</a:t>
            </a:r>
          </a:p>
          <a:p>
            <a:pPr marL="457200" indent="-457200">
              <a:buFontTx/>
              <a:buChar char="-"/>
            </a:pPr>
            <a:r>
              <a:rPr lang="it-IT" sz="2800" b="1" dirty="0">
                <a:solidFill>
                  <a:schemeClr val="tx1"/>
                </a:solidFill>
                <a:latin typeface="Copperplate" panose="02000504000000020004" pitchFamily="2" charset="77"/>
              </a:rPr>
              <a:t>GASTROEPATICA, da cui originano l’ARTERIA GASTRODUODENALE e l’ EPATICA PROPRIA.</a:t>
            </a:r>
          </a:p>
          <a:p>
            <a:pPr marL="0" indent="0"/>
            <a:endParaRPr lang="it-IT" sz="2800" b="1" dirty="0">
              <a:solidFill>
                <a:schemeClr val="tx1"/>
              </a:solidFill>
              <a:latin typeface="Copperplate" panose="02000504000000020004" pitchFamily="2" charset="77"/>
            </a:endParaRPr>
          </a:p>
          <a:p>
            <a:pPr marL="0" indent="0"/>
            <a:r>
              <a:rPr lang="it-IT" sz="2800" b="1" dirty="0">
                <a:solidFill>
                  <a:schemeClr val="tx1"/>
                </a:solidFill>
                <a:latin typeface="Copperplate" panose="02000504000000020004" pitchFamily="2" charset="77"/>
              </a:rPr>
              <a:t>In sintesi, vengono irrorati lo STOMACO, il DUODENO, la MILZA, il FEGATO, il PANCREAS. </a:t>
            </a:r>
          </a:p>
        </p:txBody>
      </p:sp>
      <p:pic>
        <p:nvPicPr>
          <p:cNvPr id="4" name="Audio 3">
            <a:hlinkClick r:id="" action="ppaction://media"/>
            <a:extLst>
              <a:ext uri="{FF2B5EF4-FFF2-40B4-BE49-F238E27FC236}">
                <a16:creationId xmlns:a16="http://schemas.microsoft.com/office/drawing/2014/main" id="{975F904D-5E9D-9342-A579-F98B6831D9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996578582"/>
      </p:ext>
    </p:extLst>
  </p:cSld>
  <p:clrMapOvr>
    <a:masterClrMapping/>
  </p:clrMapOvr>
  <mc:AlternateContent xmlns:mc="http://schemas.openxmlformats.org/markup-compatibility/2006">
    <mc:Choice xmlns:p14="http://schemas.microsoft.com/office/powerpoint/2010/main" Requires="p14">
      <p:transition spd="slow" p14:dur="2000" advTm="6534"/>
    </mc:Choice>
    <mc:Fallback>
      <p:transition spd="slow" advTm="6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873"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ARTERIE MESENTERICHE SUPERIORE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ed INFERIORE</a:t>
            </a:r>
          </a:p>
        </p:txBody>
      </p:sp>
      <p:pic>
        <p:nvPicPr>
          <p:cNvPr id="798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8175" y="1196975"/>
            <a:ext cx="4586288" cy="47894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9875" name="Text Box 3"/>
          <p:cNvSpPr txBox="1">
            <a:spLocks noChangeArrowheads="1"/>
          </p:cNvSpPr>
          <p:nvPr/>
        </p:nvSpPr>
        <p:spPr bwMode="auto">
          <a:xfrm>
            <a:off x="6473825" y="2057400"/>
            <a:ext cx="2501900" cy="1312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lgn="ctr">
              <a:buClrTx/>
              <a:buFontTx/>
              <a:buNone/>
            </a:pPr>
            <a:r>
              <a:rPr lang="it-IT" altLang="it-IT" sz="2000" dirty="0">
                <a:solidFill>
                  <a:schemeClr val="tx1"/>
                </a:solidFill>
                <a:latin typeface="Arial Black" panose="020B0A04020102020204" pitchFamily="34" charset="0"/>
              </a:rPr>
              <a:t>ARCATA</a:t>
            </a:r>
          </a:p>
          <a:p>
            <a:pPr algn="ctr">
              <a:buClrTx/>
              <a:buFontTx/>
              <a:buNone/>
            </a:pPr>
            <a:r>
              <a:rPr lang="it-IT" altLang="it-IT" sz="2000" dirty="0">
                <a:solidFill>
                  <a:schemeClr val="tx1"/>
                </a:solidFill>
                <a:latin typeface="Arial Black" panose="020B0A04020102020204" pitchFamily="34" charset="0"/>
              </a:rPr>
              <a:t>ANASTOMOTICA</a:t>
            </a:r>
          </a:p>
          <a:p>
            <a:pPr algn="ctr">
              <a:buClrTx/>
              <a:buFontTx/>
              <a:buNone/>
            </a:pPr>
            <a:r>
              <a:rPr lang="it-IT" altLang="it-IT" sz="2000" dirty="0">
                <a:solidFill>
                  <a:schemeClr val="tx1"/>
                </a:solidFill>
                <a:latin typeface="Arial Black" panose="020B0A04020102020204" pitchFamily="34" charset="0"/>
              </a:rPr>
              <a:t>Di</a:t>
            </a:r>
          </a:p>
          <a:p>
            <a:pPr algn="ctr">
              <a:buClrTx/>
              <a:buFontTx/>
              <a:buNone/>
            </a:pPr>
            <a:r>
              <a:rPr lang="it-IT" altLang="it-IT" sz="2000" dirty="0">
                <a:solidFill>
                  <a:schemeClr val="tx1"/>
                </a:solidFill>
                <a:latin typeface="Arial Black" panose="020B0A04020102020204" pitchFamily="34" charset="0"/>
              </a:rPr>
              <a:t>RIOLANO</a:t>
            </a:r>
          </a:p>
        </p:txBody>
      </p:sp>
      <p:sp>
        <p:nvSpPr>
          <p:cNvPr id="79876" name="Line 4"/>
          <p:cNvSpPr>
            <a:spLocks noChangeShapeType="1"/>
          </p:cNvSpPr>
          <p:nvPr/>
        </p:nvSpPr>
        <p:spPr bwMode="auto">
          <a:xfrm flipH="1" flipV="1">
            <a:off x="4324350" y="2038350"/>
            <a:ext cx="2552700" cy="266700"/>
          </a:xfrm>
          <a:prstGeom prst="line">
            <a:avLst/>
          </a:prstGeom>
          <a:noFill/>
          <a:ln w="76320" cap="sq">
            <a:solidFill>
              <a:srgbClr val="66FF33"/>
            </a:solidFill>
            <a:prstDash val="sysDot"/>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pic>
        <p:nvPicPr>
          <p:cNvPr id="798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10325" y="5486400"/>
            <a:ext cx="2733675" cy="1371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9878" name="Line 6"/>
          <p:cNvSpPr>
            <a:spLocks noChangeShapeType="1"/>
          </p:cNvSpPr>
          <p:nvPr/>
        </p:nvSpPr>
        <p:spPr bwMode="auto">
          <a:xfrm>
            <a:off x="7667625" y="3357563"/>
            <a:ext cx="144463" cy="2879725"/>
          </a:xfrm>
          <a:prstGeom prst="line">
            <a:avLst/>
          </a:prstGeom>
          <a:noFill/>
          <a:ln w="76320" cap="sq">
            <a:solidFill>
              <a:srgbClr val="FFFF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pic>
        <p:nvPicPr>
          <p:cNvPr id="2" name="Audio 1">
            <a:hlinkClick r:id="" action="ppaction://media"/>
            <a:extLst>
              <a:ext uri="{FF2B5EF4-FFF2-40B4-BE49-F238E27FC236}">
                <a16:creationId xmlns:a16="http://schemas.microsoft.com/office/drawing/2014/main" id="{179B80DC-BE04-C746-BB36-5B940C51DFE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cSld>
  <p:clrMapOvr>
    <a:masterClrMapping/>
  </p:clrMapOvr>
  <p:transition spd="med" advTm="1973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849" name="Rectangle 1"/>
          <p:cNvSpPr>
            <a:spLocks noGrp="1" noChangeArrowheads="1"/>
          </p:cNvSpPr>
          <p:nvPr>
            <p:ph type="title" idx="4294967295"/>
          </p:nvPr>
        </p:nvSpPr>
        <p:spPr>
          <a:xfrm>
            <a:off x="0" y="0"/>
            <a:ext cx="9144000" cy="6206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ARTERIA MESENTERICA SUPERIORE</a:t>
            </a:r>
          </a:p>
        </p:txBody>
      </p:sp>
      <p:pic>
        <p:nvPicPr>
          <p:cNvPr id="78850" name="Picture 2"/>
          <p:cNvPicPr>
            <a:picLocks noChangeAspect="1" noChangeArrowheads="1"/>
          </p:cNvPicPr>
          <p:nvPr/>
        </p:nvPicPr>
        <p:blipFill>
          <a:blip r:embed="rId5">
            <a:lum bright="-6000" contrast="12000"/>
            <a:extLst>
              <a:ext uri="{28A0092B-C50C-407E-A947-70E740481C1C}">
                <a14:useLocalDpi xmlns:a14="http://schemas.microsoft.com/office/drawing/2010/main" val="0"/>
              </a:ext>
            </a:extLst>
          </a:blip>
          <a:srcRect/>
          <a:stretch>
            <a:fillRect/>
          </a:stretch>
        </p:blipFill>
        <p:spPr bwMode="auto">
          <a:xfrm>
            <a:off x="2339975" y="765175"/>
            <a:ext cx="5308600" cy="6092825"/>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56CB4E4E-00E5-F940-AD93-6E4FFE84EB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med" advTm="692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1" name="Rectangle 1"/>
          <p:cNvSpPr>
            <a:spLocks noGrp="1" noChangeArrowheads="1"/>
          </p:cNvSpPr>
          <p:nvPr>
            <p:ph type="title" idx="4294967295"/>
          </p:nvPr>
        </p:nvSpPr>
        <p:spPr>
          <a:xfrm>
            <a:off x="-11585" y="260648"/>
            <a:ext cx="9144000" cy="531912"/>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SISTEMA ARTERIOSO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DELLA GRANDE CIRCOLAZIONE</a:t>
            </a:r>
          </a:p>
        </p:txBody>
      </p:sp>
      <p:sp>
        <p:nvSpPr>
          <p:cNvPr id="61442" name="Rectangle 2"/>
          <p:cNvSpPr>
            <a:spLocks noGrp="1" noChangeArrowheads="1"/>
          </p:cNvSpPr>
          <p:nvPr>
            <p:ph type="body" idx="1"/>
          </p:nvPr>
        </p:nvSpPr>
        <p:spPr>
          <a:xfrm>
            <a:off x="611560" y="1524000"/>
            <a:ext cx="8532440" cy="5334000"/>
          </a:xfrm>
          <a:ln/>
        </p:spPr>
        <p:txBody>
          <a:bodyPr/>
          <a:lstStyle/>
          <a:p>
            <a:pPr marL="0" indent="0">
              <a:buClr>
                <a:srgbClr val="FF00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b="1" dirty="0">
                <a:solidFill>
                  <a:schemeClr val="tx1"/>
                </a:solidFill>
                <a:latin typeface="Comic Sans MS" panose="030F0902030302020204" pitchFamily="66" charset="0"/>
              </a:rPr>
              <a:t>A partire dal Ventricolo Sinistro del Cuore, fa capo all’ AORTA ASCENDENTE, cui fa seguito l’ ARCO AORTICO, il quale, piegando posteriormente verso sinistra, dà luogo alla AORTA DISCENDENTE, suddivisa in AORTA TORACICA e, superato il Diaframma, in AORTA ADDOMINALE.</a:t>
            </a:r>
          </a:p>
          <a:p>
            <a:pPr marL="0" indent="0">
              <a:buClr>
                <a:srgbClr val="FF00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b="1" dirty="0">
                <a:solidFill>
                  <a:schemeClr val="tx1"/>
                </a:solidFill>
                <a:latin typeface="Comic Sans MS" panose="030F0902030302020204" pitchFamily="66" charset="0"/>
              </a:rPr>
              <a:t>A livello della IV Vertebra Lombare (L4), si biforca nei due Rami Collaterali (ARTERIE ILIACHE COMUNI) ed emette il suo ramo terminale ARTERIA SACRALE MEDIANA (o Media).</a:t>
            </a:r>
          </a:p>
        </p:txBody>
      </p:sp>
      <p:pic>
        <p:nvPicPr>
          <p:cNvPr id="2" name="Audio 1">
            <a:hlinkClick r:id="" action="ppaction://media"/>
            <a:extLst>
              <a:ext uri="{FF2B5EF4-FFF2-40B4-BE49-F238E27FC236}">
                <a16:creationId xmlns:a16="http://schemas.microsoft.com/office/drawing/2014/main" id="{1F2FAAF6-9205-E34D-8684-EFC7FC82B1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p:transition spd="med" advTm="733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F24926E-9E9D-E249-B333-846FB907A8CE}"/>
              </a:ext>
            </a:extLst>
          </p:cNvPr>
          <p:cNvSpPr>
            <a:spLocks noGrp="1"/>
          </p:cNvSpPr>
          <p:nvPr>
            <p:ph type="title"/>
          </p:nvPr>
        </p:nvSpPr>
        <p:spPr>
          <a:xfrm>
            <a:off x="215008" y="0"/>
            <a:ext cx="8928992"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ARTERIA MESENTERICA SUPERIORE</a:t>
            </a:r>
          </a:p>
        </p:txBody>
      </p:sp>
      <p:sp>
        <p:nvSpPr>
          <p:cNvPr id="3" name="Segnaposto contenuto 2">
            <a:extLst>
              <a:ext uri="{FF2B5EF4-FFF2-40B4-BE49-F238E27FC236}">
                <a16:creationId xmlns:a16="http://schemas.microsoft.com/office/drawing/2014/main" id="{83276EDC-99CB-0940-B8C5-61B1D119B4D6}"/>
              </a:ext>
            </a:extLst>
          </p:cNvPr>
          <p:cNvSpPr>
            <a:spLocks noGrp="1"/>
          </p:cNvSpPr>
          <p:nvPr>
            <p:ph idx="1"/>
          </p:nvPr>
        </p:nvSpPr>
        <p:spPr>
          <a:xfrm>
            <a:off x="0" y="1123950"/>
            <a:ext cx="9144000" cy="5734050"/>
          </a:xfrm>
        </p:spPr>
        <p:txBody>
          <a:bodyPr/>
          <a:lstStyle/>
          <a:p>
            <a:r>
              <a:rPr lang="it-IT" sz="2800" b="1" dirty="0">
                <a:solidFill>
                  <a:schemeClr val="tx1"/>
                </a:solidFill>
                <a:latin typeface="Chalkduster" panose="03050602040202020205" pitchFamily="66" charset="77"/>
              </a:rPr>
              <a:t>Ramo Impari, provvede alla irrorazione di PARTE del DUODENO, di TUTTO l’ INTESTINO TENUE MESENTERIALE e dell’ INTESTINO CRASSO comprendente il CECO con l’ APPENDICE CECALE, COLON ASCENDENTE ed un terzo del COLON TRASVERSO.</a:t>
            </a:r>
          </a:p>
          <a:p>
            <a:endParaRPr lang="it-IT" sz="2800" b="1" dirty="0">
              <a:solidFill>
                <a:schemeClr val="tx1"/>
              </a:solidFill>
              <a:latin typeface="Chalkduster" panose="03050602040202020205" pitchFamily="66" charset="77"/>
            </a:endParaRPr>
          </a:p>
          <a:p>
            <a:r>
              <a:rPr lang="it-IT" sz="2800" b="1" dirty="0">
                <a:solidFill>
                  <a:schemeClr val="tx1"/>
                </a:solidFill>
                <a:latin typeface="Chalkduster" panose="03050602040202020205" pitchFamily="66" charset="77"/>
              </a:rPr>
              <a:t>Si divide in numerosi RAMI nell’ ambito del peritoneo del MESENTERE, formando caratteristiche Arcate Anastomotiche</a:t>
            </a:r>
          </a:p>
        </p:txBody>
      </p:sp>
      <p:pic>
        <p:nvPicPr>
          <p:cNvPr id="4" name="Audio 3">
            <a:hlinkClick r:id="" action="ppaction://media"/>
            <a:extLst>
              <a:ext uri="{FF2B5EF4-FFF2-40B4-BE49-F238E27FC236}">
                <a16:creationId xmlns:a16="http://schemas.microsoft.com/office/drawing/2014/main" id="{2741AD8A-53DA-B546-B276-BF4115C4A6A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8320033"/>
      </p:ext>
    </p:extLst>
  </p:cSld>
  <p:clrMapOvr>
    <a:masterClrMapping/>
  </p:clrMapOvr>
  <mc:AlternateContent xmlns:mc="http://schemas.openxmlformats.org/markup-compatibility/2006">
    <mc:Choice xmlns:p14="http://schemas.microsoft.com/office/powerpoint/2010/main" Requires="p14">
      <p:transition spd="slow" p14:dur="2000" advTm="6825"/>
    </mc:Choice>
    <mc:Fallback>
      <p:transition spd="slow" advTm="6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ARTERIE MESENTERICHE SUPERIORE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ed INFERIORE</a:t>
            </a:r>
          </a:p>
        </p:txBody>
      </p:sp>
      <p:pic>
        <p:nvPicPr>
          <p:cNvPr id="798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8175" y="1196975"/>
            <a:ext cx="4586288" cy="47894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9875" name="Text Box 3"/>
          <p:cNvSpPr txBox="1">
            <a:spLocks noChangeArrowheads="1"/>
          </p:cNvSpPr>
          <p:nvPr/>
        </p:nvSpPr>
        <p:spPr bwMode="auto">
          <a:xfrm>
            <a:off x="6473825" y="2057400"/>
            <a:ext cx="2501900" cy="1312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lgn="ctr">
              <a:buClrTx/>
              <a:buFontTx/>
              <a:buNone/>
            </a:pPr>
            <a:r>
              <a:rPr lang="it-IT" altLang="it-IT" sz="2000" dirty="0">
                <a:solidFill>
                  <a:schemeClr val="tx1"/>
                </a:solidFill>
                <a:latin typeface="Arial Black" panose="020B0A04020102020204" pitchFamily="34" charset="0"/>
              </a:rPr>
              <a:t>ARCATA</a:t>
            </a:r>
          </a:p>
          <a:p>
            <a:pPr algn="ctr">
              <a:buClrTx/>
              <a:buFontTx/>
              <a:buNone/>
            </a:pPr>
            <a:r>
              <a:rPr lang="it-IT" altLang="it-IT" sz="2000" dirty="0">
                <a:solidFill>
                  <a:schemeClr val="tx1"/>
                </a:solidFill>
                <a:latin typeface="Arial Black" panose="020B0A04020102020204" pitchFamily="34" charset="0"/>
              </a:rPr>
              <a:t>ANASTOMOTICA</a:t>
            </a:r>
          </a:p>
          <a:p>
            <a:pPr algn="ctr">
              <a:buClrTx/>
              <a:buFontTx/>
              <a:buNone/>
            </a:pPr>
            <a:r>
              <a:rPr lang="it-IT" altLang="it-IT" sz="2000" dirty="0">
                <a:solidFill>
                  <a:schemeClr val="tx1"/>
                </a:solidFill>
                <a:latin typeface="Arial Black" panose="020B0A04020102020204" pitchFamily="34" charset="0"/>
              </a:rPr>
              <a:t>Di</a:t>
            </a:r>
          </a:p>
          <a:p>
            <a:pPr algn="ctr">
              <a:buClrTx/>
              <a:buFontTx/>
              <a:buNone/>
            </a:pPr>
            <a:r>
              <a:rPr lang="it-IT" altLang="it-IT" sz="2000" dirty="0">
                <a:solidFill>
                  <a:schemeClr val="tx1"/>
                </a:solidFill>
                <a:latin typeface="Arial Black" panose="020B0A04020102020204" pitchFamily="34" charset="0"/>
              </a:rPr>
              <a:t>RIOLANO</a:t>
            </a:r>
          </a:p>
        </p:txBody>
      </p:sp>
      <p:sp>
        <p:nvSpPr>
          <p:cNvPr id="79876" name="Line 4"/>
          <p:cNvSpPr>
            <a:spLocks noChangeShapeType="1"/>
          </p:cNvSpPr>
          <p:nvPr/>
        </p:nvSpPr>
        <p:spPr bwMode="auto">
          <a:xfrm flipH="1" flipV="1">
            <a:off x="4324350" y="2038350"/>
            <a:ext cx="2552700" cy="266700"/>
          </a:xfrm>
          <a:prstGeom prst="line">
            <a:avLst/>
          </a:prstGeom>
          <a:noFill/>
          <a:ln w="76320" cap="sq">
            <a:solidFill>
              <a:srgbClr val="66FF33"/>
            </a:solidFill>
            <a:prstDash val="sysDot"/>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pic>
        <p:nvPicPr>
          <p:cNvPr id="798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10325" y="5486400"/>
            <a:ext cx="2733675" cy="1371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9878" name="Line 6"/>
          <p:cNvSpPr>
            <a:spLocks noChangeShapeType="1"/>
          </p:cNvSpPr>
          <p:nvPr/>
        </p:nvSpPr>
        <p:spPr bwMode="auto">
          <a:xfrm>
            <a:off x="7667625" y="3357563"/>
            <a:ext cx="144463" cy="2879725"/>
          </a:xfrm>
          <a:prstGeom prst="line">
            <a:avLst/>
          </a:prstGeom>
          <a:noFill/>
          <a:ln w="76320" cap="sq">
            <a:solidFill>
              <a:srgbClr val="FFFF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pic>
        <p:nvPicPr>
          <p:cNvPr id="2" name="Audio 1">
            <a:hlinkClick r:id="" action="ppaction://media"/>
            <a:extLst>
              <a:ext uri="{FF2B5EF4-FFF2-40B4-BE49-F238E27FC236}">
                <a16:creationId xmlns:a16="http://schemas.microsoft.com/office/drawing/2014/main" id="{0E25462B-DF48-8346-B1C0-015AF78DC38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885022933"/>
      </p:ext>
    </p:extLst>
  </p:cSld>
  <p:clrMapOvr>
    <a:masterClrMapping/>
  </p:clrMapOvr>
  <p:transition spd="med" advTm="631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813F1AB-55C7-6D44-8B9A-2676AC357D58}"/>
              </a:ext>
            </a:extLst>
          </p:cNvPr>
          <p:cNvSpPr>
            <a:spLocks noGrp="1"/>
          </p:cNvSpPr>
          <p:nvPr>
            <p:ph type="title"/>
          </p:nvPr>
        </p:nvSpPr>
        <p:spPr>
          <a:xfrm>
            <a:off x="685800" y="0"/>
            <a:ext cx="7753350" cy="792088"/>
          </a:xfrm>
        </p:spPr>
        <p:txBody>
          <a:bodyPr/>
          <a:lstStyle/>
          <a:p>
            <a:r>
              <a:rPr lang="it-IT" sz="3200" dirty="0">
                <a:solidFill>
                  <a:schemeClr val="tx1"/>
                </a:solidFill>
                <a:latin typeface="Gurmukhi MN" panose="02020600050405020304" pitchFamily="18" charset="0"/>
                <a:cs typeface="Gurmukhi MN" panose="02020600050405020304" pitchFamily="18" charset="0"/>
              </a:rPr>
              <a:t>ARTERIA MESENTERICA INFERIORE</a:t>
            </a:r>
          </a:p>
        </p:txBody>
      </p:sp>
      <p:sp>
        <p:nvSpPr>
          <p:cNvPr id="3" name="Segnaposto contenuto 2">
            <a:extLst>
              <a:ext uri="{FF2B5EF4-FFF2-40B4-BE49-F238E27FC236}">
                <a16:creationId xmlns:a16="http://schemas.microsoft.com/office/drawing/2014/main" id="{8B19F250-5460-E649-8FF8-DBF4B07E82A3}"/>
              </a:ext>
            </a:extLst>
          </p:cNvPr>
          <p:cNvSpPr>
            <a:spLocks noGrp="1"/>
          </p:cNvSpPr>
          <p:nvPr>
            <p:ph idx="1"/>
          </p:nvPr>
        </p:nvSpPr>
        <p:spPr>
          <a:xfrm>
            <a:off x="107504" y="1124744"/>
            <a:ext cx="9036496" cy="5733256"/>
          </a:xfrm>
        </p:spPr>
        <p:txBody>
          <a:bodyPr/>
          <a:lstStyle/>
          <a:p>
            <a:r>
              <a:rPr lang="it-IT" sz="2800" dirty="0">
                <a:solidFill>
                  <a:schemeClr val="tx1"/>
                </a:solidFill>
                <a:latin typeface="Chalkboard" panose="03050602040202020205" pitchFamily="66" charset="77"/>
              </a:rPr>
              <a:t>Provvede alla irrorazione dell’ INTESTINO CRASSO a partire dai due terzi restanti del COLON TRASVERSO, COLON DISCENDENTE, COLON SIGMOIDEO (o SIGMA o COLON ILEO-PELVICO), porzione </a:t>
            </a:r>
            <a:r>
              <a:rPr lang="it-IT" sz="2800" dirty="0" err="1">
                <a:solidFill>
                  <a:schemeClr val="tx1"/>
                </a:solidFill>
                <a:latin typeface="Chalkboard" panose="03050602040202020205" pitchFamily="66" charset="77"/>
              </a:rPr>
              <a:t>piu’</a:t>
            </a:r>
            <a:r>
              <a:rPr lang="it-IT" sz="2800" dirty="0">
                <a:solidFill>
                  <a:schemeClr val="tx1"/>
                </a:solidFill>
                <a:latin typeface="Chalkboard" panose="03050602040202020205" pitchFamily="66" charset="77"/>
              </a:rPr>
              <a:t> craniale dell’ INTESTINO RETTO mediante l’ Arteria RETTALE (EMORROIDARIA) SUPERIORE.</a:t>
            </a:r>
          </a:p>
          <a:p>
            <a:r>
              <a:rPr lang="it-IT" sz="2800" dirty="0">
                <a:solidFill>
                  <a:schemeClr val="tx1"/>
                </a:solidFill>
                <a:latin typeface="Chalkboard" panose="03050602040202020205" pitchFamily="66" charset="77"/>
              </a:rPr>
              <a:t>Si anastomizza con l’ Arteria Mesenterica Superiore a livello del Colon Trasverso nella ARCATA ARTERIOSA ANASTOMOTICA di RIOLANO.</a:t>
            </a:r>
          </a:p>
        </p:txBody>
      </p:sp>
      <p:pic>
        <p:nvPicPr>
          <p:cNvPr id="4" name="Audio 3">
            <a:hlinkClick r:id="" action="ppaction://media"/>
            <a:extLst>
              <a:ext uri="{FF2B5EF4-FFF2-40B4-BE49-F238E27FC236}">
                <a16:creationId xmlns:a16="http://schemas.microsoft.com/office/drawing/2014/main" id="{5379684A-DD4D-F74C-BE03-70153F4BB1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483542043"/>
      </p:ext>
    </p:extLst>
  </p:cSld>
  <p:clrMapOvr>
    <a:masterClrMapping/>
  </p:clrMapOvr>
  <mc:AlternateContent xmlns:mc="http://schemas.openxmlformats.org/markup-compatibility/2006">
    <mc:Choice xmlns:p14="http://schemas.microsoft.com/office/powerpoint/2010/main" Requires="p14">
      <p:transition spd="slow" p14:dur="2000" advTm="7167"/>
    </mc:Choice>
    <mc:Fallback>
      <p:transition spd="slow" advTm="7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897" name="Rectangle 1"/>
          <p:cNvSpPr>
            <a:spLocks noGrp="1" noChangeArrowheads="1"/>
          </p:cNvSpPr>
          <p:nvPr>
            <p:ph type="title" idx="4294967295"/>
          </p:nvPr>
        </p:nvSpPr>
        <p:spPr>
          <a:xfrm>
            <a:off x="0" y="0"/>
            <a:ext cx="8856984"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Gurmukhi MN" panose="02020600050405020304" pitchFamily="18" charset="0"/>
                <a:cs typeface="Gurmukhi MN" panose="02020600050405020304" pitchFamily="18" charset="0"/>
              </a:rPr>
              <a:t>ARTERIE ILIACHE COMUNE, ESTERNA ed INTERNA (o Ipogastrica)</a:t>
            </a:r>
          </a:p>
        </p:txBody>
      </p:sp>
      <p:pic>
        <p:nvPicPr>
          <p:cNvPr id="808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584" y="1089684"/>
            <a:ext cx="7848872" cy="565026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486F741B-5899-A448-B12E-045BCD37D18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med" advTm="7798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1AB19AC-F95E-5847-8355-5E6B8D615046}"/>
              </a:ext>
            </a:extLst>
          </p:cNvPr>
          <p:cNvSpPr>
            <a:spLocks noGrp="1"/>
          </p:cNvSpPr>
          <p:nvPr>
            <p:ph type="title"/>
          </p:nvPr>
        </p:nvSpPr>
        <p:spPr>
          <a:xfrm>
            <a:off x="664822" y="0"/>
            <a:ext cx="7753350" cy="908720"/>
          </a:xfrm>
        </p:spPr>
        <p:txBody>
          <a:bodyPr/>
          <a:lstStyle/>
          <a:p>
            <a:r>
              <a:rPr lang="it-IT" sz="3200" dirty="0">
                <a:solidFill>
                  <a:schemeClr val="tx1"/>
                </a:solidFill>
                <a:latin typeface="Gurmukhi MN" panose="02020600050405020304" pitchFamily="18" charset="0"/>
                <a:cs typeface="Gurmukhi MN" panose="02020600050405020304" pitchFamily="18" charset="0"/>
              </a:rPr>
              <a:t>ARTERIA ILIACA COMUNE</a:t>
            </a:r>
          </a:p>
        </p:txBody>
      </p:sp>
      <p:sp>
        <p:nvSpPr>
          <p:cNvPr id="3" name="Segnaposto contenuto 2">
            <a:extLst>
              <a:ext uri="{FF2B5EF4-FFF2-40B4-BE49-F238E27FC236}">
                <a16:creationId xmlns:a16="http://schemas.microsoft.com/office/drawing/2014/main" id="{9F0E8B26-931E-A443-9817-0BCA7512B50C}"/>
              </a:ext>
            </a:extLst>
          </p:cNvPr>
          <p:cNvSpPr>
            <a:spLocks noGrp="1"/>
          </p:cNvSpPr>
          <p:nvPr>
            <p:ph idx="1"/>
          </p:nvPr>
        </p:nvSpPr>
        <p:spPr>
          <a:xfrm>
            <a:off x="77001" y="1052736"/>
            <a:ext cx="8928992" cy="5400600"/>
          </a:xfrm>
        </p:spPr>
        <p:txBody>
          <a:bodyPr/>
          <a:lstStyle/>
          <a:p>
            <a:r>
              <a:rPr lang="it-IT" dirty="0">
                <a:solidFill>
                  <a:schemeClr val="tx1"/>
                </a:solidFill>
                <a:latin typeface="Chalkboard SE" panose="03050602040202020205" pitchFamily="66" charset="77"/>
              </a:rPr>
              <a:t>A livello della Vertebra L4, l’ Aorta emette il suo Ramo Terminale (Arteria SACRALE MEDIA o MEDIANA) e le 2 collaterali (pari) Arterie ILIACHE COMUNI.</a:t>
            </a:r>
          </a:p>
          <a:p>
            <a:endParaRPr lang="it-IT" dirty="0">
              <a:solidFill>
                <a:schemeClr val="tx1"/>
              </a:solidFill>
              <a:latin typeface="Chalkboard SE" panose="03050602040202020205" pitchFamily="66" charset="77"/>
            </a:endParaRPr>
          </a:p>
          <a:p>
            <a:r>
              <a:rPr lang="it-IT" dirty="0">
                <a:solidFill>
                  <a:schemeClr val="tx1"/>
                </a:solidFill>
                <a:latin typeface="Chalkboard SE" panose="03050602040202020205" pitchFamily="66" charset="77"/>
              </a:rPr>
              <a:t>A livello dell’ </a:t>
            </a:r>
            <a:r>
              <a:rPr lang="it-IT" dirty="0" err="1">
                <a:solidFill>
                  <a:schemeClr val="tx1"/>
                </a:solidFill>
                <a:latin typeface="Chalkboard SE" panose="03050602040202020205" pitchFamily="66" charset="77"/>
              </a:rPr>
              <a:t>Amfiartrosi</a:t>
            </a:r>
            <a:r>
              <a:rPr lang="it-IT" dirty="0">
                <a:solidFill>
                  <a:schemeClr val="tx1"/>
                </a:solidFill>
                <a:latin typeface="Chalkboard SE" panose="03050602040202020205" pitchFamily="66" charset="77"/>
              </a:rPr>
              <a:t> SACRO-ILIACA, l’ Arteria Iliaca Comune si biforca nell’ ARTERIA ILIACA ESTERNA ed ARTERIA ILIACA INTERNA (o IPOGASTRICA)</a:t>
            </a:r>
          </a:p>
        </p:txBody>
      </p:sp>
      <p:pic>
        <p:nvPicPr>
          <p:cNvPr id="4" name="Audio 3">
            <a:hlinkClick r:id="" action="ppaction://media"/>
            <a:extLst>
              <a:ext uri="{FF2B5EF4-FFF2-40B4-BE49-F238E27FC236}">
                <a16:creationId xmlns:a16="http://schemas.microsoft.com/office/drawing/2014/main" id="{7956E351-A0A0-9242-A1BB-599A732E7E6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832482025"/>
      </p:ext>
    </p:extLst>
  </p:cSld>
  <p:clrMapOvr>
    <a:masterClrMapping/>
  </p:clrMapOvr>
  <mc:AlternateContent xmlns:mc="http://schemas.openxmlformats.org/markup-compatibility/2006">
    <mc:Choice xmlns:p14="http://schemas.microsoft.com/office/powerpoint/2010/main" Requires="p14">
      <p:transition spd="slow" p14:dur="2000" advTm="7577"/>
    </mc:Choice>
    <mc:Fallback>
      <p:transition spd="slow" advTm="7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8E7682E-7EB2-ED4D-8A7B-40BC10CE998B}"/>
              </a:ext>
            </a:extLst>
          </p:cNvPr>
          <p:cNvSpPr>
            <a:spLocks noGrp="1"/>
          </p:cNvSpPr>
          <p:nvPr>
            <p:ph type="title"/>
          </p:nvPr>
        </p:nvSpPr>
        <p:spPr>
          <a:xfrm>
            <a:off x="685800" y="7077"/>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ARTERIA SACRALE MEDIA (MEDIANA)</a:t>
            </a:r>
          </a:p>
        </p:txBody>
      </p:sp>
      <p:sp>
        <p:nvSpPr>
          <p:cNvPr id="3" name="Segnaposto contenuto 2">
            <a:extLst>
              <a:ext uri="{FF2B5EF4-FFF2-40B4-BE49-F238E27FC236}">
                <a16:creationId xmlns:a16="http://schemas.microsoft.com/office/drawing/2014/main" id="{F189FB99-444D-3140-828A-0B38B0F3BA59}"/>
              </a:ext>
            </a:extLst>
          </p:cNvPr>
          <p:cNvSpPr>
            <a:spLocks noGrp="1"/>
          </p:cNvSpPr>
          <p:nvPr>
            <p:ph idx="1"/>
          </p:nvPr>
        </p:nvSpPr>
        <p:spPr>
          <a:xfrm>
            <a:off x="0" y="1089684"/>
            <a:ext cx="9144000" cy="2843372"/>
          </a:xfrm>
        </p:spPr>
        <p:txBody>
          <a:bodyPr/>
          <a:lstStyle/>
          <a:p>
            <a:r>
              <a:rPr lang="it-IT" sz="2800" dirty="0">
                <a:solidFill>
                  <a:schemeClr val="tx1"/>
                </a:solidFill>
                <a:latin typeface="Chalkboard SE" panose="03050602040202020205" pitchFamily="66" charset="77"/>
              </a:rPr>
              <a:t>Decorre posteriormente all’ Intestino Retto ed anteriormente all’ Osso Sacro.</a:t>
            </a:r>
          </a:p>
          <a:p>
            <a:r>
              <a:rPr lang="it-IT" sz="2800" dirty="0">
                <a:solidFill>
                  <a:schemeClr val="tx1"/>
                </a:solidFill>
                <a:latin typeface="Chalkboard SE" panose="03050602040202020205" pitchFamily="66" charset="77"/>
              </a:rPr>
              <a:t>Contribuisce all’ irrorazione sanguifera dell’ Intestino Retto.</a:t>
            </a:r>
          </a:p>
        </p:txBody>
      </p:sp>
      <p:pic>
        <p:nvPicPr>
          <p:cNvPr id="4" name="Picture 2">
            <a:extLst>
              <a:ext uri="{FF2B5EF4-FFF2-40B4-BE49-F238E27FC236}">
                <a16:creationId xmlns:a16="http://schemas.microsoft.com/office/drawing/2014/main" id="{E84B21AC-DAE5-924C-8EFB-7A4D9A8B60B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376"/>
          <a:stretch/>
        </p:blipFill>
        <p:spPr bwMode="auto">
          <a:xfrm>
            <a:off x="3237430" y="2511370"/>
            <a:ext cx="2650090" cy="392349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Audio 4">
            <a:hlinkClick r:id="" action="ppaction://media"/>
            <a:extLst>
              <a:ext uri="{FF2B5EF4-FFF2-40B4-BE49-F238E27FC236}">
                <a16:creationId xmlns:a16="http://schemas.microsoft.com/office/drawing/2014/main" id="{73225CAA-FB60-8145-AB8E-9D21EC3F52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545192382"/>
      </p:ext>
    </p:extLst>
  </p:cSld>
  <p:clrMapOvr>
    <a:masterClrMapping/>
  </p:clrMapOvr>
  <mc:AlternateContent xmlns:mc="http://schemas.openxmlformats.org/markup-compatibility/2006">
    <mc:Choice xmlns:p14="http://schemas.microsoft.com/office/powerpoint/2010/main" Requires="p14">
      <p:transition spd="slow" p14:dur="2000" advTm="28558"/>
    </mc:Choice>
    <mc:Fallback>
      <p:transition spd="slow" advTm="28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2945" name="Picture 1"/>
          <p:cNvPicPr>
            <a:picLocks noChangeAspect="1" noChangeArrowheads="1"/>
          </p:cNvPicPr>
          <p:nvPr/>
        </p:nvPicPr>
        <p:blipFill rotWithShape="1">
          <a:blip r:embed="rId5">
            <a:extLst>
              <a:ext uri="{28A0092B-C50C-407E-A947-70E740481C1C}">
                <a14:useLocalDpi xmlns:a14="http://schemas.microsoft.com/office/drawing/2010/main" val="0"/>
              </a:ext>
            </a:extLst>
          </a:blip>
          <a:srcRect l="62964" t="1445" r="7211" b="87640"/>
          <a:stretch/>
        </p:blipFill>
        <p:spPr bwMode="auto">
          <a:xfrm>
            <a:off x="361679" y="172380"/>
            <a:ext cx="1799705" cy="779415"/>
          </a:xfrm>
          <a:prstGeom prst="rect">
            <a:avLst/>
          </a:prstGeom>
          <a:noFill/>
          <a:ln>
            <a:noFill/>
          </a:ln>
          <a:effectLst/>
          <a:extLst>
            <a:ext uri="{909E8E84-426E-40DD-AFC4-6F175D3DCCD1}">
              <a14:hiddenFill xmlns:a14="http://schemas.microsoft.com/office/drawing/2010/main">
                <a:blipFill dpi="0" rotWithShape="0">
                  <a:blip/>
                  <a:srcRect l="2103" t="1445" r="7211"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1">
            <a:extLst>
              <a:ext uri="{FF2B5EF4-FFF2-40B4-BE49-F238E27FC236}">
                <a16:creationId xmlns:a16="http://schemas.microsoft.com/office/drawing/2014/main" id="{39F1F65B-74A4-4C46-82B5-5250A317ADE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9101" t="48347" r="7211" b="3781"/>
          <a:stretch/>
        </p:blipFill>
        <p:spPr bwMode="auto">
          <a:xfrm>
            <a:off x="1475656" y="764704"/>
            <a:ext cx="4320480" cy="5602285"/>
          </a:xfrm>
          <a:prstGeom prst="rect">
            <a:avLst/>
          </a:prstGeom>
          <a:noFill/>
          <a:ln>
            <a:noFill/>
          </a:ln>
          <a:effectLst/>
          <a:extLst>
            <a:ext uri="{909E8E84-426E-40DD-AFC4-6F175D3DCCD1}">
              <a14:hiddenFill xmlns:a14="http://schemas.microsoft.com/office/drawing/2010/main">
                <a:blipFill dpi="0" rotWithShape="0">
                  <a:blip/>
                  <a:srcRect l="2103" t="1445" r="7211"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1">
            <a:extLst>
              <a:ext uri="{FF2B5EF4-FFF2-40B4-BE49-F238E27FC236}">
                <a16:creationId xmlns:a16="http://schemas.microsoft.com/office/drawing/2014/main" id="{DF05877F-B983-8644-8403-390EABDC751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04" t="1445" r="50302" b="3781"/>
          <a:stretch/>
        </p:blipFill>
        <p:spPr bwMode="auto">
          <a:xfrm>
            <a:off x="6012160" y="56934"/>
            <a:ext cx="2871936" cy="6767512"/>
          </a:xfrm>
          <a:prstGeom prst="rect">
            <a:avLst/>
          </a:prstGeom>
          <a:noFill/>
          <a:ln>
            <a:noFill/>
          </a:ln>
          <a:effectLst/>
          <a:extLst>
            <a:ext uri="{909E8E84-426E-40DD-AFC4-6F175D3DCCD1}">
              <a14:hiddenFill xmlns:a14="http://schemas.microsoft.com/office/drawing/2010/main">
                <a:blipFill dpi="0" rotWithShape="0">
                  <a:blip/>
                  <a:srcRect l="2103" t="1445" r="7211"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D1C96C18-3786-544B-A689-B681CD9BC0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med" advTm="7886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541F2C-A19F-0B4B-8E55-1B5E134B1865}"/>
              </a:ext>
            </a:extLst>
          </p:cNvPr>
          <p:cNvSpPr>
            <a:spLocks noGrp="1"/>
          </p:cNvSpPr>
          <p:nvPr>
            <p:ph type="title"/>
          </p:nvPr>
        </p:nvSpPr>
        <p:spPr>
          <a:xfrm>
            <a:off x="685800" y="0"/>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ARTERIA ILIACA ESTERNA</a:t>
            </a:r>
          </a:p>
        </p:txBody>
      </p:sp>
      <p:sp>
        <p:nvSpPr>
          <p:cNvPr id="3" name="Segnaposto contenuto 2">
            <a:extLst>
              <a:ext uri="{FF2B5EF4-FFF2-40B4-BE49-F238E27FC236}">
                <a16:creationId xmlns:a16="http://schemas.microsoft.com/office/drawing/2014/main" id="{97C68AEF-F74D-5C44-81D9-267523EC50E9}"/>
              </a:ext>
            </a:extLst>
          </p:cNvPr>
          <p:cNvSpPr>
            <a:spLocks noGrp="1"/>
          </p:cNvSpPr>
          <p:nvPr>
            <p:ph idx="1"/>
          </p:nvPr>
        </p:nvSpPr>
        <p:spPr>
          <a:xfrm>
            <a:off x="0" y="1196752"/>
            <a:ext cx="9144000" cy="5544616"/>
          </a:xfrm>
        </p:spPr>
        <p:txBody>
          <a:bodyPr/>
          <a:lstStyle/>
          <a:p>
            <a:r>
              <a:rPr lang="it-IT" sz="2800" b="1" i="1" dirty="0">
                <a:solidFill>
                  <a:schemeClr val="tx1"/>
                </a:solidFill>
                <a:latin typeface="Century Schoolbook" panose="02040604050505020304" pitchFamily="18" charset="0"/>
              </a:rPr>
              <a:t>Provvede alla irrorazione dell’ Arto Inferiore, proseguendo inferiormente al Legamento Inguinale con l’ ARTERIA FEMORALE (nel cosiddetto Triangolo Femorale di Scarpa). Quest’ultima decorre nel cosiddetto Canale (muscolare) degli Adduttori (nella coscia), per diventare ARTERIA POPLITEA nell’ omonima </a:t>
            </a:r>
            <a:r>
              <a:rPr lang="it-IT" sz="2800" b="1" i="1" dirty="0" err="1">
                <a:solidFill>
                  <a:schemeClr val="tx1"/>
                </a:solidFill>
                <a:latin typeface="Century Schoolbook" panose="02040604050505020304" pitchFamily="18" charset="0"/>
              </a:rPr>
              <a:t>cavità.Prosegue</a:t>
            </a:r>
            <a:r>
              <a:rPr lang="it-IT" sz="2800" b="1" i="1" dirty="0">
                <a:solidFill>
                  <a:schemeClr val="tx1"/>
                </a:solidFill>
                <a:latin typeface="Century Schoolbook" panose="02040604050505020304" pitchFamily="18" charset="0"/>
              </a:rPr>
              <a:t> dividendosi in ARTERIE TIBIALI (Anteriore e Posteriore) e FIBULARE, per raggiungere il Piede con le ARCATE ARTERIOSE PLANTARE e DORSALE</a:t>
            </a:r>
          </a:p>
        </p:txBody>
      </p:sp>
      <p:pic>
        <p:nvPicPr>
          <p:cNvPr id="4" name="Audio 3">
            <a:hlinkClick r:id="" action="ppaction://media"/>
            <a:extLst>
              <a:ext uri="{FF2B5EF4-FFF2-40B4-BE49-F238E27FC236}">
                <a16:creationId xmlns:a16="http://schemas.microsoft.com/office/drawing/2014/main" id="{3161BACD-983E-E745-B830-D1608EDDA4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890973114"/>
      </p:ext>
    </p:extLst>
  </p:cSld>
  <p:clrMapOvr>
    <a:masterClrMapping/>
  </p:clrMapOvr>
  <mc:AlternateContent xmlns:mc="http://schemas.openxmlformats.org/markup-compatibility/2006">
    <mc:Choice xmlns:p14="http://schemas.microsoft.com/office/powerpoint/2010/main" Requires="p14">
      <p:transition spd="slow" p14:dur="2000" advTm="7147"/>
    </mc:Choice>
    <mc:Fallback>
      <p:transition spd="slow" advTm="7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21" name="Picture 1"/>
          <p:cNvPicPr>
            <a:picLocks noChangeAspect="1" noChangeArrowheads="1"/>
          </p:cNvPicPr>
          <p:nvPr/>
        </p:nvPicPr>
        <p:blipFill rotWithShape="1">
          <a:blip r:embed="rId5">
            <a:extLst>
              <a:ext uri="{28A0092B-C50C-407E-A947-70E740481C1C}">
                <a14:useLocalDpi xmlns:a14="http://schemas.microsoft.com/office/drawing/2010/main" val="0"/>
              </a:ext>
            </a:extLst>
          </a:blip>
          <a:srcRect l="5142" t="1443" r="56361" b="3781"/>
          <a:stretch/>
        </p:blipFill>
        <p:spPr bwMode="auto">
          <a:xfrm>
            <a:off x="1876877" y="1633"/>
            <a:ext cx="2376264" cy="6767512"/>
          </a:xfrm>
          <a:prstGeom prst="rect">
            <a:avLst/>
          </a:prstGeom>
          <a:noFill/>
          <a:ln>
            <a:noFill/>
          </a:ln>
          <a:effectLst/>
          <a:extLst>
            <a:ext uri="{909E8E84-426E-40DD-AFC4-6F175D3DCCD1}">
              <a14:hiddenFill xmlns:a14="http://schemas.microsoft.com/office/drawing/2010/main">
                <a:blipFill dpi="0" rotWithShape="0">
                  <a:blip/>
                  <a:srcRect l="5142" t="1443" r="3865"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1">
            <a:extLst>
              <a:ext uri="{FF2B5EF4-FFF2-40B4-BE49-F238E27FC236}">
                <a16:creationId xmlns:a16="http://schemas.microsoft.com/office/drawing/2014/main" id="{A2628EFB-05B6-2544-8475-E658364CF87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0633" t="85321" r="3865" b="7620"/>
          <a:stretch/>
        </p:blipFill>
        <p:spPr bwMode="auto">
          <a:xfrm>
            <a:off x="323528" y="5085184"/>
            <a:ext cx="1574146" cy="504056"/>
          </a:xfrm>
          <a:prstGeom prst="rect">
            <a:avLst/>
          </a:prstGeom>
          <a:noFill/>
          <a:ln>
            <a:noFill/>
          </a:ln>
          <a:effectLst/>
          <a:extLst>
            <a:ext uri="{909E8E84-426E-40DD-AFC4-6F175D3DCCD1}">
              <a14:hiddenFill xmlns:a14="http://schemas.microsoft.com/office/drawing/2010/main">
                <a:blipFill dpi="0" rotWithShape="0">
                  <a:blip/>
                  <a:srcRect l="5142" t="1443" r="3865"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1">
            <a:extLst>
              <a:ext uri="{FF2B5EF4-FFF2-40B4-BE49-F238E27FC236}">
                <a16:creationId xmlns:a16="http://schemas.microsoft.com/office/drawing/2014/main" id="{C7E94D1B-8CCC-AD4A-A1E6-4FC6C776CB9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3504" t="5267" r="3865" b="29184"/>
          <a:stretch/>
        </p:blipFill>
        <p:spPr bwMode="auto">
          <a:xfrm>
            <a:off x="4283968" y="301142"/>
            <a:ext cx="4328815" cy="6236692"/>
          </a:xfrm>
          <a:prstGeom prst="rect">
            <a:avLst/>
          </a:prstGeom>
          <a:noFill/>
          <a:ln>
            <a:noFill/>
          </a:ln>
          <a:effectLst/>
          <a:extLst>
            <a:ext uri="{909E8E84-426E-40DD-AFC4-6F175D3DCCD1}">
              <a14:hiddenFill xmlns:a14="http://schemas.microsoft.com/office/drawing/2010/main">
                <a:blipFill dpi="0" rotWithShape="0">
                  <a:blip/>
                  <a:srcRect l="5142" t="1443" r="3865"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2087B5BF-AEA1-394F-9D22-B4F2EC4392E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med" advTm="244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541F2C-A19F-0B4B-8E55-1B5E134B1865}"/>
              </a:ext>
            </a:extLst>
          </p:cNvPr>
          <p:cNvSpPr>
            <a:spLocks noGrp="1"/>
          </p:cNvSpPr>
          <p:nvPr>
            <p:ph type="title"/>
          </p:nvPr>
        </p:nvSpPr>
        <p:spPr>
          <a:xfrm>
            <a:off x="685800" y="0"/>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ARTERIA ILIACA INTERNA</a:t>
            </a:r>
          </a:p>
        </p:txBody>
      </p:sp>
      <p:sp>
        <p:nvSpPr>
          <p:cNvPr id="3" name="Segnaposto contenuto 2">
            <a:extLst>
              <a:ext uri="{FF2B5EF4-FFF2-40B4-BE49-F238E27FC236}">
                <a16:creationId xmlns:a16="http://schemas.microsoft.com/office/drawing/2014/main" id="{97C68AEF-F74D-5C44-81D9-267523EC50E9}"/>
              </a:ext>
            </a:extLst>
          </p:cNvPr>
          <p:cNvSpPr>
            <a:spLocks noGrp="1"/>
          </p:cNvSpPr>
          <p:nvPr>
            <p:ph idx="1"/>
          </p:nvPr>
        </p:nvSpPr>
        <p:spPr>
          <a:xfrm>
            <a:off x="0" y="1196752"/>
            <a:ext cx="9144000" cy="5544616"/>
          </a:xfrm>
        </p:spPr>
        <p:txBody>
          <a:bodyPr/>
          <a:lstStyle/>
          <a:p>
            <a:r>
              <a:rPr lang="it-IT" sz="2800" b="1" dirty="0">
                <a:solidFill>
                  <a:schemeClr val="tx1"/>
                </a:solidFill>
                <a:latin typeface="Copperplate Gothic Bold" panose="020E0705020206020404" pitchFamily="34" charset="77"/>
              </a:rPr>
              <a:t>Emette RAMI PARIETALI per le formazioni muscolo-scheletriche del bacino.</a:t>
            </a:r>
          </a:p>
          <a:p>
            <a:r>
              <a:rPr lang="it-IT" sz="2800" b="1" dirty="0">
                <a:solidFill>
                  <a:schemeClr val="tx1"/>
                </a:solidFill>
                <a:latin typeface="Copperplate Gothic Bold" panose="020E0705020206020404" pitchFamily="34" charset="77"/>
              </a:rPr>
              <a:t>I RAMI VISCERALI si dirigono, invece, ad organi pelvici:</a:t>
            </a:r>
          </a:p>
          <a:p>
            <a:pPr marL="457200" indent="-457200">
              <a:buFontTx/>
              <a:buChar char="-"/>
            </a:pPr>
            <a:r>
              <a:rPr lang="it-IT" sz="2800" b="1" dirty="0">
                <a:solidFill>
                  <a:schemeClr val="tx1"/>
                </a:solidFill>
                <a:latin typeface="Copperplate Gothic Bold" panose="020E0705020206020404" pitchFamily="34" charset="77"/>
              </a:rPr>
              <a:t>ARTERIE RETTALI MEDIA e INFERIORE</a:t>
            </a:r>
          </a:p>
          <a:p>
            <a:pPr marL="457200" indent="-457200">
              <a:buFontTx/>
              <a:buChar char="-"/>
            </a:pPr>
            <a:r>
              <a:rPr lang="it-IT" sz="2800" b="1" dirty="0">
                <a:solidFill>
                  <a:schemeClr val="tx1"/>
                </a:solidFill>
                <a:latin typeface="Copperplate Gothic Bold" panose="020E0705020206020404" pitchFamily="34" charset="77"/>
              </a:rPr>
              <a:t>ARTERIE VESCICALI SUPERIORE ed INFERIORE</a:t>
            </a:r>
          </a:p>
          <a:p>
            <a:pPr marL="457200" indent="-457200">
              <a:buFontTx/>
              <a:buChar char="-"/>
            </a:pPr>
            <a:r>
              <a:rPr lang="it-IT" sz="2800" b="1" dirty="0">
                <a:solidFill>
                  <a:schemeClr val="tx1"/>
                </a:solidFill>
                <a:latin typeface="Copperplate Gothic Bold" panose="020E0705020206020404" pitchFamily="34" charset="77"/>
              </a:rPr>
              <a:t>ARTERIA UTERINA (nella femmina)</a:t>
            </a:r>
          </a:p>
          <a:p>
            <a:pPr marL="457200" indent="-457200">
              <a:buFontTx/>
              <a:buChar char="-"/>
            </a:pPr>
            <a:r>
              <a:rPr lang="it-IT" sz="2800" b="1" dirty="0">
                <a:solidFill>
                  <a:schemeClr val="tx1"/>
                </a:solidFill>
                <a:latin typeface="Copperplate Gothic Bold" panose="020E0705020206020404" pitchFamily="34" charset="77"/>
              </a:rPr>
              <a:t>RAMI PROSTATICI dell’Arteria Vescicale Inferiore (nel maschio)</a:t>
            </a:r>
          </a:p>
        </p:txBody>
      </p:sp>
      <p:pic>
        <p:nvPicPr>
          <p:cNvPr id="4" name="Audio 3">
            <a:hlinkClick r:id="" action="ppaction://media"/>
            <a:extLst>
              <a:ext uri="{FF2B5EF4-FFF2-40B4-BE49-F238E27FC236}">
                <a16:creationId xmlns:a16="http://schemas.microsoft.com/office/drawing/2014/main" id="{3273A566-954B-D944-B102-5DAF1506122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717461806"/>
      </p:ext>
    </p:extLst>
  </p:cSld>
  <p:clrMapOvr>
    <a:masterClrMapping/>
  </p:clrMapOvr>
  <mc:AlternateContent xmlns:mc="http://schemas.openxmlformats.org/markup-compatibility/2006">
    <mc:Choice xmlns:p14="http://schemas.microsoft.com/office/powerpoint/2010/main" Requires="p14">
      <p:transition spd="slow" p14:dur="2000" advTm="87897"/>
    </mc:Choice>
    <mc:Fallback>
      <p:transition spd="slow" advTm="87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3489" name="Picture 1"/>
          <p:cNvPicPr>
            <a:picLocks noChangeAspect="1" noChangeArrowheads="1"/>
          </p:cNvPicPr>
          <p:nvPr/>
        </p:nvPicPr>
        <p:blipFill>
          <a:blip r:embed="rId5">
            <a:extLst>
              <a:ext uri="{28A0092B-C50C-407E-A947-70E740481C1C}">
                <a14:useLocalDpi xmlns:a14="http://schemas.microsoft.com/office/drawing/2010/main" val="0"/>
              </a:ext>
            </a:extLst>
          </a:blip>
          <a:srcRect l="3116" t="2780" r="1970" b="10455"/>
          <a:stretch>
            <a:fillRect/>
          </a:stretch>
        </p:blipFill>
        <p:spPr bwMode="auto">
          <a:xfrm>
            <a:off x="1800225" y="0"/>
            <a:ext cx="6335713" cy="6767513"/>
          </a:xfrm>
          <a:prstGeom prst="rect">
            <a:avLst/>
          </a:prstGeom>
          <a:noFill/>
          <a:ln>
            <a:noFill/>
          </a:ln>
          <a:effectLst/>
          <a:extLst>
            <a:ext uri="{909E8E84-426E-40DD-AFC4-6F175D3DCCD1}">
              <a14:hiddenFill xmlns:a14="http://schemas.microsoft.com/office/drawing/2010/main">
                <a:blipFill dpi="0" rotWithShape="0">
                  <a:blip/>
                  <a:srcRect l="3116" t="2780" r="1970" b="1045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F173FCFB-375A-BB4E-A64A-2962584F81B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med" advTm="179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3969" name="Picture 1"/>
          <p:cNvPicPr>
            <a:picLocks noChangeAspect="1" noChangeArrowheads="1"/>
          </p:cNvPicPr>
          <p:nvPr/>
        </p:nvPicPr>
        <p:blipFill>
          <a:blip r:embed="rId5">
            <a:extLst>
              <a:ext uri="{28A0092B-C50C-407E-A947-70E740481C1C}">
                <a14:useLocalDpi xmlns:a14="http://schemas.microsoft.com/office/drawing/2010/main" val="0"/>
              </a:ext>
            </a:extLst>
          </a:blip>
          <a:srcRect l="10399" t="3738" r="8348" b="7787"/>
          <a:stretch>
            <a:fillRect/>
          </a:stretch>
        </p:blipFill>
        <p:spPr bwMode="auto">
          <a:xfrm>
            <a:off x="2879725" y="71438"/>
            <a:ext cx="3959225" cy="6767512"/>
          </a:xfrm>
          <a:prstGeom prst="rect">
            <a:avLst/>
          </a:prstGeom>
          <a:noFill/>
          <a:ln>
            <a:noFill/>
          </a:ln>
          <a:effectLst/>
          <a:extLst>
            <a:ext uri="{909E8E84-426E-40DD-AFC4-6F175D3DCCD1}">
              <a14:hiddenFill xmlns:a14="http://schemas.microsoft.com/office/drawing/2010/main">
                <a:blipFill dpi="0" rotWithShape="0">
                  <a:blip/>
                  <a:srcRect l="10399" t="3738" r="8348" b="778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93F48E62-238C-5E44-A67A-90EC7D3941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med" advTm="188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7" name="Rectangle 1"/>
          <p:cNvSpPr>
            <a:spLocks noGrp="1" noChangeArrowheads="1"/>
          </p:cNvSpPr>
          <p:nvPr>
            <p:ph type="title" idx="4294967295"/>
          </p:nvPr>
        </p:nvSpPr>
        <p:spPr>
          <a:xfrm>
            <a:off x="684213" y="0"/>
            <a:ext cx="7772400" cy="836613"/>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ARCO AORTICO e DIRAMAZIONI</a:t>
            </a:r>
          </a:p>
        </p:txBody>
      </p:sp>
      <p:pic>
        <p:nvPicPr>
          <p:cNvPr id="655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0200" y="3313113"/>
            <a:ext cx="5003800" cy="3544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3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20713"/>
            <a:ext cx="3995738" cy="37734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02BF6E26-4352-6144-81D7-E01AF4955FC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cSld>
  <p:clrMapOvr>
    <a:masterClrMapping/>
  </p:clrMapOvr>
  <p:transition spd="med" advTm="7546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0910E5F-A29D-1F4E-8D22-DBFAF7D5408B}"/>
              </a:ext>
            </a:extLst>
          </p:cNvPr>
          <p:cNvSpPr>
            <a:spLocks noGrp="1"/>
          </p:cNvSpPr>
          <p:nvPr>
            <p:ph type="title"/>
          </p:nvPr>
        </p:nvSpPr>
        <p:spPr>
          <a:xfrm>
            <a:off x="0" y="0"/>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ARCO DELL’ AORTA</a:t>
            </a:r>
          </a:p>
        </p:txBody>
      </p:sp>
      <p:sp>
        <p:nvSpPr>
          <p:cNvPr id="3" name="Segnaposto contenuto 2">
            <a:extLst>
              <a:ext uri="{FF2B5EF4-FFF2-40B4-BE49-F238E27FC236}">
                <a16:creationId xmlns:a16="http://schemas.microsoft.com/office/drawing/2014/main" id="{CE990870-FC4F-8047-BD3B-C62E8CFAF35E}"/>
              </a:ext>
            </a:extLst>
          </p:cNvPr>
          <p:cNvSpPr>
            <a:spLocks noGrp="1"/>
          </p:cNvSpPr>
          <p:nvPr>
            <p:ph idx="1"/>
          </p:nvPr>
        </p:nvSpPr>
        <p:spPr>
          <a:xfrm>
            <a:off x="0" y="1123950"/>
            <a:ext cx="9144000" cy="5734050"/>
          </a:xfrm>
        </p:spPr>
        <p:txBody>
          <a:bodyPr/>
          <a:lstStyle/>
          <a:p>
            <a:r>
              <a:rPr lang="it-IT" sz="2800" b="1" dirty="0">
                <a:solidFill>
                  <a:schemeClr val="tx1"/>
                </a:solidFill>
                <a:latin typeface="Copperplate" panose="02000504000000020004" pitchFamily="2" charset="77"/>
              </a:rPr>
              <a:t>Localizzato posteriormente allo sterno, emette, da destra verso sinistra, nella maggior parte degli individui (circa 80%):</a:t>
            </a:r>
          </a:p>
          <a:p>
            <a:endParaRPr lang="it-IT" sz="2800" b="1" dirty="0">
              <a:solidFill>
                <a:schemeClr val="tx1"/>
              </a:solidFill>
              <a:latin typeface="Copperplate" panose="02000504000000020004" pitchFamily="2" charset="77"/>
            </a:endParaRPr>
          </a:p>
          <a:p>
            <a:pPr marL="457200" indent="-457200">
              <a:buFontTx/>
              <a:buChar char="-"/>
            </a:pPr>
            <a:r>
              <a:rPr lang="it-IT" sz="2800" b="1" dirty="0">
                <a:solidFill>
                  <a:schemeClr val="tx1"/>
                </a:solidFill>
                <a:latin typeface="Copperplate" panose="02000504000000020004" pitchFamily="2" charset="77"/>
              </a:rPr>
              <a:t>ARTERIA ANONIMA o TRONCO ARTERIOSO BRACHIOCEFALICO, che emette a sua volta la Arteria Carotide Comune Destra e Arteria Succlavia Destra</a:t>
            </a:r>
          </a:p>
          <a:p>
            <a:pPr marL="457200" indent="-457200">
              <a:buFontTx/>
              <a:buChar char="-"/>
            </a:pPr>
            <a:endParaRPr lang="it-IT" sz="2800" b="1" dirty="0">
              <a:solidFill>
                <a:schemeClr val="tx1"/>
              </a:solidFill>
              <a:latin typeface="Copperplate" panose="02000504000000020004" pitchFamily="2" charset="77"/>
            </a:endParaRPr>
          </a:p>
          <a:p>
            <a:pPr marL="457200" indent="-457200">
              <a:buFontTx/>
              <a:buChar char="-"/>
            </a:pPr>
            <a:r>
              <a:rPr lang="it-IT" sz="2800" b="1" dirty="0">
                <a:solidFill>
                  <a:schemeClr val="tx1"/>
                </a:solidFill>
                <a:latin typeface="Copperplate" panose="02000504000000020004" pitchFamily="2" charset="77"/>
              </a:rPr>
              <a:t>ARTERIA CAROTIDE COMUNE SINISTRA</a:t>
            </a:r>
          </a:p>
          <a:p>
            <a:pPr marL="457200" indent="-457200">
              <a:buFontTx/>
              <a:buChar char="-"/>
            </a:pPr>
            <a:r>
              <a:rPr lang="it-IT" sz="2800" b="1" dirty="0">
                <a:solidFill>
                  <a:schemeClr val="tx1"/>
                </a:solidFill>
                <a:latin typeface="Copperplate" panose="02000504000000020004" pitchFamily="2" charset="77"/>
              </a:rPr>
              <a:t>ARTERIA SUCCLAVIA SINISTRA</a:t>
            </a:r>
          </a:p>
        </p:txBody>
      </p:sp>
      <p:pic>
        <p:nvPicPr>
          <p:cNvPr id="4" name="Audio 3">
            <a:hlinkClick r:id="" action="ppaction://media"/>
            <a:extLst>
              <a:ext uri="{FF2B5EF4-FFF2-40B4-BE49-F238E27FC236}">
                <a16:creationId xmlns:a16="http://schemas.microsoft.com/office/drawing/2014/main" id="{1BA545D3-5AB1-114B-BA25-3D18919C459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821209856"/>
      </p:ext>
    </p:extLst>
  </p:cSld>
  <p:clrMapOvr>
    <a:masterClrMapping/>
  </p:clrMapOvr>
  <mc:AlternateContent xmlns:mc="http://schemas.openxmlformats.org/markup-compatibility/2006">
    <mc:Choice xmlns:p14="http://schemas.microsoft.com/office/powerpoint/2010/main" Requires="p14">
      <p:transition spd="slow" p14:dur="2000" advTm="7601"/>
    </mc:Choice>
    <mc:Fallback>
      <p:transition spd="slow" advTm="7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6561" name="Picture 1"/>
          <p:cNvPicPr>
            <a:picLocks noChangeAspect="1" noChangeArrowheads="1"/>
          </p:cNvPicPr>
          <p:nvPr/>
        </p:nvPicPr>
        <p:blipFill>
          <a:blip r:embed="rId5">
            <a:extLst>
              <a:ext uri="{28A0092B-C50C-407E-A947-70E740481C1C}">
                <a14:useLocalDpi xmlns:a14="http://schemas.microsoft.com/office/drawing/2010/main" val="0"/>
              </a:ext>
            </a:extLst>
          </a:blip>
          <a:srcRect l="3578" t="4115" r="1697" b="15791"/>
          <a:stretch>
            <a:fillRect/>
          </a:stretch>
        </p:blipFill>
        <p:spPr bwMode="auto">
          <a:xfrm>
            <a:off x="71438" y="576263"/>
            <a:ext cx="8928100" cy="5903912"/>
          </a:xfrm>
          <a:prstGeom prst="rect">
            <a:avLst/>
          </a:prstGeom>
          <a:noFill/>
          <a:ln>
            <a:noFill/>
          </a:ln>
          <a:effectLst/>
          <a:extLst>
            <a:ext uri="{909E8E84-426E-40DD-AFC4-6F175D3DCCD1}">
              <a14:hiddenFill xmlns:a14="http://schemas.microsoft.com/office/drawing/2010/main">
                <a:blipFill dpi="0" rotWithShape="0">
                  <a:blip/>
                  <a:srcRect l="3578" t="4115" r="1697" b="1579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A18C4F44-8D12-8A40-9D05-DCB0785130E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med" advTm="1482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5" name="Shape 85"/>
          <p:cNvSpPr/>
          <p:nvPr/>
        </p:nvSpPr>
        <p:spPr>
          <a:xfrm>
            <a:off x="491133" y="6467326"/>
            <a:ext cx="8304609" cy="21634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4" defTabSz="321457">
              <a:defRPr sz="1800"/>
            </a:pPr>
            <a:r>
              <a:rPr sz="703">
                <a:latin typeface="+mj-lt"/>
                <a:ea typeface="+mj-ea"/>
                <a:cs typeface="+mj-cs"/>
                <a:sym typeface="Helvetica"/>
              </a:rPr>
              <a:t>K.L. Moore, A.F. Dalley, A.M.R. Agur                                                                      </a:t>
            </a:r>
            <a:r>
              <a:rPr sz="703" b="1">
                <a:latin typeface="+mj-lt"/>
                <a:ea typeface="+mj-ea"/>
                <a:cs typeface="+mj-cs"/>
                <a:sym typeface="Helvetica"/>
              </a:rPr>
              <a:t>Anatomia umana a orientamento clinico </a:t>
            </a:r>
            <a:r>
              <a:rPr sz="703">
                <a:latin typeface="+mj-lt"/>
                <a:ea typeface="+mj-ea"/>
                <a:cs typeface="+mj-cs"/>
                <a:sym typeface="Helvetica"/>
              </a:rPr>
              <a:t>                                                          Copyright 2015 C.E.A. Casa Editrice Ambrosiana</a:t>
            </a:r>
          </a:p>
        </p:txBody>
      </p:sp>
      <p:pic>
        <p:nvPicPr>
          <p:cNvPr id="86" name="image16.png"/>
          <p:cNvPicPr/>
          <p:nvPr/>
        </p:nvPicPr>
        <p:blipFill>
          <a:blip r:embed="rId4">
            <a:extLst/>
          </a:blip>
          <a:stretch>
            <a:fillRect/>
          </a:stretch>
        </p:blipFill>
        <p:spPr>
          <a:xfrm>
            <a:off x="1834240" y="1029587"/>
            <a:ext cx="5471815" cy="4796568"/>
          </a:xfrm>
          <a:prstGeom prst="rect">
            <a:avLst/>
          </a:prstGeom>
          <a:ln w="12700">
            <a:miter lim="400000"/>
          </a:ln>
        </p:spPr>
      </p:pic>
      <p:pic>
        <p:nvPicPr>
          <p:cNvPr id="2" name="Audio 1">
            <a:hlinkClick r:id="" action="ppaction://media"/>
            <a:extLst>
              <a:ext uri="{FF2B5EF4-FFF2-40B4-BE49-F238E27FC236}">
                <a16:creationId xmlns:a16="http://schemas.microsoft.com/office/drawing/2014/main" id="{238364BE-A155-CF4A-ADF9-3B2E0488ED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645581082"/>
      </p:ext>
    </p:extLst>
  </p:cSld>
  <p:clrMapOvr>
    <a:masterClrMapping/>
  </p:clrMapOvr>
  <p:transition spd="med" advTm="2453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2212">
            <a:extLst>
              <a:ext uri="{FF2B5EF4-FFF2-40B4-BE49-F238E27FC236}">
                <a16:creationId xmlns:a16="http://schemas.microsoft.com/office/drawing/2014/main" id="{2D5EDCDF-67C4-1043-A2AA-7BDFD6D1534C}"/>
              </a:ext>
            </a:extLst>
          </p:cNvPr>
          <p:cNvPicPr>
            <a:picLocks noGrp="1" noChangeAspect="1"/>
          </p:cNvPicPr>
          <p:nvPr isPhoto="1"/>
        </p:nvPicPr>
        <p:blipFill rotWithShape="1">
          <a:blip r:embed="rId4">
            <a:lum/>
            <a:extLst>
              <a:ext uri="{28A0092B-C50C-407E-A947-70E740481C1C}">
                <a14:useLocalDpi xmlns:a14="http://schemas.microsoft.com/office/drawing/2010/main" val="0"/>
              </a:ext>
            </a:extLst>
          </a:blip>
          <a:srcRect t="92927" r="67548" b="773"/>
          <a:stretch/>
        </p:blipFill>
        <p:spPr>
          <a:xfrm>
            <a:off x="2699792" y="6425952"/>
            <a:ext cx="1613545" cy="432048"/>
          </a:xfrm>
          <a:prstGeom prst="rect">
            <a:avLst/>
          </a:prstGeom>
          <a:noFill/>
          <a:ln>
            <a:noFill/>
          </a:ln>
        </p:spPr>
      </p:pic>
      <p:pic>
        <p:nvPicPr>
          <p:cNvPr id="4" name="Picture 1" descr="2212">
            <a:extLst>
              <a:ext uri="{FF2B5EF4-FFF2-40B4-BE49-F238E27FC236}">
                <a16:creationId xmlns:a16="http://schemas.microsoft.com/office/drawing/2014/main" id="{0EA5BC38-EA1F-B945-9AB0-1E60BCBE3982}"/>
              </a:ext>
            </a:extLst>
          </p:cNvPr>
          <p:cNvPicPr>
            <a:picLocks noGrp="1" noChangeAspect="1"/>
          </p:cNvPicPr>
          <p:nvPr isPhoto="1"/>
        </p:nvPicPr>
        <p:blipFill rotWithShape="1">
          <a:blip r:embed="rId4">
            <a:lum/>
            <a:extLst>
              <a:ext uri="{28A0092B-C50C-407E-A947-70E740481C1C}">
                <a14:useLocalDpi xmlns:a14="http://schemas.microsoft.com/office/drawing/2010/main" val="0"/>
              </a:ext>
            </a:extLst>
          </a:blip>
          <a:srcRect b="45010"/>
          <a:stretch/>
        </p:blipFill>
        <p:spPr>
          <a:xfrm>
            <a:off x="-33804" y="116503"/>
            <a:ext cx="8998292" cy="6343729"/>
          </a:xfrm>
          <a:prstGeom prst="rect">
            <a:avLst/>
          </a:prstGeom>
          <a:noFill/>
          <a:ln>
            <a:noFill/>
          </a:ln>
        </p:spPr>
      </p:pic>
      <p:pic>
        <p:nvPicPr>
          <p:cNvPr id="2" name="Audio 1">
            <a:hlinkClick r:id="" action="ppaction://media"/>
            <a:extLst>
              <a:ext uri="{FF2B5EF4-FFF2-40B4-BE49-F238E27FC236}">
                <a16:creationId xmlns:a16="http://schemas.microsoft.com/office/drawing/2014/main" id="{CE76B6B2-8D94-2D45-8025-32952D5224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335560235"/>
      </p:ext>
    </p:extLst>
  </p:cSld>
  <p:clrMapOvr>
    <a:masterClrMapping/>
  </p:clrMapOvr>
  <mc:AlternateContent xmlns:mc="http://schemas.openxmlformats.org/markup-compatibility/2006">
    <mc:Choice xmlns:p14="http://schemas.microsoft.com/office/powerpoint/2010/main" Requires="p14">
      <p:transition spd="slow" p14:dur="2000" advTm="55284"/>
    </mc:Choice>
    <mc:Fallback>
      <p:transition spd="slow" advTm="55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Microsoft YaHei"/>
        <a:cs typeface=""/>
      </a:majorFont>
      <a:minorFont>
        <a:latin typeface="Times New Roman"/>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6329</TotalTime>
  <Words>1009</Words>
  <Application>Microsoft Macintosh PowerPoint</Application>
  <PresentationFormat>Presentazione su schermo (4:3)</PresentationFormat>
  <Paragraphs>117</Paragraphs>
  <Slides>40</Slides>
  <Notes>20</Notes>
  <HiddenSlides>0</HiddenSlides>
  <MMClips>40</MMClips>
  <ScaleCrop>false</ScaleCrop>
  <HeadingPairs>
    <vt:vector size="6" baseType="variant">
      <vt:variant>
        <vt:lpstr>Caratteri utilizzati</vt:lpstr>
      </vt:variant>
      <vt:variant>
        <vt:i4>14</vt:i4>
      </vt:variant>
      <vt:variant>
        <vt:lpstr>Tema</vt:lpstr>
      </vt:variant>
      <vt:variant>
        <vt:i4>1</vt:i4>
      </vt:variant>
      <vt:variant>
        <vt:lpstr>Titoli diapositive</vt:lpstr>
      </vt:variant>
      <vt:variant>
        <vt:i4>40</vt:i4>
      </vt:variant>
    </vt:vector>
  </HeadingPairs>
  <TitlesOfParts>
    <vt:vector size="55" baseType="lpstr">
      <vt:lpstr>Gurmukhi MN</vt:lpstr>
      <vt:lpstr>Microsoft YaHei</vt:lpstr>
      <vt:lpstr>Arial</vt:lpstr>
      <vt:lpstr>Arial Black</vt:lpstr>
      <vt:lpstr>Century Schoolbook</vt:lpstr>
      <vt:lpstr>Chalkboard</vt:lpstr>
      <vt:lpstr>Chalkboard SE</vt:lpstr>
      <vt:lpstr>Chalkduster</vt:lpstr>
      <vt:lpstr>Comic Sans MS</vt:lpstr>
      <vt:lpstr>Copperplate</vt:lpstr>
      <vt:lpstr>Copperplate Gothic Bold</vt:lpstr>
      <vt:lpstr>Helvetica</vt:lpstr>
      <vt:lpstr>Lucida Sans Unicode</vt:lpstr>
      <vt:lpstr>Times New Roman</vt:lpstr>
      <vt:lpstr>Tema di Office</vt:lpstr>
      <vt:lpstr>ARTERIE  della  GRANDE CIRCOLAZIONE</vt:lpstr>
      <vt:lpstr>Presentazione standard di PowerPoint</vt:lpstr>
      <vt:lpstr>SISTEMA ARTERIOSO  DELLA GRANDE CIRCOLAZIONE</vt:lpstr>
      <vt:lpstr>Presentazione standard di PowerPoint</vt:lpstr>
      <vt:lpstr>ARCO AORTICO e DIRAMAZIONI</vt:lpstr>
      <vt:lpstr>ARCO DELL’ AORTA</vt:lpstr>
      <vt:lpstr>Presentazione standard di PowerPoint</vt:lpstr>
      <vt:lpstr>Presentazione standard di PowerPoint</vt:lpstr>
      <vt:lpstr>Presentazione standard di PowerPoint</vt:lpstr>
      <vt:lpstr>SISTEMA ARTERIOSO CAROTIDEO</vt:lpstr>
      <vt:lpstr>Presentazione standard di PowerPoint</vt:lpstr>
      <vt:lpstr>ARTERIA CAROTIDE ESTERNA</vt:lpstr>
      <vt:lpstr>Presentazione standard di PowerPoint</vt:lpstr>
      <vt:lpstr>ARTERIA CAROTIDE INTERNA</vt:lpstr>
      <vt:lpstr>Presentazione standard di PowerPoint</vt:lpstr>
      <vt:lpstr>Presentazione standard di PowerPoint</vt:lpstr>
      <vt:lpstr>ARTERIA SUCCLAVIA</vt:lpstr>
      <vt:lpstr>Presentazione standard di PowerPoint</vt:lpstr>
      <vt:lpstr>AORTA  DISCENDENTE</vt:lpstr>
      <vt:lpstr>SCHEMA DELLE RAMIFICAZIONI DELL’ AORTA DISCENDENTE</vt:lpstr>
      <vt:lpstr>AORTA  DISCENDENTE  TORACICA</vt:lpstr>
      <vt:lpstr>SCHEMA DELLE RAMIFICAZIONI DELL’ AORTA DISCENDENTE</vt:lpstr>
      <vt:lpstr>AORTA  DISCENDENTE  ADDOMINALE</vt:lpstr>
      <vt:lpstr>Presentazione standard di PowerPoint</vt:lpstr>
      <vt:lpstr>Presentazione standard di PowerPoint</vt:lpstr>
      <vt:lpstr>TRIPODE  CELIACO</vt:lpstr>
      <vt:lpstr>ARTERIA  CELIACA</vt:lpstr>
      <vt:lpstr>ARTERIE MESENTERICHE SUPERIORE  ed INFERIORE</vt:lpstr>
      <vt:lpstr>ARTERIA MESENTERICA SUPERIORE</vt:lpstr>
      <vt:lpstr>ARTERIA MESENTERICA SUPERIORE</vt:lpstr>
      <vt:lpstr>ARTERIE MESENTERICHE SUPERIORE  ed INFERIORE</vt:lpstr>
      <vt:lpstr>ARTERIA MESENTERICA INFERIORE</vt:lpstr>
      <vt:lpstr>ARTERIE ILIACHE COMUNE, ESTERNA ed INTERNA (o Ipogastrica)</vt:lpstr>
      <vt:lpstr>ARTERIA ILIACA COMUNE</vt:lpstr>
      <vt:lpstr>ARTERIA SACRALE MEDIA (MEDIANA)</vt:lpstr>
      <vt:lpstr>Presentazione standard di PowerPoint</vt:lpstr>
      <vt:lpstr>ARTERIA ILIACA ESTERNA</vt:lpstr>
      <vt:lpstr>Presentazione standard di PowerPoint</vt:lpstr>
      <vt:lpstr>ARTERIA ILIACA INTERNA</vt:lpstr>
      <vt:lpstr>Presentazione standard di PowerPoint</vt:lpstr>
    </vt:vector>
  </TitlesOfParts>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MUSCOLI MASTICATORI (1)</dc:title>
  <dc:creator>Pallette</dc:creator>
  <cp:lastModifiedBy>Utente di Microsoft Office</cp:lastModifiedBy>
  <cp:revision>432</cp:revision>
  <cp:lastPrinted>2020-02-13T11:48:13Z</cp:lastPrinted>
  <dcterms:created xsi:type="dcterms:W3CDTF">2000-11-30T12:44:42Z</dcterms:created>
  <dcterms:modified xsi:type="dcterms:W3CDTF">2020-03-21T15:42:09Z</dcterms:modified>
</cp:coreProperties>
</file>