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74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68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958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94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9073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28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61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76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80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0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C503F-6EC2-40CF-BEB1-4BBE80AAE292}" type="datetimeFigureOut">
              <a:rPr lang="it-IT" smtClean="0"/>
              <a:t>22/03/2020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4F10A-69BC-43F5-B84E-7203BC8A5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5339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Lezione 18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 diritti reali di godimento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259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Cenni generali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/>
              <a:t>I diritti reali di godimento attribuiscono al titolare potere di utilizzazione economica del bene, in misura inferiore rispetto a quella spettante al proprietario: si definiscono </a:t>
            </a:r>
            <a:r>
              <a:rPr lang="it-IT" sz="2000" i="1" dirty="0" smtClean="0"/>
              <a:t>diritti reali minori</a:t>
            </a:r>
            <a:r>
              <a:rPr lang="it-IT" sz="2000" dirty="0" smtClean="0"/>
              <a:t>.</a:t>
            </a:r>
          </a:p>
          <a:p>
            <a:pPr marL="0" indent="0" algn="just">
              <a:buNone/>
            </a:pPr>
            <a:r>
              <a:rPr lang="it-IT" sz="2000" dirty="0" smtClean="0"/>
              <a:t>Hanno per oggetto beni che appartengono a un soggetto diverso: si tratta di </a:t>
            </a:r>
            <a:r>
              <a:rPr lang="it-IT" sz="2000" i="1" dirty="0" smtClean="0"/>
              <a:t>diritti reali su cosa altrui</a:t>
            </a:r>
            <a:r>
              <a:rPr lang="it-IT" sz="2000" dirty="0" smtClean="0"/>
              <a:t>.</a:t>
            </a:r>
          </a:p>
          <a:p>
            <a:pPr marL="0" indent="0" algn="just">
              <a:buNone/>
            </a:pPr>
            <a:r>
              <a:rPr lang="it-IT" sz="2000" dirty="0" smtClean="0"/>
              <a:t>Vengono – inoltre – definiti quali </a:t>
            </a:r>
            <a:r>
              <a:rPr lang="it-IT" sz="2000" i="1" dirty="0" smtClean="0"/>
              <a:t>diritti reali limitati</a:t>
            </a:r>
            <a:r>
              <a:rPr lang="it-IT" sz="2000" dirty="0" smtClean="0"/>
              <a:t> in quanto facoltà e poteri spettanti al titolare sono esclusivamente quelli indicati dalla legge.</a:t>
            </a:r>
          </a:p>
          <a:p>
            <a:pPr marL="0" indent="0" algn="just">
              <a:buNone/>
            </a:pPr>
            <a:r>
              <a:rPr lang="it-IT" sz="2000" dirty="0" smtClean="0"/>
              <a:t>I diritti reali minori sono tipici: fuori dai casi previsti dalla legge si possono costituire vincoli sulla cosa che assumono la veste di diritti relativi.</a:t>
            </a:r>
          </a:p>
          <a:p>
            <a:pPr marL="0" indent="0" algn="just">
              <a:buNone/>
            </a:pPr>
            <a:r>
              <a:rPr lang="it-IT" sz="2000" dirty="0" smtClean="0"/>
              <a:t>Ogni diritto reale minore rappresenta una limitazione dei poteri del proprietario: qualora tale diritto venga ad estinguersi, i poteri del proprietario si </a:t>
            </a:r>
            <a:r>
              <a:rPr lang="it-IT" sz="2000" dirty="0" err="1" smtClean="0"/>
              <a:t>riespandono</a:t>
            </a:r>
            <a:r>
              <a:rPr lang="it-IT" sz="2000" dirty="0" smtClean="0"/>
              <a:t> in tutta la loro pienezza (elasticità della proprietà).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23923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Usufrutto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1800" dirty="0" smtClean="0"/>
              <a:t>Il diritto di usufrutto attribuisce al titolare il godimento della cosa altrui: gli spetta l’uso diretto e indiretto del bene, nonché la percezione dei frutti naturali e civili.</a:t>
            </a:r>
          </a:p>
          <a:p>
            <a:pPr marL="0" indent="0" algn="just">
              <a:buNone/>
            </a:pPr>
            <a:r>
              <a:rPr lang="it-IT" sz="1800" dirty="0" smtClean="0"/>
              <a:t>L’usufruttuario può effettuare miglioramenti e addizioni alla cosa: il limite è rappresentato dal mantenimento della </a:t>
            </a:r>
            <a:r>
              <a:rPr lang="it-IT" sz="1800" i="1" dirty="0" smtClean="0"/>
              <a:t>destinazione economica</a:t>
            </a:r>
            <a:r>
              <a:rPr lang="it-IT" sz="1800" dirty="0" smtClean="0"/>
              <a:t> della cosa. </a:t>
            </a:r>
          </a:p>
          <a:p>
            <a:pPr marL="0" indent="0" algn="just">
              <a:buNone/>
            </a:pPr>
            <a:r>
              <a:rPr lang="it-IT" sz="1800" dirty="0" smtClean="0"/>
              <a:t>La posizione del proprietario è qualificata quale </a:t>
            </a:r>
            <a:r>
              <a:rPr lang="it-IT" sz="1800" i="1" dirty="0" smtClean="0"/>
              <a:t>nuda proprietà</a:t>
            </a:r>
            <a:r>
              <a:rPr lang="it-IT" sz="1800" dirty="0" smtClean="0"/>
              <a:t>.</a:t>
            </a:r>
          </a:p>
          <a:p>
            <a:pPr marL="0" indent="0" algn="just">
              <a:buNone/>
            </a:pPr>
            <a:r>
              <a:rPr lang="it-IT" sz="1800" dirty="0" smtClean="0"/>
              <a:t>Il nudo proprietario: a) può mutare la destinazione economica della cosa solo con il consenso dell’usufruttuario ; b) può disporre della sola nuda proprietà.</a:t>
            </a:r>
          </a:p>
          <a:p>
            <a:pPr marL="0" indent="0" algn="just">
              <a:buNone/>
            </a:pPr>
            <a:r>
              <a:rPr lang="it-IT" sz="1800" dirty="0" smtClean="0"/>
              <a:t>L’usufruttuario può: a) cedere il proprio diritto ad altri; b) cedere il godimento del bene con un contratto di locazione</a:t>
            </a:r>
          </a:p>
          <a:p>
            <a:pPr marL="0" indent="0" algn="just">
              <a:buNone/>
            </a:pPr>
            <a:r>
              <a:rPr lang="it-IT" sz="1800" dirty="0" smtClean="0"/>
              <a:t>La </a:t>
            </a:r>
            <a:r>
              <a:rPr lang="it-IT" sz="1800" i="1" dirty="0" smtClean="0"/>
              <a:t>durata </a:t>
            </a:r>
            <a:r>
              <a:rPr lang="it-IT" sz="1800" dirty="0" smtClean="0"/>
              <a:t> dell’usufrutto è temporanea (persona fisica: al massimo durata della vita; persona giuridica: al massimo 30 anni).</a:t>
            </a:r>
          </a:p>
          <a:p>
            <a:pPr marL="0" indent="0" algn="just">
              <a:buNone/>
            </a:pPr>
            <a:r>
              <a:rPr lang="it-IT" sz="1800" dirty="0" smtClean="0"/>
              <a:t>Alla scadenza la cosa va restituita inalterata nella sostanza (se si tratta di cose consumabili va restituito il controvalore in denaro o un uguale quantitativo di cose della stessa qualità: si parla di </a:t>
            </a:r>
            <a:r>
              <a:rPr lang="it-IT" sz="1800" i="1" dirty="0" smtClean="0"/>
              <a:t>quasi-usufrutto</a:t>
            </a:r>
            <a:r>
              <a:rPr lang="it-IT" sz="1800" dirty="0" smtClean="0"/>
              <a:t>).</a:t>
            </a:r>
          </a:p>
          <a:p>
            <a:pPr marL="0" indent="0" algn="just">
              <a:buNone/>
            </a:pPr>
            <a:r>
              <a:rPr lang="it-IT" sz="1800" dirty="0" smtClean="0"/>
              <a:t>L’estinzione del diritto di usufrutto si produce per: a) prescrizione; b) confusione; c) perimento della cosa. </a:t>
            </a:r>
          </a:p>
        </p:txBody>
      </p:sp>
    </p:spTree>
    <p:extLst>
      <p:ext uri="{BB962C8B-B14F-4D97-AF65-F5344CB8AC3E}">
        <p14:creationId xmlns:p14="http://schemas.microsoft.com/office/powerpoint/2010/main" val="257531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Uso - Abitazione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800" dirty="0" smtClean="0"/>
              <a:t>Si tratta di due diritti funzionalmente simili all’usufrutto in quanto conferiscono al titolare il diritto di godere della cosa (si parla di abitazione quando la cosa è un immobile a destinazione abitativa).</a:t>
            </a:r>
          </a:p>
          <a:p>
            <a:pPr marL="0" indent="0" algn="just">
              <a:buNone/>
            </a:pPr>
            <a:r>
              <a:rPr lang="it-IT" sz="2800" dirty="0" smtClean="0"/>
              <a:t>La differenza rispetto all’usufrutto concerne il carattere personale di tali diritti, che si riflette nelle seguenti limitazioni:</a:t>
            </a:r>
          </a:p>
          <a:p>
            <a:pPr marL="514350" indent="-514350" algn="just">
              <a:buAutoNum type="alphaLcParenR"/>
            </a:pPr>
            <a:r>
              <a:rPr lang="it-IT" sz="2800" dirty="0" smtClean="0"/>
              <a:t>Il titolare può percepire i frutti nei limiti di quanto occorre ai suoi bisogni e a quelli della sua famiglia</a:t>
            </a:r>
          </a:p>
          <a:p>
            <a:pPr marL="514350" indent="-514350" algn="just">
              <a:buAutoNum type="alphaLcParenR"/>
            </a:pPr>
            <a:r>
              <a:rPr lang="it-IT" sz="2800" dirty="0" smtClean="0"/>
              <a:t>Il titolare non può cedere il diritto, né dare la cosa in locazione.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02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Superficie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/>
              <a:t>Il diritto di superficie rende possibile:</a:t>
            </a:r>
          </a:p>
          <a:p>
            <a:pPr marL="457200" indent="-457200" algn="just">
              <a:buAutoNum type="alphaLcParenR"/>
            </a:pPr>
            <a:r>
              <a:rPr lang="it-IT" sz="2000" dirty="0" smtClean="0"/>
              <a:t>eseguire una costruzione sul suolo altrui, mantenendone la proprietà</a:t>
            </a:r>
          </a:p>
          <a:p>
            <a:pPr marL="457200" indent="-457200" algn="just">
              <a:buAutoNum type="alphaLcParenR"/>
            </a:pPr>
            <a:r>
              <a:rPr lang="it-IT" sz="2000" dirty="0" smtClean="0"/>
              <a:t>acquistare una costruzione già esistente sul suolo altrui, separatamente dalla proprietà del suolo.</a:t>
            </a:r>
          </a:p>
          <a:p>
            <a:pPr marL="0" indent="0" algn="just">
              <a:buNone/>
            </a:pPr>
            <a:r>
              <a:rPr lang="it-IT" sz="2000" dirty="0" smtClean="0"/>
              <a:t>Tramite il diritto di superficie si neutralizza il principio di accessione: la proprietà della costruzione rimane separata dalla proprietà del suolo e si definisce proprietà superficiaria.</a:t>
            </a:r>
          </a:p>
          <a:p>
            <a:pPr marL="0" indent="0" algn="just">
              <a:buNone/>
            </a:pPr>
            <a:r>
              <a:rPr lang="it-IT" sz="2000" dirty="0" smtClean="0"/>
              <a:t>Il diritto di superficie può essere perpetuo o a tempo determinato: una volta estinto, il proprietario acquista al proprietà della costruzione.</a:t>
            </a:r>
          </a:p>
          <a:p>
            <a:pPr marL="0" indent="0" algn="just">
              <a:buNone/>
            </a:pPr>
            <a:r>
              <a:rPr lang="it-IT" sz="2000" dirty="0" smtClean="0"/>
              <a:t>In caso di perimento della costruzione il diritto non si estingue (salvo patto contrario): permane il diritto di costruire.</a:t>
            </a:r>
          </a:p>
          <a:p>
            <a:pPr marL="0" indent="0" algn="just">
              <a:buNone/>
            </a:pPr>
            <a:r>
              <a:rPr lang="it-IT" sz="2000" dirty="0" smtClean="0"/>
              <a:t>N.B. Non è possibile mantenere piantagioni separate dalla proprietà del suolo.</a:t>
            </a: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97432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Enfiteusi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/>
              <a:t>Si tratta di un istituto di origine romana, che ha conosciuto alterne vicende: rivitalizzato nel codice del ’42, è stato marginalizzato dalla successiva legislazione agraria.</a:t>
            </a:r>
          </a:p>
          <a:p>
            <a:pPr marL="0" indent="0" algn="just">
              <a:buNone/>
            </a:pPr>
            <a:r>
              <a:rPr lang="it-IT" sz="2000" dirty="0" smtClean="0"/>
              <a:t>All’enfiteuta spettano diritti estesi quasi quanto quelli del proprietario.</a:t>
            </a:r>
          </a:p>
          <a:p>
            <a:pPr marL="0" indent="0" algn="just">
              <a:buNone/>
            </a:pPr>
            <a:r>
              <a:rPr lang="it-IT" sz="2000" dirty="0" smtClean="0"/>
              <a:t>L’enfiteuta ha il diritto di godere della cosa, con l’obbligo di pagare un canone annuo in denaro o in natura e con l’obbligo di miglioramento della cosa.</a:t>
            </a:r>
          </a:p>
          <a:p>
            <a:pPr marL="0" indent="0" algn="just">
              <a:buNone/>
            </a:pPr>
            <a:r>
              <a:rPr lang="it-IT" sz="2000" dirty="0" smtClean="0"/>
              <a:t>La durata minima è di vent’anni; può essere perpetuo.</a:t>
            </a:r>
          </a:p>
          <a:p>
            <a:pPr marL="0" indent="0" algn="just">
              <a:buNone/>
            </a:pPr>
            <a:r>
              <a:rPr lang="it-IT" sz="2000" dirty="0" smtClean="0"/>
              <a:t>L’enfiteuta ha il diritto di affrancazione: in qualsiasi momento può acquistare la proprietà piena del fondo, pagando una somma pari a 15 volte il canone annuo.</a:t>
            </a:r>
          </a:p>
          <a:p>
            <a:pPr marL="0" indent="0" algn="just">
              <a:buNone/>
            </a:pPr>
            <a:r>
              <a:rPr lang="it-IT" sz="2000" dirty="0" smtClean="0"/>
              <a:t>Il concedente ha il diritto di devoluzione: può far cessare l’enfiteusi se l’enfiteuta deteriora il fondo o è in mora per due annualità.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312714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Servitù prediali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1800" dirty="0" smtClean="0"/>
              <a:t>La servitù prediale consiste in un peso imposto sopra un fondo (servente) per l’utilità di un altro fondo (dominante) appartenente a un diverso proprietario.</a:t>
            </a:r>
          </a:p>
          <a:p>
            <a:pPr marL="0" indent="0" algn="just">
              <a:buNone/>
            </a:pPr>
            <a:r>
              <a:rPr lang="it-IT" sz="1800" dirty="0" smtClean="0"/>
              <a:t>Il contenuto del diritto di servitù corrisponde a una limitazione dei poteri del proprietario del fondo servente, consistente in: a) obbligo di non fare, oppure b) obbligo di lasciar fare.  Non può mai comportare un obbligo di fare. </a:t>
            </a:r>
          </a:p>
          <a:p>
            <a:pPr marL="0" indent="0" algn="just">
              <a:buNone/>
            </a:pPr>
            <a:r>
              <a:rPr lang="it-IT" sz="1800" dirty="0" smtClean="0"/>
              <a:t>Il contenuto della servitù può essere di vario tipo: fondamentale dev’essere l’utilità a favore di un altro fondo (</a:t>
            </a:r>
            <a:r>
              <a:rPr lang="it-IT" sz="1800" dirty="0" err="1" smtClean="0"/>
              <a:t>predialità</a:t>
            </a:r>
            <a:r>
              <a:rPr lang="it-IT" sz="1800" dirty="0" smtClean="0"/>
              <a:t>).</a:t>
            </a:r>
          </a:p>
          <a:p>
            <a:pPr marL="0" indent="0" algn="just">
              <a:buNone/>
            </a:pPr>
            <a:r>
              <a:rPr lang="it-IT" sz="1800" dirty="0" smtClean="0"/>
              <a:t>Tra le varie classificazioni, è importante quella che distingue tra:</a:t>
            </a:r>
          </a:p>
          <a:p>
            <a:pPr algn="just">
              <a:buAutoNum type="alphaLcParenR"/>
            </a:pPr>
            <a:r>
              <a:rPr lang="it-IT" sz="1800" dirty="0" smtClean="0"/>
              <a:t>Servitù coattive: sono previste dalla legge e – quando ricorra uno di tali casi – il proprietario del fondo ha diritto ha chiedere la costituzione della servitù, che può aver luogo per contratto o, in assenza di accordo, con sentenza costitutiva del giudice.</a:t>
            </a:r>
          </a:p>
          <a:p>
            <a:pPr algn="just">
              <a:buAutoNum type="alphaLcParenR"/>
            </a:pPr>
            <a:r>
              <a:rPr lang="it-IT" sz="1800" dirty="0" smtClean="0"/>
              <a:t>Servitù volontarie: non sono obbligatorie, e potranno essere costituite: 1) per contratto - 2) per testamento – e, ove si tratti di servitù apparenti 3) per usucapione -3) per destinazione del padre di famiglia</a:t>
            </a:r>
          </a:p>
          <a:p>
            <a:pPr marL="0" indent="0" algn="just">
              <a:buNone/>
            </a:pPr>
            <a:r>
              <a:rPr lang="it-IT" sz="1800" dirty="0" smtClean="0"/>
              <a:t>Le servitù si estinguono: a) per confusione b) per prescrizione (non uso prolungato per vent’anni).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8784136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910</Words>
  <Application>Microsoft Office PowerPoint</Application>
  <PresentationFormat>Presentazione su schermo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Lezione 18</vt:lpstr>
      <vt:lpstr>Cenni generali</vt:lpstr>
      <vt:lpstr>Usufrutto</vt:lpstr>
      <vt:lpstr>Uso - Abitazione</vt:lpstr>
      <vt:lpstr>Superficie</vt:lpstr>
      <vt:lpstr>Enfiteusi</vt:lpstr>
      <vt:lpstr>Servitù prediali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casa</dc:creator>
  <cp:lastModifiedBy>casa</cp:lastModifiedBy>
  <cp:revision>15</cp:revision>
  <dcterms:created xsi:type="dcterms:W3CDTF">2020-03-22T08:00:52Z</dcterms:created>
  <dcterms:modified xsi:type="dcterms:W3CDTF">2020-03-22T09:25:37Z</dcterms:modified>
</cp:coreProperties>
</file>