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436" r:id="rId3"/>
    <p:sldId id="442" r:id="rId4"/>
    <p:sldId id="443" r:id="rId5"/>
    <p:sldId id="444" r:id="rId6"/>
    <p:sldId id="446" r:id="rId7"/>
    <p:sldId id="447" r:id="rId8"/>
    <p:sldId id="445" r:id="rId9"/>
    <p:sldId id="448" r:id="rId10"/>
    <p:sldId id="441" r:id="rId11"/>
    <p:sldId id="437" r:id="rId12"/>
    <p:sldId id="438" r:id="rId13"/>
    <p:sldId id="439" r:id="rId14"/>
    <p:sldId id="440" r:id="rId15"/>
    <p:sldId id="452" r:id="rId16"/>
    <p:sldId id="453" r:id="rId17"/>
    <p:sldId id="449" r:id="rId18"/>
    <p:sldId id="450" r:id="rId19"/>
    <p:sldId id="451" r:id="rId2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0A357-685F-4CFA-B4E5-1CEC5C63F224}" type="doc">
      <dgm:prSet loTypeId="urn:microsoft.com/office/officeart/2005/8/layout/arrow6" loCatId="process" qsTypeId="urn:microsoft.com/office/officeart/2005/8/quickstyle/3d7" qsCatId="3D" csTypeId="urn:microsoft.com/office/officeart/2005/8/colors/accent5_4" csCatId="accent5" phldr="1"/>
      <dgm:spPr/>
      <dgm:t>
        <a:bodyPr/>
        <a:lstStyle/>
        <a:p>
          <a:endParaRPr lang="it-IT"/>
        </a:p>
      </dgm:t>
    </dgm:pt>
    <dgm:pt modelId="{6C6D0C29-FD31-4838-AC4D-B06D26254E48}">
      <dgm:prSet phldrT="[Testo]"/>
      <dgm:spPr/>
      <dgm:t>
        <a:bodyPr/>
        <a:lstStyle/>
        <a:p>
          <a:r>
            <a:rPr lang="it-IT" b="1" dirty="0" smtClean="0"/>
            <a:t>Mondo interno</a:t>
          </a:r>
          <a:endParaRPr lang="it-IT" b="1" dirty="0"/>
        </a:p>
      </dgm:t>
    </dgm:pt>
    <dgm:pt modelId="{D79A5EF8-F4FC-466F-9F9D-EB972D437B4E}" type="parTrans" cxnId="{1158E254-9211-4035-A3F8-0D8ED516055B}">
      <dgm:prSet/>
      <dgm:spPr/>
      <dgm:t>
        <a:bodyPr/>
        <a:lstStyle/>
        <a:p>
          <a:endParaRPr lang="it-IT"/>
        </a:p>
      </dgm:t>
    </dgm:pt>
    <dgm:pt modelId="{C69EB471-0AF3-49A8-91C5-CB24829A7064}" type="sibTrans" cxnId="{1158E254-9211-4035-A3F8-0D8ED516055B}">
      <dgm:prSet/>
      <dgm:spPr/>
      <dgm:t>
        <a:bodyPr/>
        <a:lstStyle/>
        <a:p>
          <a:endParaRPr lang="it-IT"/>
        </a:p>
      </dgm:t>
    </dgm:pt>
    <dgm:pt modelId="{55E2BA09-AEFE-4EB4-A749-B98C701E2E75}">
      <dgm:prSet phldrT="[Testo]"/>
      <dgm:spPr/>
      <dgm:t>
        <a:bodyPr/>
        <a:lstStyle/>
        <a:p>
          <a:r>
            <a:rPr lang="it-IT" b="1" dirty="0" smtClean="0"/>
            <a:t>Mondo esterno</a:t>
          </a:r>
          <a:endParaRPr lang="it-IT" b="1" dirty="0"/>
        </a:p>
      </dgm:t>
    </dgm:pt>
    <dgm:pt modelId="{22AD9522-D70D-4499-8D5F-4BE02435D14D}" type="parTrans" cxnId="{5D761739-8DF4-4256-AFFB-271C78B209E9}">
      <dgm:prSet/>
      <dgm:spPr/>
      <dgm:t>
        <a:bodyPr/>
        <a:lstStyle/>
        <a:p>
          <a:endParaRPr lang="it-IT"/>
        </a:p>
      </dgm:t>
    </dgm:pt>
    <dgm:pt modelId="{3E00602A-87E1-4586-8D85-08D82A91BC23}" type="sibTrans" cxnId="{5D761739-8DF4-4256-AFFB-271C78B209E9}">
      <dgm:prSet/>
      <dgm:spPr/>
      <dgm:t>
        <a:bodyPr/>
        <a:lstStyle/>
        <a:p>
          <a:endParaRPr lang="it-IT"/>
        </a:p>
      </dgm:t>
    </dgm:pt>
    <dgm:pt modelId="{1B2380C2-4DB9-4443-9A1C-070F3093F5A5}" type="pres">
      <dgm:prSet presAssocID="{04A0A357-685F-4CFA-B4E5-1CEC5C63F22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D31EC0E-21FE-495D-B5D8-3575B3942B64}" type="pres">
      <dgm:prSet presAssocID="{04A0A357-685F-4CFA-B4E5-1CEC5C63F224}" presName="ribbon" presStyleLbl="node1" presStyleIdx="0" presStyleCnt="1"/>
      <dgm:spPr/>
    </dgm:pt>
    <dgm:pt modelId="{212D4B79-5E5A-4700-8347-5C1549B7C13C}" type="pres">
      <dgm:prSet presAssocID="{04A0A357-685F-4CFA-B4E5-1CEC5C63F22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0510B4-59B4-4FC2-82EE-A5C733B9BDC6}" type="pres">
      <dgm:prSet presAssocID="{04A0A357-685F-4CFA-B4E5-1CEC5C63F22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1D9D2C8-C875-43C3-A7C8-119D07172EFB}" type="presOf" srcId="{6C6D0C29-FD31-4838-AC4D-B06D26254E48}" destId="{212D4B79-5E5A-4700-8347-5C1549B7C13C}" srcOrd="0" destOrd="0" presId="urn:microsoft.com/office/officeart/2005/8/layout/arrow6"/>
    <dgm:cxn modelId="{5D761739-8DF4-4256-AFFB-271C78B209E9}" srcId="{04A0A357-685F-4CFA-B4E5-1CEC5C63F224}" destId="{55E2BA09-AEFE-4EB4-A749-B98C701E2E75}" srcOrd="1" destOrd="0" parTransId="{22AD9522-D70D-4499-8D5F-4BE02435D14D}" sibTransId="{3E00602A-87E1-4586-8D85-08D82A91BC23}"/>
    <dgm:cxn modelId="{8568D839-9A71-4A88-9D85-CA8CF1908C4C}" type="presOf" srcId="{04A0A357-685F-4CFA-B4E5-1CEC5C63F224}" destId="{1B2380C2-4DB9-4443-9A1C-070F3093F5A5}" srcOrd="0" destOrd="0" presId="urn:microsoft.com/office/officeart/2005/8/layout/arrow6"/>
    <dgm:cxn modelId="{362845BD-BDDA-442E-9DA8-435C664296F8}" type="presOf" srcId="{55E2BA09-AEFE-4EB4-A749-B98C701E2E75}" destId="{A00510B4-59B4-4FC2-82EE-A5C733B9BDC6}" srcOrd="0" destOrd="0" presId="urn:microsoft.com/office/officeart/2005/8/layout/arrow6"/>
    <dgm:cxn modelId="{1158E254-9211-4035-A3F8-0D8ED516055B}" srcId="{04A0A357-685F-4CFA-B4E5-1CEC5C63F224}" destId="{6C6D0C29-FD31-4838-AC4D-B06D26254E48}" srcOrd="0" destOrd="0" parTransId="{D79A5EF8-F4FC-466F-9F9D-EB972D437B4E}" sibTransId="{C69EB471-0AF3-49A8-91C5-CB24829A7064}"/>
    <dgm:cxn modelId="{F8AA5999-C086-4B6C-B712-0E998E218009}" type="presParOf" srcId="{1B2380C2-4DB9-4443-9A1C-070F3093F5A5}" destId="{6D31EC0E-21FE-495D-B5D8-3575B3942B64}" srcOrd="0" destOrd="0" presId="urn:microsoft.com/office/officeart/2005/8/layout/arrow6"/>
    <dgm:cxn modelId="{BA620D87-274B-407B-B08B-AF81389369E7}" type="presParOf" srcId="{1B2380C2-4DB9-4443-9A1C-070F3093F5A5}" destId="{212D4B79-5E5A-4700-8347-5C1549B7C13C}" srcOrd="1" destOrd="0" presId="urn:microsoft.com/office/officeart/2005/8/layout/arrow6"/>
    <dgm:cxn modelId="{CB0E752C-4B65-45F3-BB88-C195B93ECB4B}" type="presParOf" srcId="{1B2380C2-4DB9-4443-9A1C-070F3093F5A5}" destId="{A00510B4-59B4-4FC2-82EE-A5C733B9BDC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1EC0E-21FE-495D-B5D8-3575B3942B64}">
      <dsp:nvSpPr>
        <dsp:cNvPr id="0" name=""/>
        <dsp:cNvSpPr/>
      </dsp:nvSpPr>
      <dsp:spPr>
        <a:xfrm>
          <a:off x="0" y="1144927"/>
          <a:ext cx="7056783" cy="2822713"/>
        </a:xfrm>
        <a:prstGeom prst="leftRightRibb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2D4B79-5E5A-4700-8347-5C1549B7C13C}">
      <dsp:nvSpPr>
        <dsp:cNvPr id="0" name=""/>
        <dsp:cNvSpPr/>
      </dsp:nvSpPr>
      <dsp:spPr>
        <a:xfrm>
          <a:off x="846814" y="1638902"/>
          <a:ext cx="2328738" cy="13831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b="1" kern="1200" dirty="0" smtClean="0"/>
            <a:t>Mondo interno</a:t>
          </a:r>
          <a:endParaRPr lang="it-IT" sz="4100" b="1" kern="1200" dirty="0"/>
        </a:p>
      </dsp:txBody>
      <dsp:txXfrm>
        <a:off x="846814" y="1638902"/>
        <a:ext cx="2328738" cy="1383129"/>
      </dsp:txXfrm>
    </dsp:sp>
    <dsp:sp modelId="{A00510B4-59B4-4FC2-82EE-A5C733B9BDC6}">
      <dsp:nvSpPr>
        <dsp:cNvPr id="0" name=""/>
        <dsp:cNvSpPr/>
      </dsp:nvSpPr>
      <dsp:spPr>
        <a:xfrm>
          <a:off x="3528392" y="2090536"/>
          <a:ext cx="2752145" cy="13831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b="1" kern="1200" dirty="0" smtClean="0"/>
            <a:t>Mondo esterno</a:t>
          </a:r>
          <a:endParaRPr lang="it-IT" sz="4100" b="1" kern="1200" dirty="0"/>
        </a:p>
      </dsp:txBody>
      <dsp:txXfrm>
        <a:off x="3528392" y="2090536"/>
        <a:ext cx="2752145" cy="1383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EC9AF-18C4-4436-9D58-DE47A5C5D82B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792D-971E-4301-B672-5780BC714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47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E9684-A0A2-443A-BE57-C0C8BE6D2533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34BB-6FAD-470E-8EB4-B5913A292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1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eofmind.it/tag/emozion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ofmind.it/tag/paura/" TargetMode="External"/><Relationship Id="rId7" Type="http://schemas.openxmlformats.org/officeDocument/2006/relationships/hyperlink" Target="https://www.stateofmind.it/tag/felicita/" TargetMode="External"/><Relationship Id="rId2" Type="http://schemas.openxmlformats.org/officeDocument/2006/relationships/hyperlink" Target="https://www.stateofmind.it/tag/rabb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eofmind.it/tag/vergogna/" TargetMode="External"/><Relationship Id="rId5" Type="http://schemas.openxmlformats.org/officeDocument/2006/relationships/hyperlink" Target="https://www.stateofmind.it/tag/depressione/" TargetMode="External"/><Relationship Id="rId4" Type="http://schemas.openxmlformats.org/officeDocument/2006/relationships/hyperlink" Target="https://www.stateofmind.it/tag/tristezz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Laboratorio di relazione terapeutica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7200" y="4149080"/>
            <a:ext cx="5712179" cy="111154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Antonella </a:t>
            </a:r>
            <a:r>
              <a:rPr lang="it-IT" sz="2800" dirty="0" err="1" smtClean="0"/>
              <a:t>Monticco</a:t>
            </a:r>
            <a:endParaRPr lang="it-IT" sz="2800" dirty="0" smtClean="0"/>
          </a:p>
          <a:p>
            <a:r>
              <a:rPr lang="it-IT" sz="2800" dirty="0" smtClean="0"/>
              <a:t>Terza parte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403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12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92696"/>
            <a:ext cx="7128792" cy="887413"/>
          </a:xfrm>
        </p:spPr>
        <p:txBody>
          <a:bodyPr/>
          <a:lstStyle/>
          <a:p>
            <a:pPr eaLnBrk="1" hangingPunct="1"/>
            <a:r>
              <a:rPr lang="it-IT" altLang="it-IT" b="1" dirty="0" err="1" smtClean="0"/>
              <a:t>Rogers</a:t>
            </a:r>
            <a:r>
              <a:rPr lang="it-IT" altLang="it-IT" b="1" dirty="0" smtClean="0"/>
              <a:t> e </a:t>
            </a:r>
            <a:r>
              <a:rPr lang="it-IT" altLang="it-IT" b="1" dirty="0" err="1" smtClean="0"/>
              <a:t>Kinget</a:t>
            </a:r>
            <a:r>
              <a:rPr lang="it-IT" altLang="it-IT" b="1" dirty="0" smtClean="0"/>
              <a:t> 1965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47527"/>
            <a:ext cx="7560840" cy="471777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altLang="it-IT" sz="2800" b="1" dirty="0" smtClean="0"/>
              <a:t>Riformulazione semplice</a:t>
            </a:r>
            <a:r>
              <a:rPr lang="it-IT" altLang="it-IT" sz="2800" dirty="0" smtClean="0"/>
              <a:t>:</a:t>
            </a:r>
          </a:p>
          <a:p>
            <a:pPr lvl="1" eaLnBrk="1" hangingPunct="1"/>
            <a:r>
              <a:rPr lang="it-IT" altLang="it-IT" sz="2400" dirty="0" smtClean="0"/>
              <a:t>Eco</a:t>
            </a:r>
          </a:p>
          <a:p>
            <a:pPr lvl="1" eaLnBrk="1" hangingPunct="1"/>
            <a:r>
              <a:rPr lang="it-IT" altLang="it-IT" sz="2400" dirty="0" smtClean="0"/>
              <a:t>Reiterazione parziale</a:t>
            </a:r>
          </a:p>
          <a:p>
            <a:pPr lvl="1" eaLnBrk="1" hangingPunct="1"/>
            <a:r>
              <a:rPr lang="it-IT" altLang="it-IT" sz="2400" dirty="0" smtClean="0"/>
              <a:t>Parafrasi</a:t>
            </a:r>
          </a:p>
          <a:p>
            <a:pPr lvl="1" eaLnBrk="1" hangingPunct="1"/>
            <a:r>
              <a:rPr lang="it-IT" altLang="it-IT" sz="2400" dirty="0" smtClean="0"/>
              <a:t>Riformulazione riassunto</a:t>
            </a:r>
          </a:p>
          <a:p>
            <a:pPr eaLnBrk="1" hangingPunct="1"/>
            <a:r>
              <a:rPr lang="it-IT" altLang="it-IT" sz="2800" b="1" dirty="0" smtClean="0"/>
              <a:t>Riformulazione del sentimento</a:t>
            </a:r>
          </a:p>
          <a:p>
            <a:pPr lvl="1" eaLnBrk="1" hangingPunct="1"/>
            <a:r>
              <a:rPr lang="it-IT" altLang="it-IT" sz="2400" dirty="0" smtClean="0"/>
              <a:t>Si verbalizza il mondo interno del cliente</a:t>
            </a:r>
          </a:p>
          <a:p>
            <a:pPr eaLnBrk="1" hangingPunct="1"/>
            <a:r>
              <a:rPr lang="it-IT" altLang="it-IT" sz="2800" b="1" dirty="0" smtClean="0"/>
              <a:t>Chiarificazione o delucidazione</a:t>
            </a:r>
          </a:p>
          <a:p>
            <a:pPr lvl="1" eaLnBrk="1" hangingPunct="1"/>
            <a:r>
              <a:rPr lang="it-IT" altLang="it-IT" sz="2400" dirty="0" smtClean="0"/>
              <a:t>È una sorta di deduzione e aiuta a scorgere o creare nuovi collegamenti tra i diversi elementi dell’esperienza</a:t>
            </a: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5940425" y="1628800"/>
            <a:ext cx="431800" cy="19431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532846" y="2097112"/>
            <a:ext cx="1792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Calibri" pitchFamily="34" charset="0"/>
              </a:rPr>
              <a:t>Riformulazione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Calibri" pitchFamily="34" charset="0"/>
              </a:rPr>
              <a:t>di contenuto: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Calibri" pitchFamily="34" charset="0"/>
              </a:rPr>
              <a:t>FATTI</a:t>
            </a:r>
          </a:p>
        </p:txBody>
      </p:sp>
    </p:spTree>
    <p:extLst>
      <p:ext uri="{BB962C8B-B14F-4D97-AF65-F5344CB8AC3E}">
        <p14:creationId xmlns:p14="http://schemas.microsoft.com/office/powerpoint/2010/main" val="972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b="1" smtClean="0"/>
              <a:t>Riformulazione del sentimento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2564903"/>
            <a:ext cx="6912768" cy="315816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«Il terapeuta cerca di tradurre in parole i sentimenti, gli stati d’animo, i significati personali e soggettivi presenti in un determinato messaggio espresso a livello verbale e non verbale dal cliente»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da «Il colloquio di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</a:rPr>
              <a:t>counseling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» di V. Calvo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0082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60840" cy="16800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Riformulare sentimenti, emozioni, stati d’animo</a:t>
            </a:r>
            <a:br>
              <a:rPr lang="it-IT" altLang="it-IT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it-IT" altLang="it-IT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 «Il colloquio di </a:t>
            </a:r>
            <a:r>
              <a:rPr lang="it-IT" altLang="it-IT" sz="32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counseling</a:t>
            </a:r>
            <a:r>
              <a:rPr lang="it-IT" altLang="it-IT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» di V. Calvo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827584" y="2780928"/>
            <a:ext cx="7488832" cy="338437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it-IT" altLang="it-IT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Individuare correttamente la classe o la categoria a cui appartiene l’emozione espressa dal cliente e il grado di intensità con cui viene vissuta</a:t>
            </a:r>
          </a:p>
          <a:p>
            <a:pPr eaLnBrk="1" hangingPunct="1"/>
            <a:endParaRPr lang="it-IT" altLang="it-IT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it-IT" altLang="it-IT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Osservare e riconoscere anche le emozioni e i sentimenti presenti nel linguaggio non verbale</a:t>
            </a:r>
          </a:p>
          <a:p>
            <a:pPr eaLnBrk="1" hangingPunct="1"/>
            <a:endParaRPr lang="it-IT" altLang="it-IT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it-IT" altLang="it-IT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Verbalizzare le emozioni con sensibilità: alcuni pazienti possono spaventarsi dal fatto che i sentimenti siano verbalizzati e discussi</a:t>
            </a:r>
          </a:p>
        </p:txBody>
      </p:sp>
    </p:spTree>
    <p:extLst>
      <p:ext uri="{BB962C8B-B14F-4D97-AF65-F5344CB8AC3E}">
        <p14:creationId xmlns:p14="http://schemas.microsoft.com/office/powerpoint/2010/main" val="36661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043608" y="836712"/>
            <a:ext cx="7200800" cy="2664272"/>
          </a:xfrm>
          <a:prstGeom prst="rect">
            <a:avLst/>
          </a:prstGeom>
          <a:solidFill>
            <a:srgbClr val="FDBA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</a:rPr>
              <a:t>Le altre volte il mal di schiena andava via da solo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</a:rPr>
              <a:t>Al massimo stavo qualche giorno a riposo,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</a:rPr>
              <a:t>Prendevo qualche bustina di </a:t>
            </a:r>
            <a:r>
              <a:rPr lang="it-IT" altLang="it-IT" sz="2400" dirty="0" err="1">
                <a:latin typeface="Calibri" pitchFamily="34" charset="0"/>
              </a:rPr>
              <a:t>Oki</a:t>
            </a:r>
            <a:r>
              <a:rPr lang="it-IT" altLang="it-IT" sz="2400" dirty="0">
                <a:latin typeface="Calibri" pitchFamily="34" charset="0"/>
              </a:rPr>
              <a:t> e come veniva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</a:rPr>
              <a:t>Così se ne andava.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</a:rPr>
              <a:t>Adesso non so cosa fare: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</a:rPr>
              <a:t>Il farmaco non serve a niente, ho sospeso la palestra,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</a:rPr>
              <a:t>Ma niente e sono passati più di tre mesi …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028780" y="3716338"/>
            <a:ext cx="7215628" cy="2376487"/>
          </a:xfrm>
          <a:prstGeom prst="rect">
            <a:avLst/>
          </a:prstGeom>
          <a:solidFill>
            <a:srgbClr val="A7FB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</a:rPr>
              <a:t>Lei sembra disorientato: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</a:rPr>
              <a:t>Non sa come affrontare il suo mal di schiena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</a:rPr>
              <a:t>Perché di solito spariva spontaneamente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</a:rPr>
              <a:t>e rapidamente</a:t>
            </a:r>
          </a:p>
        </p:txBody>
      </p:sp>
    </p:spTree>
    <p:extLst>
      <p:ext uri="{BB962C8B-B14F-4D97-AF65-F5344CB8AC3E}">
        <p14:creationId xmlns:p14="http://schemas.microsoft.com/office/powerpoint/2010/main" val="31656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5" y="908720"/>
            <a:ext cx="5184576" cy="5256584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>Non si tratta di fare gli psicologi a buon mercato e soprattutto non vanno affrontati argomenti di cui non abbiamo competenza</a:t>
            </a:r>
          </a:p>
          <a:p>
            <a:endParaRPr lang="it-IT" dirty="0" smtClean="0"/>
          </a:p>
          <a:p>
            <a:r>
              <a:rPr lang="it-IT" dirty="0" smtClean="0"/>
              <a:t>Riconoscere  e verbalizzare delle emozioni durante alcune sedute di fisioterapia, può chiarire alcuni elementi del contratto terapeutico, permettere al terapista di uscire dal pensiero soporifero e giudicante e migliorare l’alleanza terapeutica</a:t>
            </a:r>
            <a:endParaRPr lang="it-IT" dirty="0"/>
          </a:p>
        </p:txBody>
      </p:sp>
      <p:pic>
        <p:nvPicPr>
          <p:cNvPr id="1026" name="Picture 2" descr="C:\Users\Fisiot24\AppData\Local\Microsoft\Windows\Temporary Internet Files\Content.IE5\OUUAO3AK\slippery-9882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53298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70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080121"/>
          </a:xfrm>
        </p:spPr>
        <p:txBody>
          <a:bodyPr>
            <a:noAutofit/>
          </a:bodyPr>
          <a:lstStyle/>
          <a:p>
            <a:r>
              <a:rPr lang="it-IT" sz="3600" dirty="0" smtClean="0"/>
              <a:t>Ma noi siamo in grado di riconoscere le emozioni?</a:t>
            </a:r>
            <a:endParaRPr lang="it-IT" sz="3600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1259632" y="1978296"/>
            <a:ext cx="2939521" cy="442592"/>
          </a:xfrm>
        </p:spPr>
        <p:txBody>
          <a:bodyPr/>
          <a:lstStyle/>
          <a:p>
            <a:r>
              <a:rPr lang="it-IT" dirty="0" smtClean="0"/>
              <a:t>Primarie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>
          <a:xfrm>
            <a:off x="4910669" y="2060848"/>
            <a:ext cx="2944368" cy="370585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Secondarie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3"/>
          </p:nvPr>
        </p:nvSpPr>
        <p:spPr>
          <a:xfrm>
            <a:off x="1619672" y="2636912"/>
            <a:ext cx="2769496" cy="301522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Rabbia</a:t>
            </a:r>
          </a:p>
          <a:p>
            <a:r>
              <a:rPr lang="it-IT" dirty="0" smtClean="0"/>
              <a:t>Paura</a:t>
            </a:r>
          </a:p>
          <a:p>
            <a:r>
              <a:rPr lang="it-IT" dirty="0" smtClean="0"/>
              <a:t>Tristezza</a:t>
            </a:r>
          </a:p>
          <a:p>
            <a:r>
              <a:rPr lang="it-IT" dirty="0" smtClean="0"/>
              <a:t>Gioia</a:t>
            </a:r>
          </a:p>
          <a:p>
            <a:r>
              <a:rPr lang="it-IT" dirty="0" smtClean="0"/>
              <a:t>Sorpresa</a:t>
            </a:r>
          </a:p>
          <a:p>
            <a:r>
              <a:rPr lang="it-IT" dirty="0" smtClean="0"/>
              <a:t>Disprezzo</a:t>
            </a:r>
          </a:p>
          <a:p>
            <a:r>
              <a:rPr lang="it-IT" dirty="0" smtClean="0"/>
              <a:t>Disgusto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4"/>
          </p:nvPr>
        </p:nvSpPr>
        <p:spPr>
          <a:xfrm>
            <a:off x="5148064" y="2564904"/>
            <a:ext cx="2880319" cy="3600399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Allegria</a:t>
            </a:r>
          </a:p>
          <a:p>
            <a:r>
              <a:rPr lang="it-IT" dirty="0" smtClean="0"/>
              <a:t>Invidia</a:t>
            </a:r>
          </a:p>
          <a:p>
            <a:r>
              <a:rPr lang="it-IT" dirty="0" smtClean="0"/>
              <a:t>Vergogna</a:t>
            </a:r>
          </a:p>
          <a:p>
            <a:r>
              <a:rPr lang="it-IT" dirty="0" smtClean="0"/>
              <a:t>Ansia</a:t>
            </a:r>
          </a:p>
          <a:p>
            <a:r>
              <a:rPr lang="it-IT" dirty="0" smtClean="0"/>
              <a:t>Rassegnazione</a:t>
            </a:r>
          </a:p>
          <a:p>
            <a:r>
              <a:rPr lang="it-IT" dirty="0" smtClean="0"/>
              <a:t>Gelosia</a:t>
            </a:r>
          </a:p>
          <a:p>
            <a:r>
              <a:rPr lang="it-IT" dirty="0" smtClean="0"/>
              <a:t>Speranza</a:t>
            </a:r>
          </a:p>
          <a:p>
            <a:r>
              <a:rPr lang="it-IT" dirty="0" smtClean="0"/>
              <a:t>Offesa</a:t>
            </a:r>
          </a:p>
          <a:p>
            <a:r>
              <a:rPr lang="it-IT" dirty="0" smtClean="0"/>
              <a:t>Rimorso</a:t>
            </a:r>
          </a:p>
          <a:p>
            <a:r>
              <a:rPr lang="it-IT" dirty="0" smtClean="0"/>
              <a:t>Perdono</a:t>
            </a:r>
          </a:p>
          <a:p>
            <a:r>
              <a:rPr lang="it-IT" dirty="0" smtClean="0"/>
              <a:t>Nostalgia</a:t>
            </a:r>
          </a:p>
          <a:p>
            <a:r>
              <a:rPr lang="it-IT" dirty="0" smtClean="0"/>
              <a:t>Delusione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9466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115616" y="836712"/>
            <a:ext cx="7128792" cy="5256584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Sei stato ripreso aspramente e ingiustamente dal tuo tutor di tirocinio e non hai avuto la possibilità di spiegarti…</a:t>
            </a:r>
          </a:p>
          <a:p>
            <a:r>
              <a:rPr lang="it-IT" dirty="0" smtClean="0"/>
              <a:t>Un </a:t>
            </a:r>
            <a:r>
              <a:rPr lang="it-IT" dirty="0"/>
              <a:t>amico ti aveva proposto di uscire questa sera, ma poi si è dimenticato di dirti che ha preso un altro </a:t>
            </a:r>
            <a:r>
              <a:rPr lang="it-IT" dirty="0" smtClean="0"/>
              <a:t>impegno…</a:t>
            </a:r>
          </a:p>
          <a:p>
            <a:r>
              <a:rPr lang="it-IT" dirty="0"/>
              <a:t>In classe hai fatto una domanda/un intervento </a:t>
            </a:r>
            <a:r>
              <a:rPr lang="it-IT" dirty="0" smtClean="0"/>
              <a:t> </a:t>
            </a:r>
            <a:r>
              <a:rPr lang="it-IT" dirty="0"/>
              <a:t>e il docente e alcuni studenti si sono messi a ridere di </a:t>
            </a:r>
            <a:r>
              <a:rPr lang="it-IT" dirty="0" smtClean="0"/>
              <a:t>te…</a:t>
            </a:r>
          </a:p>
          <a:p>
            <a:r>
              <a:rPr lang="it-IT" dirty="0" smtClean="0"/>
              <a:t>Hai </a:t>
            </a:r>
            <a:r>
              <a:rPr lang="it-IT" dirty="0"/>
              <a:t>litigato con un amico e gli hai detto cose che non </a:t>
            </a:r>
            <a:r>
              <a:rPr lang="it-IT" dirty="0" smtClean="0"/>
              <a:t>pensavi…</a:t>
            </a:r>
            <a:endParaRPr lang="it-IT" dirty="0"/>
          </a:p>
          <a:p>
            <a:r>
              <a:rPr lang="it-IT" dirty="0" smtClean="0"/>
              <a:t>Il tuo allenatore si è congratulato con te per come hai giocato…</a:t>
            </a:r>
          </a:p>
          <a:p>
            <a:r>
              <a:rPr lang="it-IT" dirty="0" smtClean="0"/>
              <a:t>I tuoi genitori ti dicono che è tempo di impegnarti di più, che loro non riescono più a mantenerti negli studi…</a:t>
            </a:r>
          </a:p>
          <a:p>
            <a:r>
              <a:rPr lang="it-IT" dirty="0" smtClean="0"/>
              <a:t>L’ortopedico ti ha detto che non potrai più riprendere a giocare quest’anno, dovrai operarti e recuperare…</a:t>
            </a:r>
          </a:p>
          <a:p>
            <a:r>
              <a:rPr lang="it-IT" dirty="0" smtClean="0"/>
              <a:t>Sei stato scelto per rappresentare il corso di laurea ad una convention internazionale…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4464496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Individualmente</a:t>
            </a:r>
            <a:r>
              <a:rPr lang="it-IT" dirty="0" smtClean="0"/>
              <a:t> leggi gli esempi di situazione e immagina come ti sentiresti: scrivi accanto ad ogni situazione l’emozione che pensi proveresti</a:t>
            </a:r>
          </a:p>
          <a:p>
            <a:pPr lvl="1"/>
            <a:r>
              <a:rPr lang="it-IT" dirty="0" smtClean="0"/>
              <a:t>Cerca di essere specifico: non bene o male o semplicemente rabbia, cerca l’emozione specifica</a:t>
            </a:r>
          </a:p>
          <a:p>
            <a:pPr lvl="1"/>
            <a:r>
              <a:rPr lang="it-IT" dirty="0" smtClean="0"/>
              <a:t>Cerca di capire se immaginando la situazione riesci a percepire un’attivazione specifica nel corpo</a:t>
            </a:r>
          </a:p>
          <a:p>
            <a:pPr marL="365760" lvl="1" indent="0">
              <a:buNone/>
            </a:pPr>
            <a:endParaRPr lang="it-IT" dirty="0" smtClean="0"/>
          </a:p>
          <a:p>
            <a:r>
              <a:rPr lang="it-IT" b="1" dirty="0" smtClean="0"/>
              <a:t>In gruppo</a:t>
            </a:r>
            <a:r>
              <a:rPr lang="it-IT" dirty="0" smtClean="0"/>
              <a:t>: confronta le emozioni e verifica se sono uguali per tutti. Nel caso ci siano emozioni diverse, scambiatevi le motivazioni che vi hanno portato a scriverle</a:t>
            </a:r>
          </a:p>
          <a:p>
            <a:pPr lvl="1"/>
            <a:r>
              <a:rPr lang="it-IT" dirty="0" smtClean="0"/>
              <a:t>I pensieri che in qualche modo abbiamo in merito alle situazioni possono determinare più o meno le emozioni che proviamo?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25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81" y="1035816"/>
            <a:ext cx="5550123" cy="484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6"/>
          <p:cNvSpPr>
            <a:spLocks noGrp="1"/>
          </p:cNvSpPr>
          <p:nvPr>
            <p:ph type="title"/>
          </p:nvPr>
        </p:nvSpPr>
        <p:spPr>
          <a:xfrm>
            <a:off x="755576" y="548679"/>
            <a:ext cx="7634053" cy="792089"/>
          </a:xfrm>
        </p:spPr>
        <p:txBody>
          <a:bodyPr>
            <a:noAutofit/>
          </a:bodyPr>
          <a:lstStyle/>
          <a:p>
            <a:r>
              <a:rPr lang="it-IT" altLang="it-IT" sz="2400" b="1" dirty="0" smtClean="0"/>
              <a:t>La comunicazione efficace tiene conto </a:t>
            </a:r>
            <a:br>
              <a:rPr lang="it-IT" altLang="it-IT" sz="2400" b="1" dirty="0" smtClean="0"/>
            </a:br>
            <a:r>
              <a:rPr lang="it-IT" altLang="it-IT" sz="2400" b="1" dirty="0" smtClean="0"/>
              <a:t>della parte nascosta dell’iceberg</a:t>
            </a:r>
          </a:p>
        </p:txBody>
      </p:sp>
      <p:pic>
        <p:nvPicPr>
          <p:cNvPr id="31747" name="Picture 5" descr="C:\Users\Fisiot 52\AppData\Local\Microsoft\Windows\Temporary Internet Files\Content.IE5\UQ5AS667\iceberg_Cleveng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34053" cy="497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5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87624" y="1340768"/>
            <a:ext cx="6984776" cy="4536504"/>
          </a:xfrm>
        </p:spPr>
        <p:txBody>
          <a:bodyPr>
            <a:normAutofit/>
          </a:bodyPr>
          <a:lstStyle/>
          <a:p>
            <a:pPr fontAlgn="base"/>
            <a:r>
              <a:rPr lang="it-IT" dirty="0" smtClean="0"/>
              <a:t>Nella </a:t>
            </a:r>
            <a:r>
              <a:rPr lang="it-IT" dirty="0"/>
              <a:t>realtà di tutti i giorni è abbastanza semplice verificare l’esistenza di un mondo che esiste se guardo dentro di me, e un mondo che esiste fuori di me</a:t>
            </a:r>
            <a:r>
              <a:rPr lang="it-IT" dirty="0" smtClean="0"/>
              <a:t>.</a:t>
            </a:r>
          </a:p>
          <a:p>
            <a:pPr fontAlgn="base"/>
            <a:endParaRPr lang="it-IT" dirty="0" smtClean="0"/>
          </a:p>
          <a:p>
            <a:pPr fontAlgn="base"/>
            <a:r>
              <a:rPr lang="it-IT" dirty="0" smtClean="0"/>
              <a:t>C’è </a:t>
            </a:r>
            <a:r>
              <a:rPr lang="it-IT" dirty="0"/>
              <a:t>qualcosa che vedo, tocco, assaporo, una realtà con la quale </a:t>
            </a:r>
            <a:r>
              <a:rPr lang="it-IT" b="1" dirty="0"/>
              <a:t>entro in contatto, </a:t>
            </a:r>
            <a:r>
              <a:rPr lang="it-IT" dirty="0"/>
              <a:t>e c’è qualcosa che viene come evocato dentro di me, che si accende nel </a:t>
            </a:r>
            <a:r>
              <a:rPr lang="it-IT" dirty="0" smtClean="0"/>
              <a:t>mio personalissimo </a:t>
            </a:r>
            <a:r>
              <a:rPr lang="it-IT" dirty="0"/>
              <a:t>mondo interno, che posso chiamare con il nome di </a:t>
            </a:r>
            <a:r>
              <a:rPr lang="it-IT" b="1" dirty="0"/>
              <a:t>fantasie, ricordi, sensazioni ed emozioni. </a:t>
            </a:r>
            <a:endParaRPr lang="it-IT" b="1" dirty="0" smtClean="0"/>
          </a:p>
          <a:p>
            <a:pPr fontAlgn="base"/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7052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727314"/>
              </p:ext>
            </p:extLst>
          </p:nvPr>
        </p:nvGraphicFramePr>
        <p:xfrm>
          <a:off x="1043608" y="908720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4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980728"/>
            <a:ext cx="7488832" cy="511256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Si </a:t>
            </a:r>
            <a:r>
              <a:rPr lang="it-IT" dirty="0"/>
              <a:t>può </a:t>
            </a:r>
            <a:r>
              <a:rPr lang="it-IT" dirty="0" smtClean="0"/>
              <a:t>dire che </a:t>
            </a:r>
            <a:r>
              <a:rPr lang="it-IT" dirty="0"/>
              <a:t>le persone danno un significato al mondo basandosi sul proprio mondo interno. Ma in che modo diamo un significato?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In </a:t>
            </a:r>
            <a:r>
              <a:rPr lang="it-IT" dirty="0"/>
              <a:t>questo ci vengono in aiuto le </a:t>
            </a:r>
            <a:r>
              <a:rPr lang="it-IT" b="1" dirty="0">
                <a:hlinkClick r:id="rId2"/>
              </a:rPr>
              <a:t>emozioni</a:t>
            </a:r>
            <a:r>
              <a:rPr lang="it-IT" dirty="0"/>
              <a:t>. Seconda alcune teorie, infatti, le </a:t>
            </a:r>
            <a:r>
              <a:rPr lang="it-IT" b="1" dirty="0"/>
              <a:t>emozioni</a:t>
            </a:r>
            <a:r>
              <a:rPr lang="it-IT" dirty="0"/>
              <a:t> sono degli stati mentali in grado di direzionare una persona nel proprio </a:t>
            </a:r>
            <a:r>
              <a:rPr lang="it-IT" dirty="0" smtClean="0"/>
              <a:t>mondo</a:t>
            </a:r>
          </a:p>
          <a:p>
            <a:endParaRPr lang="it-IT" dirty="0"/>
          </a:p>
          <a:p>
            <a:r>
              <a:rPr lang="it-IT" dirty="0" smtClean="0"/>
              <a:t>Nelle situazioni problematiche, che richiedono un cambiamento, può essere molto importante </a:t>
            </a:r>
            <a:r>
              <a:rPr lang="it-IT" b="1" dirty="0" smtClean="0"/>
              <a:t>riconoscere </a:t>
            </a:r>
            <a:r>
              <a:rPr lang="it-IT" b="1" dirty="0"/>
              <a:t>le emozioni</a:t>
            </a:r>
            <a:r>
              <a:rPr lang="it-IT" dirty="0"/>
              <a:t> che stiamo provando e </a:t>
            </a:r>
            <a:r>
              <a:rPr lang="it-IT" b="1" dirty="0"/>
              <a:t>riconoscere i nostri </a:t>
            </a:r>
            <a:r>
              <a:rPr lang="it-IT" b="1" dirty="0" smtClean="0"/>
              <a:t>pensieri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70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980728"/>
            <a:ext cx="6984776" cy="22458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b="1" dirty="0"/>
              <a:t>Capire cosa si sta provando in una determinata situazione è molto importante per comprendere a che punto siamo rispetto ai nostri </a:t>
            </a:r>
            <a:r>
              <a:rPr lang="it-IT" sz="2800" b="1" dirty="0" smtClean="0"/>
              <a:t>scopi</a:t>
            </a:r>
            <a:endParaRPr lang="it-IT" sz="2800" b="1" dirty="0"/>
          </a:p>
        </p:txBody>
      </p:sp>
      <p:sp>
        <p:nvSpPr>
          <p:cNvPr id="4" name="Rettangolo 3"/>
          <p:cNvSpPr/>
          <p:nvPr/>
        </p:nvSpPr>
        <p:spPr>
          <a:xfrm>
            <a:off x="1187624" y="3861048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L’attenzione è lo strumento da utilizzare </a:t>
            </a:r>
            <a:r>
              <a:rPr lang="it-IT" sz="2400" dirty="0"/>
              <a:t>per accorgersi di questi due mondi: spostandola dal mondo esterno a quello interno si percepisce la differenza tra la propria realtà oggettiva e il proprio vissuto soggettivo.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335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2996952"/>
            <a:ext cx="7416824" cy="3024336"/>
          </a:xfrm>
        </p:spPr>
        <p:txBody>
          <a:bodyPr/>
          <a:lstStyle/>
          <a:p>
            <a:r>
              <a:rPr lang="it-IT" dirty="0"/>
              <a:t>Un valido aiuto per comprendere quale </a:t>
            </a:r>
            <a:r>
              <a:rPr lang="it-IT" b="1" dirty="0"/>
              <a:t>emozione</a:t>
            </a:r>
            <a:r>
              <a:rPr lang="it-IT" dirty="0"/>
              <a:t> si sta provando in un dato momento arriva dal correlato fisiologico che ciascuna</a:t>
            </a:r>
            <a:r>
              <a:rPr lang="it-IT" b="1" dirty="0"/>
              <a:t> emozione</a:t>
            </a:r>
            <a:r>
              <a:rPr lang="it-IT" dirty="0"/>
              <a:t> porta con sé.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Quando </a:t>
            </a:r>
            <a:r>
              <a:rPr lang="it-IT" dirty="0"/>
              <a:t>ci attiviamo in seguito </a:t>
            </a:r>
            <a:r>
              <a:rPr lang="it-IT" dirty="0" smtClean="0"/>
              <a:t>ad una</a:t>
            </a:r>
            <a:r>
              <a:rPr lang="it-IT" b="1" dirty="0"/>
              <a:t> emozione</a:t>
            </a:r>
            <a:r>
              <a:rPr lang="it-IT" dirty="0"/>
              <a:t> sentiamo, di solito, qualcosa nel corpo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2788"/>
            <a:ext cx="7560840" cy="197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1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Emozioni e correlati fisiologici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988840"/>
            <a:ext cx="7272808" cy="4176464"/>
          </a:xfrm>
        </p:spPr>
        <p:txBody>
          <a:bodyPr>
            <a:normAutofit lnSpcReduction="10000"/>
          </a:bodyPr>
          <a:lstStyle/>
          <a:p>
            <a:pPr fontAlgn="t"/>
            <a:r>
              <a:rPr lang="it-IT" dirty="0" smtClean="0"/>
              <a:t>Alcuni </a:t>
            </a:r>
            <a:r>
              <a:rPr lang="it-IT" dirty="0"/>
              <a:t>ricercatori finlandesi ci vengono in aiuto per riconosce quale </a:t>
            </a:r>
            <a:r>
              <a:rPr lang="it-IT" b="1" dirty="0"/>
              <a:t>emozione</a:t>
            </a:r>
            <a:r>
              <a:rPr lang="it-IT" dirty="0"/>
              <a:t> si sta provando, partendo dal tipo di attivazione corporea percepita. È stata infatti tracciata una mappa corporea di alcune</a:t>
            </a:r>
            <a:r>
              <a:rPr lang="it-IT" b="1" dirty="0"/>
              <a:t> emozioni</a:t>
            </a:r>
            <a:r>
              <a:rPr lang="it-IT" dirty="0" smtClean="0"/>
              <a:t>.</a:t>
            </a:r>
          </a:p>
          <a:p>
            <a:pPr marL="0" indent="0" fontAlgn="t">
              <a:buNone/>
            </a:pPr>
            <a:endParaRPr lang="it-IT" dirty="0"/>
          </a:p>
          <a:p>
            <a:pPr fontAlgn="t"/>
            <a:r>
              <a:rPr lang="it-IT" dirty="0" smtClean="0"/>
              <a:t>Alla </a:t>
            </a:r>
            <a:r>
              <a:rPr lang="it-IT" dirty="0"/>
              <a:t>ricerca hanno partecipato 700 persone provenienti da Svezia, Finlandia e Taiwan; in questo modo è possibile dimostrare che il codice delle sensazioni corporee legate alle</a:t>
            </a:r>
            <a:r>
              <a:rPr lang="it-IT" b="1" dirty="0"/>
              <a:t> emozioni</a:t>
            </a:r>
            <a:r>
              <a:rPr lang="it-IT" dirty="0"/>
              <a:t> è universale e non legato </a:t>
            </a:r>
            <a:r>
              <a:rPr lang="it-IT" dirty="0" smtClean="0"/>
              <a:t>a fattori culturali.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98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764704"/>
            <a:ext cx="7632848" cy="5544616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È emerso ad esempio che quando le persone provavano l’</a:t>
            </a:r>
            <a:r>
              <a:rPr lang="it-IT" b="1" dirty="0"/>
              <a:t>emozione </a:t>
            </a:r>
            <a:r>
              <a:rPr lang="it-IT" b="1" dirty="0">
                <a:hlinkClick r:id="rId2"/>
              </a:rPr>
              <a:t>rabbia</a:t>
            </a:r>
            <a:r>
              <a:rPr lang="it-IT" dirty="0"/>
              <a:t> le parti del corpo ad attivarsi maggiormente sono i pugni e la parte alta del tronco insieme alla testa;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/>
              <a:t>caso di </a:t>
            </a:r>
            <a:r>
              <a:rPr lang="it-IT" b="1" dirty="0">
                <a:hlinkClick r:id="rId3"/>
              </a:rPr>
              <a:t>paura</a:t>
            </a:r>
            <a:r>
              <a:rPr lang="it-IT" dirty="0"/>
              <a:t> si percepisce maggiormente una sensazione fisica attivante in mezzo al petto, mentre nel caso in cui si provi </a:t>
            </a:r>
            <a:r>
              <a:rPr lang="it-IT" b="1" dirty="0"/>
              <a:t>ansia</a:t>
            </a:r>
            <a:r>
              <a:rPr lang="it-IT" dirty="0"/>
              <a:t> oltre all’attivazione nel petto i partecipanti percepivano anche una sensazione di torpore negli arti;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/>
              <a:t>caso di </a:t>
            </a:r>
            <a:r>
              <a:rPr lang="it-IT" b="1" dirty="0">
                <a:hlinkClick r:id="rId4"/>
              </a:rPr>
              <a:t>tristezza</a:t>
            </a:r>
            <a:r>
              <a:rPr lang="it-IT" b="1" dirty="0"/>
              <a:t> o </a:t>
            </a:r>
            <a:r>
              <a:rPr lang="it-IT" b="1" dirty="0">
                <a:hlinkClick r:id="rId5"/>
              </a:rPr>
              <a:t>depressione</a:t>
            </a:r>
            <a:r>
              <a:rPr lang="it-IT" dirty="0"/>
              <a:t> il torpore sembra essere percepito in modo molto maggiore rispetto a quando sono provate altri tipi di </a:t>
            </a:r>
            <a:r>
              <a:rPr lang="it-IT" b="1" dirty="0"/>
              <a:t>emozioni</a:t>
            </a:r>
            <a:r>
              <a:rPr lang="it-IT" dirty="0"/>
              <a:t>;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</a:t>
            </a:r>
            <a:r>
              <a:rPr lang="it-IT" dirty="0"/>
              <a:t> </a:t>
            </a:r>
            <a:r>
              <a:rPr lang="it-IT" b="1" dirty="0">
                <a:hlinkClick r:id="rId6"/>
              </a:rPr>
              <a:t>vergogna</a:t>
            </a:r>
            <a:r>
              <a:rPr lang="it-IT" dirty="0"/>
              <a:t> sembra attivare il corpo principalmente all’altezza delle guance;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mentre </a:t>
            </a:r>
            <a:r>
              <a:rPr lang="it-IT" dirty="0"/>
              <a:t>l’</a:t>
            </a:r>
            <a:r>
              <a:rPr lang="it-IT" b="1" dirty="0"/>
              <a:t>emozione</a:t>
            </a:r>
            <a:r>
              <a:rPr lang="it-IT" dirty="0"/>
              <a:t> che sembra attivare il nostro corpo in modo più omogeneo è la </a:t>
            </a:r>
            <a:r>
              <a:rPr lang="it-IT" b="1" dirty="0">
                <a:hlinkClick r:id="rId7"/>
              </a:rPr>
              <a:t>felicità</a:t>
            </a:r>
            <a:r>
              <a:rPr lang="it-IT" dirty="0"/>
              <a:t>, che insieme allo stato d’animo definito dai ricercatori come amore produce un’attivazione intensa ed </a:t>
            </a:r>
            <a:r>
              <a:rPr lang="it-IT" dirty="0" smtClean="0"/>
              <a:t>omogenea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02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1383</TotalTime>
  <Words>749</Words>
  <Application>Microsoft Office PowerPoint</Application>
  <PresentationFormat>Presentazione su schermo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Puntina da disegno</vt:lpstr>
      <vt:lpstr>Laboratorio di relazione terapeutica</vt:lpstr>
      <vt:lpstr>La comunicazione efficace tiene conto  della parte nascosta dell’iceberg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Emozioni e correlati fisiologici</vt:lpstr>
      <vt:lpstr>Presentazione standard di PowerPoint</vt:lpstr>
      <vt:lpstr>Presentazione standard di PowerPoint</vt:lpstr>
      <vt:lpstr>Rogers e Kinget 1965</vt:lpstr>
      <vt:lpstr>Riformulazione del sentimento</vt:lpstr>
      <vt:lpstr>Riformulare sentimenti, emozioni, stati d’animo da «Il colloquio di counseling» di V. Calvo</vt:lpstr>
      <vt:lpstr>Presentazione standard di PowerPoint</vt:lpstr>
      <vt:lpstr>Presentazione standard di PowerPoint</vt:lpstr>
      <vt:lpstr>Ma noi siamo in grado di riconoscere le emozioni?</vt:lpstr>
      <vt:lpstr>Presentazione standard di PowerPoint</vt:lpstr>
      <vt:lpstr>Esercizio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relazione terapeutica</dc:title>
  <dc:creator>Fisiot 52</dc:creator>
  <cp:lastModifiedBy>Fisiot24</cp:lastModifiedBy>
  <cp:revision>104</cp:revision>
  <cp:lastPrinted>2018-05-07T06:49:44Z</cp:lastPrinted>
  <dcterms:created xsi:type="dcterms:W3CDTF">2017-01-09T12:45:30Z</dcterms:created>
  <dcterms:modified xsi:type="dcterms:W3CDTF">2020-03-18T20:49:50Z</dcterms:modified>
</cp:coreProperties>
</file>