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18"/>
  </p:notesMasterIdLst>
  <p:sldIdLst>
    <p:sldId id="331" r:id="rId5"/>
    <p:sldId id="329" r:id="rId6"/>
    <p:sldId id="315" r:id="rId7"/>
    <p:sldId id="319" r:id="rId8"/>
    <p:sldId id="320" r:id="rId9"/>
    <p:sldId id="321" r:id="rId10"/>
    <p:sldId id="322" r:id="rId11"/>
    <p:sldId id="325" r:id="rId12"/>
    <p:sldId id="326" r:id="rId13"/>
    <p:sldId id="323" r:id="rId14"/>
    <p:sldId id="324" r:id="rId15"/>
    <p:sldId id="327" r:id="rId16"/>
    <p:sldId id="328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1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FF2AB-0C0B-4E3B-808F-19F99483E765}" type="datetimeFigureOut">
              <a:rPr lang="it-IT" smtClean="0"/>
              <a:pPr/>
              <a:t>23/03/2020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89757-EE47-4406-BC78-DA6F1D8B4D5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29975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6E76-06D6-429D-9E1D-ACC7138029ED}" type="slidenum">
              <a:rPr lang="it-IT" altLang="it-IT" smtClean="0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64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E87B0-20DD-4DAD-BEAD-A7ADE791B235}" type="slidenum">
              <a:rPr lang="it-IT" altLang="it-IT" smtClean="0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7308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D2F2A-E292-422A-8716-B8139B75D7DC}" type="slidenum">
              <a:rPr lang="it-IT" altLang="it-IT" smtClean="0">
                <a:solidFill>
                  <a:srgbClr val="000000"/>
                </a:solidFill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 altLang="it-IT" smtClean="0">
              <a:solidFill>
                <a:srgbClr val="000000"/>
              </a:solidFill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1537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B3401-8316-4083-BCA4-18A878EA337F}" type="slidenum">
              <a:rPr lang="it-IT" altLang="it-IT" smtClean="0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8480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65B8-D12B-4257-8F97-3E930E90AD37}" type="slidenum">
              <a:rPr lang="it-IT" altLang="it-IT" smtClean="0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5196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D2F2A-E292-422A-8716-B8139B75D7DC}" type="slidenum">
              <a:rPr lang="it-IT" altLang="it-IT" smtClean="0">
                <a:solidFill>
                  <a:srgbClr val="000000"/>
                </a:solidFill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 altLang="it-IT" smtClean="0">
              <a:solidFill>
                <a:srgbClr val="000000"/>
              </a:solidFill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4561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9C4C-5F3D-45AD-800D-06A46D7243C3}" type="slidenum">
              <a:rPr lang="it-IT" altLang="it-IT" smtClean="0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98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E7C8-DBF6-4877-ABDA-03C346331C6F}" type="slidenum">
              <a:rPr lang="it-IT" altLang="it-IT" smtClean="0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870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D2F2A-E292-422A-8716-B8139B75D7DC}" type="slidenum">
              <a:rPr lang="it-IT" altLang="it-IT" smtClean="0">
                <a:solidFill>
                  <a:srgbClr val="000000"/>
                </a:solidFill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 altLang="it-IT" smtClean="0">
              <a:solidFill>
                <a:srgbClr val="000000"/>
              </a:solidFill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6077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87478-8AC8-49D8-913C-54A09EB74679}" type="slidenum">
              <a:rPr lang="it-IT" altLang="it-IT" smtClean="0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8086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7CDBC-2CF7-468D-915D-1270659A8A12}" type="slidenum">
              <a:rPr lang="it-IT" altLang="it-IT" smtClean="0">
                <a:solidFill>
                  <a:srgbClr val="000000"/>
                </a:solidFill>
              </a:rPr>
              <a:pPr/>
              <a:t>‹N›</a:t>
            </a:fld>
            <a:endParaRPr lang="it-IT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130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D5B01-0EAF-41D3-81C2-6B3FAB2A7A33}" type="datetimeFigureOut">
              <a:rPr lang="it-IT" smtClean="0"/>
              <a:pPr/>
              <a:t>23/03/2020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103F2-8A83-4566-B8E7-B3AB1FB7EF2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7435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xscripta.it/codici/codice-penale/articolo-449" TargetMode="External"/><Relationship Id="rId2" Type="http://schemas.openxmlformats.org/officeDocument/2006/relationships/hyperlink" Target="https://lexscripta.it/codici/codice-penale/articolo-624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exscripta.it/codici/codice-penale/articolo-584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25115" y="272716"/>
            <a:ext cx="1131770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solidFill>
                  <a:srgbClr val="333333"/>
                </a:solidFill>
                <a:latin typeface="Helvetica" panose="020B0604020202020204" pitchFamily="34" charset="0"/>
              </a:rPr>
              <a:t>Art. 624 c.p</a:t>
            </a:r>
            <a:r>
              <a:rPr lang="it-IT" sz="1600" b="1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. Furto</a:t>
            </a:r>
            <a:endParaRPr lang="it-IT" sz="1600" dirty="0">
              <a:solidFill>
                <a:srgbClr val="333333"/>
              </a:solidFill>
              <a:latin typeface="Myriad Pro Bold"/>
            </a:endParaRPr>
          </a:p>
          <a:p>
            <a:r>
              <a:rPr lang="it-IT" sz="1600" dirty="0">
                <a:solidFill>
                  <a:srgbClr val="333333"/>
                </a:solidFill>
                <a:latin typeface="Helvetica" panose="020B0604020202020204" pitchFamily="34" charset="0"/>
              </a:rPr>
              <a:t>Chiunque s'impossessa della cosa mobile [c.p. </a:t>
            </a:r>
            <a:r>
              <a:rPr lang="it-IT" sz="1600" dirty="0">
                <a:solidFill>
                  <a:srgbClr val="F05A28"/>
                </a:solidFill>
                <a:latin typeface="Helvetica" panose="020B0604020202020204" pitchFamily="34" charset="0"/>
                <a:hlinkClick r:id="rId2"/>
              </a:rPr>
              <a:t>631</a:t>
            </a:r>
            <a:r>
              <a:rPr lang="it-IT" sz="1600" dirty="0">
                <a:solidFill>
                  <a:srgbClr val="333333"/>
                </a:solidFill>
                <a:latin typeface="Helvetica" panose="020B0604020202020204" pitchFamily="34" charset="0"/>
              </a:rPr>
              <a:t>] altrui, sottraendola a chi la detiene, al fine di trarne profitto per sé o per altri, è punito con la reclusione da sei mesi a tre anni e con la multa da euro 154 a euro 516.</a:t>
            </a:r>
            <a:br>
              <a:rPr lang="it-IT" sz="1600" dirty="0">
                <a:solidFill>
                  <a:srgbClr val="333333"/>
                </a:solidFill>
                <a:latin typeface="Helvetica" panose="020B0604020202020204" pitchFamily="34" charset="0"/>
              </a:rPr>
            </a:br>
            <a:r>
              <a:rPr lang="it-IT" sz="1600" dirty="0">
                <a:solidFill>
                  <a:srgbClr val="333333"/>
                </a:solidFill>
                <a:latin typeface="Helvetica" panose="020B0604020202020204" pitchFamily="34" charset="0"/>
              </a:rPr>
              <a:t>Agli effetti della legge penale, si considera cosa mobile anche l'energia elettrica e ogni altra energia che abbia un valore economico</a:t>
            </a:r>
            <a:endParaRPr lang="it-IT" sz="1600" b="0" i="0" dirty="0">
              <a:solidFill>
                <a:srgbClr val="333333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81263" y="2237587"/>
            <a:ext cx="1126155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Art. 694 c.p. Omessa consegna di monete riconosciute contraffatte.</a:t>
            </a:r>
            <a:endParaRPr lang="it-IT" sz="1600" dirty="0" smtClean="0">
              <a:solidFill>
                <a:srgbClr val="333333"/>
              </a:solidFill>
              <a:latin typeface="Myriad Pro Bold"/>
            </a:endParaRPr>
          </a:p>
          <a:p>
            <a:r>
              <a:rPr lang="it-IT" sz="1600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Chiunque, avendo ricevuto come genuine, per un valore complessivo non inferiore a euro 0.0103, monete contraffatte o alterate, non le consegna all'</a:t>
            </a:r>
            <a:r>
              <a:rPr lang="it-IT" sz="1600" dirty="0" err="1" smtClean="0">
                <a:solidFill>
                  <a:srgbClr val="333333"/>
                </a:solidFill>
                <a:latin typeface="Helvetica" panose="020B0604020202020204" pitchFamily="34" charset="0"/>
              </a:rPr>
              <a:t>Autorita</a:t>
            </a:r>
            <a:r>
              <a:rPr lang="it-IT" sz="1600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̀ entro tre giorni da quello in cui ne ha conosciuto la </a:t>
            </a:r>
            <a:r>
              <a:rPr lang="it-IT" sz="1600" dirty="0" err="1" smtClean="0">
                <a:solidFill>
                  <a:srgbClr val="333333"/>
                </a:solidFill>
                <a:latin typeface="Helvetica" panose="020B0604020202020204" pitchFamily="34" charset="0"/>
              </a:rPr>
              <a:t>falsita</a:t>
            </a:r>
            <a:r>
              <a:rPr lang="it-IT" sz="1600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̀ o l'alterazione, indicandone la provenienza se la conosce, è punito con la sanzione amministrativa fino a euro 206.</a:t>
            </a:r>
            <a:endParaRPr lang="it-IT" sz="1600" b="0" i="0" dirty="0">
              <a:solidFill>
                <a:srgbClr val="333333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 rot="10800000" flipV="1">
            <a:off x="425114" y="4600531"/>
            <a:ext cx="109888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solidFill>
                  <a:srgbClr val="333333"/>
                </a:solidFill>
                <a:latin typeface="Helvetica" panose="020B0604020202020204" pitchFamily="34" charset="0"/>
              </a:rPr>
              <a:t>Art. 449 c.p</a:t>
            </a:r>
            <a:r>
              <a:rPr lang="it-IT" sz="1600" b="1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. Delitti </a:t>
            </a:r>
            <a:r>
              <a:rPr lang="it-IT" sz="1600" b="1" dirty="0">
                <a:solidFill>
                  <a:srgbClr val="333333"/>
                </a:solidFill>
                <a:latin typeface="Helvetica" panose="020B0604020202020204" pitchFamily="34" charset="0"/>
              </a:rPr>
              <a:t>colposi di danno</a:t>
            </a:r>
            <a:endParaRPr lang="it-IT" sz="1600" dirty="0">
              <a:solidFill>
                <a:srgbClr val="333333"/>
              </a:solidFill>
              <a:latin typeface="Myriad Pro Bold"/>
            </a:endParaRPr>
          </a:p>
          <a:p>
            <a:r>
              <a:rPr lang="it-IT" sz="1600" dirty="0">
                <a:solidFill>
                  <a:srgbClr val="333333"/>
                </a:solidFill>
                <a:latin typeface="Helvetica" panose="020B0604020202020204" pitchFamily="34" charset="0"/>
              </a:rPr>
              <a:t>Chiunque, al di fuori delle ipotesi previste nel secondo comma dell'</a:t>
            </a:r>
            <a:r>
              <a:rPr lang="it-IT" sz="1600" dirty="0">
                <a:solidFill>
                  <a:srgbClr val="F05A28"/>
                </a:solidFill>
                <a:latin typeface="Helvetica" panose="020B0604020202020204" pitchFamily="34" charset="0"/>
                <a:hlinkClick r:id="rId3"/>
              </a:rPr>
              <a:t>articolo 423-bis</a:t>
            </a:r>
            <a:r>
              <a:rPr lang="it-IT" sz="1600" dirty="0">
                <a:solidFill>
                  <a:srgbClr val="333333"/>
                </a:solidFill>
                <a:latin typeface="Helvetica" panose="020B0604020202020204" pitchFamily="34" charset="0"/>
              </a:rPr>
              <a:t>, cagiona per colpa un incendio o un altro disastro preveduto dal capo primo di questo titolo, è punito con la reclusione da uno a cinque anni.</a:t>
            </a:r>
            <a:br>
              <a:rPr lang="it-IT" sz="1600" dirty="0">
                <a:solidFill>
                  <a:srgbClr val="333333"/>
                </a:solidFill>
                <a:latin typeface="Helvetica" panose="020B0604020202020204" pitchFamily="34" charset="0"/>
              </a:rPr>
            </a:br>
            <a:r>
              <a:rPr lang="it-IT" sz="1600" dirty="0">
                <a:solidFill>
                  <a:srgbClr val="333333"/>
                </a:solidFill>
                <a:latin typeface="Helvetica" panose="020B0604020202020204" pitchFamily="34" charset="0"/>
              </a:rPr>
              <a:t>La pena è raddoppiata se si tratta di disastro ferroviario o di naufragio o di sommersione di una nave adibita a trasporto di persone o di caduta di un aeromobile adibito a trasporto di persone.</a:t>
            </a:r>
            <a:endParaRPr lang="it-IT" sz="1600" b="0" i="0" dirty="0">
              <a:solidFill>
                <a:srgbClr val="333333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 rot="10800000" flipV="1">
            <a:off x="481263" y="3644444"/>
            <a:ext cx="113417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solidFill>
                  <a:srgbClr val="333333"/>
                </a:solidFill>
                <a:latin typeface="Helvetica" panose="020B0604020202020204" pitchFamily="34" charset="0"/>
              </a:rPr>
              <a:t>Art. 423 c.p</a:t>
            </a:r>
            <a:r>
              <a:rPr lang="it-IT" sz="1600" b="1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. Incendio</a:t>
            </a:r>
            <a:r>
              <a:rPr lang="it-IT" sz="1600" b="1" dirty="0">
                <a:solidFill>
                  <a:srgbClr val="333333"/>
                </a:solidFill>
                <a:latin typeface="Helvetica" panose="020B0604020202020204" pitchFamily="34" charset="0"/>
              </a:rPr>
              <a:t>.</a:t>
            </a:r>
            <a:endParaRPr lang="it-IT" sz="1600" dirty="0">
              <a:solidFill>
                <a:srgbClr val="333333"/>
              </a:solidFill>
              <a:latin typeface="Myriad Pro Bold"/>
            </a:endParaRPr>
          </a:p>
          <a:p>
            <a:r>
              <a:rPr lang="it-IT" sz="1600" dirty="0">
                <a:solidFill>
                  <a:srgbClr val="333333"/>
                </a:solidFill>
                <a:latin typeface="Helvetica" panose="020B0604020202020204" pitchFamily="34" charset="0"/>
              </a:rPr>
              <a:t>Chiunque cagiona un incendio è punito con la reclusione da tre a sette </a:t>
            </a:r>
            <a:r>
              <a:rPr lang="it-IT" sz="1600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anni.</a:t>
            </a:r>
            <a:endParaRPr lang="it-IT" sz="1600" b="0" i="0" dirty="0">
              <a:solidFill>
                <a:srgbClr val="333333"/>
              </a:solidFill>
              <a:effectLst/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605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449054" y="136359"/>
            <a:ext cx="56949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400" b="1" dirty="0">
                <a:solidFill>
                  <a:srgbClr val="FF0000"/>
                </a:solidFill>
              </a:rPr>
              <a:t>Aspetti procedurali </a:t>
            </a:r>
            <a:r>
              <a:rPr lang="it-IT" sz="2400" b="1" dirty="0" smtClean="0">
                <a:solidFill>
                  <a:srgbClr val="FF0000"/>
                </a:solidFill>
              </a:rPr>
              <a:t>(7)</a:t>
            </a:r>
            <a:endParaRPr lang="it-IT" sz="2400" b="1" dirty="0">
              <a:solidFill>
                <a:srgbClr val="FF0000"/>
              </a:solidFill>
            </a:endParaRPr>
          </a:p>
          <a:p>
            <a:pPr lvl="0"/>
            <a:r>
              <a:rPr lang="it-IT" sz="2400" b="1" dirty="0" smtClean="0">
                <a:solidFill>
                  <a:srgbClr val="7030A0"/>
                </a:solidFill>
              </a:rPr>
              <a:t>          Cassazione </a:t>
            </a:r>
            <a:endParaRPr lang="it-IT" sz="2400" b="1" dirty="0">
              <a:solidFill>
                <a:srgbClr val="7030A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737811" y="1259305"/>
            <a:ext cx="2478505" cy="1114927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843612" y="1585935"/>
            <a:ext cx="20898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Suprema Corte</a:t>
            </a:r>
          </a:p>
          <a:p>
            <a:r>
              <a:rPr lang="it-IT" sz="1600" dirty="0" smtClean="0"/>
              <a:t>(GIUDIZIO DI MERITO)</a:t>
            </a:r>
            <a:endParaRPr lang="it-IT" sz="1600" dirty="0"/>
          </a:p>
        </p:txBody>
      </p:sp>
      <p:sp>
        <p:nvSpPr>
          <p:cNvPr id="5" name="Ovale 4"/>
          <p:cNvSpPr/>
          <p:nvPr/>
        </p:nvSpPr>
        <p:spPr>
          <a:xfrm>
            <a:off x="1884947" y="3785937"/>
            <a:ext cx="1933074" cy="1812758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</a:t>
            </a:r>
            <a:endParaRPr lang="it-IT" dirty="0"/>
          </a:p>
        </p:txBody>
      </p:sp>
      <p:sp>
        <p:nvSpPr>
          <p:cNvPr id="6" name="Ovale 5"/>
          <p:cNvSpPr/>
          <p:nvPr/>
        </p:nvSpPr>
        <p:spPr>
          <a:xfrm>
            <a:off x="5867400" y="3785937"/>
            <a:ext cx="1933074" cy="18127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029326" y="4235116"/>
            <a:ext cx="2082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Procura Generale </a:t>
            </a:r>
          </a:p>
          <a:p>
            <a:r>
              <a:rPr lang="it-IT" dirty="0" smtClean="0"/>
              <a:t>dello Stato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352674" y="3890211"/>
            <a:ext cx="18849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Difesa</a:t>
            </a:r>
            <a:endParaRPr lang="it-IT" dirty="0"/>
          </a:p>
        </p:txBody>
      </p:sp>
      <p:sp>
        <p:nvSpPr>
          <p:cNvPr id="9" name="Freccia a destra 8"/>
          <p:cNvSpPr/>
          <p:nvPr/>
        </p:nvSpPr>
        <p:spPr>
          <a:xfrm>
            <a:off x="6352674" y="1259305"/>
            <a:ext cx="1331494" cy="1764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7740316" y="1195137"/>
            <a:ext cx="3954379" cy="25853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r>
              <a:rPr lang="it-IT" dirty="0" smtClean="0"/>
              <a:t>Conferma della sentenza del giudizio di secondo grado: </a:t>
            </a:r>
            <a:r>
              <a:rPr lang="it-IT" dirty="0" smtClean="0">
                <a:solidFill>
                  <a:srgbClr val="FF0000"/>
                </a:solidFill>
              </a:rPr>
              <a:t>sentenza definitiva</a:t>
            </a:r>
          </a:p>
          <a:p>
            <a:endParaRPr lang="it-IT" dirty="0">
              <a:solidFill>
                <a:srgbClr val="FF0000"/>
              </a:solidFill>
            </a:endParaRPr>
          </a:p>
          <a:p>
            <a:r>
              <a:rPr lang="it-IT" dirty="0" smtClean="0"/>
              <a:t>Vizi formali: rinvio degli atti al Giudice di secondo grado (nuovo processo)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977650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69495" y="593558"/>
            <a:ext cx="697831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Alla fine, quindi:</a:t>
            </a:r>
          </a:p>
          <a:p>
            <a:endParaRPr lang="it-IT" dirty="0"/>
          </a:p>
          <a:p>
            <a:endParaRPr lang="it-IT" b="1" dirty="0" smtClean="0"/>
          </a:p>
          <a:p>
            <a:r>
              <a:rPr lang="it-IT" b="1" dirty="0" smtClean="0"/>
              <a:t>-    O il sanitario è assolto;</a:t>
            </a:r>
          </a:p>
          <a:p>
            <a:endParaRPr lang="it-IT" b="1" dirty="0"/>
          </a:p>
          <a:p>
            <a:pPr marL="285750" indent="-285750">
              <a:buFontTx/>
              <a:buChar char="-"/>
            </a:pPr>
            <a:r>
              <a:rPr lang="it-IT" b="1" dirty="0" smtClean="0"/>
              <a:t>O il sanitario è condannato in via definitiva</a:t>
            </a:r>
          </a:p>
          <a:p>
            <a:r>
              <a:rPr lang="it-IT" dirty="0"/>
              <a:t> </a:t>
            </a:r>
            <a:r>
              <a:rPr lang="it-IT" dirty="0" smtClean="0"/>
              <a:t>                                </a:t>
            </a:r>
          </a:p>
          <a:p>
            <a:r>
              <a:rPr lang="it-IT" dirty="0" smtClean="0"/>
              <a:t>                                               - pena (es: 2 anni di reclusione)</a:t>
            </a:r>
          </a:p>
          <a:p>
            <a:r>
              <a:rPr lang="it-IT" dirty="0"/>
              <a:t> </a:t>
            </a:r>
            <a:r>
              <a:rPr lang="it-IT" dirty="0" smtClean="0"/>
              <a:t>                                              - pena accessoria (es: interdizione)</a:t>
            </a:r>
          </a:p>
          <a:p>
            <a:r>
              <a:rPr lang="it-IT" dirty="0"/>
              <a:t> </a:t>
            </a:r>
            <a:r>
              <a:rPr lang="it-IT" dirty="0" smtClean="0"/>
              <a:t>                                              - multa (es: 300,00 euro)</a:t>
            </a:r>
          </a:p>
          <a:p>
            <a:r>
              <a:rPr lang="it-IT" dirty="0"/>
              <a:t> </a:t>
            </a:r>
            <a:r>
              <a:rPr lang="it-IT" dirty="0" smtClean="0"/>
              <a:t>                                              - pagamento spese processuali</a:t>
            </a:r>
          </a:p>
          <a:p>
            <a:r>
              <a:rPr lang="it-IT" dirty="0"/>
              <a:t> </a:t>
            </a:r>
            <a:r>
              <a:rPr lang="it-IT" dirty="0" smtClean="0"/>
              <a:t>                                              - risarcimento del danno </a:t>
            </a:r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738470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45957" y="705852"/>
            <a:ext cx="10547685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333333"/>
                </a:solidFill>
                <a:latin typeface="Helvetica" panose="020B0604020202020204" pitchFamily="34" charset="0"/>
              </a:rPr>
              <a:t>Art. 185 c.p</a:t>
            </a:r>
            <a:r>
              <a:rPr lang="it-IT" b="1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. Restituzioni </a:t>
            </a:r>
            <a:r>
              <a:rPr lang="it-IT" b="1" dirty="0">
                <a:solidFill>
                  <a:srgbClr val="333333"/>
                </a:solidFill>
                <a:latin typeface="Helvetica" panose="020B0604020202020204" pitchFamily="34" charset="0"/>
              </a:rPr>
              <a:t>e risarcimento del danno.</a:t>
            </a:r>
            <a:endParaRPr lang="it-IT" dirty="0">
              <a:solidFill>
                <a:srgbClr val="333333"/>
              </a:solidFill>
              <a:latin typeface="Myriad Pro Bold"/>
            </a:endParaRPr>
          </a:p>
          <a:p>
            <a:r>
              <a:rPr lang="it-IT" dirty="0">
                <a:solidFill>
                  <a:srgbClr val="333333"/>
                </a:solidFill>
                <a:latin typeface="Helvetica" panose="020B0604020202020204" pitchFamily="34" charset="0"/>
              </a:rPr>
              <a:t>Ogni reato obbliga alle restituzioni, a norma delle leggi civili</a:t>
            </a:r>
            <a:r>
              <a:rPr lang="it-IT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.</a:t>
            </a:r>
          </a:p>
          <a:p>
            <a:r>
              <a:rPr lang="it-IT" sz="2000" b="1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Ogni </a:t>
            </a:r>
            <a:r>
              <a:rPr lang="it-IT" sz="2000" b="1" dirty="0">
                <a:solidFill>
                  <a:srgbClr val="333333"/>
                </a:solidFill>
                <a:latin typeface="Helvetica" panose="020B0604020202020204" pitchFamily="34" charset="0"/>
              </a:rPr>
              <a:t>reato</a:t>
            </a:r>
            <a:r>
              <a:rPr lang="it-IT" dirty="0">
                <a:solidFill>
                  <a:srgbClr val="333333"/>
                </a:solidFill>
                <a:latin typeface="Helvetica" panose="020B0604020202020204" pitchFamily="34" charset="0"/>
              </a:rPr>
              <a:t>, che abbia cagionato </a:t>
            </a:r>
            <a:endParaRPr lang="it-IT" dirty="0" smtClean="0">
              <a:solidFill>
                <a:srgbClr val="333333"/>
              </a:solidFill>
              <a:latin typeface="Helvetica" panose="020B0604020202020204" pitchFamily="34" charset="0"/>
            </a:endParaRPr>
          </a:p>
          <a:p>
            <a:r>
              <a:rPr lang="it-IT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un </a:t>
            </a:r>
            <a:r>
              <a:rPr lang="it-IT" dirty="0">
                <a:solidFill>
                  <a:srgbClr val="FF0000"/>
                </a:solidFill>
                <a:latin typeface="Helvetica" panose="020B0604020202020204" pitchFamily="34" charset="0"/>
              </a:rPr>
              <a:t>danno </a:t>
            </a:r>
            <a:endParaRPr lang="it-IT" dirty="0" smtClean="0">
              <a:solidFill>
                <a:srgbClr val="FF0000"/>
              </a:solidFill>
              <a:latin typeface="Helvetica" panose="020B0604020202020204" pitchFamily="34" charset="0"/>
            </a:endParaRPr>
          </a:p>
          <a:p>
            <a:r>
              <a:rPr lang="it-IT" dirty="0" smtClean="0">
                <a:solidFill>
                  <a:srgbClr val="0070C0"/>
                </a:solidFill>
                <a:latin typeface="Helvetica" panose="020B0604020202020204" pitchFamily="34" charset="0"/>
              </a:rPr>
              <a:t>patrimoniale</a:t>
            </a:r>
            <a:r>
              <a:rPr lang="it-IT" dirty="0" smtClean="0">
                <a:solidFill>
                  <a:srgbClr val="FF0000"/>
                </a:solidFill>
                <a:latin typeface="Helvetica" panose="020B0604020202020204" pitchFamily="34" charset="0"/>
              </a:rPr>
              <a:t> </a:t>
            </a:r>
            <a:r>
              <a:rPr lang="it-IT" dirty="0">
                <a:solidFill>
                  <a:srgbClr val="333333"/>
                </a:solidFill>
                <a:latin typeface="Helvetica" panose="020B0604020202020204" pitchFamily="34" charset="0"/>
              </a:rPr>
              <a:t>o </a:t>
            </a:r>
            <a:endParaRPr lang="it-IT" dirty="0" smtClean="0">
              <a:solidFill>
                <a:srgbClr val="333333"/>
              </a:solidFill>
              <a:latin typeface="Helvetica" panose="020B0604020202020204" pitchFamily="34" charset="0"/>
            </a:endParaRPr>
          </a:p>
          <a:p>
            <a:r>
              <a:rPr lang="it-IT" dirty="0" smtClean="0">
                <a:solidFill>
                  <a:srgbClr val="00B050"/>
                </a:solidFill>
                <a:latin typeface="Helvetica" panose="020B0604020202020204" pitchFamily="34" charset="0"/>
              </a:rPr>
              <a:t>non </a:t>
            </a:r>
            <a:r>
              <a:rPr lang="it-IT" dirty="0">
                <a:solidFill>
                  <a:srgbClr val="00B050"/>
                </a:solidFill>
                <a:latin typeface="Helvetica" panose="020B0604020202020204" pitchFamily="34" charset="0"/>
              </a:rPr>
              <a:t>patrimoniale</a:t>
            </a:r>
            <a:r>
              <a:rPr lang="it-IT" dirty="0">
                <a:solidFill>
                  <a:srgbClr val="333333"/>
                </a:solidFill>
                <a:latin typeface="Helvetica" panose="020B0604020202020204" pitchFamily="34" charset="0"/>
              </a:rPr>
              <a:t>, </a:t>
            </a:r>
            <a:endParaRPr lang="it-IT" dirty="0" smtClean="0">
              <a:solidFill>
                <a:srgbClr val="333333"/>
              </a:solidFill>
              <a:latin typeface="Helvetica" panose="020B0604020202020204" pitchFamily="34" charset="0"/>
            </a:endParaRPr>
          </a:p>
          <a:p>
            <a:r>
              <a:rPr lang="it-IT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obbliga </a:t>
            </a:r>
            <a:r>
              <a:rPr lang="it-IT" dirty="0">
                <a:solidFill>
                  <a:srgbClr val="333333"/>
                </a:solidFill>
                <a:latin typeface="Helvetica" panose="020B0604020202020204" pitchFamily="34" charset="0"/>
              </a:rPr>
              <a:t>al risarcimento il colpevole e le persone che, a norma delle leggi civili, debbono rispondere per il fatto di lui.</a:t>
            </a:r>
            <a:endParaRPr lang="it-IT" b="0" i="0" dirty="0">
              <a:solidFill>
                <a:srgbClr val="333333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 rot="10800000" flipV="1">
            <a:off x="745958" y="3199978"/>
            <a:ext cx="104353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333333"/>
                </a:solidFill>
                <a:latin typeface="Helvetica" panose="020B0604020202020204" pitchFamily="34" charset="0"/>
              </a:rPr>
              <a:t>Art. 2043 c.c</a:t>
            </a:r>
            <a:r>
              <a:rPr lang="it-IT" b="1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. Risarcimento </a:t>
            </a:r>
            <a:r>
              <a:rPr lang="it-IT" b="1" dirty="0">
                <a:solidFill>
                  <a:srgbClr val="333333"/>
                </a:solidFill>
                <a:latin typeface="Helvetica" panose="020B0604020202020204" pitchFamily="34" charset="0"/>
              </a:rPr>
              <a:t>per fatto illecito.</a:t>
            </a:r>
            <a:endParaRPr lang="it-IT" dirty="0">
              <a:solidFill>
                <a:srgbClr val="333333"/>
              </a:solidFill>
              <a:latin typeface="Myriad Pro Bold"/>
            </a:endParaRPr>
          </a:p>
          <a:p>
            <a:r>
              <a:rPr lang="it-IT" dirty="0">
                <a:solidFill>
                  <a:srgbClr val="333333"/>
                </a:solidFill>
                <a:latin typeface="Helvetica" panose="020B0604020202020204" pitchFamily="34" charset="0"/>
              </a:rPr>
              <a:t>Qualunque </a:t>
            </a:r>
            <a:r>
              <a:rPr lang="it-IT" dirty="0">
                <a:solidFill>
                  <a:srgbClr val="00B050"/>
                </a:solidFill>
                <a:latin typeface="Helvetica" panose="020B0604020202020204" pitchFamily="34" charset="0"/>
              </a:rPr>
              <a:t>fatto doloso o colposo</a:t>
            </a:r>
            <a:r>
              <a:rPr lang="it-IT" dirty="0">
                <a:solidFill>
                  <a:srgbClr val="333333"/>
                </a:solidFill>
                <a:latin typeface="Helvetica" panose="020B0604020202020204" pitchFamily="34" charset="0"/>
              </a:rPr>
              <a:t>, che cagiona ad altri un </a:t>
            </a:r>
            <a:r>
              <a:rPr lang="it-IT" dirty="0">
                <a:solidFill>
                  <a:srgbClr val="FF0000"/>
                </a:solidFill>
                <a:latin typeface="Helvetica" panose="020B0604020202020204" pitchFamily="34" charset="0"/>
              </a:rPr>
              <a:t>danno ingiusto</a:t>
            </a:r>
            <a:r>
              <a:rPr lang="it-IT" dirty="0">
                <a:solidFill>
                  <a:srgbClr val="333333"/>
                </a:solidFill>
                <a:latin typeface="Helvetica" panose="020B0604020202020204" pitchFamily="34" charset="0"/>
              </a:rPr>
              <a:t>, obbliga colui che ha commesso il fatto a risarcire il danno</a:t>
            </a:r>
            <a:endParaRPr lang="it-IT" b="0" i="0" dirty="0">
              <a:solidFill>
                <a:srgbClr val="333333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 rot="10800000" flipV="1">
            <a:off x="745956" y="4826019"/>
            <a:ext cx="112455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333333"/>
                </a:solidFill>
                <a:latin typeface="Helvetica" panose="020B0604020202020204" pitchFamily="34" charset="0"/>
              </a:rPr>
              <a:t>Art. 1173 c.c</a:t>
            </a:r>
            <a:r>
              <a:rPr lang="it-IT" b="1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. Fonti </a:t>
            </a:r>
            <a:r>
              <a:rPr lang="it-IT" b="1" dirty="0">
                <a:solidFill>
                  <a:srgbClr val="333333"/>
                </a:solidFill>
                <a:latin typeface="Helvetica" panose="020B0604020202020204" pitchFamily="34" charset="0"/>
              </a:rPr>
              <a:t>delle obbligazioni.</a:t>
            </a:r>
            <a:endParaRPr lang="it-IT" dirty="0">
              <a:solidFill>
                <a:srgbClr val="333333"/>
              </a:solidFill>
              <a:latin typeface="Myriad Pro Bold"/>
            </a:endParaRPr>
          </a:p>
          <a:p>
            <a:r>
              <a:rPr lang="it-IT" dirty="0">
                <a:solidFill>
                  <a:srgbClr val="333333"/>
                </a:solidFill>
                <a:latin typeface="Helvetica" panose="020B0604020202020204" pitchFamily="34" charset="0"/>
              </a:rPr>
              <a:t>Le obbligazioni derivano da contratto , da fatto illecito, o da ogni altro atto o fatto idoneo </a:t>
            </a:r>
            <a:r>
              <a:rPr lang="it-IT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a produrle </a:t>
            </a:r>
            <a:r>
              <a:rPr lang="it-IT" dirty="0">
                <a:solidFill>
                  <a:srgbClr val="333333"/>
                </a:solidFill>
                <a:latin typeface="Helvetica" panose="020B0604020202020204" pitchFamily="34" charset="0"/>
              </a:rPr>
              <a:t>in </a:t>
            </a:r>
            <a:r>
              <a:rPr lang="it-IT" dirty="0" err="1">
                <a:solidFill>
                  <a:srgbClr val="333333"/>
                </a:solidFill>
                <a:latin typeface="Helvetica" panose="020B0604020202020204" pitchFamily="34" charset="0"/>
              </a:rPr>
              <a:t>conformita</a:t>
            </a:r>
            <a:r>
              <a:rPr lang="it-IT" dirty="0">
                <a:solidFill>
                  <a:srgbClr val="333333"/>
                </a:solidFill>
                <a:latin typeface="Helvetica" panose="020B0604020202020204" pitchFamily="34" charset="0"/>
              </a:rPr>
              <a:t>̀ dell'ordinamento giuridico.</a:t>
            </a:r>
            <a:endParaRPr lang="it-IT" b="0" i="0" dirty="0">
              <a:solidFill>
                <a:srgbClr val="333333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49704" y="633663"/>
            <a:ext cx="11069053" cy="241129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649705" y="3199977"/>
            <a:ext cx="11069053" cy="11550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45957" y="4748463"/>
            <a:ext cx="10972801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826168" y="240632"/>
            <a:ext cx="10457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RESPONSABILITA’ CIVILE DA FATTO ILLECITO, AQUILIANA o EXTRACONTRATTAULE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5676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10125" y="978568"/>
            <a:ext cx="1012256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Danno patrimoniale:</a:t>
            </a:r>
          </a:p>
          <a:p>
            <a:endParaRPr lang="it-IT" dirty="0"/>
          </a:p>
          <a:p>
            <a:r>
              <a:rPr lang="it-IT" dirty="0" smtClean="0"/>
              <a:t>             lucro cessante (mancato guadagno);</a:t>
            </a:r>
          </a:p>
          <a:p>
            <a:r>
              <a:rPr lang="it-IT" dirty="0"/>
              <a:t> </a:t>
            </a:r>
            <a:r>
              <a:rPr lang="it-IT" dirty="0" smtClean="0"/>
              <a:t>            danno emergente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b="1" dirty="0" smtClean="0">
                <a:solidFill>
                  <a:srgbClr val="FF0000"/>
                </a:solidFill>
              </a:rPr>
              <a:t>Danno non patrimoniale:</a:t>
            </a:r>
          </a:p>
          <a:p>
            <a:endParaRPr lang="it-IT" b="1" dirty="0">
              <a:solidFill>
                <a:srgbClr val="FF0000"/>
              </a:solidFill>
            </a:endParaRPr>
          </a:p>
          <a:p>
            <a:r>
              <a:rPr lang="it-IT" b="1" dirty="0" smtClean="0">
                <a:solidFill>
                  <a:srgbClr val="FF0000"/>
                </a:solidFill>
              </a:rPr>
              <a:t>              </a:t>
            </a:r>
            <a:r>
              <a:rPr lang="it-IT" dirty="0" smtClean="0"/>
              <a:t>tutto quello che </a:t>
            </a:r>
            <a:r>
              <a:rPr lang="it-IT" u="sng" dirty="0" smtClean="0"/>
              <a:t>non rientra </a:t>
            </a:r>
            <a:r>
              <a:rPr lang="it-IT" dirty="0" smtClean="0"/>
              <a:t>nelle due categorie precedenti,</a:t>
            </a:r>
          </a:p>
          <a:p>
            <a:r>
              <a:rPr lang="it-IT" dirty="0"/>
              <a:t> </a:t>
            </a:r>
            <a:r>
              <a:rPr lang="it-IT" dirty="0" smtClean="0"/>
              <a:t>             (ovvero: morale, </a:t>
            </a:r>
            <a:r>
              <a:rPr lang="it-IT" b="1" dirty="0" smtClean="0">
                <a:solidFill>
                  <a:srgbClr val="7030A0"/>
                </a:solidFill>
              </a:rPr>
              <a:t>biologico</a:t>
            </a:r>
            <a:r>
              <a:rPr lang="it-IT" dirty="0" smtClean="0"/>
              <a:t>, estetico, vita di relazione, gioia della vita sessuale, ….</a:t>
            </a:r>
          </a:p>
          <a:p>
            <a:endParaRPr lang="it-IT" dirty="0" smtClean="0"/>
          </a:p>
          <a:p>
            <a:r>
              <a:rPr lang="it-IT" dirty="0"/>
              <a:t> </a:t>
            </a:r>
            <a:r>
              <a:rPr lang="it-IT" dirty="0" smtClean="0"/>
              <a:t>               </a:t>
            </a:r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788018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73242" y="256674"/>
            <a:ext cx="111733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 Art</a:t>
            </a:r>
            <a:r>
              <a:rPr lang="it-IT" b="1" dirty="0">
                <a:solidFill>
                  <a:srgbClr val="333333"/>
                </a:solidFill>
                <a:latin typeface="Helvetica" panose="020B0604020202020204" pitchFamily="34" charset="0"/>
              </a:rPr>
              <a:t>. 575 c.p</a:t>
            </a:r>
            <a:r>
              <a:rPr lang="it-IT" b="1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. Omicidio</a:t>
            </a:r>
            <a:r>
              <a:rPr lang="it-IT" b="1" dirty="0">
                <a:solidFill>
                  <a:srgbClr val="333333"/>
                </a:solidFill>
                <a:latin typeface="Helvetica" panose="020B0604020202020204" pitchFamily="34" charset="0"/>
              </a:rPr>
              <a:t>.</a:t>
            </a:r>
            <a:endParaRPr lang="it-IT" dirty="0">
              <a:solidFill>
                <a:srgbClr val="333333"/>
              </a:solidFill>
              <a:latin typeface="Myriad Pro Bold"/>
            </a:endParaRPr>
          </a:p>
          <a:p>
            <a:r>
              <a:rPr lang="it-IT" dirty="0">
                <a:solidFill>
                  <a:srgbClr val="333333"/>
                </a:solidFill>
                <a:latin typeface="Helvetica" panose="020B0604020202020204" pitchFamily="34" charset="0"/>
              </a:rPr>
              <a:t>Chiunque cagiona la morte di un uomo è punito con la reclusione non inferiore ad anni ventuno</a:t>
            </a:r>
            <a:endParaRPr lang="it-IT" b="0" i="0" dirty="0">
              <a:solidFill>
                <a:srgbClr val="333333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73243" y="1427747"/>
            <a:ext cx="113578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333333"/>
                </a:solidFill>
                <a:latin typeface="Helvetica" panose="020B0604020202020204" pitchFamily="34" charset="0"/>
              </a:rPr>
              <a:t>Art. 584 c.p</a:t>
            </a:r>
            <a:r>
              <a:rPr lang="it-IT" b="1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. Omicidio </a:t>
            </a:r>
            <a:r>
              <a:rPr lang="it-IT" b="1" dirty="0">
                <a:solidFill>
                  <a:srgbClr val="333333"/>
                </a:solidFill>
                <a:latin typeface="Helvetica" panose="020B0604020202020204" pitchFamily="34" charset="0"/>
              </a:rPr>
              <a:t>preterintenzionale.</a:t>
            </a:r>
            <a:endParaRPr lang="it-IT" dirty="0">
              <a:solidFill>
                <a:srgbClr val="333333"/>
              </a:solidFill>
              <a:latin typeface="Myriad Pro Bold"/>
            </a:endParaRPr>
          </a:p>
          <a:p>
            <a:r>
              <a:rPr lang="it-IT" dirty="0">
                <a:solidFill>
                  <a:srgbClr val="333333"/>
                </a:solidFill>
                <a:latin typeface="Helvetica" panose="020B0604020202020204" pitchFamily="34" charset="0"/>
              </a:rPr>
              <a:t>Chiunque, con atti diretti a commettere uno dei delitti preveduti dagli </a:t>
            </a:r>
            <a:r>
              <a:rPr lang="it-IT" dirty="0">
                <a:solidFill>
                  <a:srgbClr val="F05A28"/>
                </a:solidFill>
                <a:latin typeface="Helvetica" panose="020B0604020202020204" pitchFamily="34" charset="0"/>
                <a:hlinkClick r:id="rId2"/>
              </a:rPr>
              <a:t>articoli 581</a:t>
            </a:r>
            <a:r>
              <a:rPr lang="it-IT" dirty="0">
                <a:solidFill>
                  <a:srgbClr val="333333"/>
                </a:solidFill>
                <a:latin typeface="Helvetica" panose="020B0604020202020204" pitchFamily="34" charset="0"/>
              </a:rPr>
              <a:t> e </a:t>
            </a:r>
            <a:r>
              <a:rPr lang="it-IT" dirty="0">
                <a:solidFill>
                  <a:srgbClr val="F05A28"/>
                </a:solidFill>
                <a:latin typeface="Helvetica" panose="020B0604020202020204" pitchFamily="34" charset="0"/>
                <a:hlinkClick r:id="rId2"/>
              </a:rPr>
              <a:t>582</a:t>
            </a:r>
            <a:r>
              <a:rPr lang="it-IT" dirty="0">
                <a:solidFill>
                  <a:srgbClr val="333333"/>
                </a:solidFill>
                <a:latin typeface="Helvetica" panose="020B0604020202020204" pitchFamily="34" charset="0"/>
              </a:rPr>
              <a:t>, cagiona la morte di un uomo, è punito con la reclusione da dieci a diciotto anni.</a:t>
            </a:r>
            <a:endParaRPr lang="it-IT" b="0" i="0" dirty="0">
              <a:solidFill>
                <a:srgbClr val="333333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73242" y="2743199"/>
            <a:ext cx="1150218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333333"/>
                </a:solidFill>
                <a:latin typeface="Helvetica" panose="020B0604020202020204" pitchFamily="34" charset="0"/>
              </a:rPr>
              <a:t>Art. 589 c.p</a:t>
            </a:r>
            <a:r>
              <a:rPr lang="it-IT" b="1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. Omicidio </a:t>
            </a:r>
            <a:r>
              <a:rPr lang="it-IT" b="1" dirty="0">
                <a:solidFill>
                  <a:srgbClr val="333333"/>
                </a:solidFill>
                <a:latin typeface="Helvetica" panose="020B0604020202020204" pitchFamily="34" charset="0"/>
              </a:rPr>
              <a:t>colposo.</a:t>
            </a:r>
            <a:endParaRPr lang="it-IT" dirty="0">
              <a:solidFill>
                <a:srgbClr val="333333"/>
              </a:solidFill>
              <a:latin typeface="Myriad Pro Bold"/>
            </a:endParaRPr>
          </a:p>
          <a:p>
            <a:r>
              <a:rPr lang="it-IT" dirty="0">
                <a:solidFill>
                  <a:srgbClr val="333333"/>
                </a:solidFill>
                <a:latin typeface="Helvetica" panose="020B0604020202020204" pitchFamily="34" charset="0"/>
              </a:rPr>
              <a:t>Chiunque cagiona per colpa la morte di una persona è punito con la reclusione da sei mesi a cinque anni.</a:t>
            </a:r>
            <a:br>
              <a:rPr lang="it-IT" dirty="0">
                <a:solidFill>
                  <a:srgbClr val="333333"/>
                </a:solidFill>
                <a:latin typeface="Helvetica" panose="020B0604020202020204" pitchFamily="34" charset="0"/>
              </a:rPr>
            </a:br>
            <a:r>
              <a:rPr lang="it-IT" dirty="0">
                <a:solidFill>
                  <a:srgbClr val="333333"/>
                </a:solidFill>
                <a:latin typeface="Helvetica" panose="020B0604020202020204" pitchFamily="34" charset="0"/>
              </a:rPr>
              <a:t>Se il fatto è commesso con violazione delle norme per la prevenzione degli infortuni sul lavoro la pena è della reclusione da due a sette anni.</a:t>
            </a:r>
            <a:br>
              <a:rPr lang="it-IT" dirty="0">
                <a:solidFill>
                  <a:srgbClr val="333333"/>
                </a:solidFill>
                <a:latin typeface="Helvetica" panose="020B0604020202020204" pitchFamily="34" charset="0"/>
              </a:rPr>
            </a:br>
            <a:r>
              <a:rPr lang="it-IT" dirty="0">
                <a:solidFill>
                  <a:srgbClr val="333333"/>
                </a:solidFill>
                <a:latin typeface="Helvetica" panose="020B0604020202020204" pitchFamily="34" charset="0"/>
              </a:rPr>
              <a:t>Se il fatto è commesso nell'esercizio abusivo di una professione per la quale è richiesta una speciale abilitazione dello Stato o di un'arte sanitaria, la pena è della reclusione da tre a dieci </a:t>
            </a:r>
            <a:r>
              <a:rPr lang="it-IT" dirty="0" err="1">
                <a:solidFill>
                  <a:srgbClr val="333333"/>
                </a:solidFill>
                <a:latin typeface="Helvetica" panose="020B0604020202020204" pitchFamily="34" charset="0"/>
              </a:rPr>
              <a:t>ann</a:t>
            </a:r>
            <a:endParaRPr lang="it-IT" b="0" i="0" dirty="0">
              <a:solidFill>
                <a:srgbClr val="333333"/>
              </a:solidFill>
              <a:effectLst/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1756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7" descr="Senza titolo-25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87132" y="2277979"/>
            <a:ext cx="2501860" cy="1676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nettore 1 3"/>
          <p:cNvCxnSpPr/>
          <p:nvPr/>
        </p:nvCxnSpPr>
        <p:spPr>
          <a:xfrm flipV="1">
            <a:off x="689811" y="4531895"/>
            <a:ext cx="10443410" cy="1604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9769642" y="5013158"/>
            <a:ext cx="15961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EVENTO (C.P.)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EFFETTO</a:t>
            </a:r>
            <a:r>
              <a:rPr lang="it-IT" dirty="0" smtClean="0"/>
              <a:t> </a:t>
            </a:r>
            <a:r>
              <a:rPr lang="it-IT" sz="3200" b="1" dirty="0" smtClean="0"/>
              <a:t>(1)</a:t>
            </a:r>
            <a:endParaRPr lang="it-IT" sz="3200" b="1" dirty="0"/>
          </a:p>
        </p:txBody>
      </p:sp>
      <p:sp>
        <p:nvSpPr>
          <p:cNvPr id="6" name="Ovale 5"/>
          <p:cNvSpPr/>
          <p:nvPr/>
        </p:nvSpPr>
        <p:spPr>
          <a:xfrm>
            <a:off x="9496926" y="4852737"/>
            <a:ext cx="2292066" cy="147587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5069305" y="4612105"/>
            <a:ext cx="1275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tempo</a:t>
            </a:r>
            <a:endParaRPr lang="it-IT" dirty="0"/>
          </a:p>
        </p:txBody>
      </p:sp>
      <p:cxnSp>
        <p:nvCxnSpPr>
          <p:cNvPr id="9" name="Connettore 1 8"/>
          <p:cNvCxnSpPr>
            <a:endCxn id="6" idx="0"/>
          </p:cNvCxnSpPr>
          <p:nvPr/>
        </p:nvCxnSpPr>
        <p:spPr>
          <a:xfrm>
            <a:off x="10635916" y="4115201"/>
            <a:ext cx="7043" cy="73753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2871537" y="385011"/>
            <a:ext cx="42076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Riassumendo: nella valutazione del delitto</a:t>
            </a:r>
            <a:r>
              <a:rPr lang="it-IT" dirty="0" smtClean="0"/>
              <a:t>:</a:t>
            </a:r>
          </a:p>
          <a:p>
            <a:pPr marL="342900" indent="-342900">
              <a:buAutoNum type="arabicParenR"/>
            </a:pPr>
            <a:r>
              <a:rPr lang="it-IT" dirty="0" smtClean="0"/>
              <a:t>c’è effetto «reato»?</a:t>
            </a:r>
          </a:p>
          <a:p>
            <a:pPr marL="342900" indent="-342900">
              <a:buAutoNum type="arabicParenR"/>
            </a:pPr>
            <a:r>
              <a:rPr lang="it-IT" dirty="0" smtClean="0"/>
              <a:t>c’è causalità </a:t>
            </a:r>
            <a:r>
              <a:rPr lang="it-IT" dirty="0" smtClean="0">
                <a:solidFill>
                  <a:srgbClr val="FF0000"/>
                </a:solidFill>
              </a:rPr>
              <a:t>attiva</a:t>
            </a:r>
            <a:r>
              <a:rPr lang="it-IT" dirty="0" smtClean="0"/>
              <a:t> o </a:t>
            </a:r>
            <a:r>
              <a:rPr lang="it-IT" dirty="0" smtClean="0">
                <a:solidFill>
                  <a:srgbClr val="00B050"/>
                </a:solidFill>
              </a:rPr>
              <a:t>passiva</a:t>
            </a:r>
            <a:r>
              <a:rPr lang="it-IT" dirty="0" smtClean="0"/>
              <a:t>?</a:t>
            </a:r>
          </a:p>
          <a:p>
            <a:pPr marL="342900" indent="-342900">
              <a:buAutoNum type="arabicParenR"/>
            </a:pPr>
            <a:r>
              <a:rPr lang="it-IT" dirty="0" smtClean="0"/>
              <a:t>Dolo, colpa o preterintenzione?</a:t>
            </a:r>
            <a:endParaRPr lang="it-IT" dirty="0">
              <a:solidFill>
                <a:srgbClr val="C00000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9811" y="2180423"/>
            <a:ext cx="2143125" cy="214312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9811" y="4650307"/>
            <a:ext cx="1828799" cy="1828799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975512" y="4689992"/>
            <a:ext cx="6495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/>
              <a:t>(2)</a:t>
            </a:r>
            <a:endParaRPr lang="it-IT" sz="3200" b="1" dirty="0"/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81573" y="476730"/>
            <a:ext cx="2143125" cy="2143125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7079226" y="1299412"/>
            <a:ext cx="949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/>
              <a:t>(3)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xmlns="" val="498934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29263" y="144379"/>
            <a:ext cx="4596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Aspetti procedurali (1)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3" name="Ovale 2"/>
          <p:cNvSpPr/>
          <p:nvPr/>
        </p:nvSpPr>
        <p:spPr>
          <a:xfrm flipH="1" flipV="1">
            <a:off x="5237746" y="4539916"/>
            <a:ext cx="2887579" cy="15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577515" y="657726"/>
            <a:ext cx="732322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t-IT" dirty="0" smtClean="0"/>
              <a:t>Si verifica il </a:t>
            </a:r>
            <a:r>
              <a:rPr lang="it-IT" dirty="0" smtClean="0">
                <a:solidFill>
                  <a:srgbClr val="FF0000"/>
                </a:solidFill>
              </a:rPr>
              <a:t>decesso</a:t>
            </a:r>
            <a:r>
              <a:rPr lang="it-IT" dirty="0" smtClean="0"/>
              <a:t> di una paziente dopo il parto (</a:t>
            </a:r>
            <a:r>
              <a:rPr lang="it-IT" dirty="0" smtClean="0">
                <a:solidFill>
                  <a:srgbClr val="FF0000"/>
                </a:solidFill>
              </a:rPr>
              <a:t>ESEMPIO!!!!</a:t>
            </a:r>
            <a:r>
              <a:rPr lang="it-IT" dirty="0" smtClean="0"/>
              <a:t>)</a:t>
            </a:r>
          </a:p>
          <a:p>
            <a:pPr marL="342900" indent="-342900">
              <a:buAutoNum type="arabicPeriod"/>
            </a:pPr>
            <a:endParaRPr lang="it-IT" dirty="0"/>
          </a:p>
        </p:txBody>
      </p:sp>
      <p:sp>
        <p:nvSpPr>
          <p:cNvPr id="5" name="Ovale 4"/>
          <p:cNvSpPr/>
          <p:nvPr/>
        </p:nvSpPr>
        <p:spPr>
          <a:xfrm>
            <a:off x="1010653" y="3505199"/>
            <a:ext cx="3224463" cy="11389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692442" y="3697705"/>
            <a:ext cx="20468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Polizia Giudiziaria</a:t>
            </a:r>
          </a:p>
          <a:p>
            <a:r>
              <a:rPr lang="it-IT" dirty="0" smtClean="0"/>
              <a:t>PS, CC, PL, GF, </a:t>
            </a:r>
            <a:r>
              <a:rPr lang="it-IT" dirty="0" err="1" smtClean="0"/>
              <a:t>etc</a:t>
            </a:r>
            <a:r>
              <a:rPr lang="it-IT" dirty="0" smtClean="0"/>
              <a:t>….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406189" y="4908885"/>
            <a:ext cx="2991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Procura della Repubblica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Pubblico Ministero (P.M.)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2021305" y="1860884"/>
            <a:ext cx="2382253" cy="1018674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2350168" y="2013284"/>
            <a:ext cx="19463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Direzione Sanitaria</a:t>
            </a:r>
          </a:p>
          <a:p>
            <a:r>
              <a:rPr lang="it-IT" dirty="0" smtClean="0"/>
              <a:t>(Denuncia)</a:t>
            </a:r>
            <a:endParaRPr lang="it-IT" dirty="0"/>
          </a:p>
        </p:txBody>
      </p:sp>
      <p:sp>
        <p:nvSpPr>
          <p:cNvPr id="11" name="Ovale 10"/>
          <p:cNvSpPr/>
          <p:nvPr/>
        </p:nvSpPr>
        <p:spPr>
          <a:xfrm>
            <a:off x="96254" y="1929698"/>
            <a:ext cx="1817964" cy="94986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73243" y="2133600"/>
            <a:ext cx="11146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Parenti</a:t>
            </a:r>
          </a:p>
          <a:p>
            <a:r>
              <a:rPr lang="it-IT" dirty="0" smtClean="0"/>
              <a:t>(Querela)</a:t>
            </a:r>
            <a:endParaRPr lang="it-IT" dirty="0"/>
          </a:p>
        </p:txBody>
      </p:sp>
      <p:sp>
        <p:nvSpPr>
          <p:cNvPr id="13" name="Freccia in giù 12"/>
          <p:cNvSpPr/>
          <p:nvPr/>
        </p:nvSpPr>
        <p:spPr>
          <a:xfrm rot="705895">
            <a:off x="3041209" y="2945473"/>
            <a:ext cx="425116" cy="559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/>
          <p:cNvSpPr/>
          <p:nvPr/>
        </p:nvSpPr>
        <p:spPr>
          <a:xfrm rot="19390291">
            <a:off x="1227221" y="2908005"/>
            <a:ext cx="360652" cy="7014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/>
          <p:cNvSpPr/>
          <p:nvPr/>
        </p:nvSpPr>
        <p:spPr>
          <a:xfrm rot="1922301">
            <a:off x="4179328" y="4270481"/>
            <a:ext cx="1197164" cy="6691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umetto 4 15"/>
          <p:cNvSpPr/>
          <p:nvPr/>
        </p:nvSpPr>
        <p:spPr>
          <a:xfrm>
            <a:off x="8398082" y="1233739"/>
            <a:ext cx="3473116" cy="2714490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0457" y="4372747"/>
            <a:ext cx="2143125" cy="2143125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8863263" y="2133600"/>
            <a:ext cx="3141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C’è reato?</a:t>
            </a:r>
          </a:p>
          <a:p>
            <a:r>
              <a:rPr lang="it-IT" dirty="0" smtClean="0"/>
              <a:t>Se sì, chi è il responsabile?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81251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227096" y="224589"/>
            <a:ext cx="30291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Aspetti procedurali </a:t>
            </a:r>
            <a:r>
              <a:rPr lang="it-IT" sz="2400" b="1" dirty="0" smtClean="0">
                <a:solidFill>
                  <a:srgbClr val="FF0000"/>
                </a:solidFill>
              </a:rPr>
              <a:t>(2)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59196" y="1020412"/>
            <a:ext cx="713580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it-IT" dirty="0" smtClean="0"/>
              <a:t>Il PM apre un fascicolo «Registro Generale Notizie di Reato» RGNR</a:t>
            </a:r>
          </a:p>
          <a:p>
            <a:endParaRPr lang="it-IT" dirty="0" smtClean="0"/>
          </a:p>
          <a:p>
            <a:r>
              <a:rPr lang="it-IT" dirty="0" smtClean="0"/>
              <a:t>2) Iscrizione nel registro degli </a:t>
            </a:r>
            <a:r>
              <a:rPr lang="it-IT" dirty="0" smtClean="0">
                <a:solidFill>
                  <a:srgbClr val="FF0000"/>
                </a:solidFill>
              </a:rPr>
              <a:t>indagati </a:t>
            </a:r>
            <a:r>
              <a:rPr lang="it-IT" dirty="0" smtClean="0"/>
              <a:t>di Medici, Ostetrici, Infermieri, </a:t>
            </a:r>
            <a:r>
              <a:rPr lang="it-IT" dirty="0" err="1" smtClean="0"/>
              <a:t>etc</a:t>
            </a:r>
            <a:r>
              <a:rPr lang="it-IT" dirty="0" smtClean="0"/>
              <a:t>…</a:t>
            </a:r>
          </a:p>
          <a:p>
            <a:endParaRPr lang="it-IT" dirty="0" smtClean="0"/>
          </a:p>
          <a:p>
            <a:r>
              <a:rPr lang="it-IT" dirty="0" smtClean="0"/>
              <a:t>3) Inizia le indagini</a:t>
            </a:r>
          </a:p>
          <a:p>
            <a:endParaRPr lang="it-IT" dirty="0"/>
          </a:p>
          <a:p>
            <a:r>
              <a:rPr lang="it-IT" dirty="0"/>
              <a:t>4</a:t>
            </a:r>
            <a:r>
              <a:rPr lang="it-IT" dirty="0" smtClean="0"/>
              <a:t>) Conferisce incarico con autorizzazioni varie</a:t>
            </a:r>
          </a:p>
          <a:p>
            <a:endParaRPr lang="it-IT" dirty="0"/>
          </a:p>
          <a:p>
            <a:r>
              <a:rPr lang="it-IT" dirty="0" smtClean="0"/>
              <a:t>5) Pone quesiti</a:t>
            </a:r>
          </a:p>
          <a:p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4387516" y="3577389"/>
            <a:ext cx="3168316" cy="1981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5037221" y="4074695"/>
            <a:ext cx="24486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Consulenti Tecnici (C.T.)</a:t>
            </a:r>
          </a:p>
          <a:p>
            <a:r>
              <a:rPr lang="it-IT" i="1" dirty="0" smtClean="0"/>
              <a:t>Medico Legale</a:t>
            </a:r>
          </a:p>
          <a:p>
            <a:r>
              <a:rPr lang="it-IT" i="1" dirty="0" smtClean="0"/>
              <a:t>Specialista</a:t>
            </a:r>
            <a:endParaRPr lang="it-IT" i="1" dirty="0"/>
          </a:p>
        </p:txBody>
      </p:sp>
      <p:sp>
        <p:nvSpPr>
          <p:cNvPr id="6" name="Freccia in giù 5"/>
          <p:cNvSpPr/>
          <p:nvPr/>
        </p:nvSpPr>
        <p:spPr>
          <a:xfrm rot="20162998">
            <a:off x="4782426" y="3010618"/>
            <a:ext cx="509590" cy="6765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8349915" y="3826042"/>
            <a:ext cx="33126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Autopsia</a:t>
            </a:r>
          </a:p>
          <a:p>
            <a:r>
              <a:rPr lang="it-IT" dirty="0" smtClean="0"/>
              <a:t>Studio cartelle cliniche</a:t>
            </a:r>
          </a:p>
          <a:p>
            <a:r>
              <a:rPr lang="it-IT" dirty="0" smtClean="0"/>
              <a:t>Accertamenti laboratoristici</a:t>
            </a:r>
          </a:p>
          <a:p>
            <a:r>
              <a:rPr lang="it-IT" dirty="0" err="1" smtClean="0"/>
              <a:t>etc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8349915" y="3677611"/>
            <a:ext cx="3216443" cy="16403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/>
          <p:cNvSpPr/>
          <p:nvPr/>
        </p:nvSpPr>
        <p:spPr>
          <a:xfrm>
            <a:off x="7620000" y="4331368"/>
            <a:ext cx="585537" cy="288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8646696" y="312821"/>
            <a:ext cx="2117558" cy="85023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8815137" y="545432"/>
            <a:ext cx="2038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Difesa (Avvocato)</a:t>
            </a:r>
            <a:endParaRPr lang="it-IT" dirty="0"/>
          </a:p>
        </p:txBody>
      </p:sp>
      <p:sp>
        <p:nvSpPr>
          <p:cNvPr id="12" name="Ovale 11"/>
          <p:cNvSpPr/>
          <p:nvPr/>
        </p:nvSpPr>
        <p:spPr>
          <a:xfrm>
            <a:off x="8205537" y="1700463"/>
            <a:ext cx="2975810" cy="77188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8349915" y="1899126"/>
            <a:ext cx="3808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Consulenti Tecnici (di parte)</a:t>
            </a:r>
            <a:endParaRPr lang="it-IT" dirty="0"/>
          </a:p>
        </p:txBody>
      </p:sp>
      <p:sp>
        <p:nvSpPr>
          <p:cNvPr id="14" name="Freccia in giù 13"/>
          <p:cNvSpPr/>
          <p:nvPr/>
        </p:nvSpPr>
        <p:spPr>
          <a:xfrm>
            <a:off x="9504947" y="1251284"/>
            <a:ext cx="344906" cy="38501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in giù 14"/>
          <p:cNvSpPr/>
          <p:nvPr/>
        </p:nvSpPr>
        <p:spPr>
          <a:xfrm>
            <a:off x="9745579" y="2620779"/>
            <a:ext cx="312821" cy="91367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 destra 15"/>
          <p:cNvSpPr/>
          <p:nvPr/>
        </p:nvSpPr>
        <p:spPr>
          <a:xfrm rot="19424630">
            <a:off x="7519251" y="1255296"/>
            <a:ext cx="1281598" cy="18309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a destra 17"/>
          <p:cNvSpPr/>
          <p:nvPr/>
        </p:nvSpPr>
        <p:spPr>
          <a:xfrm rot="647653">
            <a:off x="2251921" y="3410085"/>
            <a:ext cx="243708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/>
          <p:nvPr/>
        </p:nvSpPr>
        <p:spPr>
          <a:xfrm>
            <a:off x="818147" y="3826042"/>
            <a:ext cx="2935706" cy="28715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898358" y="3882735"/>
            <a:ext cx="2919663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sz="1600" dirty="0" smtClean="0"/>
              <a:t>Cause decesso;</a:t>
            </a:r>
          </a:p>
          <a:p>
            <a:pPr marL="285750" indent="-285750">
              <a:buFontTx/>
              <a:buChar char="-"/>
            </a:pPr>
            <a:endParaRPr lang="it-IT" sz="1600" dirty="0" smtClean="0"/>
          </a:p>
          <a:p>
            <a:pPr marL="285750" indent="-285750">
              <a:buFontTx/>
              <a:buChar char="-"/>
            </a:pPr>
            <a:r>
              <a:rPr lang="it-IT" sz="1600" dirty="0" smtClean="0"/>
              <a:t>C’è nesso di causalità tra</a:t>
            </a:r>
          </a:p>
          <a:p>
            <a:r>
              <a:rPr lang="it-IT" sz="1600" dirty="0" smtClean="0"/>
              <a:t>     decesso e …….</a:t>
            </a:r>
          </a:p>
          <a:p>
            <a:endParaRPr lang="it-IT" sz="1600" dirty="0"/>
          </a:p>
          <a:p>
            <a:pPr marL="285750" indent="-285750">
              <a:buFontTx/>
              <a:buChar char="-"/>
            </a:pPr>
            <a:r>
              <a:rPr lang="it-IT" sz="1600" dirty="0" smtClean="0"/>
              <a:t>L’operato dei Sanitari è       </a:t>
            </a:r>
          </a:p>
          <a:p>
            <a:r>
              <a:rPr lang="it-IT" sz="1600" dirty="0"/>
              <a:t> </a:t>
            </a:r>
            <a:r>
              <a:rPr lang="it-IT" sz="1600" dirty="0" smtClean="0"/>
              <a:t>     stato viziato da imperizia,</a:t>
            </a:r>
          </a:p>
          <a:p>
            <a:r>
              <a:rPr lang="it-IT" sz="1600" dirty="0" smtClean="0"/>
              <a:t>      imprudenza, negligenza,     </a:t>
            </a:r>
          </a:p>
          <a:p>
            <a:r>
              <a:rPr lang="it-IT" sz="1600" dirty="0" smtClean="0"/>
              <a:t>      inosservanza di….</a:t>
            </a:r>
          </a:p>
          <a:p>
            <a:endParaRPr lang="it-IT" sz="1600" dirty="0"/>
          </a:p>
          <a:p>
            <a:r>
              <a:rPr lang="it-IT" sz="1600" dirty="0" smtClean="0"/>
              <a:t>-     Riferisca inoltre ……    </a:t>
            </a:r>
            <a:endParaRPr lang="it-IT" sz="1600" dirty="0"/>
          </a:p>
          <a:p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637790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251158" y="128338"/>
            <a:ext cx="33645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400" b="1" dirty="0">
                <a:solidFill>
                  <a:srgbClr val="FF0000"/>
                </a:solidFill>
              </a:rPr>
              <a:t>Aspetti procedurali </a:t>
            </a:r>
            <a:r>
              <a:rPr lang="it-IT" sz="2400" b="1" dirty="0" smtClean="0">
                <a:solidFill>
                  <a:srgbClr val="FF0000"/>
                </a:solidFill>
              </a:rPr>
              <a:t>(3)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042737" y="1179095"/>
            <a:ext cx="3992118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Al termine delle indagini </a:t>
            </a:r>
          </a:p>
          <a:p>
            <a:endParaRPr lang="it-IT" b="1" dirty="0" smtClean="0"/>
          </a:p>
          <a:p>
            <a:endParaRPr lang="it-IT" b="1" dirty="0"/>
          </a:p>
          <a:p>
            <a:endParaRPr lang="it-IT" b="1" dirty="0"/>
          </a:p>
          <a:p>
            <a:endParaRPr lang="it-IT" b="1" dirty="0" smtClean="0"/>
          </a:p>
          <a:p>
            <a:endParaRPr lang="it-IT" b="1" dirty="0"/>
          </a:p>
          <a:p>
            <a:endParaRPr lang="it-IT" b="1" dirty="0" smtClean="0"/>
          </a:p>
          <a:p>
            <a:endParaRPr lang="it-IT" b="1" dirty="0"/>
          </a:p>
          <a:p>
            <a:endParaRPr lang="it-IT" b="1" dirty="0" smtClean="0"/>
          </a:p>
          <a:p>
            <a:endParaRPr lang="it-IT" b="1" dirty="0"/>
          </a:p>
          <a:p>
            <a:endParaRPr lang="it-IT" b="1" dirty="0" smtClean="0"/>
          </a:p>
          <a:p>
            <a:r>
              <a:rPr lang="it-IT" b="1" dirty="0" smtClean="0"/>
              <a:t>il PM ha due possibilità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Archiviazione</a:t>
            </a:r>
          </a:p>
          <a:p>
            <a:pPr marL="285750" indent="-285750">
              <a:buFontTx/>
              <a:buChar char="-"/>
            </a:pP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 smtClean="0"/>
              <a:t>Rinvio a giudizio</a:t>
            </a:r>
          </a:p>
          <a:p>
            <a:r>
              <a:rPr lang="it-IT" dirty="0" smtClean="0"/>
              <a:t>                       l’</a:t>
            </a:r>
            <a:r>
              <a:rPr lang="it-IT" dirty="0" smtClean="0">
                <a:solidFill>
                  <a:srgbClr val="FF0000"/>
                </a:solidFill>
              </a:rPr>
              <a:t>indagato</a:t>
            </a:r>
            <a:r>
              <a:rPr lang="it-IT" dirty="0" smtClean="0"/>
              <a:t> diventa </a:t>
            </a:r>
            <a:r>
              <a:rPr lang="it-IT" dirty="0" smtClean="0">
                <a:solidFill>
                  <a:srgbClr val="7030A0"/>
                </a:solidFill>
              </a:rPr>
              <a:t>imputato</a:t>
            </a:r>
            <a:endParaRPr lang="it-IT" dirty="0">
              <a:solidFill>
                <a:srgbClr val="7030A0"/>
              </a:solidFill>
            </a:endParaRPr>
          </a:p>
          <a:p>
            <a:r>
              <a:rPr lang="it-IT" dirty="0" smtClean="0"/>
              <a:t>  </a:t>
            </a: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481264" y="1588169"/>
            <a:ext cx="10708105" cy="21576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CT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031958" y="1925053"/>
            <a:ext cx="65211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Consulenza Tecnica, </a:t>
            </a:r>
          </a:p>
          <a:p>
            <a:r>
              <a:rPr lang="it-IT" dirty="0" smtClean="0"/>
              <a:t>Consulenza di parte, </a:t>
            </a:r>
          </a:p>
          <a:p>
            <a:r>
              <a:rPr lang="it-IT" dirty="0"/>
              <a:t>M</a:t>
            </a:r>
            <a:r>
              <a:rPr lang="it-IT" dirty="0" smtClean="0"/>
              <a:t>emorie, </a:t>
            </a:r>
          </a:p>
          <a:p>
            <a:r>
              <a:rPr lang="it-IT" dirty="0" smtClean="0"/>
              <a:t>Informazioni assunte,</a:t>
            </a:r>
          </a:p>
          <a:p>
            <a:r>
              <a:rPr lang="it-IT" dirty="0" smtClean="0"/>
              <a:t>Tutto quello che il caso richiede con la </a:t>
            </a:r>
            <a:r>
              <a:rPr lang="it-IT" dirty="0" smtClean="0">
                <a:solidFill>
                  <a:srgbClr val="7030A0"/>
                </a:solidFill>
              </a:rPr>
              <a:t>più ampia discrezionalità</a:t>
            </a:r>
            <a:endParaRPr lang="it-IT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1291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585412" y="232611"/>
            <a:ext cx="36708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400" b="1" dirty="0">
                <a:solidFill>
                  <a:srgbClr val="FF0000"/>
                </a:solidFill>
              </a:rPr>
              <a:t>Aspetti procedurali </a:t>
            </a:r>
            <a:r>
              <a:rPr lang="it-IT" sz="2400" b="1" dirty="0" smtClean="0">
                <a:solidFill>
                  <a:srgbClr val="FF0000"/>
                </a:solidFill>
              </a:rPr>
              <a:t>(4)</a:t>
            </a:r>
          </a:p>
          <a:p>
            <a:pPr lvl="0"/>
            <a:r>
              <a:rPr lang="it-IT" sz="2400" b="1" dirty="0" smtClean="0">
                <a:solidFill>
                  <a:srgbClr val="FF0000"/>
                </a:solidFill>
              </a:rPr>
              <a:t>Giudizio di primo grado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521242" y="1668379"/>
            <a:ext cx="3601453" cy="8823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347411" y="1796716"/>
            <a:ext cx="3441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Giudice</a:t>
            </a:r>
            <a:endParaRPr lang="it-IT" sz="2800" b="1" dirty="0"/>
          </a:p>
        </p:txBody>
      </p:sp>
      <p:sp>
        <p:nvSpPr>
          <p:cNvPr id="6" name="Ovale 5"/>
          <p:cNvSpPr/>
          <p:nvPr/>
        </p:nvSpPr>
        <p:spPr>
          <a:xfrm>
            <a:off x="1090862" y="3914274"/>
            <a:ext cx="2197770" cy="1836821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P.M.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836821" y="4563979"/>
            <a:ext cx="1029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P.M.</a:t>
            </a:r>
          </a:p>
          <a:p>
            <a:r>
              <a:rPr lang="it-IT" dirty="0" smtClean="0"/>
              <a:t>(con C.T.)</a:t>
            </a:r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7788442" y="3681663"/>
            <a:ext cx="2269958" cy="198922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Difesa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8221580" y="4227095"/>
            <a:ext cx="2213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Difesa</a:t>
            </a:r>
          </a:p>
          <a:p>
            <a:r>
              <a:rPr lang="it-IT" dirty="0" smtClean="0"/>
              <a:t>(con C.T. di parte)</a:t>
            </a:r>
            <a:endParaRPr lang="it-IT" dirty="0"/>
          </a:p>
        </p:txBody>
      </p:sp>
      <p:sp>
        <p:nvSpPr>
          <p:cNvPr id="10" name="Freccia a destra 9"/>
          <p:cNvSpPr/>
          <p:nvPr/>
        </p:nvSpPr>
        <p:spPr>
          <a:xfrm rot="18693718">
            <a:off x="2755233" y="3194257"/>
            <a:ext cx="1933074" cy="4732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/>
          <p:cNvSpPr/>
          <p:nvPr/>
        </p:nvSpPr>
        <p:spPr>
          <a:xfrm rot="13657207">
            <a:off x="6007489" y="3136829"/>
            <a:ext cx="2024418" cy="464328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/>
          <p:cNvSpPr/>
          <p:nvPr/>
        </p:nvSpPr>
        <p:spPr>
          <a:xfrm>
            <a:off x="5054998" y="2767263"/>
            <a:ext cx="385011" cy="290362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4186989" y="5999747"/>
            <a:ext cx="2277979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PERITO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48739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604588" y="211740"/>
            <a:ext cx="36708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400" b="1" dirty="0">
                <a:solidFill>
                  <a:srgbClr val="FF0000"/>
                </a:solidFill>
              </a:rPr>
              <a:t>Aspetti procedurali </a:t>
            </a:r>
            <a:r>
              <a:rPr lang="it-IT" sz="2400" b="1" dirty="0" smtClean="0">
                <a:solidFill>
                  <a:srgbClr val="FF0000"/>
                </a:solidFill>
              </a:rPr>
              <a:t>(5)</a:t>
            </a:r>
          </a:p>
          <a:p>
            <a:pPr lvl="0"/>
            <a:r>
              <a:rPr lang="it-IT" sz="2400" b="1" dirty="0" smtClean="0">
                <a:solidFill>
                  <a:srgbClr val="FF0000"/>
                </a:solidFill>
              </a:rPr>
              <a:t>Giudizio di primo grado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521242" y="1668379"/>
            <a:ext cx="3601453" cy="8823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347411" y="1796716"/>
            <a:ext cx="3441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Giudice</a:t>
            </a:r>
            <a:endParaRPr lang="it-IT" sz="2800" b="1" dirty="0"/>
          </a:p>
        </p:txBody>
      </p:sp>
      <p:sp>
        <p:nvSpPr>
          <p:cNvPr id="6" name="Ovale 5"/>
          <p:cNvSpPr/>
          <p:nvPr/>
        </p:nvSpPr>
        <p:spPr>
          <a:xfrm>
            <a:off x="1090862" y="3914274"/>
            <a:ext cx="2197770" cy="1836821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P.M.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836821" y="4563979"/>
            <a:ext cx="1029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P.M.</a:t>
            </a:r>
          </a:p>
          <a:p>
            <a:r>
              <a:rPr lang="it-IT" dirty="0" smtClean="0"/>
              <a:t>(con C.T.)</a:t>
            </a:r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7788442" y="3681663"/>
            <a:ext cx="2269958" cy="198922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Difesa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8221580" y="4227095"/>
            <a:ext cx="2213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Difesa</a:t>
            </a:r>
          </a:p>
          <a:p>
            <a:r>
              <a:rPr lang="it-IT" dirty="0" smtClean="0"/>
              <a:t>(con C.T. di parte)</a:t>
            </a:r>
            <a:endParaRPr lang="it-IT" dirty="0"/>
          </a:p>
        </p:txBody>
      </p:sp>
      <p:sp>
        <p:nvSpPr>
          <p:cNvPr id="10" name="Freccia a destra 9"/>
          <p:cNvSpPr/>
          <p:nvPr/>
        </p:nvSpPr>
        <p:spPr>
          <a:xfrm rot="18693718">
            <a:off x="2755233" y="3194257"/>
            <a:ext cx="1933074" cy="4732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/>
          <p:cNvSpPr/>
          <p:nvPr/>
        </p:nvSpPr>
        <p:spPr>
          <a:xfrm rot="13657207">
            <a:off x="6007489" y="3136829"/>
            <a:ext cx="2024418" cy="464328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/>
          <p:cNvSpPr/>
          <p:nvPr/>
        </p:nvSpPr>
        <p:spPr>
          <a:xfrm rot="10800000">
            <a:off x="5054998" y="2767263"/>
            <a:ext cx="385011" cy="290362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4186989" y="5999747"/>
            <a:ext cx="2277979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PERITO</a:t>
            </a:r>
            <a:endParaRPr lang="it-IT" dirty="0"/>
          </a:p>
        </p:txBody>
      </p:sp>
      <p:sp>
        <p:nvSpPr>
          <p:cNvPr id="3" name="Freccia a destra 2"/>
          <p:cNvSpPr/>
          <p:nvPr/>
        </p:nvSpPr>
        <p:spPr>
          <a:xfrm>
            <a:off x="7347284" y="1668379"/>
            <a:ext cx="2173705" cy="192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/>
          <p:cNvSpPr/>
          <p:nvPr/>
        </p:nvSpPr>
        <p:spPr>
          <a:xfrm>
            <a:off x="7347284" y="2282915"/>
            <a:ext cx="2173705" cy="192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9665367" y="1580147"/>
            <a:ext cx="1780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ASSOLUZIONE</a:t>
            </a:r>
          </a:p>
          <a:p>
            <a:endParaRPr lang="it-IT" b="1" dirty="0"/>
          </a:p>
          <a:p>
            <a:r>
              <a:rPr lang="it-IT" b="1" dirty="0" smtClean="0"/>
              <a:t>CONDANNA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xmlns="" val="3784025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975812" y="204938"/>
            <a:ext cx="67537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400" b="1" dirty="0" smtClean="0">
                <a:solidFill>
                  <a:srgbClr val="FF0000"/>
                </a:solidFill>
              </a:rPr>
              <a:t>      Aspetti </a:t>
            </a:r>
            <a:r>
              <a:rPr lang="it-IT" sz="2400" b="1" dirty="0">
                <a:solidFill>
                  <a:srgbClr val="FF0000"/>
                </a:solidFill>
              </a:rPr>
              <a:t>procedurali </a:t>
            </a:r>
            <a:r>
              <a:rPr lang="it-IT" sz="2400" b="1" dirty="0" smtClean="0">
                <a:solidFill>
                  <a:srgbClr val="FF0000"/>
                </a:solidFill>
              </a:rPr>
              <a:t>(6)</a:t>
            </a:r>
          </a:p>
          <a:p>
            <a:pPr lvl="0"/>
            <a:r>
              <a:rPr lang="it-IT" sz="2400" b="1" dirty="0" smtClean="0">
                <a:solidFill>
                  <a:srgbClr val="FF0000"/>
                </a:solidFill>
              </a:rPr>
              <a:t>Giudizio di </a:t>
            </a:r>
            <a:r>
              <a:rPr lang="it-IT" sz="2400" b="1" dirty="0" smtClean="0">
                <a:solidFill>
                  <a:srgbClr val="7030A0"/>
                </a:solidFill>
              </a:rPr>
              <a:t>SECONDO GRADO </a:t>
            </a:r>
            <a:endParaRPr lang="it-IT" sz="2400" b="1" dirty="0">
              <a:solidFill>
                <a:srgbClr val="7030A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521242" y="1668379"/>
            <a:ext cx="3601453" cy="8823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906253" y="1796716"/>
            <a:ext cx="3882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Giudice d’Appello</a:t>
            </a:r>
            <a:endParaRPr lang="it-IT" sz="2800" b="1" dirty="0"/>
          </a:p>
        </p:txBody>
      </p:sp>
      <p:sp>
        <p:nvSpPr>
          <p:cNvPr id="6" name="Ovale 5"/>
          <p:cNvSpPr/>
          <p:nvPr/>
        </p:nvSpPr>
        <p:spPr>
          <a:xfrm>
            <a:off x="1090862" y="3914274"/>
            <a:ext cx="2197770" cy="1836821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P.M.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836821" y="4563979"/>
            <a:ext cx="1029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P.M.</a:t>
            </a:r>
          </a:p>
          <a:p>
            <a:r>
              <a:rPr lang="it-IT" dirty="0" smtClean="0"/>
              <a:t>(con C.T.)</a:t>
            </a:r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7788442" y="3681663"/>
            <a:ext cx="2269958" cy="1989221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Difesa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8221580" y="4227095"/>
            <a:ext cx="2213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Difesa</a:t>
            </a:r>
          </a:p>
          <a:p>
            <a:r>
              <a:rPr lang="it-IT" dirty="0" smtClean="0"/>
              <a:t>(con C.T. di parte)</a:t>
            </a:r>
            <a:endParaRPr lang="it-IT" dirty="0"/>
          </a:p>
        </p:txBody>
      </p:sp>
      <p:sp>
        <p:nvSpPr>
          <p:cNvPr id="10" name="Freccia a destra 9"/>
          <p:cNvSpPr/>
          <p:nvPr/>
        </p:nvSpPr>
        <p:spPr>
          <a:xfrm rot="18693718">
            <a:off x="2755233" y="3194257"/>
            <a:ext cx="1933074" cy="4732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/>
          <p:cNvSpPr/>
          <p:nvPr/>
        </p:nvSpPr>
        <p:spPr>
          <a:xfrm rot="13657207">
            <a:off x="6007489" y="3136829"/>
            <a:ext cx="2024418" cy="464328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/>
          <p:cNvSpPr/>
          <p:nvPr/>
        </p:nvSpPr>
        <p:spPr>
          <a:xfrm>
            <a:off x="5054998" y="2767263"/>
            <a:ext cx="385011" cy="290362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4186989" y="5999747"/>
            <a:ext cx="2277979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             PERITO</a:t>
            </a:r>
            <a:endParaRPr lang="it-IT" dirty="0"/>
          </a:p>
        </p:txBody>
      </p:sp>
      <p:sp>
        <p:nvSpPr>
          <p:cNvPr id="14" name="Freccia a destra 13"/>
          <p:cNvSpPr/>
          <p:nvPr/>
        </p:nvSpPr>
        <p:spPr>
          <a:xfrm>
            <a:off x="7275095" y="1668379"/>
            <a:ext cx="2398294" cy="128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/>
          <p:cNvSpPr/>
          <p:nvPr/>
        </p:nvSpPr>
        <p:spPr>
          <a:xfrm>
            <a:off x="7275095" y="2306978"/>
            <a:ext cx="2398294" cy="1283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9825789" y="1588168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</a:t>
            </a:r>
            <a:r>
              <a:rPr lang="it-IT" dirty="0" smtClean="0"/>
              <a:t>ondanna</a:t>
            </a:r>
          </a:p>
          <a:p>
            <a:endParaRPr lang="it-IT" dirty="0"/>
          </a:p>
          <a:p>
            <a:r>
              <a:rPr lang="it-IT" dirty="0" smtClean="0"/>
              <a:t>assoluzione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57442650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BC0238F2C914D4F89EF893E46A2F9DD" ma:contentTypeVersion="22" ma:contentTypeDescription="Creare un nuovo documento." ma:contentTypeScope="" ma:versionID="e7a652f870fb95092543a34dda4e6588">
  <xsd:schema xmlns:xsd="http://www.w3.org/2001/XMLSchema" xmlns:xs="http://www.w3.org/2001/XMLSchema" xmlns:p="http://schemas.microsoft.com/office/2006/metadata/properties" xmlns:ns2="f0341762-a3ca-442e-9c46-1a1d66329d97" targetNamespace="http://schemas.microsoft.com/office/2006/metadata/properties" ma:root="true" ma:fieldsID="cf10ccb8e053c0d853a97ced49e72ea8" ns2:_="">
    <xsd:import namespace="f0341762-a3ca-442e-9c46-1a1d66329d97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Teachers" minOccurs="0"/>
                <xsd:element ref="ns2:Students" minOccurs="0"/>
                <xsd:element ref="ns2:Student_Groups" minOccurs="0"/>
                <xsd:element ref="ns2:Distribution_Groups" minOccurs="0"/>
                <xsd:element ref="ns2:LMS_Mappings" minOccurs="0"/>
                <xsd:element ref="ns2:Invited_Teachers" minOccurs="0"/>
                <xsd:element ref="ns2:Invited_Students" minOccurs="0"/>
                <xsd:element ref="ns2:Self_Registration_Enabled" minOccurs="0"/>
                <xsd:element ref="ns2:Has_Teacher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341762-a3ca-442e-9c46-1a1d66329d97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f0341762-a3ca-442e-9c46-1a1d66329d97" xsi:nil="true"/>
    <Is_Collaboration_Space_Locked xmlns="f0341762-a3ca-442e-9c46-1a1d66329d97" xsi:nil="true"/>
    <Self_Registration_Enabled xmlns="f0341762-a3ca-442e-9c46-1a1d66329d97" xsi:nil="true"/>
    <IsNotebookLocked xmlns="f0341762-a3ca-442e-9c46-1a1d66329d97" xsi:nil="true"/>
    <NotebookType xmlns="f0341762-a3ca-442e-9c46-1a1d66329d97" xsi:nil="true"/>
    <FolderType xmlns="f0341762-a3ca-442e-9c46-1a1d66329d97" xsi:nil="true"/>
    <Distribution_Groups xmlns="f0341762-a3ca-442e-9c46-1a1d66329d97" xsi:nil="true"/>
    <TeamsChannelId xmlns="f0341762-a3ca-442e-9c46-1a1d66329d97" xsi:nil="true"/>
    <Owner xmlns="f0341762-a3ca-442e-9c46-1a1d66329d97">
      <UserInfo>
        <DisplayName/>
        <AccountId xsi:nil="true"/>
        <AccountType/>
      </UserInfo>
    </Owner>
    <Students xmlns="f0341762-a3ca-442e-9c46-1a1d66329d97">
      <UserInfo>
        <DisplayName/>
        <AccountId xsi:nil="true"/>
        <AccountType/>
      </UserInfo>
    </Students>
    <Student_Groups xmlns="f0341762-a3ca-442e-9c46-1a1d66329d97">
      <UserInfo>
        <DisplayName/>
        <AccountId xsi:nil="true"/>
        <AccountType/>
      </UserInfo>
    </Student_Groups>
    <Invited_Teachers xmlns="f0341762-a3ca-442e-9c46-1a1d66329d97" xsi:nil="true"/>
    <Invited_Students xmlns="f0341762-a3ca-442e-9c46-1a1d66329d97" xsi:nil="true"/>
    <CultureName xmlns="f0341762-a3ca-442e-9c46-1a1d66329d97" xsi:nil="true"/>
    <Templates xmlns="f0341762-a3ca-442e-9c46-1a1d66329d97" xsi:nil="true"/>
    <Has_Teacher_Only_SectionGroup xmlns="f0341762-a3ca-442e-9c46-1a1d66329d97" xsi:nil="true"/>
    <AppVersion xmlns="f0341762-a3ca-442e-9c46-1a1d66329d97" xsi:nil="true"/>
    <LMS_Mappings xmlns="f0341762-a3ca-442e-9c46-1a1d66329d97" xsi:nil="true"/>
    <Teachers xmlns="f0341762-a3ca-442e-9c46-1a1d66329d97">
      <UserInfo>
        <DisplayName/>
        <AccountId xsi:nil="true"/>
        <AccountType/>
      </UserInfo>
    </Teachers>
    <Math_Settings xmlns="f0341762-a3ca-442e-9c46-1a1d66329d9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F08FA1-0CA8-459A-A27F-AA724988A8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341762-a3ca-442e-9c46-1a1d66329d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D805A4-9B8E-4172-8B91-88BCA27F66EF}">
  <ds:schemaRefs>
    <ds:schemaRef ds:uri="http://schemas.microsoft.com/office/2006/metadata/properties"/>
    <ds:schemaRef ds:uri="http://schemas.microsoft.com/office/infopath/2007/PartnerControls"/>
    <ds:schemaRef ds:uri="f0341762-a3ca-442e-9c46-1a1d66329d97"/>
  </ds:schemaRefs>
</ds:datastoreItem>
</file>

<file path=customXml/itemProps3.xml><?xml version="1.0" encoding="utf-8"?>
<ds:datastoreItem xmlns:ds="http://schemas.openxmlformats.org/officeDocument/2006/customXml" ds:itemID="{48A663B7-493B-4899-A93B-36CB44F1A5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878</Words>
  <Application>Microsoft Office PowerPoint</Application>
  <PresentationFormat>Personalizzato</PresentationFormat>
  <Paragraphs>188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2_Tema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FATTORINI PAOLO</dc:creator>
  <cp:lastModifiedBy>Paolo</cp:lastModifiedBy>
  <cp:revision>72</cp:revision>
  <dcterms:created xsi:type="dcterms:W3CDTF">2018-10-01T08:12:06Z</dcterms:created>
  <dcterms:modified xsi:type="dcterms:W3CDTF">2020-03-23T08:08:03Z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0x010100EBC0238F2C914D4F89EF893E46A2F9DD</vt:lpwstr>
  </property>
</Properties>
</file>