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4"/>
  </p:sldMasterIdLst>
  <p:notesMasterIdLst>
    <p:notesMasterId r:id="rId18"/>
  </p:notesMasterIdLst>
  <p:sldIdLst>
    <p:sldId id="331" r:id="rId5"/>
    <p:sldId id="329" r:id="rId6"/>
    <p:sldId id="315" r:id="rId7"/>
    <p:sldId id="319" r:id="rId8"/>
    <p:sldId id="320" r:id="rId9"/>
    <p:sldId id="321" r:id="rId10"/>
    <p:sldId id="322" r:id="rId11"/>
    <p:sldId id="325" r:id="rId12"/>
    <p:sldId id="326" r:id="rId13"/>
    <p:sldId id="323" r:id="rId14"/>
    <p:sldId id="324" r:id="rId15"/>
    <p:sldId id="327" r:id="rId16"/>
    <p:sldId id="328" r:id="rId17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216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9FF2AB-0C0B-4E3B-808F-19F99483E765}" type="datetimeFigureOut">
              <a:rPr lang="it-IT" smtClean="0"/>
              <a:pPr/>
              <a:t>23/03/2020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989757-EE47-4406-BC78-DA6F1D8B4D5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729975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AA6E76-06D6-429D-9E1D-ACC7138029ED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96438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E87B0-20DD-4DAD-BEAD-A7ADE791B235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873088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D2F2A-E292-422A-8716-B8139B75D7DC}" type="slidenum">
              <a:rPr lang="it-IT" altLang="it-IT" smtClean="0">
                <a:solidFill>
                  <a:srgbClr val="000000"/>
                </a:solidFill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91537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AB3401-8316-4083-BCA4-18A878EA337F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584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AE65B8-D12B-4257-8F97-3E930E90AD37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051963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D2F2A-E292-422A-8716-B8139B75D7DC}" type="slidenum">
              <a:rPr lang="it-IT" altLang="it-IT" smtClean="0">
                <a:solidFill>
                  <a:srgbClr val="000000"/>
                </a:solidFill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4561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859C4C-5F3D-45AD-800D-06A46D7243C3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4980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5E7C8-DBF6-4877-ABDA-03C346331C6F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8703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6CD2F2A-E292-422A-8716-B8139B75D7DC}" type="slidenum">
              <a:rPr lang="it-IT" altLang="it-IT" smtClean="0">
                <a:solidFill>
                  <a:srgbClr val="000000"/>
                </a:solidFill>
                <a:ea typeface="MS PGothic" panose="020B0600070205080204" pitchFamily="34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‹N›</a:t>
            </a:fld>
            <a:endParaRPr lang="it-IT" altLang="it-IT" smtClean="0">
              <a:solidFill>
                <a:srgbClr val="000000"/>
              </a:solidFill>
              <a:ea typeface="MS PGothic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06077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87478-8AC8-49D8-913C-54A09EB74679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58086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>
              <a:solidFill>
                <a:srgbClr val="000000"/>
              </a:solidFill>
            </a:endParaRPr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F7CDBC-2CF7-468D-915D-1270659A8A12}" type="slidenum">
              <a:rPr lang="it-IT" altLang="it-IT" smtClean="0">
                <a:solidFill>
                  <a:srgbClr val="000000"/>
                </a:solidFill>
              </a:rPr>
              <a:pPr/>
              <a:t>‹N›</a:t>
            </a:fld>
            <a:endParaRPr lang="it-IT" altLang="it-IT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9130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CD5B01-0EAF-41D3-81C2-6B3FAB2A7A33}" type="datetimeFigureOut">
              <a:rPr lang="it-IT" smtClean="0"/>
              <a:pPr/>
              <a:t>23/03/2020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103F2-8A83-4566-B8E7-B3AB1FB7EF2A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0743504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lexscripta.it/codici/codice-penale/articolo-449" TargetMode="External"/><Relationship Id="rId2" Type="http://schemas.openxmlformats.org/officeDocument/2006/relationships/hyperlink" Target="https://lexscripta.it/codici/codice-penale/articolo-624" TargetMode="Externa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lexscripta.it/codici/codice-penale/articolo-584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5115" y="272716"/>
            <a:ext cx="11317705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333333"/>
                </a:solidFill>
                <a:latin typeface="Helvetica" panose="020B0604020202020204" pitchFamily="34" charset="0"/>
              </a:rPr>
              <a:t>Art. 624 c.p</a:t>
            </a:r>
            <a:r>
              <a:rPr lang="it-IT" sz="1600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Furto</a:t>
            </a:r>
            <a:endParaRPr lang="it-IT" sz="1600" dirty="0">
              <a:solidFill>
                <a:srgbClr val="333333"/>
              </a:solidFill>
              <a:latin typeface="Myriad Pro Bold"/>
            </a:endParaRPr>
          </a:p>
          <a:p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Chiunque s'impossessa della cosa mobile [c.p. </a:t>
            </a:r>
            <a:r>
              <a:rPr lang="it-IT" sz="1600" dirty="0">
                <a:solidFill>
                  <a:srgbClr val="F05A28"/>
                </a:solidFill>
                <a:latin typeface="Helvetica" panose="020B0604020202020204" pitchFamily="34" charset="0"/>
                <a:hlinkClick r:id="rId2"/>
              </a:rPr>
              <a:t>631</a:t>
            </a:r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] altrui, sottraendola a chi la detiene, al fine di trarne profitto per sé o per altri, è punito con la reclusione da sei mesi a tre anni e con la multa da euro 154 a euro 516.</a:t>
            </a:r>
            <a:b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</a:br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Agli effetti della legge penale, si considera cosa mobile anche l'energia elettrica e ogni altra energia che abbia un valore economico</a:t>
            </a:r>
            <a:endParaRPr lang="it-IT" sz="16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81263" y="2237587"/>
            <a:ext cx="1126155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Art. 694 c.p. Omessa consegna di monete riconosciute contraffatte.</a:t>
            </a:r>
            <a:endParaRPr lang="it-IT" sz="1600" dirty="0" smtClean="0">
              <a:solidFill>
                <a:srgbClr val="333333"/>
              </a:solidFill>
              <a:latin typeface="Myriad Pro Bold"/>
            </a:endParaRPr>
          </a:p>
          <a:p>
            <a:r>
              <a:rPr lang="it-IT" sz="1600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Chiunque, avendo ricevuto come genuine, per un valore complessivo non inferiore a euro 0.0103, monete contraffatte o alterate, non le consegna all'</a:t>
            </a:r>
            <a:r>
              <a:rPr lang="it-IT" sz="1600" dirty="0" err="1" smtClean="0">
                <a:solidFill>
                  <a:srgbClr val="333333"/>
                </a:solidFill>
                <a:latin typeface="Helvetica" panose="020B0604020202020204" pitchFamily="34" charset="0"/>
              </a:rPr>
              <a:t>Autorita</a:t>
            </a:r>
            <a:r>
              <a:rPr lang="it-IT" sz="1600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̀ entro tre giorni da quello in cui ne ha conosciuto la </a:t>
            </a:r>
            <a:r>
              <a:rPr lang="it-IT" sz="1600" dirty="0" err="1" smtClean="0">
                <a:solidFill>
                  <a:srgbClr val="333333"/>
                </a:solidFill>
                <a:latin typeface="Helvetica" panose="020B0604020202020204" pitchFamily="34" charset="0"/>
              </a:rPr>
              <a:t>falsita</a:t>
            </a:r>
            <a:r>
              <a:rPr lang="it-IT" sz="1600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̀ o l'alterazione, indicandone la provenienza se la conosce, è punito con la sanzione amministrativa fino a euro 206.</a:t>
            </a:r>
            <a:endParaRPr lang="it-IT" sz="16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 rot="10800000" flipV="1">
            <a:off x="425114" y="4600531"/>
            <a:ext cx="109888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333333"/>
                </a:solidFill>
                <a:latin typeface="Helvetica" panose="020B0604020202020204" pitchFamily="34" charset="0"/>
              </a:rPr>
              <a:t>Art. 449 c.p</a:t>
            </a:r>
            <a:r>
              <a:rPr lang="it-IT" sz="1600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Delitti </a:t>
            </a:r>
            <a:r>
              <a:rPr lang="it-IT" sz="1600" b="1" dirty="0">
                <a:solidFill>
                  <a:srgbClr val="333333"/>
                </a:solidFill>
                <a:latin typeface="Helvetica" panose="020B0604020202020204" pitchFamily="34" charset="0"/>
              </a:rPr>
              <a:t>colposi di danno</a:t>
            </a:r>
            <a:endParaRPr lang="it-IT" sz="1600" dirty="0">
              <a:solidFill>
                <a:srgbClr val="333333"/>
              </a:solidFill>
              <a:latin typeface="Myriad Pro Bold"/>
            </a:endParaRPr>
          </a:p>
          <a:p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Chiunque, al di fuori delle ipotesi previste nel secondo comma dell'</a:t>
            </a:r>
            <a:r>
              <a:rPr lang="it-IT" sz="1600" dirty="0">
                <a:solidFill>
                  <a:srgbClr val="F05A28"/>
                </a:solidFill>
                <a:latin typeface="Helvetica" panose="020B0604020202020204" pitchFamily="34" charset="0"/>
                <a:hlinkClick r:id="rId3"/>
              </a:rPr>
              <a:t>articolo 423-bis</a:t>
            </a:r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, cagiona per colpa un incendio o un altro disastro preveduto dal capo primo di questo titolo, è punito con la reclusione da uno a cinque anni.</a:t>
            </a:r>
            <a:b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</a:br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La pena è raddoppiata se si tratta di disastro ferroviario o di naufragio o di sommersione di una nave adibita a trasporto di persone o di caduta di un aeromobile adibito a trasporto di persone.</a:t>
            </a:r>
            <a:endParaRPr lang="it-IT" sz="16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Rettangolo 4"/>
          <p:cNvSpPr/>
          <p:nvPr/>
        </p:nvSpPr>
        <p:spPr>
          <a:xfrm rot="10800000" flipV="1">
            <a:off x="481263" y="3644444"/>
            <a:ext cx="11341769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600" b="1" dirty="0">
                <a:solidFill>
                  <a:srgbClr val="333333"/>
                </a:solidFill>
                <a:latin typeface="Helvetica" panose="020B0604020202020204" pitchFamily="34" charset="0"/>
              </a:rPr>
              <a:t>Art. 423 c.p</a:t>
            </a:r>
            <a:r>
              <a:rPr lang="it-IT" sz="1600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Incendio</a:t>
            </a:r>
            <a:r>
              <a:rPr lang="it-IT" sz="1600" b="1" dirty="0">
                <a:solidFill>
                  <a:srgbClr val="333333"/>
                </a:solidFill>
                <a:latin typeface="Helvetica" panose="020B0604020202020204" pitchFamily="34" charset="0"/>
              </a:rPr>
              <a:t>.</a:t>
            </a:r>
            <a:endParaRPr lang="it-IT" sz="1600" dirty="0">
              <a:solidFill>
                <a:srgbClr val="333333"/>
              </a:solidFill>
              <a:latin typeface="Myriad Pro Bold"/>
            </a:endParaRPr>
          </a:p>
          <a:p>
            <a:r>
              <a:rPr lang="it-IT" sz="1600" dirty="0">
                <a:solidFill>
                  <a:srgbClr val="333333"/>
                </a:solidFill>
                <a:latin typeface="Helvetica" panose="020B0604020202020204" pitchFamily="34" charset="0"/>
              </a:rPr>
              <a:t>Chiunque cagiona un incendio è punito con la reclusione da tre a sette </a:t>
            </a:r>
            <a:r>
              <a:rPr lang="it-IT" sz="1600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anni.</a:t>
            </a:r>
            <a:endParaRPr lang="it-IT" sz="1600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46052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449054" y="136359"/>
            <a:ext cx="569494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>
                <a:solidFill>
                  <a:srgbClr val="FF0000"/>
                </a:solidFill>
              </a:rPr>
              <a:t>Aspetti procedurali </a:t>
            </a:r>
            <a:r>
              <a:rPr lang="it-IT" sz="2400" b="1" dirty="0" smtClean="0">
                <a:solidFill>
                  <a:srgbClr val="FF0000"/>
                </a:solidFill>
              </a:rPr>
              <a:t>(7)</a:t>
            </a:r>
            <a:endParaRPr lang="it-IT" sz="2400" b="1" dirty="0">
              <a:solidFill>
                <a:srgbClr val="FF0000"/>
              </a:solidFill>
            </a:endParaRPr>
          </a:p>
          <a:p>
            <a:pPr lvl="0"/>
            <a:r>
              <a:rPr lang="it-IT" sz="2400" b="1" dirty="0" smtClean="0">
                <a:solidFill>
                  <a:srgbClr val="7030A0"/>
                </a:solidFill>
              </a:rPr>
              <a:t>          Cassazione </a:t>
            </a:r>
            <a:endParaRPr lang="it-IT" sz="2400" b="1" dirty="0">
              <a:solidFill>
                <a:srgbClr val="7030A0"/>
              </a:solidFill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3737811" y="1259305"/>
            <a:ext cx="2478505" cy="1114927"/>
          </a:xfrm>
          <a:prstGeom prst="rect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S</a:t>
            </a:r>
            <a:endParaRPr lang="it-IT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3843612" y="1585935"/>
            <a:ext cx="20898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/>
              <a:t>Suprema Corte</a:t>
            </a:r>
          </a:p>
          <a:p>
            <a:r>
              <a:rPr lang="it-IT" sz="1600" dirty="0" smtClean="0"/>
              <a:t>(GIUDIZIO DI MERITO)</a:t>
            </a:r>
            <a:endParaRPr lang="it-IT" sz="1600" dirty="0"/>
          </a:p>
        </p:txBody>
      </p:sp>
      <p:sp>
        <p:nvSpPr>
          <p:cNvPr id="5" name="Ovale 4"/>
          <p:cNvSpPr/>
          <p:nvPr/>
        </p:nvSpPr>
        <p:spPr>
          <a:xfrm>
            <a:off x="1884947" y="3785937"/>
            <a:ext cx="1933074" cy="1812758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</a:t>
            </a:r>
            <a:endParaRPr lang="it-IT" dirty="0"/>
          </a:p>
        </p:txBody>
      </p:sp>
      <p:sp>
        <p:nvSpPr>
          <p:cNvPr id="6" name="Ovale 5"/>
          <p:cNvSpPr/>
          <p:nvPr/>
        </p:nvSpPr>
        <p:spPr>
          <a:xfrm>
            <a:off x="5867400" y="3785937"/>
            <a:ext cx="1933074" cy="181275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2029326" y="4235116"/>
            <a:ext cx="20824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Procura Generale </a:t>
            </a:r>
          </a:p>
          <a:p>
            <a:r>
              <a:rPr lang="it-IT" dirty="0" smtClean="0"/>
              <a:t>dello Stato</a:t>
            </a:r>
            <a:endParaRPr lang="it-IT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352674" y="3890211"/>
            <a:ext cx="18849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Difesa</a:t>
            </a:r>
            <a:endParaRPr lang="it-IT" dirty="0"/>
          </a:p>
        </p:txBody>
      </p:sp>
      <p:sp>
        <p:nvSpPr>
          <p:cNvPr id="9" name="Freccia a destra 8"/>
          <p:cNvSpPr/>
          <p:nvPr/>
        </p:nvSpPr>
        <p:spPr>
          <a:xfrm>
            <a:off x="6352674" y="1259305"/>
            <a:ext cx="1331494" cy="17646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7740316" y="1195137"/>
            <a:ext cx="3954379" cy="258532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 smtClean="0"/>
          </a:p>
          <a:p>
            <a:r>
              <a:rPr lang="it-IT" dirty="0" smtClean="0"/>
              <a:t>Conferma della sentenza del giudizio di secondo grado: </a:t>
            </a:r>
            <a:r>
              <a:rPr lang="it-IT" dirty="0" smtClean="0">
                <a:solidFill>
                  <a:srgbClr val="FF0000"/>
                </a:solidFill>
              </a:rPr>
              <a:t>sentenza definitiva</a:t>
            </a:r>
          </a:p>
          <a:p>
            <a:endParaRPr lang="it-IT" dirty="0">
              <a:solidFill>
                <a:srgbClr val="FF0000"/>
              </a:solidFill>
            </a:endParaRPr>
          </a:p>
          <a:p>
            <a:r>
              <a:rPr lang="it-IT" dirty="0" smtClean="0"/>
              <a:t>Vizi formali: rinvio degli atti al Giudice di secondo grado (nuovo processo)</a:t>
            </a:r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9776504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9495" y="593558"/>
            <a:ext cx="697831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Alla fine, quindi:</a:t>
            </a:r>
          </a:p>
          <a:p>
            <a:endParaRPr lang="it-IT" dirty="0"/>
          </a:p>
          <a:p>
            <a:endParaRPr lang="it-IT" b="1" dirty="0" smtClean="0"/>
          </a:p>
          <a:p>
            <a:r>
              <a:rPr lang="it-IT" b="1" dirty="0" smtClean="0"/>
              <a:t>-    O il sanitario è assolto;</a:t>
            </a:r>
          </a:p>
          <a:p>
            <a:endParaRPr lang="it-IT" b="1" dirty="0"/>
          </a:p>
          <a:p>
            <a:pPr marL="285750" indent="-285750">
              <a:buFontTx/>
              <a:buChar char="-"/>
            </a:pPr>
            <a:r>
              <a:rPr lang="it-IT" b="1" dirty="0" smtClean="0"/>
              <a:t>O il sanitario è condannato in via definitiva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</a:t>
            </a:r>
          </a:p>
          <a:p>
            <a:r>
              <a:rPr lang="it-IT" dirty="0" smtClean="0"/>
              <a:t>                                               - pena (es: 2 anni di reclusione)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- pena accessoria (es: interdizione)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- multa (es: 300,00 euro)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- pagamento spese processuali</a:t>
            </a:r>
          </a:p>
          <a:p>
            <a:r>
              <a:rPr lang="it-IT" dirty="0"/>
              <a:t> </a:t>
            </a:r>
            <a:r>
              <a:rPr lang="it-IT" dirty="0" smtClean="0"/>
              <a:t>                                              - risarcimento del danno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738470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745957" y="705852"/>
            <a:ext cx="10547685" cy="23391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Art. 185 c.p</a:t>
            </a:r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Restituzioni 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e risarcimento del danno.</a:t>
            </a:r>
            <a:endParaRPr lang="it-IT" dirty="0">
              <a:solidFill>
                <a:srgbClr val="333333"/>
              </a:solidFill>
              <a:latin typeface="Myriad Pro Bold"/>
            </a:endParaRPr>
          </a:p>
          <a:p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Ogni reato obbliga alle restituzioni, a norma delle leggi civili</a:t>
            </a:r>
            <a:r>
              <a:rPr lang="it-IT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</a:t>
            </a:r>
          </a:p>
          <a:p>
            <a:r>
              <a:rPr lang="it-IT" sz="2000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Ogni </a:t>
            </a:r>
            <a:r>
              <a:rPr lang="it-IT" sz="2000" b="1" dirty="0">
                <a:solidFill>
                  <a:srgbClr val="333333"/>
                </a:solidFill>
                <a:latin typeface="Helvetica" panose="020B0604020202020204" pitchFamily="34" charset="0"/>
              </a:rPr>
              <a:t>reato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, che abbia cagionato </a:t>
            </a:r>
            <a:endParaRPr lang="it-IT" dirty="0" smtClean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r>
              <a:rPr lang="it-IT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un </a:t>
            </a:r>
            <a:r>
              <a:rPr lang="it-IT" dirty="0">
                <a:solidFill>
                  <a:srgbClr val="FF0000"/>
                </a:solidFill>
                <a:latin typeface="Helvetica" panose="020B0604020202020204" pitchFamily="34" charset="0"/>
              </a:rPr>
              <a:t>danno </a:t>
            </a:r>
            <a:endParaRPr lang="it-IT" dirty="0" smtClean="0">
              <a:solidFill>
                <a:srgbClr val="FF0000"/>
              </a:solidFill>
              <a:latin typeface="Helvetica" panose="020B0604020202020204" pitchFamily="34" charset="0"/>
            </a:endParaRPr>
          </a:p>
          <a:p>
            <a:r>
              <a:rPr lang="it-IT" dirty="0" smtClean="0">
                <a:solidFill>
                  <a:srgbClr val="0070C0"/>
                </a:solidFill>
                <a:latin typeface="Helvetica" panose="020B0604020202020204" pitchFamily="34" charset="0"/>
              </a:rPr>
              <a:t>patrimoniale</a:t>
            </a:r>
            <a:r>
              <a:rPr lang="it-IT" dirty="0" smtClean="0">
                <a:solidFill>
                  <a:srgbClr val="FF0000"/>
                </a:solidFill>
                <a:latin typeface="Helvetica" panose="020B0604020202020204" pitchFamily="34" charset="0"/>
              </a:rPr>
              <a:t> 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o </a:t>
            </a:r>
            <a:endParaRPr lang="it-IT" dirty="0" smtClean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r>
              <a:rPr lang="it-IT" dirty="0" smtClean="0">
                <a:solidFill>
                  <a:srgbClr val="00B050"/>
                </a:solidFill>
                <a:latin typeface="Helvetica" panose="020B0604020202020204" pitchFamily="34" charset="0"/>
              </a:rPr>
              <a:t>non </a:t>
            </a:r>
            <a:r>
              <a:rPr lang="it-IT" dirty="0">
                <a:solidFill>
                  <a:srgbClr val="00B050"/>
                </a:solidFill>
                <a:latin typeface="Helvetica" panose="020B0604020202020204" pitchFamily="34" charset="0"/>
              </a:rPr>
              <a:t>patrimoniale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, </a:t>
            </a:r>
            <a:endParaRPr lang="it-IT" dirty="0" smtClean="0">
              <a:solidFill>
                <a:srgbClr val="333333"/>
              </a:solidFill>
              <a:latin typeface="Helvetica" panose="020B0604020202020204" pitchFamily="34" charset="0"/>
            </a:endParaRPr>
          </a:p>
          <a:p>
            <a:r>
              <a:rPr lang="it-IT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obbliga 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al risarcimento il colpevole e le persone che, a norma delle leggi civili, debbono rispondere per il fatto di lui.</a:t>
            </a:r>
            <a:endParaRPr lang="it-IT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 rot="10800000" flipV="1">
            <a:off x="745958" y="3199978"/>
            <a:ext cx="1043538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Art. 2043 c.c</a:t>
            </a:r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Risarcimento 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per fatto illecito.</a:t>
            </a:r>
            <a:endParaRPr lang="it-IT" dirty="0">
              <a:solidFill>
                <a:srgbClr val="333333"/>
              </a:solidFill>
              <a:latin typeface="Myriad Pro Bold"/>
            </a:endParaRPr>
          </a:p>
          <a:p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Qualunque </a:t>
            </a:r>
            <a:r>
              <a:rPr lang="it-IT" dirty="0">
                <a:solidFill>
                  <a:srgbClr val="00B050"/>
                </a:solidFill>
                <a:latin typeface="Helvetica" panose="020B0604020202020204" pitchFamily="34" charset="0"/>
              </a:rPr>
              <a:t>fatto doloso o colposo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, che cagiona ad altri un </a:t>
            </a:r>
            <a:r>
              <a:rPr lang="it-IT" dirty="0">
                <a:solidFill>
                  <a:srgbClr val="FF0000"/>
                </a:solidFill>
                <a:latin typeface="Helvetica" panose="020B0604020202020204" pitchFamily="34" charset="0"/>
              </a:rPr>
              <a:t>danno ingiusto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, obbliga colui che ha commesso il fatto a risarcire il danno</a:t>
            </a:r>
            <a:endParaRPr lang="it-IT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 rot="10800000" flipV="1">
            <a:off x="745956" y="4826019"/>
            <a:ext cx="11245517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Art. 1173 c.c</a:t>
            </a:r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Fonti 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delle obbligazioni.</a:t>
            </a:r>
            <a:endParaRPr lang="it-IT" dirty="0">
              <a:solidFill>
                <a:srgbClr val="333333"/>
              </a:solidFill>
              <a:latin typeface="Myriad Pro Bold"/>
            </a:endParaRPr>
          </a:p>
          <a:p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Le obbligazioni derivano da contratto , da fatto illecito, o da ogni altro atto o fatto idoneo </a:t>
            </a:r>
            <a:r>
              <a:rPr lang="it-IT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a produrle 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in </a:t>
            </a:r>
            <a:r>
              <a:rPr lang="it-IT" dirty="0" err="1">
                <a:solidFill>
                  <a:srgbClr val="333333"/>
                </a:solidFill>
                <a:latin typeface="Helvetica" panose="020B0604020202020204" pitchFamily="34" charset="0"/>
              </a:rPr>
              <a:t>conformita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̀ dell'ordinamento giuridico.</a:t>
            </a:r>
            <a:endParaRPr lang="it-IT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649704" y="633663"/>
            <a:ext cx="11069053" cy="241129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Rettangolo 5"/>
          <p:cNvSpPr/>
          <p:nvPr/>
        </p:nvSpPr>
        <p:spPr>
          <a:xfrm>
            <a:off x="649705" y="3199977"/>
            <a:ext cx="11069053" cy="115503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/>
          <p:cNvSpPr/>
          <p:nvPr/>
        </p:nvSpPr>
        <p:spPr>
          <a:xfrm>
            <a:off x="745957" y="4748463"/>
            <a:ext cx="10972801" cy="1371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CasellaDiTesto 8"/>
          <p:cNvSpPr txBox="1"/>
          <p:nvPr/>
        </p:nvSpPr>
        <p:spPr>
          <a:xfrm>
            <a:off x="826168" y="240632"/>
            <a:ext cx="104570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b="1" dirty="0" smtClean="0">
                <a:solidFill>
                  <a:srgbClr val="FF0000"/>
                </a:solidFill>
              </a:rPr>
              <a:t>RESPONSABILITA’ CIVILE DA FATTO ILLECITO, AQUILIANA o EXTRACONTRATTAULE</a:t>
            </a:r>
            <a:endParaRPr lang="it-IT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56768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0125" y="978568"/>
            <a:ext cx="10122569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>
                <a:solidFill>
                  <a:srgbClr val="FF0000"/>
                </a:solidFill>
              </a:rPr>
              <a:t>Danno patrimoniale:</a:t>
            </a:r>
          </a:p>
          <a:p>
            <a:endParaRPr lang="it-IT" dirty="0"/>
          </a:p>
          <a:p>
            <a:r>
              <a:rPr lang="it-IT" dirty="0" smtClean="0"/>
              <a:t>             lucro cessante (mancato guadagno);</a:t>
            </a:r>
          </a:p>
          <a:p>
            <a:r>
              <a:rPr lang="it-IT" dirty="0"/>
              <a:t> </a:t>
            </a:r>
            <a:r>
              <a:rPr lang="it-IT" dirty="0" smtClean="0"/>
              <a:t>            danno emergente</a:t>
            </a:r>
          </a:p>
          <a:p>
            <a:endParaRPr lang="it-IT" dirty="0"/>
          </a:p>
          <a:p>
            <a:endParaRPr lang="it-IT" dirty="0" smtClean="0"/>
          </a:p>
          <a:p>
            <a:r>
              <a:rPr lang="it-IT" b="1" dirty="0" smtClean="0">
                <a:solidFill>
                  <a:srgbClr val="FF0000"/>
                </a:solidFill>
              </a:rPr>
              <a:t>Danno non patrimoniale:</a:t>
            </a:r>
          </a:p>
          <a:p>
            <a:endParaRPr lang="it-IT" b="1" dirty="0">
              <a:solidFill>
                <a:srgbClr val="FF0000"/>
              </a:solidFill>
            </a:endParaRPr>
          </a:p>
          <a:p>
            <a:r>
              <a:rPr lang="it-IT" b="1" dirty="0" smtClean="0">
                <a:solidFill>
                  <a:srgbClr val="FF0000"/>
                </a:solidFill>
              </a:rPr>
              <a:t>              </a:t>
            </a:r>
            <a:r>
              <a:rPr lang="it-IT" dirty="0" smtClean="0"/>
              <a:t>tutto quello che </a:t>
            </a:r>
            <a:r>
              <a:rPr lang="it-IT" u="sng" dirty="0" smtClean="0"/>
              <a:t>non rientra </a:t>
            </a:r>
            <a:r>
              <a:rPr lang="it-IT" dirty="0" smtClean="0"/>
              <a:t>nelle due categorie precedenti,</a:t>
            </a:r>
          </a:p>
          <a:p>
            <a:r>
              <a:rPr lang="it-IT" dirty="0"/>
              <a:t> </a:t>
            </a:r>
            <a:r>
              <a:rPr lang="it-IT" dirty="0" smtClean="0"/>
              <a:t>             (ovvero: morale, </a:t>
            </a:r>
            <a:r>
              <a:rPr lang="it-IT" b="1" dirty="0" smtClean="0">
                <a:solidFill>
                  <a:srgbClr val="7030A0"/>
                </a:solidFill>
              </a:rPr>
              <a:t>biologico</a:t>
            </a:r>
            <a:r>
              <a:rPr lang="it-IT" dirty="0" smtClean="0"/>
              <a:t>, estetico, vita di relazione, gioia della vita sessuale, ….</a:t>
            </a:r>
          </a:p>
          <a:p>
            <a:endParaRPr lang="it-IT" dirty="0" smtClean="0"/>
          </a:p>
          <a:p>
            <a:r>
              <a:rPr lang="it-IT" dirty="0"/>
              <a:t> </a:t>
            </a:r>
            <a:r>
              <a:rPr lang="it-IT" dirty="0" smtClean="0"/>
              <a:t>               </a:t>
            </a:r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788018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73242" y="256674"/>
            <a:ext cx="1117332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 Art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. 575 c.p</a:t>
            </a:r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Omicidio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.</a:t>
            </a:r>
            <a:endParaRPr lang="it-IT" dirty="0">
              <a:solidFill>
                <a:srgbClr val="333333"/>
              </a:solidFill>
              <a:latin typeface="Myriad Pro Bold"/>
            </a:endParaRPr>
          </a:p>
          <a:p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Chiunque cagiona la morte di un uomo è punito con la reclusione non inferiore ad anni ventuno</a:t>
            </a:r>
            <a:endParaRPr lang="it-IT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3" name="Rettangolo 2"/>
          <p:cNvSpPr/>
          <p:nvPr/>
        </p:nvSpPr>
        <p:spPr>
          <a:xfrm>
            <a:off x="473243" y="1427747"/>
            <a:ext cx="1135781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Art. 584 c.p</a:t>
            </a:r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Omicidio 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preterintenzionale.</a:t>
            </a:r>
            <a:endParaRPr lang="it-IT" dirty="0">
              <a:solidFill>
                <a:srgbClr val="333333"/>
              </a:solidFill>
              <a:latin typeface="Myriad Pro Bold"/>
            </a:endParaRPr>
          </a:p>
          <a:p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Chiunque, con atti diretti a commettere uno dei delitti preveduti dagli </a:t>
            </a:r>
            <a:r>
              <a:rPr lang="it-IT" dirty="0">
                <a:solidFill>
                  <a:srgbClr val="F05A28"/>
                </a:solidFill>
                <a:latin typeface="Helvetica" panose="020B0604020202020204" pitchFamily="34" charset="0"/>
                <a:hlinkClick r:id="rId2"/>
              </a:rPr>
              <a:t>articoli 581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 e </a:t>
            </a:r>
            <a:r>
              <a:rPr lang="it-IT" dirty="0">
                <a:solidFill>
                  <a:srgbClr val="F05A28"/>
                </a:solidFill>
                <a:latin typeface="Helvetica" panose="020B0604020202020204" pitchFamily="34" charset="0"/>
                <a:hlinkClick r:id="rId2"/>
              </a:rPr>
              <a:t>582</a:t>
            </a: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, cagiona la morte di un uomo, è punito con la reclusione da dieci a diciotto anni.</a:t>
            </a:r>
            <a:endParaRPr lang="it-IT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  <p:sp>
        <p:nvSpPr>
          <p:cNvPr id="4" name="Rettangolo 3"/>
          <p:cNvSpPr/>
          <p:nvPr/>
        </p:nvSpPr>
        <p:spPr>
          <a:xfrm>
            <a:off x="473242" y="2743199"/>
            <a:ext cx="11502189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Art. 589 c.p</a:t>
            </a:r>
            <a:r>
              <a:rPr lang="it-IT" b="1" dirty="0" smtClean="0">
                <a:solidFill>
                  <a:srgbClr val="333333"/>
                </a:solidFill>
                <a:latin typeface="Helvetica" panose="020B0604020202020204" pitchFamily="34" charset="0"/>
              </a:rPr>
              <a:t>. Omicidio </a:t>
            </a:r>
            <a:r>
              <a:rPr lang="it-IT" b="1" dirty="0">
                <a:solidFill>
                  <a:srgbClr val="333333"/>
                </a:solidFill>
                <a:latin typeface="Helvetica" panose="020B0604020202020204" pitchFamily="34" charset="0"/>
              </a:rPr>
              <a:t>colposo.</a:t>
            </a:r>
            <a:endParaRPr lang="it-IT" dirty="0">
              <a:solidFill>
                <a:srgbClr val="333333"/>
              </a:solidFill>
              <a:latin typeface="Myriad Pro Bold"/>
            </a:endParaRPr>
          </a:p>
          <a:p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Chiunque cagiona per colpa la morte di una persona è punito con la reclusione da sei mesi a cinque anni.</a:t>
            </a:r>
            <a:b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</a:b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Se il fatto è commesso con violazione delle norme per la prevenzione degli infortuni sul lavoro la pena è della reclusione da due a sette anni.</a:t>
            </a:r>
            <a:b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</a:br>
            <a:r>
              <a:rPr lang="it-IT" dirty="0">
                <a:solidFill>
                  <a:srgbClr val="333333"/>
                </a:solidFill>
                <a:latin typeface="Helvetica" panose="020B0604020202020204" pitchFamily="34" charset="0"/>
              </a:rPr>
              <a:t>Se il fatto è commesso nell'esercizio abusivo di una professione per la quale è richiesta una speciale abilitazione dello Stato o di un'arte sanitaria, la pena è della reclusione da tre a dieci </a:t>
            </a:r>
            <a:r>
              <a:rPr lang="it-IT" dirty="0" err="1">
                <a:solidFill>
                  <a:srgbClr val="333333"/>
                </a:solidFill>
                <a:latin typeface="Helvetica" panose="020B0604020202020204" pitchFamily="34" charset="0"/>
              </a:rPr>
              <a:t>ann</a:t>
            </a:r>
            <a:endParaRPr lang="it-IT" b="0" i="0" dirty="0">
              <a:solidFill>
                <a:srgbClr val="333333"/>
              </a:solidFill>
              <a:effectLst/>
              <a:latin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17567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7" descr="Senza titolo-25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7132" y="2277979"/>
            <a:ext cx="2501860" cy="1676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" name="Connettore 1 3"/>
          <p:cNvCxnSpPr/>
          <p:nvPr/>
        </p:nvCxnSpPr>
        <p:spPr>
          <a:xfrm flipV="1">
            <a:off x="689811" y="4531895"/>
            <a:ext cx="10443410" cy="16042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9769642" y="5013158"/>
            <a:ext cx="159619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EVENTO (C.P.)</a:t>
            </a:r>
          </a:p>
          <a:p>
            <a:r>
              <a:rPr lang="it-IT" dirty="0" smtClean="0">
                <a:solidFill>
                  <a:srgbClr val="C00000"/>
                </a:solidFill>
              </a:rPr>
              <a:t>EFFETTO</a:t>
            </a:r>
            <a:r>
              <a:rPr lang="it-IT" dirty="0" smtClean="0"/>
              <a:t> </a:t>
            </a:r>
            <a:r>
              <a:rPr lang="it-IT" sz="3200" b="1" dirty="0" smtClean="0"/>
              <a:t>(1)</a:t>
            </a:r>
            <a:endParaRPr lang="it-IT" sz="3200" b="1" dirty="0"/>
          </a:p>
        </p:txBody>
      </p:sp>
      <p:sp>
        <p:nvSpPr>
          <p:cNvPr id="6" name="Ovale 5"/>
          <p:cNvSpPr/>
          <p:nvPr/>
        </p:nvSpPr>
        <p:spPr>
          <a:xfrm>
            <a:off x="9496926" y="4852737"/>
            <a:ext cx="2292066" cy="147587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069305" y="4612105"/>
            <a:ext cx="1275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tempo</a:t>
            </a:r>
            <a:endParaRPr lang="it-IT" dirty="0"/>
          </a:p>
        </p:txBody>
      </p:sp>
      <p:cxnSp>
        <p:nvCxnSpPr>
          <p:cNvPr id="9" name="Connettore 1 8"/>
          <p:cNvCxnSpPr>
            <a:endCxn id="6" idx="0"/>
          </p:cNvCxnSpPr>
          <p:nvPr/>
        </p:nvCxnSpPr>
        <p:spPr>
          <a:xfrm>
            <a:off x="10635916" y="4115201"/>
            <a:ext cx="7043" cy="737536"/>
          </a:xfrm>
          <a:prstGeom prst="line">
            <a:avLst/>
          </a:prstGeom>
          <a:ln w="28575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CasellaDiTesto 10"/>
          <p:cNvSpPr txBox="1"/>
          <p:nvPr/>
        </p:nvSpPr>
        <p:spPr>
          <a:xfrm>
            <a:off x="2871537" y="385011"/>
            <a:ext cx="420769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Riassumendo: nella valutazione del delitto</a:t>
            </a:r>
            <a:r>
              <a:rPr lang="it-IT" dirty="0" smtClean="0"/>
              <a:t>:</a:t>
            </a:r>
          </a:p>
          <a:p>
            <a:pPr marL="342900" indent="-342900">
              <a:buAutoNum type="arabicParenR"/>
            </a:pPr>
            <a:r>
              <a:rPr lang="it-IT" dirty="0" smtClean="0"/>
              <a:t>c’è effetto «reato»?</a:t>
            </a:r>
          </a:p>
          <a:p>
            <a:pPr marL="342900" indent="-342900">
              <a:buAutoNum type="arabicParenR"/>
            </a:pPr>
            <a:r>
              <a:rPr lang="it-IT" dirty="0" smtClean="0"/>
              <a:t>c’è causalità </a:t>
            </a:r>
            <a:r>
              <a:rPr lang="it-IT" dirty="0" smtClean="0">
                <a:solidFill>
                  <a:srgbClr val="FF0000"/>
                </a:solidFill>
              </a:rPr>
              <a:t>attiva</a:t>
            </a:r>
            <a:r>
              <a:rPr lang="it-IT" dirty="0" smtClean="0"/>
              <a:t> o </a:t>
            </a:r>
            <a:r>
              <a:rPr lang="it-IT" dirty="0" smtClean="0">
                <a:solidFill>
                  <a:srgbClr val="00B050"/>
                </a:solidFill>
              </a:rPr>
              <a:t>passiva</a:t>
            </a:r>
            <a:r>
              <a:rPr lang="it-IT" dirty="0" smtClean="0"/>
              <a:t>?</a:t>
            </a:r>
          </a:p>
          <a:p>
            <a:pPr marL="342900" indent="-342900">
              <a:buAutoNum type="arabicParenR"/>
            </a:pPr>
            <a:r>
              <a:rPr lang="it-IT" dirty="0" smtClean="0"/>
              <a:t>Dolo, colpa o preterintenzione?</a:t>
            </a:r>
            <a:endParaRPr lang="it-IT" dirty="0">
              <a:solidFill>
                <a:srgbClr val="C00000"/>
              </a:solidFill>
            </a:endParaRP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9811" y="2180423"/>
            <a:ext cx="2143125" cy="2143125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89811" y="4650307"/>
            <a:ext cx="1828799" cy="1828799"/>
          </a:xfrm>
          <a:prstGeom prst="rect">
            <a:avLst/>
          </a:prstGeom>
        </p:spPr>
      </p:pic>
      <p:sp>
        <p:nvSpPr>
          <p:cNvPr id="12" name="CasellaDiTesto 11"/>
          <p:cNvSpPr txBox="1"/>
          <p:nvPr/>
        </p:nvSpPr>
        <p:spPr>
          <a:xfrm>
            <a:off x="975512" y="4689992"/>
            <a:ext cx="64953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b="1" dirty="0" smtClean="0"/>
              <a:t>(2)</a:t>
            </a:r>
            <a:endParaRPr lang="it-IT" sz="3200" b="1" dirty="0"/>
          </a:p>
        </p:txBody>
      </p:sp>
      <p:pic>
        <p:nvPicPr>
          <p:cNvPr id="13" name="Immagine 12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81573" y="476730"/>
            <a:ext cx="2143125" cy="2143125"/>
          </a:xfrm>
          <a:prstGeom prst="rect">
            <a:avLst/>
          </a:prstGeom>
        </p:spPr>
      </p:pic>
      <p:sp>
        <p:nvSpPr>
          <p:cNvPr id="14" name="CasellaDiTesto 13"/>
          <p:cNvSpPr txBox="1"/>
          <p:nvPr/>
        </p:nvSpPr>
        <p:spPr>
          <a:xfrm>
            <a:off x="7079226" y="1299412"/>
            <a:ext cx="94984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b="1" dirty="0" smtClean="0"/>
              <a:t>(3)</a:t>
            </a:r>
            <a:endParaRPr lang="it-IT" sz="3200" b="1" dirty="0"/>
          </a:p>
        </p:txBody>
      </p:sp>
    </p:spTree>
    <p:extLst>
      <p:ext uri="{BB962C8B-B14F-4D97-AF65-F5344CB8AC3E}">
        <p14:creationId xmlns:p14="http://schemas.microsoft.com/office/powerpoint/2010/main" xmlns="" val="498934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29263" y="144379"/>
            <a:ext cx="4596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>
                <a:solidFill>
                  <a:srgbClr val="FF0000"/>
                </a:solidFill>
              </a:rPr>
              <a:t>Aspetti procedurali (1)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Ovale 2"/>
          <p:cNvSpPr/>
          <p:nvPr/>
        </p:nvSpPr>
        <p:spPr>
          <a:xfrm flipH="1" flipV="1">
            <a:off x="5237746" y="4539916"/>
            <a:ext cx="2887579" cy="15240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CasellaDiTesto 3"/>
          <p:cNvSpPr txBox="1"/>
          <p:nvPr/>
        </p:nvSpPr>
        <p:spPr>
          <a:xfrm>
            <a:off x="577515" y="657726"/>
            <a:ext cx="7323221" cy="64633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it-IT" dirty="0" smtClean="0"/>
              <a:t>Si verifica il </a:t>
            </a:r>
            <a:r>
              <a:rPr lang="it-IT" dirty="0" smtClean="0">
                <a:solidFill>
                  <a:srgbClr val="FF0000"/>
                </a:solidFill>
              </a:rPr>
              <a:t>decesso</a:t>
            </a:r>
            <a:r>
              <a:rPr lang="it-IT" dirty="0" smtClean="0"/>
              <a:t> di una paziente dopo il parto (</a:t>
            </a:r>
            <a:r>
              <a:rPr lang="it-IT" dirty="0" smtClean="0">
                <a:solidFill>
                  <a:srgbClr val="FF0000"/>
                </a:solidFill>
              </a:rPr>
              <a:t>ESEMPIO!!!!</a:t>
            </a:r>
            <a:r>
              <a:rPr lang="it-IT" dirty="0" smtClean="0"/>
              <a:t>)</a:t>
            </a:r>
          </a:p>
          <a:p>
            <a:pPr marL="342900" indent="-342900">
              <a:buAutoNum type="arabicPeriod"/>
            </a:pPr>
            <a:endParaRPr lang="it-IT" dirty="0"/>
          </a:p>
        </p:txBody>
      </p:sp>
      <p:sp>
        <p:nvSpPr>
          <p:cNvPr id="5" name="Ovale 4"/>
          <p:cNvSpPr/>
          <p:nvPr/>
        </p:nvSpPr>
        <p:spPr>
          <a:xfrm>
            <a:off x="1010653" y="3505199"/>
            <a:ext cx="3224463" cy="113898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/>
          <p:cNvSpPr txBox="1"/>
          <p:nvPr/>
        </p:nvSpPr>
        <p:spPr>
          <a:xfrm>
            <a:off x="1692442" y="3697705"/>
            <a:ext cx="20468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Polizia Giudiziaria</a:t>
            </a:r>
          </a:p>
          <a:p>
            <a:r>
              <a:rPr lang="it-IT" dirty="0" smtClean="0"/>
              <a:t>PS, CC, PL, GF, </a:t>
            </a:r>
            <a:r>
              <a:rPr lang="it-IT" dirty="0" err="1" smtClean="0"/>
              <a:t>etc</a:t>
            </a:r>
            <a:r>
              <a:rPr lang="it-IT" dirty="0" smtClean="0"/>
              <a:t>….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5406189" y="4908885"/>
            <a:ext cx="2991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Procura della Repubblica</a:t>
            </a:r>
          </a:p>
          <a:p>
            <a:r>
              <a:rPr lang="it-IT" dirty="0" smtClean="0">
                <a:solidFill>
                  <a:srgbClr val="FF0000"/>
                </a:solidFill>
              </a:rPr>
              <a:t>Pubblico Ministero (P.M.)</a:t>
            </a:r>
            <a:endParaRPr lang="it-IT" dirty="0">
              <a:solidFill>
                <a:srgbClr val="FF0000"/>
              </a:solidFill>
            </a:endParaRPr>
          </a:p>
        </p:txBody>
      </p:sp>
      <p:sp>
        <p:nvSpPr>
          <p:cNvPr id="9" name="Ovale 8"/>
          <p:cNvSpPr/>
          <p:nvPr/>
        </p:nvSpPr>
        <p:spPr>
          <a:xfrm>
            <a:off x="2021305" y="1860884"/>
            <a:ext cx="2382253" cy="1018674"/>
          </a:xfrm>
          <a:prstGeom prst="ellipse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CasellaDiTesto 9"/>
          <p:cNvSpPr txBox="1"/>
          <p:nvPr/>
        </p:nvSpPr>
        <p:spPr>
          <a:xfrm>
            <a:off x="2350168" y="2013284"/>
            <a:ext cx="1946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Direzione Sanitaria</a:t>
            </a:r>
          </a:p>
          <a:p>
            <a:r>
              <a:rPr lang="it-IT" dirty="0" smtClean="0"/>
              <a:t>(Denuncia)</a:t>
            </a:r>
            <a:endParaRPr lang="it-IT" dirty="0"/>
          </a:p>
        </p:txBody>
      </p:sp>
      <p:sp>
        <p:nvSpPr>
          <p:cNvPr id="11" name="Ovale 10"/>
          <p:cNvSpPr/>
          <p:nvPr/>
        </p:nvSpPr>
        <p:spPr>
          <a:xfrm>
            <a:off x="96254" y="1929698"/>
            <a:ext cx="1817964" cy="949860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CasellaDiTesto 11"/>
          <p:cNvSpPr txBox="1"/>
          <p:nvPr/>
        </p:nvSpPr>
        <p:spPr>
          <a:xfrm>
            <a:off x="473243" y="2133600"/>
            <a:ext cx="11146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Parenti</a:t>
            </a:r>
          </a:p>
          <a:p>
            <a:r>
              <a:rPr lang="it-IT" dirty="0" smtClean="0"/>
              <a:t>(Querela)</a:t>
            </a:r>
            <a:endParaRPr lang="it-IT" dirty="0"/>
          </a:p>
        </p:txBody>
      </p:sp>
      <p:sp>
        <p:nvSpPr>
          <p:cNvPr id="13" name="Freccia in giù 12"/>
          <p:cNvSpPr/>
          <p:nvPr/>
        </p:nvSpPr>
        <p:spPr>
          <a:xfrm rot="705895">
            <a:off x="3041209" y="2945473"/>
            <a:ext cx="425116" cy="55902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in giù 13"/>
          <p:cNvSpPr/>
          <p:nvPr/>
        </p:nvSpPr>
        <p:spPr>
          <a:xfrm rot="19390291">
            <a:off x="1227221" y="2908005"/>
            <a:ext cx="360652" cy="70146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 rot="1922301">
            <a:off x="4179328" y="4270481"/>
            <a:ext cx="1197164" cy="6691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umetto 4 15"/>
          <p:cNvSpPr/>
          <p:nvPr/>
        </p:nvSpPr>
        <p:spPr>
          <a:xfrm>
            <a:off x="8398082" y="1233739"/>
            <a:ext cx="3473116" cy="2714490"/>
          </a:xfrm>
          <a:prstGeom prst="cloudCallou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7" name="Immagine 1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0457" y="4372747"/>
            <a:ext cx="2143125" cy="2143125"/>
          </a:xfrm>
          <a:prstGeom prst="rect">
            <a:avLst/>
          </a:prstGeom>
        </p:spPr>
      </p:pic>
      <p:sp>
        <p:nvSpPr>
          <p:cNvPr id="18" name="CasellaDiTesto 17"/>
          <p:cNvSpPr txBox="1"/>
          <p:nvPr/>
        </p:nvSpPr>
        <p:spPr>
          <a:xfrm>
            <a:off x="8863263" y="2133600"/>
            <a:ext cx="31418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C’è reato?</a:t>
            </a:r>
          </a:p>
          <a:p>
            <a:r>
              <a:rPr lang="it-IT" dirty="0" smtClean="0"/>
              <a:t>Se sì, chi è il responsabile?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812518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27096" y="224589"/>
            <a:ext cx="30291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400" b="1" dirty="0">
                <a:solidFill>
                  <a:srgbClr val="FF0000"/>
                </a:solidFill>
              </a:rPr>
              <a:t>Aspetti procedurali </a:t>
            </a:r>
            <a:r>
              <a:rPr lang="it-IT" sz="2400" b="1" dirty="0" smtClean="0">
                <a:solidFill>
                  <a:srgbClr val="FF0000"/>
                </a:solidFill>
              </a:rPr>
              <a:t>(2)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659196" y="1020412"/>
            <a:ext cx="7135800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arenR"/>
            </a:pPr>
            <a:r>
              <a:rPr lang="it-IT" dirty="0" smtClean="0"/>
              <a:t>Il PM apre un fascicolo «Registro Generale Notizie di Reato» RGNR</a:t>
            </a:r>
          </a:p>
          <a:p>
            <a:endParaRPr lang="it-IT" dirty="0" smtClean="0"/>
          </a:p>
          <a:p>
            <a:r>
              <a:rPr lang="it-IT" dirty="0" smtClean="0"/>
              <a:t>2) Iscrizione nel registro degli </a:t>
            </a:r>
            <a:r>
              <a:rPr lang="it-IT" dirty="0" smtClean="0">
                <a:solidFill>
                  <a:srgbClr val="FF0000"/>
                </a:solidFill>
              </a:rPr>
              <a:t>indagati </a:t>
            </a:r>
            <a:r>
              <a:rPr lang="it-IT" dirty="0" smtClean="0"/>
              <a:t>di Medici, Ostetrici, Infermieri, </a:t>
            </a:r>
            <a:r>
              <a:rPr lang="it-IT" dirty="0" err="1" smtClean="0"/>
              <a:t>etc</a:t>
            </a:r>
            <a:r>
              <a:rPr lang="it-IT" dirty="0" smtClean="0"/>
              <a:t>…</a:t>
            </a:r>
          </a:p>
          <a:p>
            <a:endParaRPr lang="it-IT" dirty="0" smtClean="0"/>
          </a:p>
          <a:p>
            <a:r>
              <a:rPr lang="it-IT" dirty="0" smtClean="0"/>
              <a:t>3) Inizia le indagini</a:t>
            </a:r>
          </a:p>
          <a:p>
            <a:endParaRPr lang="it-IT" dirty="0"/>
          </a:p>
          <a:p>
            <a:r>
              <a:rPr lang="it-IT" dirty="0"/>
              <a:t>4</a:t>
            </a:r>
            <a:r>
              <a:rPr lang="it-IT" dirty="0" smtClean="0"/>
              <a:t>) Conferisce incarico con autorizzazioni varie</a:t>
            </a:r>
          </a:p>
          <a:p>
            <a:endParaRPr lang="it-IT" dirty="0"/>
          </a:p>
          <a:p>
            <a:r>
              <a:rPr lang="it-IT" dirty="0" smtClean="0"/>
              <a:t>5) Pone quesiti</a:t>
            </a:r>
          </a:p>
          <a:p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4387516" y="3577389"/>
            <a:ext cx="3168316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CasellaDiTesto 4"/>
          <p:cNvSpPr txBox="1"/>
          <p:nvPr/>
        </p:nvSpPr>
        <p:spPr>
          <a:xfrm>
            <a:off x="5037221" y="4074695"/>
            <a:ext cx="244864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>
                <a:solidFill>
                  <a:srgbClr val="FF0000"/>
                </a:solidFill>
              </a:rPr>
              <a:t>Consulenti Tecnici (C.T.)</a:t>
            </a:r>
          </a:p>
          <a:p>
            <a:r>
              <a:rPr lang="it-IT" i="1" dirty="0" smtClean="0"/>
              <a:t>Medico Legale</a:t>
            </a:r>
          </a:p>
          <a:p>
            <a:r>
              <a:rPr lang="it-IT" i="1" dirty="0" smtClean="0"/>
              <a:t>Specialista</a:t>
            </a:r>
            <a:endParaRPr lang="it-IT" i="1" dirty="0"/>
          </a:p>
        </p:txBody>
      </p:sp>
      <p:sp>
        <p:nvSpPr>
          <p:cNvPr id="6" name="Freccia in giù 5"/>
          <p:cNvSpPr/>
          <p:nvPr/>
        </p:nvSpPr>
        <p:spPr>
          <a:xfrm rot="20162998">
            <a:off x="4782426" y="3010618"/>
            <a:ext cx="509590" cy="67656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8349915" y="3826042"/>
            <a:ext cx="33126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Autopsia</a:t>
            </a:r>
          </a:p>
          <a:p>
            <a:r>
              <a:rPr lang="it-IT" dirty="0" smtClean="0"/>
              <a:t>Studio cartelle cliniche</a:t>
            </a:r>
          </a:p>
          <a:p>
            <a:r>
              <a:rPr lang="it-IT" dirty="0" smtClean="0"/>
              <a:t>Accertamenti laboratoristici</a:t>
            </a:r>
          </a:p>
          <a:p>
            <a:r>
              <a:rPr lang="it-IT" dirty="0" err="1" smtClean="0"/>
              <a:t>etc</a:t>
            </a:r>
            <a:endParaRPr lang="it-IT" dirty="0"/>
          </a:p>
        </p:txBody>
      </p:sp>
      <p:sp>
        <p:nvSpPr>
          <p:cNvPr id="8" name="Rettangolo 7"/>
          <p:cNvSpPr/>
          <p:nvPr/>
        </p:nvSpPr>
        <p:spPr>
          <a:xfrm>
            <a:off x="8349915" y="3677611"/>
            <a:ext cx="3216443" cy="164034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/>
          <p:cNvSpPr/>
          <p:nvPr/>
        </p:nvSpPr>
        <p:spPr>
          <a:xfrm>
            <a:off x="7620000" y="4331368"/>
            <a:ext cx="585537" cy="2887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Ovale 9"/>
          <p:cNvSpPr/>
          <p:nvPr/>
        </p:nvSpPr>
        <p:spPr>
          <a:xfrm>
            <a:off x="8646696" y="312821"/>
            <a:ext cx="2117558" cy="850232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8815137" y="545432"/>
            <a:ext cx="203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Difesa (Avvocato)</a:t>
            </a:r>
            <a:endParaRPr lang="it-IT" dirty="0"/>
          </a:p>
        </p:txBody>
      </p:sp>
      <p:sp>
        <p:nvSpPr>
          <p:cNvPr id="12" name="Ovale 11"/>
          <p:cNvSpPr/>
          <p:nvPr/>
        </p:nvSpPr>
        <p:spPr>
          <a:xfrm>
            <a:off x="8205537" y="1700463"/>
            <a:ext cx="2975810" cy="771885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8349915" y="1899126"/>
            <a:ext cx="38085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Consulenti Tecnici (di parte)</a:t>
            </a:r>
            <a:endParaRPr lang="it-IT" dirty="0"/>
          </a:p>
        </p:txBody>
      </p:sp>
      <p:sp>
        <p:nvSpPr>
          <p:cNvPr id="14" name="Freccia in giù 13"/>
          <p:cNvSpPr/>
          <p:nvPr/>
        </p:nvSpPr>
        <p:spPr>
          <a:xfrm>
            <a:off x="9504947" y="1251284"/>
            <a:ext cx="344906" cy="38501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in giù 14"/>
          <p:cNvSpPr/>
          <p:nvPr/>
        </p:nvSpPr>
        <p:spPr>
          <a:xfrm>
            <a:off x="9745579" y="2620779"/>
            <a:ext cx="312821" cy="913676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Freccia a destra 15"/>
          <p:cNvSpPr/>
          <p:nvPr/>
        </p:nvSpPr>
        <p:spPr>
          <a:xfrm rot="19424630">
            <a:off x="7519251" y="1255296"/>
            <a:ext cx="1281598" cy="183092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Freccia a destra 17"/>
          <p:cNvSpPr/>
          <p:nvPr/>
        </p:nvSpPr>
        <p:spPr>
          <a:xfrm rot="647653">
            <a:off x="2251921" y="3410085"/>
            <a:ext cx="2437086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Rettangolo 18"/>
          <p:cNvSpPr/>
          <p:nvPr/>
        </p:nvSpPr>
        <p:spPr>
          <a:xfrm>
            <a:off x="818147" y="3826042"/>
            <a:ext cx="2935706" cy="287153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</a:t>
            </a:r>
            <a:endParaRPr lang="it-IT" dirty="0"/>
          </a:p>
        </p:txBody>
      </p:sp>
      <p:sp>
        <p:nvSpPr>
          <p:cNvPr id="20" name="CasellaDiTesto 19"/>
          <p:cNvSpPr txBox="1"/>
          <p:nvPr/>
        </p:nvSpPr>
        <p:spPr>
          <a:xfrm>
            <a:off x="898358" y="3882735"/>
            <a:ext cx="2919663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it-IT" sz="1600" dirty="0" smtClean="0"/>
              <a:t>Cause decesso;</a:t>
            </a:r>
          </a:p>
          <a:p>
            <a:pPr marL="285750" indent="-285750">
              <a:buFontTx/>
              <a:buChar char="-"/>
            </a:pPr>
            <a:endParaRPr lang="it-IT" sz="1600" dirty="0" smtClean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C’è nesso di causalità tra</a:t>
            </a:r>
          </a:p>
          <a:p>
            <a:r>
              <a:rPr lang="it-IT" sz="1600" dirty="0" smtClean="0"/>
              <a:t>     decesso e …….</a:t>
            </a:r>
          </a:p>
          <a:p>
            <a:endParaRPr lang="it-IT" sz="1600" dirty="0"/>
          </a:p>
          <a:p>
            <a:pPr marL="285750" indent="-285750">
              <a:buFontTx/>
              <a:buChar char="-"/>
            </a:pPr>
            <a:r>
              <a:rPr lang="it-IT" sz="1600" dirty="0" smtClean="0"/>
              <a:t>L’operato dei Sanitari è       </a:t>
            </a:r>
          </a:p>
          <a:p>
            <a:r>
              <a:rPr lang="it-IT" sz="1600" dirty="0"/>
              <a:t> </a:t>
            </a:r>
            <a:r>
              <a:rPr lang="it-IT" sz="1600" dirty="0" smtClean="0"/>
              <a:t>     stato viziato da imperizia,</a:t>
            </a:r>
          </a:p>
          <a:p>
            <a:r>
              <a:rPr lang="it-IT" sz="1600" dirty="0" smtClean="0"/>
              <a:t>      imprudenza, negligenza,     </a:t>
            </a:r>
          </a:p>
          <a:p>
            <a:r>
              <a:rPr lang="it-IT" sz="1600" dirty="0" smtClean="0"/>
              <a:t>      inosservanza di….</a:t>
            </a:r>
          </a:p>
          <a:p>
            <a:endParaRPr lang="it-IT" sz="1600" dirty="0"/>
          </a:p>
          <a:p>
            <a:r>
              <a:rPr lang="it-IT" sz="1600" dirty="0" smtClean="0"/>
              <a:t>-     Riferisca inoltre ……    </a:t>
            </a:r>
            <a:endParaRPr lang="it-IT" sz="1600" dirty="0"/>
          </a:p>
          <a:p>
            <a:r>
              <a:rPr lang="it-IT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36377909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4251158" y="128338"/>
            <a:ext cx="33645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>
                <a:solidFill>
                  <a:srgbClr val="FF0000"/>
                </a:solidFill>
              </a:rPr>
              <a:t>Aspetti procedurali </a:t>
            </a:r>
            <a:r>
              <a:rPr lang="it-IT" sz="2400" b="1" dirty="0" smtClean="0">
                <a:solidFill>
                  <a:srgbClr val="FF0000"/>
                </a:solidFill>
              </a:rPr>
              <a:t>(3)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3" name="CasellaDiTesto 2"/>
          <p:cNvSpPr txBox="1"/>
          <p:nvPr/>
        </p:nvSpPr>
        <p:spPr>
          <a:xfrm>
            <a:off x="1042737" y="1179095"/>
            <a:ext cx="3992118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b="1" dirty="0" smtClean="0"/>
              <a:t>Al termine delle indagini </a:t>
            </a:r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endParaRPr lang="it-IT" b="1" dirty="0"/>
          </a:p>
          <a:p>
            <a:endParaRPr lang="it-IT" b="1" dirty="0" smtClean="0"/>
          </a:p>
          <a:p>
            <a:r>
              <a:rPr lang="it-IT" b="1" dirty="0" smtClean="0"/>
              <a:t>il PM ha due possibilità</a:t>
            </a:r>
          </a:p>
          <a:p>
            <a:pPr marL="285750" indent="-285750">
              <a:buFontTx/>
              <a:buChar char="-"/>
            </a:pPr>
            <a:r>
              <a:rPr lang="it-IT" dirty="0" smtClean="0"/>
              <a:t>Archiviazione</a:t>
            </a:r>
          </a:p>
          <a:p>
            <a:pPr marL="285750" indent="-285750">
              <a:buFontTx/>
              <a:buChar char="-"/>
            </a:pPr>
            <a:endParaRPr lang="it-IT" dirty="0"/>
          </a:p>
          <a:p>
            <a:pPr marL="285750" indent="-285750">
              <a:buFontTx/>
              <a:buChar char="-"/>
            </a:pPr>
            <a:r>
              <a:rPr lang="it-IT" dirty="0" smtClean="0"/>
              <a:t>Rinvio a giudizio</a:t>
            </a:r>
          </a:p>
          <a:p>
            <a:r>
              <a:rPr lang="it-IT" dirty="0" smtClean="0"/>
              <a:t>                       l’</a:t>
            </a:r>
            <a:r>
              <a:rPr lang="it-IT" dirty="0" smtClean="0">
                <a:solidFill>
                  <a:srgbClr val="FF0000"/>
                </a:solidFill>
              </a:rPr>
              <a:t>indagato</a:t>
            </a:r>
            <a:r>
              <a:rPr lang="it-IT" dirty="0" smtClean="0"/>
              <a:t> diventa </a:t>
            </a:r>
            <a:r>
              <a:rPr lang="it-IT" dirty="0" smtClean="0">
                <a:solidFill>
                  <a:srgbClr val="7030A0"/>
                </a:solidFill>
              </a:rPr>
              <a:t>imputato</a:t>
            </a:r>
            <a:endParaRPr lang="it-IT" dirty="0">
              <a:solidFill>
                <a:srgbClr val="7030A0"/>
              </a:solidFill>
            </a:endParaRPr>
          </a:p>
          <a:p>
            <a:r>
              <a:rPr lang="it-IT" dirty="0" smtClean="0"/>
              <a:t>  </a:t>
            </a:r>
            <a:endParaRPr lang="it-IT" dirty="0"/>
          </a:p>
        </p:txBody>
      </p:sp>
      <p:sp>
        <p:nvSpPr>
          <p:cNvPr id="4" name="Ovale 3"/>
          <p:cNvSpPr/>
          <p:nvPr/>
        </p:nvSpPr>
        <p:spPr>
          <a:xfrm>
            <a:off x="481264" y="1588169"/>
            <a:ext cx="10708105" cy="2157664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CT</a:t>
            </a:r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031958" y="1925053"/>
            <a:ext cx="652111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Consulenza Tecnica, </a:t>
            </a:r>
          </a:p>
          <a:p>
            <a:r>
              <a:rPr lang="it-IT" dirty="0" smtClean="0"/>
              <a:t>Consulenza di parte, </a:t>
            </a:r>
          </a:p>
          <a:p>
            <a:r>
              <a:rPr lang="it-IT" dirty="0"/>
              <a:t>M</a:t>
            </a:r>
            <a:r>
              <a:rPr lang="it-IT" dirty="0" smtClean="0"/>
              <a:t>emorie, </a:t>
            </a:r>
          </a:p>
          <a:p>
            <a:r>
              <a:rPr lang="it-IT" dirty="0" smtClean="0"/>
              <a:t>Informazioni assunte,</a:t>
            </a:r>
          </a:p>
          <a:p>
            <a:r>
              <a:rPr lang="it-IT" dirty="0" smtClean="0"/>
              <a:t>Tutto quello che il caso richiede con la </a:t>
            </a:r>
            <a:r>
              <a:rPr lang="it-IT" dirty="0" smtClean="0">
                <a:solidFill>
                  <a:srgbClr val="7030A0"/>
                </a:solidFill>
              </a:rPr>
              <a:t>più ampia discrezionalità</a:t>
            </a:r>
            <a:endParaRPr lang="it-IT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512916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585412" y="232611"/>
            <a:ext cx="3670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>
                <a:solidFill>
                  <a:srgbClr val="FF0000"/>
                </a:solidFill>
              </a:rPr>
              <a:t>Aspetti procedurali </a:t>
            </a:r>
            <a:r>
              <a:rPr lang="it-IT" sz="2400" b="1" dirty="0" smtClean="0">
                <a:solidFill>
                  <a:srgbClr val="FF0000"/>
                </a:solidFill>
              </a:rPr>
              <a:t>(4)</a:t>
            </a:r>
          </a:p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Giudizio di primo grado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21242" y="1668379"/>
            <a:ext cx="3601453" cy="8823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47411" y="1796716"/>
            <a:ext cx="344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Giudice</a:t>
            </a:r>
            <a:endParaRPr lang="it-IT" sz="2800" b="1" dirty="0"/>
          </a:p>
        </p:txBody>
      </p:sp>
      <p:sp>
        <p:nvSpPr>
          <p:cNvPr id="6" name="Ovale 5"/>
          <p:cNvSpPr/>
          <p:nvPr/>
        </p:nvSpPr>
        <p:spPr>
          <a:xfrm>
            <a:off x="1090862" y="3914274"/>
            <a:ext cx="2197770" cy="183682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P.M.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36821" y="4563979"/>
            <a:ext cx="1029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P.M.</a:t>
            </a:r>
          </a:p>
          <a:p>
            <a:r>
              <a:rPr lang="it-IT" dirty="0" smtClean="0"/>
              <a:t>(con C.T.)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7788442" y="3681663"/>
            <a:ext cx="2269958" cy="1989221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Difesa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221580" y="4227095"/>
            <a:ext cx="221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Difesa</a:t>
            </a:r>
          </a:p>
          <a:p>
            <a:r>
              <a:rPr lang="it-IT" dirty="0" smtClean="0"/>
              <a:t>(con C.T. di parte)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18693718">
            <a:off x="2755233" y="3194257"/>
            <a:ext cx="1933074" cy="47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13657207">
            <a:off x="6007489" y="3136829"/>
            <a:ext cx="2024418" cy="46432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5054998" y="2767263"/>
            <a:ext cx="385011" cy="29036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186989" y="5999747"/>
            <a:ext cx="2277979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PERITO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1487398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604588" y="211740"/>
            <a:ext cx="3670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>
                <a:solidFill>
                  <a:srgbClr val="FF0000"/>
                </a:solidFill>
              </a:rPr>
              <a:t>Aspetti procedurali </a:t>
            </a:r>
            <a:r>
              <a:rPr lang="it-IT" sz="2400" b="1" dirty="0" smtClean="0">
                <a:solidFill>
                  <a:srgbClr val="FF0000"/>
                </a:solidFill>
              </a:rPr>
              <a:t>(5)</a:t>
            </a:r>
          </a:p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Giudizio di primo grado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21242" y="1668379"/>
            <a:ext cx="3601453" cy="8823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4347411" y="1796716"/>
            <a:ext cx="34410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Giudice</a:t>
            </a:r>
            <a:endParaRPr lang="it-IT" sz="2800" b="1" dirty="0"/>
          </a:p>
        </p:txBody>
      </p:sp>
      <p:sp>
        <p:nvSpPr>
          <p:cNvPr id="6" name="Ovale 5"/>
          <p:cNvSpPr/>
          <p:nvPr/>
        </p:nvSpPr>
        <p:spPr>
          <a:xfrm>
            <a:off x="1090862" y="3914274"/>
            <a:ext cx="2197770" cy="183682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P.M.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36821" y="4563979"/>
            <a:ext cx="1029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P.M.</a:t>
            </a:r>
          </a:p>
          <a:p>
            <a:r>
              <a:rPr lang="it-IT" dirty="0" smtClean="0"/>
              <a:t>(con C.T.)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7788442" y="3681663"/>
            <a:ext cx="2269958" cy="1989221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Difesa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221580" y="4227095"/>
            <a:ext cx="221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Difesa</a:t>
            </a:r>
          </a:p>
          <a:p>
            <a:r>
              <a:rPr lang="it-IT" dirty="0" smtClean="0"/>
              <a:t>(con C.T. di parte)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18693718">
            <a:off x="2755233" y="3194257"/>
            <a:ext cx="1933074" cy="47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13657207">
            <a:off x="6007489" y="3136829"/>
            <a:ext cx="2024418" cy="46432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 rot="10800000">
            <a:off x="5054998" y="2767263"/>
            <a:ext cx="385011" cy="29036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186989" y="5999747"/>
            <a:ext cx="2277979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PERITO</a:t>
            </a:r>
            <a:endParaRPr lang="it-IT" dirty="0"/>
          </a:p>
        </p:txBody>
      </p:sp>
      <p:sp>
        <p:nvSpPr>
          <p:cNvPr id="3" name="Freccia a destra 2"/>
          <p:cNvSpPr/>
          <p:nvPr/>
        </p:nvSpPr>
        <p:spPr>
          <a:xfrm>
            <a:off x="7347284" y="1668379"/>
            <a:ext cx="2173705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4" name="Freccia a destra 13"/>
          <p:cNvSpPr/>
          <p:nvPr/>
        </p:nvSpPr>
        <p:spPr>
          <a:xfrm>
            <a:off x="7347284" y="2282915"/>
            <a:ext cx="2173705" cy="19250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CasellaDiTesto 14"/>
          <p:cNvSpPr txBox="1"/>
          <p:nvPr/>
        </p:nvSpPr>
        <p:spPr>
          <a:xfrm>
            <a:off x="9665367" y="1580147"/>
            <a:ext cx="17806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 smtClean="0"/>
              <a:t>ASSOLUZIONE</a:t>
            </a:r>
          </a:p>
          <a:p>
            <a:endParaRPr lang="it-IT" b="1" dirty="0"/>
          </a:p>
          <a:p>
            <a:r>
              <a:rPr lang="it-IT" b="1" dirty="0" smtClean="0"/>
              <a:t>CONDANNA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xmlns="" val="37840259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975812" y="204938"/>
            <a:ext cx="675372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      Aspetti </a:t>
            </a:r>
            <a:r>
              <a:rPr lang="it-IT" sz="2400" b="1" dirty="0">
                <a:solidFill>
                  <a:srgbClr val="FF0000"/>
                </a:solidFill>
              </a:rPr>
              <a:t>procedurali </a:t>
            </a:r>
            <a:r>
              <a:rPr lang="it-IT" sz="2400" b="1" dirty="0" smtClean="0">
                <a:solidFill>
                  <a:srgbClr val="FF0000"/>
                </a:solidFill>
              </a:rPr>
              <a:t>(6)</a:t>
            </a:r>
          </a:p>
          <a:p>
            <a:pPr lvl="0"/>
            <a:r>
              <a:rPr lang="it-IT" sz="2400" b="1" dirty="0" smtClean="0">
                <a:solidFill>
                  <a:srgbClr val="FF0000"/>
                </a:solidFill>
              </a:rPr>
              <a:t>Giudizio di </a:t>
            </a:r>
            <a:r>
              <a:rPr lang="it-IT" sz="2400" b="1" dirty="0" smtClean="0">
                <a:solidFill>
                  <a:srgbClr val="7030A0"/>
                </a:solidFill>
              </a:rPr>
              <a:t>SECONDO GRADO </a:t>
            </a:r>
            <a:endParaRPr lang="it-IT" sz="2400" b="1" dirty="0">
              <a:solidFill>
                <a:srgbClr val="7030A0"/>
              </a:solidFill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521242" y="1668379"/>
            <a:ext cx="3601453" cy="88231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/>
          <p:cNvSpPr txBox="1"/>
          <p:nvPr/>
        </p:nvSpPr>
        <p:spPr>
          <a:xfrm>
            <a:off x="3906253" y="1796716"/>
            <a:ext cx="388218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b="1" dirty="0" smtClean="0"/>
              <a:t>Giudice d’Appello</a:t>
            </a:r>
            <a:endParaRPr lang="it-IT" sz="2800" b="1" dirty="0"/>
          </a:p>
        </p:txBody>
      </p:sp>
      <p:sp>
        <p:nvSpPr>
          <p:cNvPr id="6" name="Ovale 5"/>
          <p:cNvSpPr/>
          <p:nvPr/>
        </p:nvSpPr>
        <p:spPr>
          <a:xfrm>
            <a:off x="1090862" y="3914274"/>
            <a:ext cx="2197770" cy="1836821"/>
          </a:xfrm>
          <a:prstGeom prst="ellipse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P.M.</a:t>
            </a:r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1836821" y="4563979"/>
            <a:ext cx="10290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P.M.</a:t>
            </a:r>
          </a:p>
          <a:p>
            <a:r>
              <a:rPr lang="it-IT" dirty="0" smtClean="0"/>
              <a:t>(con C.T.)</a:t>
            </a:r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7788442" y="3681663"/>
            <a:ext cx="2269958" cy="1989221"/>
          </a:xfrm>
          <a:prstGeom prst="ellipse">
            <a:avLst/>
          </a:prstGeom>
          <a:solidFill>
            <a:schemeClr val="bg1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dirty="0" smtClean="0"/>
              <a:t>Difesa</a:t>
            </a:r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8221580" y="4227095"/>
            <a:ext cx="22138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Difesa</a:t>
            </a:r>
          </a:p>
          <a:p>
            <a:r>
              <a:rPr lang="it-IT" dirty="0" smtClean="0"/>
              <a:t>(con C.T. di parte)</a:t>
            </a:r>
            <a:endParaRPr lang="it-IT" dirty="0"/>
          </a:p>
        </p:txBody>
      </p:sp>
      <p:sp>
        <p:nvSpPr>
          <p:cNvPr id="10" name="Freccia a destra 9"/>
          <p:cNvSpPr/>
          <p:nvPr/>
        </p:nvSpPr>
        <p:spPr>
          <a:xfrm rot="18693718">
            <a:off x="2755233" y="3194257"/>
            <a:ext cx="1933074" cy="47324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Freccia a destra 10"/>
          <p:cNvSpPr/>
          <p:nvPr/>
        </p:nvSpPr>
        <p:spPr>
          <a:xfrm rot="13657207">
            <a:off x="6007489" y="3136829"/>
            <a:ext cx="2024418" cy="464328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2" name="Freccia in giù 11"/>
          <p:cNvSpPr/>
          <p:nvPr/>
        </p:nvSpPr>
        <p:spPr>
          <a:xfrm>
            <a:off x="5054998" y="2767263"/>
            <a:ext cx="385011" cy="2903621"/>
          </a:xfrm>
          <a:prstGeom prst="down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CasellaDiTesto 12"/>
          <p:cNvSpPr txBox="1"/>
          <p:nvPr/>
        </p:nvSpPr>
        <p:spPr>
          <a:xfrm>
            <a:off x="4186989" y="5999747"/>
            <a:ext cx="2277979" cy="369332"/>
          </a:xfrm>
          <a:prstGeom prst="rect">
            <a:avLst/>
          </a:prstGeom>
          <a:solidFill>
            <a:schemeClr val="bg1"/>
          </a:solidFill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it-IT" dirty="0" smtClean="0"/>
              <a:t>             PERITO</a:t>
            </a:r>
            <a:endParaRPr lang="it-IT" dirty="0"/>
          </a:p>
        </p:txBody>
      </p:sp>
      <p:sp>
        <p:nvSpPr>
          <p:cNvPr id="14" name="Freccia a destra 13"/>
          <p:cNvSpPr/>
          <p:nvPr/>
        </p:nvSpPr>
        <p:spPr>
          <a:xfrm>
            <a:off x="7275095" y="1668379"/>
            <a:ext cx="2398294" cy="128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5" name="Freccia a destra 14"/>
          <p:cNvSpPr/>
          <p:nvPr/>
        </p:nvSpPr>
        <p:spPr>
          <a:xfrm>
            <a:off x="7275095" y="2306978"/>
            <a:ext cx="2398294" cy="12833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/>
          <p:cNvSpPr txBox="1"/>
          <p:nvPr/>
        </p:nvSpPr>
        <p:spPr>
          <a:xfrm>
            <a:off x="9825789" y="1588168"/>
            <a:ext cx="2438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</a:t>
            </a:r>
            <a:r>
              <a:rPr lang="it-IT" dirty="0" smtClean="0"/>
              <a:t>ondanna</a:t>
            </a:r>
          </a:p>
          <a:p>
            <a:endParaRPr lang="it-IT" dirty="0"/>
          </a:p>
          <a:p>
            <a:r>
              <a:rPr lang="it-IT" dirty="0" smtClean="0"/>
              <a:t>assoluzione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xmlns="" val="574426502"/>
      </p:ext>
    </p:extLst>
  </p:cSld>
  <p:clrMapOvr>
    <a:masterClrMapping/>
  </p:clrMapOvr>
</p:sld>
</file>

<file path=ppt/theme/theme1.xml><?xml version="1.0" encoding="utf-8"?>
<a:theme xmlns:a="http://schemas.openxmlformats.org/drawingml/2006/main" name="2_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BC0238F2C914D4F89EF893E46A2F9DD" ma:contentTypeVersion="22" ma:contentTypeDescription="Creare un nuovo documento." ma:contentTypeScope="" ma:versionID="e7a652f870fb95092543a34dda4e6588">
  <xsd:schema xmlns:xsd="http://www.w3.org/2001/XMLSchema" xmlns:xs="http://www.w3.org/2001/XMLSchema" xmlns:p="http://schemas.microsoft.com/office/2006/metadata/properties" xmlns:ns2="f0341762-a3ca-442e-9c46-1a1d66329d97" targetNamespace="http://schemas.microsoft.com/office/2006/metadata/properties" ma:root="true" ma:fieldsID="cf10ccb8e053c0d853a97ced49e72ea8" ns2:_="">
    <xsd:import namespace="f0341762-a3ca-442e-9c46-1a1d66329d97"/>
    <xsd:element name="properties">
      <xsd:complexType>
        <xsd:sequence>
          <xsd:element name="documentManagement">
            <xsd:complexType>
              <xsd:all>
                <xsd:element ref="ns2:NotebookType" minOccurs="0"/>
                <xsd:element ref="ns2:FolderType" minOccurs="0"/>
                <xsd:element ref="ns2:CultureName" minOccurs="0"/>
                <xsd:element ref="ns2:AppVersion" minOccurs="0"/>
                <xsd:element ref="ns2:TeamsChannelId" minOccurs="0"/>
                <xsd:element ref="ns2:Owner" minOccurs="0"/>
                <xsd:element ref="ns2:Math_Settings" minOccurs="0"/>
                <xsd:element ref="ns2:DefaultSectionNames" minOccurs="0"/>
                <xsd:element ref="ns2:Templates" minOccurs="0"/>
                <xsd:element ref="ns2:Teachers" minOccurs="0"/>
                <xsd:element ref="ns2:Students" minOccurs="0"/>
                <xsd:element ref="ns2:Student_Groups" minOccurs="0"/>
                <xsd:element ref="ns2:Distribution_Groups" minOccurs="0"/>
                <xsd:element ref="ns2:LMS_Mappings" minOccurs="0"/>
                <xsd:element ref="ns2:Invited_Teachers" minOccurs="0"/>
                <xsd:element ref="ns2:Invited_Students" minOccurs="0"/>
                <xsd:element ref="ns2:Self_Registration_Enabled" minOccurs="0"/>
                <xsd:element ref="ns2:Has_Teacher_Only_SectionGroup" minOccurs="0"/>
                <xsd:element ref="ns2:Is_Collaboration_Space_Locked" minOccurs="0"/>
                <xsd:element ref="ns2:IsNotebookLocked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341762-a3ca-442e-9c46-1a1d66329d97" elementFormDefault="qualified">
    <xsd:import namespace="http://schemas.microsoft.com/office/2006/documentManagement/types"/>
    <xsd:import namespace="http://schemas.microsoft.com/office/infopath/2007/PartnerControls"/>
    <xsd:element name="NotebookType" ma:index="8" nillable="true" ma:displayName="Notebook Type" ma:internalName="NotebookType">
      <xsd:simpleType>
        <xsd:restriction base="dms:Text"/>
      </xsd:simpleType>
    </xsd:element>
    <xsd:element name="FolderType" ma:index="9" nillable="true" ma:displayName="Folder Type" ma:internalName="FolderType">
      <xsd:simpleType>
        <xsd:restriction base="dms:Text"/>
      </xsd:simpleType>
    </xsd:element>
    <xsd:element name="CultureName" ma:index="10" nillable="true" ma:displayName="Culture Name" ma:internalName="CultureName">
      <xsd:simpleType>
        <xsd:restriction base="dms:Text"/>
      </xsd:simpleType>
    </xsd:element>
    <xsd:element name="AppVersion" ma:index="11" nillable="true" ma:displayName="App Version" ma:internalName="AppVersion">
      <xsd:simpleType>
        <xsd:restriction base="dms:Text"/>
      </xsd:simpleType>
    </xsd:element>
    <xsd:element name="TeamsChannelId" ma:index="12" nillable="true" ma:displayName="Teams Channel Id" ma:internalName="TeamsChannelId">
      <xsd:simpleType>
        <xsd:restriction base="dms:Text"/>
      </xsd:simpleType>
    </xsd:element>
    <xsd:element name="Owner" ma:index="13" nillable="true" ma:displayName="Owner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Math_Settings" ma:index="14" nillable="true" ma:displayName="Math Settings" ma:internalName="Math_Settings">
      <xsd:simpleType>
        <xsd:restriction base="dms:Text"/>
      </xsd:simpleType>
    </xsd:element>
    <xsd:element name="DefaultSectionNames" ma:index="15" nillable="true" ma:displayName="Default Section Names" ma:internalName="DefaultSectionNames">
      <xsd:simpleType>
        <xsd:restriction base="dms:Note">
          <xsd:maxLength value="255"/>
        </xsd:restriction>
      </xsd:simpleType>
    </xsd:element>
    <xsd:element name="Templates" ma:index="16" nillable="true" ma:displayName="Templates" ma:internalName="Templates">
      <xsd:simpleType>
        <xsd:restriction base="dms:Note">
          <xsd:maxLength value="255"/>
        </xsd:restriction>
      </xsd:simpleType>
    </xsd:element>
    <xsd:element name="Teachers" ma:index="17" nillable="true" ma:displayName="Teachers" ma:internalName="Teach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s" ma:index="18" nillable="true" ma:displayName="Students" ma:internalName="Student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udent_Groups" ma:index="19" nillable="true" ma:displayName="Student Groups" ma:internalName="Student_Group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Distribution_Groups" ma:index="20" nillable="true" ma:displayName="Distribution Groups" ma:internalName="Distribution_Groups">
      <xsd:simpleType>
        <xsd:restriction base="dms:Note">
          <xsd:maxLength value="255"/>
        </xsd:restriction>
      </xsd:simpleType>
    </xsd:element>
    <xsd:element name="LMS_Mappings" ma:index="21" nillable="true" ma:displayName="LMS Mappings" ma:internalName="LMS_Mappings">
      <xsd:simpleType>
        <xsd:restriction base="dms:Note">
          <xsd:maxLength value="255"/>
        </xsd:restriction>
      </xsd:simpleType>
    </xsd:element>
    <xsd:element name="Invited_Teachers" ma:index="22" nillable="true" ma:displayName="Invited Teachers" ma:internalName="Invited_Teachers">
      <xsd:simpleType>
        <xsd:restriction base="dms:Note">
          <xsd:maxLength value="255"/>
        </xsd:restriction>
      </xsd:simpleType>
    </xsd:element>
    <xsd:element name="Invited_Students" ma:index="23" nillable="true" ma:displayName="Invited Students" ma:internalName="Invited_Students">
      <xsd:simpleType>
        <xsd:restriction base="dms:Note">
          <xsd:maxLength value="255"/>
        </xsd:restriction>
      </xsd:simpleType>
    </xsd:element>
    <xsd:element name="Self_Registration_Enabled" ma:index="24" nillable="true" ma:displayName="Self Registration Enabled" ma:internalName="Self_Registration_Enabled">
      <xsd:simpleType>
        <xsd:restriction base="dms:Boolean"/>
      </xsd:simpleType>
    </xsd:element>
    <xsd:element name="Has_Teacher_Only_SectionGroup" ma:index="25" nillable="true" ma:displayName="Has Teacher Only SectionGroup" ma:internalName="Has_Teacher_Only_SectionGroup">
      <xsd:simpleType>
        <xsd:restriction base="dms:Boolean"/>
      </xsd:simpleType>
    </xsd:element>
    <xsd:element name="Is_Collaboration_Space_Locked" ma:index="26" nillable="true" ma:displayName="Is Collaboration Space Locked" ma:internalName="Is_Collaboration_Space_Locked">
      <xsd:simpleType>
        <xsd:restriction base="dms:Boolean"/>
      </xsd:simpleType>
    </xsd:element>
    <xsd:element name="IsNotebookLocked" ma:index="27" nillable="true" ma:displayName="Is Notebook Locked" ma:internalName="IsNotebookLocked">
      <xsd:simpleType>
        <xsd:restriction base="dms:Boolean"/>
      </xsd:simpleType>
    </xsd:element>
    <xsd:element name="MediaServiceMetadata" ma:index="2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2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efaultSectionNames xmlns="f0341762-a3ca-442e-9c46-1a1d66329d97" xsi:nil="true"/>
    <Is_Collaboration_Space_Locked xmlns="f0341762-a3ca-442e-9c46-1a1d66329d97" xsi:nil="true"/>
    <Self_Registration_Enabled xmlns="f0341762-a3ca-442e-9c46-1a1d66329d97" xsi:nil="true"/>
    <IsNotebookLocked xmlns="f0341762-a3ca-442e-9c46-1a1d66329d97" xsi:nil="true"/>
    <NotebookType xmlns="f0341762-a3ca-442e-9c46-1a1d66329d97" xsi:nil="true"/>
    <FolderType xmlns="f0341762-a3ca-442e-9c46-1a1d66329d97" xsi:nil="true"/>
    <Distribution_Groups xmlns="f0341762-a3ca-442e-9c46-1a1d66329d97" xsi:nil="true"/>
    <TeamsChannelId xmlns="f0341762-a3ca-442e-9c46-1a1d66329d97" xsi:nil="true"/>
    <Owner xmlns="f0341762-a3ca-442e-9c46-1a1d66329d97">
      <UserInfo>
        <DisplayName/>
        <AccountId xsi:nil="true"/>
        <AccountType/>
      </UserInfo>
    </Owner>
    <Students xmlns="f0341762-a3ca-442e-9c46-1a1d66329d97">
      <UserInfo>
        <DisplayName/>
        <AccountId xsi:nil="true"/>
        <AccountType/>
      </UserInfo>
    </Students>
    <Student_Groups xmlns="f0341762-a3ca-442e-9c46-1a1d66329d97">
      <UserInfo>
        <DisplayName/>
        <AccountId xsi:nil="true"/>
        <AccountType/>
      </UserInfo>
    </Student_Groups>
    <Invited_Teachers xmlns="f0341762-a3ca-442e-9c46-1a1d66329d97" xsi:nil="true"/>
    <Invited_Students xmlns="f0341762-a3ca-442e-9c46-1a1d66329d97" xsi:nil="true"/>
    <CultureName xmlns="f0341762-a3ca-442e-9c46-1a1d66329d97" xsi:nil="true"/>
    <Templates xmlns="f0341762-a3ca-442e-9c46-1a1d66329d97" xsi:nil="true"/>
    <Has_Teacher_Only_SectionGroup xmlns="f0341762-a3ca-442e-9c46-1a1d66329d97" xsi:nil="true"/>
    <AppVersion xmlns="f0341762-a3ca-442e-9c46-1a1d66329d97" xsi:nil="true"/>
    <LMS_Mappings xmlns="f0341762-a3ca-442e-9c46-1a1d66329d97" xsi:nil="true"/>
    <Teachers xmlns="f0341762-a3ca-442e-9c46-1a1d66329d97">
      <UserInfo>
        <DisplayName/>
        <AccountId xsi:nil="true"/>
        <AccountType/>
      </UserInfo>
    </Teachers>
    <Math_Settings xmlns="f0341762-a3ca-442e-9c46-1a1d66329d9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5F08FA1-0CA8-459A-A27F-AA724988A8B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0341762-a3ca-442e-9c46-1a1d66329d9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ED805A4-9B8E-4172-8B91-88BCA27F66EF}">
  <ds:schemaRefs>
    <ds:schemaRef ds:uri="http://schemas.microsoft.com/office/2006/metadata/properties"/>
    <ds:schemaRef ds:uri="http://schemas.microsoft.com/office/infopath/2007/PartnerControls"/>
    <ds:schemaRef ds:uri="f0341762-a3ca-442e-9c46-1a1d66329d97"/>
  </ds:schemaRefs>
</ds:datastoreItem>
</file>

<file path=customXml/itemProps3.xml><?xml version="1.0" encoding="utf-8"?>
<ds:datastoreItem xmlns:ds="http://schemas.openxmlformats.org/officeDocument/2006/customXml" ds:itemID="{48A663B7-493B-4899-A93B-36CB44F1A55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878</Words>
  <Application>Microsoft Office PowerPoint</Application>
  <PresentationFormat>Personalizzato</PresentationFormat>
  <Paragraphs>188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13</vt:i4>
      </vt:variant>
    </vt:vector>
  </HeadingPairs>
  <TitlesOfParts>
    <vt:vector size="14" baseType="lpstr">
      <vt:lpstr>2_Tema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FATTORINI PAOLO</dc:creator>
  <cp:lastModifiedBy>Paolo</cp:lastModifiedBy>
  <cp:revision>72</cp:revision>
  <dcterms:created xsi:type="dcterms:W3CDTF">2018-10-01T08:12:06Z</dcterms:created>
  <dcterms:modified xsi:type="dcterms:W3CDTF">2020-03-23T08:08:03Z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0x010100EBC0238F2C914D4F89EF893E46A2F9DD</vt:lpwstr>
  </property>
</Properties>
</file>