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 id="2147483756" r:id="rId3"/>
    <p:sldMasterId id="2147483768" r:id="rId4"/>
    <p:sldMasterId id="2147483780" r:id="rId5"/>
    <p:sldMasterId id="2147483792" r:id="rId6"/>
  </p:sldMasterIdLst>
  <p:notesMasterIdLst>
    <p:notesMasterId r:id="rId22"/>
  </p:notesMasterIdLst>
  <p:sldIdLst>
    <p:sldId id="302" r:id="rId7"/>
    <p:sldId id="300" r:id="rId8"/>
    <p:sldId id="301" r:id="rId9"/>
    <p:sldId id="295" r:id="rId10"/>
    <p:sldId id="303" r:id="rId11"/>
    <p:sldId id="307" r:id="rId12"/>
    <p:sldId id="304" r:id="rId13"/>
    <p:sldId id="305" r:id="rId14"/>
    <p:sldId id="306" r:id="rId15"/>
    <p:sldId id="308" r:id="rId16"/>
    <p:sldId id="309" r:id="rId17"/>
    <p:sldId id="310" r:id="rId18"/>
    <p:sldId id="311" r:id="rId19"/>
    <p:sldId id="313" r:id="rId20"/>
    <p:sldId id="312"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FF2AB-0C0B-4E3B-808F-19F99483E765}" type="datetimeFigureOut">
              <a:rPr lang="it-IT" smtClean="0"/>
              <a:pPr/>
              <a:t>15/05/2019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89757-EE47-4406-BC78-DA6F1D8B4D5A}" type="slidenum">
              <a:rPr lang="it-IT" smtClean="0"/>
              <a:pPr/>
              <a:t>‹N›</a:t>
            </a:fld>
            <a:endParaRPr lang="it-IT"/>
          </a:p>
        </p:txBody>
      </p:sp>
    </p:spTree>
    <p:extLst>
      <p:ext uri="{BB962C8B-B14F-4D97-AF65-F5344CB8AC3E}">
        <p14:creationId xmlns:p14="http://schemas.microsoft.com/office/powerpoint/2010/main" xmlns="" val="72997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7938"/>
            <a:ext cx="2971800"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it-IT" altLang="it-IT" smtClean="0">
              <a:solidFill>
                <a:srgbClr val="000000"/>
              </a:solidFill>
            </a:endParaRPr>
          </a:p>
        </p:txBody>
      </p:sp>
      <p:sp>
        <p:nvSpPr>
          <p:cNvPr id="35843" name="Rectangle 3"/>
          <p:cNvSpPr>
            <a:spLocks noChangeArrowheads="1"/>
          </p:cNvSpPr>
          <p:nvPr/>
        </p:nvSpPr>
        <p:spPr bwMode="auto">
          <a:xfrm>
            <a:off x="3886200" y="9305925"/>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19050" tIns="0" rIns="19050" bIns="0" anchor="b"/>
          <a:lstStyle>
            <a:lvl1pPr defTabSz="762000" eaLnBrk="0" hangingPunct="0">
              <a:defRPr>
                <a:solidFill>
                  <a:schemeClr val="tx1"/>
                </a:solidFill>
                <a:latin typeface="Arial" panose="020B0604020202020204" pitchFamily="34" charset="0"/>
              </a:defRPr>
            </a:lvl1pPr>
            <a:lvl2pPr marL="742950" indent="-285750" defTabSz="762000" eaLnBrk="0" hangingPunct="0">
              <a:defRPr>
                <a:solidFill>
                  <a:schemeClr val="tx1"/>
                </a:solidFill>
                <a:latin typeface="Arial" panose="020B0604020202020204" pitchFamily="34" charset="0"/>
              </a:defRPr>
            </a:lvl2pPr>
            <a:lvl3pPr marL="1143000" indent="-228600" defTabSz="762000" eaLnBrk="0" hangingPunct="0">
              <a:defRPr>
                <a:solidFill>
                  <a:schemeClr val="tx1"/>
                </a:solidFill>
                <a:latin typeface="Arial" panose="020B0604020202020204" pitchFamily="34" charset="0"/>
              </a:defRPr>
            </a:lvl3pPr>
            <a:lvl4pPr marL="1600200" indent="-228600" defTabSz="762000" eaLnBrk="0" hangingPunct="0">
              <a:defRPr>
                <a:solidFill>
                  <a:schemeClr val="tx1"/>
                </a:solidFill>
                <a:latin typeface="Arial" panose="020B0604020202020204" pitchFamily="34" charset="0"/>
              </a:defRPr>
            </a:lvl4pPr>
            <a:lvl5pPr marL="2057400" indent="-228600" defTabSz="762000" eaLnBrk="0" hangingPunct="0">
              <a:defRPr>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it-IT" altLang="it-IT" sz="1000" i="1" smtClean="0">
                <a:solidFill>
                  <a:srgbClr val="000000"/>
                </a:solidFill>
                <a:latin typeface="Times New Roman" panose="02020603050405020304" pitchFamily="18" charset="0"/>
              </a:rPr>
              <a:t>12</a:t>
            </a:r>
          </a:p>
        </p:txBody>
      </p:sp>
      <p:sp>
        <p:nvSpPr>
          <p:cNvPr id="35844" name="Rectangle 4"/>
          <p:cNvSpPr>
            <a:spLocks noChangeArrowheads="1"/>
          </p:cNvSpPr>
          <p:nvPr/>
        </p:nvSpPr>
        <p:spPr bwMode="auto">
          <a:xfrm>
            <a:off x="0" y="9305925"/>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it-IT" altLang="it-IT" smtClean="0">
              <a:solidFill>
                <a:srgbClr val="000000"/>
              </a:solidFill>
            </a:endParaRPr>
          </a:p>
        </p:txBody>
      </p:sp>
      <p:sp>
        <p:nvSpPr>
          <p:cNvPr id="35845" name="Rectangle 5"/>
          <p:cNvSpPr>
            <a:spLocks noChangeArrowheads="1"/>
          </p:cNvSpPr>
          <p:nvPr/>
        </p:nvSpPr>
        <p:spPr bwMode="auto">
          <a:xfrm>
            <a:off x="0" y="7938"/>
            <a:ext cx="2971800"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it-IT" altLang="it-IT" smtClean="0">
              <a:solidFill>
                <a:srgbClr val="000000"/>
              </a:solidFill>
            </a:endParaRPr>
          </a:p>
        </p:txBody>
      </p:sp>
      <p:sp>
        <p:nvSpPr>
          <p:cNvPr id="35846" name="Rectangle 6"/>
          <p:cNvSpPr>
            <a:spLocks noGrp="1" noRot="1" noChangeAspect="1" noChangeArrowheads="1" noTextEdit="1"/>
          </p:cNvSpPr>
          <p:nvPr>
            <p:ph type="sldImg"/>
          </p:nvPr>
        </p:nvSpPr>
        <p:spPr>
          <a:ln cap="flat"/>
        </p:spPr>
      </p:sp>
      <p:sp>
        <p:nvSpPr>
          <p:cNvPr id="35847" name="Rectangle 7"/>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tLang="it-IT" smtClean="0"/>
          </a:p>
        </p:txBody>
      </p:sp>
    </p:spTree>
    <p:extLst>
      <p:ext uri="{BB962C8B-B14F-4D97-AF65-F5344CB8AC3E}">
        <p14:creationId xmlns:p14="http://schemas.microsoft.com/office/powerpoint/2010/main" xmlns="" val="3186900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150163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397670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2844968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endParaRPr lang="it-IT">
              <a:solidFill>
                <a:srgbClr val="000000"/>
              </a:solidFill>
            </a:endParaRPr>
          </a:p>
        </p:txBody>
      </p:sp>
      <p:sp>
        <p:nvSpPr>
          <p:cNvPr id="5" name="Segnaposto piè di pagina 4"/>
          <p:cNvSpPr>
            <a:spLocks noGrp="1"/>
          </p:cNvSpPr>
          <p:nvPr>
            <p:ph type="ftr" sz="quarter" idx="11"/>
          </p:nvPr>
        </p:nvSpPr>
        <p:spPr/>
        <p:txBody>
          <a:bodyPr/>
          <a:lstStyle/>
          <a:p>
            <a:pPr>
              <a:defRPr/>
            </a:pPr>
            <a:endParaRPr lang="it-IT">
              <a:solidFill>
                <a:srgbClr val="000000"/>
              </a:solidFill>
            </a:endParaRPr>
          </a:p>
        </p:txBody>
      </p:sp>
      <p:sp>
        <p:nvSpPr>
          <p:cNvPr id="6" name="Segnaposto numero diapositiva 5"/>
          <p:cNvSpPr>
            <a:spLocks noGrp="1"/>
          </p:cNvSpPr>
          <p:nvPr>
            <p:ph type="sldNum" sz="quarter" idx="12"/>
          </p:nvPr>
        </p:nvSpPr>
        <p:spPr/>
        <p:txBody>
          <a:bodyPr/>
          <a:lstStyle/>
          <a:p>
            <a:fld id="{BFAA6E76-06D6-429D-9E1D-ACC7138029ED}"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5964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solidFill>
                <a:srgbClr val="000000"/>
              </a:solidFill>
            </a:endParaRPr>
          </a:p>
        </p:txBody>
      </p:sp>
      <p:sp>
        <p:nvSpPr>
          <p:cNvPr id="5" name="Segnaposto piè di pagina 4"/>
          <p:cNvSpPr>
            <a:spLocks noGrp="1"/>
          </p:cNvSpPr>
          <p:nvPr>
            <p:ph type="ftr" sz="quarter" idx="11"/>
          </p:nvPr>
        </p:nvSpPr>
        <p:spPr/>
        <p:txBody>
          <a:bodyPr/>
          <a:lstStyle/>
          <a:p>
            <a:pPr>
              <a:defRPr/>
            </a:pPr>
            <a:endParaRPr lang="it-IT">
              <a:solidFill>
                <a:srgbClr val="000000"/>
              </a:solidFill>
            </a:endParaRPr>
          </a:p>
        </p:txBody>
      </p:sp>
      <p:sp>
        <p:nvSpPr>
          <p:cNvPr id="6" name="Segnaposto numero diapositiva 5"/>
          <p:cNvSpPr>
            <a:spLocks noGrp="1"/>
          </p:cNvSpPr>
          <p:nvPr>
            <p:ph type="sldNum" sz="quarter" idx="12"/>
          </p:nvPr>
        </p:nvSpPr>
        <p:spPr/>
        <p:txBody>
          <a:bodyPr/>
          <a:lstStyle/>
          <a:p>
            <a:fld id="{60AB3401-8316-4083-BCA4-18A878EA337F}"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558480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endParaRPr lang="it-IT">
              <a:solidFill>
                <a:srgbClr val="000000"/>
              </a:solidFill>
            </a:endParaRPr>
          </a:p>
        </p:txBody>
      </p:sp>
      <p:sp>
        <p:nvSpPr>
          <p:cNvPr id="5" name="Segnaposto piè di pagina 4"/>
          <p:cNvSpPr>
            <a:spLocks noGrp="1"/>
          </p:cNvSpPr>
          <p:nvPr>
            <p:ph type="ftr" sz="quarter" idx="11"/>
          </p:nvPr>
        </p:nvSpPr>
        <p:spPr/>
        <p:txBody>
          <a:bodyPr/>
          <a:lstStyle/>
          <a:p>
            <a:pPr>
              <a:defRPr/>
            </a:pPr>
            <a:endParaRPr lang="it-IT">
              <a:solidFill>
                <a:srgbClr val="000000"/>
              </a:solidFill>
            </a:endParaRPr>
          </a:p>
        </p:txBody>
      </p:sp>
      <p:sp>
        <p:nvSpPr>
          <p:cNvPr id="6" name="Segnaposto numero diapositiva 5"/>
          <p:cNvSpPr>
            <a:spLocks noGrp="1"/>
          </p:cNvSpPr>
          <p:nvPr>
            <p:ph type="sldNum" sz="quarter" idx="12"/>
          </p:nvPr>
        </p:nvSpPr>
        <p:spPr/>
        <p:txBody>
          <a:bodyPr/>
          <a:lstStyle/>
          <a:p>
            <a:fld id="{1FAE65B8-D12B-4257-8F97-3E930E90AD37}"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70519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fontAlgn="base">
              <a:spcBef>
                <a:spcPct val="0"/>
              </a:spcBef>
              <a:spcAft>
                <a:spcPct val="0"/>
              </a:spcAft>
              <a:defRPr/>
            </a:pPr>
            <a:endParaRPr lang="it-IT">
              <a:solidFill>
                <a:srgbClr val="000000"/>
              </a:solidFill>
            </a:endParaRPr>
          </a:p>
        </p:txBody>
      </p:sp>
      <p:sp>
        <p:nvSpPr>
          <p:cNvPr id="6" name="Segnaposto piè di pagina 5"/>
          <p:cNvSpPr>
            <a:spLocks noGrp="1"/>
          </p:cNvSpPr>
          <p:nvPr>
            <p:ph type="ftr" sz="quarter" idx="11"/>
          </p:nvPr>
        </p:nvSpPr>
        <p:spPr/>
        <p:txBody>
          <a:bodyPr/>
          <a:lstStyle/>
          <a:p>
            <a:pPr algn="ctr" fontAlgn="base">
              <a:spcBef>
                <a:spcPct val="0"/>
              </a:spcBef>
              <a:spcAft>
                <a:spcPct val="0"/>
              </a:spcAft>
              <a:defRPr/>
            </a:pPr>
            <a:endParaRPr lang="it-IT">
              <a:solidFill>
                <a:srgbClr val="000000"/>
              </a:solidFill>
            </a:endParaRPr>
          </a:p>
        </p:txBody>
      </p:sp>
      <p:sp>
        <p:nvSpPr>
          <p:cNvPr id="7" name="Segnaposto numero diapositiva 6"/>
          <p:cNvSpPr>
            <a:spLocks noGrp="1"/>
          </p:cNvSpPr>
          <p:nvPr>
            <p:ph type="sldNum" sz="quarter" idx="12"/>
          </p:nvPr>
        </p:nvSpPr>
        <p:spPr/>
        <p:txBody>
          <a:bodyPr/>
          <a:lstStyle/>
          <a:p>
            <a:pPr fontAlgn="base">
              <a:spcBef>
                <a:spcPct val="0"/>
              </a:spcBef>
              <a:spcAft>
                <a:spcPct val="0"/>
              </a:spcAft>
            </a:pPr>
            <a:fld id="{96CD2F2A-E292-422A-8716-B8139B75D7DC}" type="slidenum">
              <a:rPr lang="it-IT" altLang="it-IT" smtClean="0">
                <a:solidFill>
                  <a:srgbClr val="000000"/>
                </a:solidFill>
                <a:ea typeface="MS PGothic" panose="020B0600070205080204" pitchFamily="34" charset="-128"/>
              </a:rPr>
              <a:pPr fontAlgn="base">
                <a:spcBef>
                  <a:spcPct val="0"/>
                </a:spcBef>
                <a:spcAft>
                  <a:spcPct val="0"/>
                </a:spcAft>
              </a:pPr>
              <a:t>‹N›</a:t>
            </a:fld>
            <a:endParaRPr lang="it-IT" altLang="it-IT" smtClean="0">
              <a:solidFill>
                <a:srgbClr val="000000"/>
              </a:solidFill>
              <a:ea typeface="MS PGothic" panose="020B0600070205080204" pitchFamily="34" charset="-128"/>
            </a:endParaRPr>
          </a:p>
        </p:txBody>
      </p:sp>
    </p:spTree>
    <p:extLst>
      <p:ext uri="{BB962C8B-B14F-4D97-AF65-F5344CB8AC3E}">
        <p14:creationId xmlns:p14="http://schemas.microsoft.com/office/powerpoint/2010/main" xmlns="" val="2964561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endParaRPr lang="it-IT">
              <a:solidFill>
                <a:srgbClr val="000000"/>
              </a:solidFill>
            </a:endParaRPr>
          </a:p>
        </p:txBody>
      </p:sp>
      <p:sp>
        <p:nvSpPr>
          <p:cNvPr id="8" name="Segnaposto piè di pagina 7"/>
          <p:cNvSpPr>
            <a:spLocks noGrp="1"/>
          </p:cNvSpPr>
          <p:nvPr>
            <p:ph type="ftr" sz="quarter" idx="11"/>
          </p:nvPr>
        </p:nvSpPr>
        <p:spPr/>
        <p:txBody>
          <a:bodyPr/>
          <a:lstStyle/>
          <a:p>
            <a:pPr>
              <a:defRPr/>
            </a:pPr>
            <a:endParaRPr lang="it-IT">
              <a:solidFill>
                <a:srgbClr val="000000"/>
              </a:solidFill>
            </a:endParaRPr>
          </a:p>
        </p:txBody>
      </p:sp>
      <p:sp>
        <p:nvSpPr>
          <p:cNvPr id="9" name="Segnaposto numero diapositiva 8"/>
          <p:cNvSpPr>
            <a:spLocks noGrp="1"/>
          </p:cNvSpPr>
          <p:nvPr>
            <p:ph type="sldNum" sz="quarter" idx="12"/>
          </p:nvPr>
        </p:nvSpPr>
        <p:spPr/>
        <p:txBody>
          <a:bodyPr/>
          <a:lstStyle/>
          <a:p>
            <a:fld id="{3E859C4C-5F3D-45AD-800D-06A46D7243C3}"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44980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endParaRPr lang="it-IT">
              <a:solidFill>
                <a:srgbClr val="000000"/>
              </a:solidFill>
            </a:endParaRPr>
          </a:p>
        </p:txBody>
      </p:sp>
      <p:sp>
        <p:nvSpPr>
          <p:cNvPr id="4" name="Segnaposto piè di pagina 3"/>
          <p:cNvSpPr>
            <a:spLocks noGrp="1"/>
          </p:cNvSpPr>
          <p:nvPr>
            <p:ph type="ftr" sz="quarter" idx="11"/>
          </p:nvPr>
        </p:nvSpPr>
        <p:spPr/>
        <p:txBody>
          <a:bodyPr/>
          <a:lstStyle/>
          <a:p>
            <a:pPr>
              <a:defRPr/>
            </a:pPr>
            <a:endParaRPr lang="it-IT">
              <a:solidFill>
                <a:srgbClr val="000000"/>
              </a:solidFill>
            </a:endParaRPr>
          </a:p>
        </p:txBody>
      </p:sp>
      <p:sp>
        <p:nvSpPr>
          <p:cNvPr id="5" name="Segnaposto numero diapositiva 4"/>
          <p:cNvSpPr>
            <a:spLocks noGrp="1"/>
          </p:cNvSpPr>
          <p:nvPr>
            <p:ph type="sldNum" sz="quarter" idx="12"/>
          </p:nvPr>
        </p:nvSpPr>
        <p:spPr/>
        <p:txBody>
          <a:bodyPr/>
          <a:lstStyle/>
          <a:p>
            <a:fld id="{7985E7C8-DBF6-4877-ABDA-03C346331C6F}"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608703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fontAlgn="base">
              <a:spcBef>
                <a:spcPct val="0"/>
              </a:spcBef>
              <a:spcAft>
                <a:spcPct val="0"/>
              </a:spcAft>
              <a:defRPr/>
            </a:pPr>
            <a:endParaRPr lang="it-IT">
              <a:solidFill>
                <a:srgbClr val="000000"/>
              </a:solidFill>
            </a:endParaRPr>
          </a:p>
        </p:txBody>
      </p:sp>
      <p:sp>
        <p:nvSpPr>
          <p:cNvPr id="3" name="Segnaposto piè di pagina 2"/>
          <p:cNvSpPr>
            <a:spLocks noGrp="1"/>
          </p:cNvSpPr>
          <p:nvPr>
            <p:ph type="ftr" sz="quarter" idx="11"/>
          </p:nvPr>
        </p:nvSpPr>
        <p:spPr/>
        <p:txBody>
          <a:bodyPr/>
          <a:lstStyle/>
          <a:p>
            <a:pPr algn="ctr" fontAlgn="base">
              <a:spcBef>
                <a:spcPct val="0"/>
              </a:spcBef>
              <a:spcAft>
                <a:spcPct val="0"/>
              </a:spcAft>
              <a:defRPr/>
            </a:pPr>
            <a:endParaRPr lang="it-IT">
              <a:solidFill>
                <a:srgbClr val="000000"/>
              </a:solidFill>
            </a:endParaRPr>
          </a:p>
        </p:txBody>
      </p:sp>
      <p:sp>
        <p:nvSpPr>
          <p:cNvPr id="4" name="Segnaposto numero diapositiva 3"/>
          <p:cNvSpPr>
            <a:spLocks noGrp="1"/>
          </p:cNvSpPr>
          <p:nvPr>
            <p:ph type="sldNum" sz="quarter" idx="12"/>
          </p:nvPr>
        </p:nvSpPr>
        <p:spPr/>
        <p:txBody>
          <a:bodyPr/>
          <a:lstStyle/>
          <a:p>
            <a:pPr fontAlgn="base">
              <a:spcBef>
                <a:spcPct val="0"/>
              </a:spcBef>
              <a:spcAft>
                <a:spcPct val="0"/>
              </a:spcAft>
            </a:pPr>
            <a:fld id="{96CD2F2A-E292-422A-8716-B8139B75D7DC}" type="slidenum">
              <a:rPr lang="it-IT" altLang="it-IT" smtClean="0">
                <a:solidFill>
                  <a:srgbClr val="000000"/>
                </a:solidFill>
                <a:ea typeface="MS PGothic" panose="020B0600070205080204" pitchFamily="34" charset="-128"/>
              </a:rPr>
              <a:pPr fontAlgn="base">
                <a:spcBef>
                  <a:spcPct val="0"/>
                </a:spcBef>
                <a:spcAft>
                  <a:spcPct val="0"/>
                </a:spcAft>
              </a:pPr>
              <a:t>‹N›</a:t>
            </a:fld>
            <a:endParaRPr lang="it-IT" altLang="it-IT" smtClean="0">
              <a:solidFill>
                <a:srgbClr val="000000"/>
              </a:solidFill>
              <a:ea typeface="MS PGothic" panose="020B0600070205080204" pitchFamily="34" charset="-128"/>
            </a:endParaRPr>
          </a:p>
        </p:txBody>
      </p:sp>
    </p:spTree>
    <p:extLst>
      <p:ext uri="{BB962C8B-B14F-4D97-AF65-F5344CB8AC3E}">
        <p14:creationId xmlns:p14="http://schemas.microsoft.com/office/powerpoint/2010/main" xmlns="" val="1106077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solidFill>
                <a:srgbClr val="000000"/>
              </a:solidFill>
            </a:endParaRPr>
          </a:p>
        </p:txBody>
      </p:sp>
      <p:sp>
        <p:nvSpPr>
          <p:cNvPr id="6" name="Segnaposto piè di pagina 5"/>
          <p:cNvSpPr>
            <a:spLocks noGrp="1"/>
          </p:cNvSpPr>
          <p:nvPr>
            <p:ph type="ftr" sz="quarter" idx="11"/>
          </p:nvPr>
        </p:nvSpPr>
        <p:spPr/>
        <p:txBody>
          <a:bodyPr/>
          <a:lstStyle/>
          <a:p>
            <a:pPr>
              <a:defRPr/>
            </a:pPr>
            <a:endParaRPr lang="it-IT">
              <a:solidFill>
                <a:srgbClr val="000000"/>
              </a:solidFill>
            </a:endParaRPr>
          </a:p>
        </p:txBody>
      </p:sp>
      <p:sp>
        <p:nvSpPr>
          <p:cNvPr id="7" name="Segnaposto numero diapositiva 6"/>
          <p:cNvSpPr>
            <a:spLocks noGrp="1"/>
          </p:cNvSpPr>
          <p:nvPr>
            <p:ph type="sldNum" sz="quarter" idx="12"/>
          </p:nvPr>
        </p:nvSpPr>
        <p:spPr/>
        <p:txBody>
          <a:bodyPr/>
          <a:lstStyle/>
          <a:p>
            <a:fld id="{ED787478-8AC8-49D8-913C-54A09EB74679}"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65808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1106944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endParaRPr lang="it-IT">
              <a:solidFill>
                <a:srgbClr val="000000"/>
              </a:solidFill>
            </a:endParaRPr>
          </a:p>
        </p:txBody>
      </p:sp>
      <p:sp>
        <p:nvSpPr>
          <p:cNvPr id="6" name="Segnaposto piè di pagina 5"/>
          <p:cNvSpPr>
            <a:spLocks noGrp="1"/>
          </p:cNvSpPr>
          <p:nvPr>
            <p:ph type="ftr" sz="quarter" idx="11"/>
          </p:nvPr>
        </p:nvSpPr>
        <p:spPr/>
        <p:txBody>
          <a:bodyPr/>
          <a:lstStyle/>
          <a:p>
            <a:pPr>
              <a:defRPr/>
            </a:pPr>
            <a:endParaRPr lang="it-IT">
              <a:solidFill>
                <a:srgbClr val="000000"/>
              </a:solidFill>
            </a:endParaRPr>
          </a:p>
        </p:txBody>
      </p:sp>
      <p:sp>
        <p:nvSpPr>
          <p:cNvPr id="7" name="Segnaposto numero diapositiva 6"/>
          <p:cNvSpPr>
            <a:spLocks noGrp="1"/>
          </p:cNvSpPr>
          <p:nvPr>
            <p:ph type="sldNum" sz="quarter" idx="12"/>
          </p:nvPr>
        </p:nvSpPr>
        <p:spPr/>
        <p:txBody>
          <a:bodyPr/>
          <a:lstStyle/>
          <a:p>
            <a:fld id="{90F7CDBC-2CF7-468D-915D-1270659A8A12}"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391303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endParaRPr lang="it-IT">
              <a:solidFill>
                <a:srgbClr val="000000"/>
              </a:solidFill>
            </a:endParaRPr>
          </a:p>
        </p:txBody>
      </p:sp>
      <p:sp>
        <p:nvSpPr>
          <p:cNvPr id="5" name="Segnaposto piè di pagina 4"/>
          <p:cNvSpPr>
            <a:spLocks noGrp="1"/>
          </p:cNvSpPr>
          <p:nvPr>
            <p:ph type="ftr" sz="quarter" idx="11"/>
          </p:nvPr>
        </p:nvSpPr>
        <p:spPr/>
        <p:txBody>
          <a:bodyPr/>
          <a:lstStyle/>
          <a:p>
            <a:pPr>
              <a:defRPr/>
            </a:pPr>
            <a:endParaRPr lang="it-IT">
              <a:solidFill>
                <a:srgbClr val="000000"/>
              </a:solidFill>
            </a:endParaRPr>
          </a:p>
        </p:txBody>
      </p:sp>
      <p:sp>
        <p:nvSpPr>
          <p:cNvPr id="6" name="Segnaposto numero diapositiva 5"/>
          <p:cNvSpPr>
            <a:spLocks noGrp="1"/>
          </p:cNvSpPr>
          <p:nvPr>
            <p:ph type="sldNum" sz="quarter" idx="12"/>
          </p:nvPr>
        </p:nvSpPr>
        <p:spPr/>
        <p:txBody>
          <a:bodyPr/>
          <a:lstStyle/>
          <a:p>
            <a:fld id="{275E87B0-20DD-4DAD-BEAD-A7ADE791B235}" type="slidenum">
              <a:rPr lang="it-IT" altLang="it-IT" smtClean="0">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787308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fontAlgn="base">
              <a:spcBef>
                <a:spcPct val="0"/>
              </a:spcBef>
              <a:spcAft>
                <a:spcPct val="0"/>
              </a:spcAft>
              <a:defRPr/>
            </a:pPr>
            <a:endParaRPr lang="it-IT">
              <a:solidFill>
                <a:srgbClr val="000000"/>
              </a:solidFill>
            </a:endParaRPr>
          </a:p>
        </p:txBody>
      </p:sp>
      <p:sp>
        <p:nvSpPr>
          <p:cNvPr id="5" name="Segnaposto piè di pagina 4"/>
          <p:cNvSpPr>
            <a:spLocks noGrp="1"/>
          </p:cNvSpPr>
          <p:nvPr>
            <p:ph type="ftr" sz="quarter" idx="11"/>
          </p:nvPr>
        </p:nvSpPr>
        <p:spPr/>
        <p:txBody>
          <a:bodyPr/>
          <a:lstStyle/>
          <a:p>
            <a:pPr algn="ctr" fontAlgn="base">
              <a:spcBef>
                <a:spcPct val="0"/>
              </a:spcBef>
              <a:spcAft>
                <a:spcPct val="0"/>
              </a:spcAft>
              <a:defRPr/>
            </a:pPr>
            <a:endParaRPr lang="it-IT">
              <a:solidFill>
                <a:srgbClr val="000000"/>
              </a:solidFill>
            </a:endParaRPr>
          </a:p>
        </p:txBody>
      </p:sp>
      <p:sp>
        <p:nvSpPr>
          <p:cNvPr id="6" name="Segnaposto numero diapositiva 5"/>
          <p:cNvSpPr>
            <a:spLocks noGrp="1"/>
          </p:cNvSpPr>
          <p:nvPr>
            <p:ph type="sldNum" sz="quarter" idx="12"/>
          </p:nvPr>
        </p:nvSpPr>
        <p:spPr/>
        <p:txBody>
          <a:bodyPr/>
          <a:lstStyle/>
          <a:p>
            <a:pPr fontAlgn="base">
              <a:spcBef>
                <a:spcPct val="0"/>
              </a:spcBef>
              <a:spcAft>
                <a:spcPct val="0"/>
              </a:spcAft>
            </a:pPr>
            <a:fld id="{96CD2F2A-E292-422A-8716-B8139B75D7DC}" type="slidenum">
              <a:rPr lang="it-IT" altLang="it-IT" smtClean="0">
                <a:solidFill>
                  <a:srgbClr val="000000"/>
                </a:solidFill>
                <a:ea typeface="MS PGothic" panose="020B0600070205080204" pitchFamily="34" charset="-128"/>
              </a:rPr>
              <a:pPr fontAlgn="base">
                <a:spcBef>
                  <a:spcPct val="0"/>
                </a:spcBef>
                <a:spcAft>
                  <a:spcPct val="0"/>
                </a:spcAft>
              </a:pPr>
              <a:t>‹N›</a:t>
            </a:fld>
            <a:endParaRPr lang="it-IT" altLang="it-IT" smtClean="0">
              <a:solidFill>
                <a:srgbClr val="000000"/>
              </a:solidFill>
              <a:ea typeface="MS PGothic" panose="020B0600070205080204" pitchFamily="34" charset="-128"/>
            </a:endParaRPr>
          </a:p>
        </p:txBody>
      </p:sp>
    </p:spTree>
    <p:extLst>
      <p:ext uri="{BB962C8B-B14F-4D97-AF65-F5344CB8AC3E}">
        <p14:creationId xmlns:p14="http://schemas.microsoft.com/office/powerpoint/2010/main" xmlns="" val="791537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5E9BCA3-EC6F-4F03-A27D-1D28CE3AC98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5790742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757E244-3BF0-47FD-87B5-876EFA3F4E8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997612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319" y="4406901"/>
            <a:ext cx="103632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8D084B6-365C-4688-AB87-25852A601E9B}"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5663228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914401"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86312"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DFC1F92-5465-45CE-AA85-96946D062FE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967620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63B9F41-C05D-43F1-B85D-A3044FBB7534}"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3126359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922458B-87D8-4542-A74A-DEBEDD5CEA38}"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42690798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EA342A1-91D1-41E2-B25C-4884647F7125}"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34146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3722863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4011319"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C651ECF-8207-43B1-99E8-47B2A77D5D1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097345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481" y="4800600"/>
            <a:ext cx="73152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4D87D9E-A574-4BB2-ABA6-97C5901DD8F4}"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955709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782D686-9548-436F-865F-07CE92693B0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325036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1" y="609600"/>
            <a:ext cx="2590799" cy="5486400"/>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914401" y="609600"/>
            <a:ext cx="7591778" cy="54864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CC2765A-40C3-4F1E-AA8B-588804A2F3D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804834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5E9BCA3-EC6F-4F03-A27D-1D28CE3AC98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5400806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757E244-3BF0-47FD-87B5-876EFA3F4E8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7052453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319" y="4406901"/>
            <a:ext cx="103632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8D084B6-365C-4688-AB87-25852A601E9B}"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9848259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914401"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86312" y="1981200"/>
            <a:ext cx="509128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DFC1F92-5465-45CE-AA85-96946D062FE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238615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63B9F41-C05D-43F1-B85D-A3044FBB7534}"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4586274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1922458B-87D8-4542-A74A-DEBEDD5CEA38}"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29788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27932088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5EA342A1-91D1-41E2-B25C-4884647F7125}"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8147314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4011319"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C651ECF-8207-43B1-99E8-47B2A77D5D1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051263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481" y="4800600"/>
            <a:ext cx="73152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4D87D9E-A574-4BB2-ABA6-97C5901DD8F4}"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5686301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782D686-9548-436F-865F-07CE92693B0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381780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1" y="609600"/>
            <a:ext cx="2590799" cy="5486400"/>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914401" y="609600"/>
            <a:ext cx="7591778" cy="54864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CC2765A-40C3-4F1E-AA8B-588804A2F3DE}"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8030160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919C56A-7C29-4D93-B64C-79055737FCA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8446021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6E5FA84-0596-4B68-88DB-2E064B9451D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4763342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319"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F068F5-F9A0-4E50-8F60-11A161EF6F5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9654609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9608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86311" y="1600201"/>
            <a:ext cx="539608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E53B2CD-BEAD-4E54-9485-88BD6ED823C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3216641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4D01DA86-974E-400A-AB0B-D8ACF986FB2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90799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16265835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E31EC06-066D-4927-BD44-429D9D4F7AF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1747036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172C8A1-34A0-4AA3-B016-9BD39776190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274162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401131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D7B6BE2-102C-41A1-86DF-C5B642C9BE0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4107225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481"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F43870-B7F3-44E8-898B-8D8C2A2EEA7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0769327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F8E7E62-A33E-42B3-A934-1B29AFF54891}"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9718339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1"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48978"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FC0EF9E-B079-4919-AF25-A0CE197C53FF}"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3827657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919C56A-7C29-4D93-B64C-79055737FCA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2963357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6E5FA84-0596-4B68-88DB-2E064B9451D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9459339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319"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319"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F068F5-F9A0-4E50-8F60-11A161EF6F5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8130772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9608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86311" y="1600201"/>
            <a:ext cx="539608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E53B2CD-BEAD-4E54-9485-88BD6ED823C2}"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52174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25654585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1" y="1535113"/>
            <a:ext cx="538668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1" y="2174875"/>
            <a:ext cx="538668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837" y="1535113"/>
            <a:ext cx="5388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837" y="2174875"/>
            <a:ext cx="5388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4D01DA86-974E-400A-AB0B-D8ACF986FB2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3648589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E31EC06-066D-4927-BD44-429D9D4F7AF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41659973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172C8A1-34A0-4AA3-B016-9BD397761907}"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41245944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4011319"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7675" y="273051"/>
            <a:ext cx="68147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0" y="1435101"/>
            <a:ext cx="4011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D7B6BE2-102C-41A1-86DF-C5B642C9BE06}"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436343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481"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481"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481"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F43870-B7F3-44E8-898B-8D8C2A2EEA7C}"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145944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F8E7E62-A33E-42B3-A934-1B29AFF54891}"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23497246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1"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48978"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FC0EF9E-B079-4919-AF25-A0CE197C53FF}" type="slidenum">
              <a:rPr lang="it-IT" altLang="it-IT">
                <a:solidFill>
                  <a:srgbClr val="000000"/>
                </a:solidFill>
              </a:rPr>
              <a:pPr/>
              <a:t>‹N›</a:t>
            </a:fld>
            <a:endParaRPr lang="it-IT" altLang="it-IT">
              <a:solidFill>
                <a:srgbClr val="000000"/>
              </a:solidFill>
            </a:endParaRPr>
          </a:p>
        </p:txBody>
      </p:sp>
    </p:spTree>
    <p:extLst>
      <p:ext uri="{BB962C8B-B14F-4D97-AF65-F5344CB8AC3E}">
        <p14:creationId xmlns:p14="http://schemas.microsoft.com/office/powerpoint/2010/main" xmlns="" val="395515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310940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300353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4CD5B01-0EAF-41D3-81C2-6B3FAB2A7A33}" type="datetimeFigureOut">
              <a:rPr lang="it-IT" smtClean="0"/>
              <a:pPr/>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112019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94641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5B01-0EAF-41D3-81C2-6B3FAB2A7A33}" type="datetimeFigureOut">
              <a:rPr lang="it-IT" smtClean="0"/>
              <a:pPr/>
              <a:t>15/05/2019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103F2-8A83-4566-B8E7-B3AB1FB7EF2A}" type="slidenum">
              <a:rPr lang="it-IT" smtClean="0"/>
              <a:pPr/>
              <a:t>‹N›</a:t>
            </a:fld>
            <a:endParaRPr lang="it-IT"/>
          </a:p>
        </p:txBody>
      </p:sp>
    </p:spTree>
    <p:extLst>
      <p:ext uri="{BB962C8B-B14F-4D97-AF65-F5344CB8AC3E}">
        <p14:creationId xmlns:p14="http://schemas.microsoft.com/office/powerpoint/2010/main" xmlns="" val="30743504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s>
            <a:gs pos="100000">
              <a:srgbClr val="3E3E8B"/>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914401"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Times New Roman" charset="0"/>
                <a:ea typeface="ＭＳ Ｐゴシック" charset="0"/>
              </a:defRPr>
            </a:lvl1pPr>
          </a:lstStyle>
          <a:p>
            <a:pPr eaLnBrk="0" fontAlgn="base" hangingPunct="0">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Times New Roman" charset="0"/>
                <a:ea typeface="ＭＳ Ｐゴシック" charset="0"/>
              </a:defRPr>
            </a:lvl1pPr>
          </a:lstStyle>
          <a:p>
            <a:pPr eaLnBrk="0" fontAlgn="base" hangingPunct="0">
              <a:spcBef>
                <a:spcPct val="0"/>
              </a:spcBef>
              <a:spcAft>
                <a:spcPct val="0"/>
              </a:spcAft>
              <a:defRPr/>
            </a:pPr>
            <a:endParaRPr lang="it-IT">
              <a:solidFill>
                <a:srgbClr val="000000"/>
              </a:solidFill>
            </a:endParaRPr>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403FEBFB-5FCD-43DC-9270-CC7F6D063549}" type="slidenum">
              <a:rPr lang="it-IT" altLang="it-IT" smtClean="0">
                <a:solidFill>
                  <a:srgbClr val="000000"/>
                </a:solidFill>
              </a:rPr>
              <a:pPr eaLnBrk="0" fontAlgn="base" hangingPunct="0">
                <a:spcBef>
                  <a:spcPct val="0"/>
                </a:spcBef>
                <a:spcAft>
                  <a:spcPct val="0"/>
                </a:spcAft>
              </a:pPr>
              <a:t>‹N›</a:t>
            </a:fld>
            <a:endParaRPr lang="it-IT" altLang="it-IT" smtClean="0">
              <a:solidFill>
                <a:srgbClr val="000000"/>
              </a:solidFill>
            </a:endParaRPr>
          </a:p>
        </p:txBody>
      </p:sp>
    </p:spTree>
    <p:extLst>
      <p:ext uri="{BB962C8B-B14F-4D97-AF65-F5344CB8AC3E}">
        <p14:creationId xmlns:p14="http://schemas.microsoft.com/office/powerpoint/2010/main" xmlns="" val="420204495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s>
            <a:gs pos="100000">
              <a:srgbClr val="3E3E8B"/>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914401"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Times New Roman" charset="0"/>
                <a:ea typeface="ＭＳ Ｐゴシック" charset="0"/>
              </a:defRPr>
            </a:lvl1pPr>
          </a:lstStyle>
          <a:p>
            <a:pPr eaLnBrk="0" fontAlgn="base" hangingPunct="0">
              <a:spcBef>
                <a:spcPct val="0"/>
              </a:spcBef>
              <a:spcAft>
                <a:spcPct val="0"/>
              </a:spcAft>
              <a:defRPr/>
            </a:pPr>
            <a:endParaRPr lang="it-IT">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Times New Roman" charset="0"/>
                <a:ea typeface="ＭＳ Ｐゴシック" charset="0"/>
              </a:defRPr>
            </a:lvl1pPr>
          </a:lstStyle>
          <a:p>
            <a:pPr eaLnBrk="0" fontAlgn="base" hangingPunct="0">
              <a:spcBef>
                <a:spcPct val="0"/>
              </a:spcBef>
              <a:spcAft>
                <a:spcPct val="0"/>
              </a:spcAft>
              <a:defRPr/>
            </a:pPr>
            <a:endParaRPr lang="it-IT">
              <a:solidFill>
                <a:srgbClr val="000000"/>
              </a:solidFill>
            </a:endParaRPr>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403FEBFB-5FCD-43DC-9270-CC7F6D063549}" type="slidenum">
              <a:rPr lang="it-IT" altLang="it-IT" smtClean="0">
                <a:solidFill>
                  <a:srgbClr val="000000"/>
                </a:solidFill>
              </a:rPr>
              <a:pPr eaLnBrk="0" fontAlgn="base" hangingPunct="0">
                <a:spcBef>
                  <a:spcPct val="0"/>
                </a:spcBef>
                <a:spcAft>
                  <a:spcPct val="0"/>
                </a:spcAft>
              </a:pPr>
              <a:t>‹N›</a:t>
            </a:fld>
            <a:endParaRPr lang="it-IT" altLang="it-IT" smtClean="0">
              <a:solidFill>
                <a:srgbClr val="000000"/>
              </a:solidFill>
            </a:endParaRPr>
          </a:p>
        </p:txBody>
      </p:sp>
    </p:spTree>
    <p:extLst>
      <p:ext uri="{BB962C8B-B14F-4D97-AF65-F5344CB8AC3E}">
        <p14:creationId xmlns:p14="http://schemas.microsoft.com/office/powerpoint/2010/main" xmlns="" val="282401077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Times New Roman" charset="0"/>
          <a:ea typeface="MS PGothic" panose="020B0600070205080204" pitchFamily="34" charset="-128"/>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stile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246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it-IT">
              <a:solidFill>
                <a:srgbClr val="000000"/>
              </a:solidFill>
            </a:endParaRPr>
          </a:p>
        </p:txBody>
      </p:sp>
      <p:sp>
        <p:nvSpPr>
          <p:cNvPr id="6246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it-IT">
              <a:solidFill>
                <a:srgbClr val="000000"/>
              </a:solidFill>
            </a:endParaRPr>
          </a:p>
        </p:txBody>
      </p:sp>
      <p:sp>
        <p:nvSpPr>
          <p:cNvPr id="6247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595B045-05FE-4415-AD08-609377AEB7A1}" type="slidenum">
              <a:rPr lang="it-IT" altLang="it-IT" smtClean="0">
                <a:solidFill>
                  <a:srgbClr val="000000"/>
                </a:solidFill>
              </a:rPr>
              <a:pPr fontAlgn="base">
                <a:spcBef>
                  <a:spcPct val="0"/>
                </a:spcBef>
                <a:spcAft>
                  <a:spcPct val="0"/>
                </a:spcAft>
              </a:pPr>
              <a:t>‹N›</a:t>
            </a:fld>
            <a:endParaRPr lang="it-IT" altLang="it-IT" smtClean="0">
              <a:solidFill>
                <a:srgbClr val="000000"/>
              </a:solidFill>
            </a:endParaRPr>
          </a:p>
        </p:txBody>
      </p:sp>
    </p:spTree>
    <p:extLst>
      <p:ext uri="{BB962C8B-B14F-4D97-AF65-F5344CB8AC3E}">
        <p14:creationId xmlns:p14="http://schemas.microsoft.com/office/powerpoint/2010/main" xmlns="" val="326252578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stile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246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it-IT">
              <a:solidFill>
                <a:srgbClr val="000000"/>
              </a:solidFill>
            </a:endParaRPr>
          </a:p>
        </p:txBody>
      </p:sp>
      <p:sp>
        <p:nvSpPr>
          <p:cNvPr id="6246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it-IT">
              <a:solidFill>
                <a:srgbClr val="000000"/>
              </a:solidFill>
            </a:endParaRPr>
          </a:p>
        </p:txBody>
      </p:sp>
      <p:sp>
        <p:nvSpPr>
          <p:cNvPr id="6247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595B045-05FE-4415-AD08-609377AEB7A1}" type="slidenum">
              <a:rPr lang="it-IT" altLang="it-IT" smtClean="0">
                <a:solidFill>
                  <a:srgbClr val="000000"/>
                </a:solidFill>
              </a:rPr>
              <a:pPr fontAlgn="base">
                <a:spcBef>
                  <a:spcPct val="0"/>
                </a:spcBef>
                <a:spcAft>
                  <a:spcPct val="0"/>
                </a:spcAft>
              </a:pPr>
              <a:t>‹N›</a:t>
            </a:fld>
            <a:endParaRPr lang="it-IT" altLang="it-IT" smtClean="0">
              <a:solidFill>
                <a:srgbClr val="000000"/>
              </a:solidFill>
            </a:endParaRPr>
          </a:p>
        </p:txBody>
      </p:sp>
    </p:spTree>
    <p:extLst>
      <p:ext uri="{BB962C8B-B14F-4D97-AF65-F5344CB8AC3E}">
        <p14:creationId xmlns:p14="http://schemas.microsoft.com/office/powerpoint/2010/main" xmlns="" val="399802701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8" Type="http://schemas.openxmlformats.org/officeDocument/2006/relationships/hyperlink" Target="https://www.brocardi.it/codice-civile/libro-primo/titolo-i/art5.html" TargetMode="External"/><Relationship Id="rId3" Type="http://schemas.openxmlformats.org/officeDocument/2006/relationships/hyperlink" Target="https://www.brocardi.it/dizionario/603.html" TargetMode="External"/><Relationship Id="rId7" Type="http://schemas.openxmlformats.org/officeDocument/2006/relationships/hyperlink" Target="https://www.brocardi.it/costituzione/parte-i/titolo-ii/art32.html" TargetMode="External"/><Relationship Id="rId2" Type="http://schemas.openxmlformats.org/officeDocument/2006/relationships/hyperlink" Target="https://www.brocardi.it/dizionario/602.html" TargetMode="External"/><Relationship Id="rId1" Type="http://schemas.openxmlformats.org/officeDocument/2006/relationships/slideLayout" Target="../slideLayouts/slideLayout18.xml"/><Relationship Id="rId6" Type="http://schemas.openxmlformats.org/officeDocument/2006/relationships/hyperlink" Target="https://www.brocardi.it/dizionario/605.html" TargetMode="External"/><Relationship Id="rId5" Type="http://schemas.openxmlformats.org/officeDocument/2006/relationships/hyperlink" Target="https://www.brocardi.it/dizionario/604.html" TargetMode="External"/><Relationship Id="rId4" Type="http://schemas.openxmlformats.org/officeDocument/2006/relationships/hyperlink" Target="https://www.brocardi.it/codice-penale/libro-secondo/titolo-xii/capo-i/art579.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76400" y="553453"/>
            <a:ext cx="7379008" cy="8156079"/>
          </a:xfrm>
          <a:prstGeom prst="rect">
            <a:avLst/>
          </a:prstGeom>
          <a:noFill/>
        </p:spPr>
        <p:txBody>
          <a:bodyPr wrap="none" rtlCol="0">
            <a:spAutoFit/>
          </a:bodyPr>
          <a:lstStyle/>
          <a:p>
            <a:r>
              <a:rPr lang="it-IT" sz="2800" b="1" dirty="0" smtClean="0">
                <a:solidFill>
                  <a:srgbClr val="FF0000"/>
                </a:solidFill>
              </a:rPr>
              <a:t>L’atto sanitario è un insieme di reati:</a:t>
            </a:r>
          </a:p>
          <a:p>
            <a:pPr marL="285750" indent="-285750">
              <a:buFontTx/>
              <a:buChar char="-"/>
            </a:pPr>
            <a:r>
              <a:rPr lang="it-IT" dirty="0" smtClean="0"/>
              <a:t>Violenza privata;</a:t>
            </a:r>
          </a:p>
          <a:p>
            <a:pPr marL="285750" indent="-285750">
              <a:buFontTx/>
              <a:buChar char="-"/>
            </a:pPr>
            <a:r>
              <a:rPr lang="it-IT" dirty="0" smtClean="0"/>
              <a:t>Percosse;</a:t>
            </a:r>
          </a:p>
          <a:p>
            <a:pPr marL="285750" indent="-285750">
              <a:buFontTx/>
              <a:buChar char="-"/>
            </a:pPr>
            <a:r>
              <a:rPr lang="it-IT" dirty="0" smtClean="0"/>
              <a:t>Lesione personale;</a:t>
            </a:r>
          </a:p>
          <a:p>
            <a:pPr marL="285750" indent="-285750">
              <a:buFontTx/>
              <a:buChar char="-"/>
            </a:pPr>
            <a:r>
              <a:rPr lang="it-IT" dirty="0" smtClean="0"/>
              <a:t>Procurata incapacità;</a:t>
            </a:r>
          </a:p>
          <a:p>
            <a:pPr marL="285750" indent="-285750">
              <a:buFontTx/>
              <a:buChar char="-"/>
            </a:pPr>
            <a:r>
              <a:rPr lang="it-IT" dirty="0" smtClean="0"/>
              <a:t>Violenza sessuale;</a:t>
            </a:r>
          </a:p>
          <a:p>
            <a:pPr marL="285750" indent="-285750">
              <a:buFontTx/>
              <a:buChar char="-"/>
            </a:pPr>
            <a:r>
              <a:rPr lang="it-IT" dirty="0" err="1" smtClean="0"/>
              <a:t>Etc</a:t>
            </a:r>
            <a:r>
              <a:rPr lang="it-IT" dirty="0" smtClean="0"/>
              <a:t>…</a:t>
            </a:r>
          </a:p>
          <a:p>
            <a:pPr marL="285750" indent="-285750">
              <a:buFontTx/>
              <a:buChar char="-"/>
            </a:pPr>
            <a:endParaRPr lang="it-IT" dirty="0"/>
          </a:p>
          <a:p>
            <a:pPr marL="285750" indent="-285750">
              <a:buFontTx/>
              <a:buChar char="-"/>
            </a:pPr>
            <a:endParaRPr lang="it-IT" dirty="0" smtClean="0"/>
          </a:p>
          <a:p>
            <a:r>
              <a:rPr lang="it-IT" sz="2800" b="1" dirty="0" smtClean="0">
                <a:solidFill>
                  <a:srgbClr val="FF0000"/>
                </a:solidFill>
              </a:rPr>
              <a:t>Perché, di norma, non vi è pena per il sanitario? </a:t>
            </a:r>
          </a:p>
          <a:p>
            <a:pPr marL="285750" indent="-285750">
              <a:buFontTx/>
              <a:buChar char="-"/>
            </a:pPr>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xmlns="" val="2513580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1466850" y="274639"/>
            <a:ext cx="9258300" cy="796925"/>
          </a:xfrm>
        </p:spPr>
        <p:txBody>
          <a:bodyPr/>
          <a:lstStyle/>
          <a:p>
            <a:r>
              <a:rPr lang="it-IT" altLang="it-IT" sz="2400" b="1" dirty="0"/>
              <a:t/>
            </a:r>
            <a:br>
              <a:rPr lang="it-IT" altLang="it-IT" sz="2400" b="1" dirty="0"/>
            </a:br>
            <a:r>
              <a:rPr lang="it-IT" altLang="it-IT" sz="2400" b="1" dirty="0"/>
              <a:t/>
            </a:r>
            <a:br>
              <a:rPr lang="it-IT" altLang="it-IT" sz="2400" b="1" dirty="0"/>
            </a:br>
            <a:r>
              <a:rPr lang="it-IT" altLang="it-IT" sz="2400" b="1" dirty="0"/>
              <a:t/>
            </a:r>
            <a:br>
              <a:rPr lang="it-IT" altLang="it-IT" sz="2400" b="1" dirty="0"/>
            </a:br>
            <a:r>
              <a:rPr lang="it-IT" altLang="it-IT" sz="2400" b="1" dirty="0"/>
              <a:t/>
            </a:r>
            <a:br>
              <a:rPr lang="it-IT" altLang="it-IT" sz="2400" b="1" dirty="0"/>
            </a:br>
            <a:r>
              <a:rPr lang="it-IT" altLang="it-IT" sz="2400" b="1" dirty="0"/>
              <a:t/>
            </a:r>
            <a:br>
              <a:rPr lang="it-IT" altLang="it-IT" sz="2400" b="1" dirty="0"/>
            </a:br>
            <a:r>
              <a:rPr lang="it-IT" altLang="it-IT" b="1" dirty="0" smtClean="0">
                <a:solidFill>
                  <a:srgbClr val="FF9900"/>
                </a:solidFill>
                <a:latin typeface="Times New Roman" panose="02020603050405020304" pitchFamily="18" charset="0"/>
                <a:cs typeface="Times New Roman" panose="02020603050405020304" pitchFamily="18" charset="0"/>
              </a:rPr>
              <a:t>ECCEZIONI ALL'OBBLIGO DEL CONSENSO </a:t>
            </a:r>
            <a:r>
              <a:rPr lang="it-IT" altLang="it-IT" sz="2400" dirty="0">
                <a:latin typeface="Times New Roman" panose="02020603050405020304" pitchFamily="18" charset="0"/>
                <a:cs typeface="Times New Roman" panose="02020603050405020304" pitchFamily="18" charset="0"/>
              </a:rPr>
              <a:t/>
            </a:r>
            <a:br>
              <a:rPr lang="it-IT" altLang="it-IT" sz="2400"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
            </a:r>
            <a:br>
              <a:rPr lang="it-IT" altLang="it-IT" sz="2400" b="1" dirty="0">
                <a:latin typeface="Times New Roman" panose="02020603050405020304" pitchFamily="18" charset="0"/>
                <a:cs typeface="Times New Roman" panose="02020603050405020304" pitchFamily="18" charset="0"/>
              </a:rPr>
            </a:br>
            <a:endParaRPr lang="it-IT" altLang="it-IT" dirty="0" smtClean="0">
              <a:latin typeface="Times New Roman" panose="02020603050405020304" pitchFamily="18" charset="0"/>
              <a:cs typeface="Times New Roman" panose="02020603050405020304" pitchFamily="18" charset="0"/>
            </a:endParaRPr>
          </a:p>
        </p:txBody>
      </p:sp>
      <p:sp>
        <p:nvSpPr>
          <p:cNvPr id="15363" name="Rettangolo 2"/>
          <p:cNvSpPr>
            <a:spLocks noChangeArrowheads="1"/>
          </p:cNvSpPr>
          <p:nvPr/>
        </p:nvSpPr>
        <p:spPr bwMode="auto">
          <a:xfrm>
            <a:off x="1666875" y="2214564"/>
            <a:ext cx="8929688" cy="4357687"/>
          </a:xfrm>
          <a:prstGeom prst="rect">
            <a:avLst/>
          </a:prstGeom>
          <a:solidFill>
            <a:schemeClr val="bg1"/>
          </a:solidFill>
          <a:ln w="12700"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it-IT" altLang="it-IT" dirty="0">
                <a:solidFill>
                  <a:srgbClr val="000000"/>
                </a:solidFill>
                <a:latin typeface="Times New Roman" panose="02020603050405020304" pitchFamily="18" charset="0"/>
                <a:cs typeface="Times New Roman" panose="02020603050405020304" pitchFamily="18" charset="0"/>
              </a:rPr>
              <a:t>Situazioni nelle quali la persona malata ha espresso esplicitamente la </a:t>
            </a:r>
            <a:r>
              <a:rPr lang="it-IT" altLang="it-IT" b="1" dirty="0">
                <a:solidFill>
                  <a:srgbClr val="000000"/>
                </a:solidFill>
                <a:latin typeface="Times New Roman" panose="02020603050405020304" pitchFamily="18" charset="0"/>
                <a:cs typeface="Times New Roman" panose="02020603050405020304" pitchFamily="18" charset="0"/>
              </a:rPr>
              <a:t>volontà di non essere informata</a:t>
            </a:r>
            <a:r>
              <a:rPr lang="it-IT" altLang="it-IT" dirty="0">
                <a:solidFill>
                  <a:srgbClr val="000000"/>
                </a:solidFill>
                <a:latin typeface="Times New Roman" panose="02020603050405020304" pitchFamily="18" charset="0"/>
                <a:cs typeface="Times New Roman" panose="02020603050405020304" pitchFamily="18" charset="0"/>
              </a:rPr>
              <a:t>;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Condizioni della persona siano talmente gravi e pericolose per la sua vita da richiedere un immediato </a:t>
            </a:r>
            <a:r>
              <a:rPr lang="it-IT" altLang="it-IT" b="1" dirty="0">
                <a:solidFill>
                  <a:srgbClr val="000000"/>
                </a:solidFill>
                <a:latin typeface="Times New Roman" panose="02020603050405020304" pitchFamily="18" charset="0"/>
                <a:cs typeface="Times New Roman" panose="02020603050405020304" pitchFamily="18" charset="0"/>
              </a:rPr>
              <a:t>intervento </a:t>
            </a:r>
            <a:r>
              <a:rPr lang="it-IT" altLang="it-IT" b="1" i="1" dirty="0">
                <a:solidFill>
                  <a:srgbClr val="000000"/>
                </a:solidFill>
                <a:latin typeface="Times New Roman" panose="02020603050405020304" pitchFamily="18" charset="0"/>
                <a:cs typeface="Times New Roman" panose="02020603050405020304" pitchFamily="18" charset="0"/>
              </a:rPr>
              <a:t>di necessità e urgenza </a:t>
            </a:r>
            <a:r>
              <a:rPr lang="it-IT" altLang="it-IT" b="1" dirty="0">
                <a:solidFill>
                  <a:srgbClr val="000000"/>
                </a:solidFill>
                <a:latin typeface="Times New Roman" panose="02020603050405020304" pitchFamily="18" charset="0"/>
                <a:cs typeface="Times New Roman" panose="02020603050405020304" pitchFamily="18" charset="0"/>
              </a:rPr>
              <a:t>indispensabile</a:t>
            </a:r>
            <a:r>
              <a:rPr lang="it-IT" altLang="it-IT" dirty="0">
                <a:solidFill>
                  <a:srgbClr val="000000"/>
                </a:solidFill>
                <a:latin typeface="Times New Roman" panose="02020603050405020304" pitchFamily="18" charset="0"/>
                <a:cs typeface="Times New Roman" panose="02020603050405020304" pitchFamily="18" charset="0"/>
              </a:rPr>
              <a:t>. (</a:t>
            </a:r>
            <a:r>
              <a:rPr lang="it-IT" altLang="it-IT" i="1" dirty="0">
                <a:solidFill>
                  <a:srgbClr val="FF0000"/>
                </a:solidFill>
                <a:latin typeface="Times New Roman" panose="02020603050405020304" pitchFamily="18" charset="0"/>
                <a:cs typeface="Times New Roman" panose="02020603050405020304" pitchFamily="18" charset="0"/>
              </a:rPr>
              <a:t>Consenso Presunto</a:t>
            </a:r>
            <a:r>
              <a:rPr lang="it-IT" altLang="it-IT" i="1" dirty="0">
                <a:solidFill>
                  <a:srgbClr val="000000"/>
                </a:solidFill>
                <a:latin typeface="Times New Roman" panose="02020603050405020304" pitchFamily="18" charset="0"/>
                <a:cs typeface="Times New Roman" panose="02020603050405020304" pitchFamily="18" charset="0"/>
              </a:rPr>
              <a:t>)</a:t>
            </a:r>
            <a:r>
              <a:rPr lang="it-IT" altLang="it-IT" dirty="0">
                <a:solidFill>
                  <a:srgbClr val="000000"/>
                </a:solidFill>
                <a:latin typeface="Times New Roman" panose="02020603050405020304" pitchFamily="18" charset="0"/>
                <a:cs typeface="Times New Roman" panose="02020603050405020304" pitchFamily="18" charset="0"/>
              </a:rPr>
              <a:t>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Casi in cui si può parlare di </a:t>
            </a:r>
            <a:r>
              <a:rPr lang="it-IT" altLang="it-IT" b="1" i="1" dirty="0">
                <a:solidFill>
                  <a:srgbClr val="000000"/>
                </a:solidFill>
                <a:latin typeface="Times New Roman" panose="02020603050405020304" pitchFamily="18" charset="0"/>
                <a:cs typeface="Times New Roman" panose="02020603050405020304" pitchFamily="18" charset="0"/>
              </a:rPr>
              <a:t>Consenso Implicito</a:t>
            </a:r>
            <a:r>
              <a:rPr lang="it-IT" altLang="it-IT" dirty="0">
                <a:solidFill>
                  <a:srgbClr val="000000"/>
                </a:solidFill>
                <a:latin typeface="Times New Roman" panose="02020603050405020304" pitchFamily="18" charset="0"/>
                <a:cs typeface="Times New Roman" panose="02020603050405020304" pitchFamily="18" charset="0"/>
              </a:rPr>
              <a:t>, per esempio per quelle cure di routine, o per quei farmaci prescritti per una malattia nota.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In caso di </a:t>
            </a:r>
            <a:r>
              <a:rPr lang="it-IT" altLang="it-IT" b="1" dirty="0">
                <a:solidFill>
                  <a:srgbClr val="000000"/>
                </a:solidFill>
                <a:latin typeface="Times New Roman" panose="02020603050405020304" pitchFamily="18" charset="0"/>
                <a:cs typeface="Times New Roman" panose="02020603050405020304" pitchFamily="18" charset="0"/>
              </a:rPr>
              <a:t>rischi che riguardano conseguenze atipiche, eccezionali ed imprevedibili </a:t>
            </a:r>
            <a:r>
              <a:rPr lang="it-IT" altLang="it-IT" dirty="0">
                <a:solidFill>
                  <a:srgbClr val="000000"/>
                </a:solidFill>
                <a:latin typeface="Times New Roman" panose="02020603050405020304" pitchFamily="18" charset="0"/>
                <a:cs typeface="Times New Roman" panose="02020603050405020304" pitchFamily="18" charset="0"/>
              </a:rPr>
              <a:t>di un intervento chirurgico, che possono causare ansie e timori inutili.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dirty="0">
                <a:solidFill>
                  <a:srgbClr val="000000"/>
                </a:solidFill>
                <a:latin typeface="Times New Roman" panose="02020603050405020304" pitchFamily="18" charset="0"/>
                <a:cs typeface="Times New Roman" panose="02020603050405020304" pitchFamily="18" charset="0"/>
              </a:rPr>
              <a:t>Trattamenti Sanitari Obbligatori (</a:t>
            </a:r>
            <a:r>
              <a:rPr lang="it-IT" altLang="it-IT" b="1" dirty="0">
                <a:solidFill>
                  <a:srgbClr val="000000"/>
                </a:solidFill>
                <a:latin typeface="Times New Roman" panose="02020603050405020304" pitchFamily="18" charset="0"/>
                <a:cs typeface="Times New Roman" panose="02020603050405020304" pitchFamily="18" charset="0"/>
              </a:rPr>
              <a:t>TSO</a:t>
            </a:r>
            <a:r>
              <a:rPr lang="it-IT" altLang="it-IT" dirty="0">
                <a:solidFill>
                  <a:srgbClr val="000000"/>
                </a:solidFill>
                <a:latin typeface="Times New Roman" panose="02020603050405020304" pitchFamily="18" charset="0"/>
                <a:cs typeface="Times New Roman" panose="02020603050405020304" pitchFamily="18" charset="0"/>
              </a:rPr>
              <a:t>), </a:t>
            </a:r>
            <a:br>
              <a:rPr lang="it-IT" altLang="it-IT" dirty="0">
                <a:solidFill>
                  <a:srgbClr val="000000"/>
                </a:solidFill>
                <a:latin typeface="Times New Roman" panose="02020603050405020304" pitchFamily="18" charset="0"/>
                <a:cs typeface="Times New Roman" panose="02020603050405020304" pitchFamily="18" charset="0"/>
              </a:rPr>
            </a:br>
            <a:r>
              <a:rPr lang="it-IT" altLang="it-IT" b="1" dirty="0">
                <a:solidFill>
                  <a:srgbClr val="000000"/>
                </a:solidFill>
                <a:latin typeface="Times New Roman" panose="02020603050405020304" pitchFamily="18" charset="0"/>
                <a:cs typeface="Times New Roman" panose="02020603050405020304" pitchFamily="18" charset="0"/>
              </a:rPr>
              <a:t>Vaccinazioni obbligatorie </a:t>
            </a:r>
            <a:r>
              <a:rPr lang="it-IT" altLang="it-IT" dirty="0">
                <a:solidFill>
                  <a:srgbClr val="000000"/>
                </a:solidFill>
                <a:latin typeface="Times New Roman" panose="02020603050405020304" pitchFamily="18" charset="0"/>
                <a:cs typeface="Times New Roman" panose="02020603050405020304" pitchFamily="18" charset="0"/>
              </a:rPr>
              <a:t>stabilite nei programmi nazionali di salute pubblica. </a:t>
            </a:r>
            <a:br>
              <a:rPr lang="it-IT" altLang="it-IT" dirty="0">
                <a:solidFill>
                  <a:srgbClr val="000000"/>
                </a:solidFill>
                <a:latin typeface="Times New Roman" panose="02020603050405020304" pitchFamily="18" charset="0"/>
                <a:cs typeface="Times New Roman" panose="02020603050405020304" pitchFamily="18" charset="0"/>
              </a:rPr>
            </a:br>
            <a:endParaRPr lang="it-IT" altLang="it-IT" dirty="0">
              <a:solidFill>
                <a:srgbClr val="000000"/>
              </a:solidFill>
            </a:endParaRPr>
          </a:p>
        </p:txBody>
      </p:sp>
    </p:spTree>
    <p:extLst>
      <p:ext uri="{BB962C8B-B14F-4D97-AF65-F5344CB8AC3E}">
        <p14:creationId xmlns:p14="http://schemas.microsoft.com/office/powerpoint/2010/main" xmlns="" val="2381121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944129" y="164757"/>
            <a:ext cx="8015416" cy="769441"/>
          </a:xfrm>
          <a:prstGeom prst="rect">
            <a:avLst/>
          </a:prstGeom>
          <a:noFill/>
        </p:spPr>
        <p:txBody>
          <a:bodyPr wrap="square" rtlCol="0">
            <a:spAutoFit/>
          </a:bodyPr>
          <a:lstStyle/>
          <a:p>
            <a:pPr algn="ctr"/>
            <a:r>
              <a:rPr lang="it-IT" sz="4400" b="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CONSENSO INFORMATO</a:t>
            </a:r>
            <a:endParaRPr lang="it-IT" sz="4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CasellaDiTesto 5"/>
          <p:cNvSpPr txBox="1"/>
          <p:nvPr/>
        </p:nvSpPr>
        <p:spPr>
          <a:xfrm>
            <a:off x="815546" y="1219201"/>
            <a:ext cx="10560908" cy="5724644"/>
          </a:xfrm>
          <a:prstGeom prst="rect">
            <a:avLst/>
          </a:prstGeom>
          <a:noFill/>
        </p:spPr>
        <p:txBody>
          <a:bodyPr wrap="square" rtlCol="0">
            <a:spAutoFit/>
          </a:bodyPr>
          <a:lstStyle/>
          <a:p>
            <a:pPr algn="ctr"/>
            <a:r>
              <a:rPr lang="it-IT" dirty="0" smtClean="0">
                <a:solidFill>
                  <a:prstClr val="black"/>
                </a:solidFill>
                <a:latin typeface="Times New Roman" panose="02020603050405020304" pitchFamily="18" charset="0"/>
                <a:cs typeface="Times New Roman" panose="02020603050405020304" pitchFamily="18" charset="0"/>
              </a:rPr>
              <a:t>Definito come il </a:t>
            </a:r>
            <a:r>
              <a:rPr lang="it-IT" sz="2000" b="1" i="1" u="sng" dirty="0" smtClean="0">
                <a:solidFill>
                  <a:prstClr val="black"/>
                </a:solidFill>
                <a:latin typeface="Times New Roman" panose="02020603050405020304" pitchFamily="18" charset="0"/>
                <a:cs typeface="Times New Roman" panose="02020603050405020304" pitchFamily="18" charset="0"/>
              </a:rPr>
              <a:t>presupposto di liceità dell’atto medico</a:t>
            </a:r>
            <a:r>
              <a:rPr lang="it-IT" dirty="0" smtClean="0">
                <a:solidFill>
                  <a:prstClr val="black"/>
                </a:solidFill>
                <a:latin typeface="Times New Roman" panose="02020603050405020304" pitchFamily="18" charset="0"/>
                <a:cs typeface="Times New Roman" panose="02020603050405020304" pitchFamily="18" charset="0"/>
              </a:rPr>
              <a:t>.</a:t>
            </a:r>
          </a:p>
          <a:p>
            <a:endParaRPr lang="it-IT" dirty="0" smtClean="0">
              <a:solidFill>
                <a:prstClr val="black"/>
              </a:solidFill>
              <a:latin typeface="Times New Roman" panose="02020603050405020304" pitchFamily="18" charset="0"/>
              <a:cs typeface="Times New Roman" panose="02020603050405020304" pitchFamily="18" charset="0"/>
            </a:endParaRPr>
          </a:p>
          <a:p>
            <a:r>
              <a:rPr lang="it-IT" dirty="0" smtClean="0">
                <a:solidFill>
                  <a:prstClr val="black"/>
                </a:solidFill>
                <a:latin typeface="Times New Roman" panose="02020603050405020304" pitchFamily="18" charset="0"/>
                <a:cs typeface="Times New Roman" panose="02020603050405020304" pitchFamily="18" charset="0"/>
              </a:rPr>
              <a:t>Indispensabile affinché il medico possa agire (anche nel caso in cui rivesta ruolo di ausiliario di polizia giudiziaria).</a:t>
            </a:r>
          </a:p>
          <a:p>
            <a:endParaRPr lang="it-IT" dirty="0">
              <a:solidFill>
                <a:prstClr val="black"/>
              </a:solidFill>
              <a:latin typeface="Times New Roman" panose="02020603050405020304" pitchFamily="18" charset="0"/>
              <a:cs typeface="Times New Roman" panose="02020603050405020304" pitchFamily="18" charset="0"/>
            </a:endParaRPr>
          </a:p>
          <a:p>
            <a:pPr algn="ctr"/>
            <a:r>
              <a:rPr lang="it-IT" b="1" dirty="0" smtClean="0">
                <a:solidFill>
                  <a:prstClr val="black"/>
                </a:solidFill>
                <a:latin typeface="Times New Roman" panose="02020603050405020304" pitchFamily="18" charset="0"/>
                <a:cs typeface="Times New Roman" panose="02020603050405020304" pitchFamily="18" charset="0"/>
              </a:rPr>
              <a:t>FONDAMENTI GIURIDICI DEL CONSENSO</a:t>
            </a:r>
            <a:r>
              <a:rPr lang="it-IT" dirty="0" smtClean="0">
                <a:solidFill>
                  <a:prstClr val="black"/>
                </a:solidFill>
                <a:latin typeface="Times New Roman" panose="02020603050405020304" pitchFamily="18" charset="0"/>
                <a:cs typeface="Times New Roman" panose="02020603050405020304" pitchFamily="18" charset="0"/>
              </a:rPr>
              <a:t>:</a:t>
            </a:r>
          </a:p>
          <a:p>
            <a:pPr algn="ctr"/>
            <a:endParaRPr lang="it-IT" dirty="0" smtClean="0">
              <a:solidFill>
                <a:prstClr val="black"/>
              </a:solidFill>
              <a:latin typeface="Times New Roman" panose="02020603050405020304" pitchFamily="18" charset="0"/>
              <a:cs typeface="Times New Roman" panose="02020603050405020304" pitchFamily="18" charset="0"/>
            </a:endParaRPr>
          </a:p>
          <a:p>
            <a:pPr marL="342900" indent="-342900">
              <a:buFontTx/>
              <a:buAutoNum type="arabicParenR"/>
            </a:pPr>
            <a:r>
              <a:rPr lang="it-IT" b="1" dirty="0" smtClean="0">
                <a:solidFill>
                  <a:prstClr val="black"/>
                </a:solidFill>
                <a:latin typeface="Times New Roman" panose="02020603050405020304" pitchFamily="18" charset="0"/>
                <a:cs typeface="Times New Roman" panose="02020603050405020304" pitchFamily="18" charset="0"/>
              </a:rPr>
              <a:t>Costituzione</a:t>
            </a:r>
            <a:r>
              <a:rPr lang="it-IT" dirty="0" smtClean="0">
                <a:solidFill>
                  <a:prstClr val="black"/>
                </a:solidFill>
                <a:latin typeface="Times New Roman" panose="02020603050405020304" pitchFamily="18" charset="0"/>
                <a:cs typeface="Times New Roman" panose="02020603050405020304" pitchFamily="18" charset="0"/>
              </a:rPr>
              <a:t>, </a:t>
            </a:r>
            <a:r>
              <a:rPr lang="it-IT" u="sng" dirty="0" smtClean="0">
                <a:solidFill>
                  <a:prstClr val="black"/>
                </a:solidFill>
                <a:latin typeface="Times New Roman" panose="02020603050405020304" pitchFamily="18" charset="0"/>
                <a:cs typeface="Times New Roman" panose="02020603050405020304" pitchFamily="18" charset="0"/>
              </a:rPr>
              <a:t>Art. 13</a:t>
            </a:r>
            <a:r>
              <a:rPr lang="it-IT" dirty="0" smtClean="0">
                <a:solidFill>
                  <a:prstClr val="black"/>
                </a:solidFill>
                <a:latin typeface="Times New Roman" panose="02020603050405020304" pitchFamily="18" charset="0"/>
                <a:cs typeface="Times New Roman" panose="02020603050405020304" pitchFamily="18" charset="0"/>
              </a:rPr>
              <a:t>: </a:t>
            </a:r>
            <a:r>
              <a:rPr lang="it-IT" i="1" dirty="0" smtClean="0">
                <a:solidFill>
                  <a:prstClr val="black"/>
                </a:solidFill>
                <a:latin typeface="Times New Roman" panose="02020603050405020304" pitchFamily="18" charset="0"/>
                <a:cs typeface="Times New Roman" panose="02020603050405020304" pitchFamily="18" charset="0"/>
              </a:rPr>
              <a:t>la libertà personale è inviolabile</a:t>
            </a:r>
            <a:r>
              <a:rPr lang="it-IT" dirty="0" smtClean="0">
                <a:solidFill>
                  <a:prstClr val="black"/>
                </a:solidFill>
                <a:latin typeface="Times New Roman" panose="02020603050405020304" pitchFamily="18" charset="0"/>
                <a:cs typeface="Times New Roman" panose="02020603050405020304" pitchFamily="18" charset="0"/>
              </a:rPr>
              <a:t>.</a:t>
            </a:r>
          </a:p>
          <a:p>
            <a:r>
              <a:rPr lang="it-IT" u="sng" dirty="0" smtClean="0">
                <a:solidFill>
                  <a:prstClr val="black"/>
                </a:solidFill>
                <a:latin typeface="Times New Roman" panose="02020603050405020304" pitchFamily="18" charset="0"/>
                <a:cs typeface="Times New Roman" panose="02020603050405020304" pitchFamily="18" charset="0"/>
              </a:rPr>
              <a:t>Art. 32</a:t>
            </a:r>
            <a:r>
              <a:rPr lang="it-IT" dirty="0" smtClean="0">
                <a:solidFill>
                  <a:prstClr val="black"/>
                </a:solidFill>
                <a:latin typeface="Times New Roman" panose="02020603050405020304" pitchFamily="18" charset="0"/>
                <a:cs typeface="Times New Roman" panose="02020603050405020304" pitchFamily="18" charset="0"/>
              </a:rPr>
              <a:t>: </a:t>
            </a:r>
            <a:r>
              <a:rPr lang="it-IT" i="1" dirty="0" smtClean="0">
                <a:solidFill>
                  <a:prstClr val="black"/>
                </a:solidFill>
                <a:latin typeface="Times New Roman" panose="02020603050405020304" pitchFamily="18" charset="0"/>
                <a:cs typeface="Times New Roman" panose="02020603050405020304" pitchFamily="18" charset="0"/>
              </a:rPr>
              <a:t>nessuno può essere obbligato ad un determinato trattamento sanitario, se non per disposizione di legge (TSO).</a:t>
            </a:r>
          </a:p>
          <a:p>
            <a:r>
              <a:rPr lang="it-IT" b="1" dirty="0" smtClean="0">
                <a:solidFill>
                  <a:prstClr val="black"/>
                </a:solidFill>
                <a:latin typeface="Times New Roman" panose="02020603050405020304" pitchFamily="18" charset="0"/>
                <a:cs typeface="Times New Roman" panose="02020603050405020304" pitchFamily="18" charset="0"/>
              </a:rPr>
              <a:t>2) Codice Penale</a:t>
            </a:r>
            <a:r>
              <a:rPr lang="it-IT" dirty="0" smtClean="0">
                <a:solidFill>
                  <a:prstClr val="black"/>
                </a:solidFill>
                <a:latin typeface="Times New Roman" panose="02020603050405020304" pitchFamily="18" charset="0"/>
                <a:cs typeface="Times New Roman" panose="02020603050405020304" pitchFamily="18" charset="0"/>
              </a:rPr>
              <a:t>, </a:t>
            </a:r>
            <a:r>
              <a:rPr lang="it-IT" u="sng" dirty="0" smtClean="0">
                <a:solidFill>
                  <a:prstClr val="black"/>
                </a:solidFill>
                <a:latin typeface="Times New Roman" panose="02020603050405020304" pitchFamily="18" charset="0"/>
                <a:cs typeface="Times New Roman" panose="02020603050405020304" pitchFamily="18" charset="0"/>
              </a:rPr>
              <a:t>Art.50</a:t>
            </a:r>
            <a:r>
              <a:rPr lang="it-IT" dirty="0" smtClean="0">
                <a:solidFill>
                  <a:prstClr val="black"/>
                </a:solidFill>
                <a:latin typeface="Times New Roman" panose="02020603050405020304" pitchFamily="18" charset="0"/>
                <a:cs typeface="Times New Roman" panose="02020603050405020304" pitchFamily="18" charset="0"/>
              </a:rPr>
              <a:t>: </a:t>
            </a:r>
            <a:r>
              <a:rPr lang="it-IT" i="1" dirty="0">
                <a:solidFill>
                  <a:prstClr val="black"/>
                </a:solidFill>
                <a:latin typeface="Times New Roman" panose="02020603050405020304" pitchFamily="18" charset="0"/>
                <a:cs typeface="Times New Roman" panose="02020603050405020304" pitchFamily="18" charset="0"/>
              </a:rPr>
              <a:t>n</a:t>
            </a:r>
            <a:r>
              <a:rPr lang="it-IT" i="1" dirty="0" smtClean="0">
                <a:solidFill>
                  <a:prstClr val="black"/>
                </a:solidFill>
                <a:latin typeface="Times New Roman" panose="02020603050405020304" pitchFamily="18" charset="0"/>
                <a:cs typeface="Times New Roman" panose="02020603050405020304" pitchFamily="18" charset="0"/>
              </a:rPr>
              <a:t>on è punibile chi lede o pone in pericolo un diritto col consenso della persona che può validamente disporne.</a:t>
            </a:r>
          </a:p>
          <a:p>
            <a:r>
              <a:rPr lang="it-IT" u="sng" dirty="0" smtClean="0">
                <a:solidFill>
                  <a:prstClr val="black"/>
                </a:solidFill>
                <a:latin typeface="Times New Roman" panose="02020603050405020304" pitchFamily="18" charset="0"/>
                <a:cs typeface="Times New Roman" panose="02020603050405020304" pitchFamily="18" charset="0"/>
              </a:rPr>
              <a:t>Art.54</a:t>
            </a:r>
            <a:r>
              <a:rPr lang="it-IT" dirty="0" smtClean="0">
                <a:solidFill>
                  <a:prstClr val="black"/>
                </a:solidFill>
                <a:latin typeface="Times New Roman" panose="02020603050405020304" pitchFamily="18" charset="0"/>
                <a:cs typeface="Times New Roman" panose="02020603050405020304" pitchFamily="18" charset="0"/>
              </a:rPr>
              <a:t>: </a:t>
            </a:r>
            <a:r>
              <a:rPr lang="it-IT" i="1" dirty="0" smtClean="0">
                <a:solidFill>
                  <a:prstClr val="black"/>
                </a:solidFill>
                <a:latin typeface="Times New Roman" panose="02020603050405020304" pitchFamily="18" charset="0"/>
                <a:cs typeface="Times New Roman" panose="02020603050405020304" pitchFamily="18" charset="0"/>
              </a:rPr>
              <a:t>Non è punibile chi ha commesso il fatto per esservi stato costretto dalla necessità di salvare sé od altri dal pericolo attuale di un danno grave alla persona, pericolo da lui non volontariamente causato, né altrimenti evitabile, sempre che il fatto sia proporzionato al pericolo. </a:t>
            </a:r>
          </a:p>
          <a:p>
            <a:r>
              <a:rPr lang="it-IT" dirty="0" smtClean="0">
                <a:solidFill>
                  <a:prstClr val="black"/>
                </a:solidFill>
                <a:latin typeface="Times New Roman" panose="02020603050405020304" pitchFamily="18" charset="0"/>
                <a:cs typeface="Times New Roman" panose="02020603050405020304" pitchFamily="18" charset="0"/>
              </a:rPr>
              <a:t>La violazione dell’acquisizione del consenso (previa informazione) determina la costituzione di un trattamento arbitrario qualora questo si verifichi in assenza di stato di necessità o altresì in modo difforme da quello che è stato il consenso; se si interviene senza il consenso vi è l’accusa di </a:t>
            </a:r>
            <a:r>
              <a:rPr lang="it-IT" sz="20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lesioni volontarie </a:t>
            </a:r>
            <a:r>
              <a:rPr lang="it-IT" dirty="0" smtClean="0">
                <a:solidFill>
                  <a:prstClr val="black"/>
                </a:solidFill>
                <a:latin typeface="Times New Roman" panose="02020603050405020304" pitchFamily="18" charset="0"/>
                <a:cs typeface="Times New Roman" panose="02020603050405020304" pitchFamily="18" charset="0"/>
              </a:rPr>
              <a:t>ed eventualmente, qualora si verifichi la morte, di </a:t>
            </a:r>
            <a:r>
              <a:rPr lang="it-IT" sz="2000"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omicidio preterintenzionale</a:t>
            </a:r>
            <a:r>
              <a:rPr lang="it-IT" dirty="0" smtClean="0">
                <a:solidFill>
                  <a:prstClr val="black"/>
                </a:solidFill>
                <a:latin typeface="Times New Roman" panose="02020603050405020304" pitchFamily="18" charset="0"/>
                <a:cs typeface="Times New Roman" panose="02020603050405020304" pitchFamily="18" charset="0"/>
              </a:rPr>
              <a:t>.</a:t>
            </a:r>
            <a:endParaRPr lang="it-IT" i="1" dirty="0" smtClean="0">
              <a:solidFill>
                <a:prstClr val="black"/>
              </a:solidFill>
              <a:latin typeface="Times New Roman" panose="02020603050405020304" pitchFamily="18" charset="0"/>
              <a:cs typeface="Times New Roman" panose="02020603050405020304" pitchFamily="18" charset="0"/>
            </a:endParaRPr>
          </a:p>
          <a:p>
            <a:pPr algn="ctr"/>
            <a:endParaRPr lang="it-IT" dirty="0">
              <a:solidFill>
                <a:prstClr val="black"/>
              </a:solidFill>
            </a:endParaRPr>
          </a:p>
        </p:txBody>
      </p:sp>
    </p:spTree>
    <p:extLst>
      <p:ext uri="{BB962C8B-B14F-4D97-AF65-F5344CB8AC3E}">
        <p14:creationId xmlns:p14="http://schemas.microsoft.com/office/powerpoint/2010/main" xmlns="" val="1594156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45989" y="337751"/>
            <a:ext cx="11228173" cy="6863417"/>
          </a:xfrm>
          <a:prstGeom prst="rect">
            <a:avLst/>
          </a:prstGeom>
          <a:noFill/>
        </p:spPr>
        <p:txBody>
          <a:bodyPr wrap="square" rtlCol="0">
            <a:spAutoFit/>
          </a:bodyPr>
          <a:lstStyle/>
          <a:p>
            <a:r>
              <a:rPr lang="it-IT" b="1" dirty="0" smtClean="0">
                <a:solidFill>
                  <a:prstClr val="black"/>
                </a:solidFill>
                <a:latin typeface="Times New Roman" panose="02020603050405020304" pitchFamily="18" charset="0"/>
                <a:cs typeface="Times New Roman" panose="02020603050405020304" pitchFamily="18" charset="0"/>
              </a:rPr>
              <a:t>3) Codice Civile</a:t>
            </a:r>
            <a:r>
              <a:rPr lang="it-IT" dirty="0" smtClean="0">
                <a:solidFill>
                  <a:prstClr val="black"/>
                </a:solidFill>
                <a:latin typeface="Times New Roman" panose="02020603050405020304" pitchFamily="18" charset="0"/>
                <a:cs typeface="Times New Roman" panose="02020603050405020304" pitchFamily="18" charset="0"/>
              </a:rPr>
              <a:t>, </a:t>
            </a:r>
            <a:r>
              <a:rPr lang="it-IT" u="sng" dirty="0" smtClean="0">
                <a:solidFill>
                  <a:prstClr val="black"/>
                </a:solidFill>
                <a:latin typeface="Times New Roman" panose="02020603050405020304" pitchFamily="18" charset="0"/>
                <a:cs typeface="Times New Roman" panose="02020603050405020304" pitchFamily="18" charset="0"/>
              </a:rPr>
              <a:t>Art 1325</a:t>
            </a:r>
            <a:r>
              <a:rPr lang="it-IT" dirty="0" smtClean="0">
                <a:solidFill>
                  <a:prstClr val="black"/>
                </a:solidFill>
                <a:latin typeface="Times New Roman" panose="02020603050405020304" pitchFamily="18" charset="0"/>
                <a:cs typeface="Times New Roman" panose="02020603050405020304" pitchFamily="18" charset="0"/>
              </a:rPr>
              <a:t>: requisiti del </a:t>
            </a:r>
            <a:r>
              <a:rPr lang="it-IT" b="1" dirty="0" smtClean="0">
                <a:solidFill>
                  <a:prstClr val="black"/>
                </a:solidFill>
                <a:latin typeface="Times New Roman" panose="02020603050405020304" pitchFamily="18" charset="0"/>
                <a:cs typeface="Times New Roman" panose="02020603050405020304" pitchFamily="18" charset="0"/>
              </a:rPr>
              <a:t>contratto</a:t>
            </a:r>
            <a:r>
              <a:rPr lang="it-IT" dirty="0" smtClean="0">
                <a:solidFill>
                  <a:prstClr val="black"/>
                </a:solidFill>
                <a:latin typeface="Times New Roman" panose="02020603050405020304" pitchFamily="18" charset="0"/>
                <a:cs typeface="Times New Roman" panose="02020603050405020304" pitchFamily="18" charset="0"/>
              </a:rPr>
              <a:t> sono: 1) l'accordo delle parti [1326]; 2) la causa [1343]; 3) l'oggetto [1346]; 4) la forma, quando risulta che è prescritta dalla legge sotto pena di nullità [1350, 1352].</a:t>
            </a:r>
          </a:p>
          <a:p>
            <a:endParaRPr lang="it-IT" dirty="0">
              <a:solidFill>
                <a:prstClr val="black"/>
              </a:solidFill>
              <a:latin typeface="Times New Roman" panose="02020603050405020304" pitchFamily="18" charset="0"/>
              <a:cs typeface="Times New Roman" panose="02020603050405020304" pitchFamily="18" charset="0"/>
            </a:endParaRPr>
          </a:p>
          <a:p>
            <a:r>
              <a:rPr lang="it-IT" b="1" dirty="0" smtClean="0">
                <a:solidFill>
                  <a:prstClr val="black"/>
                </a:solidFill>
                <a:latin typeface="Times New Roman" panose="02020603050405020304" pitchFamily="18" charset="0"/>
                <a:cs typeface="Times New Roman" panose="02020603050405020304" pitchFamily="18" charset="0"/>
              </a:rPr>
              <a:t>4) Codice di Deontologia Medica</a:t>
            </a:r>
            <a:r>
              <a:rPr lang="it-IT" dirty="0" smtClean="0">
                <a:solidFill>
                  <a:prstClr val="black"/>
                </a:solidFill>
                <a:latin typeface="Times New Roman" panose="02020603050405020304" pitchFamily="18" charset="0"/>
                <a:cs typeface="Times New Roman" panose="02020603050405020304" pitchFamily="18" charset="0"/>
              </a:rPr>
              <a:t>, </a:t>
            </a:r>
            <a:r>
              <a:rPr lang="it-IT" u="sng" dirty="0" smtClean="0">
                <a:solidFill>
                  <a:prstClr val="black"/>
                </a:solidFill>
                <a:latin typeface="Times New Roman" panose="02020603050405020304" pitchFamily="18" charset="0"/>
                <a:cs typeface="Times New Roman" panose="02020603050405020304" pitchFamily="18" charset="0"/>
              </a:rPr>
              <a:t>Art.20</a:t>
            </a:r>
            <a:r>
              <a:rPr lang="it-IT" dirty="0" smtClean="0">
                <a:solidFill>
                  <a:prstClr val="black"/>
                </a:solidFill>
                <a:latin typeface="Times New Roman" panose="02020603050405020304" pitchFamily="18" charset="0"/>
                <a:cs typeface="Times New Roman" panose="02020603050405020304" pitchFamily="18" charset="0"/>
              </a:rPr>
              <a:t>:  Relazione di cura; </a:t>
            </a:r>
            <a:r>
              <a:rPr lang="it-IT" sz="1600" i="1" dirty="0" smtClean="0">
                <a:solidFill>
                  <a:prstClr val="black"/>
                </a:solidFill>
                <a:latin typeface="Times New Roman" panose="02020603050405020304" pitchFamily="18" charset="0"/>
                <a:cs typeface="Times New Roman" panose="02020603050405020304" pitchFamily="18" charset="0"/>
              </a:rPr>
              <a:t>La relazione tra medico e paziente è costituita sulla libertà di scelta e sull’individuazione e condivisione delle rispettive autonomie e responsabilità. Il medico nella relazione persegue l’alleanza di cura fondata sulla reciproca fiducia e sul mutuo rispetto dei valori e dei diritti e su un’informazione comprensibile e completa, considerando il tempo della comunicazione quale tempo di cura.</a:t>
            </a:r>
            <a:r>
              <a:rPr lang="it-IT" dirty="0" smtClean="0">
                <a:solidFill>
                  <a:prstClr val="black"/>
                </a:solidFill>
                <a:latin typeface="Times New Roman" panose="02020603050405020304" pitchFamily="18" charset="0"/>
                <a:cs typeface="Times New Roman" panose="02020603050405020304" pitchFamily="18" charset="0"/>
              </a:rPr>
              <a:t>	</a:t>
            </a:r>
          </a:p>
          <a:p>
            <a:r>
              <a:rPr lang="it-IT" u="sng" dirty="0" smtClean="0">
                <a:solidFill>
                  <a:prstClr val="black"/>
                </a:solidFill>
                <a:latin typeface="Times New Roman" panose="02020603050405020304" pitchFamily="18" charset="0"/>
                <a:cs typeface="Times New Roman" panose="02020603050405020304" pitchFamily="18" charset="0"/>
              </a:rPr>
              <a:t>Art.33</a:t>
            </a:r>
            <a:r>
              <a:rPr lang="it-IT" dirty="0" smtClean="0">
                <a:solidFill>
                  <a:prstClr val="black"/>
                </a:solidFill>
                <a:latin typeface="Times New Roman" panose="02020603050405020304" pitchFamily="18" charset="0"/>
                <a:cs typeface="Times New Roman" panose="02020603050405020304" pitchFamily="18" charset="0"/>
              </a:rPr>
              <a:t>	Informazione e comunicazione con la persona assistita; </a:t>
            </a:r>
            <a:r>
              <a:rPr lang="it-IT" sz="1600" i="1" dirty="0" smtClean="0">
                <a:solidFill>
                  <a:prstClr val="black"/>
                </a:solidFill>
                <a:latin typeface="Times New Roman" panose="02020603050405020304" pitchFamily="18" charset="0"/>
                <a:cs typeface="Times New Roman" panose="02020603050405020304" pitchFamily="18" charset="0"/>
              </a:rPr>
              <a:t>Il medico garantisce alla persona assistita o al suo rappresentante legale un’informazione comprensibile ed esaustiva sulla prevenzione, sul percorso diagnostico, sulla diagnosi, sulla prognosi, sulla terapia e sulle eventuali alternative diagnostico terapeutiche, sui prevedibili rischi e complicanze, nonché sui comportamenti che il paziente dovrà osservare nel processo di cura. Il medico adegua la comunicazione alla capacità di comprensione della persona assistita o del suo rappresentante legale, corrispondendo a ogni richiesta di chiarimento, tenendo conto della sensibilità e reattività emotiva dei medesimi, in particolare in caso di prognosi gravi o infauste, senza escludere elementi di speranza.</a:t>
            </a:r>
          </a:p>
          <a:p>
            <a:r>
              <a:rPr lang="it-IT" u="sng" dirty="0" smtClean="0">
                <a:solidFill>
                  <a:prstClr val="black"/>
                </a:solidFill>
                <a:latin typeface="Times New Roman" panose="02020603050405020304" pitchFamily="18" charset="0"/>
                <a:cs typeface="Times New Roman" panose="02020603050405020304" pitchFamily="18" charset="0"/>
              </a:rPr>
              <a:t>Art.34</a:t>
            </a:r>
            <a:r>
              <a:rPr lang="it-IT" dirty="0" smtClean="0">
                <a:solidFill>
                  <a:prstClr val="black"/>
                </a:solidFill>
                <a:latin typeface="Times New Roman" panose="02020603050405020304" pitchFamily="18" charset="0"/>
                <a:cs typeface="Times New Roman" panose="02020603050405020304" pitchFamily="18" charset="0"/>
              </a:rPr>
              <a:t>	Informazione e comunicazione a terzi; </a:t>
            </a:r>
            <a:r>
              <a:rPr lang="it-IT" sz="1600" i="1" dirty="0" smtClean="0">
                <a:solidFill>
                  <a:prstClr val="black"/>
                </a:solidFill>
                <a:latin typeface="Times New Roman" panose="02020603050405020304" pitchFamily="18" charset="0"/>
                <a:cs typeface="Times New Roman" panose="02020603050405020304" pitchFamily="18" charset="0"/>
              </a:rPr>
              <a:t>L’informazione a terzi può essere fornita previo consenso esplicitamente espresso dalla persona assistita, fatto salvo quanto previsto agli artt. 10 e 12, allorché sia in grave pericolo la salute o la vita del soggetto stesso o di altri. Il medico, in caso di paziente ricoverato, raccoglie gli eventuali nominativi delle persone indicate dallo stesso a ricevere la comunicazione dei dati sensibili.</a:t>
            </a:r>
          </a:p>
          <a:p>
            <a:r>
              <a:rPr lang="it-IT" u="sng" dirty="0" smtClean="0">
                <a:solidFill>
                  <a:prstClr val="black"/>
                </a:solidFill>
                <a:latin typeface="Times New Roman" panose="02020603050405020304" pitchFamily="18" charset="0"/>
                <a:cs typeface="Times New Roman" panose="02020603050405020304" pitchFamily="18" charset="0"/>
              </a:rPr>
              <a:t>Art.35</a:t>
            </a:r>
            <a:r>
              <a:rPr lang="it-IT" dirty="0" smtClean="0">
                <a:solidFill>
                  <a:prstClr val="black"/>
                </a:solidFill>
                <a:latin typeface="Times New Roman" panose="02020603050405020304" pitchFamily="18" charset="0"/>
                <a:cs typeface="Times New Roman" panose="02020603050405020304" pitchFamily="18" charset="0"/>
              </a:rPr>
              <a:t>	</a:t>
            </a:r>
            <a:r>
              <a:rPr lang="it-IT" dirty="0">
                <a:solidFill>
                  <a:prstClr val="black"/>
                </a:solidFill>
                <a:latin typeface="Times New Roman" panose="02020603050405020304" pitchFamily="18" charset="0"/>
                <a:cs typeface="Times New Roman" panose="02020603050405020304" pitchFamily="18" charset="0"/>
              </a:rPr>
              <a:t>C</a:t>
            </a:r>
            <a:r>
              <a:rPr lang="it-IT" dirty="0" smtClean="0">
                <a:solidFill>
                  <a:prstClr val="black"/>
                </a:solidFill>
                <a:latin typeface="Times New Roman" panose="02020603050405020304" pitchFamily="18" charset="0"/>
                <a:cs typeface="Times New Roman" panose="02020603050405020304" pitchFamily="18" charset="0"/>
              </a:rPr>
              <a:t>onsenso e dissenso informato; </a:t>
            </a:r>
            <a:r>
              <a:rPr lang="it-IT" sz="1600" i="1" dirty="0" smtClean="0">
                <a:solidFill>
                  <a:prstClr val="black"/>
                </a:solidFill>
                <a:latin typeface="Times New Roman" panose="02020603050405020304" pitchFamily="18" charset="0"/>
                <a:cs typeface="Times New Roman" panose="02020603050405020304" pitchFamily="18" charset="0"/>
              </a:rPr>
              <a:t>acquisizione del consenso o del dissenso è un atto di specifica competenza del medico, non delegabile. Il medico non intraprende né prosegue in procedure diagnostiche e/o interventi terapeutici senza la preliminare acquisizione del consenso informato o in presenza di dissenso informato. Il medico acquisisce in forma scritta e sottoscritta o con altre modalità di pari efficacia documentale, il consenso o il dissenso del paziente, nei casi previsti dall’ordinamento e dal Codice e in quelli prevedibilmente gravati da elevato rischio di mortalità o di esiti che incidano in modo permanente sull’integrità psico-fisica. è un atto medico non delegabile. Il medico tiene in adeguata considerazione le opinioni espresse dal minore in tutti i processi decisionali che lo riguardano.</a:t>
            </a:r>
          </a:p>
          <a:p>
            <a:endParaRPr lang="it-IT" dirty="0" smtClean="0">
              <a:solidFill>
                <a:prstClr val="black"/>
              </a:solidFill>
              <a:latin typeface="Times New Roman" panose="02020603050405020304" pitchFamily="18" charset="0"/>
              <a:cs typeface="Times New Roman" panose="02020603050405020304" pitchFamily="18" charset="0"/>
            </a:endParaRPr>
          </a:p>
          <a:p>
            <a:r>
              <a:rPr lang="it-IT" dirty="0" smtClean="0">
                <a:solidFill>
                  <a:prstClr val="black"/>
                </a:solidFill>
                <a:latin typeface="Times New Roman" panose="02020603050405020304" pitchFamily="18" charset="0"/>
                <a:cs typeface="Times New Roman" panose="02020603050405020304" pitchFamily="18" charset="0"/>
              </a:rPr>
              <a:t> </a:t>
            </a:r>
            <a:endParaRPr lang="it-IT"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12861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53082" y="0"/>
            <a:ext cx="11096367" cy="6863417"/>
          </a:xfrm>
          <a:prstGeom prst="rect">
            <a:avLst/>
          </a:prstGeom>
          <a:noFill/>
        </p:spPr>
        <p:txBody>
          <a:bodyPr wrap="square" rtlCol="0">
            <a:spAutoFit/>
          </a:bodyPr>
          <a:lstStyle/>
          <a:p>
            <a:r>
              <a:rPr lang="it-IT" b="1" dirty="0" smtClean="0">
                <a:solidFill>
                  <a:prstClr val="black"/>
                </a:solidFill>
                <a:latin typeface="Times New Roman" panose="02020603050405020304" pitchFamily="18" charset="0"/>
                <a:cs typeface="Times New Roman" panose="02020603050405020304" pitchFamily="18" charset="0"/>
              </a:rPr>
              <a:t>5) Convenzione di Oviedo sui diritti dell’uomo e sulla biomedicina</a:t>
            </a:r>
            <a:r>
              <a:rPr lang="it-IT" dirty="0" smtClean="0">
                <a:solidFill>
                  <a:prstClr val="black"/>
                </a:solidFill>
                <a:latin typeface="Times New Roman" panose="02020603050405020304" pitchFamily="18" charset="0"/>
                <a:cs typeface="Times New Roman" panose="02020603050405020304" pitchFamily="18" charset="0"/>
              </a:rPr>
              <a:t>, </a:t>
            </a:r>
            <a:r>
              <a:rPr lang="it-IT" u="sng" dirty="0" smtClean="0">
                <a:solidFill>
                  <a:prstClr val="black"/>
                </a:solidFill>
                <a:latin typeface="Times New Roman" panose="02020603050405020304" pitchFamily="18" charset="0"/>
                <a:cs typeface="Times New Roman" panose="02020603050405020304" pitchFamily="18" charset="0"/>
              </a:rPr>
              <a:t>Art. 5 </a:t>
            </a:r>
            <a:r>
              <a:rPr lang="it-IT" dirty="0" smtClean="0">
                <a:solidFill>
                  <a:prstClr val="black"/>
                </a:solidFill>
                <a:latin typeface="Times New Roman" panose="02020603050405020304" pitchFamily="18" charset="0"/>
                <a:cs typeface="Times New Roman" panose="02020603050405020304" pitchFamily="18" charset="0"/>
              </a:rPr>
              <a:t>Regola generale. </a:t>
            </a:r>
            <a:r>
              <a:rPr lang="it-IT" sz="1600" i="1" dirty="0" smtClean="0">
                <a:solidFill>
                  <a:prstClr val="black"/>
                </a:solidFill>
                <a:latin typeface="Times New Roman" panose="02020603050405020304" pitchFamily="18" charset="0"/>
                <a:cs typeface="Times New Roman" panose="02020603050405020304" pitchFamily="18" charset="0"/>
              </a:rPr>
              <a:t>Un intervento nel campo della salute non può essere effettuato se non dopo che la persona interessata abbia dato consenso libero e informato.</a:t>
            </a:r>
          </a:p>
          <a:p>
            <a:r>
              <a:rPr lang="it-IT" sz="1600" i="1" dirty="0" smtClean="0">
                <a:solidFill>
                  <a:prstClr val="black"/>
                </a:solidFill>
                <a:latin typeface="Times New Roman" panose="02020603050405020304" pitchFamily="18" charset="0"/>
                <a:cs typeface="Times New Roman" panose="02020603050405020304" pitchFamily="18" charset="0"/>
              </a:rPr>
              <a:t>Questa persona riceve innanzitutto una informazione adeguata sullo scopo e sulla natura dell’intervento e sulle sue conseguenze e i suoi rischi. La persona interessata può, in qualsiasi momento, liberamente ritirare il proprio</a:t>
            </a:r>
          </a:p>
          <a:p>
            <a:r>
              <a:rPr lang="it-IT" sz="1600" i="1" dirty="0" smtClean="0">
                <a:solidFill>
                  <a:prstClr val="black"/>
                </a:solidFill>
                <a:latin typeface="Times New Roman" panose="02020603050405020304" pitchFamily="18" charset="0"/>
                <a:cs typeface="Times New Roman" panose="02020603050405020304" pitchFamily="18" charset="0"/>
              </a:rPr>
              <a:t>consenso.</a:t>
            </a:r>
          </a:p>
          <a:p>
            <a:r>
              <a:rPr lang="it-IT" u="sng" dirty="0" smtClean="0">
                <a:solidFill>
                  <a:prstClr val="black"/>
                </a:solidFill>
                <a:latin typeface="Times New Roman" panose="02020603050405020304" pitchFamily="18" charset="0"/>
                <a:cs typeface="Times New Roman" panose="02020603050405020304" pitchFamily="18" charset="0"/>
              </a:rPr>
              <a:t>Art. 6 </a:t>
            </a:r>
            <a:r>
              <a:rPr lang="it-IT" dirty="0" smtClean="0">
                <a:solidFill>
                  <a:prstClr val="black"/>
                </a:solidFill>
                <a:latin typeface="Times New Roman" panose="02020603050405020304" pitchFamily="18" charset="0"/>
                <a:cs typeface="Times New Roman" panose="02020603050405020304" pitchFamily="18" charset="0"/>
              </a:rPr>
              <a:t>Protezione delle persone che non hanno la capacità di dare consenso.</a:t>
            </a:r>
          </a:p>
          <a:p>
            <a:r>
              <a:rPr lang="it-IT" sz="1600" i="1" dirty="0" smtClean="0">
                <a:solidFill>
                  <a:prstClr val="black"/>
                </a:solidFill>
                <a:latin typeface="Times New Roman" panose="02020603050405020304" pitchFamily="18" charset="0"/>
                <a:cs typeface="Times New Roman" panose="02020603050405020304" pitchFamily="18" charset="0"/>
              </a:rPr>
              <a:t>[…]un intervento non può essere effettuato su una </a:t>
            </a:r>
            <a:r>
              <a:rPr lang="it-IT" sz="1600" b="1" i="1" dirty="0" smtClean="0">
                <a:solidFill>
                  <a:prstClr val="black"/>
                </a:solidFill>
                <a:latin typeface="Times New Roman" panose="02020603050405020304" pitchFamily="18" charset="0"/>
                <a:cs typeface="Times New Roman" panose="02020603050405020304" pitchFamily="18" charset="0"/>
              </a:rPr>
              <a:t>persona che non ha capacità di dare consenso</a:t>
            </a:r>
            <a:r>
              <a:rPr lang="it-IT" sz="1600" i="1" dirty="0" smtClean="0">
                <a:solidFill>
                  <a:prstClr val="black"/>
                </a:solidFill>
                <a:latin typeface="Times New Roman" panose="02020603050405020304" pitchFamily="18" charset="0"/>
                <a:cs typeface="Times New Roman" panose="02020603050405020304" pitchFamily="18" charset="0"/>
              </a:rPr>
              <a:t>, se non per un diretto beneficio della stessa.</a:t>
            </a:r>
          </a:p>
          <a:p>
            <a:r>
              <a:rPr lang="it-IT" sz="1600" i="1" dirty="0" smtClean="0">
                <a:solidFill>
                  <a:prstClr val="black"/>
                </a:solidFill>
                <a:latin typeface="Times New Roman" panose="02020603050405020304" pitchFamily="18" charset="0"/>
                <a:cs typeface="Times New Roman" panose="02020603050405020304" pitchFamily="18" charset="0"/>
              </a:rPr>
              <a:t>Quando, secondo la legge, </a:t>
            </a:r>
            <a:r>
              <a:rPr lang="it-IT" sz="1600" b="1" i="1" dirty="0" smtClean="0">
                <a:solidFill>
                  <a:prstClr val="black"/>
                </a:solidFill>
                <a:latin typeface="Times New Roman" panose="02020603050405020304" pitchFamily="18" charset="0"/>
                <a:cs typeface="Times New Roman" panose="02020603050405020304" pitchFamily="18" charset="0"/>
              </a:rPr>
              <a:t>un minore </a:t>
            </a:r>
            <a:r>
              <a:rPr lang="it-IT" sz="1600" i="1" dirty="0" smtClean="0">
                <a:solidFill>
                  <a:prstClr val="black"/>
                </a:solidFill>
                <a:latin typeface="Times New Roman" panose="02020603050405020304" pitchFamily="18" charset="0"/>
                <a:cs typeface="Times New Roman" panose="02020603050405020304" pitchFamily="18" charset="0"/>
              </a:rPr>
              <a:t>non ha la capacità di dare consenso a un intervento, questo non può essere effettuato senza l’autorizzazione del suo rappresentante, di un’autorità o di una persona o di un organo designato dalla legge. </a:t>
            </a:r>
            <a:r>
              <a:rPr lang="it-IT" sz="1600" b="1" i="1" dirty="0" smtClean="0">
                <a:solidFill>
                  <a:prstClr val="black"/>
                </a:solidFill>
                <a:latin typeface="Times New Roman" panose="02020603050405020304" pitchFamily="18" charset="0"/>
                <a:cs typeface="Times New Roman" panose="02020603050405020304" pitchFamily="18" charset="0"/>
              </a:rPr>
              <a:t>Il parere di un minore è preso in considerazione come un fattore sempre più determinante, in funzione della sua età e del suo grado di maturità.</a:t>
            </a:r>
          </a:p>
          <a:p>
            <a:r>
              <a:rPr lang="it-IT" sz="1600" i="1" dirty="0" smtClean="0">
                <a:solidFill>
                  <a:prstClr val="black"/>
                </a:solidFill>
                <a:latin typeface="Times New Roman" panose="02020603050405020304" pitchFamily="18" charset="0"/>
                <a:cs typeface="Times New Roman" panose="02020603050405020304" pitchFamily="18" charset="0"/>
              </a:rPr>
              <a:t>Allorquando, secondo la legge, un maggiorenne, a causa di un handicap mentale, di una malattia o per un motivo similare, non ha la capacità di dare consenso ad un intervento, questo non può essere effettuato senza l’autorizzazione del suo rappresentante, di un’autorità o di una persona o di un organo designato dalla legge.</a:t>
            </a:r>
          </a:p>
          <a:p>
            <a:r>
              <a:rPr lang="it-IT" sz="1600" i="1" dirty="0" smtClean="0">
                <a:solidFill>
                  <a:prstClr val="black"/>
                </a:solidFill>
                <a:latin typeface="Times New Roman" panose="02020603050405020304" pitchFamily="18" charset="0"/>
                <a:cs typeface="Times New Roman" panose="02020603050405020304" pitchFamily="18" charset="0"/>
              </a:rPr>
              <a:t>La persona interessata deve nei limiti del possibile essere associata alla procedura di autorizzazione.</a:t>
            </a:r>
          </a:p>
          <a:p>
            <a:r>
              <a:rPr lang="it-IT" sz="1600" i="1" dirty="0" smtClean="0">
                <a:solidFill>
                  <a:prstClr val="black"/>
                </a:solidFill>
                <a:latin typeface="Times New Roman" panose="02020603050405020304" pitchFamily="18" charset="0"/>
                <a:cs typeface="Times New Roman" panose="02020603050405020304" pitchFamily="18" charset="0"/>
              </a:rPr>
              <a:t>Il rappresentante, l’autorità, la persona o l’organo menzionati ai paragrafi 2 e 3 ricevono, alle stesse condizioni, l’informazione menzionata all’articolo 5.</a:t>
            </a:r>
          </a:p>
          <a:p>
            <a:r>
              <a:rPr lang="it-IT" sz="1600" i="1" dirty="0" smtClean="0">
                <a:solidFill>
                  <a:prstClr val="black"/>
                </a:solidFill>
                <a:latin typeface="Times New Roman" panose="02020603050405020304" pitchFamily="18" charset="0"/>
                <a:cs typeface="Times New Roman" panose="02020603050405020304" pitchFamily="18" charset="0"/>
              </a:rPr>
              <a:t>L’autorizzazione menzionata ai paragrafi 2 e 3 può, in qualsiasi momento, essere ritirata nell’interesse della persona interessata.</a:t>
            </a:r>
          </a:p>
          <a:p>
            <a:r>
              <a:rPr lang="it-IT" u="sng" dirty="0" smtClean="0">
                <a:solidFill>
                  <a:prstClr val="black"/>
                </a:solidFill>
                <a:latin typeface="Times New Roman" panose="02020603050405020304" pitchFamily="18" charset="0"/>
                <a:cs typeface="Times New Roman" panose="02020603050405020304" pitchFamily="18" charset="0"/>
              </a:rPr>
              <a:t>Art. 7</a:t>
            </a:r>
            <a:r>
              <a:rPr lang="it-IT" dirty="0" smtClean="0">
                <a:solidFill>
                  <a:prstClr val="black"/>
                </a:solidFill>
                <a:latin typeface="Times New Roman" panose="02020603050405020304" pitchFamily="18" charset="0"/>
                <a:cs typeface="Times New Roman" panose="02020603050405020304" pitchFamily="18" charset="0"/>
              </a:rPr>
              <a:t> Tutela delle persone che soffrono di un disturbo mentale. </a:t>
            </a:r>
          </a:p>
          <a:p>
            <a:r>
              <a:rPr lang="it-IT" sz="1600" i="1" dirty="0" smtClean="0">
                <a:solidFill>
                  <a:prstClr val="black"/>
                </a:solidFill>
                <a:latin typeface="Times New Roman" panose="02020603050405020304" pitchFamily="18" charset="0"/>
                <a:cs typeface="Times New Roman" panose="02020603050405020304" pitchFamily="18" charset="0"/>
              </a:rPr>
              <a:t>La persona che soffre di un disturbo mentale grave non può essere sottoposta, senza il proprio consenso, a un intervento avente per oggetto il trattamento di questo disturbo se non quando l’assenza di un tale trattamento rischia di essere gravemente pregiudizievole alla sua salute e sotto riserva delle condizioni di protezione previste dalla legge comprendenti le procedure di sorveglianza e di controllo e le vie di ricorso.</a:t>
            </a:r>
            <a:endParaRPr lang="it-IT" dirty="0" smtClean="0">
              <a:solidFill>
                <a:prstClr val="black"/>
              </a:solidFill>
              <a:latin typeface="Times New Roman" panose="02020603050405020304" pitchFamily="18" charset="0"/>
              <a:cs typeface="Times New Roman" panose="02020603050405020304" pitchFamily="18" charset="0"/>
            </a:endParaRPr>
          </a:p>
          <a:p>
            <a:r>
              <a:rPr lang="it-IT" u="sng" dirty="0" smtClean="0">
                <a:solidFill>
                  <a:prstClr val="black"/>
                </a:solidFill>
                <a:latin typeface="Times New Roman" panose="02020603050405020304" pitchFamily="18" charset="0"/>
                <a:cs typeface="Times New Roman" panose="02020603050405020304" pitchFamily="18" charset="0"/>
              </a:rPr>
              <a:t>Art. 8 </a:t>
            </a:r>
            <a:r>
              <a:rPr lang="it-IT" dirty="0" smtClean="0">
                <a:solidFill>
                  <a:prstClr val="black"/>
                </a:solidFill>
                <a:latin typeface="Times New Roman" panose="02020603050405020304" pitchFamily="18" charset="0"/>
                <a:cs typeface="Times New Roman" panose="02020603050405020304" pitchFamily="18" charset="0"/>
              </a:rPr>
              <a:t>Situazioni d’urgenza</a:t>
            </a:r>
          </a:p>
          <a:p>
            <a:r>
              <a:rPr lang="it-IT" sz="1600" i="1" dirty="0" smtClean="0">
                <a:solidFill>
                  <a:prstClr val="black"/>
                </a:solidFill>
                <a:latin typeface="Times New Roman" panose="02020603050405020304" pitchFamily="18" charset="0"/>
                <a:cs typeface="Times New Roman" panose="02020603050405020304" pitchFamily="18" charset="0"/>
              </a:rPr>
              <a:t>Allorquando in ragione di una situazione d’urgenza, il consenso appropriato non può essere ottenuto, si potrà procedere immediatamente a qualsiasi intervento medico indispensabile per il beneficio della salute della persona interessata.</a:t>
            </a:r>
            <a:endParaRPr lang="it-IT" sz="1600" i="1" u="sng"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6795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0375" y="745958"/>
            <a:ext cx="11101138" cy="2492990"/>
          </a:xfrm>
          <a:prstGeom prst="rect">
            <a:avLst/>
          </a:prstGeom>
        </p:spPr>
        <p:txBody>
          <a:bodyPr wrap="square">
            <a:spAutoFit/>
          </a:bodyPr>
          <a:lstStyle/>
          <a:p>
            <a:r>
              <a:rPr lang="it-IT" sz="2000" b="1" dirty="0">
                <a:solidFill>
                  <a:srgbClr val="333333"/>
                </a:solidFill>
                <a:latin typeface="Helvetica" panose="020B0604020202020204" pitchFamily="34" charset="0"/>
              </a:rPr>
              <a:t>Art. 54 c.p</a:t>
            </a:r>
            <a:r>
              <a:rPr lang="it-IT" sz="2000" b="1" dirty="0" smtClean="0">
                <a:solidFill>
                  <a:srgbClr val="333333"/>
                </a:solidFill>
                <a:latin typeface="Helvetica" panose="020B0604020202020204" pitchFamily="34" charset="0"/>
              </a:rPr>
              <a:t>. Stato </a:t>
            </a:r>
            <a:r>
              <a:rPr lang="it-IT" sz="2000" b="1" dirty="0">
                <a:solidFill>
                  <a:srgbClr val="333333"/>
                </a:solidFill>
                <a:latin typeface="Helvetica" panose="020B0604020202020204" pitchFamily="34" charset="0"/>
              </a:rPr>
              <a:t>di necessità.</a:t>
            </a:r>
            <a:endParaRPr lang="it-IT" sz="2000" dirty="0">
              <a:solidFill>
                <a:srgbClr val="333333"/>
              </a:solidFill>
              <a:latin typeface="Myriad Pro Bold"/>
            </a:endParaRPr>
          </a:p>
          <a:p>
            <a:r>
              <a:rPr lang="it-IT" sz="2000" dirty="0">
                <a:solidFill>
                  <a:srgbClr val="333333"/>
                </a:solidFill>
                <a:latin typeface="Helvetica" panose="020B0604020202020204" pitchFamily="34" charset="0"/>
              </a:rPr>
              <a:t>Non è punibile chi ha commesso il fatto per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esservi </a:t>
            </a:r>
            <a:r>
              <a:rPr lang="it-IT" sz="2000" dirty="0">
                <a:solidFill>
                  <a:srgbClr val="333333"/>
                </a:solidFill>
                <a:latin typeface="Helvetica" panose="020B0604020202020204" pitchFamily="34" charset="0"/>
              </a:rPr>
              <a:t>stato costretto dalla necessità di </a:t>
            </a:r>
            <a:r>
              <a:rPr lang="it-IT" sz="2000" u="sng" dirty="0">
                <a:solidFill>
                  <a:srgbClr val="333333"/>
                </a:solidFill>
                <a:latin typeface="Helvetica" panose="020B0604020202020204" pitchFamily="34" charset="0"/>
              </a:rPr>
              <a:t>salvare sé od altri</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dal </a:t>
            </a:r>
            <a:r>
              <a:rPr lang="it-IT" sz="2000" dirty="0">
                <a:solidFill>
                  <a:srgbClr val="333333"/>
                </a:solidFill>
                <a:latin typeface="Helvetica" panose="020B0604020202020204" pitchFamily="34" charset="0"/>
              </a:rPr>
              <a:t>pericolo attuale di un </a:t>
            </a:r>
            <a:r>
              <a:rPr lang="it-IT" sz="2000" dirty="0">
                <a:solidFill>
                  <a:srgbClr val="FF0000"/>
                </a:solidFill>
                <a:latin typeface="Helvetica" panose="020B0604020202020204" pitchFamily="34" charset="0"/>
              </a:rPr>
              <a:t>danno grave alla persona</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pericolo </a:t>
            </a:r>
            <a:r>
              <a:rPr lang="it-IT" sz="2000" dirty="0">
                <a:solidFill>
                  <a:srgbClr val="333333"/>
                </a:solidFill>
                <a:latin typeface="Helvetica" panose="020B0604020202020204" pitchFamily="34" charset="0"/>
              </a:rPr>
              <a:t>da lui non volontariamente causato, </a:t>
            </a:r>
            <a:r>
              <a:rPr lang="it-IT" sz="2000" dirty="0">
                <a:solidFill>
                  <a:srgbClr val="7030A0"/>
                </a:solidFill>
                <a:latin typeface="Helvetica" panose="020B0604020202020204" pitchFamily="34" charset="0"/>
              </a:rPr>
              <a:t>né altrimenti evitabile</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sempre </a:t>
            </a:r>
            <a:r>
              <a:rPr lang="it-IT" sz="2000" dirty="0">
                <a:solidFill>
                  <a:srgbClr val="333333"/>
                </a:solidFill>
                <a:latin typeface="Helvetica" panose="020B0604020202020204" pitchFamily="34" charset="0"/>
              </a:rPr>
              <a:t>che il fatto sia </a:t>
            </a:r>
            <a:r>
              <a:rPr lang="it-IT" sz="2000" dirty="0">
                <a:solidFill>
                  <a:srgbClr val="00B050"/>
                </a:solidFill>
                <a:latin typeface="Helvetica" panose="020B0604020202020204" pitchFamily="34" charset="0"/>
              </a:rPr>
              <a:t>proporzionato</a:t>
            </a:r>
            <a:r>
              <a:rPr lang="it-IT" sz="2000" dirty="0">
                <a:solidFill>
                  <a:srgbClr val="333333"/>
                </a:solidFill>
                <a:latin typeface="Helvetica" panose="020B0604020202020204" pitchFamily="34" charset="0"/>
              </a:rPr>
              <a:t> al </a:t>
            </a:r>
            <a:r>
              <a:rPr lang="it-IT" sz="2000" dirty="0" smtClean="0">
                <a:solidFill>
                  <a:srgbClr val="333333"/>
                </a:solidFill>
                <a:latin typeface="Helvetica" panose="020B0604020202020204" pitchFamily="34" charset="0"/>
              </a:rPr>
              <a:t>pericolo</a:t>
            </a:r>
          </a:p>
          <a:p>
            <a:r>
              <a:rPr lang="it-IT" dirty="0" smtClean="0">
                <a:solidFill>
                  <a:srgbClr val="333333"/>
                </a:solidFill>
                <a:latin typeface="Helvetica" panose="020B0604020202020204" pitchFamily="34" charset="0"/>
              </a:rPr>
              <a:t>……</a:t>
            </a:r>
            <a:r>
              <a:rPr lang="it-IT" dirty="0">
                <a:solidFill>
                  <a:srgbClr val="333333"/>
                </a:solidFill>
                <a:latin typeface="Helvetica" panose="020B0604020202020204" pitchFamily="34" charset="0"/>
              </a:rPr>
              <a:t/>
            </a:r>
            <a:br>
              <a:rPr lang="it-IT" dirty="0">
                <a:solidFill>
                  <a:srgbClr val="333333"/>
                </a:solidFill>
                <a:latin typeface="Helvetica" panose="020B0604020202020204" pitchFamily="34" charset="0"/>
              </a:rPr>
            </a:br>
            <a:endParaRPr lang="it-IT" dirty="0">
              <a:solidFill>
                <a:srgbClr val="333333"/>
              </a:solidFill>
              <a:latin typeface="Helvetica" panose="020B0604020202020204" pitchFamily="34" charset="0"/>
            </a:endParaRPr>
          </a:p>
        </p:txBody>
      </p:sp>
      <p:sp>
        <p:nvSpPr>
          <p:cNvPr id="2" name="AutoShape 2" descr="Risultati immagini per piede diabet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sp>
        <p:nvSpPr>
          <p:cNvPr id="4" name="AutoShape 4" descr="Risultati immagini per piede diabetic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sp>
        <p:nvSpPr>
          <p:cNvPr id="6" name="AutoShape 8" descr="Risultati immagini per piede diabetic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spTree>
    <p:extLst>
      <p:ext uri="{BB962C8B-B14F-4D97-AF65-F5344CB8AC3E}">
        <p14:creationId xmlns:p14="http://schemas.microsoft.com/office/powerpoint/2010/main" xmlns="" val="394792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0375" y="745958"/>
            <a:ext cx="11101138" cy="2492990"/>
          </a:xfrm>
          <a:prstGeom prst="rect">
            <a:avLst/>
          </a:prstGeom>
        </p:spPr>
        <p:txBody>
          <a:bodyPr wrap="square">
            <a:spAutoFit/>
          </a:bodyPr>
          <a:lstStyle/>
          <a:p>
            <a:r>
              <a:rPr lang="it-IT" sz="2000" b="1" dirty="0">
                <a:solidFill>
                  <a:srgbClr val="333333"/>
                </a:solidFill>
                <a:latin typeface="Helvetica" panose="020B0604020202020204" pitchFamily="34" charset="0"/>
              </a:rPr>
              <a:t>Art. 54 c.p</a:t>
            </a:r>
            <a:r>
              <a:rPr lang="it-IT" sz="2000" b="1" dirty="0" smtClean="0">
                <a:solidFill>
                  <a:srgbClr val="333333"/>
                </a:solidFill>
                <a:latin typeface="Helvetica" panose="020B0604020202020204" pitchFamily="34" charset="0"/>
              </a:rPr>
              <a:t>. Stato </a:t>
            </a:r>
            <a:r>
              <a:rPr lang="it-IT" sz="2000" b="1" dirty="0">
                <a:solidFill>
                  <a:srgbClr val="333333"/>
                </a:solidFill>
                <a:latin typeface="Helvetica" panose="020B0604020202020204" pitchFamily="34" charset="0"/>
              </a:rPr>
              <a:t>di necessità.</a:t>
            </a:r>
            <a:endParaRPr lang="it-IT" sz="2000" dirty="0">
              <a:solidFill>
                <a:srgbClr val="333333"/>
              </a:solidFill>
              <a:latin typeface="Myriad Pro Bold"/>
            </a:endParaRPr>
          </a:p>
          <a:p>
            <a:r>
              <a:rPr lang="it-IT" sz="2000" dirty="0">
                <a:solidFill>
                  <a:srgbClr val="333333"/>
                </a:solidFill>
                <a:latin typeface="Helvetica" panose="020B0604020202020204" pitchFamily="34" charset="0"/>
              </a:rPr>
              <a:t>Non è punibile chi ha commesso il fatto per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esservi </a:t>
            </a:r>
            <a:r>
              <a:rPr lang="it-IT" sz="2000" dirty="0">
                <a:solidFill>
                  <a:srgbClr val="333333"/>
                </a:solidFill>
                <a:latin typeface="Helvetica" panose="020B0604020202020204" pitchFamily="34" charset="0"/>
              </a:rPr>
              <a:t>stato costretto dalla necessità di </a:t>
            </a:r>
            <a:r>
              <a:rPr lang="it-IT" sz="2000" u="sng" dirty="0">
                <a:solidFill>
                  <a:srgbClr val="333333"/>
                </a:solidFill>
                <a:latin typeface="Helvetica" panose="020B0604020202020204" pitchFamily="34" charset="0"/>
              </a:rPr>
              <a:t>salvare sé od altri</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dal </a:t>
            </a:r>
            <a:r>
              <a:rPr lang="it-IT" sz="2000" dirty="0">
                <a:solidFill>
                  <a:srgbClr val="333333"/>
                </a:solidFill>
                <a:latin typeface="Helvetica" panose="020B0604020202020204" pitchFamily="34" charset="0"/>
              </a:rPr>
              <a:t>pericolo attuale di un </a:t>
            </a:r>
            <a:r>
              <a:rPr lang="it-IT" sz="2000" dirty="0">
                <a:solidFill>
                  <a:srgbClr val="FF0000"/>
                </a:solidFill>
                <a:latin typeface="Helvetica" panose="020B0604020202020204" pitchFamily="34" charset="0"/>
              </a:rPr>
              <a:t>danno grave alla persona</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pericolo </a:t>
            </a:r>
            <a:r>
              <a:rPr lang="it-IT" sz="2000" dirty="0">
                <a:solidFill>
                  <a:srgbClr val="333333"/>
                </a:solidFill>
                <a:latin typeface="Helvetica" panose="020B0604020202020204" pitchFamily="34" charset="0"/>
              </a:rPr>
              <a:t>da lui non volontariamente causato, </a:t>
            </a:r>
            <a:r>
              <a:rPr lang="it-IT" sz="2000" dirty="0">
                <a:solidFill>
                  <a:srgbClr val="7030A0"/>
                </a:solidFill>
                <a:latin typeface="Helvetica" panose="020B0604020202020204" pitchFamily="34" charset="0"/>
              </a:rPr>
              <a:t>né altrimenti evitabile</a:t>
            </a:r>
            <a:r>
              <a:rPr lang="it-IT" sz="2000" dirty="0">
                <a:solidFill>
                  <a:srgbClr val="333333"/>
                </a:solidFill>
                <a:latin typeface="Helvetica" panose="020B0604020202020204" pitchFamily="34" charset="0"/>
              </a:rPr>
              <a:t>, </a:t>
            </a:r>
            <a:endParaRPr lang="it-IT" sz="2000" dirty="0" smtClean="0">
              <a:solidFill>
                <a:srgbClr val="333333"/>
              </a:solidFill>
              <a:latin typeface="Helvetica" panose="020B0604020202020204" pitchFamily="34" charset="0"/>
            </a:endParaRPr>
          </a:p>
          <a:p>
            <a:r>
              <a:rPr lang="it-IT" sz="2000" dirty="0" smtClean="0">
                <a:solidFill>
                  <a:srgbClr val="333333"/>
                </a:solidFill>
                <a:latin typeface="Helvetica" panose="020B0604020202020204" pitchFamily="34" charset="0"/>
              </a:rPr>
              <a:t>sempre </a:t>
            </a:r>
            <a:r>
              <a:rPr lang="it-IT" sz="2000" dirty="0">
                <a:solidFill>
                  <a:srgbClr val="333333"/>
                </a:solidFill>
                <a:latin typeface="Helvetica" panose="020B0604020202020204" pitchFamily="34" charset="0"/>
              </a:rPr>
              <a:t>che il fatto sia </a:t>
            </a:r>
            <a:r>
              <a:rPr lang="it-IT" sz="2000" dirty="0">
                <a:solidFill>
                  <a:srgbClr val="00B050"/>
                </a:solidFill>
                <a:latin typeface="Helvetica" panose="020B0604020202020204" pitchFamily="34" charset="0"/>
              </a:rPr>
              <a:t>proporzionato</a:t>
            </a:r>
            <a:r>
              <a:rPr lang="it-IT" sz="2000" dirty="0">
                <a:solidFill>
                  <a:srgbClr val="333333"/>
                </a:solidFill>
                <a:latin typeface="Helvetica" panose="020B0604020202020204" pitchFamily="34" charset="0"/>
              </a:rPr>
              <a:t> al </a:t>
            </a:r>
            <a:r>
              <a:rPr lang="it-IT" sz="2000" dirty="0" smtClean="0">
                <a:solidFill>
                  <a:srgbClr val="333333"/>
                </a:solidFill>
                <a:latin typeface="Helvetica" panose="020B0604020202020204" pitchFamily="34" charset="0"/>
              </a:rPr>
              <a:t>pericolo</a:t>
            </a:r>
          </a:p>
          <a:p>
            <a:r>
              <a:rPr lang="it-IT" dirty="0" smtClean="0">
                <a:solidFill>
                  <a:srgbClr val="333333"/>
                </a:solidFill>
                <a:latin typeface="Helvetica" panose="020B0604020202020204" pitchFamily="34" charset="0"/>
              </a:rPr>
              <a:t>……</a:t>
            </a:r>
            <a:r>
              <a:rPr lang="it-IT" dirty="0">
                <a:solidFill>
                  <a:srgbClr val="333333"/>
                </a:solidFill>
                <a:latin typeface="Helvetica" panose="020B0604020202020204" pitchFamily="34" charset="0"/>
              </a:rPr>
              <a:t/>
            </a:r>
            <a:br>
              <a:rPr lang="it-IT" dirty="0">
                <a:solidFill>
                  <a:srgbClr val="333333"/>
                </a:solidFill>
                <a:latin typeface="Helvetica" panose="020B0604020202020204" pitchFamily="34" charset="0"/>
              </a:rPr>
            </a:br>
            <a:endParaRPr lang="it-IT" b="0" i="0" dirty="0">
              <a:solidFill>
                <a:srgbClr val="333333"/>
              </a:solidFill>
              <a:effectLst/>
              <a:latin typeface="Helvetica" panose="020B0604020202020204" pitchFamily="34" charset="0"/>
            </a:endParaRPr>
          </a:p>
        </p:txBody>
      </p:sp>
      <p:sp>
        <p:nvSpPr>
          <p:cNvPr id="2" name="AutoShape 2" descr="Risultati immagini per piede diabet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 name="AutoShape 4" descr="Risultati immagini per piede diabetic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cstate="print"/>
          <a:stretch>
            <a:fillRect/>
          </a:stretch>
        </p:blipFill>
        <p:spPr>
          <a:xfrm>
            <a:off x="4432256" y="4122821"/>
            <a:ext cx="3270629" cy="2102547"/>
          </a:xfrm>
          <a:prstGeom prst="rect">
            <a:avLst/>
          </a:prstGeom>
        </p:spPr>
      </p:pic>
      <p:pic>
        <p:nvPicPr>
          <p:cNvPr id="1030" name="Picture 6" descr="Risultati immagini per piede diabetic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7975" y="3667140"/>
            <a:ext cx="3865665" cy="150695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AutoShape 8" descr="Risultati immagini per piede diabetic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7" name="Immagine 6"/>
          <p:cNvPicPr>
            <a:picLocks noChangeAspect="1"/>
          </p:cNvPicPr>
          <p:nvPr/>
        </p:nvPicPr>
        <p:blipFill>
          <a:blip r:embed="rId4" cstate="print"/>
          <a:stretch>
            <a:fillRect/>
          </a:stretch>
        </p:blipFill>
        <p:spPr>
          <a:xfrm>
            <a:off x="8117957" y="3295158"/>
            <a:ext cx="3302268" cy="2473513"/>
          </a:xfrm>
          <a:prstGeom prst="rect">
            <a:avLst/>
          </a:prstGeom>
        </p:spPr>
      </p:pic>
    </p:spTree>
    <p:extLst>
      <p:ext uri="{BB962C8B-B14F-4D97-AF65-F5344CB8AC3E}">
        <p14:creationId xmlns:p14="http://schemas.microsoft.com/office/powerpoint/2010/main" xmlns="" val="286978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66800" y="818148"/>
            <a:ext cx="8077200" cy="3970318"/>
          </a:xfrm>
          <a:prstGeom prst="rect">
            <a:avLst/>
          </a:prstGeom>
        </p:spPr>
        <p:txBody>
          <a:bodyPr wrap="square">
            <a:spAutoFit/>
          </a:bodyPr>
          <a:lstStyle/>
          <a:p>
            <a:r>
              <a:rPr lang="it-IT" b="1" dirty="0">
                <a:solidFill>
                  <a:srgbClr val="9B1818"/>
                </a:solidFill>
                <a:latin typeface="Georgia" panose="02040502050405020303" pitchFamily="18" charset="0"/>
              </a:rPr>
              <a:t>Articolo </a:t>
            </a:r>
            <a:r>
              <a:rPr lang="it-IT" b="1" dirty="0" smtClean="0">
                <a:solidFill>
                  <a:srgbClr val="9B1818"/>
                </a:solidFill>
                <a:latin typeface="Georgia" panose="02040502050405020303" pitchFamily="18" charset="0"/>
              </a:rPr>
              <a:t>32 Costituzione</a:t>
            </a:r>
          </a:p>
          <a:p>
            <a:endParaRPr lang="it-IT" b="1" dirty="0">
              <a:solidFill>
                <a:srgbClr val="9B1818"/>
              </a:solidFill>
              <a:latin typeface="Georgia" panose="02040502050405020303" pitchFamily="18" charset="0"/>
            </a:endParaRPr>
          </a:p>
          <a:p>
            <a:r>
              <a:rPr lang="it-IT" dirty="0">
                <a:solidFill>
                  <a:srgbClr val="000000"/>
                </a:solidFill>
                <a:latin typeface="Verdana" panose="020B0604030504040204" pitchFamily="34" charset="0"/>
              </a:rPr>
              <a:t>La Repubblica </a:t>
            </a:r>
            <a:r>
              <a:rPr lang="it-IT" dirty="0">
                <a:solidFill>
                  <a:srgbClr val="FF0000"/>
                </a:solidFill>
                <a:latin typeface="Verdana" panose="020B0604030504040204" pitchFamily="34" charset="0"/>
              </a:rPr>
              <a:t>tutela</a:t>
            </a:r>
            <a:r>
              <a:rPr lang="it-IT" dirty="0">
                <a:solidFill>
                  <a:srgbClr val="000000"/>
                </a:solidFill>
                <a:latin typeface="Verdana" panose="020B0604030504040204" pitchFamily="34" charset="0"/>
              </a:rPr>
              <a:t> la </a:t>
            </a:r>
            <a:r>
              <a:rPr lang="it-IT" dirty="0">
                <a:solidFill>
                  <a:srgbClr val="00B050"/>
                </a:solidFill>
                <a:latin typeface="Verdana" panose="020B0604030504040204" pitchFamily="34" charset="0"/>
              </a:rPr>
              <a:t>salute</a:t>
            </a:r>
            <a:r>
              <a:rPr lang="it-IT" dirty="0">
                <a:solidFill>
                  <a:srgbClr val="000000"/>
                </a:solidFill>
                <a:latin typeface="Verdana" panose="020B0604030504040204" pitchFamily="34" charset="0"/>
              </a:rPr>
              <a:t> come </a:t>
            </a:r>
            <a:endParaRPr lang="it-IT" dirty="0" smtClean="0">
              <a:solidFill>
                <a:srgbClr val="000000"/>
              </a:solidFill>
              <a:latin typeface="Verdana" panose="020B0604030504040204" pitchFamily="34" charset="0"/>
            </a:endParaRPr>
          </a:p>
          <a:p>
            <a:endParaRPr lang="it-IT" dirty="0" smtClean="0">
              <a:solidFill>
                <a:srgbClr val="000000"/>
              </a:solidFill>
              <a:latin typeface="Verdana" panose="020B0604030504040204" pitchFamily="34" charset="0"/>
            </a:endParaRPr>
          </a:p>
          <a:p>
            <a:r>
              <a:rPr lang="it-IT" dirty="0" smtClean="0">
                <a:solidFill>
                  <a:srgbClr val="000000"/>
                </a:solidFill>
                <a:latin typeface="Verdana" panose="020B0604030504040204" pitchFamily="34" charset="0"/>
              </a:rPr>
              <a:t>1) fondamentale </a:t>
            </a:r>
            <a:r>
              <a:rPr lang="it-IT" dirty="0">
                <a:solidFill>
                  <a:srgbClr val="000000"/>
                </a:solidFill>
                <a:latin typeface="Verdana" panose="020B0604030504040204" pitchFamily="34" charset="0"/>
              </a:rPr>
              <a:t>diritto dell'individuo </a:t>
            </a:r>
            <a:endParaRPr lang="it-IT" dirty="0" smtClean="0">
              <a:solidFill>
                <a:srgbClr val="000000"/>
              </a:solidFill>
              <a:latin typeface="Verdana" panose="020B0604030504040204" pitchFamily="34" charset="0"/>
            </a:endParaRPr>
          </a:p>
          <a:p>
            <a:r>
              <a:rPr lang="it-IT" dirty="0" smtClean="0">
                <a:solidFill>
                  <a:srgbClr val="000000"/>
                </a:solidFill>
                <a:latin typeface="Verdana" panose="020B0604030504040204" pitchFamily="34" charset="0"/>
              </a:rPr>
              <a:t>2) e </a:t>
            </a:r>
            <a:r>
              <a:rPr lang="it-IT" dirty="0">
                <a:solidFill>
                  <a:srgbClr val="000000"/>
                </a:solidFill>
                <a:latin typeface="Verdana" panose="020B0604030504040204" pitchFamily="34" charset="0"/>
              </a:rPr>
              <a:t>interesse della collettività, </a:t>
            </a:r>
            <a:endParaRPr lang="it-IT" dirty="0" smtClean="0">
              <a:solidFill>
                <a:srgbClr val="000000"/>
              </a:solidFill>
              <a:latin typeface="Verdana" panose="020B0604030504040204" pitchFamily="34" charset="0"/>
            </a:endParaRPr>
          </a:p>
          <a:p>
            <a:endParaRPr lang="it-IT" dirty="0" smtClean="0">
              <a:solidFill>
                <a:srgbClr val="000000"/>
              </a:solidFill>
              <a:latin typeface="Verdana" panose="020B0604030504040204" pitchFamily="34" charset="0"/>
            </a:endParaRPr>
          </a:p>
          <a:p>
            <a:r>
              <a:rPr lang="it-IT" dirty="0" smtClean="0">
                <a:solidFill>
                  <a:srgbClr val="000000"/>
                </a:solidFill>
                <a:latin typeface="Verdana" panose="020B0604030504040204" pitchFamily="34" charset="0"/>
              </a:rPr>
              <a:t>e </a:t>
            </a:r>
            <a:r>
              <a:rPr lang="it-IT" dirty="0">
                <a:solidFill>
                  <a:srgbClr val="000000"/>
                </a:solidFill>
                <a:latin typeface="Verdana" panose="020B0604030504040204" pitchFamily="34" charset="0"/>
              </a:rPr>
              <a:t>garantisce cure gratuite agli indigenti.</a:t>
            </a:r>
          </a:p>
          <a:p>
            <a:endParaRPr lang="it-IT" dirty="0" smtClean="0">
              <a:solidFill>
                <a:srgbClr val="000000"/>
              </a:solidFill>
              <a:latin typeface="Verdana" panose="020B0604030504040204" pitchFamily="34" charset="0"/>
            </a:endParaRPr>
          </a:p>
          <a:p>
            <a:r>
              <a:rPr lang="it-IT" dirty="0" smtClean="0">
                <a:solidFill>
                  <a:srgbClr val="000000"/>
                </a:solidFill>
                <a:latin typeface="Verdana" panose="020B0604030504040204" pitchFamily="34" charset="0"/>
              </a:rPr>
              <a:t>Nessuno </a:t>
            </a:r>
            <a:r>
              <a:rPr lang="it-IT" dirty="0">
                <a:solidFill>
                  <a:srgbClr val="000000"/>
                </a:solidFill>
                <a:latin typeface="Verdana" panose="020B0604030504040204" pitchFamily="34" charset="0"/>
              </a:rPr>
              <a:t>può essere obbligato a un determinato trattamento sanitario se non per disposizione di legge. </a:t>
            </a:r>
            <a:endParaRPr lang="it-IT" dirty="0" smtClean="0">
              <a:solidFill>
                <a:srgbClr val="000000"/>
              </a:solidFill>
              <a:latin typeface="Verdana" panose="020B0604030504040204" pitchFamily="34" charset="0"/>
            </a:endParaRPr>
          </a:p>
          <a:p>
            <a:endParaRPr lang="it-IT" dirty="0">
              <a:solidFill>
                <a:srgbClr val="000000"/>
              </a:solidFill>
              <a:latin typeface="Verdana" panose="020B0604030504040204" pitchFamily="34" charset="0"/>
            </a:endParaRPr>
          </a:p>
          <a:p>
            <a:r>
              <a:rPr lang="it-IT" dirty="0" smtClean="0">
                <a:solidFill>
                  <a:srgbClr val="000000"/>
                </a:solidFill>
                <a:latin typeface="Verdana" panose="020B0604030504040204" pitchFamily="34" charset="0"/>
              </a:rPr>
              <a:t>La </a:t>
            </a:r>
            <a:r>
              <a:rPr lang="it-IT" dirty="0">
                <a:solidFill>
                  <a:srgbClr val="000000"/>
                </a:solidFill>
                <a:latin typeface="Verdana" panose="020B0604030504040204" pitchFamily="34" charset="0"/>
              </a:rPr>
              <a:t>legge non può in nessun caso violare i limiti imposti dal rispetto della persona umana</a:t>
            </a:r>
            <a:endParaRPr lang="it-IT"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xmlns="" val="139892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85537" y="1171074"/>
            <a:ext cx="11309684" cy="5078313"/>
          </a:xfrm>
          <a:prstGeom prst="rect">
            <a:avLst/>
          </a:prstGeom>
        </p:spPr>
        <p:txBody>
          <a:bodyPr wrap="square">
            <a:spAutoFit/>
          </a:bodyPr>
          <a:lstStyle/>
          <a:p>
            <a:r>
              <a:rPr lang="it-IT" dirty="0">
                <a:solidFill>
                  <a:srgbClr val="000000"/>
                </a:solidFill>
                <a:latin typeface="Tahoma" panose="020B0604030504040204" pitchFamily="34" charset="0"/>
              </a:rPr>
              <a:t>Gli </a:t>
            </a:r>
            <a:r>
              <a:rPr lang="it-IT" u="sng" dirty="0">
                <a:solidFill>
                  <a:srgbClr val="183025"/>
                </a:solidFill>
                <a:latin typeface="Tahoma" panose="020B0604030504040204" pitchFamily="34" charset="0"/>
                <a:hlinkClick r:id="rId2" tooltip="Dizionario Giuridico: Atti di disposizione del proprio corpo"/>
              </a:rPr>
              <a:t>atti di disposizione del proprio corpo</a:t>
            </a:r>
            <a:r>
              <a:rPr lang="it-IT" dirty="0">
                <a:solidFill>
                  <a:srgbClr val="000000"/>
                </a:solidFill>
                <a:latin typeface="Tahoma" panose="020B0604030504040204" pitchFamily="34" charset="0"/>
              </a:rPr>
              <a:t> sono vietati quando cagionino una diminuzione permanente della </a:t>
            </a:r>
            <a:r>
              <a:rPr lang="it-IT" u="sng" dirty="0">
                <a:solidFill>
                  <a:srgbClr val="183025"/>
                </a:solidFill>
                <a:latin typeface="Tahoma" panose="020B0604030504040204" pitchFamily="34" charset="0"/>
                <a:hlinkClick r:id="rId3" tooltip="Dizionario Giuridico: Integrità fisica"/>
              </a:rPr>
              <a:t>integrità fisica</a:t>
            </a:r>
            <a:r>
              <a:rPr lang="it-IT" dirty="0">
                <a:solidFill>
                  <a:srgbClr val="000000"/>
                </a:solidFill>
                <a:latin typeface="Tahoma" panose="020B0604030504040204" pitchFamily="34" charset="0"/>
              </a:rPr>
              <a:t>, o quando siano altrimenti contrari alla legge (</a:t>
            </a:r>
            <a:r>
              <a:rPr lang="it-IT" u="sng" dirty="0" smtClean="0">
                <a:solidFill>
                  <a:srgbClr val="183025"/>
                </a:solidFill>
                <a:latin typeface="Tahoma" panose="020B0604030504040204" pitchFamily="34" charset="0"/>
                <a:hlinkClick r:id="rId4" tooltip="Omicidio del consenziente"/>
              </a:rPr>
              <a:t>579</a:t>
            </a:r>
            <a:r>
              <a:rPr lang="it-IT" u="sng" dirty="0" smtClean="0">
                <a:solidFill>
                  <a:srgbClr val="183025"/>
                </a:solidFill>
                <a:latin typeface="Tahoma" panose="020B0604030504040204" pitchFamily="34" charset="0"/>
              </a:rPr>
              <a:t> </a:t>
            </a:r>
            <a:r>
              <a:rPr lang="it-IT" dirty="0" smtClean="0">
                <a:solidFill>
                  <a:srgbClr val="000000"/>
                </a:solidFill>
                <a:latin typeface="Tahoma" panose="020B0604030504040204" pitchFamily="34" charset="0"/>
              </a:rPr>
              <a:t>c.p</a:t>
            </a:r>
            <a:r>
              <a:rPr lang="it-IT" dirty="0">
                <a:solidFill>
                  <a:srgbClr val="000000"/>
                </a:solidFill>
                <a:latin typeface="Tahoma" panose="020B0604030504040204" pitchFamily="34" charset="0"/>
              </a:rPr>
              <a:t>.), all'</a:t>
            </a:r>
            <a:r>
              <a:rPr lang="it-IT" u="sng" dirty="0">
                <a:solidFill>
                  <a:srgbClr val="183025"/>
                </a:solidFill>
                <a:latin typeface="Tahoma" panose="020B0604030504040204" pitchFamily="34" charset="0"/>
                <a:hlinkClick r:id="rId5" tooltip="Dizionario Giuridico: Ordine pubblico"/>
              </a:rPr>
              <a:t>ordine pubblico</a:t>
            </a:r>
            <a:r>
              <a:rPr lang="it-IT" dirty="0">
                <a:solidFill>
                  <a:srgbClr val="000000"/>
                </a:solidFill>
                <a:latin typeface="Tahoma" panose="020B0604030504040204" pitchFamily="34" charset="0"/>
              </a:rPr>
              <a:t> o al </a:t>
            </a:r>
            <a:r>
              <a:rPr lang="it-IT" u="sng" dirty="0">
                <a:solidFill>
                  <a:srgbClr val="183025"/>
                </a:solidFill>
                <a:latin typeface="Tahoma" panose="020B0604030504040204" pitchFamily="34" charset="0"/>
                <a:hlinkClick r:id="rId6" tooltip="Dizionario Giuridico: Buon costume"/>
              </a:rPr>
              <a:t>buon costume</a:t>
            </a:r>
            <a:r>
              <a:rPr lang="it-IT" dirty="0">
                <a:solidFill>
                  <a:srgbClr val="000000"/>
                </a:solidFill>
                <a:latin typeface="Tahoma" panose="020B0604030504040204" pitchFamily="34" charset="0"/>
              </a:rPr>
              <a:t> (</a:t>
            </a:r>
            <a:r>
              <a:rPr lang="it-IT" u="sng" dirty="0">
                <a:solidFill>
                  <a:srgbClr val="183025"/>
                </a:solidFill>
                <a:latin typeface="Tahoma" panose="020B0604030504040204" pitchFamily="34" charset="0"/>
                <a:hlinkClick r:id="rId7"/>
              </a:rPr>
              <a:t>32</a:t>
            </a:r>
            <a:r>
              <a:rPr lang="it-IT" dirty="0">
                <a:solidFill>
                  <a:srgbClr val="000000"/>
                </a:solidFill>
                <a:latin typeface="Tahoma" panose="020B0604030504040204" pitchFamily="34" charset="0"/>
              </a:rPr>
              <a:t> </a:t>
            </a:r>
            <a:r>
              <a:rPr lang="it-IT" dirty="0" err="1">
                <a:solidFill>
                  <a:srgbClr val="000000"/>
                </a:solidFill>
                <a:latin typeface="Tahoma" panose="020B0604030504040204" pitchFamily="34" charset="0"/>
              </a:rPr>
              <a:t>Cost</a:t>
            </a:r>
            <a:r>
              <a:rPr lang="it-IT" dirty="0">
                <a:solidFill>
                  <a:srgbClr val="000000"/>
                </a:solidFill>
                <a:latin typeface="Tahoma" panose="020B0604030504040204" pitchFamily="34" charset="0"/>
              </a:rPr>
              <a:t>.) </a:t>
            </a:r>
            <a:r>
              <a:rPr lang="it-IT" baseline="30000" dirty="0">
                <a:solidFill>
                  <a:srgbClr val="183025"/>
                </a:solidFill>
                <a:latin typeface="Tahoma" panose="020B0604030504040204" pitchFamily="34" charset="0"/>
                <a:hlinkClick r:id="rId8"/>
              </a:rPr>
              <a:t>(1)</a:t>
            </a:r>
            <a:r>
              <a:rPr lang="it-IT" dirty="0">
                <a:solidFill>
                  <a:srgbClr val="000000"/>
                </a:solidFill>
                <a:latin typeface="Tahoma" panose="020B0604030504040204" pitchFamily="34" charset="0"/>
              </a:rPr>
              <a:t> </a:t>
            </a:r>
            <a:r>
              <a:rPr lang="it-IT" baseline="30000" dirty="0">
                <a:solidFill>
                  <a:srgbClr val="183025"/>
                </a:solidFill>
                <a:latin typeface="Tahoma" panose="020B0604030504040204" pitchFamily="34" charset="0"/>
                <a:hlinkClick r:id="rId8"/>
              </a:rPr>
              <a:t>(2</a:t>
            </a:r>
            <a:r>
              <a:rPr lang="it-IT" baseline="30000" dirty="0" smtClean="0">
                <a:solidFill>
                  <a:srgbClr val="183025"/>
                </a:solidFill>
                <a:latin typeface="Tahoma" panose="020B0604030504040204" pitchFamily="34" charset="0"/>
                <a:hlinkClick r:id="rId8"/>
              </a:rPr>
              <a:t>)</a:t>
            </a:r>
            <a:r>
              <a:rPr lang="it-IT" dirty="0" smtClean="0">
                <a:solidFill>
                  <a:srgbClr val="000000"/>
                </a:solidFill>
                <a:latin typeface="Tahoma" panose="020B0604030504040204" pitchFamily="34" charset="0"/>
              </a:rPr>
              <a:t>.</a:t>
            </a:r>
          </a:p>
          <a:p>
            <a:endParaRPr lang="it-IT" dirty="0">
              <a:solidFill>
                <a:srgbClr val="000000"/>
              </a:solidFill>
              <a:latin typeface="Tahoma" panose="020B0604030504040204" pitchFamily="34" charset="0"/>
            </a:endParaRPr>
          </a:p>
          <a:p>
            <a:endParaRPr lang="it-IT" dirty="0" smtClean="0">
              <a:solidFill>
                <a:srgbClr val="000000"/>
              </a:solidFill>
              <a:latin typeface="Tahoma" panose="020B0604030504040204" pitchFamily="34" charset="0"/>
            </a:endParaRPr>
          </a:p>
          <a:p>
            <a:endParaRPr lang="it-IT" dirty="0">
              <a:solidFill>
                <a:srgbClr val="000000"/>
              </a:solidFill>
              <a:latin typeface="Tahoma" panose="020B0604030504040204" pitchFamily="34" charset="0"/>
            </a:endParaRPr>
          </a:p>
          <a:p>
            <a:r>
              <a:rPr lang="it-IT" i="1" dirty="0"/>
              <a:t>(1) Vedi legge 22 dicembre 2017, n. 219 "Norme in materia di consenso informato e di disposizioni anticipate di trattamento" (c.d. </a:t>
            </a:r>
            <a:r>
              <a:rPr lang="it-IT" b="1" i="1" dirty="0"/>
              <a:t>Testamento biologico</a:t>
            </a:r>
            <a:r>
              <a:rPr lang="it-IT" i="1" dirty="0"/>
              <a:t>), in vigore dal 31 gennaio 2018.</a:t>
            </a:r>
            <a:br>
              <a:rPr lang="it-IT" i="1" dirty="0"/>
            </a:br>
            <a:r>
              <a:rPr lang="it-IT" i="1" dirty="0"/>
              <a:t/>
            </a:r>
            <a:br>
              <a:rPr lang="it-IT" i="1" dirty="0"/>
            </a:br>
            <a:endParaRPr lang="it-IT" i="1" dirty="0"/>
          </a:p>
          <a:p>
            <a:r>
              <a:rPr lang="it-IT" i="1" dirty="0"/>
              <a:t>A norma dell'art. 1 della L. 19 settembre 2012 n. 167, in deroga al divieto di cui a questo articolo è ammesso disporre a titolo gratuito di polmone, pancreas e intestino al fine esclusivo di trapianto tra persone viventi</a:t>
            </a:r>
            <a:r>
              <a:rPr lang="it-IT" i="1" dirty="0" smtClean="0"/>
              <a:t>.</a:t>
            </a:r>
          </a:p>
          <a:p>
            <a:endParaRPr lang="it-IT" i="1" dirty="0"/>
          </a:p>
          <a:p>
            <a:r>
              <a:rPr lang="it-IT" i="1" dirty="0"/>
              <a:t>La legge n. 458/1967 consente il trapianto del rene tra persone viventi</a:t>
            </a:r>
            <a:r>
              <a:rPr lang="it-IT" i="1" dirty="0" smtClean="0"/>
              <a:t>.</a:t>
            </a:r>
          </a:p>
          <a:p>
            <a:r>
              <a:rPr lang="it-IT" i="1" dirty="0" smtClean="0"/>
              <a:t> </a:t>
            </a:r>
            <a:endParaRPr lang="it-IT" i="1" dirty="0">
              <a:solidFill>
                <a:srgbClr val="000000"/>
              </a:solidFill>
              <a:latin typeface="Tahoma" panose="020B0604030504040204" pitchFamily="34" charset="0"/>
            </a:endParaRPr>
          </a:p>
          <a:p>
            <a:r>
              <a:rPr lang="it-IT" i="1" dirty="0"/>
              <a:t>Per il diritto all'autodeterminazione delle persone in cui sia sopravvenuta l'incapacità del paziente stesso, si richiamano la "Convenzione di Oviedo sui diritti dell'uomo e la biomedicina" del 1997, ratificata dall'Italia con L. 145/2001 e la sentenza </a:t>
            </a:r>
            <a:r>
              <a:rPr lang="it-IT" i="1" dirty="0" err="1"/>
              <a:t>Cass</a:t>
            </a:r>
            <a:r>
              <a:rPr lang="it-IT" i="1" dirty="0"/>
              <a:t>. 21748/2007 sul noto "caso </a:t>
            </a:r>
            <a:r>
              <a:rPr lang="it-IT" i="1" dirty="0" err="1"/>
              <a:t>Englaro</a:t>
            </a:r>
            <a:r>
              <a:rPr lang="it-IT" i="1" dirty="0"/>
              <a:t>".</a:t>
            </a:r>
          </a:p>
        </p:txBody>
      </p:sp>
      <p:sp>
        <p:nvSpPr>
          <p:cNvPr id="3" name="CasellaDiTesto 2"/>
          <p:cNvSpPr txBox="1"/>
          <p:nvPr/>
        </p:nvSpPr>
        <p:spPr>
          <a:xfrm>
            <a:off x="689812" y="617621"/>
            <a:ext cx="2988256" cy="523220"/>
          </a:xfrm>
          <a:prstGeom prst="rect">
            <a:avLst/>
          </a:prstGeom>
          <a:noFill/>
        </p:spPr>
        <p:txBody>
          <a:bodyPr wrap="square" rtlCol="0">
            <a:spAutoFit/>
          </a:bodyPr>
          <a:lstStyle/>
          <a:p>
            <a:r>
              <a:rPr lang="it-IT" sz="2800" b="1" dirty="0" smtClean="0">
                <a:solidFill>
                  <a:srgbClr val="00B050"/>
                </a:solidFill>
              </a:rPr>
              <a:t>Art. 5 codice civile</a:t>
            </a:r>
            <a:endParaRPr lang="it-IT" sz="2800" b="1" dirty="0">
              <a:solidFill>
                <a:srgbClr val="00B050"/>
              </a:solidFill>
            </a:endParaRPr>
          </a:p>
        </p:txBody>
      </p:sp>
    </p:spTree>
    <p:extLst>
      <p:ext uri="{BB962C8B-B14F-4D97-AF65-F5344CB8AC3E}">
        <p14:creationId xmlns:p14="http://schemas.microsoft.com/office/powerpoint/2010/main" xmlns="" val="2114243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9390" y="962526"/>
            <a:ext cx="10788315" cy="923330"/>
          </a:xfrm>
          <a:prstGeom prst="rect">
            <a:avLst/>
          </a:prstGeom>
        </p:spPr>
        <p:txBody>
          <a:bodyPr wrap="square">
            <a:spAutoFit/>
          </a:bodyPr>
          <a:lstStyle/>
          <a:p>
            <a:r>
              <a:rPr lang="it-IT" b="1" dirty="0">
                <a:solidFill>
                  <a:srgbClr val="333333"/>
                </a:solidFill>
                <a:latin typeface="Helvetica" panose="020B0604020202020204" pitchFamily="34" charset="0"/>
              </a:rPr>
              <a:t>Art. 50 c.p</a:t>
            </a:r>
            <a:r>
              <a:rPr lang="it-IT" b="1" dirty="0" smtClean="0">
                <a:solidFill>
                  <a:srgbClr val="333333"/>
                </a:solidFill>
                <a:latin typeface="Helvetica" panose="020B0604020202020204" pitchFamily="34" charset="0"/>
              </a:rPr>
              <a:t>. Consenso </a:t>
            </a:r>
            <a:r>
              <a:rPr lang="it-IT" b="1" dirty="0">
                <a:solidFill>
                  <a:srgbClr val="333333"/>
                </a:solidFill>
                <a:latin typeface="Helvetica" panose="020B0604020202020204" pitchFamily="34" charset="0"/>
              </a:rPr>
              <a:t>dell'avente diritto.</a:t>
            </a:r>
            <a:endParaRPr lang="it-IT" dirty="0">
              <a:solidFill>
                <a:srgbClr val="333333"/>
              </a:solidFill>
              <a:latin typeface="Myriad Pro Bold"/>
            </a:endParaRPr>
          </a:p>
          <a:p>
            <a:r>
              <a:rPr lang="it-IT" dirty="0">
                <a:solidFill>
                  <a:srgbClr val="333333"/>
                </a:solidFill>
                <a:latin typeface="Helvetica" panose="020B0604020202020204" pitchFamily="34" charset="0"/>
              </a:rPr>
              <a:t>Non è punibile chi lede o pone in pericolo un diritto, col consenso della </a:t>
            </a:r>
            <a:r>
              <a:rPr lang="it-IT" dirty="0">
                <a:solidFill>
                  <a:srgbClr val="FF0000"/>
                </a:solidFill>
                <a:latin typeface="Helvetica" panose="020B0604020202020204" pitchFamily="34" charset="0"/>
              </a:rPr>
              <a:t>persona che </a:t>
            </a:r>
            <a:r>
              <a:rPr lang="it-IT" dirty="0" err="1">
                <a:solidFill>
                  <a:srgbClr val="FF0000"/>
                </a:solidFill>
                <a:latin typeface="Helvetica" panose="020B0604020202020204" pitchFamily="34" charset="0"/>
              </a:rPr>
              <a:t>puo</a:t>
            </a:r>
            <a:r>
              <a:rPr lang="it-IT" dirty="0">
                <a:solidFill>
                  <a:srgbClr val="FF0000"/>
                </a:solidFill>
                <a:latin typeface="Helvetica" panose="020B0604020202020204" pitchFamily="34" charset="0"/>
              </a:rPr>
              <a:t>̀ validamente disporne.</a:t>
            </a:r>
            <a:endParaRPr lang="it-IT" b="0" i="0" dirty="0">
              <a:solidFill>
                <a:srgbClr val="FF0000"/>
              </a:solidFill>
              <a:effectLst/>
              <a:latin typeface="Helvetica" panose="020B0604020202020204" pitchFamily="34" charset="0"/>
            </a:endParaRPr>
          </a:p>
        </p:txBody>
      </p:sp>
      <p:sp>
        <p:nvSpPr>
          <p:cNvPr id="3" name="Rettangolo 2"/>
          <p:cNvSpPr/>
          <p:nvPr/>
        </p:nvSpPr>
        <p:spPr>
          <a:xfrm>
            <a:off x="529390" y="3473116"/>
            <a:ext cx="11061032" cy="2308324"/>
          </a:xfrm>
          <a:prstGeom prst="rect">
            <a:avLst/>
          </a:prstGeom>
        </p:spPr>
        <p:txBody>
          <a:bodyPr wrap="square">
            <a:spAutoFit/>
          </a:bodyPr>
          <a:lstStyle/>
          <a:p>
            <a:r>
              <a:rPr lang="it-IT" b="1" dirty="0">
                <a:solidFill>
                  <a:srgbClr val="333333"/>
                </a:solidFill>
                <a:latin typeface="Helvetica" panose="020B0604020202020204" pitchFamily="34" charset="0"/>
              </a:rPr>
              <a:t>Art. 54 c.p</a:t>
            </a:r>
            <a:r>
              <a:rPr lang="it-IT" b="1" dirty="0" smtClean="0">
                <a:solidFill>
                  <a:srgbClr val="333333"/>
                </a:solidFill>
                <a:latin typeface="Helvetica" panose="020B0604020202020204" pitchFamily="34" charset="0"/>
              </a:rPr>
              <a:t>. Stato </a:t>
            </a:r>
            <a:r>
              <a:rPr lang="it-IT" b="1" dirty="0">
                <a:solidFill>
                  <a:srgbClr val="333333"/>
                </a:solidFill>
                <a:latin typeface="Helvetica" panose="020B0604020202020204" pitchFamily="34" charset="0"/>
              </a:rPr>
              <a:t>di necessità.</a:t>
            </a:r>
            <a:endParaRPr lang="it-IT" dirty="0">
              <a:solidFill>
                <a:srgbClr val="333333"/>
              </a:solidFill>
              <a:latin typeface="Myriad Pro Bold"/>
            </a:endParaRPr>
          </a:p>
          <a:p>
            <a:r>
              <a:rPr lang="it-IT" dirty="0">
                <a:solidFill>
                  <a:srgbClr val="333333"/>
                </a:solidFill>
                <a:latin typeface="Helvetica" panose="020B0604020202020204" pitchFamily="34" charset="0"/>
              </a:rPr>
              <a:t>Non è punibile chi ha commesso il fatto per esservi stato costretto dalla necessità di salvare sé od altri dal pericolo attuale di un danno grave alla persona, pericolo da lui non volontariamente causato, né altrimenti evitabile, sempre che il fatto sia proporzionato al pericolo.</a:t>
            </a:r>
            <a:br>
              <a:rPr lang="it-IT" dirty="0">
                <a:solidFill>
                  <a:srgbClr val="333333"/>
                </a:solidFill>
                <a:latin typeface="Helvetica" panose="020B0604020202020204" pitchFamily="34" charset="0"/>
              </a:rPr>
            </a:br>
            <a:r>
              <a:rPr lang="it-IT" dirty="0">
                <a:solidFill>
                  <a:srgbClr val="333333"/>
                </a:solidFill>
                <a:latin typeface="Helvetica" panose="020B0604020202020204" pitchFamily="34" charset="0"/>
              </a:rPr>
              <a:t>Questa disposizione non si applica a chi ha un particolare dovere giuridico di esporsi al pericolo.</a:t>
            </a:r>
            <a:br>
              <a:rPr lang="it-IT" dirty="0">
                <a:solidFill>
                  <a:srgbClr val="333333"/>
                </a:solidFill>
                <a:latin typeface="Helvetica" panose="020B0604020202020204" pitchFamily="34" charset="0"/>
              </a:rPr>
            </a:br>
            <a:r>
              <a:rPr lang="it-IT" dirty="0">
                <a:solidFill>
                  <a:srgbClr val="333333"/>
                </a:solidFill>
                <a:latin typeface="Helvetica" panose="020B0604020202020204" pitchFamily="34" charset="0"/>
              </a:rPr>
              <a:t>La disposizione della prima parte di questo articolo si applica anche se lo stato di necessità è determinato dall'altrui minaccia; ma, in tal caso, del fatto commesso dalla persona minacciata risponde chi l'ha costretta a commetterlo.</a:t>
            </a:r>
            <a:endParaRPr lang="it-IT" b="0" i="0" dirty="0">
              <a:solidFill>
                <a:srgbClr val="333333"/>
              </a:solidFill>
              <a:effectLst/>
              <a:latin typeface="Helvetica" panose="020B0604020202020204" pitchFamily="34" charset="0"/>
            </a:endParaRPr>
          </a:p>
        </p:txBody>
      </p:sp>
      <p:sp>
        <p:nvSpPr>
          <p:cNvPr id="4" name="Rettangolo 3"/>
          <p:cNvSpPr/>
          <p:nvPr/>
        </p:nvSpPr>
        <p:spPr>
          <a:xfrm>
            <a:off x="529390" y="866274"/>
            <a:ext cx="11061032" cy="13555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529390" y="3473116"/>
            <a:ext cx="11061032" cy="24464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649705" y="64169"/>
            <a:ext cx="10940717" cy="800219"/>
          </a:xfrm>
          <a:prstGeom prst="rect">
            <a:avLst/>
          </a:prstGeom>
          <a:noFill/>
        </p:spPr>
        <p:txBody>
          <a:bodyPr wrap="square" rtlCol="0">
            <a:spAutoFit/>
          </a:bodyPr>
          <a:lstStyle/>
          <a:p>
            <a:endParaRPr lang="it-IT" dirty="0" smtClean="0"/>
          </a:p>
          <a:p>
            <a:r>
              <a:rPr lang="it-IT" sz="2800" dirty="0" smtClean="0">
                <a:solidFill>
                  <a:srgbClr val="FF0000"/>
                </a:solidFill>
              </a:rPr>
              <a:t>L’atto sanitario non è punibile in virtù dell’</a:t>
            </a:r>
            <a:endParaRPr lang="it-IT" sz="2800" dirty="0">
              <a:solidFill>
                <a:srgbClr val="FF0000"/>
              </a:solidFill>
            </a:endParaRPr>
          </a:p>
        </p:txBody>
      </p:sp>
    </p:spTree>
    <p:extLst>
      <p:ext uri="{BB962C8B-B14F-4D97-AF65-F5344CB8AC3E}">
        <p14:creationId xmlns:p14="http://schemas.microsoft.com/office/powerpoint/2010/main" xmlns="" val="332100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9390" y="962526"/>
            <a:ext cx="10788315" cy="4524315"/>
          </a:xfrm>
          <a:prstGeom prst="rect">
            <a:avLst/>
          </a:prstGeom>
        </p:spPr>
        <p:txBody>
          <a:bodyPr wrap="square">
            <a:spAutoFit/>
          </a:bodyPr>
          <a:lstStyle/>
          <a:p>
            <a:r>
              <a:rPr lang="it-IT" b="1" dirty="0">
                <a:solidFill>
                  <a:srgbClr val="333333"/>
                </a:solidFill>
                <a:latin typeface="Helvetica" panose="020B0604020202020204" pitchFamily="34" charset="0"/>
              </a:rPr>
              <a:t>Art. 50 c.p</a:t>
            </a:r>
            <a:r>
              <a:rPr lang="it-IT" b="1" dirty="0" smtClean="0">
                <a:solidFill>
                  <a:srgbClr val="333333"/>
                </a:solidFill>
                <a:latin typeface="Helvetica" panose="020B0604020202020204" pitchFamily="34" charset="0"/>
              </a:rPr>
              <a:t>. Consenso </a:t>
            </a:r>
            <a:r>
              <a:rPr lang="it-IT" b="1" dirty="0">
                <a:solidFill>
                  <a:srgbClr val="333333"/>
                </a:solidFill>
                <a:latin typeface="Helvetica" panose="020B0604020202020204" pitchFamily="34" charset="0"/>
              </a:rPr>
              <a:t>dell'avente diritto.</a:t>
            </a:r>
            <a:endParaRPr lang="it-IT" dirty="0">
              <a:solidFill>
                <a:srgbClr val="333333"/>
              </a:solidFill>
              <a:latin typeface="Myriad Pro Bold"/>
            </a:endParaRPr>
          </a:p>
          <a:p>
            <a:r>
              <a:rPr lang="it-IT" dirty="0">
                <a:solidFill>
                  <a:srgbClr val="333333"/>
                </a:solidFill>
                <a:latin typeface="Helvetica" panose="020B0604020202020204" pitchFamily="34" charset="0"/>
              </a:rPr>
              <a:t>Non è punibile chi lede o pone in pericolo un diritto, col consenso della </a:t>
            </a:r>
            <a:r>
              <a:rPr lang="it-IT" dirty="0">
                <a:solidFill>
                  <a:srgbClr val="FF0000"/>
                </a:solidFill>
                <a:latin typeface="Helvetica" panose="020B0604020202020204" pitchFamily="34" charset="0"/>
              </a:rPr>
              <a:t>persona che </a:t>
            </a:r>
            <a:r>
              <a:rPr lang="it-IT" dirty="0" err="1">
                <a:solidFill>
                  <a:srgbClr val="FF0000"/>
                </a:solidFill>
                <a:latin typeface="Helvetica" panose="020B0604020202020204" pitchFamily="34" charset="0"/>
              </a:rPr>
              <a:t>puo</a:t>
            </a:r>
            <a:r>
              <a:rPr lang="it-IT" dirty="0">
                <a:solidFill>
                  <a:srgbClr val="FF0000"/>
                </a:solidFill>
                <a:latin typeface="Helvetica" panose="020B0604020202020204" pitchFamily="34" charset="0"/>
              </a:rPr>
              <a:t>̀ validamente disporne</a:t>
            </a:r>
            <a:r>
              <a:rPr lang="it-IT" dirty="0" smtClean="0">
                <a:solidFill>
                  <a:srgbClr val="FF0000"/>
                </a:solidFill>
                <a:latin typeface="Helvetica" panose="020B0604020202020204" pitchFamily="34" charset="0"/>
              </a:rPr>
              <a:t>.</a:t>
            </a:r>
          </a:p>
          <a:p>
            <a:endParaRPr lang="it-IT" b="0" i="0" dirty="0">
              <a:solidFill>
                <a:srgbClr val="FF0000"/>
              </a:solidFill>
              <a:effectLst/>
              <a:latin typeface="Helvetica" panose="020B0604020202020204" pitchFamily="34" charset="0"/>
            </a:endParaRPr>
          </a:p>
          <a:p>
            <a:r>
              <a:rPr lang="it-IT" u="sng" dirty="0" smtClean="0">
                <a:latin typeface="Helvetica" panose="020B0604020202020204" pitchFamily="34" charset="0"/>
              </a:rPr>
              <a:t>Chi è?</a:t>
            </a:r>
          </a:p>
          <a:p>
            <a:r>
              <a:rPr lang="it-IT" dirty="0" smtClean="0">
                <a:latin typeface="Helvetica" panose="020B0604020202020204" pitchFamily="34" charset="0"/>
              </a:rPr>
              <a:t>         maggiorenne</a:t>
            </a:r>
          </a:p>
          <a:p>
            <a:r>
              <a:rPr lang="it-IT" dirty="0">
                <a:latin typeface="Helvetica" panose="020B0604020202020204" pitchFamily="34" charset="0"/>
              </a:rPr>
              <a:t> </a:t>
            </a:r>
            <a:r>
              <a:rPr lang="it-IT" dirty="0" smtClean="0">
                <a:latin typeface="Helvetica" panose="020B0604020202020204" pitchFamily="34" charset="0"/>
              </a:rPr>
              <a:t>        capace di intendere e volere (capacità naturale)</a:t>
            </a:r>
          </a:p>
          <a:p>
            <a:r>
              <a:rPr lang="it-IT" dirty="0">
                <a:latin typeface="Helvetica" panose="020B0604020202020204" pitchFamily="34" charset="0"/>
              </a:rPr>
              <a:t> </a:t>
            </a:r>
            <a:r>
              <a:rPr lang="it-IT" dirty="0" smtClean="0">
                <a:latin typeface="Helvetica" panose="020B0604020202020204" pitchFamily="34" charset="0"/>
              </a:rPr>
              <a:t>        né interdetto né inabilitato (capacità legale)</a:t>
            </a:r>
            <a:endParaRPr lang="it-IT" dirty="0">
              <a:latin typeface="Helvetica" panose="020B0604020202020204" pitchFamily="34" charset="0"/>
            </a:endParaRPr>
          </a:p>
          <a:p>
            <a:r>
              <a:rPr lang="it-IT" dirty="0" smtClean="0">
                <a:latin typeface="Helvetica" panose="020B0604020202020204" pitchFamily="34" charset="0"/>
              </a:rPr>
              <a:t>         soggetti che non hanno un amministratore di sostegno</a:t>
            </a:r>
          </a:p>
          <a:p>
            <a:endParaRPr lang="it-IT" b="0" i="0" dirty="0">
              <a:effectLst/>
              <a:latin typeface="Helvetica" panose="020B0604020202020204" pitchFamily="34" charset="0"/>
            </a:endParaRPr>
          </a:p>
          <a:p>
            <a:r>
              <a:rPr lang="it-IT" u="sng" dirty="0" smtClean="0">
                <a:latin typeface="Helvetica" panose="020B0604020202020204" pitchFamily="34" charset="0"/>
              </a:rPr>
              <a:t>Relativamente a cosa può prestarlo?</a:t>
            </a:r>
          </a:p>
          <a:p>
            <a:r>
              <a:rPr lang="it-IT" dirty="0">
                <a:latin typeface="Helvetica" panose="020B0604020202020204" pitchFamily="34" charset="0"/>
              </a:rPr>
              <a:t> </a:t>
            </a:r>
            <a:r>
              <a:rPr lang="it-IT" dirty="0" smtClean="0">
                <a:latin typeface="Helvetica" panose="020B0604020202020204" pitchFamily="34" charset="0"/>
              </a:rPr>
              <a:t>          bene disponibile </a:t>
            </a:r>
          </a:p>
          <a:p>
            <a:endParaRPr lang="it-IT" dirty="0">
              <a:latin typeface="Helvetica" panose="020B0604020202020204" pitchFamily="34" charset="0"/>
            </a:endParaRPr>
          </a:p>
          <a:p>
            <a:r>
              <a:rPr lang="it-IT" dirty="0" smtClean="0">
                <a:latin typeface="Helvetica" panose="020B0604020202020204" pitchFamily="34" charset="0"/>
              </a:rPr>
              <a:t>Requisiti del consenso (per sua validità) </a:t>
            </a:r>
          </a:p>
          <a:p>
            <a:endParaRPr lang="it-IT" b="0" i="0" dirty="0">
              <a:solidFill>
                <a:srgbClr val="FF0000"/>
              </a:solidFill>
              <a:effectLst/>
              <a:latin typeface="Helvetica" panose="020B0604020202020204" pitchFamily="34" charset="0"/>
            </a:endParaRPr>
          </a:p>
          <a:p>
            <a:endParaRPr lang="it-IT" b="0" i="0" dirty="0">
              <a:solidFill>
                <a:srgbClr val="FF0000"/>
              </a:solidFill>
              <a:effectLst/>
              <a:latin typeface="Helvetica" panose="020B0604020202020204" pitchFamily="34" charset="0"/>
            </a:endParaRPr>
          </a:p>
        </p:txBody>
      </p:sp>
      <p:sp>
        <p:nvSpPr>
          <p:cNvPr id="6" name="CasellaDiTesto 5"/>
          <p:cNvSpPr txBox="1"/>
          <p:nvPr/>
        </p:nvSpPr>
        <p:spPr>
          <a:xfrm>
            <a:off x="649705" y="64169"/>
            <a:ext cx="10940717" cy="800219"/>
          </a:xfrm>
          <a:prstGeom prst="rect">
            <a:avLst/>
          </a:prstGeom>
          <a:noFill/>
        </p:spPr>
        <p:txBody>
          <a:bodyPr wrap="square" rtlCol="0">
            <a:spAutoFit/>
          </a:bodyPr>
          <a:lstStyle/>
          <a:p>
            <a:endParaRPr lang="it-IT" dirty="0" smtClean="0"/>
          </a:p>
          <a:p>
            <a:r>
              <a:rPr lang="it-IT" sz="2800" dirty="0" smtClean="0">
                <a:solidFill>
                  <a:srgbClr val="FF0000"/>
                </a:solidFill>
              </a:rPr>
              <a:t>L’atto sanitario non è punibile in virtù dell’</a:t>
            </a:r>
            <a:endParaRPr lang="it-IT" sz="2800" dirty="0">
              <a:solidFill>
                <a:srgbClr val="FF0000"/>
              </a:solidFill>
            </a:endParaRPr>
          </a:p>
        </p:txBody>
      </p:sp>
    </p:spTree>
    <p:extLst>
      <p:ext uri="{BB962C8B-B14F-4D97-AF65-F5344CB8AC3E}">
        <p14:creationId xmlns:p14="http://schemas.microsoft.com/office/powerpoint/2010/main" xmlns="" val="85476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752600" y="6324600"/>
            <a:ext cx="2133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it-IT" altLang="it-IT">
              <a:solidFill>
                <a:srgbClr val="000000"/>
              </a:solidFill>
            </a:endParaRPr>
          </a:p>
        </p:txBody>
      </p:sp>
      <p:sp>
        <p:nvSpPr>
          <p:cNvPr id="14339" name="Rectangle 3"/>
          <p:cNvSpPr>
            <a:spLocks noChangeArrowheads="1"/>
          </p:cNvSpPr>
          <p:nvPr/>
        </p:nvSpPr>
        <p:spPr bwMode="auto">
          <a:xfrm>
            <a:off x="4495800" y="6324600"/>
            <a:ext cx="320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it-IT" altLang="it-IT">
              <a:solidFill>
                <a:srgbClr val="000000"/>
              </a:solidFill>
            </a:endParaRPr>
          </a:p>
        </p:txBody>
      </p:sp>
      <p:sp>
        <p:nvSpPr>
          <p:cNvPr id="14340" name="Rectangle 4"/>
          <p:cNvSpPr>
            <a:spLocks noGrp="1" noChangeArrowheads="1"/>
          </p:cNvSpPr>
          <p:nvPr>
            <p:ph type="body" idx="1"/>
          </p:nvPr>
        </p:nvSpPr>
        <p:spPr>
          <a:xfrm>
            <a:off x="481263" y="228601"/>
            <a:ext cx="11430000" cy="6486525"/>
          </a:xfrm>
          <a:noFill/>
        </p:spPr>
        <p:txBody>
          <a:bodyPr vert="horz" wrap="square" lIns="90488" tIns="44450" rIns="90488" bIns="44450" numCol="1" anchor="t" anchorCtr="0" compatLnSpc="1">
            <a:prstTxWarp prst="textNoShape">
              <a:avLst/>
            </a:prstTxWarp>
          </a:bodyPr>
          <a:lstStyle/>
          <a:p>
            <a:pPr algn="ctr" eaLnBrk="1" hangingPunct="1">
              <a:lnSpc>
                <a:spcPct val="90000"/>
              </a:lnSpc>
              <a:buFontTx/>
              <a:buNone/>
            </a:pPr>
            <a:r>
              <a:rPr lang="it-IT" altLang="it-IT" sz="4400" b="1" dirty="0">
                <a:solidFill>
                  <a:srgbClr val="FF9900"/>
                </a:solidFill>
                <a:latin typeface="Times New Roman" panose="02020603050405020304" pitchFamily="18" charset="0"/>
                <a:cs typeface="Times New Roman" panose="02020603050405020304" pitchFamily="18" charset="0"/>
              </a:rPr>
              <a:t>INCAPACITA’ AL CONSENSO</a:t>
            </a:r>
          </a:p>
          <a:p>
            <a:pPr algn="ctr" eaLnBrk="1" hangingPunct="1">
              <a:lnSpc>
                <a:spcPct val="90000"/>
              </a:lnSpc>
              <a:buFontTx/>
              <a:buNone/>
            </a:pPr>
            <a:endParaRPr lang="it-IT" altLang="it-IT" sz="2800" b="1" u="sng" dirty="0">
              <a:solidFill>
                <a:srgbClr val="FF00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r>
              <a:rPr lang="it-IT" altLang="it-IT" sz="2800" b="1" u="sng" dirty="0">
                <a:solidFill>
                  <a:srgbClr val="FF0000"/>
                </a:solidFill>
                <a:latin typeface="Times New Roman" panose="02020603050405020304" pitchFamily="18" charset="0"/>
                <a:cs typeface="Times New Roman" panose="02020603050405020304" pitchFamily="18" charset="0"/>
              </a:rPr>
              <a:t>Minori</a:t>
            </a:r>
          </a:p>
          <a:p>
            <a:pPr eaLnBrk="1" hangingPunct="1">
              <a:lnSpc>
                <a:spcPct val="90000"/>
              </a:lnSpc>
              <a:buFontTx/>
              <a:buNone/>
            </a:pPr>
            <a:endParaRPr lang="it-IT" altLang="it-IT" sz="2800" b="1" dirty="0">
              <a:latin typeface="Times New Roman" panose="02020603050405020304" pitchFamily="18" charset="0"/>
              <a:cs typeface="Times New Roman" panose="02020603050405020304" pitchFamily="18" charset="0"/>
            </a:endParaRPr>
          </a:p>
          <a:p>
            <a:pPr algn="just" eaLnBrk="1" hangingPunct="1">
              <a:lnSpc>
                <a:spcPct val="90000"/>
              </a:lnSpc>
              <a:buFontTx/>
              <a:buNone/>
            </a:pPr>
            <a:endParaRPr lang="it-IT" altLang="it-IT" sz="2200" b="1" dirty="0">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endParaRPr lang="it-IT" altLang="it-IT" sz="2400" b="1" dirty="0">
              <a:solidFill>
                <a:srgbClr val="FF3300"/>
              </a:solidFill>
              <a:latin typeface="Times New Roman" panose="02020603050405020304" pitchFamily="18" charset="0"/>
              <a:cs typeface="Times New Roman" panose="02020603050405020304" pitchFamily="18" charset="0"/>
            </a:endParaRPr>
          </a:p>
          <a:p>
            <a:pPr algn="ctr" eaLnBrk="1" hangingPunct="1">
              <a:lnSpc>
                <a:spcPct val="90000"/>
              </a:lnSpc>
              <a:buFontTx/>
              <a:buNone/>
            </a:pPr>
            <a:r>
              <a:rPr lang="it-IT" altLang="it-IT" sz="2400" b="1" dirty="0">
                <a:solidFill>
                  <a:srgbClr val="FF3300"/>
                </a:solidFill>
                <a:latin typeface="Times New Roman" panose="02020603050405020304" pitchFamily="18" charset="0"/>
                <a:cs typeface="Times New Roman" panose="02020603050405020304" pitchFamily="18" charset="0"/>
              </a:rPr>
              <a:t>INDIRIZZO UNANIME: Incapacità di fornire consenso valido </a:t>
            </a:r>
            <a:r>
              <a:rPr lang="it-IT" altLang="it-IT" sz="2400" b="1" dirty="0" smtClean="0">
                <a:solidFill>
                  <a:srgbClr val="FF3300"/>
                </a:solidFill>
                <a:latin typeface="Times New Roman" panose="02020603050405020304" pitchFamily="18" charset="0"/>
                <a:cs typeface="Times New Roman" panose="02020603050405020304" pitchFamily="18" charset="0"/>
              </a:rPr>
              <a:t>del </a:t>
            </a:r>
            <a:r>
              <a:rPr lang="it-IT" altLang="it-IT" sz="2400" b="1" dirty="0">
                <a:solidFill>
                  <a:srgbClr val="FF3300"/>
                </a:solidFill>
                <a:latin typeface="Times New Roman" panose="02020603050405020304" pitchFamily="18" charset="0"/>
                <a:cs typeface="Times New Roman" panose="02020603050405020304" pitchFamily="18" charset="0"/>
              </a:rPr>
              <a:t>minore di 14 anni</a:t>
            </a:r>
          </a:p>
          <a:p>
            <a:pPr algn="just" eaLnBrk="1" hangingPunct="1">
              <a:lnSpc>
                <a:spcPct val="90000"/>
              </a:lnSpc>
              <a:buFont typeface="Wingdings" panose="05000000000000000000" pitchFamily="2" charset="2"/>
              <a:buChar char="Ø"/>
            </a:pPr>
            <a:endParaRPr lang="it-IT" altLang="it-IT" sz="2400" b="1" dirty="0"/>
          </a:p>
          <a:p>
            <a:pPr eaLnBrk="1" hangingPunct="1">
              <a:lnSpc>
                <a:spcPct val="90000"/>
              </a:lnSpc>
              <a:buFontTx/>
              <a:buNone/>
            </a:pPr>
            <a:endParaRPr lang="it-IT" altLang="it-IT" sz="2400" b="1" dirty="0">
              <a:solidFill>
                <a:schemeClr val="bg1"/>
              </a:solidFill>
            </a:endParaRPr>
          </a:p>
          <a:p>
            <a:pPr eaLnBrk="1" hangingPunct="1">
              <a:lnSpc>
                <a:spcPct val="90000"/>
              </a:lnSpc>
              <a:buFontTx/>
              <a:buNone/>
            </a:pPr>
            <a:endParaRPr lang="it-IT" altLang="it-IT" sz="2400" dirty="0">
              <a:solidFill>
                <a:schemeClr val="bg1"/>
              </a:solidFill>
            </a:endParaRPr>
          </a:p>
        </p:txBody>
      </p:sp>
      <p:sp>
        <p:nvSpPr>
          <p:cNvPr id="14341" name="Rettangolo 4"/>
          <p:cNvSpPr>
            <a:spLocks noChangeArrowheads="1"/>
          </p:cNvSpPr>
          <p:nvPr/>
        </p:nvSpPr>
        <p:spPr bwMode="auto">
          <a:xfrm>
            <a:off x="1738314" y="2143125"/>
            <a:ext cx="8643937" cy="3786188"/>
          </a:xfrm>
          <a:prstGeom prst="rect">
            <a:avLst/>
          </a:prstGeom>
          <a:solidFill>
            <a:schemeClr val="bg1"/>
          </a:solidFill>
          <a:ln w="12700"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90000"/>
              </a:lnSpc>
              <a:spcBef>
                <a:spcPct val="0"/>
              </a:spcBef>
              <a:spcAft>
                <a:spcPct val="0"/>
              </a:spcAft>
              <a:buFont typeface="Wingdings" panose="05000000000000000000" pitchFamily="2" charset="2"/>
              <a:buChar char="Ø"/>
            </a:pPr>
            <a:r>
              <a:rPr lang="it-IT" altLang="it-IT" sz="2400" b="1" dirty="0">
                <a:solidFill>
                  <a:srgbClr val="000000"/>
                </a:solidFill>
                <a:latin typeface="Times New Roman" panose="02020603050405020304" pitchFamily="18" charset="0"/>
                <a:cs typeface="Times New Roman" panose="02020603050405020304" pitchFamily="18" charset="0"/>
              </a:rPr>
              <a:t>Non esiste una norma che definisce l’età che rende capaci di fornire un consenso ai trattamenti sanitari (quindi valgono i 18 anni)</a:t>
            </a:r>
          </a:p>
          <a:p>
            <a:pPr algn="just" eaLnBrk="1" fontAlgn="base" hangingPunct="1">
              <a:lnSpc>
                <a:spcPct val="90000"/>
              </a:lnSpc>
              <a:spcBef>
                <a:spcPct val="0"/>
              </a:spcBef>
              <a:spcAft>
                <a:spcPct val="0"/>
              </a:spcAft>
              <a:buFont typeface="Wingdings" panose="05000000000000000000" pitchFamily="2" charset="2"/>
              <a:buChar char="Ø"/>
            </a:pPr>
            <a:r>
              <a:rPr lang="it-IT" altLang="it-IT" sz="2400" b="1" dirty="0">
                <a:solidFill>
                  <a:srgbClr val="000000"/>
                </a:solidFill>
                <a:latin typeface="Times New Roman" panose="02020603050405020304" pitchFamily="18" charset="0"/>
                <a:cs typeface="Times New Roman" panose="02020603050405020304" pitchFamily="18" charset="0"/>
              </a:rPr>
              <a:t>Titolari del consenso i genitori </a:t>
            </a:r>
            <a:r>
              <a:rPr lang="it-IT" altLang="it-IT" sz="2400" b="1" u="sng" dirty="0">
                <a:solidFill>
                  <a:srgbClr val="000000"/>
                </a:solidFill>
                <a:latin typeface="Times New Roman" panose="02020603050405020304" pitchFamily="18" charset="0"/>
                <a:cs typeface="Times New Roman" panose="02020603050405020304" pitchFamily="18" charset="0"/>
              </a:rPr>
              <a:t>congiuntamente</a:t>
            </a:r>
            <a:r>
              <a:rPr lang="it-IT" altLang="it-IT" sz="2400" b="1" dirty="0">
                <a:solidFill>
                  <a:srgbClr val="000000"/>
                </a:solidFill>
                <a:latin typeface="Times New Roman" panose="02020603050405020304" pitchFamily="18" charset="0"/>
                <a:cs typeface="Times New Roman" panose="02020603050405020304" pitchFamily="18" charset="0"/>
              </a:rPr>
              <a:t> (potestà genitoriale sui figli)</a:t>
            </a:r>
          </a:p>
          <a:p>
            <a:pPr algn="just" eaLnBrk="1" fontAlgn="base" hangingPunct="1">
              <a:lnSpc>
                <a:spcPct val="90000"/>
              </a:lnSpc>
              <a:spcBef>
                <a:spcPct val="0"/>
              </a:spcBef>
              <a:spcAft>
                <a:spcPct val="0"/>
              </a:spcAft>
              <a:buFont typeface="Wingdings" panose="05000000000000000000" pitchFamily="2" charset="2"/>
              <a:buChar char="Ø"/>
            </a:pPr>
            <a:r>
              <a:rPr lang="it-IT" altLang="it-IT" sz="2400" b="1" dirty="0">
                <a:solidFill>
                  <a:srgbClr val="000000"/>
                </a:solidFill>
                <a:latin typeface="Times New Roman" panose="02020603050405020304" pitchFamily="18" charset="0"/>
                <a:cs typeface="Times New Roman" panose="02020603050405020304" pitchFamily="18" charset="0"/>
              </a:rPr>
              <a:t>Il bambino di età superiore a 10 anni deve essere informato</a:t>
            </a:r>
          </a:p>
          <a:p>
            <a:pPr algn="just" eaLnBrk="1" fontAlgn="base" hangingPunct="1">
              <a:lnSpc>
                <a:spcPct val="90000"/>
              </a:lnSpc>
              <a:spcBef>
                <a:spcPct val="0"/>
              </a:spcBef>
              <a:spcAft>
                <a:spcPct val="0"/>
              </a:spcAft>
              <a:buFont typeface="Wingdings" panose="05000000000000000000" pitchFamily="2" charset="2"/>
              <a:buChar char="Ø"/>
            </a:pPr>
            <a:r>
              <a:rPr lang="it-IT" altLang="it-IT" sz="2400" b="1" dirty="0">
                <a:solidFill>
                  <a:srgbClr val="000000"/>
                </a:solidFill>
                <a:latin typeface="Times New Roman" panose="02020603050405020304" pitchFamily="18" charset="0"/>
                <a:cs typeface="Times New Roman" panose="02020603050405020304" pitchFamily="18" charset="0"/>
              </a:rPr>
              <a:t>Grande attenzione sulla </a:t>
            </a:r>
            <a:r>
              <a:rPr lang="it-IT" altLang="it-IT" sz="2400" b="1" i="1" dirty="0">
                <a:solidFill>
                  <a:srgbClr val="000000"/>
                </a:solidFill>
                <a:latin typeface="Times New Roman" panose="02020603050405020304" pitchFamily="18" charset="0"/>
                <a:cs typeface="Times New Roman" panose="02020603050405020304" pitchFamily="18" charset="0"/>
              </a:rPr>
              <a:t>capacità</a:t>
            </a:r>
            <a:r>
              <a:rPr lang="it-IT" altLang="it-IT" sz="2400" b="1" dirty="0">
                <a:solidFill>
                  <a:srgbClr val="000000"/>
                </a:solidFill>
                <a:latin typeface="Times New Roman" panose="02020603050405020304" pitchFamily="18" charset="0"/>
                <a:cs typeface="Times New Roman" panose="02020603050405020304" pitchFamily="18" charset="0"/>
              </a:rPr>
              <a:t>  autonoma del minore di età superiore ai sedici anni di disporre sulla sua salute.	</a:t>
            </a:r>
          </a:p>
          <a:p>
            <a:pPr algn="just" eaLnBrk="1" fontAlgn="base" hangingPunct="1">
              <a:lnSpc>
                <a:spcPct val="90000"/>
              </a:lnSpc>
              <a:spcBef>
                <a:spcPct val="0"/>
              </a:spcBef>
              <a:spcAft>
                <a:spcPct val="0"/>
              </a:spcAft>
              <a:buFont typeface="Wingdings" panose="05000000000000000000" pitchFamily="2" charset="2"/>
              <a:buChar char="Ø"/>
            </a:pPr>
            <a:r>
              <a:rPr lang="it-IT" altLang="it-IT" sz="2400" b="1" dirty="0">
                <a:solidFill>
                  <a:srgbClr val="000000"/>
                </a:solidFill>
                <a:latin typeface="Times New Roman" panose="02020603050405020304" pitchFamily="18" charset="0"/>
                <a:cs typeface="Times New Roman" panose="02020603050405020304" pitchFamily="18" charset="0"/>
              </a:rPr>
              <a:t>Decide il Giudice tutelare nei casi di </a:t>
            </a:r>
            <a:r>
              <a:rPr lang="it-IT" altLang="it-IT" sz="2400" b="1" dirty="0">
                <a:solidFill>
                  <a:srgbClr val="FF0000"/>
                </a:solidFill>
                <a:latin typeface="Times New Roman" panose="02020603050405020304" pitchFamily="18" charset="0"/>
                <a:cs typeface="Times New Roman" panose="02020603050405020304" pitchFamily="18" charset="0"/>
              </a:rPr>
              <a:t>dissenso</a:t>
            </a:r>
            <a:r>
              <a:rPr lang="it-IT" altLang="it-IT" sz="2400" b="1" dirty="0">
                <a:solidFill>
                  <a:srgbClr val="000000"/>
                </a:solidFill>
                <a:latin typeface="Times New Roman" panose="02020603050405020304" pitchFamily="18" charset="0"/>
                <a:cs typeface="Times New Roman" panose="02020603050405020304" pitchFamily="18" charset="0"/>
              </a:rPr>
              <a:t> tra minore/genitori e genitore/genitore,  </a:t>
            </a:r>
            <a:r>
              <a:rPr lang="it-IT" altLang="it-IT" sz="2400" b="1" dirty="0">
                <a:solidFill>
                  <a:srgbClr val="FF0000"/>
                </a:solidFill>
                <a:latin typeface="Times New Roman" panose="02020603050405020304" pitchFamily="18" charset="0"/>
                <a:cs typeface="Times New Roman" panose="02020603050405020304" pitchFamily="18" charset="0"/>
              </a:rPr>
              <a:t>ingiustificato</a:t>
            </a:r>
            <a:r>
              <a:rPr lang="it-IT" altLang="it-IT" sz="2400" b="1" dirty="0">
                <a:solidFill>
                  <a:srgbClr val="000000"/>
                </a:solidFill>
                <a:latin typeface="Times New Roman" panose="02020603050405020304" pitchFamily="18" charset="0"/>
                <a:cs typeface="Times New Roman" panose="02020603050405020304" pitchFamily="18" charset="0"/>
              </a:rPr>
              <a:t> al fine della tutela della salute e salvaguardia della vita.</a:t>
            </a:r>
          </a:p>
        </p:txBody>
      </p:sp>
    </p:spTree>
    <p:extLst>
      <p:ext uri="{BB962C8B-B14F-4D97-AF65-F5344CB8AC3E}">
        <p14:creationId xmlns:p14="http://schemas.microsoft.com/office/powerpoint/2010/main" xmlns="" val="1025987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790700" y="593725"/>
            <a:ext cx="8839200" cy="5853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lgn="ctr" eaLnBrk="0" fontAlgn="base" hangingPunct="0">
              <a:spcBef>
                <a:spcPct val="0"/>
              </a:spcBef>
              <a:spcAft>
                <a:spcPct val="0"/>
              </a:spcAft>
            </a:pPr>
            <a:r>
              <a:rPr lang="it-IT" altLang="it-IT" sz="4000" b="1" dirty="0">
                <a:solidFill>
                  <a:srgbClr val="FF0000"/>
                </a:solidFill>
              </a:rPr>
              <a:t>Consenso </a:t>
            </a:r>
            <a:r>
              <a:rPr lang="it-IT" altLang="it-IT" sz="4000" b="1" dirty="0" smtClean="0">
                <a:solidFill>
                  <a:srgbClr val="FF0000"/>
                </a:solidFill>
              </a:rPr>
              <a:t>informato o consapevole?</a:t>
            </a:r>
            <a:endParaRPr lang="it-IT" altLang="it-IT" sz="4000" b="1" dirty="0">
              <a:solidFill>
                <a:srgbClr val="FF0000"/>
              </a:solidFill>
            </a:endParaRPr>
          </a:p>
          <a:p>
            <a:pPr algn="just" eaLnBrk="0" fontAlgn="base" hangingPunct="0">
              <a:lnSpc>
                <a:spcPct val="130000"/>
              </a:lnSpc>
              <a:spcBef>
                <a:spcPct val="0"/>
              </a:spcBef>
              <a:spcAft>
                <a:spcPct val="0"/>
              </a:spcAft>
            </a:pPr>
            <a:r>
              <a:rPr lang="it-IT" altLang="it-IT" b="1" dirty="0">
                <a:solidFill>
                  <a:srgbClr val="FFFF00"/>
                </a:solidFill>
              </a:rPr>
              <a:t>L</a:t>
            </a:r>
            <a:r>
              <a:rPr lang="ja-JP" altLang="it-IT" b="1" dirty="0">
                <a:solidFill>
                  <a:srgbClr val="FFFF00"/>
                </a:solidFill>
                <a:latin typeface="Arial" panose="020B0604020202020204" pitchFamily="34" charset="0"/>
              </a:rPr>
              <a:t>’</a:t>
            </a:r>
            <a:r>
              <a:rPr lang="it-IT" altLang="ja-JP" b="1" u="sng" dirty="0">
                <a:solidFill>
                  <a:srgbClr val="00FFFF"/>
                </a:solidFill>
              </a:rPr>
              <a:t>informazione</a:t>
            </a:r>
            <a:r>
              <a:rPr lang="it-IT" altLang="ja-JP" b="1" dirty="0">
                <a:solidFill>
                  <a:srgbClr val="FFFF00"/>
                </a:solidFill>
              </a:rPr>
              <a:t> deve essere:</a:t>
            </a:r>
          </a:p>
          <a:p>
            <a:pPr algn="just" eaLnBrk="0" fontAlgn="base" hangingPunct="0">
              <a:lnSpc>
                <a:spcPct val="90000"/>
              </a:lnSpc>
              <a:spcBef>
                <a:spcPct val="0"/>
              </a:spcBef>
              <a:spcAft>
                <a:spcPct val="0"/>
              </a:spcAft>
            </a:pPr>
            <a:endParaRPr lang="it-IT" altLang="it-IT" b="1" dirty="0">
              <a:solidFill>
                <a:srgbClr val="FFFF00"/>
              </a:solidFill>
            </a:endParaRPr>
          </a:p>
          <a:p>
            <a:pPr algn="just" eaLnBrk="0" fontAlgn="base" hangingPunct="0">
              <a:lnSpc>
                <a:spcPct val="110000"/>
              </a:lnSpc>
              <a:spcBef>
                <a:spcPct val="0"/>
              </a:spcBef>
              <a:spcAft>
                <a:spcPct val="0"/>
              </a:spcAft>
            </a:pPr>
            <a:r>
              <a:rPr lang="it-IT" altLang="it-IT" sz="3200" b="1" dirty="0">
                <a:solidFill>
                  <a:srgbClr val="FFFFFF"/>
                </a:solidFill>
              </a:rPr>
              <a:t>semplice</a:t>
            </a:r>
            <a:r>
              <a:rPr lang="it-IT" altLang="it-IT" b="1" dirty="0">
                <a:solidFill>
                  <a:srgbClr val="FFFF00"/>
                </a:solidFill>
              </a:rPr>
              <a:t>, perché il paziente non è generalmente un esperto di cose mediche;</a:t>
            </a:r>
          </a:p>
          <a:p>
            <a:pPr algn="just" eaLnBrk="0" fontAlgn="base" hangingPunct="0">
              <a:lnSpc>
                <a:spcPct val="110000"/>
              </a:lnSpc>
              <a:spcBef>
                <a:spcPct val="0"/>
              </a:spcBef>
              <a:spcAft>
                <a:spcPct val="0"/>
              </a:spcAft>
            </a:pPr>
            <a:r>
              <a:rPr lang="it-IT" altLang="it-IT" sz="3200" b="1" dirty="0">
                <a:solidFill>
                  <a:srgbClr val="FFFFFF"/>
                </a:solidFill>
              </a:rPr>
              <a:t>personalizzata</a:t>
            </a:r>
            <a:r>
              <a:rPr lang="it-IT" altLang="it-IT" b="1" dirty="0">
                <a:solidFill>
                  <a:srgbClr val="FFFF00"/>
                </a:solidFill>
              </a:rPr>
              <a:t>, cioè deve essere adeguata al livello di cultura </a:t>
            </a:r>
            <a:r>
              <a:rPr lang="it-IT" altLang="it-IT" b="1" dirty="0" err="1">
                <a:solidFill>
                  <a:srgbClr val="FFFF00"/>
                </a:solidFill>
              </a:rPr>
              <a:t>dell</a:t>
            </a:r>
            <a:r>
              <a:rPr lang="ja-JP" altLang="it-IT" b="1" dirty="0">
                <a:solidFill>
                  <a:srgbClr val="FFFF00"/>
                </a:solidFill>
                <a:latin typeface="Arial" panose="020B0604020202020204" pitchFamily="34" charset="0"/>
              </a:rPr>
              <a:t>’</a:t>
            </a:r>
            <a:r>
              <a:rPr lang="it-IT" altLang="ja-JP" b="1" dirty="0">
                <a:solidFill>
                  <a:srgbClr val="FFFF00"/>
                </a:solidFill>
              </a:rPr>
              <a:t>assistito, alla sua capacità di comprendere effettivamente la problematicità della situazione,</a:t>
            </a:r>
          </a:p>
          <a:p>
            <a:pPr algn="just" eaLnBrk="0" fontAlgn="base" hangingPunct="0">
              <a:lnSpc>
                <a:spcPct val="110000"/>
              </a:lnSpc>
              <a:spcBef>
                <a:spcPct val="0"/>
              </a:spcBef>
              <a:spcAft>
                <a:spcPct val="0"/>
              </a:spcAft>
            </a:pPr>
            <a:r>
              <a:rPr lang="it-IT" altLang="it-IT" sz="3200" b="1" dirty="0">
                <a:solidFill>
                  <a:srgbClr val="FFFFFF"/>
                </a:solidFill>
              </a:rPr>
              <a:t>esauriente</a:t>
            </a:r>
            <a:r>
              <a:rPr lang="it-IT" altLang="it-IT" b="1" dirty="0">
                <a:solidFill>
                  <a:srgbClr val="FFFF00"/>
                </a:solidFill>
              </a:rPr>
              <a:t> nel senso che deve esaudire tutte le richieste della persona assistita, con il massimo di pazienza da parte del medico;</a:t>
            </a:r>
          </a:p>
          <a:p>
            <a:pPr algn="just" eaLnBrk="0" fontAlgn="base" hangingPunct="0">
              <a:lnSpc>
                <a:spcPct val="110000"/>
              </a:lnSpc>
              <a:spcBef>
                <a:spcPct val="0"/>
              </a:spcBef>
              <a:spcAft>
                <a:spcPct val="0"/>
              </a:spcAft>
            </a:pPr>
            <a:r>
              <a:rPr lang="it-IT" altLang="it-IT" sz="3200" b="1" dirty="0">
                <a:solidFill>
                  <a:srgbClr val="FFFFFF"/>
                </a:solidFill>
              </a:rPr>
              <a:t>veritiera</a:t>
            </a:r>
            <a:r>
              <a:rPr lang="it-IT" altLang="it-IT" b="1" dirty="0">
                <a:solidFill>
                  <a:srgbClr val="FFFF00"/>
                </a:solidFill>
              </a:rPr>
              <a:t> ma serena ed emotivamente equilibrata;</a:t>
            </a:r>
          </a:p>
          <a:p>
            <a:pPr algn="just" eaLnBrk="0" fontAlgn="base" hangingPunct="0">
              <a:lnSpc>
                <a:spcPct val="110000"/>
              </a:lnSpc>
              <a:spcBef>
                <a:spcPct val="0"/>
              </a:spcBef>
              <a:spcAft>
                <a:spcPct val="0"/>
              </a:spcAft>
            </a:pPr>
            <a:r>
              <a:rPr lang="it-IT" altLang="it-IT" sz="3200" b="1" dirty="0">
                <a:solidFill>
                  <a:srgbClr val="FFFFFF"/>
                </a:solidFill>
              </a:rPr>
              <a:t>sorretta</a:t>
            </a:r>
            <a:r>
              <a:rPr lang="it-IT" altLang="it-IT" b="1" dirty="0">
                <a:solidFill>
                  <a:srgbClr val="FFFF00"/>
                </a:solidFill>
              </a:rPr>
              <a:t> dalla speranza più che dal pessimismo. </a:t>
            </a:r>
          </a:p>
        </p:txBody>
      </p:sp>
      <p:pic>
        <p:nvPicPr>
          <p:cNvPr id="9220" name="Picture 5" descr="E:\consens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29112" y="228600"/>
            <a:ext cx="1217613"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6" name="Line 6"/>
          <p:cNvSpPr>
            <a:spLocks noChangeShapeType="1"/>
          </p:cNvSpPr>
          <p:nvPr/>
        </p:nvSpPr>
        <p:spPr bwMode="auto">
          <a:xfrm>
            <a:off x="1562100" y="3048000"/>
            <a:ext cx="403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fontAlgn="base" hangingPunct="0">
              <a:spcBef>
                <a:spcPct val="0"/>
              </a:spcBef>
              <a:spcAft>
                <a:spcPct val="0"/>
              </a:spcAft>
              <a:defRPr/>
            </a:pPr>
            <a:endParaRPr lang="it-IT" sz="2400">
              <a:solidFill>
                <a:srgbClr val="000000"/>
              </a:solidFill>
            </a:endParaRPr>
          </a:p>
        </p:txBody>
      </p:sp>
    </p:spTree>
    <p:extLst>
      <p:ext uri="{BB962C8B-B14F-4D97-AF65-F5344CB8AC3E}">
        <p14:creationId xmlns:p14="http://schemas.microsoft.com/office/powerpoint/2010/main" xmlns="" val="952031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866900" y="620714"/>
            <a:ext cx="8534400" cy="4931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0" fontAlgn="base" hangingPunct="0">
              <a:spcBef>
                <a:spcPct val="0"/>
              </a:spcBef>
              <a:spcAft>
                <a:spcPct val="0"/>
              </a:spcAft>
            </a:pPr>
            <a:r>
              <a:rPr lang="it-IT" altLang="it-IT" sz="4000" b="1" dirty="0">
                <a:solidFill>
                  <a:srgbClr val="FF0000"/>
                </a:solidFill>
              </a:rPr>
              <a:t>	</a:t>
            </a:r>
            <a:r>
              <a:rPr lang="it-IT" altLang="it-IT" sz="3200" b="1" dirty="0">
                <a:solidFill>
                  <a:srgbClr val="FFFFFF"/>
                </a:solidFill>
              </a:rPr>
              <a:t>	Autenticità del consenso</a:t>
            </a:r>
          </a:p>
          <a:p>
            <a:pPr algn="ctr" eaLnBrk="0" fontAlgn="base" hangingPunct="0">
              <a:spcBef>
                <a:spcPct val="0"/>
              </a:spcBef>
              <a:spcAft>
                <a:spcPct val="0"/>
              </a:spcAft>
            </a:pPr>
            <a:endParaRPr lang="it-IT" altLang="it-IT" sz="2800" b="1" dirty="0">
              <a:solidFill>
                <a:srgbClr val="FF0000"/>
              </a:solidFill>
            </a:endParaRPr>
          </a:p>
          <a:p>
            <a:pPr algn="just" eaLnBrk="0" fontAlgn="base" hangingPunct="0">
              <a:lnSpc>
                <a:spcPct val="130000"/>
              </a:lnSpc>
              <a:spcBef>
                <a:spcPct val="0"/>
              </a:spcBef>
              <a:spcAft>
                <a:spcPct val="0"/>
              </a:spcAft>
            </a:pPr>
            <a:r>
              <a:rPr lang="it-IT" altLang="it-IT" b="1" dirty="0">
                <a:solidFill>
                  <a:srgbClr val="FFFF00"/>
                </a:solidFill>
              </a:rPr>
              <a:t>Deve provenire da chi è </a:t>
            </a:r>
            <a:r>
              <a:rPr lang="it-IT" altLang="it-IT" b="1" dirty="0">
                <a:solidFill>
                  <a:srgbClr val="CCFFFF"/>
                </a:solidFill>
              </a:rPr>
              <a:t>titolare del diritto</a:t>
            </a:r>
            <a:r>
              <a:rPr lang="it-IT" altLang="it-IT" b="1" dirty="0">
                <a:solidFill>
                  <a:srgbClr val="FFFF00"/>
                </a:solidFill>
              </a:rPr>
              <a:t>, ossia deve essere frutto di una scelta personale e diretta </a:t>
            </a:r>
            <a:r>
              <a:rPr lang="it-IT" altLang="it-IT" b="1" dirty="0" smtClean="0">
                <a:solidFill>
                  <a:srgbClr val="FFFF00"/>
                </a:solidFill>
              </a:rPr>
              <a:t>dell</a:t>
            </a:r>
            <a:r>
              <a:rPr lang="it-IT" altLang="it-IT" b="1" dirty="0" smtClean="0">
                <a:solidFill>
                  <a:srgbClr val="FFFF00"/>
                </a:solidFill>
                <a:latin typeface="Arial" panose="020B0604020202020204" pitchFamily="34" charset="0"/>
              </a:rPr>
              <a:t>’</a:t>
            </a:r>
            <a:r>
              <a:rPr lang="it-IT" altLang="ja-JP" b="1" dirty="0" smtClean="0">
                <a:solidFill>
                  <a:srgbClr val="FFFF00"/>
                </a:solidFill>
              </a:rPr>
              <a:t>assistito</a:t>
            </a:r>
            <a:r>
              <a:rPr lang="it-IT" altLang="ja-JP" b="1" dirty="0">
                <a:solidFill>
                  <a:srgbClr val="FFFF00"/>
                </a:solidFill>
              </a:rPr>
              <a:t>, manifestato in modo inequivoco e certo. </a:t>
            </a:r>
          </a:p>
          <a:p>
            <a:pPr algn="just" eaLnBrk="0" fontAlgn="base" hangingPunct="0">
              <a:lnSpc>
                <a:spcPct val="130000"/>
              </a:lnSpc>
              <a:spcBef>
                <a:spcPct val="0"/>
              </a:spcBef>
              <a:spcAft>
                <a:spcPct val="0"/>
              </a:spcAft>
            </a:pPr>
            <a:r>
              <a:rPr lang="it-IT" altLang="it-IT" b="1" dirty="0">
                <a:solidFill>
                  <a:srgbClr val="FFFF00"/>
                </a:solidFill>
              </a:rPr>
              <a:t>In talune condizioni i familiari sono chiamati a esprimere al suo posto il consenso al trattamento medico, ciò avviene in virtù </a:t>
            </a:r>
            <a:r>
              <a:rPr lang="it-IT" altLang="it-IT" b="1" dirty="0" err="1">
                <a:solidFill>
                  <a:srgbClr val="FFFF00"/>
                </a:solidFill>
              </a:rPr>
              <a:t>dell</a:t>
            </a:r>
            <a:r>
              <a:rPr lang="ja-JP" altLang="it-IT" b="1" dirty="0">
                <a:solidFill>
                  <a:srgbClr val="FFFF00"/>
                </a:solidFill>
                <a:latin typeface="Arial" panose="020B0604020202020204" pitchFamily="34" charset="0"/>
              </a:rPr>
              <a:t>’</a:t>
            </a:r>
            <a:r>
              <a:rPr lang="it-IT" altLang="ja-JP" b="1" dirty="0">
                <a:solidFill>
                  <a:srgbClr val="FFFF00"/>
                </a:solidFill>
              </a:rPr>
              <a:t>istituto giuridico della </a:t>
            </a:r>
            <a:r>
              <a:rPr lang="ja-JP" altLang="it-IT" b="1" dirty="0">
                <a:solidFill>
                  <a:srgbClr val="00FFFF"/>
                </a:solidFill>
                <a:latin typeface="Arial" panose="020B0604020202020204" pitchFamily="34" charset="0"/>
              </a:rPr>
              <a:t>“</a:t>
            </a:r>
            <a:r>
              <a:rPr lang="it-IT" altLang="ja-JP" b="1" dirty="0">
                <a:solidFill>
                  <a:srgbClr val="00FFFF"/>
                </a:solidFill>
              </a:rPr>
              <a:t>tutela</a:t>
            </a:r>
            <a:r>
              <a:rPr lang="ja-JP" altLang="it-IT" b="1" dirty="0">
                <a:solidFill>
                  <a:srgbClr val="00FFFF"/>
                </a:solidFill>
                <a:latin typeface="Arial" panose="020B0604020202020204" pitchFamily="34" charset="0"/>
              </a:rPr>
              <a:t>”</a:t>
            </a:r>
            <a:r>
              <a:rPr lang="it-IT" altLang="ja-JP" b="1" dirty="0">
                <a:solidFill>
                  <a:srgbClr val="FFFF00"/>
                </a:solidFill>
              </a:rPr>
              <a:t>, disciplinato da precise norme di legge (tutela </a:t>
            </a:r>
            <a:r>
              <a:rPr lang="it-IT" altLang="ja-JP" b="1" dirty="0" err="1">
                <a:solidFill>
                  <a:srgbClr val="FFFF00"/>
                </a:solidFill>
              </a:rPr>
              <a:t>dell</a:t>
            </a:r>
            <a:r>
              <a:rPr lang="ja-JP" altLang="it-IT" b="1" dirty="0">
                <a:solidFill>
                  <a:srgbClr val="FFFF00"/>
                </a:solidFill>
                <a:latin typeface="Arial" panose="020B0604020202020204" pitchFamily="34" charset="0"/>
              </a:rPr>
              <a:t>’’</a:t>
            </a:r>
            <a:r>
              <a:rPr lang="it-IT" altLang="ja-JP" b="1" dirty="0">
                <a:solidFill>
                  <a:srgbClr val="FFFF00"/>
                </a:solidFill>
              </a:rPr>
              <a:t>interdetto, tutela del minore, ecc.) ma si tratta di eccezioni che confermano la regola generale.</a:t>
            </a:r>
            <a:endParaRPr lang="it-IT" altLang="it-IT" b="1" dirty="0">
              <a:solidFill>
                <a:srgbClr val="FFFF00"/>
              </a:solidFill>
            </a:endParaRPr>
          </a:p>
        </p:txBody>
      </p:sp>
    </p:spTree>
    <p:extLst>
      <p:ext uri="{BB962C8B-B14F-4D97-AF65-F5344CB8AC3E}">
        <p14:creationId xmlns:p14="http://schemas.microsoft.com/office/powerpoint/2010/main" xmlns="" val="136898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87611" y="601362"/>
            <a:ext cx="8344930" cy="523220"/>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OBBLIGO DI CONSENSO SCRITTO PER LEGGE</a:t>
            </a:r>
            <a:endParaRPr lang="it-IT" sz="2800" b="1" dirty="0">
              <a:solidFill>
                <a:prstClr val="black"/>
              </a:solidFill>
              <a:latin typeface="Times New Roman" panose="02020603050405020304" pitchFamily="18" charset="0"/>
              <a:cs typeface="Times New Roman" panose="02020603050405020304" pitchFamily="18" charset="0"/>
            </a:endParaRPr>
          </a:p>
        </p:txBody>
      </p:sp>
      <p:sp>
        <p:nvSpPr>
          <p:cNvPr id="3" name="CasellaDiTesto 2"/>
          <p:cNvSpPr txBox="1"/>
          <p:nvPr/>
        </p:nvSpPr>
        <p:spPr>
          <a:xfrm>
            <a:off x="650789" y="1894703"/>
            <a:ext cx="10733903" cy="4524315"/>
          </a:xfrm>
          <a:prstGeom prst="rect">
            <a:avLst/>
          </a:prstGeom>
          <a:noFill/>
        </p:spPr>
        <p:txBody>
          <a:bodyPr wrap="square" rtlCol="0">
            <a:spAutoFit/>
          </a:bodyPr>
          <a:lstStyle/>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Trasfusioni di sangue o emoderivati</a:t>
            </a:r>
          </a:p>
          <a:p>
            <a:pPr marL="28575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Trapianti</a:t>
            </a:r>
          </a:p>
          <a:p>
            <a:pPr marL="28575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Sperimentazione</a:t>
            </a:r>
          </a:p>
          <a:p>
            <a:pPr marL="28575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Accertamento sieropositività per HIV</a:t>
            </a:r>
          </a:p>
          <a:p>
            <a:pPr marL="28575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Trattamenti radianti</a:t>
            </a:r>
          </a:p>
          <a:p>
            <a:pPr marL="28575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a:p>
            <a:pPr marL="285750" indent="-285750">
              <a:buFontTx/>
              <a:buChar char="-"/>
            </a:pPr>
            <a:r>
              <a:rPr lang="it-IT" dirty="0" smtClean="0">
                <a:solidFill>
                  <a:prstClr val="black"/>
                </a:solidFill>
                <a:latin typeface="Times New Roman" panose="02020603050405020304" pitchFamily="18" charset="0"/>
                <a:cs typeface="Times New Roman" panose="02020603050405020304" pitchFamily="18" charset="0"/>
              </a:rPr>
              <a:t>Privacy</a:t>
            </a:r>
            <a:endParaRPr lang="it-IT"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554992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1393</Words>
  <Application>Microsoft Office PowerPoint</Application>
  <PresentationFormat>Personalizzato</PresentationFormat>
  <Paragraphs>169</Paragraphs>
  <Slides>15</Slides>
  <Notes>1</Notes>
  <HiddenSlides>0</HiddenSlides>
  <MMClips>0</MMClips>
  <ScaleCrop>false</ScaleCrop>
  <HeadingPairs>
    <vt:vector size="4" baseType="variant">
      <vt:variant>
        <vt:lpstr>Tema</vt:lpstr>
      </vt:variant>
      <vt:variant>
        <vt:i4>6</vt:i4>
      </vt:variant>
      <vt:variant>
        <vt:lpstr>Titoli diapositive</vt:lpstr>
      </vt:variant>
      <vt:variant>
        <vt:i4>15</vt:i4>
      </vt:variant>
    </vt:vector>
  </HeadingPairs>
  <TitlesOfParts>
    <vt:vector size="21" baseType="lpstr">
      <vt:lpstr>Tema di Office</vt:lpstr>
      <vt:lpstr>2_Tema di Office</vt:lpstr>
      <vt:lpstr>Struttura predefinita</vt:lpstr>
      <vt:lpstr>1_Struttura predefinita</vt:lpstr>
      <vt:lpstr>2_Struttura predefinita</vt:lpstr>
      <vt:lpstr>3_Struttura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     ECCEZIONI ALL'OBBLIGO DEL CONSENSO   </vt:lpstr>
      <vt:lpstr>Diapositiva 11</vt:lpstr>
      <vt:lpstr>Diapositiva 12</vt:lpstr>
      <vt:lpstr>Diapositiva 13</vt:lpstr>
      <vt:lpstr>Diapositiva 14</vt:lpstr>
      <vt:lpstr>Diapositiva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FATTORINI PAOLO</dc:creator>
  <cp:lastModifiedBy>Paolo</cp:lastModifiedBy>
  <cp:revision>104</cp:revision>
  <dcterms:created xsi:type="dcterms:W3CDTF">2018-10-01T08:12:06Z</dcterms:created>
  <dcterms:modified xsi:type="dcterms:W3CDTF">2019-05-15T05:34:32Z</dcterms:modified>
</cp:coreProperties>
</file>