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347" r:id="rId2"/>
    <p:sldId id="348" r:id="rId3"/>
    <p:sldId id="349" r:id="rId4"/>
    <p:sldId id="355" r:id="rId5"/>
    <p:sldId id="357" r:id="rId6"/>
    <p:sldId id="358" r:id="rId7"/>
    <p:sldId id="359" r:id="rId8"/>
    <p:sldId id="361" r:id="rId9"/>
    <p:sldId id="363" r:id="rId10"/>
    <p:sldId id="364" r:id="rId11"/>
    <p:sldId id="365" r:id="rId12"/>
    <p:sldId id="362" r:id="rId13"/>
    <p:sldId id="367" r:id="rId14"/>
    <p:sldId id="353" r:id="rId15"/>
    <p:sldId id="334" r:id="rId16"/>
    <p:sldId id="369" r:id="rId17"/>
    <p:sldId id="370" r:id="rId18"/>
    <p:sldId id="372" r:id="rId19"/>
    <p:sldId id="374" r:id="rId20"/>
    <p:sldId id="377" r:id="rId21"/>
    <p:sldId id="378" r:id="rId22"/>
    <p:sldId id="379" r:id="rId23"/>
    <p:sldId id="381" r:id="rId24"/>
    <p:sldId id="382" r:id="rId25"/>
    <p:sldId id="398" r:id="rId26"/>
    <p:sldId id="383" r:id="rId27"/>
    <p:sldId id="399" r:id="rId28"/>
    <p:sldId id="400" r:id="rId29"/>
    <p:sldId id="390" r:id="rId30"/>
    <p:sldId id="391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F2AB-0C0B-4E3B-808F-19F99483E765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9757-EE47-4406-BC78-DA6F1D8B4D5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7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E76-06D6-429D-9E1D-ACC7138029ED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87B0-20DD-4DAD-BEAD-A7ADE791B235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0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D2F2A-E292-422A-8716-B8139B75D7DC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53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3401-8316-4083-BCA4-18A878EA337F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8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5B8-D12B-4257-8F97-3E930E90AD37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9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D2F2A-E292-422A-8716-B8139B75D7DC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56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C4C-5F3D-45AD-800D-06A46D7243C3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E7C8-DBF6-4877-ABDA-03C346331C6F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0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D2F2A-E292-422A-8716-B8139B75D7DC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7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7478-8AC8-49D8-913C-54A09EB74679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8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CDBC-2CF7-468D-915D-1270659A8A12}" type="slidenum">
              <a:rPr lang="it-IT" altLang="it-IT" smtClean="0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5B01-0EAF-41D3-81C2-6B3FAB2A7A33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03F2-8A83-4566-B8E7-B3AB1FB7E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3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nlg.iss.it/?p=23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885" y="730467"/>
            <a:ext cx="11397916" cy="49390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6000" y="2157663"/>
            <a:ext cx="5574632" cy="3729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0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3666"/>
            <a:ext cx="9423601" cy="57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284" y="260060"/>
            <a:ext cx="10353302" cy="61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727" y="461053"/>
            <a:ext cx="10202778" cy="601604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991726" y="5037220"/>
            <a:ext cx="1155031" cy="1283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804738" y="1668378"/>
            <a:ext cx="7876673" cy="25587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1855116" y="681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57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473" y="410711"/>
            <a:ext cx="10157026" cy="47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69" y="1450705"/>
            <a:ext cx="10797986" cy="3343879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5799221" y="3376863"/>
            <a:ext cx="5245768" cy="24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577516" y="3826042"/>
            <a:ext cx="7764379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7563853" y="2013284"/>
            <a:ext cx="3481136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77516" y="2462463"/>
            <a:ext cx="689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5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6063" y="954505"/>
            <a:ext cx="942473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Cassazione, sentenza 08770 </a:t>
            </a:r>
            <a:r>
              <a:rPr lang="it-IT" sz="2800" b="1" dirty="0" err="1" smtClean="0"/>
              <a:t>dd</a:t>
            </a:r>
            <a:r>
              <a:rPr lang="it-IT" sz="2800" b="1" dirty="0" smtClean="0"/>
              <a:t> 21,12,2017)</a:t>
            </a:r>
          </a:p>
          <a:p>
            <a:endParaRPr lang="it-IT" dirty="0"/>
          </a:p>
          <a:p>
            <a:r>
              <a:rPr lang="it-IT" dirty="0" smtClean="0"/>
              <a:t>Il sanitario risponde per colpa se:   </a:t>
            </a:r>
          </a:p>
          <a:p>
            <a:endParaRPr lang="it-IT" dirty="0"/>
          </a:p>
          <a:p>
            <a:r>
              <a:rPr lang="it-IT" dirty="0" smtClean="0"/>
              <a:t>a) negligenza o imprudenza (</a:t>
            </a:r>
            <a:r>
              <a:rPr lang="it-IT" i="1" dirty="0" smtClean="0"/>
              <a:t>anche se lievi</a:t>
            </a:r>
            <a:r>
              <a:rPr lang="it-IT" dirty="0" smtClean="0"/>
              <a:t>);</a:t>
            </a:r>
          </a:p>
          <a:p>
            <a:pPr marL="342900" indent="-342900">
              <a:buAutoNum type="alphaLcParenR"/>
            </a:pPr>
            <a:endParaRPr lang="it-IT" dirty="0"/>
          </a:p>
          <a:p>
            <a:r>
              <a:rPr lang="it-IT" dirty="0" smtClean="0"/>
              <a:t>b) imperizia (</a:t>
            </a:r>
            <a:r>
              <a:rPr lang="it-IT" i="1" dirty="0" smtClean="0"/>
              <a:t>anche se lieve</a:t>
            </a:r>
            <a:r>
              <a:rPr lang="it-IT" dirty="0" smtClean="0"/>
              <a:t>) quando il caso concreto non è regolato dalla LG o BPCA;</a:t>
            </a:r>
          </a:p>
          <a:p>
            <a:pPr marL="342900" indent="-342900">
              <a:buAutoNum type="alphaLcParenR"/>
            </a:pPr>
            <a:endParaRPr lang="it-IT" dirty="0"/>
          </a:p>
          <a:p>
            <a:r>
              <a:rPr lang="it-IT" dirty="0" smtClean="0"/>
              <a:t>c) imperizia (</a:t>
            </a:r>
            <a:r>
              <a:rPr lang="it-IT" i="1" dirty="0" smtClean="0"/>
              <a:t>anche se lieve</a:t>
            </a:r>
            <a:r>
              <a:rPr lang="it-IT" dirty="0" smtClean="0"/>
              <a:t>) nell’individuare le LG o BPCA;</a:t>
            </a:r>
          </a:p>
          <a:p>
            <a:endParaRPr lang="it-IT" dirty="0"/>
          </a:p>
          <a:p>
            <a:r>
              <a:rPr lang="it-IT" dirty="0" smtClean="0"/>
              <a:t>d) imperizia (</a:t>
            </a:r>
            <a:r>
              <a:rPr lang="it-IT" i="1" dirty="0" smtClean="0"/>
              <a:t>solo se grave</a:t>
            </a:r>
            <a:r>
              <a:rPr lang="it-IT" dirty="0" smtClean="0"/>
              <a:t>) nell’esecuzione di LG o BPCA adeguate, tenendo conto del grado di rischio da gestire e delle specifiche difficoltà tecniche del caso.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663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" y="278429"/>
            <a:ext cx="10523621" cy="58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2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6" y="313642"/>
            <a:ext cx="10403988" cy="62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9" y="1692441"/>
            <a:ext cx="11539516" cy="27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9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14" y="104780"/>
            <a:ext cx="9240253" cy="18042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56" y="2305048"/>
            <a:ext cx="10274968" cy="39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149" y="609599"/>
            <a:ext cx="9545702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5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50" y="433137"/>
            <a:ext cx="11358650" cy="6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7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98" y="0"/>
            <a:ext cx="10234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848964"/>
            <a:ext cx="10828421" cy="43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1" y="86480"/>
            <a:ext cx="9967246" cy="66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6" y="1146879"/>
            <a:ext cx="10391901" cy="57111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19200" y="-80211"/>
            <a:ext cx="923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tillium Web"/>
                <a:hlinkClick r:id="rId3" tooltip="Permalink a Buone pratiche clinico-assistenziali"/>
              </a:rPr>
              <a:t>Buone pratiche clinico-assistenziali</a:t>
            </a:r>
            <a:endParaRPr lang="it-IT" dirty="0">
              <a:solidFill>
                <a:srgbClr val="000000"/>
              </a:solidFill>
              <a:latin typeface="Titillium Web"/>
            </a:endParaRPr>
          </a:p>
          <a:p>
            <a:r>
              <a:rPr lang="it-IT" dirty="0">
                <a:solidFill>
                  <a:srgbClr val="000000"/>
                </a:solidFill>
                <a:latin typeface="Titillium Web"/>
              </a:rPr>
              <a:t>In questa sezione sono riportate le buone pratiche identificate dal CNEC attraverso un processo di ricognizione della letteratura biomedica e delle </a:t>
            </a:r>
            <a:r>
              <a:rPr lang="it-IT" i="1" dirty="0">
                <a:solidFill>
                  <a:srgbClr val="000000"/>
                </a:solidFill>
                <a:latin typeface="Titillium Web"/>
              </a:rPr>
              <a:t>best </a:t>
            </a:r>
            <a:r>
              <a:rPr lang="it-IT" i="1" dirty="0" err="1" smtClean="0">
                <a:solidFill>
                  <a:srgbClr val="000000"/>
                </a:solidFill>
                <a:latin typeface="Titillium Web"/>
              </a:rPr>
              <a:t>practices</a:t>
            </a:r>
            <a:r>
              <a:rPr lang="it-IT" i="1" dirty="0" smtClean="0">
                <a:solidFill>
                  <a:srgbClr val="000000"/>
                </a:solidFill>
                <a:latin typeface="Titillium Web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tillium Web"/>
              </a:rPr>
              <a:t>riconosciute </a:t>
            </a:r>
            <a:r>
              <a:rPr lang="it-IT" dirty="0">
                <a:solidFill>
                  <a:srgbClr val="000000"/>
                </a:solidFill>
                <a:latin typeface="Titillium Web"/>
              </a:rPr>
              <a:t>con meccanismi di consenso fra esperti, a livello nazionale e internazionale</a:t>
            </a:r>
            <a:endParaRPr lang="it-IT" b="0" i="0" dirty="0">
              <a:solidFill>
                <a:srgbClr val="000000"/>
              </a:solidFill>
              <a:effectLst/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414832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18147" y="1028343"/>
            <a:ext cx="105476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tillium Web"/>
              </a:rPr>
              <a:t>Con la pubblicazione delle buone pratiche intendiamo offrire un supporto scientifico ai professionisti sanitari su argomenti e questioni non coperte dalle LG presenti nell’SNLG, come previsto dalla Legge 24/2017</a:t>
            </a:r>
            <a:r>
              <a:rPr lang="it-IT" dirty="0" smtClean="0">
                <a:solidFill>
                  <a:srgbClr val="000000"/>
                </a:solidFill>
                <a:latin typeface="Titillium Web"/>
              </a:rPr>
              <a:t>.</a:t>
            </a:r>
          </a:p>
          <a:p>
            <a:endParaRPr lang="it-IT" dirty="0">
              <a:solidFill>
                <a:srgbClr val="000000"/>
              </a:solidFill>
              <a:latin typeface="Titillium Web"/>
            </a:endParaRPr>
          </a:p>
          <a:p>
            <a:r>
              <a:rPr lang="it-IT" b="1" dirty="0">
                <a:solidFill>
                  <a:srgbClr val="0000FF"/>
                </a:solidFill>
                <a:latin typeface="Titillium Web"/>
              </a:rPr>
              <a:t>NB:</a:t>
            </a:r>
            <a:r>
              <a:rPr lang="it-IT" dirty="0">
                <a:solidFill>
                  <a:srgbClr val="0000FF"/>
                </a:solidFill>
                <a:latin typeface="Titillium Web"/>
              </a:rPr>
              <a:t> Non è previsto un iter di sottomissione delle buone pratiche da parte dei soggetti ex art. 5 comma 1 L. 24/2017</a:t>
            </a:r>
            <a:r>
              <a:rPr lang="it-IT" dirty="0" smtClean="0">
                <a:solidFill>
                  <a:srgbClr val="0000FF"/>
                </a:solidFill>
                <a:latin typeface="Titillium Web"/>
              </a:rPr>
              <a:t>.</a:t>
            </a:r>
          </a:p>
          <a:p>
            <a:endParaRPr lang="it-IT" dirty="0">
              <a:solidFill>
                <a:srgbClr val="000000"/>
              </a:solidFill>
              <a:latin typeface="Titillium Web"/>
            </a:endParaRPr>
          </a:p>
          <a:p>
            <a:r>
              <a:rPr lang="it-IT" b="1" i="1" dirty="0" err="1">
                <a:solidFill>
                  <a:srgbClr val="000000"/>
                </a:solidFill>
                <a:latin typeface="Titillium Web"/>
              </a:rPr>
              <a:t>Disclaimer</a:t>
            </a:r>
            <a:r>
              <a:rPr lang="it-IT" dirty="0">
                <a:solidFill>
                  <a:srgbClr val="000000"/>
                </a:solidFill>
                <a:latin typeface="Titillium Web"/>
              </a:rPr>
              <a:t>. </a:t>
            </a:r>
            <a:r>
              <a:rPr lang="it-IT" dirty="0">
                <a:solidFill>
                  <a:srgbClr val="FF0000"/>
                </a:solidFill>
                <a:latin typeface="Titillium Web"/>
              </a:rPr>
              <a:t>I documenti sulle buone pratiche, provenendo da fonti di alto valore scientifico ma non sempre nazionali, possono contenere raccomandazioni e consigli clinici non direttamente applicabili al contesto sanitario italiano e/o non compatibili con le disposizioni di legge, i regolamenti degli ordini professionali o i provvedimenti delle agenzie </a:t>
            </a:r>
            <a:r>
              <a:rPr lang="it-IT" dirty="0" err="1">
                <a:solidFill>
                  <a:srgbClr val="FF0000"/>
                </a:solidFill>
                <a:latin typeface="Titillium Web"/>
              </a:rPr>
              <a:t>regolatorie</a:t>
            </a:r>
            <a:r>
              <a:rPr lang="it-IT" dirty="0">
                <a:solidFill>
                  <a:srgbClr val="FF0000"/>
                </a:solidFill>
                <a:latin typeface="Titillium Web"/>
              </a:rPr>
              <a:t> italiane. I lettori sono pertanto invitati a considerare attentamente questa eventualità e a controllare, appunto, l’applicabilità al contesto nazionale dei contenuti </a:t>
            </a:r>
            <a:r>
              <a:rPr lang="it-IT" dirty="0" err="1">
                <a:solidFill>
                  <a:srgbClr val="FF0000"/>
                </a:solidFill>
                <a:latin typeface="Titillium Web"/>
              </a:rPr>
              <a:t>riportat</a:t>
            </a:r>
            <a:endParaRPr lang="it-IT" b="0" i="0" dirty="0">
              <a:solidFill>
                <a:srgbClr val="000000"/>
              </a:solidFill>
              <a:effectLst/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73277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7" y="-5596"/>
            <a:ext cx="10242555" cy="68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" y="0"/>
            <a:ext cx="5429701" cy="19491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2" y="2359406"/>
            <a:ext cx="5439893" cy="105923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929" y="425116"/>
            <a:ext cx="5780310" cy="29935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929" y="3564202"/>
            <a:ext cx="5612786" cy="7511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929" y="4577488"/>
            <a:ext cx="5652892" cy="8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9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4" y="184241"/>
            <a:ext cx="10596523" cy="65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6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7" y="315229"/>
            <a:ext cx="9550995" cy="63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69" y="1450705"/>
            <a:ext cx="10797986" cy="3343879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5799221" y="3376863"/>
            <a:ext cx="5245768" cy="24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577516" y="3826042"/>
            <a:ext cx="7764379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7563853" y="2013284"/>
            <a:ext cx="3481136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77516" y="2462463"/>
            <a:ext cx="689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37937" y="5157537"/>
            <a:ext cx="4078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Linee Guida: </a:t>
            </a:r>
            <a:r>
              <a:rPr lang="it-IT" b="1" dirty="0" smtClean="0"/>
              <a:t>LG</a:t>
            </a:r>
          </a:p>
          <a:p>
            <a:endParaRPr lang="it-IT" dirty="0"/>
          </a:p>
          <a:p>
            <a:r>
              <a:rPr lang="it-IT" dirty="0" smtClean="0"/>
              <a:t>Buone Pratiche Clinico Assistenziali: </a:t>
            </a:r>
            <a:r>
              <a:rPr lang="it-IT" b="1" dirty="0" smtClean="0"/>
              <a:t>BPCA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737937" y="5045242"/>
            <a:ext cx="4692316" cy="1379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466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3" y="162717"/>
            <a:ext cx="9764342" cy="65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757" y="896102"/>
            <a:ext cx="10098505" cy="42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936" y="186030"/>
            <a:ext cx="10607479" cy="65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830" y="223600"/>
            <a:ext cx="8815137" cy="31106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33" y="3844639"/>
            <a:ext cx="5170646" cy="27486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59830" y="223600"/>
            <a:ext cx="8815137" cy="3217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7732" y="3844639"/>
            <a:ext cx="5170647" cy="2852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08547" y="3689684"/>
            <a:ext cx="11911264" cy="3168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547" y="3923512"/>
            <a:ext cx="5277853" cy="266979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867398" y="3844639"/>
            <a:ext cx="6019802" cy="2852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69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84" y="260924"/>
            <a:ext cx="9162506" cy="6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26" y="421529"/>
            <a:ext cx="10824172" cy="56587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11" y="336549"/>
            <a:ext cx="11830577" cy="61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84" y="660389"/>
            <a:ext cx="10472496" cy="50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7931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157</Words>
  <Application>Microsoft Office PowerPoint</Application>
  <PresentationFormat>Widescreen</PresentationFormat>
  <Paragraphs>28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Titillium Web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FATTORINI PAOLO</dc:creator>
  <cp:lastModifiedBy>FATTORINI PAOLO</cp:lastModifiedBy>
  <cp:revision>101</cp:revision>
  <dcterms:created xsi:type="dcterms:W3CDTF">2018-10-01T08:12:06Z</dcterms:created>
  <dcterms:modified xsi:type="dcterms:W3CDTF">2019-05-13T08:05:46Z</dcterms:modified>
</cp:coreProperties>
</file>