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57" r:id="rId7"/>
    <p:sldId id="314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79" r:id="rId19"/>
    <p:sldId id="278" r:id="rId20"/>
    <p:sldId id="315" r:id="rId21"/>
    <p:sldId id="316" r:id="rId22"/>
    <p:sldId id="280" r:id="rId23"/>
    <p:sldId id="317" r:id="rId24"/>
    <p:sldId id="318" r:id="rId25"/>
    <p:sldId id="300" r:id="rId26"/>
    <p:sldId id="319" r:id="rId27"/>
    <p:sldId id="301" r:id="rId28"/>
    <p:sldId id="320" r:id="rId29"/>
    <p:sldId id="281" r:id="rId30"/>
    <p:sldId id="282" r:id="rId31"/>
    <p:sldId id="283" r:id="rId32"/>
    <p:sldId id="284" r:id="rId33"/>
    <p:sldId id="286" r:id="rId34"/>
    <p:sldId id="321" r:id="rId35"/>
    <p:sldId id="285" r:id="rId36"/>
    <p:sldId id="287" r:id="rId37"/>
    <p:sldId id="322" r:id="rId38"/>
    <p:sldId id="328" r:id="rId39"/>
    <p:sldId id="288" r:id="rId40"/>
    <p:sldId id="323" r:id="rId41"/>
    <p:sldId id="302" r:id="rId42"/>
    <p:sldId id="303" r:id="rId43"/>
    <p:sldId id="31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78"/>
  </p:normalViewPr>
  <p:slideViewPr>
    <p:cSldViewPr snapToGrid="0" snapToObjects="1">
      <p:cViewPr varScale="1">
        <p:scale>
          <a:sx n="75" d="100"/>
          <a:sy n="75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CF36-D840-CC4D-A9C8-1D2BADDA130B}" type="datetimeFigureOut">
              <a:rPr lang="it-IT" smtClean="0"/>
              <a:t>20/03/20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8A18-2734-D542-A2D2-88C406633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CB49855-1B69-8448-8151-279AA40A78AC}" type="slidenum">
              <a:rPr lang="it-IT" sz="1200"/>
              <a:pPr eaLnBrk="1" hangingPunct="1"/>
              <a:t>10</a:t>
            </a:fld>
            <a:endParaRPr lang="it-IT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1C1987-F6B2-424E-B06F-A570A832C156}" type="slidenum">
              <a:rPr lang="it-IT" sz="1200"/>
              <a:pPr eaLnBrk="1" hangingPunct="1"/>
              <a:t>11</a:t>
            </a:fld>
            <a:endParaRPr lang="it-IT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ea typeface="ＭＳ Ｐゴシック" charset="0"/>
                <a:cs typeface="ＭＳ Ｐゴシック" charset="0"/>
              </a:rPr>
              <a:t>Standardized</a:t>
            </a:r>
            <a:r>
              <a:rPr lang="it-IT" baseline="0" dirty="0">
                <a:ea typeface="ＭＳ Ｐゴシック" charset="0"/>
                <a:cs typeface="ＭＳ Ｐゴシック" charset="0"/>
              </a:rPr>
              <a:t> Death Rate</a:t>
            </a:r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92A2CB-04DC-684A-BDEB-5B8C4C8395CA}" type="slidenum">
              <a:rPr lang="it-IT" sz="1200"/>
              <a:pPr eaLnBrk="1" hangingPunct="1"/>
              <a:t>12</a:t>
            </a:fld>
            <a:endParaRPr lang="it-IT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it-IT" dirty="0" err="1">
                <a:ea typeface="ＭＳ Ｐゴシック" charset="0"/>
                <a:cs typeface="ＭＳ Ｐゴシック" charset="0"/>
              </a:rPr>
              <a:t>Standardized</a:t>
            </a:r>
            <a:r>
              <a:rPr lang="it-IT" baseline="0" dirty="0">
                <a:ea typeface="ＭＳ Ｐゴシック" charset="0"/>
                <a:cs typeface="ＭＳ Ｐゴシック" charset="0"/>
              </a:rPr>
              <a:t> Death Rate</a:t>
            </a: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uk-england-46891392" TargetMode="External"/><Relationship Id="rId2" Type="http://schemas.openxmlformats.org/officeDocument/2006/relationships/hyperlink" Target="https://www.youtube.com/watch?v=yKrZIYBF7k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Psicologia di comunità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8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947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84963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7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499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4" y="736955"/>
            <a:ext cx="8794086" cy="60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1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" y="1489591"/>
            <a:ext cx="8713678" cy="43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Alla luce di questo esempio, prova a ridefinire la risposta che hai dato</a:t>
            </a:r>
          </a:p>
          <a:p>
            <a:endParaRPr lang="it-IT" sz="2400" dirty="0"/>
          </a:p>
          <a:p>
            <a:r>
              <a:rPr lang="it-IT" sz="2400" dirty="0"/>
              <a:t>Dove si situano le cause/ragioni?</a:t>
            </a:r>
          </a:p>
          <a:p>
            <a:r>
              <a:rPr lang="it-IT" sz="2400" dirty="0"/>
              <a:t>Quale è l’oggetto di studio?</a:t>
            </a:r>
          </a:p>
          <a:p>
            <a:r>
              <a:rPr lang="it-IT" sz="2400" dirty="0"/>
              <a:t>E la sede di intervento della psicologia di comunità?</a:t>
            </a:r>
          </a:p>
        </p:txBody>
      </p:sp>
    </p:spTree>
    <p:extLst>
      <p:ext uri="{BB962C8B-B14F-4D97-AF65-F5344CB8AC3E}">
        <p14:creationId xmlns:p14="http://schemas.microsoft.com/office/powerpoint/2010/main" val="503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La psicologia di comunità è una disciplina che si occupa di individuare e sperimentare strategie  professionali per affrontare problemi di comunità, problemi che hanno rilevanti  implicazioni comportamentali e psicologiche</a:t>
            </a:r>
          </a:p>
        </p:txBody>
      </p:sp>
    </p:spTree>
    <p:extLst>
      <p:ext uri="{BB962C8B-B14F-4D97-AF65-F5344CB8AC3E}">
        <p14:creationId xmlns:p14="http://schemas.microsoft.com/office/powerpoint/2010/main" val="149043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Orford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1) aiutare le persone a diventare consapevoli del ruolo che hanno le condizioni in cui vivono nel determinare la loro salute e benessere</a:t>
            </a:r>
          </a:p>
        </p:txBody>
      </p:sp>
    </p:spTree>
    <p:extLst>
      <p:ext uri="{BB962C8B-B14F-4D97-AF65-F5344CB8AC3E}">
        <p14:creationId xmlns:p14="http://schemas.microsoft.com/office/powerpoint/2010/main" val="395677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mission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Orford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2)aiutare le persone a diventare protagoniste  di processi cambiamento delle loro condizioni di vita</a:t>
            </a:r>
          </a:p>
        </p:txBody>
      </p:sp>
    </p:spTree>
    <p:extLst>
      <p:ext uri="{BB962C8B-B14F-4D97-AF65-F5344CB8AC3E}">
        <p14:creationId xmlns:p14="http://schemas.microsoft.com/office/powerpoint/2010/main" val="244612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dimensione collettiva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L’interesse della psicologia di comunità è rivolto all’interdipendenza tra le componenti contestuali (e non unicamente alla rete prossimale) e quelle individuali</a:t>
            </a:r>
          </a:p>
        </p:txBody>
      </p:sp>
    </p:spTree>
    <p:extLst>
      <p:ext uri="{BB962C8B-B14F-4D97-AF65-F5344CB8AC3E}">
        <p14:creationId xmlns:p14="http://schemas.microsoft.com/office/powerpoint/2010/main" val="39339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dimensione collettiva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Al fine di comprendere </a:t>
            </a:r>
          </a:p>
          <a:p>
            <a:r>
              <a:rPr lang="it-IT" dirty="0"/>
              <a:t>le dinamiche transazionali (contesto-individuo) </a:t>
            </a:r>
          </a:p>
          <a:p>
            <a:r>
              <a:rPr lang="it-IT" dirty="0"/>
              <a:t>e capire quali sono le condizioni che influiscono (e come possono essere modificate) sul benessere dell’individuo</a:t>
            </a:r>
          </a:p>
        </p:txBody>
      </p:sp>
    </p:spTree>
    <p:extLst>
      <p:ext uri="{BB962C8B-B14F-4D97-AF65-F5344CB8AC3E}">
        <p14:creationId xmlns:p14="http://schemas.microsoft.com/office/powerpoint/2010/main" val="124891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differenza di alcune discipline psicologiche  che </a:t>
            </a:r>
          </a:p>
          <a:p>
            <a:r>
              <a:rPr lang="it-IT" dirty="0"/>
              <a:t>hanno focalizzato la ricerca sulle componenti individuali (e.g., personalità) </a:t>
            </a:r>
          </a:p>
        </p:txBody>
      </p:sp>
    </p:spTree>
    <p:extLst>
      <p:ext uri="{BB962C8B-B14F-4D97-AF65-F5344CB8AC3E}">
        <p14:creationId xmlns:p14="http://schemas.microsoft.com/office/powerpoint/2010/main" val="127959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Nelle prossime settimane..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Lo psicologo di comunità:</a:t>
            </a:r>
          </a:p>
          <a:p>
            <a:pPr lvl="1"/>
            <a:endParaRPr lang="it-IT" sz="2400" dirty="0"/>
          </a:p>
          <a:p>
            <a:pPr lvl="1"/>
            <a:r>
              <a:rPr lang="it-IT" sz="2400" dirty="0"/>
              <a:t>Cosa fa</a:t>
            </a:r>
          </a:p>
          <a:p>
            <a:pPr lvl="1"/>
            <a:r>
              <a:rPr lang="it-IT" sz="2400" dirty="0"/>
              <a:t>Percorso Formativo</a:t>
            </a:r>
          </a:p>
          <a:p>
            <a:pPr lvl="1"/>
            <a:r>
              <a:rPr lang="it-IT" sz="2400" dirty="0"/>
              <a:t>Ambiti lavorativi</a:t>
            </a:r>
          </a:p>
        </p:txBody>
      </p:sp>
    </p:spTree>
    <p:extLst>
      <p:ext uri="{BB962C8B-B14F-4D97-AF65-F5344CB8AC3E}">
        <p14:creationId xmlns:p14="http://schemas.microsoft.com/office/powerpoint/2010/main" val="54295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differenza di alcune discipline psicologiche  che </a:t>
            </a:r>
          </a:p>
          <a:p>
            <a:r>
              <a:rPr lang="it-IT" dirty="0"/>
              <a:t>hanno focalizzato la ricerca sulle componenti individuali (e.g., personalità) </a:t>
            </a:r>
          </a:p>
          <a:p>
            <a:r>
              <a:rPr lang="it-IT" dirty="0"/>
              <a:t>hanno spiegato il comportamento come funzione di fattori individuali</a:t>
            </a:r>
          </a:p>
        </p:txBody>
      </p:sp>
    </p:spTree>
    <p:extLst>
      <p:ext uri="{BB962C8B-B14F-4D97-AF65-F5344CB8AC3E}">
        <p14:creationId xmlns:p14="http://schemas.microsoft.com/office/powerpoint/2010/main" val="415138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differenza di alcune discipline psicologiche  che </a:t>
            </a:r>
          </a:p>
          <a:p>
            <a:r>
              <a:rPr lang="it-IT" dirty="0"/>
              <a:t>hanno focalizzato la ricerca sulle componenti individuali (e.g., personalità) </a:t>
            </a:r>
          </a:p>
          <a:p>
            <a:r>
              <a:rPr lang="it-IT" dirty="0"/>
              <a:t>hanno spiegato il comportamento come funzione di fattori individuali</a:t>
            </a:r>
          </a:p>
          <a:p>
            <a:r>
              <a:rPr lang="it-IT" dirty="0"/>
              <a:t>Centrano l’intervento/cambiamento su strategie individuali (aumento delle capacità </a:t>
            </a:r>
            <a:r>
              <a:rPr lang="it-IT"/>
              <a:t>di adattarsi </a:t>
            </a:r>
            <a:r>
              <a:rPr lang="it-IT" dirty="0"/>
              <a:t>a determinati contesti)</a:t>
            </a:r>
          </a:p>
        </p:txBody>
      </p:sp>
    </p:spTree>
    <p:extLst>
      <p:ext uri="{BB962C8B-B14F-4D97-AF65-F5344CB8AC3E}">
        <p14:creationId xmlns:p14="http://schemas.microsoft.com/office/powerpoint/2010/main" val="372239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Psicologia di comunità  assume che il comportamento deve  essere capito all’interne delle reti sociali in cui è inserito</a:t>
            </a:r>
          </a:p>
        </p:txBody>
      </p:sp>
    </p:spTree>
    <p:extLst>
      <p:ext uri="{BB962C8B-B14F-4D97-AF65-F5344CB8AC3E}">
        <p14:creationId xmlns:p14="http://schemas.microsoft.com/office/powerpoint/2010/main" val="228972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Psicologia di comunità  assume che il comportamento deve  essere capito all’interne delle reti sociali in cui è inserito</a:t>
            </a:r>
          </a:p>
          <a:p>
            <a:r>
              <a:rPr lang="it-IT" dirty="0"/>
              <a:t>Non significa trascendere l’individuo !!!</a:t>
            </a:r>
          </a:p>
          <a:p>
            <a:r>
              <a:rPr lang="it-IT" dirty="0"/>
              <a:t>Ma significa avere come unità di analisi l’interfaccia tra la persona e l’ambiente: </a:t>
            </a:r>
            <a:r>
              <a:rPr lang="it-IT" b="1" dirty="0"/>
              <a:t>persona-nel-contesto</a:t>
            </a:r>
          </a:p>
        </p:txBody>
      </p:sp>
    </p:spTree>
    <p:extLst>
      <p:ext uri="{BB962C8B-B14F-4D97-AF65-F5344CB8AC3E}">
        <p14:creationId xmlns:p14="http://schemas.microsoft.com/office/powerpoint/2010/main" val="29723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Psicologia di comunità  assume che il comportamento deve  essere capito all’interne delle reti sociali in cui è inserito</a:t>
            </a:r>
          </a:p>
          <a:p>
            <a:r>
              <a:rPr lang="it-IT" dirty="0"/>
              <a:t>Non significa trascendere l’individuo !!!</a:t>
            </a:r>
          </a:p>
          <a:p>
            <a:r>
              <a:rPr lang="it-IT" dirty="0"/>
              <a:t>Ma significa avere come unità di analisi l’interfaccia tra la persona e l’ambiente: </a:t>
            </a:r>
            <a:r>
              <a:rPr lang="it-IT" b="1" dirty="0"/>
              <a:t>persona-nel-contesto</a:t>
            </a:r>
          </a:p>
          <a:p>
            <a:r>
              <a:rPr lang="it-IT" b="1" dirty="0"/>
              <a:t>Esempio suicidi e povertà: non solo difficoltà psicologiche individuali ma in relazione ai contesti in cui la persona è inserita</a:t>
            </a:r>
          </a:p>
        </p:txBody>
      </p:sp>
    </p:spTree>
    <p:extLst>
      <p:ext uri="{BB962C8B-B14F-4D97-AF65-F5344CB8AC3E}">
        <p14:creationId xmlns:p14="http://schemas.microsoft.com/office/powerpoint/2010/main" val="29723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Psicologia di comunità  adotta una metafora ecologica</a:t>
            </a:r>
          </a:p>
          <a:p>
            <a:r>
              <a:rPr lang="it-IT" b="1" dirty="0"/>
              <a:t>Non scompone </a:t>
            </a:r>
            <a:r>
              <a:rPr lang="it-IT" dirty="0"/>
              <a:t>l’individuo in processi di base, per esempio percezione, cognizione ed emozione</a:t>
            </a:r>
          </a:p>
        </p:txBody>
      </p:sp>
    </p:spTree>
    <p:extLst>
      <p:ext uri="{BB962C8B-B14F-4D97-AF65-F5344CB8AC3E}">
        <p14:creationId xmlns:p14="http://schemas.microsoft.com/office/powerpoint/2010/main" val="205182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Psicologia di comunità  adotta una metafora ecologica</a:t>
            </a:r>
          </a:p>
          <a:p>
            <a:r>
              <a:rPr lang="it-IT" b="1" dirty="0"/>
              <a:t>Non scompone </a:t>
            </a:r>
            <a:r>
              <a:rPr lang="it-IT" dirty="0"/>
              <a:t>l’individuo in processi di base, per esempio percezione, cognizione ed emozione</a:t>
            </a:r>
          </a:p>
          <a:p>
            <a:r>
              <a:rPr lang="it-IT" b="1" dirty="0"/>
              <a:t>Interconnessione dei sistemi </a:t>
            </a:r>
            <a:r>
              <a:rPr lang="it-IT" dirty="0"/>
              <a:t>di vita, assumendo che il risultato di condizioni problematiche siano la risultante dell’interazione tra individui, </a:t>
            </a:r>
            <a:r>
              <a:rPr lang="it-IT" dirty="0" err="1"/>
              <a:t>setting</a:t>
            </a:r>
            <a:r>
              <a:rPr lang="it-IT" dirty="0"/>
              <a:t> e sistemi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28569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situazioni problematiche vengono affrontate attuando cambiamenti nei contesi di vita e attivando le risorse presenti nell’unità di analisi individuo-ambiente</a:t>
            </a:r>
          </a:p>
        </p:txBody>
      </p:sp>
    </p:spTree>
    <p:extLst>
      <p:ext uri="{BB962C8B-B14F-4D97-AF65-F5344CB8AC3E}">
        <p14:creationId xmlns:p14="http://schemas.microsoft.com/office/powerpoint/2010/main" val="4213372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situazioni problematiche vengono affrontate attuando cambiamenti nei contesi di vita e attivando le risorse presenti nell’unità di analisi individuo-</a:t>
            </a:r>
            <a:r>
              <a:rPr lang="it-IT" dirty="0" err="1"/>
              <a:t>ambinete</a:t>
            </a:r>
            <a:endParaRPr lang="it-IT" dirty="0"/>
          </a:p>
          <a:p>
            <a:r>
              <a:rPr lang="it-IT" b="1" dirty="0"/>
              <a:t>Il target degli interventi</a:t>
            </a:r>
            <a:r>
              <a:rPr lang="it-IT" dirty="0"/>
              <a:t> sono i contesti significativi della vita dell’individuo, per esempio le organizzazioni (scuola), i quartieri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86123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non individualistico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Qualcuno potrebbe giustamente obiettare che altre discipline hanno come unità di analisi o prendono altresì in considerazione gli ambienti di vita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69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Nelle prossime settimane..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2400" dirty="0"/>
              <a:t>La psicologia di comunità:</a:t>
            </a:r>
          </a:p>
          <a:p>
            <a:endParaRPr lang="it-IT" sz="2400" dirty="0"/>
          </a:p>
          <a:p>
            <a:r>
              <a:rPr lang="it-IT" sz="2400" dirty="0"/>
              <a:t>Similarità e differenze con altre discipline</a:t>
            </a:r>
          </a:p>
          <a:p>
            <a:r>
              <a:rPr lang="it-IT" sz="2400" dirty="0"/>
              <a:t>Nascita ed evoluzione della disciplina</a:t>
            </a:r>
          </a:p>
          <a:p>
            <a:r>
              <a:rPr lang="it-IT" sz="2400" dirty="0"/>
              <a:t>Obiettivi della disciplina</a:t>
            </a:r>
          </a:p>
        </p:txBody>
      </p:sp>
    </p:spTree>
    <p:extLst>
      <p:ext uri="{BB962C8B-B14F-4D97-AF65-F5344CB8AC3E}">
        <p14:creationId xmlns:p14="http://schemas.microsoft.com/office/powerpoint/2010/main" val="2050410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Differenziamo ora la psicologia di comunità da queste altre discipline al fine di comprendere meglio cosa sia questa ‘comunità’</a:t>
            </a:r>
          </a:p>
        </p:txBody>
      </p:sp>
    </p:spTree>
    <p:extLst>
      <p:ext uri="{BB962C8B-B14F-4D97-AF65-F5344CB8AC3E}">
        <p14:creationId xmlns:p14="http://schemas.microsoft.com/office/powerpoint/2010/main" val="153185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Psicologia clinica e di comunità hanno entrambe come finalità il benessere della persona</a:t>
            </a:r>
          </a:p>
          <a:p>
            <a:r>
              <a:rPr lang="it-IT" dirty="0"/>
              <a:t>Entrambe sono importanti e una non esclude l’altra</a:t>
            </a:r>
          </a:p>
          <a:p>
            <a:r>
              <a:rPr lang="it-IT" b="1" dirty="0"/>
              <a:t>Non si tratta di istaurare un rapporto gerarchico tra le discipline ma usiamo la ‘differenza’ per capire l’unicità della disciplina</a:t>
            </a:r>
          </a:p>
        </p:txBody>
      </p:sp>
    </p:spTree>
    <p:extLst>
      <p:ext uri="{BB962C8B-B14F-4D97-AF65-F5344CB8AC3E}">
        <p14:creationId xmlns:p14="http://schemas.microsoft.com/office/powerpoint/2010/main" val="238990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Ps comunità e clinica identificano percorsi di intervento differenti per:</a:t>
            </a:r>
          </a:p>
          <a:p>
            <a:r>
              <a:rPr lang="it-IT" dirty="0"/>
              <a:t>Tempo</a:t>
            </a:r>
          </a:p>
          <a:p>
            <a:r>
              <a:rPr lang="it-IT" dirty="0"/>
              <a:t>Luogo </a:t>
            </a:r>
          </a:p>
          <a:p>
            <a:r>
              <a:rPr lang="it-IT" dirty="0"/>
              <a:t>Modo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92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TEMPO</a:t>
            </a:r>
          </a:p>
          <a:p>
            <a:r>
              <a:rPr lang="it-IT" dirty="0"/>
              <a:t>PS comunità: ottica pro-attiva</a:t>
            </a:r>
          </a:p>
          <a:p>
            <a:pPr lvl="1"/>
            <a:r>
              <a:rPr lang="it-IT" dirty="0"/>
              <a:t>Cerca di intervenire prima dell’insorgenza dei problemi, interviene per promuove il benessere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648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TEMPO</a:t>
            </a:r>
          </a:p>
          <a:p>
            <a:r>
              <a:rPr lang="it-IT" dirty="0">
                <a:solidFill>
                  <a:srgbClr val="BFBFBF"/>
                </a:solidFill>
              </a:rPr>
              <a:t>PS comunità: ottica pro-attiva</a:t>
            </a:r>
          </a:p>
          <a:p>
            <a:pPr lvl="1"/>
            <a:r>
              <a:rPr lang="it-IT" dirty="0">
                <a:solidFill>
                  <a:srgbClr val="BFBFBF"/>
                </a:solidFill>
              </a:rPr>
              <a:t>Cerca di intervenire prima dell’insorgenza dei problemi, interviene per promuove il benessere </a:t>
            </a:r>
          </a:p>
          <a:p>
            <a:r>
              <a:rPr lang="it-IT" dirty="0"/>
              <a:t>PS clinica: ottica retro-attiva</a:t>
            </a:r>
          </a:p>
          <a:p>
            <a:pPr lvl="1"/>
            <a:r>
              <a:rPr lang="it-IT" dirty="0"/>
              <a:t>Interviene quando gli individui hanno già sviluppato qualche malessere psicologico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6070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PS comunità: ottica pro-attiva</a:t>
            </a:r>
          </a:p>
          <a:p>
            <a:pPr lvl="1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Cerca di intervenire prima dell’insorgenza dei problemi, interviene per promuove il benessere </a:t>
            </a:r>
          </a:p>
          <a:p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PS clinica: ottica retro-attiva</a:t>
            </a:r>
          </a:p>
          <a:p>
            <a:pPr lvl="1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Interviene quando gli individui hanno già sviluppato qualche malessere psicologico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Levine &amp; </a:t>
            </a:r>
            <a:r>
              <a:rPr lang="it-IT" dirty="0" err="1"/>
              <a:t>Perkins</a:t>
            </a:r>
            <a:r>
              <a:rPr lang="it-IT" dirty="0"/>
              <a:t>: la psicologia di comunità ha a che fare con tutto quello che una persona vive prima di diventare un caso clinico</a:t>
            </a:r>
          </a:p>
        </p:txBody>
      </p:sp>
    </p:spTree>
    <p:extLst>
      <p:ext uri="{BB962C8B-B14F-4D97-AF65-F5344CB8AC3E}">
        <p14:creationId xmlns:p14="http://schemas.microsoft.com/office/powerpoint/2010/main" val="293091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Luogo:</a:t>
            </a:r>
          </a:p>
          <a:p>
            <a:r>
              <a:rPr lang="it-IT" dirty="0">
                <a:solidFill>
                  <a:schemeClr val="tx1"/>
                </a:solidFill>
              </a:rPr>
              <a:t>La </a:t>
            </a:r>
            <a:r>
              <a:rPr lang="it-IT" dirty="0" err="1">
                <a:solidFill>
                  <a:schemeClr val="tx1"/>
                </a:solidFill>
              </a:rPr>
              <a:t>ps</a:t>
            </a:r>
            <a:r>
              <a:rPr lang="it-IT" dirty="0">
                <a:solidFill>
                  <a:schemeClr val="tx1"/>
                </a:solidFill>
              </a:rPr>
              <a:t>. Clinica colloca le cause e gli interventi all’interno dell’individuo, per es. problema di salute mentale </a:t>
            </a:r>
            <a:r>
              <a:rPr lang="it-IT" dirty="0">
                <a:solidFill>
                  <a:schemeClr val="tx1"/>
                </a:solidFill>
                <a:sym typeface="Wingdings"/>
              </a:rPr>
              <a:t> sistema emotivo/cognitivo</a:t>
            </a:r>
          </a:p>
        </p:txBody>
      </p:sp>
    </p:spTree>
    <p:extLst>
      <p:ext uri="{BB962C8B-B14F-4D97-AF65-F5344CB8AC3E}">
        <p14:creationId xmlns:p14="http://schemas.microsoft.com/office/powerpoint/2010/main" val="2347006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Luogo:</a:t>
            </a:r>
          </a:p>
          <a:p>
            <a:r>
              <a:rPr lang="it-IT" dirty="0">
                <a:solidFill>
                  <a:srgbClr val="BFBFBF"/>
                </a:solidFill>
              </a:rPr>
              <a:t>La </a:t>
            </a:r>
            <a:r>
              <a:rPr lang="it-IT" dirty="0" err="1">
                <a:solidFill>
                  <a:srgbClr val="BFBFBF"/>
                </a:solidFill>
              </a:rPr>
              <a:t>ps</a:t>
            </a:r>
            <a:r>
              <a:rPr lang="it-IT" dirty="0">
                <a:solidFill>
                  <a:srgbClr val="BFBFBF"/>
                </a:solidFill>
              </a:rPr>
              <a:t>. Clinica colloca le cause e gli interventi all’interno dell’individuo, per es. problema di salute mentale </a:t>
            </a:r>
            <a:r>
              <a:rPr lang="it-IT" dirty="0">
                <a:solidFill>
                  <a:srgbClr val="BFBFBF"/>
                </a:solidFill>
                <a:sym typeface="Wingdings"/>
              </a:rPr>
              <a:t> sistema emotivo/cognitivo</a:t>
            </a:r>
          </a:p>
          <a:p>
            <a:r>
              <a:rPr lang="it-IT" dirty="0">
                <a:solidFill>
                  <a:schemeClr val="tx1"/>
                </a:solidFill>
                <a:sym typeface="Wingdings"/>
              </a:rPr>
              <a:t>La </a:t>
            </a:r>
            <a:r>
              <a:rPr lang="it-IT" dirty="0" err="1">
                <a:solidFill>
                  <a:schemeClr val="tx1"/>
                </a:solidFill>
                <a:sym typeface="Wingdings"/>
              </a:rPr>
              <a:t>ps</a:t>
            </a:r>
            <a:r>
              <a:rPr lang="it-IT" dirty="0">
                <a:solidFill>
                  <a:schemeClr val="tx1"/>
                </a:solidFill>
                <a:sym typeface="Wingdings"/>
              </a:rPr>
              <a:t>. Comunità colloca le cause del malessere anche nel sistema legislativo/politico che dà forma alle condizioni individuali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65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 due approcci (clinico e comunità): </a:t>
            </a:r>
          </a:p>
          <a:p>
            <a:r>
              <a:rPr lang="it-IT" dirty="0">
                <a:solidFill>
                  <a:schemeClr val="tx1"/>
                </a:solidFill>
              </a:rPr>
              <a:t> retroattivo-individuo-individuale</a:t>
            </a:r>
          </a:p>
          <a:p>
            <a:r>
              <a:rPr lang="it-IT" dirty="0">
                <a:solidFill>
                  <a:schemeClr val="tx1"/>
                </a:solidFill>
              </a:rPr>
              <a:t>Proattivo-contesto-comunità</a:t>
            </a:r>
          </a:p>
          <a:p>
            <a:r>
              <a:rPr lang="it-IT" dirty="0">
                <a:solidFill>
                  <a:schemeClr val="tx1"/>
                </a:solidFill>
              </a:rPr>
              <a:t>Non devono essere visti in contrapposizione ma in continuità (lo vedremo quando parleremo di prevenzione)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4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Modo:</a:t>
            </a:r>
          </a:p>
          <a:p>
            <a:r>
              <a:rPr lang="it-IT" dirty="0">
                <a:solidFill>
                  <a:schemeClr val="tx1"/>
                </a:solidFill>
              </a:rPr>
              <a:t>ESEMPIO: </a:t>
            </a:r>
            <a:r>
              <a:rPr lang="it-IT" i="1" dirty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>
                <a:solidFill>
                  <a:schemeClr val="tx1"/>
                </a:solidFill>
              </a:rPr>
              <a:t>Approccio tradizionale: percorso graduale al termine del quale sarà possibile accedere ad una abitazione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3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Nelle prossime settimane..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charset="0"/>
              <a:buChar char="!"/>
            </a:pPr>
            <a:r>
              <a:rPr lang="it-IT" sz="2800" b="1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Obiettivo generale</a:t>
            </a:r>
            <a:r>
              <a:rPr lang="it-IT" sz="28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charset="0"/>
              <a:buChar char="!"/>
            </a:pPr>
            <a:endParaRPr lang="it-IT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Clr>
                <a:srgbClr val="063DE8"/>
              </a:buClr>
              <a:buFont typeface="Wingdings" charset="0"/>
              <a:buChar char="ü"/>
            </a:pPr>
            <a:r>
              <a:rPr lang="it-IT" sz="2000" dirty="0">
                <a:solidFill>
                  <a:schemeClr val="tx2"/>
                </a:solidFill>
                <a:ea typeface="ＭＳ Ｐゴシック" charset="0"/>
              </a:rPr>
              <a:t>Apprendere teorie, strumenti e metodologie di analisi e di intervento della Psicologia di Comunità</a:t>
            </a:r>
            <a:endParaRPr lang="it-IT" sz="2000" dirty="0">
              <a:ea typeface="ＭＳ Ｐゴシック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72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Modo:</a:t>
            </a:r>
          </a:p>
          <a:p>
            <a:r>
              <a:rPr lang="it-IT" dirty="0">
                <a:solidFill>
                  <a:schemeClr val="tx1"/>
                </a:solidFill>
              </a:rPr>
              <a:t>ESEMPIO: </a:t>
            </a:r>
            <a:r>
              <a:rPr lang="it-IT" i="1" dirty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>
                <a:solidFill>
                  <a:srgbClr val="BFBFBF"/>
                </a:solidFill>
              </a:rPr>
              <a:t>Approccio tradizionale: percorso graduale al termine del quale sarà possibile accedere ad una abitazione</a:t>
            </a:r>
          </a:p>
          <a:p>
            <a:r>
              <a:rPr lang="it-IT" dirty="0">
                <a:solidFill>
                  <a:schemeClr val="tx1"/>
                </a:solidFill>
              </a:rPr>
              <a:t>Approccio di comunità: cambiare le condizioni di vita (</a:t>
            </a:r>
            <a:r>
              <a:rPr lang="it-IT" dirty="0" err="1">
                <a:solidFill>
                  <a:schemeClr val="tx1"/>
                </a:solidFill>
              </a:rPr>
              <a:t>housing</a:t>
            </a:r>
            <a:r>
              <a:rPr lang="it-IT" dirty="0">
                <a:solidFill>
                  <a:schemeClr val="tx1"/>
                </a:solidFill>
              </a:rPr>
              <a:t> first)  e sostengo professionale</a:t>
            </a:r>
          </a:p>
          <a:p>
            <a:r>
              <a:rPr lang="it-IT" dirty="0">
                <a:solidFill>
                  <a:schemeClr val="tx1"/>
                </a:solidFill>
              </a:rPr>
              <a:t>Dibattito e ricerca in corso</a:t>
            </a:r>
            <a:r>
              <a:rPr lang="mr-IN" dirty="0">
                <a:solidFill>
                  <a:schemeClr val="tx1"/>
                </a:solidFill>
              </a:rPr>
              <a:t>…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5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Modo:</a:t>
            </a:r>
          </a:p>
          <a:p>
            <a:r>
              <a:rPr lang="it-IT" dirty="0">
                <a:solidFill>
                  <a:schemeClr val="tx1"/>
                </a:solidFill>
              </a:rPr>
              <a:t>ESEMPIO: </a:t>
            </a:r>
            <a:r>
              <a:rPr lang="it-IT" i="1" dirty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>
                <a:solidFill>
                  <a:schemeClr val="tx1"/>
                </a:solidFill>
              </a:rPr>
              <a:t>Approccio tradizionale: centrato sulla promozione di competenze individuali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it-IT" dirty="0">
                <a:solidFill>
                  <a:schemeClr val="tx1"/>
                </a:solidFill>
              </a:rPr>
              <a:t>per esempio training per l’acquisizione di conoscenze o per lo sviluppo di abilità di </a:t>
            </a:r>
            <a:r>
              <a:rPr lang="it-IT" dirty="0" err="1">
                <a:solidFill>
                  <a:schemeClr val="tx1"/>
                </a:solidFill>
              </a:rPr>
              <a:t>problem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solving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9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Modo:</a:t>
            </a:r>
          </a:p>
          <a:p>
            <a:r>
              <a:rPr lang="it-IT" dirty="0">
                <a:solidFill>
                  <a:schemeClr val="tx1"/>
                </a:solidFill>
              </a:rPr>
              <a:t>ESEMPIO: </a:t>
            </a:r>
            <a:r>
              <a:rPr lang="it-IT" i="1" dirty="0">
                <a:solidFill>
                  <a:schemeClr val="tx1"/>
                </a:solidFill>
              </a:rPr>
              <a:t>questione dei ‘senza fissa dimora’</a:t>
            </a:r>
          </a:p>
          <a:p>
            <a:r>
              <a:rPr lang="it-IT" dirty="0">
                <a:solidFill>
                  <a:schemeClr val="tx1"/>
                </a:solidFill>
              </a:rPr>
              <a:t>Approccio più recente: centrato sulla modifica del contesto inteso sia come modifica dell’immediato ma anche come modifica delle politiche rilevanti che creano un humus culturale</a:t>
            </a:r>
          </a:p>
          <a:p>
            <a:r>
              <a:rPr lang="it-IT" dirty="0">
                <a:solidFill>
                  <a:schemeClr val="tx1"/>
                </a:solidFill>
              </a:rPr>
              <a:t>In questo senso la casa non è una meta/</a:t>
            </a:r>
            <a:r>
              <a:rPr lang="it-IT" dirty="0" err="1">
                <a:solidFill>
                  <a:schemeClr val="tx1"/>
                </a:solidFill>
              </a:rPr>
              <a:t>reward</a:t>
            </a:r>
            <a:r>
              <a:rPr lang="it-IT" dirty="0">
                <a:solidFill>
                  <a:schemeClr val="tx1"/>
                </a:solidFill>
              </a:rPr>
              <a:t> ma è il primo cambiamento su cui agire</a:t>
            </a:r>
          </a:p>
        </p:txBody>
      </p:sp>
    </p:spTree>
    <p:extLst>
      <p:ext uri="{BB962C8B-B14F-4D97-AF65-F5344CB8AC3E}">
        <p14:creationId xmlns:p14="http://schemas.microsoft.com/office/powerpoint/2010/main" val="3058056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BBC III: </a:t>
            </a:r>
            <a:r>
              <a:rPr lang="it-IT" dirty="0" err="1"/>
              <a:t>Housing</a:t>
            </a:r>
            <a:r>
              <a:rPr lang="it-IT" dirty="0"/>
              <a:t> First 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2"/>
              </a:rPr>
              <a:t>https://www.youtube.com/watch?v=yKrZIYBF7ks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3"/>
              </a:rPr>
              <a:t>https://www.bbc.com/news/uk-england-46891392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Nelle prossime settimane..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20000"/>
              </a:spcBef>
              <a:buFont typeface="Wingdings" charset="0"/>
              <a:buChar char="!"/>
            </a:pPr>
            <a:r>
              <a:rPr lang="it-IT" sz="2800" b="1" dirty="0"/>
              <a:t>Obiettivi specifici</a:t>
            </a:r>
            <a:r>
              <a:rPr lang="it-IT" sz="280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Offrire un modo diverso di analizzare e affrontare i problemi della vita quotidiana delle persone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Presentare una serie di modelli e concetti teorici di base </a:t>
            </a:r>
            <a:r>
              <a:rPr lang="it-IT" sz="2800" dirty="0" err="1"/>
              <a:t>all</a:t>
            </a:r>
            <a:r>
              <a:rPr lang="ja-JP" altLang="it-IT" sz="2800" dirty="0"/>
              <a:t>’</a:t>
            </a:r>
            <a:r>
              <a:rPr lang="it-IT" altLang="ja-JP" sz="2800" dirty="0"/>
              <a:t>approccio della Psicologia di comunità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Familiarizzare con alcuni strumenti per l</a:t>
            </a:r>
            <a:r>
              <a:rPr lang="ja-JP" altLang="it-IT" sz="2800" dirty="0"/>
              <a:t>’</a:t>
            </a:r>
            <a:r>
              <a:rPr lang="it-IT" altLang="ja-JP" sz="2800" dirty="0"/>
              <a:t>analisi degli ambienti di vita</a:t>
            </a:r>
          </a:p>
          <a:p>
            <a:pPr marL="742950" lvl="1" indent="-285750">
              <a:spcBef>
                <a:spcPct val="20000"/>
              </a:spcBef>
              <a:buClr>
                <a:srgbClr val="063DE8"/>
              </a:buClr>
              <a:buFont typeface="Wingdings" charset="0"/>
              <a:buChar char="ü"/>
            </a:pPr>
            <a:r>
              <a:rPr lang="it-IT" sz="2800" dirty="0"/>
              <a:t>Presentare alcuni modelli con cui si può intervenire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183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Che cosa è la Psicologia di comunità?</a:t>
            </a:r>
          </a:p>
          <a:p>
            <a:r>
              <a:rPr lang="it-IT" sz="2400" dirty="0"/>
              <a:t>Fornisci una definizione scritta 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5988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b="1" dirty="0"/>
              <a:t>Cosa mi aspetto da questo corso ?</a:t>
            </a:r>
          </a:p>
          <a:p>
            <a:r>
              <a:rPr lang="it-IT" sz="2400" dirty="0"/>
              <a:t>Fornisci una risposta scritta</a:t>
            </a:r>
          </a:p>
        </p:txBody>
      </p:sp>
    </p:spTree>
    <p:extLst>
      <p:ext uri="{BB962C8B-B14F-4D97-AF65-F5344CB8AC3E}">
        <p14:creationId xmlns:p14="http://schemas.microsoft.com/office/powerpoint/2010/main" val="139541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Che cosa è la Psicologia di comunità?</a:t>
            </a:r>
          </a:p>
          <a:p>
            <a:endParaRPr lang="it-IT" sz="2400" b="1" dirty="0"/>
          </a:p>
          <a:p>
            <a:r>
              <a:rPr lang="it-IT" sz="2400" dirty="0"/>
              <a:t>1) Un modo diverso di porsi le domande </a:t>
            </a:r>
          </a:p>
          <a:p>
            <a:r>
              <a:rPr lang="it-IT" sz="2400" dirty="0"/>
              <a:t>2) Un modo specifico di guardare alle cause dei fenomeni</a:t>
            </a:r>
          </a:p>
          <a:p>
            <a:r>
              <a:rPr lang="it-IT" sz="2400" dirty="0"/>
              <a:t>3) un modo specifico di intervenire</a:t>
            </a:r>
          </a:p>
        </p:txBody>
      </p:sp>
    </p:spTree>
    <p:extLst>
      <p:ext uri="{BB962C8B-B14F-4D97-AF65-F5344CB8AC3E}">
        <p14:creationId xmlns:p14="http://schemas.microsoft.com/office/powerpoint/2010/main" val="14563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Depressione e suicidio</a:t>
            </a:r>
            <a:r>
              <a:rPr lang="mr-IN" sz="2400" dirty="0"/>
              <a:t>…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Quali sono le cause?</a:t>
            </a:r>
          </a:p>
          <a:p>
            <a:r>
              <a:rPr lang="it-IT" sz="2400" dirty="0"/>
              <a:t>Come interveniamo?</a:t>
            </a:r>
          </a:p>
          <a:p>
            <a:r>
              <a:rPr lang="it-IT" sz="2400" dirty="0"/>
              <a:t>(risposta scritta)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9431795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1037</TotalTime>
  <Words>1310</Words>
  <Application>Microsoft Macintosh PowerPoint</Application>
  <PresentationFormat>Presentazione su schermo (4:3)</PresentationFormat>
  <Paragraphs>181</Paragraphs>
  <Slides>43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メイリオ</vt:lpstr>
      <vt:lpstr>ＭＳ Ｐゴシック</vt:lpstr>
      <vt:lpstr>Calibri</vt:lpstr>
      <vt:lpstr>Century Gothic</vt:lpstr>
      <vt:lpstr>Times New Roman</vt:lpstr>
      <vt:lpstr>Wingdings</vt:lpstr>
      <vt:lpstr>Wingdings 2</vt:lpstr>
      <vt:lpstr>Percezione</vt:lpstr>
      <vt:lpstr>Psicologia di comunità</vt:lpstr>
      <vt:lpstr>Nelle prossime settimane..</vt:lpstr>
      <vt:lpstr>Nelle prossime settimane..</vt:lpstr>
      <vt:lpstr>Nelle prossime settimane..</vt:lpstr>
      <vt:lpstr>Nelle prossime settimane..</vt:lpstr>
      <vt:lpstr>Domanda:</vt:lpstr>
      <vt:lpstr>Domanda:</vt:lpstr>
      <vt:lpstr>Domanda:</vt:lpstr>
      <vt:lpstr>Domanda </vt:lpstr>
      <vt:lpstr>Presentazione standard di PowerPoint</vt:lpstr>
      <vt:lpstr>Presentazione standard di PowerPoint</vt:lpstr>
      <vt:lpstr>Presentazione standard di PowerPoint</vt:lpstr>
      <vt:lpstr>Domanda </vt:lpstr>
      <vt:lpstr>Prima definizione</vt:lpstr>
      <vt:lpstr>mission</vt:lpstr>
      <vt:lpstr>mission</vt:lpstr>
      <vt:lpstr>La dimensione collettiva</vt:lpstr>
      <vt:lpstr>La dimensione collettiva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Approccio non individualistico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Per differenziazione:</vt:lpstr>
      <vt:lpstr>BBC III: Housing First  Model</vt:lpstr>
    </vt:vector>
  </TitlesOfParts>
  <Company>Università di Trieste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di comunità</dc:title>
  <dc:creator>Andrea Carnaghi</dc:creator>
  <cp:lastModifiedBy>Microsoft Office User</cp:lastModifiedBy>
  <cp:revision>57</cp:revision>
  <dcterms:created xsi:type="dcterms:W3CDTF">2019-01-15T15:53:00Z</dcterms:created>
  <dcterms:modified xsi:type="dcterms:W3CDTF">2020-03-20T16:00:07Z</dcterms:modified>
</cp:coreProperties>
</file>