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24" r:id="rId2"/>
    <p:sldId id="325" r:id="rId3"/>
    <p:sldId id="326" r:id="rId4"/>
    <p:sldId id="327" r:id="rId5"/>
    <p:sldId id="294" r:id="rId6"/>
    <p:sldId id="268" r:id="rId7"/>
    <p:sldId id="329" r:id="rId8"/>
    <p:sldId id="330" r:id="rId9"/>
    <p:sldId id="269" r:id="rId10"/>
    <p:sldId id="331" r:id="rId11"/>
    <p:sldId id="271" r:id="rId12"/>
    <p:sldId id="273" r:id="rId13"/>
    <p:sldId id="295" r:id="rId14"/>
    <p:sldId id="296" r:id="rId15"/>
    <p:sldId id="297" r:id="rId16"/>
    <p:sldId id="299" r:id="rId17"/>
    <p:sldId id="332" r:id="rId18"/>
    <p:sldId id="304" r:id="rId19"/>
    <p:sldId id="333" r:id="rId20"/>
    <p:sldId id="305" r:id="rId21"/>
    <p:sldId id="307" r:id="rId22"/>
    <p:sldId id="334" r:id="rId23"/>
    <p:sldId id="30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78"/>
  </p:normalViewPr>
  <p:slideViewPr>
    <p:cSldViewPr snapToGrid="0" snapToObjects="1">
      <p:cViewPr varScale="1">
        <p:scale>
          <a:sx n="75" d="100"/>
          <a:sy n="75" d="100"/>
        </p:scale>
        <p:origin x="20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0CF36-D840-CC4D-A9C8-1D2BADDA130B}" type="datetimeFigureOut">
              <a:rPr lang="it-IT" smtClean="0"/>
              <a:t>23/03/20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48A18-2734-D542-A2D2-88C4066335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5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EB523B1-B3FC-7B46-A227-2B81C8F029D5}" type="slidenum">
              <a:rPr lang="it-IT" sz="1200"/>
              <a:pPr eaLnBrk="1" hangingPunct="1"/>
              <a:t>11</a:t>
            </a:fld>
            <a:endParaRPr lang="it-IT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it-IT" dirty="0">
                <a:ea typeface="ＭＳ Ｐゴシック" charset="0"/>
                <a:cs typeface="ＭＳ Ｐゴシック" charset="0"/>
              </a:rPr>
              <a:t>Per quanto riguarda</a:t>
            </a:r>
            <a:r>
              <a:rPr lang="it-IT" baseline="0" dirty="0">
                <a:ea typeface="ＭＳ Ｐゴシック" charset="0"/>
                <a:cs typeface="ＭＳ Ｐゴシック" charset="0"/>
              </a:rPr>
              <a:t> la ricerca, essa non si calcifica in un determinato metodo ma si plasma sulla specificità del contesto e adotta diversi metodi, quasi sperimentale, qualitativo e ricerca intervento che vedremo successivamente.</a:t>
            </a:r>
            <a:endParaRPr lang="it-IT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8A18-2734-D542-A2D2-88C406633506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394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8A18-2734-D542-A2D2-88C406633506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39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it-IT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3/23/20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3/23/20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3/23/20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‹N›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v7AeqNt6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Housing</a:t>
            </a:r>
            <a:r>
              <a:rPr lang="it-IT" dirty="0"/>
              <a:t> First  Model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2442633"/>
            <a:ext cx="68326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55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Prima definizione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l</a:t>
            </a:r>
            <a:r>
              <a:rPr lang="ja-JP" altLang="it-IT" sz="2400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2400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obiettivo è quello di comprendere in modo critico i problemi sociali attraverso la </a:t>
            </a:r>
            <a:r>
              <a:rPr lang="it-IT" altLang="ja-JP" sz="2400" b="1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teoria</a:t>
            </a:r>
            <a:r>
              <a:rPr lang="it-IT" altLang="ja-JP" sz="2400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, la </a:t>
            </a:r>
            <a:r>
              <a:rPr lang="it-IT" altLang="ja-JP" sz="2400" b="1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ricerca</a:t>
            </a:r>
            <a:r>
              <a:rPr lang="it-IT" altLang="ja-JP" sz="2400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 e </a:t>
            </a:r>
            <a:r>
              <a:rPr lang="it-IT" altLang="ja-JP" sz="2400" b="1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l</a:t>
            </a:r>
            <a:r>
              <a:rPr lang="ja-JP" altLang="it-IT" sz="2400" b="1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2400" b="1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azione</a:t>
            </a:r>
            <a:r>
              <a:rPr lang="it-IT" altLang="ja-JP" sz="2400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.</a:t>
            </a:r>
          </a:p>
          <a:p>
            <a:endParaRPr lang="it-IT" sz="2400" dirty="0">
              <a:ea typeface="ＭＳ Ｐゴシック" charset="0"/>
              <a:cs typeface="ＭＳ Ｐゴシック" charset="0"/>
            </a:endParaRPr>
          </a:p>
          <a:p>
            <a:r>
              <a:rPr lang="it-IT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trovare </a:t>
            </a:r>
            <a:r>
              <a:rPr lang="it-IT" sz="24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soluzioni</a:t>
            </a:r>
            <a:r>
              <a:rPr lang="it-IT" sz="24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a problemi che hanno rilevanti implicazioni comportamentali e psicologiche (individuali), usando strumenti e strategie non solo individuali.</a:t>
            </a:r>
            <a:endParaRPr lang="it-IT" sz="24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endParaRPr lang="it-IT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05224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Prima definizione</a:t>
            </a:r>
            <a:endParaRPr lang="it-IT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it-IT" altLang="ja-JP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it-IT" sz="2400" dirty="0">
                <a:ea typeface="ＭＳ Ｐゴシック" charset="0"/>
                <a:cs typeface="ＭＳ Ｐゴシック" charset="0"/>
              </a:rPr>
              <a:t>“</a:t>
            </a:r>
            <a:r>
              <a:rPr lang="it-IT" altLang="ja-JP" sz="2400" dirty="0">
                <a:ea typeface="ＭＳ Ｐゴシック" charset="0"/>
                <a:cs typeface="ＭＳ Ｐゴシック" charset="0"/>
              </a:rPr>
              <a:t>La psicologia di comunità si interessa alla </a:t>
            </a:r>
            <a:r>
              <a:rPr lang="it-IT" altLang="ja-JP" sz="2400" b="1" dirty="0">
                <a:ea typeface="ＭＳ Ｐゴシック" charset="0"/>
                <a:cs typeface="ＭＳ Ｐゴシック" charset="0"/>
              </a:rPr>
              <a:t>relazione</a:t>
            </a:r>
            <a:r>
              <a:rPr lang="it-IT" altLang="ja-JP" sz="2400" dirty="0">
                <a:ea typeface="ＭＳ Ｐゴシック" charset="0"/>
                <a:cs typeface="ＭＳ Ｐゴシック" charset="0"/>
              </a:rPr>
              <a:t> tra individuo e contesti di vita. Attraverso la </a:t>
            </a:r>
            <a:r>
              <a:rPr lang="it-IT" altLang="ja-JP" sz="2400" b="1" dirty="0">
                <a:ea typeface="ＭＳ Ｐゴシック" charset="0"/>
                <a:cs typeface="ＭＳ Ｐゴシック" charset="0"/>
              </a:rPr>
              <a:t>ricerca-azione </a:t>
            </a:r>
            <a:r>
              <a:rPr lang="it-IT" altLang="ja-JP" sz="2400" dirty="0">
                <a:ea typeface="ＭＳ Ｐゴシック" charset="0"/>
                <a:cs typeface="ＭＳ Ｐゴシック" charset="0"/>
              </a:rPr>
              <a:t>lo psicologo di comunità cerca di </a:t>
            </a:r>
            <a:r>
              <a:rPr lang="it-IT" altLang="ja-JP" sz="2400" b="1" dirty="0">
                <a:ea typeface="ＭＳ Ｐゴシック" charset="0"/>
                <a:cs typeface="ＭＳ Ｐゴシック" charset="0"/>
              </a:rPr>
              <a:t>comprendere</a:t>
            </a:r>
            <a:r>
              <a:rPr lang="it-IT" altLang="ja-JP" sz="2400" dirty="0">
                <a:ea typeface="ＭＳ Ｐゴシック" charset="0"/>
                <a:cs typeface="ＭＳ Ｐゴシック" charset="0"/>
              </a:rPr>
              <a:t> ed </a:t>
            </a:r>
            <a:r>
              <a:rPr lang="it-IT" altLang="ja-JP" sz="2400" b="1" dirty="0">
                <a:ea typeface="ＭＳ Ｐゴシック" charset="0"/>
                <a:cs typeface="ＭＳ Ｐゴシック" charset="0"/>
              </a:rPr>
              <a:t>aumentare</a:t>
            </a:r>
            <a:r>
              <a:rPr lang="it-IT" altLang="ja-JP" sz="2400" dirty="0">
                <a:ea typeface="ＭＳ Ｐゴシック" charset="0"/>
                <a:cs typeface="ＭＳ Ｐゴシック" charset="0"/>
              </a:rPr>
              <a:t> la qualità della vita di persone, comunità e società</a:t>
            </a:r>
            <a:r>
              <a:rPr lang="ja-JP" altLang="it-IT" sz="2400" dirty="0">
                <a:ea typeface="ＭＳ Ｐゴシック" charset="0"/>
                <a:cs typeface="ＭＳ Ｐゴシック" charset="0"/>
              </a:rPr>
              <a:t>”</a:t>
            </a:r>
            <a:endParaRPr lang="it-IT" altLang="ja-JP" sz="2400" dirty="0">
              <a:ea typeface="ＭＳ Ｐゴシック" charset="0"/>
              <a:cs typeface="ＭＳ Ｐゴシック" charset="0"/>
            </a:endParaRPr>
          </a:p>
          <a:p>
            <a:pPr lvl="3" eaLnBrk="1" hangingPunct="1"/>
            <a:r>
              <a:rPr lang="it-IT" sz="2400" dirty="0" err="1">
                <a:ea typeface="ＭＳ Ｐゴシック" charset="0"/>
              </a:rPr>
              <a:t>Rappaport</a:t>
            </a:r>
            <a:r>
              <a:rPr lang="it-IT" sz="2400" dirty="0">
                <a:ea typeface="ＭＳ Ｐゴシック" charset="0"/>
              </a:rPr>
              <a:t>, 1977</a:t>
            </a:r>
          </a:p>
          <a:p>
            <a:pPr lvl="3" eaLnBrk="1" hangingPunct="1"/>
            <a:endParaRPr lang="it-IT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13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 priori della Psicologia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La psicologia di comunità è una disciplina orientata al cambiamento sociale</a:t>
            </a:r>
          </a:p>
          <a:p>
            <a:r>
              <a:rPr lang="it-IT" dirty="0"/>
              <a:t>Si fonda su ‘valori’ o ‘a priori’ che strutturano il modus operandi</a:t>
            </a:r>
          </a:p>
          <a:p>
            <a:r>
              <a:rPr lang="it-IT" dirty="0"/>
              <a:t>si situano a tre livelli, uniti in un rapporto sinergico:</a:t>
            </a:r>
          </a:p>
          <a:p>
            <a:r>
              <a:rPr lang="it-IT" dirty="0"/>
              <a:t>A) personale</a:t>
            </a:r>
          </a:p>
          <a:p>
            <a:r>
              <a:rPr lang="it-IT" dirty="0"/>
              <a:t>B) relazionale </a:t>
            </a:r>
          </a:p>
          <a:p>
            <a:r>
              <a:rPr lang="it-IT" dirty="0"/>
              <a:t>C) collettivo</a:t>
            </a:r>
          </a:p>
        </p:txBody>
      </p:sp>
    </p:spTree>
    <p:extLst>
      <p:ext uri="{BB962C8B-B14F-4D97-AF65-F5344CB8AC3E}">
        <p14:creationId xmlns:p14="http://schemas.microsoft.com/office/powerpoint/2010/main" val="1350091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 priori della Psicologia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A) livello personale</a:t>
            </a:r>
          </a:p>
          <a:p>
            <a:r>
              <a:rPr lang="it-IT" dirty="0"/>
              <a:t>1) autodeterminazione degli individui, ossia la possibilità di perseguire in maniera autonoma  i propri obiettivi di vita e sperimentare un certo grado di controllo sulle condizioni che permettono di raggiungere tali obiettivi</a:t>
            </a:r>
          </a:p>
        </p:txBody>
      </p:sp>
    </p:spTree>
    <p:extLst>
      <p:ext uri="{BB962C8B-B14F-4D97-AF65-F5344CB8AC3E}">
        <p14:creationId xmlns:p14="http://schemas.microsoft.com/office/powerpoint/2010/main" val="1346541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 priori della Psicologia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A) livello personale</a:t>
            </a:r>
          </a:p>
          <a:p>
            <a:r>
              <a:rPr lang="it-IT" dirty="0"/>
              <a:t>2) Salute: benessere della persona </a:t>
            </a:r>
          </a:p>
          <a:p>
            <a:r>
              <a:rPr lang="it-IT" dirty="0"/>
              <a:t>3) Cura e interesse verso gli altri: ciò che permette di soddisfare bisogni quali attaccamento/solidarietà</a:t>
            </a:r>
          </a:p>
        </p:txBody>
      </p:sp>
    </p:spTree>
    <p:extLst>
      <p:ext uri="{BB962C8B-B14F-4D97-AF65-F5344CB8AC3E}">
        <p14:creationId xmlns:p14="http://schemas.microsoft.com/office/powerpoint/2010/main" val="1089830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 priori della Psicologia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B) livello relazione </a:t>
            </a:r>
            <a:r>
              <a:rPr lang="mr-IN" dirty="0"/>
              <a:t>–</a:t>
            </a:r>
            <a:r>
              <a:rPr lang="it-IT" dirty="0"/>
              <a:t>costituisce il ponte tra l’individuale e  il collettivo</a:t>
            </a:r>
          </a:p>
          <a:p>
            <a:r>
              <a:rPr lang="it-IT" dirty="0"/>
              <a:t>1) instaurare processi collaborativi, non asimmetrici, in grado di assumere e mediare punti di vista differenti senza che un gruppo prevalga sull’altro</a:t>
            </a:r>
          </a:p>
          <a:p>
            <a:r>
              <a:rPr lang="it-IT" dirty="0"/>
              <a:t>2) sostenere il diritto di ogni persona ad avere un’identità unica, non valutata in relazione ad uno standard dominante/rispetto per la diversità</a:t>
            </a:r>
          </a:p>
        </p:txBody>
      </p:sp>
    </p:spTree>
    <p:extLst>
      <p:ext uri="{BB962C8B-B14F-4D97-AF65-F5344CB8AC3E}">
        <p14:creationId xmlns:p14="http://schemas.microsoft.com/office/powerpoint/2010/main" val="47786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 priori della Psicologia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C) livello collettivo</a:t>
            </a:r>
          </a:p>
          <a:p>
            <a:r>
              <a:rPr lang="it-IT" dirty="0"/>
              <a:t>Accesso a tutti delle risorse/sanitarie ed educative</a:t>
            </a:r>
          </a:p>
          <a:p>
            <a:endParaRPr lang="it-IT" dirty="0"/>
          </a:p>
          <a:p>
            <a:r>
              <a:rPr lang="it-IT" dirty="0">
                <a:sym typeface="Wingdings"/>
              </a:rPr>
              <a:t>l’autodeterminazione e il benessere sono facilitati da sostegno relazionale significativo e possibilità di accesso alle risorse  (</a:t>
            </a:r>
            <a:r>
              <a:rPr lang="it-IT" dirty="0" err="1">
                <a:sym typeface="Wingdings"/>
              </a:rPr>
              <a:t>vd</a:t>
            </a:r>
            <a:r>
              <a:rPr lang="it-IT" dirty="0">
                <a:sym typeface="Wingdings"/>
              </a:rPr>
              <a:t>. </a:t>
            </a:r>
            <a:r>
              <a:rPr lang="it-IT" dirty="0" err="1">
                <a:sym typeface="Wingdings"/>
              </a:rPr>
              <a:t>Minority</a:t>
            </a:r>
            <a:r>
              <a:rPr lang="it-IT" dirty="0">
                <a:sym typeface="Wingdings"/>
              </a:rPr>
              <a:t> stress)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8541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Esercizio: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Ritrova nei video/dati su </a:t>
            </a:r>
            <a:r>
              <a:rPr lang="it-IT" dirty="0" err="1"/>
              <a:t>housing</a:t>
            </a:r>
            <a:r>
              <a:rPr lang="it-IT" dirty="0"/>
              <a:t> first</a:t>
            </a:r>
          </a:p>
          <a:p>
            <a:endParaRPr lang="it-IT" dirty="0"/>
          </a:p>
          <a:p>
            <a:r>
              <a:rPr lang="it-IT" dirty="0"/>
              <a:t>I tre ‘a priori’ che strutturano il modus operandi della psicologia di comunità</a:t>
            </a:r>
          </a:p>
          <a:p>
            <a:r>
              <a:rPr lang="it-IT" dirty="0"/>
              <a:t>A) personale</a:t>
            </a:r>
          </a:p>
          <a:p>
            <a:r>
              <a:rPr lang="it-IT" dirty="0"/>
              <a:t>B) relazionale </a:t>
            </a:r>
          </a:p>
          <a:p>
            <a:r>
              <a:rPr lang="it-IT" dirty="0"/>
              <a:t>C) collettivo</a:t>
            </a:r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611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 priori della Psicologia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 esempio: Empowerment (potere di</a:t>
            </a:r>
            <a:r>
              <a:rPr lang="mr-IN" dirty="0"/>
              <a:t>…</a:t>
            </a:r>
            <a:r>
              <a:rPr lang="it-IT" dirty="0"/>
              <a:t>)</a:t>
            </a:r>
          </a:p>
          <a:p>
            <a:r>
              <a:rPr lang="it-IT" dirty="0"/>
              <a:t>A livello </a:t>
            </a:r>
            <a:r>
              <a:rPr lang="it-IT" b="1" dirty="0"/>
              <a:t>individuale</a:t>
            </a:r>
            <a:r>
              <a:rPr lang="it-IT" dirty="0"/>
              <a:t>: poter esercitare un certo grado di  controllo sulla propria vita non esautorando gli individui dai processi decisionali (non decido io per te)</a:t>
            </a:r>
          </a:p>
        </p:txBody>
      </p:sp>
    </p:spTree>
    <p:extLst>
      <p:ext uri="{BB962C8B-B14F-4D97-AF65-F5344CB8AC3E}">
        <p14:creationId xmlns:p14="http://schemas.microsoft.com/office/powerpoint/2010/main" val="274222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 priori della Psicologia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Un esempio: Empowerment (potere di</a:t>
            </a:r>
            <a:r>
              <a:rPr lang="mr-IN" dirty="0"/>
              <a:t>…</a:t>
            </a:r>
            <a:r>
              <a:rPr lang="it-IT" dirty="0"/>
              <a:t>)</a:t>
            </a:r>
          </a:p>
          <a:p>
            <a:r>
              <a:rPr lang="it-IT" dirty="0"/>
              <a:t>A livello </a:t>
            </a:r>
            <a:r>
              <a:rPr lang="it-IT" b="1" dirty="0"/>
              <a:t>relazionale</a:t>
            </a:r>
            <a:r>
              <a:rPr lang="it-IT" dirty="0"/>
              <a:t> è determinante coinvolgere e collaborare con i gruppi verso cui l’intervento è rivolto </a:t>
            </a:r>
            <a:r>
              <a:rPr lang="mr-IN" dirty="0"/>
              <a:t>–</a:t>
            </a:r>
            <a:r>
              <a:rPr lang="it-IT" dirty="0"/>
              <a:t>coinvolgendo le risorse sul territorio, incluse anche le associazioni di volontariato/auto-aiuto (lavoro con e assieme a te)</a:t>
            </a:r>
          </a:p>
        </p:txBody>
      </p:sp>
    </p:spTree>
    <p:extLst>
      <p:ext uri="{BB962C8B-B14F-4D97-AF65-F5344CB8AC3E}">
        <p14:creationId xmlns:p14="http://schemas.microsoft.com/office/powerpoint/2010/main" val="12329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Housing</a:t>
            </a:r>
            <a:r>
              <a:rPr lang="it-IT" dirty="0"/>
              <a:t> First  Model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23" y="1785056"/>
            <a:ext cx="7353300" cy="4699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300" y="2335918"/>
            <a:ext cx="28194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24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 priori della Psicologia di Comunità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Per esempio: Empowerment (potere di</a:t>
            </a:r>
            <a:r>
              <a:rPr lang="mr-IN" dirty="0"/>
              <a:t>…</a:t>
            </a:r>
            <a:r>
              <a:rPr lang="it-IT" dirty="0"/>
              <a:t>)</a:t>
            </a:r>
          </a:p>
          <a:p>
            <a:r>
              <a:rPr lang="it-IT" dirty="0"/>
              <a:t>A livello </a:t>
            </a:r>
            <a:r>
              <a:rPr lang="it-IT" b="1" dirty="0"/>
              <a:t>collettivo</a:t>
            </a:r>
            <a:r>
              <a:rPr lang="it-IT" dirty="0"/>
              <a:t> cogliendo che  molti dei problemi </a:t>
            </a:r>
            <a:r>
              <a:rPr lang="it-IT" dirty="0" err="1"/>
              <a:t>psico</a:t>
            </a:r>
            <a:r>
              <a:rPr lang="it-IT" dirty="0"/>
              <a:t>-sociali siano derivanti da situazioni di diseguaglianza di tipo economico, di accesso nei processi decisionali (‘non perdo di vista la foresta’)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0721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Proviamo a rivedere quanto detto fin qui</a:t>
            </a:r>
            <a:r>
              <a:rPr lang="mr-IN" dirty="0">
                <a:solidFill>
                  <a:schemeClr val="bg1">
                    <a:lumMod val="95000"/>
                  </a:schemeClr>
                </a:solidFill>
              </a:rPr>
              <a:t>…</a:t>
            </a:r>
            <a:endParaRPr lang="it-I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www.youtube.com</a:t>
            </a:r>
            <a:r>
              <a:rPr lang="it-IT" dirty="0"/>
              <a:t>/</a:t>
            </a:r>
            <a:r>
              <a:rPr lang="it-IT" dirty="0" err="1"/>
              <a:t>watch?v</a:t>
            </a:r>
            <a:r>
              <a:rPr lang="it-IT" dirty="0"/>
              <a:t>=MM-Dz8X1xAQ</a:t>
            </a:r>
          </a:p>
        </p:txBody>
      </p:sp>
    </p:spTree>
    <p:extLst>
      <p:ext uri="{BB962C8B-B14F-4D97-AF65-F5344CB8AC3E}">
        <p14:creationId xmlns:p14="http://schemas.microsoft.com/office/powerpoint/2010/main" val="1276075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Proviamo a rivedere quanto detto fin qui</a:t>
            </a:r>
            <a:r>
              <a:rPr lang="mr-IN" dirty="0">
                <a:solidFill>
                  <a:srgbClr val="F2F2F2"/>
                </a:solidFill>
              </a:rPr>
              <a:t>…</a:t>
            </a:r>
            <a:endParaRPr lang="it-IT" dirty="0">
              <a:solidFill>
                <a:srgbClr val="F2F2F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Confronta ora la tua definizione di Psicologia di comunità con quanto ‘appreso’ sino ad ora.</a:t>
            </a:r>
          </a:p>
        </p:txBody>
      </p:sp>
    </p:spTree>
    <p:extLst>
      <p:ext uri="{BB962C8B-B14F-4D97-AF65-F5344CB8AC3E}">
        <p14:creationId xmlns:p14="http://schemas.microsoft.com/office/powerpoint/2010/main" val="1686908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Proviamo a ritrovare quanto detto fin qui</a:t>
            </a:r>
            <a:r>
              <a:rPr lang="mr-IN" dirty="0">
                <a:solidFill>
                  <a:srgbClr val="FF0000"/>
                </a:solidFill>
              </a:rPr>
              <a:t>…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https://www.youtube.com/watch?v=wv7AeqNt6rg</a:t>
            </a:r>
            <a:endParaRPr lang="it-IT" dirty="0"/>
          </a:p>
          <a:p>
            <a:endParaRPr lang="it-IT" dirty="0"/>
          </a:p>
          <a:p>
            <a:r>
              <a:rPr lang="it-IT" dirty="0"/>
              <a:t>Ascolta il video e annota gli elementi che abbiamo visto al corso agganciandoli a quanto dice il prof. </a:t>
            </a:r>
            <a:r>
              <a:rPr lang="it-IT" dirty="0" err="1"/>
              <a:t>Santinello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05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Housing</a:t>
            </a:r>
            <a:r>
              <a:rPr lang="it-IT" dirty="0"/>
              <a:t> First  Model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0" y="2335918"/>
            <a:ext cx="2819400" cy="2159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021" y="2938929"/>
            <a:ext cx="6228645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3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Housing</a:t>
            </a:r>
            <a:r>
              <a:rPr lang="it-IT" dirty="0"/>
              <a:t> First  Model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0" y="2335918"/>
            <a:ext cx="2819400" cy="2159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400" y="2695222"/>
            <a:ext cx="5435600" cy="357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1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77891"/>
            <a:ext cx="8913813" cy="914400"/>
          </a:xfrm>
        </p:spPr>
        <p:txBody>
          <a:bodyPr/>
          <a:lstStyle/>
          <a:p>
            <a:r>
              <a:rPr lang="it-IT" dirty="0"/>
              <a:t>Per differenziazione: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  <p:graphicFrame>
        <p:nvGraphicFramePr>
          <p:cNvPr id="5" name="Group 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612559"/>
              </p:ext>
            </p:extLst>
          </p:nvPr>
        </p:nvGraphicFramePr>
        <p:xfrm>
          <a:off x="163726" y="1519007"/>
          <a:ext cx="8435975" cy="5059679"/>
        </p:xfrm>
        <a:graphic>
          <a:graphicData uri="http://schemas.openxmlformats.org/drawingml/2006/table">
            <a:tbl>
              <a:tblPr/>
              <a:tblGrid>
                <a:gridCol w="2649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SIMILARITA</a:t>
                      </a:r>
                      <a:r>
                        <a:rPr kumimoji="0" lang="ja-JP" alt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’</a:t>
                      </a:r>
                      <a:endParaRPr kumimoji="0" lang="it-IT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Tra psicologia di comunità 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DIFFERENZE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Orientamento alla prevenzione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Salute pubblica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Maggiore attenzione a benessere e a relazioni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Aspetti applicativi e lavoro su campo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Lavoro sociale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Adozione di modelli teorici derivanti da ricerca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Approccio basato su sistemi sociali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Psicologia sociale/sociologia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Maggiore applicazione / cambiamento sociale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Tecniche per agire su organizzaz. e gruppi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Psicologia delle organizzazioni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Maggior centralità di obiettivi sociali, maggior interesse a benessere dei lavoratori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Importanza e centralità dei diritti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Movimenti sociali e politici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ＭＳ Ｐゴシック" charset="0"/>
                        </a:rPr>
                        <a:t>Maggior autonomia, minor politicizzazione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92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Prima definizione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ea typeface="ＭＳ Ｐゴシック" charset="0"/>
                <a:cs typeface="ＭＳ Ｐゴシック" charset="0"/>
              </a:rPr>
              <a:t>Si interessa al modo in cui la società influenza il funzionamento dei singoli individui e della comunità.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5475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Prima definizione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Si interessa al modo in cui la società influenza il funzionamento dei singoli individui e della comunità.</a:t>
            </a:r>
          </a:p>
          <a:p>
            <a:r>
              <a:rPr lang="it-IT" sz="2400" dirty="0">
                <a:ea typeface="ＭＳ Ｐゴシック" charset="0"/>
                <a:cs typeface="ＭＳ Ｐゴシック" charset="0"/>
              </a:rPr>
              <a:t>Cerca di comprendere gli individui nei loro contesti sociali, e di aiutarli utilizzando queste nuove conoscenze</a:t>
            </a:r>
            <a:r>
              <a:rPr lang="it-IT" altLang="ja-JP" sz="2400" dirty="0">
                <a:ea typeface="ＭＳ Ｐゴシック" charset="0"/>
                <a:cs typeface="ＭＳ Ｐゴシック" charset="0"/>
              </a:rPr>
              <a:t>.</a:t>
            </a:r>
            <a:endParaRPr lang="it-IT" sz="24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5888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Prima definizione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Si interessa al modo in cui la società influenza il funzionamento dei singoli individui e della comunità.</a:t>
            </a:r>
          </a:p>
          <a:p>
            <a:r>
              <a:rPr lang="it-IT" sz="2400" dirty="0">
                <a:solidFill>
                  <a:srgbClr val="BFBFBF"/>
                </a:solidFill>
                <a:ea typeface="ＭＳ Ｐゴシック" charset="0"/>
                <a:cs typeface="ＭＳ Ｐゴシック" charset="0"/>
              </a:rPr>
              <a:t>Cerca di comprendere gli individui nei loro contesti sociali, e di aiutarli utilizzando queste nuove conoscenze</a:t>
            </a:r>
            <a:r>
              <a:rPr lang="it-IT" altLang="ja-JP" sz="2400" dirty="0">
                <a:ea typeface="ＭＳ Ｐゴシック" charset="0"/>
                <a:cs typeface="ＭＳ Ｐゴシック" charset="0"/>
              </a:rPr>
              <a:t>.</a:t>
            </a:r>
            <a:endParaRPr lang="it-IT" sz="2400" dirty="0">
              <a:ea typeface="ＭＳ Ｐゴシック" charset="0"/>
              <a:cs typeface="ＭＳ Ｐゴシック" charset="0"/>
            </a:endParaRPr>
          </a:p>
          <a:p>
            <a:r>
              <a:rPr lang="it-IT" sz="2400" b="1" dirty="0">
                <a:ea typeface="ＭＳ Ｐゴシック" charset="0"/>
                <a:cs typeface="ＭＳ Ｐゴシック" charset="0"/>
              </a:rPr>
              <a:t>La comunità diventa il punto d’incontro tra mondo interno (psiche) e mondo esterno (ambiente)</a:t>
            </a:r>
          </a:p>
          <a:p>
            <a:pPr marL="0" indent="0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658885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Prima definizione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ea typeface="ＭＳ Ｐゴシック" charset="0"/>
                <a:cs typeface="ＭＳ Ｐゴシック" charset="0"/>
              </a:rPr>
              <a:t>l</a:t>
            </a:r>
            <a:r>
              <a:rPr lang="ja-JP" altLang="it-IT" sz="2400" dirty="0"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2400" dirty="0">
                <a:ea typeface="ＭＳ Ｐゴシック" charset="0"/>
                <a:cs typeface="ＭＳ Ｐゴシック" charset="0"/>
              </a:rPr>
              <a:t>obiettivo è quello di comprendere in modo critico i problemi sociali attraverso la </a:t>
            </a:r>
            <a:r>
              <a:rPr lang="it-IT" altLang="ja-JP" sz="2400" b="1" dirty="0">
                <a:ea typeface="ＭＳ Ｐゴシック" charset="0"/>
                <a:cs typeface="ＭＳ Ｐゴシック" charset="0"/>
              </a:rPr>
              <a:t>teoria</a:t>
            </a:r>
            <a:r>
              <a:rPr lang="it-IT" altLang="ja-JP" sz="2400" dirty="0">
                <a:ea typeface="ＭＳ Ｐゴシック" charset="0"/>
                <a:cs typeface="ＭＳ Ｐゴシック" charset="0"/>
              </a:rPr>
              <a:t>, la </a:t>
            </a:r>
            <a:r>
              <a:rPr lang="it-IT" altLang="ja-JP" sz="2400" b="1" dirty="0">
                <a:ea typeface="ＭＳ Ｐゴシック" charset="0"/>
                <a:cs typeface="ＭＳ Ｐゴシック" charset="0"/>
              </a:rPr>
              <a:t>ricerca</a:t>
            </a:r>
            <a:r>
              <a:rPr lang="it-IT" altLang="ja-JP" sz="2400" dirty="0">
                <a:ea typeface="ＭＳ Ｐゴシック" charset="0"/>
                <a:cs typeface="ＭＳ Ｐゴシック" charset="0"/>
              </a:rPr>
              <a:t> e </a:t>
            </a:r>
            <a:r>
              <a:rPr lang="it-IT" altLang="ja-JP" sz="2400" b="1" dirty="0">
                <a:ea typeface="ＭＳ Ｐゴシック" charset="0"/>
                <a:cs typeface="ＭＳ Ｐゴシック" charset="0"/>
              </a:rPr>
              <a:t>l</a:t>
            </a:r>
            <a:r>
              <a:rPr lang="ja-JP" altLang="it-IT" sz="2400" b="1" dirty="0"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sz="2400" b="1" dirty="0">
                <a:ea typeface="ＭＳ Ｐゴシック" charset="0"/>
                <a:cs typeface="ＭＳ Ｐゴシック" charset="0"/>
              </a:rPr>
              <a:t>azione</a:t>
            </a:r>
            <a:r>
              <a:rPr lang="it-IT" altLang="ja-JP" sz="2400" dirty="0">
                <a:ea typeface="ＭＳ Ｐゴシック" charset="0"/>
                <a:cs typeface="ＭＳ Ｐゴシック" charset="0"/>
              </a:rPr>
              <a:t>.</a:t>
            </a:r>
          </a:p>
          <a:p>
            <a:endParaRPr lang="it-IT" sz="2400" dirty="0">
              <a:ea typeface="ＭＳ Ｐゴシック" charset="0"/>
              <a:cs typeface="ＭＳ Ｐゴシック" charset="0"/>
            </a:endParaRPr>
          </a:p>
          <a:p>
            <a:endParaRPr lang="it-IT" sz="2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70751488"/>
      </p:ext>
    </p:extLst>
  </p:cSld>
  <p:clrMapOvr>
    <a:masterClrMapping/>
  </p:clrMapOvr>
</p:sld>
</file>

<file path=ppt/theme/theme1.xml><?xml version="1.0" encoding="utf-8"?>
<a:theme xmlns:a="http://schemas.openxmlformats.org/drawingml/2006/main" name="Percezione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Percezione.thmx</Template>
  <TotalTime>1037</TotalTime>
  <Words>886</Words>
  <Application>Microsoft Macintosh PowerPoint</Application>
  <PresentationFormat>Presentazione su schermo (4:3)</PresentationFormat>
  <Paragraphs>97</Paragraphs>
  <Slides>23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ＭＳ Ｐゴシック</vt:lpstr>
      <vt:lpstr>Calibri</vt:lpstr>
      <vt:lpstr>Century Gothic</vt:lpstr>
      <vt:lpstr>Times New Roman</vt:lpstr>
      <vt:lpstr>Verdana</vt:lpstr>
      <vt:lpstr>Wingdings</vt:lpstr>
      <vt:lpstr>Wingdings 2</vt:lpstr>
      <vt:lpstr>Percezione</vt:lpstr>
      <vt:lpstr>Housing First  Model</vt:lpstr>
      <vt:lpstr>Housing First  Model</vt:lpstr>
      <vt:lpstr>Housing First  Model</vt:lpstr>
      <vt:lpstr>Housing First  Model</vt:lpstr>
      <vt:lpstr>Per differenziazione:</vt:lpstr>
      <vt:lpstr>Prima definizione</vt:lpstr>
      <vt:lpstr>Prima definizione</vt:lpstr>
      <vt:lpstr>Prima definizione</vt:lpstr>
      <vt:lpstr>Prima definizione</vt:lpstr>
      <vt:lpstr>Prima definizione</vt:lpstr>
      <vt:lpstr>Prima definizione</vt:lpstr>
      <vt:lpstr>A priori della Psicologia di Comunità</vt:lpstr>
      <vt:lpstr>A priori della Psicologia di Comunità</vt:lpstr>
      <vt:lpstr>A priori della Psicologia di Comunità</vt:lpstr>
      <vt:lpstr>A priori della Psicologia di Comunità</vt:lpstr>
      <vt:lpstr>A priori della Psicologia di Comunità</vt:lpstr>
      <vt:lpstr>Esercizio:</vt:lpstr>
      <vt:lpstr>A priori della Psicologia di Comunità</vt:lpstr>
      <vt:lpstr>A priori della Psicologia di Comunità</vt:lpstr>
      <vt:lpstr>A priori della Psicologia di Comunità</vt:lpstr>
      <vt:lpstr>Proviamo a rivedere quanto detto fin qui…</vt:lpstr>
      <vt:lpstr>Proviamo a rivedere quanto detto fin qui…</vt:lpstr>
      <vt:lpstr>Proviamo a ritrovare quanto detto fin qui…</vt:lpstr>
    </vt:vector>
  </TitlesOfParts>
  <Company>Università di Trieste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Psicologia di comunità</dc:title>
  <dc:creator>Andrea Carnaghi</dc:creator>
  <cp:lastModifiedBy>Microsoft Office User</cp:lastModifiedBy>
  <cp:revision>58</cp:revision>
  <dcterms:created xsi:type="dcterms:W3CDTF">2019-01-15T15:53:00Z</dcterms:created>
  <dcterms:modified xsi:type="dcterms:W3CDTF">2020-03-23T09:09:36Z</dcterms:modified>
</cp:coreProperties>
</file>