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77" r:id="rId4"/>
    <p:sldId id="286" r:id="rId5"/>
    <p:sldId id="287" r:id="rId6"/>
    <p:sldId id="288" r:id="rId7"/>
    <p:sldId id="290" r:id="rId8"/>
    <p:sldId id="262" r:id="rId9"/>
    <p:sldId id="265" r:id="rId10"/>
    <p:sldId id="289" r:id="rId11"/>
    <p:sldId id="264" r:id="rId12"/>
    <p:sldId id="278" r:id="rId13"/>
    <p:sldId id="279" r:id="rId14"/>
    <p:sldId id="258" r:id="rId15"/>
    <p:sldId id="291" r:id="rId16"/>
    <p:sldId id="292" r:id="rId17"/>
    <p:sldId id="282" r:id="rId18"/>
    <p:sldId id="269" r:id="rId19"/>
    <p:sldId id="273" r:id="rId20"/>
    <p:sldId id="293" r:id="rId21"/>
    <p:sldId id="272" r:id="rId22"/>
    <p:sldId id="283" r:id="rId23"/>
    <p:sldId id="294" r:id="rId24"/>
    <p:sldId id="276"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6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it-IT"/>
              <a:t>Francia 1914</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it-IT"/>
        </a:p>
      </c:txPr>
    </c:title>
    <c:autoTitleDeleted val="0"/>
    <c:plotArea>
      <c:layout>
        <c:manualLayout>
          <c:layoutTarget val="inner"/>
          <c:xMode val="edge"/>
          <c:yMode val="edge"/>
          <c:x val="0.12086171259842518"/>
          <c:y val="0.12823449803149609"/>
          <c:w val="0.85830495406824148"/>
          <c:h val="0.68998203740157482"/>
        </c:manualLayout>
      </c:layout>
      <c:barChart>
        <c:barDir val="col"/>
        <c:grouping val="clustered"/>
        <c:varyColors val="0"/>
        <c:ser>
          <c:idx val="0"/>
          <c:order val="0"/>
          <c:tx>
            <c:strRef>
              <c:f>Foglio1!$B$1</c:f>
              <c:strCache>
                <c:ptCount val="1"/>
                <c:pt idx="0">
                  <c:v>Colonna3</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Foglio1!$A$2:$A$6</c:f>
              <c:strCache>
                <c:ptCount val="5"/>
                <c:pt idx="0">
                  <c:v>&lt;20 anni</c:v>
                </c:pt>
                <c:pt idx="1">
                  <c:v>20-24</c:v>
                </c:pt>
                <c:pt idx="2">
                  <c:v>25-29</c:v>
                </c:pt>
                <c:pt idx="3">
                  <c:v>30-39</c:v>
                </c:pt>
                <c:pt idx="4">
                  <c:v>Totale caduti </c:v>
                </c:pt>
              </c:strCache>
            </c:strRef>
          </c:cat>
          <c:val>
            <c:numRef>
              <c:f>Foglio1!$B$2:$B$6</c:f>
              <c:numCache>
                <c:formatCode>#,##0</c:formatCode>
                <c:ptCount val="5"/>
                <c:pt idx="0">
                  <c:v>45000</c:v>
                </c:pt>
                <c:pt idx="1">
                  <c:v>92000</c:v>
                </c:pt>
                <c:pt idx="2">
                  <c:v>70000</c:v>
                </c:pt>
                <c:pt idx="3">
                  <c:v>80000</c:v>
                </c:pt>
                <c:pt idx="4">
                  <c:v>287000</c:v>
                </c:pt>
              </c:numCache>
            </c:numRef>
          </c:val>
          <c:extLst>
            <c:ext xmlns:c16="http://schemas.microsoft.com/office/drawing/2014/chart" uri="{C3380CC4-5D6E-409C-BE32-E72D297353CC}">
              <c16:uniqueId val="{00000000-E082-4ECD-A217-0F743E5F2F73}"/>
            </c:ext>
          </c:extLst>
        </c:ser>
        <c:ser>
          <c:idx val="1"/>
          <c:order val="1"/>
          <c:tx>
            <c:strRef>
              <c:f>Foglio1!$C$1</c:f>
              <c:strCache>
                <c:ptCount val="1"/>
                <c:pt idx="0">
                  <c:v>Colonna1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Foglio1!$A$2:$A$6</c:f>
              <c:strCache>
                <c:ptCount val="5"/>
                <c:pt idx="0">
                  <c:v>&lt;20 anni</c:v>
                </c:pt>
                <c:pt idx="1">
                  <c:v>20-24</c:v>
                </c:pt>
                <c:pt idx="2">
                  <c:v>25-29</c:v>
                </c:pt>
                <c:pt idx="3">
                  <c:v>30-39</c:v>
                </c:pt>
                <c:pt idx="4">
                  <c:v>Totale caduti </c:v>
                </c:pt>
              </c:strCache>
            </c:strRef>
          </c:cat>
          <c:val>
            <c:numRef>
              <c:f>Foglio1!$C$2:$C$6</c:f>
              <c:numCache>
                <c:formatCode>General</c:formatCode>
                <c:ptCount val="5"/>
              </c:numCache>
            </c:numRef>
          </c:val>
          <c:extLst>
            <c:ext xmlns:c16="http://schemas.microsoft.com/office/drawing/2014/chart" uri="{C3380CC4-5D6E-409C-BE32-E72D297353CC}">
              <c16:uniqueId val="{00000001-E082-4ECD-A217-0F743E5F2F73}"/>
            </c:ext>
          </c:extLst>
        </c:ser>
        <c:ser>
          <c:idx val="2"/>
          <c:order val="2"/>
          <c:tx>
            <c:strRef>
              <c:f>Foglio1!$D$1</c:f>
              <c:strCache>
                <c:ptCount val="1"/>
                <c:pt idx="0">
                  <c:v>Colonna2</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Foglio1!$A$2:$A$6</c:f>
              <c:strCache>
                <c:ptCount val="5"/>
                <c:pt idx="0">
                  <c:v>&lt;20 anni</c:v>
                </c:pt>
                <c:pt idx="1">
                  <c:v>20-24</c:v>
                </c:pt>
                <c:pt idx="2">
                  <c:v>25-29</c:v>
                </c:pt>
                <c:pt idx="3">
                  <c:v>30-39</c:v>
                </c:pt>
                <c:pt idx="4">
                  <c:v>Totale caduti </c:v>
                </c:pt>
              </c:strCache>
            </c:strRef>
          </c:cat>
          <c:val>
            <c:numRef>
              <c:f>Foglio1!$D$2:$D$6</c:f>
              <c:numCache>
                <c:formatCode>General</c:formatCode>
                <c:ptCount val="5"/>
                <c:pt idx="0">
                  <c:v>2</c:v>
                </c:pt>
                <c:pt idx="1">
                  <c:v>2</c:v>
                </c:pt>
                <c:pt idx="2">
                  <c:v>3</c:v>
                </c:pt>
                <c:pt idx="3">
                  <c:v>5</c:v>
                </c:pt>
              </c:numCache>
            </c:numRef>
          </c:val>
          <c:extLst>
            <c:ext xmlns:c16="http://schemas.microsoft.com/office/drawing/2014/chart" uri="{C3380CC4-5D6E-409C-BE32-E72D297353CC}">
              <c16:uniqueId val="{00000002-E082-4ECD-A217-0F743E5F2F73}"/>
            </c:ext>
          </c:extLst>
        </c:ser>
        <c:dLbls>
          <c:showLegendKey val="0"/>
          <c:showVal val="0"/>
          <c:showCatName val="0"/>
          <c:showSerName val="0"/>
          <c:showPercent val="0"/>
          <c:showBubbleSize val="0"/>
        </c:dLbls>
        <c:gapWidth val="164"/>
        <c:overlap val="-22"/>
        <c:axId val="546330080"/>
        <c:axId val="546329752"/>
      </c:barChart>
      <c:catAx>
        <c:axId val="54633008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46329752"/>
        <c:crosses val="autoZero"/>
        <c:auto val="1"/>
        <c:lblAlgn val="ctr"/>
        <c:lblOffset val="100"/>
        <c:noMultiLvlLbl val="0"/>
      </c:catAx>
      <c:valAx>
        <c:axId val="5463297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4633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Totale caduti</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2"/>
                <c:pt idx="0">
                  <c:v>Totale caduti</c:v>
                </c:pt>
                <c:pt idx="1">
                  <c:v>Totale caduti 20-24 a.</c:v>
                </c:pt>
              </c:strCache>
            </c:strRef>
          </c:cat>
          <c:val>
            <c:numRef>
              <c:f>Foglio1!$B$2:$B$5</c:f>
              <c:numCache>
                <c:formatCode>#,##0</c:formatCode>
                <c:ptCount val="4"/>
                <c:pt idx="0">
                  <c:v>241000</c:v>
                </c:pt>
                <c:pt idx="1">
                  <c:v>99000</c:v>
                </c:pt>
              </c:numCache>
            </c:numRef>
          </c:val>
          <c:extLst>
            <c:ext xmlns:c16="http://schemas.microsoft.com/office/drawing/2014/chart" uri="{C3380CC4-5D6E-409C-BE32-E72D297353CC}">
              <c16:uniqueId val="{00000000-CF63-48C6-9484-068C5A0E56E2}"/>
            </c:ext>
          </c:extLst>
        </c:ser>
        <c:ser>
          <c:idx val="1"/>
          <c:order val="1"/>
          <c:tx>
            <c:strRef>
              <c:f>Foglio1!$C$1</c:f>
              <c:strCache>
                <c:ptCount val="1"/>
                <c:pt idx="0">
                  <c:v>Caduti 20-24 anni</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Foglio1!$A$2:$A$5</c:f>
              <c:strCache>
                <c:ptCount val="2"/>
                <c:pt idx="0">
                  <c:v>Totale caduti</c:v>
                </c:pt>
                <c:pt idx="1">
                  <c:v>Totale caduti 20-24 a.</c:v>
                </c:pt>
              </c:strCache>
            </c:strRef>
          </c:cat>
          <c:val>
            <c:numRef>
              <c:f>Foglio1!$C$2:$C$5</c:f>
              <c:numCache>
                <c:formatCode>General</c:formatCode>
                <c:ptCount val="4"/>
              </c:numCache>
            </c:numRef>
          </c:val>
          <c:extLst>
            <c:ext xmlns:c16="http://schemas.microsoft.com/office/drawing/2014/chart" uri="{C3380CC4-5D6E-409C-BE32-E72D297353CC}">
              <c16:uniqueId val="{00000001-CF63-48C6-9484-068C5A0E56E2}"/>
            </c:ext>
          </c:extLst>
        </c:ser>
        <c:ser>
          <c:idx val="2"/>
          <c:order val="2"/>
          <c:tx>
            <c:strRef>
              <c:f>Foglio1!$D$1</c:f>
              <c:strCache>
                <c:ptCount val="1"/>
                <c:pt idx="0">
                  <c:v>Colonna2</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Foglio1!$A$2:$A$5</c:f>
              <c:strCache>
                <c:ptCount val="2"/>
                <c:pt idx="0">
                  <c:v>Totale caduti</c:v>
                </c:pt>
                <c:pt idx="1">
                  <c:v>Totale caduti 20-24 a.</c:v>
                </c:pt>
              </c:strCache>
            </c:strRef>
          </c:cat>
          <c:val>
            <c:numRef>
              <c:f>Foglio1!$D$2:$D$5</c:f>
              <c:numCache>
                <c:formatCode>General</c:formatCode>
                <c:ptCount val="4"/>
                <c:pt idx="0">
                  <c:v>2</c:v>
                </c:pt>
                <c:pt idx="1">
                  <c:v>2</c:v>
                </c:pt>
              </c:numCache>
            </c:numRef>
          </c:val>
          <c:extLst>
            <c:ext xmlns:c16="http://schemas.microsoft.com/office/drawing/2014/chart" uri="{C3380CC4-5D6E-409C-BE32-E72D297353CC}">
              <c16:uniqueId val="{00000002-CF63-48C6-9484-068C5A0E56E2}"/>
            </c:ext>
          </c:extLst>
        </c:ser>
        <c:dLbls>
          <c:showLegendKey val="0"/>
          <c:showVal val="0"/>
          <c:showCatName val="0"/>
          <c:showSerName val="0"/>
          <c:showPercent val="0"/>
          <c:showBubbleSize val="0"/>
        </c:dLbls>
        <c:gapWidth val="164"/>
        <c:overlap val="-22"/>
        <c:axId val="129318912"/>
        <c:axId val="129320448"/>
      </c:barChart>
      <c:catAx>
        <c:axId val="129318912"/>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9320448"/>
        <c:crosses val="autoZero"/>
        <c:auto val="1"/>
        <c:lblAlgn val="ctr"/>
        <c:lblOffset val="100"/>
        <c:noMultiLvlLbl val="0"/>
      </c:catAx>
      <c:valAx>
        <c:axId val="1293204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931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w="25400">
          <a:noFill/>
        </a:ln>
      </c:spPr>
    </c:plotArea>
    <c:legend>
      <c:legendPos val="r"/>
      <c:layout>
        <c:manualLayout>
          <c:xMode val="edge"/>
          <c:yMode val="edge"/>
          <c:x val="0.76826771653543313"/>
          <c:y val="0.34423591178275215"/>
          <c:w val="0.22247302420530768"/>
          <c:h val="0.15439012647695091"/>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stacked"/>
        <c:varyColors val="0"/>
        <c:ser>
          <c:idx val="0"/>
          <c:order val="0"/>
          <c:tx>
            <c:strRef>
              <c:f>Foglio1!$B$1</c:f>
              <c:strCache>
                <c:ptCount val="1"/>
                <c:pt idx="0">
                  <c:v>Colonna1</c:v>
                </c:pt>
              </c:strCache>
            </c:strRef>
          </c:tx>
          <c:spPr>
            <a:solidFill>
              <a:schemeClr val="accent3">
                <a:lumMod val="60000"/>
                <a:lumOff val="40000"/>
              </a:schemeClr>
            </a:solidFill>
          </c:spPr>
          <c:invertIfNegative val="0"/>
          <c:dPt>
            <c:idx val="2"/>
            <c:invertIfNegative val="0"/>
            <c:bubble3D val="0"/>
            <c:spPr>
              <a:solidFill>
                <a:schemeClr val="accent5">
                  <a:lumMod val="75000"/>
                </a:schemeClr>
              </a:solidFill>
            </c:spPr>
            <c:extLst>
              <c:ext xmlns:c16="http://schemas.microsoft.com/office/drawing/2014/chart" uri="{C3380CC4-5D6E-409C-BE32-E72D297353CC}">
                <c16:uniqueId val="{00000000-51CB-4EFB-8187-3FFE2005D8FB}"/>
              </c:ext>
            </c:extLst>
          </c:dPt>
          <c:dPt>
            <c:idx val="3"/>
            <c:invertIfNegative val="0"/>
            <c:bubble3D val="0"/>
            <c:spPr>
              <a:solidFill>
                <a:schemeClr val="accent5">
                  <a:lumMod val="75000"/>
                </a:schemeClr>
              </a:solidFill>
              <a:ln>
                <a:solidFill>
                  <a:schemeClr val="accent1"/>
                </a:solidFill>
              </a:ln>
            </c:spPr>
            <c:extLst>
              <c:ext xmlns:c16="http://schemas.microsoft.com/office/drawing/2014/chart" uri="{C3380CC4-5D6E-409C-BE32-E72D297353CC}">
                <c16:uniqueId val="{00000001-51CB-4EFB-8187-3FFE2005D8F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4"/>
                <c:pt idx="0">
                  <c:v>Totale mobilitati Russia</c:v>
                </c:pt>
                <c:pt idx="1">
                  <c:v>Perdite Russia</c:v>
                </c:pt>
                <c:pt idx="2">
                  <c:v>Totale mobilitati AU</c:v>
                </c:pt>
                <c:pt idx="3">
                  <c:v>Perdite AU</c:v>
                </c:pt>
              </c:strCache>
            </c:strRef>
          </c:cat>
          <c:val>
            <c:numRef>
              <c:f>Foglio1!$B$2:$B$5</c:f>
              <c:numCache>
                <c:formatCode>#,##0</c:formatCode>
                <c:ptCount val="4"/>
                <c:pt idx="0">
                  <c:v>3500000</c:v>
                </c:pt>
                <c:pt idx="1">
                  <c:v>1500000</c:v>
                </c:pt>
                <c:pt idx="2">
                  <c:v>3350000</c:v>
                </c:pt>
                <c:pt idx="3">
                  <c:v>1268000</c:v>
                </c:pt>
              </c:numCache>
            </c:numRef>
          </c:val>
          <c:extLst>
            <c:ext xmlns:c16="http://schemas.microsoft.com/office/drawing/2014/chart" uri="{C3380CC4-5D6E-409C-BE32-E72D297353CC}">
              <c16:uniqueId val="{00000000-76F5-4E37-A223-9E7B04CE6D9A}"/>
            </c:ext>
          </c:extLst>
        </c:ser>
        <c:ser>
          <c:idx val="1"/>
          <c:order val="1"/>
          <c:tx>
            <c:strRef>
              <c:f>Foglio1!$C$1</c:f>
              <c:strCache>
                <c:ptCount val="1"/>
                <c:pt idx="0">
                  <c:v>Colonna3</c:v>
                </c:pt>
              </c:strCache>
            </c:strRef>
          </c:tx>
          <c:invertIfNegative val="0"/>
          <c:cat>
            <c:strRef>
              <c:f>Foglio1!$A$2:$A$5</c:f>
              <c:strCache>
                <c:ptCount val="4"/>
                <c:pt idx="0">
                  <c:v>Totale mobilitati Russia</c:v>
                </c:pt>
                <c:pt idx="1">
                  <c:v>Perdite Russia</c:v>
                </c:pt>
                <c:pt idx="2">
                  <c:v>Totale mobilitati AU</c:v>
                </c:pt>
                <c:pt idx="3">
                  <c:v>Perdite AU</c:v>
                </c:pt>
              </c:strCache>
            </c:strRef>
          </c:cat>
          <c:val>
            <c:numRef>
              <c:f>Foglio1!$C$2:$C$5</c:f>
              <c:numCache>
                <c:formatCode>General</c:formatCode>
                <c:ptCount val="4"/>
              </c:numCache>
            </c:numRef>
          </c:val>
          <c:extLst>
            <c:ext xmlns:c16="http://schemas.microsoft.com/office/drawing/2014/chart" uri="{C3380CC4-5D6E-409C-BE32-E72D297353CC}">
              <c16:uniqueId val="{00000001-76F5-4E37-A223-9E7B04CE6D9A}"/>
            </c:ext>
          </c:extLst>
        </c:ser>
        <c:ser>
          <c:idx val="2"/>
          <c:order val="2"/>
          <c:tx>
            <c:strRef>
              <c:f>Foglio1!$D$1</c:f>
              <c:strCache>
                <c:ptCount val="1"/>
                <c:pt idx="0">
                  <c:v>Colonna2</c:v>
                </c:pt>
              </c:strCache>
            </c:strRef>
          </c:tx>
          <c:invertIfNegative val="0"/>
          <c:cat>
            <c:strRef>
              <c:f>Foglio1!$A$2:$A$5</c:f>
              <c:strCache>
                <c:ptCount val="4"/>
                <c:pt idx="0">
                  <c:v>Totale mobilitati Russia</c:v>
                </c:pt>
                <c:pt idx="1">
                  <c:v>Perdite Russia</c:v>
                </c:pt>
                <c:pt idx="2">
                  <c:v>Totale mobilitati AU</c:v>
                </c:pt>
                <c:pt idx="3">
                  <c:v>Perdite AU</c:v>
                </c:pt>
              </c:strCache>
            </c:strRef>
          </c:cat>
          <c:val>
            <c:numRef>
              <c:f>Foglio1!$D$2:$D$5</c:f>
              <c:numCache>
                <c:formatCode>General</c:formatCode>
                <c:ptCount val="4"/>
              </c:numCache>
            </c:numRef>
          </c:val>
          <c:extLst>
            <c:ext xmlns:c16="http://schemas.microsoft.com/office/drawing/2014/chart" uri="{C3380CC4-5D6E-409C-BE32-E72D297353CC}">
              <c16:uniqueId val="{00000002-76F5-4E37-A223-9E7B04CE6D9A}"/>
            </c:ext>
          </c:extLst>
        </c:ser>
        <c:dLbls>
          <c:showLegendKey val="0"/>
          <c:showVal val="0"/>
          <c:showCatName val="0"/>
          <c:showSerName val="0"/>
          <c:showPercent val="0"/>
          <c:showBubbleSize val="0"/>
        </c:dLbls>
        <c:gapWidth val="150"/>
        <c:overlap val="100"/>
        <c:axId val="130010496"/>
        <c:axId val="130020480"/>
      </c:barChart>
      <c:catAx>
        <c:axId val="130010496"/>
        <c:scaling>
          <c:orientation val="minMax"/>
        </c:scaling>
        <c:delete val="0"/>
        <c:axPos val="b"/>
        <c:numFmt formatCode="General" sourceLinked="0"/>
        <c:majorTickMark val="out"/>
        <c:minorTickMark val="none"/>
        <c:tickLblPos val="nextTo"/>
        <c:crossAx val="130020480"/>
        <c:crosses val="autoZero"/>
        <c:auto val="1"/>
        <c:lblAlgn val="ctr"/>
        <c:lblOffset val="100"/>
        <c:noMultiLvlLbl val="0"/>
      </c:catAx>
      <c:valAx>
        <c:axId val="130020480"/>
        <c:scaling>
          <c:orientation val="minMax"/>
        </c:scaling>
        <c:delete val="0"/>
        <c:axPos val="l"/>
        <c:majorGridlines/>
        <c:numFmt formatCode="#,##0" sourceLinked="1"/>
        <c:majorTickMark val="out"/>
        <c:minorTickMark val="none"/>
        <c:tickLblPos val="nextTo"/>
        <c:crossAx val="13001049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1ACB9-B571-454C-A6EC-15C90D898142}" type="doc">
      <dgm:prSet loTypeId="urn:microsoft.com/office/officeart/2005/8/layout/radial1" loCatId="cycle" qsTypeId="urn:microsoft.com/office/officeart/2005/8/quickstyle/simple1" qsCatId="simple" csTypeId="urn:microsoft.com/office/officeart/2005/8/colors/accent3_1" csCatId="accent3" phldr="1"/>
      <dgm:spPr/>
      <dgm:t>
        <a:bodyPr/>
        <a:lstStyle/>
        <a:p>
          <a:endParaRPr lang="it-IT"/>
        </a:p>
      </dgm:t>
    </dgm:pt>
    <dgm:pt modelId="{23FA9D34-2E8E-469E-B030-97A9754992E1}">
      <dgm:prSet phldrT="[Testo]"/>
      <dgm:spPr/>
      <dgm:t>
        <a:bodyPr/>
        <a:lstStyle/>
        <a:p>
          <a:r>
            <a:rPr lang="it-IT" dirty="0"/>
            <a:t>Trincee</a:t>
          </a:r>
        </a:p>
      </dgm:t>
    </dgm:pt>
    <dgm:pt modelId="{AB320A00-9CCB-4685-8DF4-AD34849A911D}" type="parTrans" cxnId="{D57ED25A-7579-431A-B19E-03D75F3C35F9}">
      <dgm:prSet/>
      <dgm:spPr/>
      <dgm:t>
        <a:bodyPr/>
        <a:lstStyle/>
        <a:p>
          <a:endParaRPr lang="it-IT"/>
        </a:p>
      </dgm:t>
    </dgm:pt>
    <dgm:pt modelId="{D38D1FFD-CDC4-4F97-BDCB-FE2D782CC1FD}" type="sibTrans" cxnId="{D57ED25A-7579-431A-B19E-03D75F3C35F9}">
      <dgm:prSet/>
      <dgm:spPr/>
      <dgm:t>
        <a:bodyPr/>
        <a:lstStyle/>
        <a:p>
          <a:endParaRPr lang="it-IT"/>
        </a:p>
      </dgm:t>
    </dgm:pt>
    <dgm:pt modelId="{DDA0DAB6-B976-460C-BC52-542F1F9867EB}">
      <dgm:prSet phldrT="[Testo]" custT="1"/>
      <dgm:spPr/>
      <dgm:t>
        <a:bodyPr/>
        <a:lstStyle/>
        <a:p>
          <a:r>
            <a:rPr lang="it-IT" sz="2000" dirty="0">
              <a:latin typeface="Arial" pitchFamily="34" charset="0"/>
              <a:cs typeface="Arial" pitchFamily="34" charset="0"/>
            </a:rPr>
            <a:t>Filo</a:t>
          </a:r>
        </a:p>
        <a:p>
          <a:r>
            <a:rPr lang="it-IT" sz="2000" dirty="0">
              <a:latin typeface="Arial" pitchFamily="34" charset="0"/>
              <a:cs typeface="Arial" pitchFamily="34" charset="0"/>
            </a:rPr>
            <a:t>spinato</a:t>
          </a:r>
        </a:p>
      </dgm:t>
    </dgm:pt>
    <dgm:pt modelId="{B5235161-4315-4880-813F-AB2F0C94652E}" type="parTrans" cxnId="{889C7A75-CFFD-4F22-9A32-AAED080F083B}">
      <dgm:prSet/>
      <dgm:spPr/>
      <dgm:t>
        <a:bodyPr/>
        <a:lstStyle/>
        <a:p>
          <a:endParaRPr lang="it-IT"/>
        </a:p>
      </dgm:t>
    </dgm:pt>
    <dgm:pt modelId="{05AACD2D-0CC6-465B-AC29-5F51FBE4C438}" type="sibTrans" cxnId="{889C7A75-CFFD-4F22-9A32-AAED080F083B}">
      <dgm:prSet/>
      <dgm:spPr/>
      <dgm:t>
        <a:bodyPr/>
        <a:lstStyle/>
        <a:p>
          <a:endParaRPr lang="it-IT"/>
        </a:p>
      </dgm:t>
    </dgm:pt>
    <dgm:pt modelId="{F3817CC4-D32F-4CC2-A87D-FFE4FCA6FEA5}">
      <dgm:prSet phldrT="[Testo]"/>
      <dgm:spPr/>
      <dgm:t>
        <a:bodyPr/>
        <a:lstStyle/>
        <a:p>
          <a:r>
            <a:rPr lang="it-IT" dirty="0"/>
            <a:t>Sacchetti a terra</a:t>
          </a:r>
        </a:p>
      </dgm:t>
    </dgm:pt>
    <dgm:pt modelId="{9FD54DDC-D7E3-409C-A617-5AD53103AD02}" type="parTrans" cxnId="{7244A7E4-CCF6-4D92-8CA7-4FB3A6B49ED3}">
      <dgm:prSet/>
      <dgm:spPr/>
      <dgm:t>
        <a:bodyPr/>
        <a:lstStyle/>
        <a:p>
          <a:endParaRPr lang="it-IT"/>
        </a:p>
      </dgm:t>
    </dgm:pt>
    <dgm:pt modelId="{D18768B7-8E4E-4F20-B072-30A3A7C4061D}" type="sibTrans" cxnId="{7244A7E4-CCF6-4D92-8CA7-4FB3A6B49ED3}">
      <dgm:prSet/>
      <dgm:spPr/>
      <dgm:t>
        <a:bodyPr/>
        <a:lstStyle/>
        <a:p>
          <a:endParaRPr lang="it-IT"/>
        </a:p>
      </dgm:t>
    </dgm:pt>
    <dgm:pt modelId="{9CFF8C1D-547B-4D8D-A70C-FDD7683734C8}">
      <dgm:prSet phldrT="[Testo]"/>
      <dgm:spPr/>
      <dgm:t>
        <a:bodyPr/>
        <a:lstStyle/>
        <a:p>
          <a:r>
            <a:rPr lang="it-IT" dirty="0"/>
            <a:t>Terra di nessuno</a:t>
          </a:r>
        </a:p>
      </dgm:t>
    </dgm:pt>
    <dgm:pt modelId="{0483E067-E7AB-4846-BD19-D15945A245FA}" type="parTrans" cxnId="{8302FD83-C552-4689-9622-3DF63B6D748C}">
      <dgm:prSet/>
      <dgm:spPr/>
      <dgm:t>
        <a:bodyPr/>
        <a:lstStyle/>
        <a:p>
          <a:endParaRPr lang="it-IT"/>
        </a:p>
      </dgm:t>
    </dgm:pt>
    <dgm:pt modelId="{3FD48F42-6C0B-4303-9FAF-E6C898B3CDF1}" type="sibTrans" cxnId="{8302FD83-C552-4689-9622-3DF63B6D748C}">
      <dgm:prSet/>
      <dgm:spPr/>
      <dgm:t>
        <a:bodyPr/>
        <a:lstStyle/>
        <a:p>
          <a:endParaRPr lang="it-IT"/>
        </a:p>
      </dgm:t>
    </dgm:pt>
    <dgm:pt modelId="{141114D5-328E-4CAB-8781-08159989AB6E}">
      <dgm:prSet phldrT="[Testo]" custT="1"/>
      <dgm:spPr/>
      <dgm:t>
        <a:bodyPr/>
        <a:lstStyle/>
        <a:p>
          <a:r>
            <a:rPr lang="it-IT" sz="1600" dirty="0">
              <a:latin typeface="Arial" pitchFamily="34" charset="0"/>
              <a:cs typeface="Arial" pitchFamily="34" charset="0"/>
            </a:rPr>
            <a:t>Ricoveri </a:t>
          </a:r>
          <a:r>
            <a:rPr lang="it-IT" sz="1800" dirty="0">
              <a:latin typeface="Arial" pitchFamily="34" charset="0"/>
              <a:cs typeface="Arial" pitchFamily="34" charset="0"/>
            </a:rPr>
            <a:t>sotterra-nei</a:t>
          </a:r>
          <a:endParaRPr lang="it-IT" sz="1400" dirty="0">
            <a:latin typeface="Arial" pitchFamily="34" charset="0"/>
            <a:cs typeface="Arial" pitchFamily="34" charset="0"/>
          </a:endParaRPr>
        </a:p>
      </dgm:t>
    </dgm:pt>
    <dgm:pt modelId="{464D4D85-4378-4809-ADAF-977A91EA2399}" type="parTrans" cxnId="{78F8C607-EC84-4AD3-BC24-A9F16A270B37}">
      <dgm:prSet/>
      <dgm:spPr/>
      <dgm:t>
        <a:bodyPr/>
        <a:lstStyle/>
        <a:p>
          <a:endParaRPr lang="it-IT"/>
        </a:p>
      </dgm:t>
    </dgm:pt>
    <dgm:pt modelId="{6CE101D4-3667-4850-BA30-CBE85B689FAE}" type="sibTrans" cxnId="{78F8C607-EC84-4AD3-BC24-A9F16A270B37}">
      <dgm:prSet/>
      <dgm:spPr/>
      <dgm:t>
        <a:bodyPr/>
        <a:lstStyle/>
        <a:p>
          <a:endParaRPr lang="it-IT"/>
        </a:p>
      </dgm:t>
    </dgm:pt>
    <dgm:pt modelId="{01058E4D-ABFF-4E21-AE4D-3EC64A59CD4D}" type="pres">
      <dgm:prSet presAssocID="{EDE1ACB9-B571-454C-A6EC-15C90D898142}" presName="cycle" presStyleCnt="0">
        <dgm:presLayoutVars>
          <dgm:chMax val="1"/>
          <dgm:dir/>
          <dgm:animLvl val="ctr"/>
          <dgm:resizeHandles val="exact"/>
        </dgm:presLayoutVars>
      </dgm:prSet>
      <dgm:spPr/>
    </dgm:pt>
    <dgm:pt modelId="{BAE79301-7DE0-4232-8CCA-11CE25E743BA}" type="pres">
      <dgm:prSet presAssocID="{23FA9D34-2E8E-469E-B030-97A9754992E1}" presName="centerShape" presStyleLbl="node0" presStyleIdx="0" presStyleCnt="1"/>
      <dgm:spPr/>
    </dgm:pt>
    <dgm:pt modelId="{AF1B5BD8-3B7B-4004-B2D2-7D8B95109B44}" type="pres">
      <dgm:prSet presAssocID="{B5235161-4315-4880-813F-AB2F0C94652E}" presName="Name9" presStyleLbl="parChTrans1D2" presStyleIdx="0" presStyleCnt="4"/>
      <dgm:spPr/>
    </dgm:pt>
    <dgm:pt modelId="{087CDE46-5492-4FFF-B95A-73E0C99A6EEC}" type="pres">
      <dgm:prSet presAssocID="{B5235161-4315-4880-813F-AB2F0C94652E}" presName="connTx" presStyleLbl="parChTrans1D2" presStyleIdx="0" presStyleCnt="4"/>
      <dgm:spPr/>
    </dgm:pt>
    <dgm:pt modelId="{89E11142-2302-4C81-8A49-E20112C3870C}" type="pres">
      <dgm:prSet presAssocID="{DDA0DAB6-B976-460C-BC52-542F1F9867EB}" presName="node" presStyleLbl="node1" presStyleIdx="0" presStyleCnt="4">
        <dgm:presLayoutVars>
          <dgm:bulletEnabled val="1"/>
        </dgm:presLayoutVars>
      </dgm:prSet>
      <dgm:spPr/>
    </dgm:pt>
    <dgm:pt modelId="{1D99AFA6-AA09-463C-BED2-F74CB4F9A65A}" type="pres">
      <dgm:prSet presAssocID="{9FD54DDC-D7E3-409C-A617-5AD53103AD02}" presName="Name9" presStyleLbl="parChTrans1D2" presStyleIdx="1" presStyleCnt="4"/>
      <dgm:spPr/>
    </dgm:pt>
    <dgm:pt modelId="{27F6884C-E688-44AD-94F2-BA2D4A3492F5}" type="pres">
      <dgm:prSet presAssocID="{9FD54DDC-D7E3-409C-A617-5AD53103AD02}" presName="connTx" presStyleLbl="parChTrans1D2" presStyleIdx="1" presStyleCnt="4"/>
      <dgm:spPr/>
    </dgm:pt>
    <dgm:pt modelId="{7780CC23-74B4-4C81-A116-50F695D92BC4}" type="pres">
      <dgm:prSet presAssocID="{F3817CC4-D32F-4CC2-A87D-FFE4FCA6FEA5}" presName="node" presStyleLbl="node1" presStyleIdx="1" presStyleCnt="4">
        <dgm:presLayoutVars>
          <dgm:bulletEnabled val="1"/>
        </dgm:presLayoutVars>
      </dgm:prSet>
      <dgm:spPr/>
    </dgm:pt>
    <dgm:pt modelId="{180A0840-DCC6-4E55-AE3D-7CB6D1D404C1}" type="pres">
      <dgm:prSet presAssocID="{0483E067-E7AB-4846-BD19-D15945A245FA}" presName="Name9" presStyleLbl="parChTrans1D2" presStyleIdx="2" presStyleCnt="4"/>
      <dgm:spPr/>
    </dgm:pt>
    <dgm:pt modelId="{003B935B-2E2C-4CE7-B599-83232C79762C}" type="pres">
      <dgm:prSet presAssocID="{0483E067-E7AB-4846-BD19-D15945A245FA}" presName="connTx" presStyleLbl="parChTrans1D2" presStyleIdx="2" presStyleCnt="4"/>
      <dgm:spPr/>
    </dgm:pt>
    <dgm:pt modelId="{9E6BE1FF-ED68-4BD0-9362-1DF9E154ABAA}" type="pres">
      <dgm:prSet presAssocID="{9CFF8C1D-547B-4D8D-A70C-FDD7683734C8}" presName="node" presStyleLbl="node1" presStyleIdx="2" presStyleCnt="4">
        <dgm:presLayoutVars>
          <dgm:bulletEnabled val="1"/>
        </dgm:presLayoutVars>
      </dgm:prSet>
      <dgm:spPr/>
    </dgm:pt>
    <dgm:pt modelId="{906CDBEB-933F-4278-9687-FD8C106BA5BF}" type="pres">
      <dgm:prSet presAssocID="{464D4D85-4378-4809-ADAF-977A91EA2399}" presName="Name9" presStyleLbl="parChTrans1D2" presStyleIdx="3" presStyleCnt="4"/>
      <dgm:spPr/>
    </dgm:pt>
    <dgm:pt modelId="{CF5751F5-EA56-45D8-8033-9FB348964CFB}" type="pres">
      <dgm:prSet presAssocID="{464D4D85-4378-4809-ADAF-977A91EA2399}" presName="connTx" presStyleLbl="parChTrans1D2" presStyleIdx="3" presStyleCnt="4"/>
      <dgm:spPr/>
    </dgm:pt>
    <dgm:pt modelId="{EB520E8B-492B-43D1-9672-7DBFDD8D1860}" type="pres">
      <dgm:prSet presAssocID="{141114D5-328E-4CAB-8781-08159989AB6E}" presName="node" presStyleLbl="node1" presStyleIdx="3" presStyleCnt="4">
        <dgm:presLayoutVars>
          <dgm:bulletEnabled val="1"/>
        </dgm:presLayoutVars>
      </dgm:prSet>
      <dgm:spPr/>
    </dgm:pt>
  </dgm:ptLst>
  <dgm:cxnLst>
    <dgm:cxn modelId="{6EFAD806-88B0-4842-9ED5-2A2D72B2D9A5}" type="presOf" srcId="{141114D5-328E-4CAB-8781-08159989AB6E}" destId="{EB520E8B-492B-43D1-9672-7DBFDD8D1860}" srcOrd="0" destOrd="0" presId="urn:microsoft.com/office/officeart/2005/8/layout/radial1"/>
    <dgm:cxn modelId="{78F8C607-EC84-4AD3-BC24-A9F16A270B37}" srcId="{23FA9D34-2E8E-469E-B030-97A9754992E1}" destId="{141114D5-328E-4CAB-8781-08159989AB6E}" srcOrd="3" destOrd="0" parTransId="{464D4D85-4378-4809-ADAF-977A91EA2399}" sibTransId="{6CE101D4-3667-4850-BA30-CBE85B689FAE}"/>
    <dgm:cxn modelId="{40E2AF18-D4C7-4ACF-B640-2C75B83F01BF}" type="presOf" srcId="{DDA0DAB6-B976-460C-BC52-542F1F9867EB}" destId="{89E11142-2302-4C81-8A49-E20112C3870C}" srcOrd="0" destOrd="0" presId="urn:microsoft.com/office/officeart/2005/8/layout/radial1"/>
    <dgm:cxn modelId="{7144A61E-9C0F-45B6-AF5D-EBE53ED6BC90}" type="presOf" srcId="{9CFF8C1D-547B-4D8D-A70C-FDD7683734C8}" destId="{9E6BE1FF-ED68-4BD0-9362-1DF9E154ABAA}" srcOrd="0" destOrd="0" presId="urn:microsoft.com/office/officeart/2005/8/layout/radial1"/>
    <dgm:cxn modelId="{AC13313B-4800-4864-A266-651F7D2592F3}" type="presOf" srcId="{9FD54DDC-D7E3-409C-A617-5AD53103AD02}" destId="{27F6884C-E688-44AD-94F2-BA2D4A3492F5}" srcOrd="1" destOrd="0" presId="urn:microsoft.com/office/officeart/2005/8/layout/radial1"/>
    <dgm:cxn modelId="{8B7B914C-C7E4-4B31-B0E5-AA789C838528}" type="presOf" srcId="{23FA9D34-2E8E-469E-B030-97A9754992E1}" destId="{BAE79301-7DE0-4232-8CCA-11CE25E743BA}" srcOrd="0" destOrd="0" presId="urn:microsoft.com/office/officeart/2005/8/layout/radial1"/>
    <dgm:cxn modelId="{26549A6F-C6C6-4E44-8361-15896C1D8442}" type="presOf" srcId="{0483E067-E7AB-4846-BD19-D15945A245FA}" destId="{003B935B-2E2C-4CE7-B599-83232C79762C}" srcOrd="1" destOrd="0" presId="urn:microsoft.com/office/officeart/2005/8/layout/radial1"/>
    <dgm:cxn modelId="{889C7A75-CFFD-4F22-9A32-AAED080F083B}" srcId="{23FA9D34-2E8E-469E-B030-97A9754992E1}" destId="{DDA0DAB6-B976-460C-BC52-542F1F9867EB}" srcOrd="0" destOrd="0" parTransId="{B5235161-4315-4880-813F-AB2F0C94652E}" sibTransId="{05AACD2D-0CC6-465B-AC29-5F51FBE4C438}"/>
    <dgm:cxn modelId="{D57ED25A-7579-431A-B19E-03D75F3C35F9}" srcId="{EDE1ACB9-B571-454C-A6EC-15C90D898142}" destId="{23FA9D34-2E8E-469E-B030-97A9754992E1}" srcOrd="0" destOrd="0" parTransId="{AB320A00-9CCB-4685-8DF4-AD34849A911D}" sibTransId="{D38D1FFD-CDC4-4F97-BDCB-FE2D782CC1FD}"/>
    <dgm:cxn modelId="{8302FD83-C552-4689-9622-3DF63B6D748C}" srcId="{23FA9D34-2E8E-469E-B030-97A9754992E1}" destId="{9CFF8C1D-547B-4D8D-A70C-FDD7683734C8}" srcOrd="2" destOrd="0" parTransId="{0483E067-E7AB-4846-BD19-D15945A245FA}" sibTransId="{3FD48F42-6C0B-4303-9FAF-E6C898B3CDF1}"/>
    <dgm:cxn modelId="{2066F685-907C-4FA1-8039-D799C1FB9E9E}" type="presOf" srcId="{B5235161-4315-4880-813F-AB2F0C94652E}" destId="{087CDE46-5492-4FFF-B95A-73E0C99A6EEC}" srcOrd="1" destOrd="0" presId="urn:microsoft.com/office/officeart/2005/8/layout/radial1"/>
    <dgm:cxn modelId="{40092C89-EC55-4617-AB41-B3D4CABAB813}" type="presOf" srcId="{EDE1ACB9-B571-454C-A6EC-15C90D898142}" destId="{01058E4D-ABFF-4E21-AE4D-3EC64A59CD4D}" srcOrd="0" destOrd="0" presId="urn:microsoft.com/office/officeart/2005/8/layout/radial1"/>
    <dgm:cxn modelId="{5AF36C97-40E0-4282-AC62-36ECFDF04378}" type="presOf" srcId="{9FD54DDC-D7E3-409C-A617-5AD53103AD02}" destId="{1D99AFA6-AA09-463C-BED2-F74CB4F9A65A}" srcOrd="0" destOrd="0" presId="urn:microsoft.com/office/officeart/2005/8/layout/radial1"/>
    <dgm:cxn modelId="{3D550BB1-C8EF-40E4-A27C-4BE5C449A5FB}" type="presOf" srcId="{464D4D85-4378-4809-ADAF-977A91EA2399}" destId="{906CDBEB-933F-4278-9687-FD8C106BA5BF}" srcOrd="0" destOrd="0" presId="urn:microsoft.com/office/officeart/2005/8/layout/radial1"/>
    <dgm:cxn modelId="{D9812CB6-D58B-413A-B903-B857FCF86109}" type="presOf" srcId="{F3817CC4-D32F-4CC2-A87D-FFE4FCA6FEA5}" destId="{7780CC23-74B4-4C81-A116-50F695D92BC4}" srcOrd="0" destOrd="0" presId="urn:microsoft.com/office/officeart/2005/8/layout/radial1"/>
    <dgm:cxn modelId="{0052DFBD-3C34-493F-A687-A7171B787F8F}" type="presOf" srcId="{0483E067-E7AB-4846-BD19-D15945A245FA}" destId="{180A0840-DCC6-4E55-AE3D-7CB6D1D404C1}" srcOrd="0" destOrd="0" presId="urn:microsoft.com/office/officeart/2005/8/layout/radial1"/>
    <dgm:cxn modelId="{FB15F2D3-0A76-4E6A-AAF7-15D6E1EAF639}" type="presOf" srcId="{464D4D85-4378-4809-ADAF-977A91EA2399}" destId="{CF5751F5-EA56-45D8-8033-9FB348964CFB}" srcOrd="1" destOrd="0" presId="urn:microsoft.com/office/officeart/2005/8/layout/radial1"/>
    <dgm:cxn modelId="{7244A7E4-CCF6-4D92-8CA7-4FB3A6B49ED3}" srcId="{23FA9D34-2E8E-469E-B030-97A9754992E1}" destId="{F3817CC4-D32F-4CC2-A87D-FFE4FCA6FEA5}" srcOrd="1" destOrd="0" parTransId="{9FD54DDC-D7E3-409C-A617-5AD53103AD02}" sibTransId="{D18768B7-8E4E-4F20-B072-30A3A7C4061D}"/>
    <dgm:cxn modelId="{D3E367F6-9C6A-4587-9F81-0C5CF54356E5}" type="presOf" srcId="{B5235161-4315-4880-813F-AB2F0C94652E}" destId="{AF1B5BD8-3B7B-4004-B2D2-7D8B95109B44}" srcOrd="0" destOrd="0" presId="urn:microsoft.com/office/officeart/2005/8/layout/radial1"/>
    <dgm:cxn modelId="{D4346536-EDF3-449B-A93C-D9F1C0762188}" type="presParOf" srcId="{01058E4D-ABFF-4E21-AE4D-3EC64A59CD4D}" destId="{BAE79301-7DE0-4232-8CCA-11CE25E743BA}" srcOrd="0" destOrd="0" presId="urn:microsoft.com/office/officeart/2005/8/layout/radial1"/>
    <dgm:cxn modelId="{B5B49314-4294-434C-9043-E16FCAE38C37}" type="presParOf" srcId="{01058E4D-ABFF-4E21-AE4D-3EC64A59CD4D}" destId="{AF1B5BD8-3B7B-4004-B2D2-7D8B95109B44}" srcOrd="1" destOrd="0" presId="urn:microsoft.com/office/officeart/2005/8/layout/radial1"/>
    <dgm:cxn modelId="{94762137-852E-49A6-9110-33F8A4279462}" type="presParOf" srcId="{AF1B5BD8-3B7B-4004-B2D2-7D8B95109B44}" destId="{087CDE46-5492-4FFF-B95A-73E0C99A6EEC}" srcOrd="0" destOrd="0" presId="urn:microsoft.com/office/officeart/2005/8/layout/radial1"/>
    <dgm:cxn modelId="{CD88C9B1-9906-41C7-9EAC-1B62CA758A3F}" type="presParOf" srcId="{01058E4D-ABFF-4E21-AE4D-3EC64A59CD4D}" destId="{89E11142-2302-4C81-8A49-E20112C3870C}" srcOrd="2" destOrd="0" presId="urn:microsoft.com/office/officeart/2005/8/layout/radial1"/>
    <dgm:cxn modelId="{FB2DEFAB-0134-4411-887F-E1F18B4457F1}" type="presParOf" srcId="{01058E4D-ABFF-4E21-AE4D-3EC64A59CD4D}" destId="{1D99AFA6-AA09-463C-BED2-F74CB4F9A65A}" srcOrd="3" destOrd="0" presId="urn:microsoft.com/office/officeart/2005/8/layout/radial1"/>
    <dgm:cxn modelId="{30925CB1-5837-41F7-91DD-E645AD490B57}" type="presParOf" srcId="{1D99AFA6-AA09-463C-BED2-F74CB4F9A65A}" destId="{27F6884C-E688-44AD-94F2-BA2D4A3492F5}" srcOrd="0" destOrd="0" presId="urn:microsoft.com/office/officeart/2005/8/layout/radial1"/>
    <dgm:cxn modelId="{78A11D27-6216-48D9-A012-2090C6530DC1}" type="presParOf" srcId="{01058E4D-ABFF-4E21-AE4D-3EC64A59CD4D}" destId="{7780CC23-74B4-4C81-A116-50F695D92BC4}" srcOrd="4" destOrd="0" presId="urn:microsoft.com/office/officeart/2005/8/layout/radial1"/>
    <dgm:cxn modelId="{89F3FEA4-2480-446B-80B3-86CDD2954BCE}" type="presParOf" srcId="{01058E4D-ABFF-4E21-AE4D-3EC64A59CD4D}" destId="{180A0840-DCC6-4E55-AE3D-7CB6D1D404C1}" srcOrd="5" destOrd="0" presId="urn:microsoft.com/office/officeart/2005/8/layout/radial1"/>
    <dgm:cxn modelId="{5E964028-0AB8-4031-B066-4F0BB0802555}" type="presParOf" srcId="{180A0840-DCC6-4E55-AE3D-7CB6D1D404C1}" destId="{003B935B-2E2C-4CE7-B599-83232C79762C}" srcOrd="0" destOrd="0" presId="urn:microsoft.com/office/officeart/2005/8/layout/radial1"/>
    <dgm:cxn modelId="{1B4A6BE5-5D0F-43C1-B35E-80FDA0B3A93E}" type="presParOf" srcId="{01058E4D-ABFF-4E21-AE4D-3EC64A59CD4D}" destId="{9E6BE1FF-ED68-4BD0-9362-1DF9E154ABAA}" srcOrd="6" destOrd="0" presId="urn:microsoft.com/office/officeart/2005/8/layout/radial1"/>
    <dgm:cxn modelId="{CF476F2B-8087-4381-BB13-EA9AA5B7BC33}" type="presParOf" srcId="{01058E4D-ABFF-4E21-AE4D-3EC64A59CD4D}" destId="{906CDBEB-933F-4278-9687-FD8C106BA5BF}" srcOrd="7" destOrd="0" presId="urn:microsoft.com/office/officeart/2005/8/layout/radial1"/>
    <dgm:cxn modelId="{2819FC6C-9607-4EE4-AABA-311867C1BDAC}" type="presParOf" srcId="{906CDBEB-933F-4278-9687-FD8C106BA5BF}" destId="{CF5751F5-EA56-45D8-8033-9FB348964CFB}" srcOrd="0" destOrd="0" presId="urn:microsoft.com/office/officeart/2005/8/layout/radial1"/>
    <dgm:cxn modelId="{4E54DBE7-6890-4111-89DD-2CAE77C55038}" type="presParOf" srcId="{01058E4D-ABFF-4E21-AE4D-3EC64A59CD4D}" destId="{EB520E8B-492B-43D1-9672-7DBFDD8D1860}"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9301-7DE0-4232-8CCA-11CE25E743BA}">
      <dsp:nvSpPr>
        <dsp:cNvPr id="0" name=""/>
        <dsp:cNvSpPr/>
      </dsp:nvSpPr>
      <dsp:spPr>
        <a:xfrm>
          <a:off x="2659216" y="1635489"/>
          <a:ext cx="1254983" cy="125498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kern="1200" dirty="0"/>
            <a:t>Trincee</a:t>
          </a:r>
        </a:p>
      </dsp:txBody>
      <dsp:txXfrm>
        <a:off x="2843004" y="1819277"/>
        <a:ext cx="887407" cy="887407"/>
      </dsp:txXfrm>
    </dsp:sp>
    <dsp:sp modelId="{AF1B5BD8-3B7B-4004-B2D2-7D8B95109B44}">
      <dsp:nvSpPr>
        <dsp:cNvPr id="0" name=""/>
        <dsp:cNvSpPr/>
      </dsp:nvSpPr>
      <dsp:spPr>
        <a:xfrm rot="16200000">
          <a:off x="3097731" y="1429331"/>
          <a:ext cx="377952" cy="34365"/>
        </a:xfrm>
        <a:custGeom>
          <a:avLst/>
          <a:gdLst/>
          <a:ahLst/>
          <a:cxnLst/>
          <a:rect l="0" t="0" r="0" b="0"/>
          <a:pathLst>
            <a:path>
              <a:moveTo>
                <a:pt x="0" y="17182"/>
              </a:moveTo>
              <a:lnTo>
                <a:pt x="377952" y="171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277259" y="1437064"/>
        <a:ext cx="18897" cy="18897"/>
      </dsp:txXfrm>
    </dsp:sp>
    <dsp:sp modelId="{89E11142-2302-4C81-8A49-E20112C3870C}">
      <dsp:nvSpPr>
        <dsp:cNvPr id="0" name=""/>
        <dsp:cNvSpPr/>
      </dsp:nvSpPr>
      <dsp:spPr>
        <a:xfrm>
          <a:off x="2659216" y="2554"/>
          <a:ext cx="1254983" cy="125498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Arial" pitchFamily="34" charset="0"/>
              <a:cs typeface="Arial" pitchFamily="34" charset="0"/>
            </a:rPr>
            <a:t>Filo</a:t>
          </a:r>
        </a:p>
        <a:p>
          <a:pPr marL="0" lvl="0" indent="0" algn="ctr" defTabSz="889000">
            <a:lnSpc>
              <a:spcPct val="90000"/>
            </a:lnSpc>
            <a:spcBef>
              <a:spcPct val="0"/>
            </a:spcBef>
            <a:spcAft>
              <a:spcPct val="35000"/>
            </a:spcAft>
            <a:buNone/>
          </a:pPr>
          <a:r>
            <a:rPr lang="it-IT" sz="2000" kern="1200" dirty="0">
              <a:latin typeface="Arial" pitchFamily="34" charset="0"/>
              <a:cs typeface="Arial" pitchFamily="34" charset="0"/>
            </a:rPr>
            <a:t>spinato</a:t>
          </a:r>
        </a:p>
      </dsp:txBody>
      <dsp:txXfrm>
        <a:off x="2843004" y="186342"/>
        <a:ext cx="887407" cy="887407"/>
      </dsp:txXfrm>
    </dsp:sp>
    <dsp:sp modelId="{1D99AFA6-AA09-463C-BED2-F74CB4F9A65A}">
      <dsp:nvSpPr>
        <dsp:cNvPr id="0" name=""/>
        <dsp:cNvSpPr/>
      </dsp:nvSpPr>
      <dsp:spPr>
        <a:xfrm>
          <a:off x="3914199" y="2245798"/>
          <a:ext cx="377952" cy="34365"/>
        </a:xfrm>
        <a:custGeom>
          <a:avLst/>
          <a:gdLst/>
          <a:ahLst/>
          <a:cxnLst/>
          <a:rect l="0" t="0" r="0" b="0"/>
          <a:pathLst>
            <a:path>
              <a:moveTo>
                <a:pt x="0" y="17182"/>
              </a:moveTo>
              <a:lnTo>
                <a:pt x="377952" y="171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093726" y="2253532"/>
        <a:ext cx="18897" cy="18897"/>
      </dsp:txXfrm>
    </dsp:sp>
    <dsp:sp modelId="{7780CC23-74B4-4C81-A116-50F695D92BC4}">
      <dsp:nvSpPr>
        <dsp:cNvPr id="0" name=""/>
        <dsp:cNvSpPr/>
      </dsp:nvSpPr>
      <dsp:spPr>
        <a:xfrm>
          <a:off x="4292151" y="1635489"/>
          <a:ext cx="1254983" cy="125498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Sacchetti a terra</a:t>
          </a:r>
        </a:p>
      </dsp:txBody>
      <dsp:txXfrm>
        <a:off x="4475939" y="1819277"/>
        <a:ext cx="887407" cy="887407"/>
      </dsp:txXfrm>
    </dsp:sp>
    <dsp:sp modelId="{180A0840-DCC6-4E55-AE3D-7CB6D1D404C1}">
      <dsp:nvSpPr>
        <dsp:cNvPr id="0" name=""/>
        <dsp:cNvSpPr/>
      </dsp:nvSpPr>
      <dsp:spPr>
        <a:xfrm rot="5400000">
          <a:off x="3097731" y="3062266"/>
          <a:ext cx="377952" cy="34365"/>
        </a:xfrm>
        <a:custGeom>
          <a:avLst/>
          <a:gdLst/>
          <a:ahLst/>
          <a:cxnLst/>
          <a:rect l="0" t="0" r="0" b="0"/>
          <a:pathLst>
            <a:path>
              <a:moveTo>
                <a:pt x="0" y="17182"/>
              </a:moveTo>
              <a:lnTo>
                <a:pt x="377952" y="171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277259" y="3070000"/>
        <a:ext cx="18897" cy="18897"/>
      </dsp:txXfrm>
    </dsp:sp>
    <dsp:sp modelId="{9E6BE1FF-ED68-4BD0-9362-1DF9E154ABAA}">
      <dsp:nvSpPr>
        <dsp:cNvPr id="0" name=""/>
        <dsp:cNvSpPr/>
      </dsp:nvSpPr>
      <dsp:spPr>
        <a:xfrm>
          <a:off x="2659216" y="3268425"/>
          <a:ext cx="1254983" cy="125498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Terra di nessuno</a:t>
          </a:r>
        </a:p>
      </dsp:txBody>
      <dsp:txXfrm>
        <a:off x="2843004" y="3452213"/>
        <a:ext cx="887407" cy="887407"/>
      </dsp:txXfrm>
    </dsp:sp>
    <dsp:sp modelId="{906CDBEB-933F-4278-9687-FD8C106BA5BF}">
      <dsp:nvSpPr>
        <dsp:cNvPr id="0" name=""/>
        <dsp:cNvSpPr/>
      </dsp:nvSpPr>
      <dsp:spPr>
        <a:xfrm rot="10800000">
          <a:off x="2281264" y="2245798"/>
          <a:ext cx="377952" cy="34365"/>
        </a:xfrm>
        <a:custGeom>
          <a:avLst/>
          <a:gdLst/>
          <a:ahLst/>
          <a:cxnLst/>
          <a:rect l="0" t="0" r="0" b="0"/>
          <a:pathLst>
            <a:path>
              <a:moveTo>
                <a:pt x="0" y="17182"/>
              </a:moveTo>
              <a:lnTo>
                <a:pt x="377952" y="171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460791" y="2253532"/>
        <a:ext cx="18897" cy="18897"/>
      </dsp:txXfrm>
    </dsp:sp>
    <dsp:sp modelId="{EB520E8B-492B-43D1-9672-7DBFDD8D1860}">
      <dsp:nvSpPr>
        <dsp:cNvPr id="0" name=""/>
        <dsp:cNvSpPr/>
      </dsp:nvSpPr>
      <dsp:spPr>
        <a:xfrm>
          <a:off x="1026280" y="1635489"/>
          <a:ext cx="1254983" cy="125498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Arial" pitchFamily="34" charset="0"/>
              <a:cs typeface="Arial" pitchFamily="34" charset="0"/>
            </a:rPr>
            <a:t>Ricoveri </a:t>
          </a:r>
          <a:r>
            <a:rPr lang="it-IT" sz="1800" kern="1200" dirty="0">
              <a:latin typeface="Arial" pitchFamily="34" charset="0"/>
              <a:cs typeface="Arial" pitchFamily="34" charset="0"/>
            </a:rPr>
            <a:t>sotterra-nei</a:t>
          </a:r>
          <a:endParaRPr lang="it-IT" sz="1400" kern="1200" dirty="0">
            <a:latin typeface="Arial" pitchFamily="34" charset="0"/>
            <a:cs typeface="Arial" pitchFamily="34" charset="0"/>
          </a:endParaRPr>
        </a:p>
      </dsp:txBody>
      <dsp:txXfrm>
        <a:off x="1210068" y="1819277"/>
        <a:ext cx="887407" cy="88740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18/03/2020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18/03/2020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23D228E-530B-4662-80C3-2AC5244D5BD2}"/>
              </a:ext>
            </a:extLst>
          </p:cNvPr>
          <p:cNvSpPr>
            <a:spLocks noGrp="1" noChangeArrowheads="1"/>
          </p:cNvSpPr>
          <p:nvPr>
            <p:ph type="ctrTitle"/>
          </p:nvPr>
        </p:nvSpPr>
        <p:spPr>
          <a:xfrm>
            <a:off x="717550" y="1887537"/>
            <a:ext cx="7772400" cy="1470025"/>
          </a:xfrm>
        </p:spPr>
        <p:txBody>
          <a:bodyPr rtlCol="0">
            <a:normAutofit fontScale="90000"/>
          </a:bodyPr>
          <a:lstStyle/>
          <a:p>
            <a:pPr eaLnBrk="1" fontAlgn="auto" hangingPunct="1">
              <a:spcAft>
                <a:spcPts val="0"/>
              </a:spcAft>
              <a:defRPr/>
            </a:pPr>
            <a:r>
              <a:rPr lang="it-IT" altLang="it-IT" dirty="0"/>
              <a:t>Il grande trauma: la transizione dalla prima guerra mondiale alla pace</a:t>
            </a:r>
            <a:br>
              <a:rPr lang="it-IT" altLang="it-IT" dirty="0"/>
            </a:br>
            <a:r>
              <a:rPr lang="it-IT" altLang="it-IT" dirty="0"/>
              <a:t>3-4</a:t>
            </a:r>
          </a:p>
        </p:txBody>
      </p:sp>
      <p:sp>
        <p:nvSpPr>
          <p:cNvPr id="4099" name="Rectangle 3">
            <a:extLst>
              <a:ext uri="{FF2B5EF4-FFF2-40B4-BE49-F238E27FC236}">
                <a16:creationId xmlns:a16="http://schemas.microsoft.com/office/drawing/2014/main" id="{9E894135-3ABD-43A5-A946-F99C48922D0B}"/>
              </a:ext>
            </a:extLst>
          </p:cNvPr>
          <p:cNvSpPr>
            <a:spLocks noGrp="1" noChangeArrowheads="1"/>
          </p:cNvSpPr>
          <p:nvPr>
            <p:ph type="subTitle" idx="1"/>
          </p:nvPr>
        </p:nvSpPr>
        <p:spPr>
          <a:xfrm>
            <a:off x="1403350" y="3500438"/>
            <a:ext cx="6400800" cy="1752600"/>
          </a:xfrm>
        </p:spPr>
        <p:txBody>
          <a:bodyPr/>
          <a:lstStyle/>
          <a:p>
            <a:pPr eaLnBrk="1" hangingPunct="1"/>
            <a:endParaRPr lang="it-IT" altLang="it-IT" sz="2000" dirty="0"/>
          </a:p>
          <a:p>
            <a:pPr eaLnBrk="1" hangingPunct="1"/>
            <a:r>
              <a:rPr lang="it-IT" altLang="it-IT" sz="2400" dirty="0"/>
              <a:t>Prof. Fabio Todero </a:t>
            </a:r>
            <a:r>
              <a:rPr lang="it-IT" altLang="it-IT" sz="2400" dirty="0" err="1"/>
              <a:t>Ph.D</a:t>
            </a:r>
            <a:r>
              <a:rPr lang="it-IT" altLang="it-IT" sz="2400" dirty="0"/>
              <a:t>.</a:t>
            </a:r>
          </a:p>
          <a:p>
            <a:pPr eaLnBrk="1" hangingPunct="1"/>
            <a:endParaRPr lang="it-IT" alt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C37C427B-91ED-4E0D-BAB3-C34966583784}"/>
              </a:ext>
            </a:extLst>
          </p:cNvPr>
          <p:cNvGraphicFramePr/>
          <p:nvPr>
            <p:extLst>
              <p:ext uri="{D42A27DB-BD31-4B8C-83A1-F6EECF244321}">
                <p14:modId xmlns:p14="http://schemas.microsoft.com/office/powerpoint/2010/main" val="15160996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837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411760" y="548680"/>
            <a:ext cx="358944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179388" algn="just" fontAlgn="base">
              <a:spcBef>
                <a:spcPct val="0"/>
              </a:spcBef>
              <a:spcAft>
                <a:spcPct val="0"/>
              </a:spcAft>
            </a:pPr>
            <a:r>
              <a:rPr kumimoji="0" lang="it-IT" sz="1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it-IT" sz="2800" b="0" i="0" u="none" strike="noStrike" cap="none" normalizeH="0" baseline="0" dirty="0">
                <a:ln>
                  <a:noFill/>
                </a:ln>
                <a:solidFill>
                  <a:schemeClr val="tx1"/>
                </a:solidFill>
                <a:effectLst/>
                <a:latin typeface="Arial" pitchFamily="34" charset="0"/>
                <a:ea typeface="Calibri" pitchFamily="34" charset="0"/>
                <a:cs typeface="Arial" pitchFamily="34" charset="0"/>
              </a:rPr>
              <a:t>Germania </a:t>
            </a:r>
            <a:r>
              <a:rPr lang="it-IT" sz="2800" dirty="0">
                <a:latin typeface="Arial" pitchFamily="34" charset="0"/>
                <a:ea typeface="Calibri" pitchFamily="34" charset="0"/>
                <a:cs typeface="Arial" pitchFamily="34" charset="0"/>
              </a:rPr>
              <a:t>1914</a:t>
            </a:r>
            <a:endParaRPr kumimoji="0" lang="it-IT" sz="2800" b="0" i="0" u="none" strike="noStrike" cap="none" normalizeH="0" baseline="0" dirty="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it-IT" sz="11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Grafico 2"/>
          <p:cNvGraphicFramePr/>
          <p:nvPr>
            <p:extLst>
              <p:ext uri="{D42A27DB-BD31-4B8C-83A1-F6EECF244321}">
                <p14:modId xmlns:p14="http://schemas.microsoft.com/office/powerpoint/2010/main" val="128472649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603503" y="640263"/>
            <a:ext cx="2463248" cy="5254510"/>
          </a:xfrm>
        </p:spPr>
        <p:txBody>
          <a:bodyPr>
            <a:normAutofit/>
          </a:bodyPr>
          <a:lstStyle/>
          <a:p>
            <a:r>
              <a:rPr lang="it-IT" sz="3400">
                <a:latin typeface="Arial" pitchFamily="34" charset="0"/>
                <a:cs typeface="Arial" pitchFamily="34" charset="0"/>
              </a:rPr>
              <a:t>Disillusione</a:t>
            </a:r>
            <a:br>
              <a:rPr lang="it-IT" sz="3400">
                <a:latin typeface="Arial" pitchFamily="34" charset="0"/>
                <a:cs typeface="Arial" pitchFamily="34" charset="0"/>
              </a:rPr>
            </a:br>
            <a:br>
              <a:rPr lang="it-IT" sz="3400"/>
            </a:br>
            <a:endParaRPr lang="it-IT" sz="3400"/>
          </a:p>
        </p:txBody>
      </p:sp>
      <p:sp>
        <p:nvSpPr>
          <p:cNvPr id="3" name="Segnaposto contenuto 2"/>
          <p:cNvSpPr>
            <a:spLocks noGrp="1"/>
          </p:cNvSpPr>
          <p:nvPr>
            <p:ph idx="1"/>
          </p:nvPr>
        </p:nvSpPr>
        <p:spPr>
          <a:xfrm>
            <a:off x="3779912" y="404664"/>
            <a:ext cx="4896544" cy="5832648"/>
          </a:xfrm>
        </p:spPr>
        <p:txBody>
          <a:bodyPr anchor="ctr">
            <a:normAutofit/>
          </a:bodyPr>
          <a:lstStyle/>
          <a:p>
            <a:pPr marL="0" indent="0">
              <a:buNone/>
            </a:pPr>
            <a:r>
              <a:rPr lang="it-IT" sz="2400" dirty="0">
                <a:solidFill>
                  <a:schemeClr val="bg1"/>
                </a:solidFill>
                <a:latin typeface="Arial" pitchFamily="34" charset="0"/>
                <a:cs typeface="Arial" pitchFamily="34" charset="0"/>
              </a:rPr>
              <a:t>«L’esperienza di guerra sarebbe ben presto apparsa come ‘disillusione’ in tutti coloro che vi avevano creduto come possibilità di fuga dal ‘meccanismo schiaccia-anime’ della moderna società tecnologica ... La guerra finì per esprimere con accuratezza letale precisamente quegli stessi problemi del moderno che tanti avevano creduti risolti in agosto». </a:t>
            </a:r>
          </a:p>
          <a:p>
            <a:pPr marL="0" indent="0">
              <a:buNone/>
            </a:pPr>
            <a:r>
              <a:rPr lang="it-IT" sz="1900" dirty="0">
                <a:solidFill>
                  <a:schemeClr val="bg1"/>
                </a:solidFill>
                <a:latin typeface="Arial" pitchFamily="34" charset="0"/>
                <a:cs typeface="Arial" pitchFamily="34" charset="0"/>
              </a:rPr>
              <a:t>(</a:t>
            </a:r>
            <a:r>
              <a:rPr lang="it-IT" sz="1900" dirty="0" err="1">
                <a:solidFill>
                  <a:schemeClr val="bg1"/>
                </a:solidFill>
                <a:latin typeface="Arial" pitchFamily="34" charset="0"/>
                <a:cs typeface="Arial" pitchFamily="34" charset="0"/>
              </a:rPr>
              <a:t>E.J.Leed</a:t>
            </a:r>
            <a:r>
              <a:rPr lang="it-IT" sz="1900" dirty="0">
                <a:solidFill>
                  <a:schemeClr val="bg1"/>
                </a:solidFill>
                <a:latin typeface="Arial" pitchFamily="34" charset="0"/>
                <a:cs typeface="Arial" pitchFamily="34" charset="0"/>
              </a:rPr>
              <a:t>, </a:t>
            </a:r>
            <a:r>
              <a:rPr lang="it-IT" sz="1900" i="1" dirty="0">
                <a:solidFill>
                  <a:schemeClr val="bg1"/>
                </a:solidFill>
                <a:latin typeface="Arial" pitchFamily="34" charset="0"/>
                <a:cs typeface="Arial" pitchFamily="34" charset="0"/>
              </a:rPr>
              <a:t>Terra di nessuno. Esperienza bellica e identità personale nella prima guerra mondiale</a:t>
            </a:r>
            <a:r>
              <a:rPr lang="it-IT" sz="1900" dirty="0">
                <a:solidFill>
                  <a:schemeClr val="bg1"/>
                </a:solidFill>
                <a:latin typeface="Arial" pitchFamily="34" charset="0"/>
                <a:cs typeface="Arial" pitchFamily="34" charset="0"/>
              </a:rPr>
              <a:t>, il Mulino, Bologna 1985)   </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asellaDiTesto 2"/>
          <p:cNvSpPr txBox="1"/>
          <p:nvPr/>
        </p:nvSpPr>
        <p:spPr>
          <a:xfrm>
            <a:off x="603504" y="1122363"/>
            <a:ext cx="2481097"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kern="1200">
                <a:solidFill>
                  <a:srgbClr val="FFFFFF"/>
                </a:solidFill>
                <a:latin typeface="+mj-lt"/>
                <a:ea typeface="+mj-ea"/>
                <a:cs typeface="+mj-cs"/>
              </a:rPr>
              <a:t>Fronte orientale 1914</a:t>
            </a:r>
          </a:p>
        </p:txBody>
      </p:sp>
      <p:pic>
        <p:nvPicPr>
          <p:cNvPr id="31" name="Picture 2" descr="http://atistoria.ch/atis/Sottositi_atistoria/1GM/Immagini1GM/Tannenberg_1914.jpg">
            <a:extLst>
              <a:ext uri="{FF2B5EF4-FFF2-40B4-BE49-F238E27FC236}">
                <a16:creationId xmlns:a16="http://schemas.microsoft.com/office/drawing/2014/main" id="{45D8F8B7-AD3C-49EF-98EC-FE07042F5933}"/>
              </a:ext>
            </a:extLst>
          </p:cNvPr>
          <p:cNvPicPr>
            <a:picLocks noChangeAspect="1" noChangeArrowheads="1"/>
          </p:cNvPicPr>
          <p:nvPr/>
        </p:nvPicPr>
        <p:blipFill>
          <a:blip r:embed="rId2" cstate="print"/>
          <a:stretch>
            <a:fillRect/>
          </a:stretch>
        </p:blipFill>
        <p:spPr bwMode="auto">
          <a:xfrm>
            <a:off x="3990747" y="821952"/>
            <a:ext cx="4705722" cy="5214096"/>
          </a:xfrm>
          <a:prstGeom prst="rect">
            <a:avLst/>
          </a:prstGeom>
          <a:noFill/>
        </p:spPr>
      </p:pic>
      <p:sp>
        <p:nvSpPr>
          <p:cNvPr id="2" name="Rettangolo 1">
            <a:extLst>
              <a:ext uri="{FF2B5EF4-FFF2-40B4-BE49-F238E27FC236}">
                <a16:creationId xmlns:a16="http://schemas.microsoft.com/office/drawing/2014/main" id="{B8BBA159-BE60-480A-B940-E4BD139C5543}"/>
              </a:ext>
            </a:extLst>
          </p:cNvPr>
          <p:cNvSpPr/>
          <p:nvPr/>
        </p:nvSpPr>
        <p:spPr>
          <a:xfrm>
            <a:off x="3990747" y="6306862"/>
            <a:ext cx="4572000" cy="276999"/>
          </a:xfrm>
          <a:prstGeom prst="rect">
            <a:avLst/>
          </a:prstGeom>
        </p:spPr>
        <p:txBody>
          <a:bodyPr>
            <a:spAutoFit/>
          </a:bodyPr>
          <a:lstStyle/>
          <a:p>
            <a:r>
              <a:rPr lang="it-IT" sz="1200" dirty="0"/>
              <a:t>http://atistoria.ch/atis/Sottositi_atistoria/1GM/Cartine.html</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6"/>
          <p:cNvSpPr>
            <a:spLocks noGrp="1"/>
          </p:cNvSpPr>
          <p:nvPr>
            <p:ph type="title"/>
          </p:nvPr>
        </p:nvSpPr>
        <p:spPr>
          <a:xfrm>
            <a:off x="603503" y="640263"/>
            <a:ext cx="2463248" cy="5254510"/>
          </a:xfrm>
        </p:spPr>
        <p:txBody>
          <a:bodyPr>
            <a:normAutofit/>
          </a:bodyPr>
          <a:lstStyle/>
          <a:p>
            <a:r>
              <a:rPr lang="it-IT" dirty="0">
                <a:latin typeface="Arial" pitchFamily="34" charset="0"/>
                <a:cs typeface="Arial" pitchFamily="34" charset="0"/>
              </a:rPr>
              <a:t>Fronte orientale</a:t>
            </a:r>
          </a:p>
        </p:txBody>
      </p:sp>
      <p:sp>
        <p:nvSpPr>
          <p:cNvPr id="3" name="Segnaposto contenuto 2"/>
          <p:cNvSpPr>
            <a:spLocks noGrp="1"/>
          </p:cNvSpPr>
          <p:nvPr>
            <p:ph idx="1"/>
          </p:nvPr>
        </p:nvSpPr>
        <p:spPr>
          <a:xfrm>
            <a:off x="4018788" y="640263"/>
            <a:ext cx="4521708" cy="5254510"/>
          </a:xfrm>
        </p:spPr>
        <p:txBody>
          <a:bodyPr anchor="ctr">
            <a:normAutofit/>
          </a:bodyPr>
          <a:lstStyle/>
          <a:p>
            <a:r>
              <a:rPr lang="it-IT" sz="2800" dirty="0">
                <a:solidFill>
                  <a:schemeClr val="bg1"/>
                </a:solidFill>
                <a:latin typeface="Arial" pitchFamily="34" charset="0"/>
                <a:cs typeface="Arial" pitchFamily="34" charset="0"/>
              </a:rPr>
              <a:t>Battaglia di </a:t>
            </a:r>
            <a:r>
              <a:rPr lang="it-IT" sz="2800" dirty="0" err="1">
                <a:solidFill>
                  <a:schemeClr val="bg1"/>
                </a:solidFill>
                <a:latin typeface="Arial" pitchFamily="34" charset="0"/>
                <a:cs typeface="Arial" pitchFamily="34" charset="0"/>
              </a:rPr>
              <a:t>Tannenberg</a:t>
            </a:r>
            <a:r>
              <a:rPr lang="it-IT" sz="2800" dirty="0">
                <a:solidFill>
                  <a:schemeClr val="bg1"/>
                </a:solidFill>
                <a:latin typeface="Arial" pitchFamily="34" charset="0"/>
                <a:cs typeface="Arial" pitchFamily="34" charset="0"/>
              </a:rPr>
              <a:t> (125.000 prigionieri russi)</a:t>
            </a:r>
          </a:p>
          <a:p>
            <a:r>
              <a:rPr lang="it-IT" sz="2800" dirty="0">
                <a:solidFill>
                  <a:schemeClr val="bg1"/>
                </a:solidFill>
                <a:latin typeface="Arial" pitchFamily="34" charset="0"/>
                <a:cs typeface="Arial" pitchFamily="34" charset="0"/>
              </a:rPr>
              <a:t>Battaglia dei laghi Masuri</a:t>
            </a:r>
          </a:p>
          <a:p>
            <a:endParaRPr lang="it-IT" sz="2800" dirty="0">
              <a:solidFill>
                <a:schemeClr val="bg1"/>
              </a:solidFill>
              <a:latin typeface="Arial" pitchFamily="34" charset="0"/>
              <a:cs typeface="Arial" pitchFamily="34" charset="0"/>
            </a:endParaRPr>
          </a:p>
          <a:p>
            <a:r>
              <a:rPr lang="it-IT" sz="2800" dirty="0">
                <a:solidFill>
                  <a:schemeClr val="bg1"/>
                </a:solidFill>
                <a:latin typeface="Arial" pitchFamily="34" charset="0"/>
                <a:cs typeface="Arial" pitchFamily="34" charset="0"/>
              </a:rPr>
              <a:t>Gen. Paul von Hindenburg; Erich </a:t>
            </a:r>
            <a:r>
              <a:rPr lang="it-IT" sz="2800" dirty="0" err="1">
                <a:solidFill>
                  <a:schemeClr val="bg1"/>
                </a:solidFill>
                <a:latin typeface="Arial" pitchFamily="34" charset="0"/>
                <a:cs typeface="Arial" pitchFamily="34" charset="0"/>
              </a:rPr>
              <a:t>Ludendorff</a:t>
            </a:r>
            <a:endParaRPr lang="it-IT" sz="2800" dirty="0">
              <a:solidFill>
                <a:schemeClr val="bg1"/>
              </a:solidFill>
              <a:latin typeface="Arial" pitchFamily="34"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asellaDiTesto 2"/>
          <p:cNvSpPr txBox="1"/>
          <p:nvPr/>
        </p:nvSpPr>
        <p:spPr>
          <a:xfrm>
            <a:off x="603504" y="1122363"/>
            <a:ext cx="2481097"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kern="1200">
                <a:solidFill>
                  <a:srgbClr val="FFFFFF"/>
                </a:solidFill>
                <a:latin typeface="+mj-lt"/>
                <a:ea typeface="+mj-ea"/>
                <a:cs typeface="+mj-cs"/>
              </a:rPr>
              <a:t>Fronte</a:t>
            </a:r>
            <a:r>
              <a:rPr lang="en-US" sz="4700" kern="1200" dirty="0">
                <a:solidFill>
                  <a:srgbClr val="FFFFFF"/>
                </a:solidFill>
                <a:latin typeface="+mj-lt"/>
                <a:ea typeface="+mj-ea"/>
                <a:cs typeface="+mj-cs"/>
              </a:rPr>
              <a:t> </a:t>
            </a:r>
            <a:r>
              <a:rPr lang="en-US" sz="4700" kern="1200">
                <a:solidFill>
                  <a:srgbClr val="FFFFFF"/>
                </a:solidFill>
                <a:latin typeface="+mj-lt"/>
                <a:ea typeface="+mj-ea"/>
                <a:cs typeface="+mj-cs"/>
              </a:rPr>
              <a:t>serbo</a:t>
            </a:r>
            <a:endParaRPr lang="en-US" sz="4700" kern="1200" dirty="0">
              <a:solidFill>
                <a:srgbClr val="FFFFFF"/>
              </a:solidFill>
              <a:latin typeface="+mj-lt"/>
              <a:ea typeface="+mj-ea"/>
              <a:cs typeface="+mj-cs"/>
            </a:endParaRPr>
          </a:p>
        </p:txBody>
      </p:sp>
      <p:pic>
        <p:nvPicPr>
          <p:cNvPr id="8" name="Picture 2" descr="C:\Users\Fabio\Desktop\CORSO GRANDE GUERRA\CARTE\7a-Fronte-serbo-Beograd-1914.jpg">
            <a:extLst>
              <a:ext uri="{FF2B5EF4-FFF2-40B4-BE49-F238E27FC236}">
                <a16:creationId xmlns:a16="http://schemas.microsoft.com/office/drawing/2014/main" id="{06FB7992-6DC5-4951-9D66-824AB1063706}"/>
              </a:ext>
            </a:extLst>
          </p:cNvPr>
          <p:cNvPicPr>
            <a:picLocks noChangeAspect="1" noChangeArrowheads="1"/>
          </p:cNvPicPr>
          <p:nvPr/>
        </p:nvPicPr>
        <p:blipFill>
          <a:blip r:embed="rId2" cstate="print"/>
          <a:stretch>
            <a:fillRect/>
          </a:stretch>
        </p:blipFill>
        <p:spPr bwMode="auto">
          <a:xfrm>
            <a:off x="3990747" y="1611415"/>
            <a:ext cx="4705722" cy="3635170"/>
          </a:xfrm>
          <a:prstGeom prst="rect">
            <a:avLst/>
          </a:prstGeom>
          <a:noFill/>
        </p:spPr>
      </p:pic>
      <p:sp>
        <p:nvSpPr>
          <p:cNvPr id="2" name="Rettangolo 1">
            <a:extLst>
              <a:ext uri="{FF2B5EF4-FFF2-40B4-BE49-F238E27FC236}">
                <a16:creationId xmlns:a16="http://schemas.microsoft.com/office/drawing/2014/main" id="{B8BBA159-BE60-480A-B940-E4BD139C5543}"/>
              </a:ext>
            </a:extLst>
          </p:cNvPr>
          <p:cNvSpPr/>
          <p:nvPr/>
        </p:nvSpPr>
        <p:spPr>
          <a:xfrm>
            <a:off x="3990747" y="6306862"/>
            <a:ext cx="4572000" cy="276999"/>
          </a:xfrm>
          <a:prstGeom prst="rect">
            <a:avLst/>
          </a:prstGeom>
        </p:spPr>
        <p:txBody>
          <a:bodyPr>
            <a:spAutoFit/>
          </a:bodyPr>
          <a:lstStyle/>
          <a:p>
            <a:pPr>
              <a:spcAft>
                <a:spcPts val="600"/>
              </a:spcAft>
            </a:pPr>
            <a:r>
              <a:rPr lang="it-IT" sz="1200" dirty="0"/>
              <a:t>Cartina di F. Cecotti</a:t>
            </a:r>
          </a:p>
        </p:txBody>
      </p:sp>
    </p:spTree>
    <p:extLst>
      <p:ext uri="{BB962C8B-B14F-4D97-AF65-F5344CB8AC3E}">
        <p14:creationId xmlns:p14="http://schemas.microsoft.com/office/powerpoint/2010/main" val="288325492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asellaDiTesto 2"/>
          <p:cNvSpPr txBox="1"/>
          <p:nvPr/>
        </p:nvSpPr>
        <p:spPr>
          <a:xfrm>
            <a:off x="603504" y="1122363"/>
            <a:ext cx="2481097"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kern="1200">
                <a:solidFill>
                  <a:srgbClr val="FFFFFF"/>
                </a:solidFill>
                <a:latin typeface="+mj-lt"/>
                <a:ea typeface="+mj-ea"/>
                <a:cs typeface="+mj-cs"/>
              </a:rPr>
              <a:t>Galizia</a:t>
            </a:r>
            <a:endParaRPr lang="en-US" sz="4700" kern="1200" dirty="0">
              <a:solidFill>
                <a:srgbClr val="FFFFFF"/>
              </a:solidFill>
              <a:latin typeface="+mj-lt"/>
              <a:ea typeface="+mj-ea"/>
              <a:cs typeface="+mj-cs"/>
            </a:endParaRPr>
          </a:p>
        </p:txBody>
      </p:sp>
      <p:pic>
        <p:nvPicPr>
          <p:cNvPr id="9" name="Picture 2" descr="C:\Users\Fabio\Desktop\7a-Fronte-est-1Galizia (1).jpg">
            <a:extLst>
              <a:ext uri="{FF2B5EF4-FFF2-40B4-BE49-F238E27FC236}">
                <a16:creationId xmlns:a16="http://schemas.microsoft.com/office/drawing/2014/main" id="{5D265086-B6A9-4C8F-8A82-138C580E9C89}"/>
              </a:ext>
            </a:extLst>
          </p:cNvPr>
          <p:cNvPicPr>
            <a:picLocks noChangeAspect="1" noChangeArrowheads="1"/>
          </p:cNvPicPr>
          <p:nvPr/>
        </p:nvPicPr>
        <p:blipFill>
          <a:blip r:embed="rId2" cstate="print"/>
          <a:stretch>
            <a:fillRect/>
          </a:stretch>
        </p:blipFill>
        <p:spPr bwMode="auto">
          <a:xfrm>
            <a:off x="3990747" y="1811408"/>
            <a:ext cx="4705722" cy="3235183"/>
          </a:xfrm>
          <a:prstGeom prst="rect">
            <a:avLst/>
          </a:prstGeom>
          <a:noFill/>
        </p:spPr>
      </p:pic>
      <p:sp>
        <p:nvSpPr>
          <p:cNvPr id="2" name="Rettangolo 1">
            <a:extLst>
              <a:ext uri="{FF2B5EF4-FFF2-40B4-BE49-F238E27FC236}">
                <a16:creationId xmlns:a16="http://schemas.microsoft.com/office/drawing/2014/main" id="{B8BBA159-BE60-480A-B940-E4BD139C5543}"/>
              </a:ext>
            </a:extLst>
          </p:cNvPr>
          <p:cNvSpPr/>
          <p:nvPr/>
        </p:nvSpPr>
        <p:spPr>
          <a:xfrm>
            <a:off x="3990747" y="6306862"/>
            <a:ext cx="4572000" cy="276999"/>
          </a:xfrm>
          <a:prstGeom prst="rect">
            <a:avLst/>
          </a:prstGeom>
        </p:spPr>
        <p:txBody>
          <a:bodyPr>
            <a:spAutoFit/>
          </a:bodyPr>
          <a:lstStyle/>
          <a:p>
            <a:pPr>
              <a:spcAft>
                <a:spcPts val="600"/>
              </a:spcAft>
            </a:pPr>
            <a:r>
              <a:rPr lang="it-IT" sz="1200" dirty="0"/>
              <a:t>Cartina di F. Cecotti</a:t>
            </a:r>
          </a:p>
        </p:txBody>
      </p:sp>
    </p:spTree>
    <p:extLst>
      <p:ext uri="{BB962C8B-B14F-4D97-AF65-F5344CB8AC3E}">
        <p14:creationId xmlns:p14="http://schemas.microsoft.com/office/powerpoint/2010/main" val="317314905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latin typeface="Arial" pitchFamily="34" charset="0"/>
                <a:cs typeface="Arial" pitchFamily="34" charset="0"/>
              </a:rPr>
              <a:t>Disfatta dei russi in Galizia</a:t>
            </a:r>
            <a:br>
              <a:rPr lang="it-IT" sz="3200" dirty="0">
                <a:latin typeface="Arial" pitchFamily="34" charset="0"/>
                <a:cs typeface="Arial" pitchFamily="34" charset="0"/>
              </a:rPr>
            </a:br>
            <a:endParaRPr lang="it-IT" sz="1800" dirty="0">
              <a:latin typeface="Arial" pitchFamily="34" charset="0"/>
              <a:cs typeface="Arial" pitchFamily="34" charset="0"/>
            </a:endParaRPr>
          </a:p>
        </p:txBody>
      </p:sp>
      <p:pic>
        <p:nvPicPr>
          <p:cNvPr id="4098" name="Picture 2" descr="C:\Users\Fabio\Desktop\CORSO GRANDE GUERRA\IMMAGINI\Attacco-russo-in-Galizia-Archivio-E.-Mastrociani-F.-Todero.jpg"/>
          <p:cNvPicPr>
            <a:picLocks noGrp="1" noChangeAspect="1" noChangeArrowheads="1"/>
          </p:cNvPicPr>
          <p:nvPr>
            <p:ph idx="1"/>
          </p:nvPr>
        </p:nvPicPr>
        <p:blipFill>
          <a:blip r:embed="rId2" cstate="print">
            <a:lum contrast="30000"/>
          </a:blip>
          <a:srcRect/>
          <a:stretch>
            <a:fillRect/>
          </a:stretch>
        </p:blipFill>
        <p:spPr bwMode="auto">
          <a:xfrm>
            <a:off x="539552" y="1124744"/>
            <a:ext cx="7981322" cy="5044660"/>
          </a:xfrm>
          <a:prstGeom prst="rect">
            <a:avLst/>
          </a:prstGeom>
          <a:noFill/>
        </p:spPr>
      </p:pic>
      <p:sp>
        <p:nvSpPr>
          <p:cNvPr id="3" name="Rettangolo 2">
            <a:extLst>
              <a:ext uri="{FF2B5EF4-FFF2-40B4-BE49-F238E27FC236}">
                <a16:creationId xmlns:a16="http://schemas.microsoft.com/office/drawing/2014/main" id="{73251370-6C9A-4D50-BB70-0784F0F90309}"/>
              </a:ext>
            </a:extLst>
          </p:cNvPr>
          <p:cNvSpPr/>
          <p:nvPr/>
        </p:nvSpPr>
        <p:spPr>
          <a:xfrm>
            <a:off x="539552" y="6398696"/>
            <a:ext cx="2427268" cy="276999"/>
          </a:xfrm>
          <a:prstGeom prst="rect">
            <a:avLst/>
          </a:prstGeom>
        </p:spPr>
        <p:txBody>
          <a:bodyPr wrap="none">
            <a:spAutoFit/>
          </a:bodyPr>
          <a:lstStyle/>
          <a:p>
            <a:r>
              <a:rPr lang="it-IT" sz="1200" dirty="0">
                <a:latin typeface="Arial" pitchFamily="34" charset="0"/>
                <a:cs typeface="Arial" pitchFamily="34" charset="0"/>
              </a:rPr>
              <a:t>Archivio E. Mastrociani-F. Todero</a:t>
            </a:r>
            <a:endParaRPr lang="it-IT"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normAutofit fontScale="90000"/>
          </a:bodyPr>
          <a:lstStyle/>
          <a:p>
            <a:r>
              <a:rPr lang="it-IT" dirty="0">
                <a:latin typeface="Arial" pitchFamily="34" charset="0"/>
                <a:cs typeface="Arial" pitchFamily="34" charset="0"/>
              </a:rPr>
              <a:t>Perdite russe e austro-ungariche</a:t>
            </a:r>
            <a:br>
              <a:rPr lang="it-IT" dirty="0">
                <a:latin typeface="Arial" pitchFamily="34" charset="0"/>
                <a:cs typeface="Arial" pitchFamily="34" charset="0"/>
              </a:rPr>
            </a:br>
            <a:endParaRPr lang="it-IT" dirty="0">
              <a:latin typeface="Arial" pitchFamily="34" charset="0"/>
              <a:cs typeface="Arial" pitchFamily="34" charset="0"/>
            </a:endParaRPr>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p:nvPr>
            <p:extLst>
              <p:ext uri="{D42A27DB-BD31-4B8C-83A1-F6EECF244321}">
                <p14:modId xmlns:p14="http://schemas.microsoft.com/office/powerpoint/2010/main" val="296522259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482601" y="623392"/>
            <a:ext cx="2522980" cy="1607060"/>
          </a:xfrm>
          <a:noFill/>
          <a:ln w="19050">
            <a:solidFill>
              <a:schemeClr val="tx1"/>
            </a:solidFill>
          </a:ln>
        </p:spPr>
        <p:txBody>
          <a:bodyPr wrap="square" anchor="ctr">
            <a:normAutofit/>
          </a:bodyPr>
          <a:lstStyle/>
          <a:p>
            <a:r>
              <a:rPr lang="it-IT" sz="2400"/>
              <a:t>Trincee</a:t>
            </a:r>
          </a:p>
        </p:txBody>
      </p:sp>
      <p:sp>
        <p:nvSpPr>
          <p:cNvPr id="3" name="Segnaposto contenuto 2"/>
          <p:cNvSpPr>
            <a:spLocks noGrp="1"/>
          </p:cNvSpPr>
          <p:nvPr>
            <p:ph idx="1"/>
          </p:nvPr>
        </p:nvSpPr>
        <p:spPr>
          <a:xfrm>
            <a:off x="482601" y="2638043"/>
            <a:ext cx="2522980" cy="3415623"/>
          </a:xfrm>
        </p:spPr>
        <p:txBody>
          <a:bodyPr>
            <a:normAutofit/>
          </a:bodyPr>
          <a:lstStyle/>
          <a:p>
            <a:r>
              <a:rPr lang="it-IT" sz="1700"/>
              <a:t>Dal Mar Baltico ai Carpazi</a:t>
            </a:r>
          </a:p>
          <a:p>
            <a:r>
              <a:rPr lang="it-IT" sz="1700"/>
              <a:t>Da Nieuport al confine con la Svizzera</a:t>
            </a:r>
          </a:p>
          <a:p>
            <a:endParaRPr lang="it-IT" sz="1700"/>
          </a:p>
          <a:p>
            <a:pPr>
              <a:buNone/>
            </a:pPr>
            <a:r>
              <a:rPr lang="it-IT" sz="1700"/>
              <a:t> </a:t>
            </a:r>
          </a:p>
          <a:p>
            <a:pPr>
              <a:buNone/>
            </a:pPr>
            <a:endParaRPr lang="it-IT" sz="1700"/>
          </a:p>
          <a:p>
            <a:pPr>
              <a:buNone/>
            </a:pPr>
            <a:r>
              <a:rPr lang="it-IT" sz="1700"/>
              <a:t>         2000 km</a:t>
            </a:r>
          </a:p>
        </p:txBody>
      </p:sp>
      <p:pic>
        <p:nvPicPr>
          <p:cNvPr id="7" name="Immagine 6" descr="Immagine che contiene natura, cascata, esterni, acqua&#10;&#10;Descrizione generata automaticamente">
            <a:extLst>
              <a:ext uri="{FF2B5EF4-FFF2-40B4-BE49-F238E27FC236}">
                <a16:creationId xmlns:a16="http://schemas.microsoft.com/office/drawing/2014/main" id="{F6760E01-9C5F-4905-8FD6-3AD277787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975" y="643467"/>
            <a:ext cx="4652771" cy="5410199"/>
          </a:xfrm>
          <a:prstGeom prst="rect">
            <a:avLst/>
          </a:prstGeom>
        </p:spPr>
      </p:pic>
      <p:sp>
        <p:nvSpPr>
          <p:cNvPr id="9" name="CasellaDiTesto 8">
            <a:extLst>
              <a:ext uri="{FF2B5EF4-FFF2-40B4-BE49-F238E27FC236}">
                <a16:creationId xmlns:a16="http://schemas.microsoft.com/office/drawing/2014/main" id="{1D74BA8C-8336-42FD-B2C0-BBEBEA84B6F1}"/>
              </a:ext>
            </a:extLst>
          </p:cNvPr>
          <p:cNvSpPr txBox="1"/>
          <p:nvPr/>
        </p:nvSpPr>
        <p:spPr>
          <a:xfrm>
            <a:off x="3965831" y="6309320"/>
            <a:ext cx="2746073" cy="276999"/>
          </a:xfrm>
          <a:prstGeom prst="rect">
            <a:avLst/>
          </a:prstGeom>
          <a:noFill/>
        </p:spPr>
        <p:txBody>
          <a:bodyPr wrap="none" rtlCol="0">
            <a:spAutoFit/>
          </a:bodyPr>
          <a:lstStyle/>
          <a:p>
            <a:r>
              <a:rPr lang="it-IT" sz="1200" dirty="0">
                <a:solidFill>
                  <a:schemeClr val="bg1"/>
                </a:solidFill>
              </a:rPr>
              <a:t>Imperial War Museum, pubblico dominio</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olo 4">
            <a:extLst>
              <a:ext uri="{FF2B5EF4-FFF2-40B4-BE49-F238E27FC236}">
                <a16:creationId xmlns:a16="http://schemas.microsoft.com/office/drawing/2014/main" id="{88251C6F-0BF8-4D56-AC5F-7C9049E1CA59}"/>
              </a:ext>
            </a:extLst>
          </p:cNvPr>
          <p:cNvSpPr>
            <a:spLocks noGrp="1"/>
          </p:cNvSpPr>
          <p:nvPr>
            <p:ph type="title"/>
          </p:nvPr>
        </p:nvSpPr>
        <p:spPr>
          <a:xfrm>
            <a:off x="603503" y="640263"/>
            <a:ext cx="2463248" cy="5254510"/>
          </a:xfrm>
        </p:spPr>
        <p:txBody>
          <a:bodyPr>
            <a:normAutofit/>
          </a:bodyPr>
          <a:lstStyle/>
          <a:p>
            <a:r>
              <a:rPr lang="it-IT" dirty="0"/>
              <a:t>La comunità di agosto</a:t>
            </a:r>
          </a:p>
        </p:txBody>
      </p:sp>
      <p:sp>
        <p:nvSpPr>
          <p:cNvPr id="6" name="Segnaposto contenuto 5">
            <a:extLst>
              <a:ext uri="{FF2B5EF4-FFF2-40B4-BE49-F238E27FC236}">
                <a16:creationId xmlns:a16="http://schemas.microsoft.com/office/drawing/2014/main" id="{3E1CED87-A40A-4979-B486-FF54EB27089B}"/>
              </a:ext>
            </a:extLst>
          </p:cNvPr>
          <p:cNvSpPr>
            <a:spLocks noGrp="1"/>
          </p:cNvSpPr>
          <p:nvPr>
            <p:ph idx="1"/>
          </p:nvPr>
        </p:nvSpPr>
        <p:spPr>
          <a:xfrm>
            <a:off x="4018788" y="640263"/>
            <a:ext cx="4521708" cy="5254510"/>
          </a:xfrm>
        </p:spPr>
        <p:txBody>
          <a:bodyPr anchor="ctr">
            <a:normAutofit fontScale="92500" lnSpcReduction="10000"/>
          </a:bodyPr>
          <a:lstStyle/>
          <a:p>
            <a:r>
              <a:rPr lang="it-IT" sz="2800" dirty="0">
                <a:solidFill>
                  <a:schemeClr val="bg1"/>
                </a:solidFill>
              </a:rPr>
              <a:t>Patriottismo (nazionalizzazione delle masse)</a:t>
            </a:r>
          </a:p>
          <a:p>
            <a:r>
              <a:rPr lang="it-IT" sz="2800" dirty="0">
                <a:solidFill>
                  <a:schemeClr val="bg1"/>
                </a:solidFill>
              </a:rPr>
              <a:t>Ricerca di uno scopo nella vita</a:t>
            </a:r>
          </a:p>
          <a:p>
            <a:r>
              <a:rPr lang="it-IT" sz="2800" dirty="0">
                <a:solidFill>
                  <a:schemeClr val="bg1"/>
                </a:solidFill>
              </a:rPr>
              <a:t>Amore per l’avventura</a:t>
            </a:r>
          </a:p>
          <a:p>
            <a:r>
              <a:rPr lang="it-IT" sz="2800" dirty="0">
                <a:solidFill>
                  <a:schemeClr val="bg1"/>
                </a:solidFill>
              </a:rPr>
              <a:t>Ideali di virilità</a:t>
            </a:r>
          </a:p>
          <a:p>
            <a:r>
              <a:rPr lang="it-IT" sz="2800" dirty="0">
                <a:solidFill>
                  <a:schemeClr val="bg1"/>
                </a:solidFill>
              </a:rPr>
              <a:t>Fuga dal moderno (E. </a:t>
            </a:r>
            <a:r>
              <a:rPr lang="it-IT" sz="2800" dirty="0" err="1">
                <a:solidFill>
                  <a:schemeClr val="bg1"/>
                </a:solidFill>
              </a:rPr>
              <a:t>Leed</a:t>
            </a:r>
            <a:r>
              <a:rPr lang="it-IT" sz="2800" dirty="0">
                <a:solidFill>
                  <a:schemeClr val="bg1"/>
                </a:solidFill>
              </a:rPr>
              <a:t>)</a:t>
            </a:r>
          </a:p>
          <a:p>
            <a:r>
              <a:rPr lang="it-IT" sz="2800" dirty="0">
                <a:solidFill>
                  <a:schemeClr val="bg1"/>
                </a:solidFill>
              </a:rPr>
              <a:t>moltitudine vs. comunità</a:t>
            </a:r>
          </a:p>
          <a:p>
            <a:r>
              <a:rPr lang="it-IT" sz="2800" dirty="0">
                <a:solidFill>
                  <a:schemeClr val="bg1"/>
                </a:solidFill>
              </a:rPr>
              <a:t>Rinnovamento</a:t>
            </a:r>
          </a:p>
          <a:p>
            <a:r>
              <a:rPr lang="it-IT" sz="2800" dirty="0">
                <a:solidFill>
                  <a:schemeClr val="bg1"/>
                </a:solidFill>
              </a:rPr>
              <a:t>Esercito come antidoto a frustrazioni della vita civile</a:t>
            </a:r>
          </a:p>
          <a:p>
            <a:endParaRPr lang="it-IT" sz="1900" dirty="0">
              <a:solidFill>
                <a:schemeClr val="bg1"/>
              </a:solidFill>
            </a:endParaRPr>
          </a:p>
        </p:txBody>
      </p:sp>
    </p:spTree>
    <p:extLst>
      <p:ext uri="{BB962C8B-B14F-4D97-AF65-F5344CB8AC3E}">
        <p14:creationId xmlns:p14="http://schemas.microsoft.com/office/powerpoint/2010/main" val="3048309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482601" y="623392"/>
            <a:ext cx="2522980" cy="1607060"/>
          </a:xfrm>
          <a:noFill/>
          <a:ln w="19050">
            <a:solidFill>
              <a:schemeClr val="tx1"/>
            </a:solidFill>
          </a:ln>
        </p:spPr>
        <p:txBody>
          <a:bodyPr wrap="square" anchor="ctr">
            <a:normAutofit/>
          </a:bodyPr>
          <a:lstStyle/>
          <a:p>
            <a:r>
              <a:rPr lang="it-IT" sz="2400" dirty="0"/>
              <a:t>Trincee:</a:t>
            </a:r>
            <a:br>
              <a:rPr lang="it-IT" sz="2400" dirty="0"/>
            </a:br>
            <a:r>
              <a:rPr lang="it-IT" sz="2400" dirty="0"/>
              <a:t>parole chiave</a:t>
            </a:r>
          </a:p>
        </p:txBody>
      </p:sp>
      <p:graphicFrame>
        <p:nvGraphicFramePr>
          <p:cNvPr id="8" name="Segnaposto contenuto 3">
            <a:extLst>
              <a:ext uri="{FF2B5EF4-FFF2-40B4-BE49-F238E27FC236}">
                <a16:creationId xmlns:a16="http://schemas.microsoft.com/office/drawing/2014/main" id="{99DDE893-9543-4FD3-A888-23F0FBADB890}"/>
              </a:ext>
            </a:extLst>
          </p:cNvPr>
          <p:cNvGraphicFramePr>
            <a:graphicFrameLocks/>
          </p:cNvGraphicFramePr>
          <p:nvPr>
            <p:extLst>
              <p:ext uri="{D42A27DB-BD31-4B8C-83A1-F6EECF244321}">
                <p14:modId xmlns:p14="http://schemas.microsoft.com/office/powerpoint/2010/main" val="1213661194"/>
              </p:ext>
            </p:extLst>
          </p:nvPr>
        </p:nvGraphicFramePr>
        <p:xfrm>
          <a:off x="3131840" y="1340768"/>
          <a:ext cx="65734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45400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3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olo 1"/>
          <p:cNvSpPr>
            <a:spLocks noGrp="1"/>
          </p:cNvSpPr>
          <p:nvPr>
            <p:ph type="title"/>
          </p:nvPr>
        </p:nvSpPr>
        <p:spPr>
          <a:xfrm>
            <a:off x="575467" y="1166932"/>
            <a:ext cx="2686555" cy="4279709"/>
          </a:xfrm>
        </p:spPr>
        <p:txBody>
          <a:bodyPr anchor="ctr">
            <a:normAutofit/>
          </a:bodyPr>
          <a:lstStyle/>
          <a:p>
            <a:r>
              <a:rPr lang="it-IT" sz="4200">
                <a:solidFill>
                  <a:schemeClr val="bg1"/>
                </a:solidFill>
              </a:rPr>
              <a:t>Ypres, 22 aprile 1915</a:t>
            </a:r>
          </a:p>
        </p:txBody>
      </p:sp>
      <p:sp>
        <p:nvSpPr>
          <p:cNvPr id="39" name="Segnaposto contenuto 2"/>
          <p:cNvSpPr>
            <a:spLocks noGrp="1"/>
          </p:cNvSpPr>
          <p:nvPr>
            <p:ph idx="1"/>
          </p:nvPr>
        </p:nvSpPr>
        <p:spPr>
          <a:xfrm>
            <a:off x="4180398" y="1166933"/>
            <a:ext cx="4287741" cy="4279709"/>
          </a:xfrm>
        </p:spPr>
        <p:txBody>
          <a:bodyPr anchor="ctr">
            <a:normAutofit/>
          </a:bodyPr>
          <a:lstStyle/>
          <a:p>
            <a:endParaRPr lang="it-IT" sz="2100"/>
          </a:p>
          <a:p>
            <a:r>
              <a:rPr lang="it-IT" sz="2100"/>
              <a:t>Iprite: Carl Duisberg – Fritz Haber</a:t>
            </a:r>
          </a:p>
          <a:p>
            <a:pPr>
              <a:buNone/>
            </a:pPr>
            <a:endParaRPr lang="it-IT" sz="2100"/>
          </a:p>
          <a:p>
            <a:pPr>
              <a:buNone/>
            </a:pPr>
            <a:endParaRPr lang="it-IT" sz="2100"/>
          </a:p>
          <a:p>
            <a:r>
              <a:rPr lang="it-IT" sz="2100"/>
              <a:t>Cloro: gas vescicante; stimola una sovrapproduzione di liquido nei polmoni fino al soffocamento</a:t>
            </a:r>
          </a:p>
          <a:p>
            <a:r>
              <a:rPr lang="it-IT" sz="2100"/>
              <a:t>6000 cilindri pressurizzati – 160 t. gas</a:t>
            </a:r>
          </a:p>
          <a:p>
            <a:pPr>
              <a:buNone/>
            </a:pPr>
            <a:endParaRPr lang="it-IT"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495314E-7CC2-4DA0-A34F-1CDAE380EBD1}"/>
              </a:ext>
            </a:extLst>
          </p:cNvPr>
          <p:cNvSpPr>
            <a:spLocks noGrp="1"/>
          </p:cNvSpPr>
          <p:nvPr>
            <p:ph type="title"/>
          </p:nvPr>
        </p:nvSpPr>
        <p:spPr>
          <a:xfrm>
            <a:off x="603503" y="640263"/>
            <a:ext cx="2463248" cy="5254510"/>
          </a:xfrm>
        </p:spPr>
        <p:txBody>
          <a:bodyPr>
            <a:normAutofit/>
          </a:bodyPr>
          <a:lstStyle/>
          <a:p>
            <a:r>
              <a:rPr lang="it-IT" dirty="0"/>
              <a:t>Ypres 22 aprile 1915</a:t>
            </a:r>
          </a:p>
        </p:txBody>
      </p:sp>
      <p:sp>
        <p:nvSpPr>
          <p:cNvPr id="5" name="Segnaposto contenuto 4">
            <a:extLst>
              <a:ext uri="{FF2B5EF4-FFF2-40B4-BE49-F238E27FC236}">
                <a16:creationId xmlns:a16="http://schemas.microsoft.com/office/drawing/2014/main" id="{C6A60DF3-0A2A-46F5-BA51-A3D08C437FDA}"/>
              </a:ext>
            </a:extLst>
          </p:cNvPr>
          <p:cNvSpPr>
            <a:spLocks noGrp="1"/>
          </p:cNvSpPr>
          <p:nvPr>
            <p:ph idx="1"/>
          </p:nvPr>
        </p:nvSpPr>
        <p:spPr>
          <a:xfrm>
            <a:off x="4018788" y="640263"/>
            <a:ext cx="4521708" cy="5254510"/>
          </a:xfrm>
          <a:prstGeom prst="rect">
            <a:avLst/>
          </a:prstGeom>
        </p:spPr>
        <p:txBody>
          <a:bodyPr anchor="ctr">
            <a:normAutofit fontScale="92500" lnSpcReduction="10000"/>
          </a:bodyPr>
          <a:lstStyle/>
          <a:p>
            <a:pPr marL="0" indent="0">
              <a:lnSpc>
                <a:spcPct val="90000"/>
              </a:lnSpc>
              <a:buNone/>
            </a:pPr>
            <a:r>
              <a:rPr lang="it-IT" sz="2000" dirty="0">
                <a:solidFill>
                  <a:schemeClr val="bg1"/>
                </a:solidFill>
                <a:latin typeface="Arial" pitchFamily="34" charset="0"/>
                <a:cs typeface="Arial" pitchFamily="34" charset="0"/>
              </a:rPr>
              <a:t>L'iprite penetra in profondità nello spessore della cute; concentrazioni di 0,15 mg d'iprite per litro d’aria risultano letali in circa dieci minuti; concentrazioni minori producono gravi lesioni, dolorose e di difficile guarigione. La sua azione è lenta (da quattro ad otto ore) ed insidiosa, poiché non si avverte dolore al contatto. È estremamente penetrante ed agisce sulla pelle anche infiltrandosi attraverso gli abiti, il cuoio, la gomma e diversi tessuti anche impermeabili.</a:t>
            </a:r>
          </a:p>
          <a:p>
            <a:pPr marL="0" indent="0">
              <a:lnSpc>
                <a:spcPct val="90000"/>
              </a:lnSpc>
              <a:buNone/>
            </a:pPr>
            <a:r>
              <a:rPr lang="it-IT" sz="2000" dirty="0">
                <a:solidFill>
                  <a:schemeClr val="bg1"/>
                </a:solidFill>
                <a:latin typeface="Arial" pitchFamily="34" charset="0"/>
                <a:cs typeface="Arial" pitchFamily="34" charset="0"/>
              </a:rPr>
              <a:t>In caso di esposizione a dosi molto elevate provoca danni gravissimi all’apparato respiratorio ed all’apparato ematopoietico. Sono descritte anche forme di cecità. La morte può sopraggiungere in tal caso in una settimana circa. Anche per le lesioni cutanee, che aprono la porta ad infezioni diffuse. </a:t>
            </a: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D47BB72-1310-4D9F-B87F-AA362CB4CE3D}"/>
              </a:ext>
            </a:extLst>
          </p:cNvPr>
          <p:cNvSpPr>
            <a:spLocks noGrp="1"/>
          </p:cNvSpPr>
          <p:nvPr>
            <p:ph type="title"/>
          </p:nvPr>
        </p:nvSpPr>
        <p:spPr>
          <a:xfrm>
            <a:off x="603503" y="640263"/>
            <a:ext cx="2463248" cy="5254510"/>
          </a:xfrm>
        </p:spPr>
        <p:txBody>
          <a:bodyPr>
            <a:normAutofit/>
          </a:bodyPr>
          <a:lstStyle/>
          <a:p>
            <a:r>
              <a:rPr lang="it-IT" i="1" dirty="0"/>
              <a:t>Dulce et </a:t>
            </a:r>
            <a:r>
              <a:rPr lang="it-IT" i="1" dirty="0" err="1"/>
              <a:t>decorum</a:t>
            </a:r>
            <a:r>
              <a:rPr lang="it-IT" i="1" dirty="0"/>
              <a:t> est</a:t>
            </a:r>
            <a:br>
              <a:rPr lang="it-IT" i="1" dirty="0"/>
            </a:br>
            <a:br>
              <a:rPr lang="it-IT" dirty="0"/>
            </a:br>
            <a:r>
              <a:rPr lang="it-IT" sz="2400" dirty="0"/>
              <a:t>W. Owen </a:t>
            </a:r>
            <a:br>
              <a:rPr lang="it-IT" sz="2400" dirty="0"/>
            </a:br>
            <a:r>
              <a:rPr lang="it-IT" sz="2400" dirty="0"/>
              <a:t>(1893-1918)</a:t>
            </a:r>
            <a:endParaRPr lang="it-IT" dirty="0"/>
          </a:p>
        </p:txBody>
      </p:sp>
      <p:sp>
        <p:nvSpPr>
          <p:cNvPr id="3" name="Segnaposto contenuto 2">
            <a:extLst>
              <a:ext uri="{FF2B5EF4-FFF2-40B4-BE49-F238E27FC236}">
                <a16:creationId xmlns:a16="http://schemas.microsoft.com/office/drawing/2014/main" id="{11AAEF6F-5425-4F44-BCE1-3AB7319210A0}"/>
              </a:ext>
            </a:extLst>
          </p:cNvPr>
          <p:cNvSpPr>
            <a:spLocks noGrp="1"/>
          </p:cNvSpPr>
          <p:nvPr>
            <p:ph idx="1"/>
          </p:nvPr>
        </p:nvSpPr>
        <p:spPr>
          <a:xfrm>
            <a:off x="4018788" y="0"/>
            <a:ext cx="4521708" cy="6858000"/>
          </a:xfrm>
        </p:spPr>
        <p:txBody>
          <a:bodyPr anchor="ctr">
            <a:normAutofit/>
          </a:bodyPr>
          <a:lstStyle/>
          <a:p>
            <a:pPr marL="0" lvl="0" indent="179388" fontAlgn="base">
              <a:lnSpc>
                <a:spcPct val="90000"/>
              </a:lnSpc>
              <a:spcBef>
                <a:spcPct val="0"/>
              </a:spcBef>
              <a:spcAft>
                <a:spcPct val="0"/>
              </a:spcAft>
              <a:buNone/>
            </a:pPr>
            <a:endParaRPr lang="it-IT" sz="1600" b="1" dirty="0">
              <a:solidFill>
                <a:schemeClr val="bg1"/>
              </a:solidFill>
              <a:latin typeface="Arial" pitchFamily="34" charset="0"/>
              <a:ea typeface="Calibri" pitchFamily="34" charset="0"/>
              <a:cs typeface="Arial" pitchFamily="34" charset="0"/>
            </a:endParaRPr>
          </a:p>
          <a:p>
            <a:pPr marL="0" lvl="0" indent="179388" fontAlgn="base">
              <a:lnSpc>
                <a:spcPct val="90000"/>
              </a:lnSpc>
              <a:spcBef>
                <a:spcPct val="0"/>
              </a:spcBef>
              <a:spcAft>
                <a:spcPct val="0"/>
              </a:spcAft>
              <a:buNone/>
            </a:pPr>
            <a:r>
              <a:rPr lang="it-IT" sz="1600" dirty="0">
                <a:solidFill>
                  <a:schemeClr val="bg1"/>
                </a:solidFill>
                <a:latin typeface="Arial" pitchFamily="34" charset="0"/>
                <a:ea typeface="Calibri" pitchFamily="34" charset="0"/>
                <a:cs typeface="Arial" pitchFamily="34" charset="0"/>
              </a:rPr>
              <a:t>Il gas! Il gas! Svelti ragazzi! - Come in estasi annasparono,</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infilandosi appena in tempo le goffe maschere antigas;</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ma ci fu uno che continuava a gridare e a inciampare</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dimenandosi come in mezzo alle fiamme o alla calce (...)</a:t>
            </a:r>
          </a:p>
          <a:p>
            <a:pPr marL="0" lvl="0" indent="179388" fontAlgn="base">
              <a:lnSpc>
                <a:spcPct val="90000"/>
              </a:lnSpc>
              <a:spcBef>
                <a:spcPct val="0"/>
              </a:spcBef>
              <a:spcAft>
                <a:spcPct val="0"/>
              </a:spcAft>
              <a:buNone/>
            </a:pP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Confusamente, attraverso l'oblò di vetro appannato e la densa luce verdastra,</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come in un mare verde, lo vidi annegare.</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In tutti i miei sogni, davanti ai miei occhi smarriti,</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si tuffa verso di me, cola giù, soffoca, annega.</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Se in qualche orribile sogno </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se solo potessi sentire il sangue, ad ogni sobbalzo,</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fuoriuscire gorgogliante dai polmoni guasti di bava,</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osceni come il cancro, amari come il rigurgito</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di disgustose, incurabili piaghe su lingue innocenti –</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amico mio, non ripeteresti con tanto compiaciuto fervore</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a fanciulli ansiosi di farsi raccontare gesta disperate,</a:t>
            </a:r>
            <a:br>
              <a:rPr lang="it-IT" sz="1600" dirty="0">
                <a:solidFill>
                  <a:schemeClr val="bg1"/>
                </a:solidFill>
                <a:latin typeface="Arial" pitchFamily="34" charset="0"/>
                <a:ea typeface="Calibri" pitchFamily="34" charset="0"/>
                <a:cs typeface="Arial" pitchFamily="34" charset="0"/>
              </a:rPr>
            </a:br>
            <a:r>
              <a:rPr lang="it-IT" sz="1600" dirty="0">
                <a:solidFill>
                  <a:schemeClr val="bg1"/>
                </a:solidFill>
                <a:latin typeface="Arial" pitchFamily="34" charset="0"/>
                <a:ea typeface="Calibri" pitchFamily="34" charset="0"/>
                <a:cs typeface="Arial" pitchFamily="34" charset="0"/>
              </a:rPr>
              <a:t>la vecchia Menzogna: </a:t>
            </a:r>
            <a:r>
              <a:rPr lang="it-IT" sz="1600" i="1" dirty="0">
                <a:solidFill>
                  <a:schemeClr val="bg1"/>
                </a:solidFill>
                <a:latin typeface="Arial" pitchFamily="34" charset="0"/>
                <a:ea typeface="Calibri" pitchFamily="34" charset="0"/>
                <a:cs typeface="Arial" pitchFamily="34" charset="0"/>
              </a:rPr>
              <a:t>Dulce et </a:t>
            </a:r>
            <a:r>
              <a:rPr lang="it-IT" sz="1600" i="1" dirty="0" err="1">
                <a:solidFill>
                  <a:schemeClr val="bg1"/>
                </a:solidFill>
                <a:latin typeface="Arial" pitchFamily="34" charset="0"/>
                <a:ea typeface="Calibri" pitchFamily="34" charset="0"/>
                <a:cs typeface="Arial" pitchFamily="34" charset="0"/>
              </a:rPr>
              <a:t>decorum</a:t>
            </a:r>
            <a:r>
              <a:rPr lang="it-IT" sz="1600" i="1" dirty="0">
                <a:solidFill>
                  <a:schemeClr val="bg1"/>
                </a:solidFill>
                <a:latin typeface="Arial" pitchFamily="34" charset="0"/>
                <a:ea typeface="Calibri" pitchFamily="34" charset="0"/>
                <a:cs typeface="Arial" pitchFamily="34" charset="0"/>
              </a:rPr>
              <a:t> est </a:t>
            </a:r>
            <a:br>
              <a:rPr lang="it-IT" sz="1600" dirty="0">
                <a:solidFill>
                  <a:schemeClr val="bg1"/>
                </a:solidFill>
                <a:latin typeface="Arial" pitchFamily="34" charset="0"/>
                <a:ea typeface="Calibri" pitchFamily="34" charset="0"/>
                <a:cs typeface="Arial" pitchFamily="34" charset="0"/>
              </a:rPr>
            </a:br>
            <a:r>
              <a:rPr lang="it-IT" sz="1600" i="1" dirty="0">
                <a:solidFill>
                  <a:schemeClr val="bg1"/>
                </a:solidFill>
                <a:latin typeface="Arial" pitchFamily="34" charset="0"/>
                <a:ea typeface="Calibri" pitchFamily="34" charset="0"/>
                <a:cs typeface="Arial" pitchFamily="34" charset="0"/>
              </a:rPr>
              <a:t>Pro patria mori.</a:t>
            </a:r>
          </a:p>
          <a:p>
            <a:pPr>
              <a:lnSpc>
                <a:spcPct val="90000"/>
              </a:lnSpc>
            </a:pPr>
            <a:endParaRPr lang="it-IT" sz="1300" dirty="0">
              <a:solidFill>
                <a:schemeClr val="bg1"/>
              </a:solidFill>
            </a:endParaRPr>
          </a:p>
        </p:txBody>
      </p:sp>
    </p:spTree>
    <p:extLst>
      <p:ext uri="{BB962C8B-B14F-4D97-AF65-F5344CB8AC3E}">
        <p14:creationId xmlns:p14="http://schemas.microsoft.com/office/powerpoint/2010/main" val="427449060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asellaDiTesto 10"/>
          <p:cNvSpPr txBox="1"/>
          <p:nvPr/>
        </p:nvSpPr>
        <p:spPr>
          <a:xfrm>
            <a:off x="486698" y="404664"/>
            <a:ext cx="2750277" cy="6048672"/>
          </a:xfrm>
          <a:prstGeom prst="rect">
            <a:avLst/>
          </a:prstGeom>
        </p:spPr>
        <p:txBody>
          <a:bodyPr vert="horz" lIns="91440" tIns="45720" rIns="91440" bIns="45720" rtlCol="0">
            <a:normAutofit/>
          </a:bodyPr>
          <a:lstStyle/>
          <a:p>
            <a:pPr>
              <a:lnSpc>
                <a:spcPct val="90000"/>
              </a:lnSpc>
              <a:spcAft>
                <a:spcPts val="600"/>
              </a:spcAft>
            </a:pPr>
            <a:r>
              <a:rPr lang="en-US" sz="3600" dirty="0"/>
              <a:t>Gallipoli</a:t>
            </a:r>
          </a:p>
          <a:p>
            <a:pPr>
              <a:lnSpc>
                <a:spcPct val="90000"/>
              </a:lnSpc>
              <a:spcAft>
                <a:spcPts val="600"/>
              </a:spcAft>
            </a:pPr>
            <a:endParaRPr lang="en-US" sz="1600" dirty="0"/>
          </a:p>
          <a:p>
            <a:pPr>
              <a:lnSpc>
                <a:spcPct val="90000"/>
              </a:lnSpc>
              <a:spcAft>
                <a:spcPts val="600"/>
              </a:spcAft>
            </a:pPr>
            <a:r>
              <a:rPr lang="en-US" sz="2000" dirty="0"/>
              <a:t> 25 </a:t>
            </a:r>
            <a:r>
              <a:rPr lang="en-US" sz="2000" dirty="0" err="1"/>
              <a:t>aprile</a:t>
            </a:r>
            <a:r>
              <a:rPr lang="en-US" sz="2000" dirty="0"/>
              <a:t> 1915</a:t>
            </a:r>
          </a:p>
          <a:p>
            <a:pPr>
              <a:lnSpc>
                <a:spcPct val="90000"/>
              </a:lnSpc>
              <a:spcAft>
                <a:spcPts val="600"/>
              </a:spcAft>
            </a:pPr>
            <a:r>
              <a:rPr lang="en-US" sz="2000" dirty="0"/>
              <a:t>(ANZAC)</a:t>
            </a:r>
          </a:p>
          <a:p>
            <a:pPr>
              <a:lnSpc>
                <a:spcPct val="90000"/>
              </a:lnSpc>
              <a:spcAft>
                <a:spcPts val="600"/>
              </a:spcAft>
            </a:pPr>
            <a:endParaRPr lang="en-US" sz="2000" dirty="0"/>
          </a:p>
          <a:p>
            <a:pPr>
              <a:lnSpc>
                <a:spcPct val="90000"/>
              </a:lnSpc>
              <a:spcAft>
                <a:spcPts val="600"/>
              </a:spcAft>
            </a:pPr>
            <a:r>
              <a:rPr lang="en-US" sz="2000" dirty="0"/>
              <a:t>9 </a:t>
            </a:r>
            <a:r>
              <a:rPr lang="en-US" sz="2000" dirty="0" err="1"/>
              <a:t>gennaio</a:t>
            </a:r>
            <a:r>
              <a:rPr lang="en-US" sz="2000" dirty="0"/>
              <a:t> 1916</a:t>
            </a:r>
          </a:p>
          <a:p>
            <a:pPr>
              <a:lnSpc>
                <a:spcPct val="90000"/>
              </a:lnSpc>
              <a:spcAft>
                <a:spcPts val="600"/>
              </a:spcAft>
            </a:pPr>
            <a:r>
              <a:rPr lang="en-US" sz="2000" dirty="0"/>
              <a:t> </a:t>
            </a:r>
            <a:r>
              <a:rPr lang="en-US" sz="2000" dirty="0" err="1"/>
              <a:t>termine</a:t>
            </a:r>
            <a:endParaRPr lang="en-US" sz="2000" dirty="0"/>
          </a:p>
          <a:p>
            <a:pPr>
              <a:lnSpc>
                <a:spcPct val="90000"/>
              </a:lnSpc>
              <a:spcAft>
                <a:spcPts val="600"/>
              </a:spcAft>
            </a:pPr>
            <a:r>
              <a:rPr lang="en-US" sz="2000" dirty="0" err="1"/>
              <a:t>operazioni</a:t>
            </a:r>
            <a:endParaRPr lang="en-US" sz="2000" dirty="0"/>
          </a:p>
          <a:p>
            <a:pPr>
              <a:lnSpc>
                <a:spcPct val="90000"/>
              </a:lnSpc>
              <a:spcAft>
                <a:spcPts val="600"/>
              </a:spcAft>
            </a:pPr>
            <a:endParaRPr lang="en-US" sz="1600" dirty="0"/>
          </a:p>
          <a:p>
            <a:pPr>
              <a:lnSpc>
                <a:spcPct val="90000"/>
              </a:lnSpc>
              <a:spcAft>
                <a:spcPts val="600"/>
              </a:spcAft>
            </a:pPr>
            <a:r>
              <a:rPr lang="en-US" sz="2400" dirty="0" err="1"/>
              <a:t>Perdite</a:t>
            </a:r>
            <a:endParaRPr lang="en-US" sz="2400" dirty="0"/>
          </a:p>
          <a:p>
            <a:pPr>
              <a:lnSpc>
                <a:spcPct val="90000"/>
              </a:lnSpc>
              <a:spcAft>
                <a:spcPts val="600"/>
              </a:spcAft>
            </a:pPr>
            <a:r>
              <a:rPr lang="en-US" sz="2000" dirty="0" err="1"/>
              <a:t>Impero</a:t>
            </a:r>
            <a:r>
              <a:rPr lang="en-US" sz="2000" dirty="0"/>
              <a:t> </a:t>
            </a:r>
            <a:r>
              <a:rPr lang="en-US" sz="2000" dirty="0" err="1"/>
              <a:t>Ottomano</a:t>
            </a:r>
            <a:r>
              <a:rPr lang="en-US" sz="2000" dirty="0"/>
              <a:t>: 300.000</a:t>
            </a:r>
          </a:p>
          <a:p>
            <a:pPr>
              <a:lnSpc>
                <a:spcPct val="90000"/>
              </a:lnSpc>
              <a:spcAft>
                <a:spcPts val="600"/>
              </a:spcAft>
            </a:pPr>
            <a:r>
              <a:rPr lang="en-US" sz="2000" dirty="0" err="1"/>
              <a:t>Alleati</a:t>
            </a:r>
            <a:r>
              <a:rPr lang="en-US" sz="2000" dirty="0"/>
              <a:t>:     265.000</a:t>
            </a:r>
          </a:p>
        </p:txBody>
      </p:sp>
      <p:sp>
        <p:nvSpPr>
          <p:cNvPr id="33799" name="Rectangle 73">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2"/>
            <a:ext cx="5666994"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7" name="Picture 5" descr="C:\Users\Fabio\Desktop\CORSO GRANDE GUERRA\CARTE\gallipolimappa.jpg"/>
          <p:cNvPicPr>
            <a:picLocks noGrp="1" noChangeAspect="1" noChangeArrowheads="1"/>
          </p:cNvPicPr>
          <p:nvPr>
            <p:ph idx="1"/>
          </p:nvPr>
        </p:nvPicPr>
        <p:blipFill rotWithShape="1">
          <a:blip r:embed="rId2" cstate="print"/>
          <a:srcRect r="-1" b="2239"/>
          <a:stretch/>
        </p:blipFill>
        <p:spPr bwMode="auto">
          <a:xfrm>
            <a:off x="3957066" y="640082"/>
            <a:ext cx="4707187" cy="5577838"/>
          </a:xfrm>
          <a:prstGeom prst="rect">
            <a:avLst/>
          </a:prstGeom>
          <a:noFill/>
          <a:effectLst/>
        </p:spPr>
      </p:pic>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DA81E50-5EF4-47F7-8E26-605B19FD04B3}"/>
              </a:ext>
            </a:extLst>
          </p:cNvPr>
          <p:cNvSpPr>
            <a:spLocks noGrp="1"/>
          </p:cNvSpPr>
          <p:nvPr>
            <p:ph type="title"/>
          </p:nvPr>
        </p:nvSpPr>
        <p:spPr>
          <a:xfrm>
            <a:off x="628650" y="1412488"/>
            <a:ext cx="2174391" cy="4363844"/>
          </a:xfrm>
        </p:spPr>
        <p:txBody>
          <a:bodyPr anchor="t">
            <a:normAutofit/>
          </a:bodyPr>
          <a:lstStyle/>
          <a:p>
            <a:r>
              <a:rPr lang="it-IT" sz="3500" dirty="0">
                <a:solidFill>
                  <a:srgbClr val="FFFFFF"/>
                </a:solidFill>
              </a:rPr>
              <a:t>La comunità di agosto</a:t>
            </a:r>
          </a:p>
        </p:txBody>
      </p:sp>
      <p:sp>
        <p:nvSpPr>
          <p:cNvPr id="3" name="Segnaposto contenuto 2"/>
          <p:cNvSpPr>
            <a:spLocks noGrp="1"/>
          </p:cNvSpPr>
          <p:nvPr>
            <p:ph sz="half" idx="1"/>
          </p:nvPr>
        </p:nvSpPr>
        <p:spPr>
          <a:xfrm>
            <a:off x="3285641" y="1412489"/>
            <a:ext cx="2570462" cy="4363844"/>
          </a:xfrm>
        </p:spPr>
        <p:txBody>
          <a:bodyPr>
            <a:normAutofit/>
          </a:bodyPr>
          <a:lstStyle/>
          <a:p>
            <a:endParaRPr lang="it-IT" sz="1700" dirty="0"/>
          </a:p>
          <a:p>
            <a:pPr marL="0" indent="0">
              <a:buNone/>
            </a:pPr>
            <a:r>
              <a:rPr lang="it-IT" sz="1700" dirty="0">
                <a:latin typeface="Arial" pitchFamily="34" charset="0"/>
                <a:cs typeface="Arial" pitchFamily="34" charset="0"/>
              </a:rPr>
              <a:t>«Fu un esplosione di gioia che infuriò per le strade … ognuno soffriva sotto un insopportabile fardello … di cui riuscì a sbarazzarsi allo scoppio della guerra». (M. </a:t>
            </a:r>
            <a:r>
              <a:rPr lang="it-IT" sz="1700" dirty="0" err="1">
                <a:latin typeface="Arial" pitchFamily="34" charset="0"/>
                <a:cs typeface="Arial" pitchFamily="34" charset="0"/>
              </a:rPr>
              <a:t>Hirschfeld</a:t>
            </a:r>
            <a:r>
              <a:rPr lang="it-IT" sz="1700" dirty="0">
                <a:latin typeface="Arial" pitchFamily="34" charset="0"/>
                <a:cs typeface="Arial" pitchFamily="34" charset="0"/>
              </a:rPr>
              <a:t>)</a:t>
            </a:r>
          </a:p>
          <a:p>
            <a:pPr>
              <a:buNone/>
            </a:pPr>
            <a:endParaRPr lang="it-IT" sz="1700" dirty="0">
              <a:latin typeface="Arial" pitchFamily="34" charset="0"/>
              <a:cs typeface="Arial" pitchFamily="34" charset="0"/>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egnaposto contenuto 3">
            <a:extLst>
              <a:ext uri="{FF2B5EF4-FFF2-40B4-BE49-F238E27FC236}">
                <a16:creationId xmlns:a16="http://schemas.microsoft.com/office/drawing/2014/main" id="{3A46CBC9-BD69-49C3-9583-9E0D783D675F}"/>
              </a:ext>
            </a:extLst>
          </p:cNvPr>
          <p:cNvSpPr>
            <a:spLocks noGrp="1"/>
          </p:cNvSpPr>
          <p:nvPr>
            <p:ph sz="half" idx="2"/>
          </p:nvPr>
        </p:nvSpPr>
        <p:spPr>
          <a:xfrm>
            <a:off x="6338703" y="1412489"/>
            <a:ext cx="2398275" cy="4363844"/>
          </a:xfrm>
        </p:spPr>
        <p:txBody>
          <a:bodyPr>
            <a:normAutofit/>
          </a:bodyPr>
          <a:lstStyle/>
          <a:p>
            <a:pPr marL="0" indent="0">
              <a:buNone/>
            </a:pPr>
            <a:r>
              <a:rPr lang="it-IT" sz="1700" dirty="0">
                <a:latin typeface="Arial" pitchFamily="34" charset="0"/>
                <a:cs typeface="Arial" pitchFamily="34" charset="0"/>
              </a:rPr>
              <a:t>«Non potremo mai, noi, generazione che ha vissuto il 1914, dimenticare quegli ultimi giorni di luglio … la gioia sfrenata che traboccava dal succedersi accelerato degli eventi sono indimenticabili». </a:t>
            </a:r>
          </a:p>
          <a:p>
            <a:r>
              <a:rPr lang="it-IT" sz="1700" dirty="0">
                <a:latin typeface="Arial" pitchFamily="34" charset="0"/>
                <a:cs typeface="Arial" pitchFamily="34" charset="0"/>
              </a:rPr>
              <a:t>(G. </a:t>
            </a:r>
            <a:r>
              <a:rPr lang="it-IT" sz="1700" dirty="0" err="1">
                <a:latin typeface="Arial" pitchFamily="34" charset="0"/>
                <a:cs typeface="Arial" pitchFamily="34" charset="0"/>
              </a:rPr>
              <a:t>Baümer</a:t>
            </a:r>
            <a:r>
              <a:rPr lang="it-IT" sz="1700" dirty="0">
                <a:latin typeface="Arial" pitchFamily="34" charset="0"/>
                <a:cs typeface="Arial" pitchFamily="34" charset="0"/>
              </a:rPr>
              <a:t>)   </a:t>
            </a:r>
          </a:p>
          <a:p>
            <a:endParaRPr lang="it-IT"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34780E9E-E107-431D-8901-F2C162E32FAB}"/>
              </a:ext>
            </a:extLst>
          </p:cNvPr>
          <p:cNvSpPr>
            <a:spLocks noGrp="1"/>
          </p:cNvSpPr>
          <p:nvPr>
            <p:ph type="title"/>
          </p:nvPr>
        </p:nvSpPr>
        <p:spPr>
          <a:xfrm>
            <a:off x="603503" y="640263"/>
            <a:ext cx="2463248" cy="5254510"/>
          </a:xfrm>
        </p:spPr>
        <p:txBody>
          <a:bodyPr>
            <a:normAutofit/>
          </a:bodyPr>
          <a:lstStyle/>
          <a:p>
            <a:r>
              <a:rPr lang="it-IT" dirty="0"/>
              <a:t>La comunità di agosto</a:t>
            </a:r>
          </a:p>
        </p:txBody>
      </p:sp>
      <p:sp>
        <p:nvSpPr>
          <p:cNvPr id="5" name="Segnaposto contenuto 4">
            <a:extLst>
              <a:ext uri="{FF2B5EF4-FFF2-40B4-BE49-F238E27FC236}">
                <a16:creationId xmlns:a16="http://schemas.microsoft.com/office/drawing/2014/main" id="{4D8B7ADE-F42E-46A4-B104-EC9FFCC93BB4}"/>
              </a:ext>
            </a:extLst>
          </p:cNvPr>
          <p:cNvSpPr>
            <a:spLocks noGrp="1"/>
          </p:cNvSpPr>
          <p:nvPr>
            <p:ph idx="1"/>
          </p:nvPr>
        </p:nvSpPr>
        <p:spPr>
          <a:xfrm>
            <a:off x="4018788" y="640263"/>
            <a:ext cx="4521708" cy="5254510"/>
          </a:xfrm>
        </p:spPr>
        <p:txBody>
          <a:bodyPr anchor="ctr">
            <a:normAutofit/>
          </a:bodyPr>
          <a:lstStyle/>
          <a:p>
            <a:pPr marL="0" indent="0">
              <a:lnSpc>
                <a:spcPct val="90000"/>
              </a:lnSpc>
              <a:buNone/>
            </a:pPr>
            <a:r>
              <a:rPr lang="it-IT" sz="1900" dirty="0">
                <a:solidFill>
                  <a:schemeClr val="bg1"/>
                </a:solidFill>
              </a:rPr>
              <a:t>«Avevamo abbandonato aule universitarie, banchi di scuola, officine; erano bastate poche settimane d’istruzione per unirci così saldamente da diventare un solo corpo entusiasmato. Cresciuti in un secolo di sicurezza e di certezze, sentivamo tutti la nostalgia dell’insolito, del grande pericolo. Allora smaniavamo per la guerra. Eravamo partiti sotto una pioggia di fiori, ebbri di rose e di sangue. Non vi era alcun dubbio che sarebbe stata la guerra ad apportarci quella cosa grande, forte, memorabile che tanto sospiravamo. Essa ci appariva un’azione virile, una divertente scaramuccia su prati fioriti, bagnati dalla rossa rugiada del sangue. “Non v’è morte più bella al mondo”…; Dio, quanta brama di lasciare casa nostra, di partecipare a tutti i costi» </a:t>
            </a:r>
          </a:p>
          <a:p>
            <a:pPr marL="0" indent="0">
              <a:lnSpc>
                <a:spcPct val="90000"/>
              </a:lnSpc>
              <a:buNone/>
            </a:pPr>
            <a:r>
              <a:rPr lang="it-IT" sz="1900" dirty="0">
                <a:solidFill>
                  <a:schemeClr val="bg1"/>
                </a:solidFill>
              </a:rPr>
              <a:t>(E. </a:t>
            </a:r>
            <a:r>
              <a:rPr lang="it-IT" sz="1900" dirty="0" err="1">
                <a:solidFill>
                  <a:schemeClr val="bg1"/>
                </a:solidFill>
              </a:rPr>
              <a:t>Jünger</a:t>
            </a:r>
            <a:r>
              <a:rPr lang="it-IT" sz="1900" dirty="0">
                <a:solidFill>
                  <a:schemeClr val="bg1"/>
                </a:solidFill>
              </a:rPr>
              <a:t>, </a:t>
            </a:r>
            <a:r>
              <a:rPr lang="it-IT" sz="1900" i="1" dirty="0">
                <a:solidFill>
                  <a:schemeClr val="bg1"/>
                </a:solidFill>
              </a:rPr>
              <a:t>Tempeste d’acciaio, </a:t>
            </a:r>
            <a:r>
              <a:rPr lang="it-IT" sz="1900" dirty="0">
                <a:solidFill>
                  <a:schemeClr val="bg1"/>
                </a:solidFill>
              </a:rPr>
              <a:t>1922)</a:t>
            </a:r>
          </a:p>
        </p:txBody>
      </p:sp>
    </p:spTree>
    <p:extLst>
      <p:ext uri="{BB962C8B-B14F-4D97-AF65-F5344CB8AC3E}">
        <p14:creationId xmlns:p14="http://schemas.microsoft.com/office/powerpoint/2010/main" val="7083732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6">
            <a:extLst>
              <a:ext uri="{FF2B5EF4-FFF2-40B4-BE49-F238E27FC236}">
                <a16:creationId xmlns:a16="http://schemas.microsoft.com/office/drawing/2014/main" id="{8F44A072-E936-40A5-8967-4DD22C66E2F6}"/>
              </a:ext>
            </a:extLst>
          </p:cNvPr>
          <p:cNvSpPr>
            <a:spLocks noGrp="1"/>
          </p:cNvSpPr>
          <p:nvPr>
            <p:ph type="title"/>
          </p:nvPr>
        </p:nvSpPr>
        <p:spPr>
          <a:xfrm>
            <a:off x="628650" y="1412488"/>
            <a:ext cx="2174391" cy="4363844"/>
          </a:xfrm>
        </p:spPr>
        <p:txBody>
          <a:bodyPr anchor="t">
            <a:normAutofit/>
          </a:bodyPr>
          <a:lstStyle/>
          <a:p>
            <a:r>
              <a:rPr lang="it-IT" sz="3600" i="1" dirty="0">
                <a:solidFill>
                  <a:schemeClr val="bg1"/>
                </a:solidFill>
              </a:rPr>
              <a:t>Tempeste d’acciaio</a:t>
            </a:r>
            <a:endParaRPr lang="it-IT" sz="3500" dirty="0">
              <a:solidFill>
                <a:schemeClr val="bg1"/>
              </a:solidFill>
            </a:endParaRPr>
          </a:p>
        </p:txBody>
      </p:sp>
      <p:sp>
        <p:nvSpPr>
          <p:cNvPr id="5" name="Segnaposto contenuto 4">
            <a:extLst>
              <a:ext uri="{FF2B5EF4-FFF2-40B4-BE49-F238E27FC236}">
                <a16:creationId xmlns:a16="http://schemas.microsoft.com/office/drawing/2014/main" id="{CD7955CD-0E99-4819-B316-43E49C76C97E}"/>
              </a:ext>
            </a:extLst>
          </p:cNvPr>
          <p:cNvSpPr>
            <a:spLocks noGrp="1"/>
          </p:cNvSpPr>
          <p:nvPr>
            <p:ph sz="half" idx="1"/>
          </p:nvPr>
        </p:nvSpPr>
        <p:spPr>
          <a:xfrm>
            <a:off x="3285641" y="1412489"/>
            <a:ext cx="2570462" cy="4363844"/>
          </a:xfrm>
        </p:spPr>
        <p:txBody>
          <a:bodyPr>
            <a:normAutofit fontScale="92500" lnSpcReduction="10000"/>
          </a:bodyPr>
          <a:lstStyle/>
          <a:p>
            <a:r>
              <a:rPr lang="it-IT" sz="2400" dirty="0"/>
              <a:t>Unirci saldamente</a:t>
            </a:r>
          </a:p>
          <a:p>
            <a:r>
              <a:rPr lang="it-IT" sz="2400" dirty="0"/>
              <a:t>Un solo corpo entusiasmato</a:t>
            </a:r>
          </a:p>
          <a:p>
            <a:r>
              <a:rPr lang="it-IT" sz="2400" dirty="0"/>
              <a:t> Nostalgia dell’insolito</a:t>
            </a:r>
          </a:p>
          <a:p>
            <a:r>
              <a:rPr lang="it-IT" sz="2400" dirty="0"/>
              <a:t>Nostalgia del grande pericolo</a:t>
            </a:r>
          </a:p>
          <a:p>
            <a:r>
              <a:rPr lang="it-IT" sz="2400" dirty="0"/>
              <a:t>Sangue</a:t>
            </a:r>
          </a:p>
          <a:p>
            <a:r>
              <a:rPr lang="it-IT" sz="2400" dirty="0"/>
              <a:t>Azione virile</a:t>
            </a:r>
          </a:p>
          <a:p>
            <a:r>
              <a:rPr lang="it-IT" sz="2400" dirty="0"/>
              <a:t>Morte</a:t>
            </a:r>
          </a:p>
          <a:p>
            <a:r>
              <a:rPr lang="it-IT" sz="2400" dirty="0"/>
              <a:t>Partecipare</a:t>
            </a:r>
            <a:endParaRPr lang="it-IT" sz="1700" dirty="0"/>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egnaposto contenuto 5">
            <a:extLst>
              <a:ext uri="{FF2B5EF4-FFF2-40B4-BE49-F238E27FC236}">
                <a16:creationId xmlns:a16="http://schemas.microsoft.com/office/drawing/2014/main" id="{D5A2E7AD-743B-4829-8354-7901A0FFE66E}"/>
              </a:ext>
            </a:extLst>
          </p:cNvPr>
          <p:cNvSpPr>
            <a:spLocks noGrp="1"/>
          </p:cNvSpPr>
          <p:nvPr>
            <p:ph sz="half" idx="2"/>
          </p:nvPr>
        </p:nvSpPr>
        <p:spPr>
          <a:xfrm>
            <a:off x="6338703" y="1412489"/>
            <a:ext cx="2398275" cy="4363844"/>
          </a:xfrm>
        </p:spPr>
        <p:txBody>
          <a:bodyPr>
            <a:normAutofit fontScale="92500" lnSpcReduction="10000"/>
          </a:bodyPr>
          <a:lstStyle/>
          <a:p>
            <a:r>
              <a:rPr lang="it-IT" sz="2200" dirty="0"/>
              <a:t>Sicurezza</a:t>
            </a:r>
          </a:p>
          <a:p>
            <a:r>
              <a:rPr lang="it-IT" sz="2200" dirty="0"/>
              <a:t>Certezze</a:t>
            </a:r>
          </a:p>
          <a:p>
            <a:r>
              <a:rPr lang="it-IT" sz="2200" dirty="0"/>
              <a:t>Rose</a:t>
            </a:r>
          </a:p>
          <a:p>
            <a:r>
              <a:rPr lang="it-IT" sz="2200" dirty="0"/>
              <a:t>Bellezza</a:t>
            </a:r>
          </a:p>
          <a:p>
            <a:r>
              <a:rPr lang="it-IT" sz="2200" dirty="0"/>
              <a:t>Lasciare casa</a:t>
            </a:r>
          </a:p>
          <a:p>
            <a:endParaRPr lang="it-IT" sz="1700" dirty="0"/>
          </a:p>
        </p:txBody>
      </p:sp>
    </p:spTree>
    <p:extLst>
      <p:ext uri="{BB962C8B-B14F-4D97-AF65-F5344CB8AC3E}">
        <p14:creationId xmlns:p14="http://schemas.microsoft.com/office/powerpoint/2010/main" val="105803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egnaposto contenuto 6" descr="Immagine che contiene persona, donna, indossando, tenendo&#10;&#10;Descrizione generata automaticamente">
            <a:extLst>
              <a:ext uri="{FF2B5EF4-FFF2-40B4-BE49-F238E27FC236}">
                <a16:creationId xmlns:a16="http://schemas.microsoft.com/office/drawing/2014/main" id="{9FDDB4D3-3C8E-4E76-9B78-782EED1EDE7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202" r="1216"/>
          <a:stretch/>
        </p:blipFill>
        <p:spPr>
          <a:xfrm>
            <a:off x="20" y="10"/>
            <a:ext cx="3477914" cy="6857990"/>
          </a:xfrm>
          <a:prstGeom prst="rect">
            <a:avLst/>
          </a:prstGeom>
        </p:spPr>
      </p:pic>
      <p:sp>
        <p:nvSpPr>
          <p:cNvPr id="12" name="Rectangle 11">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61B8E0F-3840-4A68-8A09-4CB2150B9394}"/>
              </a:ext>
            </a:extLst>
          </p:cNvPr>
          <p:cNvSpPr>
            <a:spLocks noGrp="1"/>
          </p:cNvSpPr>
          <p:nvPr>
            <p:ph type="title"/>
          </p:nvPr>
        </p:nvSpPr>
        <p:spPr>
          <a:xfrm>
            <a:off x="3957996" y="640082"/>
            <a:ext cx="4705943" cy="3351602"/>
          </a:xfrm>
        </p:spPr>
        <p:txBody>
          <a:bodyPr vert="horz" lIns="91440" tIns="45720" rIns="91440" bIns="45720" rtlCol="0" anchor="b">
            <a:normAutofit/>
          </a:bodyPr>
          <a:lstStyle/>
          <a:p>
            <a:pPr algn="l">
              <a:lnSpc>
                <a:spcPct val="90000"/>
              </a:lnSpc>
            </a:pPr>
            <a:r>
              <a:rPr lang="en-US" sz="6000" dirty="0">
                <a:solidFill>
                  <a:schemeClr val="bg1"/>
                </a:solidFill>
              </a:rPr>
              <a:t>1914</a:t>
            </a:r>
          </a:p>
        </p:txBody>
      </p:sp>
      <p:sp>
        <p:nvSpPr>
          <p:cNvPr id="5" name="Rettangolo 4">
            <a:extLst>
              <a:ext uri="{FF2B5EF4-FFF2-40B4-BE49-F238E27FC236}">
                <a16:creationId xmlns:a16="http://schemas.microsoft.com/office/drawing/2014/main" id="{B158A7BB-54A4-4EEE-9D5E-DA365199E8B4}"/>
              </a:ext>
            </a:extLst>
          </p:cNvPr>
          <p:cNvSpPr/>
          <p:nvPr/>
        </p:nvSpPr>
        <p:spPr>
          <a:xfrm>
            <a:off x="10953" y="6453336"/>
            <a:ext cx="3466981" cy="461665"/>
          </a:xfrm>
          <a:prstGeom prst="rect">
            <a:avLst/>
          </a:prstGeom>
        </p:spPr>
        <p:txBody>
          <a:bodyPr wrap="square">
            <a:spAutoFit/>
          </a:bodyPr>
          <a:lstStyle/>
          <a:p>
            <a:pPr>
              <a:spcAft>
                <a:spcPts val="600"/>
              </a:spcAft>
            </a:pPr>
            <a:r>
              <a:rPr lang="it-IT" sz="1200" dirty="0"/>
              <a:t>https://www.pinterest.fr/pin/559150109970654735/</a:t>
            </a:r>
          </a:p>
        </p:txBody>
      </p:sp>
    </p:spTree>
    <p:extLst>
      <p:ext uri="{BB962C8B-B14F-4D97-AF65-F5344CB8AC3E}">
        <p14:creationId xmlns:p14="http://schemas.microsoft.com/office/powerpoint/2010/main" val="266419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Fabio\Desktop\CORSO GRANDE GUERRA\CARTE\foccidentale agosto 1914.jpg"/>
          <p:cNvPicPr>
            <a:picLocks noChangeAspect="1" noChangeArrowheads="1"/>
          </p:cNvPicPr>
          <p:nvPr/>
        </p:nvPicPr>
        <p:blipFill rotWithShape="1">
          <a:blip r:embed="rId2" cstate="print"/>
          <a:srcRect l="11040" t="9091" r="9566"/>
          <a:stretch/>
        </p:blipFill>
        <p:spPr bwMode="auto">
          <a:xfrm>
            <a:off x="20" y="10"/>
            <a:ext cx="9143980" cy="6857990"/>
          </a:xfrm>
          <a:prstGeom prst="rect">
            <a:avLst/>
          </a:prstGeom>
          <a:noFill/>
        </p:spPr>
      </p:pic>
      <p:sp>
        <p:nvSpPr>
          <p:cNvPr id="1029"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asellaDiTesto 2"/>
          <p:cNvSpPr txBox="1"/>
          <p:nvPr/>
        </p:nvSpPr>
        <p:spPr>
          <a:xfrm>
            <a:off x="303414" y="3091928"/>
            <a:ext cx="680892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700">
                <a:latin typeface="+mj-lt"/>
                <a:ea typeface="+mj-ea"/>
                <a:cs typeface="+mj-cs"/>
              </a:rPr>
              <a:t>Fronte occidentale 1914</a:t>
            </a:r>
          </a:p>
        </p:txBody>
      </p:sp>
      <p:sp>
        <p:nvSpPr>
          <p:cNvPr id="1030"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83930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Fabio\Desktop\CORSO GRANDE GUERRA\546617_original.jpg"/>
          <p:cNvPicPr>
            <a:picLocks noChangeAspect="1" noChangeArrowheads="1"/>
          </p:cNvPicPr>
          <p:nvPr/>
        </p:nvPicPr>
        <p:blipFill rotWithShape="1">
          <a:blip r:embed="rId2" cstate="print"/>
          <a:srcRect l="224" r="37683" b="2"/>
          <a:stretch/>
        </p:blipFill>
        <p:spPr bwMode="auto">
          <a:xfrm>
            <a:off x="2642616" y="10"/>
            <a:ext cx="6501384" cy="6857990"/>
          </a:xfrm>
          <a:prstGeom prst="rect">
            <a:avLst/>
          </a:prstGeom>
          <a:noFill/>
        </p:spPr>
      </p:pic>
      <p:sp>
        <p:nvSpPr>
          <p:cNvPr id="3077"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olo 2"/>
          <p:cNvSpPr>
            <a:spLocks noGrp="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4200"/>
              <a:t>Gli angeli di Mons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2BAF3401-0767-4462-84E1-86876AF993B7}"/>
              </a:ext>
            </a:extLst>
          </p:cNvPr>
          <p:cNvSpPr txBox="1"/>
          <p:nvPr/>
        </p:nvSpPr>
        <p:spPr>
          <a:xfrm>
            <a:off x="82189" y="6413403"/>
            <a:ext cx="1051826" cy="307777"/>
          </a:xfrm>
          <a:prstGeom prst="rect">
            <a:avLst/>
          </a:prstGeom>
          <a:noFill/>
        </p:spPr>
        <p:txBody>
          <a:bodyPr wrap="none" rtlCol="0">
            <a:spAutoFit/>
          </a:bodyPr>
          <a:lstStyle/>
          <a:p>
            <a:r>
              <a:rPr lang="it-IT" sz="1400" dirty="0" err="1"/>
              <a:t>Coll</a:t>
            </a:r>
            <a:r>
              <a:rPr lang="it-IT" sz="1400" dirty="0"/>
              <a:t>. privata</a:t>
            </a:r>
            <a:endParaRPr lang="it-IT" dirty="0"/>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olo 2"/>
          <p:cNvSpPr>
            <a:spLocks noGrp="1"/>
          </p:cNvSpPr>
          <p:nvPr>
            <p:ph type="title"/>
          </p:nvPr>
        </p:nvSpPr>
        <p:spPr>
          <a:xfrm>
            <a:off x="603503" y="640263"/>
            <a:ext cx="2463248" cy="5254510"/>
          </a:xfrm>
        </p:spPr>
        <p:txBody>
          <a:bodyPr>
            <a:normAutofit/>
          </a:bodyPr>
          <a:lstStyle/>
          <a:p>
            <a:r>
              <a:rPr lang="it-IT" sz="3700"/>
              <a:t>Fronte occidentale 1914</a:t>
            </a:r>
          </a:p>
        </p:txBody>
      </p:sp>
      <p:sp>
        <p:nvSpPr>
          <p:cNvPr id="4" name="Segnaposto contenuto 3"/>
          <p:cNvSpPr>
            <a:spLocks noGrp="1"/>
          </p:cNvSpPr>
          <p:nvPr>
            <p:ph idx="1"/>
          </p:nvPr>
        </p:nvSpPr>
        <p:spPr>
          <a:xfrm>
            <a:off x="4018788" y="640263"/>
            <a:ext cx="4521708" cy="5254510"/>
          </a:xfrm>
        </p:spPr>
        <p:txBody>
          <a:bodyPr anchor="ctr">
            <a:normAutofit/>
          </a:bodyPr>
          <a:lstStyle/>
          <a:p>
            <a:r>
              <a:rPr lang="it-IT" sz="2800" dirty="0">
                <a:solidFill>
                  <a:schemeClr val="bg1"/>
                </a:solidFill>
              </a:rPr>
              <a:t>Invasione del Belgio</a:t>
            </a:r>
          </a:p>
          <a:p>
            <a:r>
              <a:rPr lang="it-IT" sz="2800" dirty="0">
                <a:solidFill>
                  <a:schemeClr val="bg1"/>
                </a:solidFill>
              </a:rPr>
              <a:t>Battaglia delle frontiere</a:t>
            </a:r>
          </a:p>
          <a:p>
            <a:r>
              <a:rPr lang="it-IT" sz="2800" dirty="0">
                <a:solidFill>
                  <a:schemeClr val="bg1"/>
                </a:solidFill>
              </a:rPr>
              <a:t>Attacco francese in Alsazia e Lorena</a:t>
            </a:r>
          </a:p>
          <a:p>
            <a:r>
              <a:rPr lang="it-IT" sz="2800" dirty="0">
                <a:solidFill>
                  <a:schemeClr val="bg1"/>
                </a:solidFill>
              </a:rPr>
              <a:t>Battaglia della </a:t>
            </a:r>
            <a:r>
              <a:rPr lang="it-IT" sz="2800" dirty="0" err="1">
                <a:solidFill>
                  <a:schemeClr val="bg1"/>
                </a:solidFill>
              </a:rPr>
              <a:t>Sambre</a:t>
            </a:r>
            <a:r>
              <a:rPr lang="it-IT" sz="2800" dirty="0">
                <a:solidFill>
                  <a:schemeClr val="bg1"/>
                </a:solidFill>
              </a:rPr>
              <a:t> e di </a:t>
            </a:r>
            <a:r>
              <a:rPr lang="it-IT" sz="2800" dirty="0" err="1">
                <a:solidFill>
                  <a:schemeClr val="bg1"/>
                </a:solidFill>
              </a:rPr>
              <a:t>Mons</a:t>
            </a:r>
            <a:endParaRPr lang="it-IT" sz="2800" dirty="0">
              <a:solidFill>
                <a:schemeClr val="bg1"/>
              </a:solidFill>
            </a:endParaRPr>
          </a:p>
          <a:p>
            <a:r>
              <a:rPr lang="it-IT" sz="2800" dirty="0">
                <a:solidFill>
                  <a:schemeClr val="bg1"/>
                </a:solidFill>
              </a:rPr>
              <a:t>Battaglia della Marna</a:t>
            </a:r>
          </a:p>
          <a:p>
            <a:r>
              <a:rPr lang="it-IT" sz="2800" dirty="0">
                <a:solidFill>
                  <a:schemeClr val="bg1"/>
                </a:solidFill>
              </a:rPr>
              <a:t>Corsa verso il mare – battaglia di Ypres</a:t>
            </a:r>
          </a:p>
          <a:p>
            <a:r>
              <a:rPr lang="it-IT" sz="2800" dirty="0">
                <a:solidFill>
                  <a:schemeClr val="bg1"/>
                </a:solidFill>
              </a:rPr>
              <a:t>Trinceramento: 760 km  </a:t>
            </a: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971</Words>
  <Application>Microsoft Office PowerPoint</Application>
  <PresentationFormat>Presentazione su schermo (4:3)</PresentationFormat>
  <Paragraphs>108</Paragraphs>
  <Slides>24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Calibri</vt:lpstr>
      <vt:lpstr>Tema di Office</vt:lpstr>
      <vt:lpstr>Il grande trauma: la transizione dalla prima guerra mondiale alla pace 3-4</vt:lpstr>
      <vt:lpstr>La comunità di agosto</vt:lpstr>
      <vt:lpstr>La comunità di agosto</vt:lpstr>
      <vt:lpstr>La comunità di agosto</vt:lpstr>
      <vt:lpstr>Tempeste d’acciaio</vt:lpstr>
      <vt:lpstr>1914</vt:lpstr>
      <vt:lpstr>Presentazione standard di PowerPoint</vt:lpstr>
      <vt:lpstr>Gli angeli di Mons</vt:lpstr>
      <vt:lpstr>Fronte occidentale 1914</vt:lpstr>
      <vt:lpstr>Presentazione standard di PowerPoint</vt:lpstr>
      <vt:lpstr>Presentazione standard di PowerPoint</vt:lpstr>
      <vt:lpstr>Disillusione  </vt:lpstr>
      <vt:lpstr>Presentazione standard di PowerPoint</vt:lpstr>
      <vt:lpstr>Fronte orientale</vt:lpstr>
      <vt:lpstr>Presentazione standard di PowerPoint</vt:lpstr>
      <vt:lpstr>Presentazione standard di PowerPoint</vt:lpstr>
      <vt:lpstr>Disfatta dei russi in Galizia </vt:lpstr>
      <vt:lpstr>Perdite russe e austro-ungariche </vt:lpstr>
      <vt:lpstr>Trincee</vt:lpstr>
      <vt:lpstr>Trincee: parole chiave</vt:lpstr>
      <vt:lpstr>Ypres, 22 aprile 1915</vt:lpstr>
      <vt:lpstr>Ypres 22 aprile 1915</vt:lpstr>
      <vt:lpstr>Dulce et decorum est  W. Owen  (1893-1918)</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grande trauma: la transizione dalla prima guerra mondiale alla pace</dc:title>
  <dc:creator>Fabio Todero</dc:creator>
  <cp:lastModifiedBy>Fabio Todero</cp:lastModifiedBy>
  <cp:revision>2</cp:revision>
  <dcterms:created xsi:type="dcterms:W3CDTF">2020-03-18T18:14:02Z</dcterms:created>
  <dcterms:modified xsi:type="dcterms:W3CDTF">2020-03-18T18:20:42Z</dcterms:modified>
</cp:coreProperties>
</file>