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984" r:id="rId1"/>
    <p:sldMasterId id="2147484276" r:id="rId2"/>
    <p:sldMasterId id="2147484280" r:id="rId3"/>
    <p:sldMasterId id="2147484333" r:id="rId4"/>
    <p:sldMasterId id="2147484338" r:id="rId5"/>
    <p:sldMasterId id="2147484342" r:id="rId6"/>
    <p:sldMasterId id="2147484347" r:id="rId7"/>
    <p:sldMasterId id="2147484351" r:id="rId8"/>
  </p:sldMasterIdLst>
  <p:notesMasterIdLst>
    <p:notesMasterId r:id="rId89"/>
  </p:notesMasterIdLst>
  <p:handoutMasterIdLst>
    <p:handoutMasterId r:id="rId90"/>
  </p:handoutMasterIdLst>
  <p:sldIdLst>
    <p:sldId id="362" r:id="rId9"/>
    <p:sldId id="461" r:id="rId10"/>
    <p:sldId id="462" r:id="rId11"/>
    <p:sldId id="464" r:id="rId12"/>
    <p:sldId id="463" r:id="rId13"/>
    <p:sldId id="466" r:id="rId14"/>
    <p:sldId id="468" r:id="rId15"/>
    <p:sldId id="467" r:id="rId16"/>
    <p:sldId id="469" r:id="rId17"/>
    <p:sldId id="470" r:id="rId18"/>
    <p:sldId id="533" r:id="rId19"/>
    <p:sldId id="531" r:id="rId20"/>
    <p:sldId id="465" r:id="rId21"/>
    <p:sldId id="530" r:id="rId22"/>
    <p:sldId id="471" r:id="rId23"/>
    <p:sldId id="473" r:id="rId24"/>
    <p:sldId id="480" r:id="rId25"/>
    <p:sldId id="475" r:id="rId26"/>
    <p:sldId id="474" r:id="rId27"/>
    <p:sldId id="486" r:id="rId28"/>
    <p:sldId id="478" r:id="rId29"/>
    <p:sldId id="477" r:id="rId30"/>
    <p:sldId id="485" r:id="rId31"/>
    <p:sldId id="482" r:id="rId32"/>
    <p:sldId id="476" r:id="rId33"/>
    <p:sldId id="489" r:id="rId34"/>
    <p:sldId id="490" r:id="rId35"/>
    <p:sldId id="534" r:id="rId36"/>
    <p:sldId id="491" r:id="rId37"/>
    <p:sldId id="492" r:id="rId38"/>
    <p:sldId id="483" r:id="rId39"/>
    <p:sldId id="488" r:id="rId40"/>
    <p:sldId id="484" r:id="rId41"/>
    <p:sldId id="493" r:id="rId42"/>
    <p:sldId id="494" r:id="rId43"/>
    <p:sldId id="498" r:id="rId44"/>
    <p:sldId id="495" r:id="rId45"/>
    <p:sldId id="497" r:id="rId46"/>
    <p:sldId id="499" r:id="rId47"/>
    <p:sldId id="501" r:id="rId48"/>
    <p:sldId id="507" r:id="rId49"/>
    <p:sldId id="508" r:id="rId50"/>
    <p:sldId id="511" r:id="rId51"/>
    <p:sldId id="512" r:id="rId52"/>
    <p:sldId id="510" r:id="rId53"/>
    <p:sldId id="509" r:id="rId54"/>
    <p:sldId id="502" r:id="rId55"/>
    <p:sldId id="500" r:id="rId56"/>
    <p:sldId id="504" r:id="rId57"/>
    <p:sldId id="503" r:id="rId58"/>
    <p:sldId id="532" r:id="rId59"/>
    <p:sldId id="424" r:id="rId60"/>
    <p:sldId id="426" r:id="rId61"/>
    <p:sldId id="425" r:id="rId62"/>
    <p:sldId id="427" r:id="rId63"/>
    <p:sldId id="506" r:id="rId64"/>
    <p:sldId id="505" r:id="rId65"/>
    <p:sldId id="513" r:id="rId66"/>
    <p:sldId id="514" r:id="rId67"/>
    <p:sldId id="515" r:id="rId68"/>
    <p:sldId id="518" r:id="rId69"/>
    <p:sldId id="517" r:id="rId70"/>
    <p:sldId id="519" r:id="rId71"/>
    <p:sldId id="520" r:id="rId72"/>
    <p:sldId id="521" r:id="rId73"/>
    <p:sldId id="522" r:id="rId74"/>
    <p:sldId id="524" r:id="rId75"/>
    <p:sldId id="525" r:id="rId76"/>
    <p:sldId id="526" r:id="rId77"/>
    <p:sldId id="527" r:id="rId78"/>
    <p:sldId id="523" r:id="rId79"/>
    <p:sldId id="529" r:id="rId80"/>
    <p:sldId id="535" r:id="rId81"/>
    <p:sldId id="536" r:id="rId82"/>
    <p:sldId id="537" r:id="rId83"/>
    <p:sldId id="545" r:id="rId84"/>
    <p:sldId id="546" r:id="rId85"/>
    <p:sldId id="547" r:id="rId86"/>
    <p:sldId id="548" r:id="rId87"/>
    <p:sldId id="346" r:id="rId8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4">
          <p15:clr>
            <a:srgbClr val="A4A3A4"/>
          </p15:clr>
        </p15:guide>
        <p15:guide id="2" orient="horz" pos="2112">
          <p15:clr>
            <a:srgbClr val="A4A3A4"/>
          </p15:clr>
        </p15:guide>
        <p15:guide id="3" orient="horz" pos="2400">
          <p15:clr>
            <a:srgbClr val="A4A3A4"/>
          </p15:clr>
        </p15:guide>
        <p15:guide id="4" orient="horz" pos="2688">
          <p15:clr>
            <a:srgbClr val="A4A3A4"/>
          </p15:clr>
        </p15:guide>
        <p15:guide id="5" orient="horz" pos="2976">
          <p15:clr>
            <a:srgbClr val="A4A3A4"/>
          </p15:clr>
        </p15:guide>
        <p15:guide id="6" orient="horz" pos="3264">
          <p15:clr>
            <a:srgbClr val="A4A3A4"/>
          </p15:clr>
        </p15:guide>
        <p15:guide id="7" orient="horz" pos="3552">
          <p15:clr>
            <a:srgbClr val="A4A3A4"/>
          </p15:clr>
        </p15:guide>
        <p15:guide id="8" orient="horz" pos="1536">
          <p15:clr>
            <a:srgbClr val="A4A3A4"/>
          </p15:clr>
        </p15:guide>
        <p15:guide id="9" pos="2880">
          <p15:clr>
            <a:srgbClr val="A4A3A4"/>
          </p15:clr>
        </p15:guide>
        <p15:guide id="10" pos="2592">
          <p15:clr>
            <a:srgbClr val="A4A3A4"/>
          </p15:clr>
        </p15:guide>
        <p15:guide id="11" pos="2304">
          <p15:clr>
            <a:srgbClr val="A4A3A4"/>
          </p15:clr>
        </p15:guide>
        <p15:guide id="12" pos="2016">
          <p15:clr>
            <a:srgbClr val="A4A3A4"/>
          </p15:clr>
        </p15:guide>
        <p15:guide id="13" pos="1728">
          <p15:clr>
            <a:srgbClr val="A4A3A4"/>
          </p15:clr>
        </p15:guide>
        <p15:guide id="14" pos="1152">
          <p15:clr>
            <a:srgbClr val="A4A3A4"/>
          </p15:clr>
        </p15:guide>
        <p15:guide id="15" pos="1440">
          <p15:clr>
            <a:srgbClr val="A4A3A4"/>
          </p15:clr>
        </p15:guide>
        <p15:guide id="16" pos="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/>
    <p:restoredTop sz="94697"/>
  </p:normalViewPr>
  <p:slideViewPr>
    <p:cSldViewPr snapToGrid="0" snapToObjects="1">
      <p:cViewPr>
        <p:scale>
          <a:sx n="100" d="100"/>
          <a:sy n="100" d="100"/>
        </p:scale>
        <p:origin x="1632" y="336"/>
      </p:cViewPr>
      <p:guideLst>
        <p:guide orient="horz" pos="1824"/>
        <p:guide orient="horz" pos="2112"/>
        <p:guide orient="horz" pos="2400"/>
        <p:guide orient="horz" pos="2688"/>
        <p:guide orient="horz" pos="2976"/>
        <p:guide orient="horz" pos="3264"/>
        <p:guide orient="horz" pos="3552"/>
        <p:guide orient="horz" pos="1536"/>
        <p:guide pos="2880"/>
        <p:guide pos="2592"/>
        <p:guide pos="2304"/>
        <p:guide pos="2016"/>
        <p:guide pos="1728"/>
        <p:guide pos="1152"/>
        <p:guide pos="1440"/>
        <p:guide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C2E18B3-6A7A-0D47-9245-50AD37DF9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8B5F64-F4A0-BD47-84AF-F0D5695607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D046CC-317C-B24A-BB71-7854563D5BA0}" type="datetimeFigureOut">
              <a:rPr lang="it-IT" altLang="it-JP"/>
              <a:pPr/>
              <a:t>23/03/20</a:t>
            </a:fld>
            <a:endParaRPr lang="it-IT" altLang="it-JP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562031-D077-F644-AF61-F60D0D1184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9449CB-5902-0446-853B-5CC6D7ABDE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C1E1BC-D31A-594A-B990-086108524FD1}" type="slidenum">
              <a:rPr lang="it-IT" altLang="it-JP"/>
              <a:pPr/>
              <a:t>‹N›</a:t>
            </a:fld>
            <a:endParaRPr lang="it-IT" altLang="it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>
            <a:extLst>
              <a:ext uri="{FF2B5EF4-FFF2-40B4-BE49-F238E27FC236}">
                <a16:creationId xmlns:a16="http://schemas.microsoft.com/office/drawing/2014/main" id="{F3A2B9DB-EFE4-B946-946D-6505E3D473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1" name="Rectangle 1027">
            <a:extLst>
              <a:ext uri="{FF2B5EF4-FFF2-40B4-BE49-F238E27FC236}">
                <a16:creationId xmlns:a16="http://schemas.microsoft.com/office/drawing/2014/main" id="{FC020B59-EE9A-EF47-B14A-53A4061AC6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2" name="Rectangle 1028">
            <a:extLst>
              <a:ext uri="{FF2B5EF4-FFF2-40B4-BE49-F238E27FC236}">
                <a16:creationId xmlns:a16="http://schemas.microsoft.com/office/drawing/2014/main" id="{024E8CA5-96A0-C841-9BD5-7E14C05E48A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3" name="Rectangle 1029">
            <a:extLst>
              <a:ext uri="{FF2B5EF4-FFF2-40B4-BE49-F238E27FC236}">
                <a16:creationId xmlns:a16="http://schemas.microsoft.com/office/drawing/2014/main" id="{15E02F65-8F87-B54C-9563-4C5EAA460F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2774" name="Rectangle 1030">
            <a:extLst>
              <a:ext uri="{FF2B5EF4-FFF2-40B4-BE49-F238E27FC236}">
                <a16:creationId xmlns:a16="http://schemas.microsoft.com/office/drawing/2014/main" id="{BC389309-37AC-F342-BD16-723F8954A6A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5" name="Rectangle 1031">
            <a:extLst>
              <a:ext uri="{FF2B5EF4-FFF2-40B4-BE49-F238E27FC236}">
                <a16:creationId xmlns:a16="http://schemas.microsoft.com/office/drawing/2014/main" id="{5398F806-7087-BE42-8845-793A2CE8E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AF52EC-7C16-C24B-89E2-F1CA935F798A}" type="slidenum">
              <a:rPr lang="it-IT" altLang="it-JP"/>
              <a:pPr/>
              <a:t>‹N›</a:t>
            </a:fld>
            <a:endParaRPr lang="it-IT" altLang="it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387A0B-D45D-8443-87A1-D0529BCA27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9026" name="Segnaposto note 2">
            <a:extLst>
              <a:ext uri="{FF2B5EF4-FFF2-40B4-BE49-F238E27FC236}">
                <a16:creationId xmlns:a16="http://schemas.microsoft.com/office/drawing/2014/main" id="{8ED97163-0741-3D42-ADAF-6BD56A717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https://slideplayer.com/slide/9232113/</a:t>
            </a:r>
          </a:p>
        </p:txBody>
      </p:sp>
      <p:sp>
        <p:nvSpPr>
          <p:cNvPr id="129027" name="Segnaposto numero diapositiva 3">
            <a:extLst>
              <a:ext uri="{FF2B5EF4-FFF2-40B4-BE49-F238E27FC236}">
                <a16:creationId xmlns:a16="http://schemas.microsoft.com/office/drawing/2014/main" id="{0CC703E8-B321-3E4F-944D-330EB4E9A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FADD64-CDCF-FA42-88D3-9A706E0F4AB2}" type="slidenum">
              <a:rPr lang="it-IT" altLang="it-JP" sz="1200"/>
              <a:pPr/>
              <a:t>15</a:t>
            </a:fld>
            <a:endParaRPr lang="it-IT" altLang="it-JP" sz="1200"/>
          </a:p>
        </p:txBody>
      </p:sp>
    </p:spTree>
    <p:extLst>
      <p:ext uri="{BB962C8B-B14F-4D97-AF65-F5344CB8AC3E}">
        <p14:creationId xmlns:p14="http://schemas.microsoft.com/office/powerpoint/2010/main" val="3860829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14121ED-5DC0-B744-8252-33654F137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7826" name="Segnaposto note 2">
            <a:extLst>
              <a:ext uri="{FF2B5EF4-FFF2-40B4-BE49-F238E27FC236}">
                <a16:creationId xmlns:a16="http://schemas.microsoft.com/office/drawing/2014/main" id="{6CBE5F8C-A780-2046-B541-EAE7564B8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Google images: hemoglobin dissociation curve anemia</a:t>
            </a:r>
          </a:p>
          <a:p>
            <a:endParaRPr lang="it-IT" altLang="it-JP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7827" name="Segnaposto numero diapositiva 3">
            <a:extLst>
              <a:ext uri="{FF2B5EF4-FFF2-40B4-BE49-F238E27FC236}">
                <a16:creationId xmlns:a16="http://schemas.microsoft.com/office/drawing/2014/main" id="{3EE37036-376F-D446-9F70-0BBB49A86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82648F8-536F-DB41-9B2E-FFFE494BF119}" type="slidenum">
              <a:rPr lang="it-IT" altLang="it-JP" sz="1200"/>
              <a:pPr/>
              <a:t>41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E296814-5CCD-6C4A-8606-BF3D8DAB1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0898" name="Segnaposto note 2">
            <a:extLst>
              <a:ext uri="{FF2B5EF4-FFF2-40B4-BE49-F238E27FC236}">
                <a16:creationId xmlns:a16="http://schemas.microsoft.com/office/drawing/2014/main" id="{7CA78E99-61E2-F94D-B699-14A4C25F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https://commons.wikimedia.org/wiki/File:Structures_of_Hemoglobin_forms.png</a:t>
            </a:r>
          </a:p>
        </p:txBody>
      </p:sp>
      <p:sp>
        <p:nvSpPr>
          <p:cNvPr id="80899" name="Segnaposto numero diapositiva 3">
            <a:extLst>
              <a:ext uri="{FF2B5EF4-FFF2-40B4-BE49-F238E27FC236}">
                <a16:creationId xmlns:a16="http://schemas.microsoft.com/office/drawing/2014/main" id="{3C674AFC-F5B1-FF40-8415-3B4C5636C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4697C6-3C61-644F-B570-95B41BD3E109}" type="slidenum">
              <a:rPr lang="it-IT" altLang="it-JP" sz="1200"/>
              <a:pPr/>
              <a:t>43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ADE8F6-90D0-C941-9A34-EA3AB8FF9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3970" name="Segnaposto note 2">
            <a:extLst>
              <a:ext uri="{FF2B5EF4-FFF2-40B4-BE49-F238E27FC236}">
                <a16:creationId xmlns:a16="http://schemas.microsoft.com/office/drawing/2014/main" id="{19D89AB9-7C39-CD46-A8C2-F28452C56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http://www.scielo.br/scielo.php?script=sci_arttext&amp;pid=S1678-58782008000300011</a:t>
            </a:r>
          </a:p>
          <a:p>
            <a:endParaRPr lang="it-IT" altLang="it-JP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3971" name="Segnaposto numero diapositiva 3">
            <a:extLst>
              <a:ext uri="{FF2B5EF4-FFF2-40B4-BE49-F238E27FC236}">
                <a16:creationId xmlns:a16="http://schemas.microsoft.com/office/drawing/2014/main" id="{80F27EA1-6629-154C-9397-E7707A13F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008C2B-58BE-9742-9EA2-5FA318A9EB0F}" type="slidenum">
              <a:rPr lang="it-IT" altLang="it-JP" sz="1200"/>
              <a:pPr/>
              <a:t>45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317BB34-9252-2C42-BE35-EF6930F85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6018" name="Segnaposto note 2">
            <a:extLst>
              <a:ext uri="{FF2B5EF4-FFF2-40B4-BE49-F238E27FC236}">
                <a16:creationId xmlns:a16="http://schemas.microsoft.com/office/drawing/2014/main" id="{A57DE660-B710-B149-AD2C-0C1155CD9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https://www.xickle.com/mutation/</a:t>
            </a:r>
          </a:p>
        </p:txBody>
      </p:sp>
      <p:sp>
        <p:nvSpPr>
          <p:cNvPr id="86019" name="Segnaposto numero diapositiva 3">
            <a:extLst>
              <a:ext uri="{FF2B5EF4-FFF2-40B4-BE49-F238E27FC236}">
                <a16:creationId xmlns:a16="http://schemas.microsoft.com/office/drawing/2014/main" id="{1DC47A88-20C3-5D4F-9965-B409F4137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764D33-6FBE-FD46-8E4F-E1DDF3AB487B}" type="slidenum">
              <a:rPr lang="it-IT" altLang="it-JP" sz="1200"/>
              <a:pPr/>
              <a:t>46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D327893-766E-FC4B-B828-FB7267DCEB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9090" name="Segnaposto note 2">
            <a:extLst>
              <a:ext uri="{FF2B5EF4-FFF2-40B4-BE49-F238E27FC236}">
                <a16:creationId xmlns:a16="http://schemas.microsoft.com/office/drawing/2014/main" id="{5396AA70-011D-B74C-8266-97230B771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https://evolution.berkeley.edu/evolibrary/article/mutations_06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https://commons.wikimedia.org/wiki/File:Figure_03_04_05.jpg</a:t>
            </a:r>
          </a:p>
          <a:p>
            <a:endParaRPr lang="it-IT" altLang="it-JP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9091" name="Segnaposto numero diapositiva 3">
            <a:extLst>
              <a:ext uri="{FF2B5EF4-FFF2-40B4-BE49-F238E27FC236}">
                <a16:creationId xmlns:a16="http://schemas.microsoft.com/office/drawing/2014/main" id="{DB1C5913-03FA-6E4F-ACF4-AC13BE937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CB27DD4-9DE3-DB46-80AA-405B31BE5BF7}" type="slidenum">
              <a:rPr lang="it-IT" altLang="it-JP" sz="1200"/>
              <a:pPr/>
              <a:t>48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AEE7DA-05B8-C447-99F0-2A1551C91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1138" name="Segnaposto note 2">
            <a:extLst>
              <a:ext uri="{FF2B5EF4-FFF2-40B4-BE49-F238E27FC236}">
                <a16:creationId xmlns:a16="http://schemas.microsoft.com/office/drawing/2014/main" id="{3E5B9810-E9D9-5245-8EAB-3DCB71B3E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</p:txBody>
      </p:sp>
      <p:sp>
        <p:nvSpPr>
          <p:cNvPr id="91139" name="Segnaposto numero diapositiva 3">
            <a:extLst>
              <a:ext uri="{FF2B5EF4-FFF2-40B4-BE49-F238E27FC236}">
                <a16:creationId xmlns:a16="http://schemas.microsoft.com/office/drawing/2014/main" id="{E14E3F0C-2112-EF43-B473-8EE9316A6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6E499C-6E3C-4244-AEC6-06156E67EF42}" type="slidenum">
              <a:rPr lang="it-IT" altLang="it-JP" sz="1200"/>
              <a:pPr/>
              <a:t>49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B3A9DB-E965-BD45-8690-8177722B2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3186" name="Segnaposto note 2">
            <a:extLst>
              <a:ext uri="{FF2B5EF4-FFF2-40B4-BE49-F238E27FC236}">
                <a16:creationId xmlns:a16="http://schemas.microsoft.com/office/drawing/2014/main" id="{09131D8B-E18C-A64B-A80B-C8CF8C728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JP" altLang="it-JP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3187" name="Segnaposto numero diapositiva 4">
            <a:extLst>
              <a:ext uri="{FF2B5EF4-FFF2-40B4-BE49-F238E27FC236}">
                <a16:creationId xmlns:a16="http://schemas.microsoft.com/office/drawing/2014/main" id="{D95CA434-16D9-1A41-B9F1-4400B3DC9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F0277CD-1F8A-ED40-B956-8D2D637C43C0}" type="slidenum">
              <a:rPr lang="it-IT" altLang="it-JP" sz="1200">
                <a:solidFill>
                  <a:srgbClr val="000000"/>
                </a:solidFill>
              </a:rPr>
              <a:pPr/>
              <a:t>55</a:t>
            </a:fld>
            <a:endParaRPr lang="it-IT" altLang="it-JP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DEF17B1-56B8-8947-98E1-6B95F1DF84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02" name="Segnaposto note 2">
            <a:extLst>
              <a:ext uri="{FF2B5EF4-FFF2-40B4-BE49-F238E27FC236}">
                <a16:creationId xmlns:a16="http://schemas.microsoft.com/office/drawing/2014/main" id="{12155B3D-AF47-E74E-A448-92F050E9A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http://chemistry.berea.edu/~biochemistry/2013/ma_kn_at/</a:t>
            </a:r>
          </a:p>
        </p:txBody>
      </p:sp>
      <p:sp>
        <p:nvSpPr>
          <p:cNvPr id="102403" name="Segnaposto numero diapositiva 3">
            <a:extLst>
              <a:ext uri="{FF2B5EF4-FFF2-40B4-BE49-F238E27FC236}">
                <a16:creationId xmlns:a16="http://schemas.microsoft.com/office/drawing/2014/main" id="{56F5EC0D-8D35-824F-AF18-6B22F4199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476EFE-74D9-6441-8B62-803594D6B944}" type="slidenum">
              <a:rPr lang="it-IT" altLang="it-JP" sz="1200"/>
              <a:pPr/>
              <a:t>63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JP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F52EC-7C16-C24B-89E2-F1CA935F798A}" type="slidenum">
              <a:rPr lang="it-IT" altLang="it-JP" smtClean="0"/>
              <a:pPr/>
              <a:t>69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858700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A0C14EE-A5B9-AA4F-93EE-7484C193C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642" name="Segnaposto note 2">
            <a:extLst>
              <a:ext uri="{FF2B5EF4-FFF2-40B4-BE49-F238E27FC236}">
                <a16:creationId xmlns:a16="http://schemas.microsoft.com/office/drawing/2014/main" id="{FA914E2A-F844-1647-8869-79C7E6AA3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JP" altLang="it-JP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2643" name="Segnaposto numero diapositiva 3">
            <a:extLst>
              <a:ext uri="{FF2B5EF4-FFF2-40B4-BE49-F238E27FC236}">
                <a16:creationId xmlns:a16="http://schemas.microsoft.com/office/drawing/2014/main" id="{771BD953-2F59-EA4E-AD77-CE8BA6DF5B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CD58FDA-005C-1646-8F3E-C07E3512266D}" type="slidenum">
              <a:rPr lang="it-IT" altLang="it-JP" sz="1200"/>
              <a:pPr/>
              <a:t>79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JP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F52EC-7C16-C24B-89E2-F1CA935F798A}" type="slidenum">
              <a:rPr lang="it-IT" altLang="it-JP" smtClean="0"/>
              <a:pPr/>
              <a:t>16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116539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34AE8B8-6C3C-9B4D-A201-A4B75506D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0" name="Segnaposto note 2">
            <a:extLst>
              <a:ext uri="{FF2B5EF4-FFF2-40B4-BE49-F238E27FC236}">
                <a16:creationId xmlns:a16="http://schemas.microsoft.com/office/drawing/2014/main" id="{A0736360-5FE5-A144-932B-4812CBBB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http://www.chembio.uoguelph.ca/educmat/chm356/3560L2.pdf</a:t>
            </a:r>
          </a:p>
        </p:txBody>
      </p:sp>
      <p:sp>
        <p:nvSpPr>
          <p:cNvPr id="48131" name="Segnaposto numero diapositiva 3">
            <a:extLst>
              <a:ext uri="{FF2B5EF4-FFF2-40B4-BE49-F238E27FC236}">
                <a16:creationId xmlns:a16="http://schemas.microsoft.com/office/drawing/2014/main" id="{E61C1324-D149-664C-8842-1F95D67A2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E34C4F-7120-9242-BCCC-DC4F36C58569}" type="slidenum">
              <a:rPr lang="it-IT" altLang="it-JP" sz="1200"/>
              <a:pPr/>
              <a:t>19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D04AC66-C379-4845-BA62-CC0DD9F2F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5298" name="Segnaposto note 2">
            <a:extLst>
              <a:ext uri="{FF2B5EF4-FFF2-40B4-BE49-F238E27FC236}">
                <a16:creationId xmlns:a16="http://schemas.microsoft.com/office/drawing/2014/main" id="{49E8E59D-C3D9-944F-A9FC-4C21D186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https://satyaalagarsamy.wordpress.com/home/cds_and_ca/</a:t>
            </a:r>
          </a:p>
        </p:txBody>
      </p:sp>
      <p:sp>
        <p:nvSpPr>
          <p:cNvPr id="55299" name="Segnaposto numero diapositiva 3">
            <a:extLst>
              <a:ext uri="{FF2B5EF4-FFF2-40B4-BE49-F238E27FC236}">
                <a16:creationId xmlns:a16="http://schemas.microsoft.com/office/drawing/2014/main" id="{A2B9E0BE-F5D4-1C4A-AA53-912140493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12DDA14-DE2F-2342-A2B9-18D65399960E}" type="slidenum">
              <a:rPr lang="it-IT" altLang="it-JP" sz="1200"/>
              <a:pPr/>
              <a:t>24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333ADC6-B47F-3748-9C32-75FE86CA3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2466" name="Segnaposto note 2">
            <a:extLst>
              <a:ext uri="{FF2B5EF4-FFF2-40B4-BE49-F238E27FC236}">
                <a16:creationId xmlns:a16="http://schemas.microsoft.com/office/drawing/2014/main" id="{E2700B0A-51EE-894D-9138-32D708BE5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https://www.sciencedirect.com/topics/neuroscience/bohr-effect</a:t>
            </a:r>
          </a:p>
        </p:txBody>
      </p:sp>
      <p:sp>
        <p:nvSpPr>
          <p:cNvPr id="62467" name="Segnaposto numero diapositiva 3">
            <a:extLst>
              <a:ext uri="{FF2B5EF4-FFF2-40B4-BE49-F238E27FC236}">
                <a16:creationId xmlns:a16="http://schemas.microsoft.com/office/drawing/2014/main" id="{6AA6265F-64B5-504B-B2D3-E63D02FEF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76C3DA-A4E4-C64C-A8DE-27E9E07753FB}" type="slidenum">
              <a:rPr lang="it-IT" altLang="it-JP" sz="1200"/>
              <a:pPr/>
              <a:t>31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A1F69FB-5504-BF48-A240-AFB7E348F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4514" name="Segnaposto note 2">
            <a:extLst>
              <a:ext uri="{FF2B5EF4-FFF2-40B4-BE49-F238E27FC236}">
                <a16:creationId xmlns:a16="http://schemas.microsoft.com/office/drawing/2014/main" id="{FFCC9041-7161-6F40-848C-B517D1C63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https://faculty.uca.edu/lorii/4320_pdf/transparencies/figs/bohr_effect.pdf</a:t>
            </a:r>
          </a:p>
        </p:txBody>
      </p:sp>
      <p:sp>
        <p:nvSpPr>
          <p:cNvPr id="64515" name="Segnaposto numero diapositiva 3">
            <a:extLst>
              <a:ext uri="{FF2B5EF4-FFF2-40B4-BE49-F238E27FC236}">
                <a16:creationId xmlns:a16="http://schemas.microsoft.com/office/drawing/2014/main" id="{36BF9CDC-0D11-6D41-BBBE-F782C652F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324F44-9F44-BC48-8B11-1373BD278F2E}" type="slidenum">
              <a:rPr lang="it-IT" altLang="it-JP" sz="1200"/>
              <a:pPr/>
              <a:t>32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C432A4-D221-3F49-BC95-0EA775011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6562" name="Segnaposto note 2">
            <a:extLst>
              <a:ext uri="{FF2B5EF4-FFF2-40B4-BE49-F238E27FC236}">
                <a16:creationId xmlns:a16="http://schemas.microsoft.com/office/drawing/2014/main" id="{B8C2539C-B509-5F40-8F2C-B1749A0F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https://faculty.uca.edu/lorii/4320_pdf/transparencies/figs/bohr_effect.pdf</a:t>
            </a:r>
          </a:p>
        </p:txBody>
      </p:sp>
      <p:sp>
        <p:nvSpPr>
          <p:cNvPr id="66563" name="Segnaposto numero diapositiva 3">
            <a:extLst>
              <a:ext uri="{FF2B5EF4-FFF2-40B4-BE49-F238E27FC236}">
                <a16:creationId xmlns:a16="http://schemas.microsoft.com/office/drawing/2014/main" id="{F7B262AA-97A4-D347-8893-E046BFC2A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0B71DF-46B8-D749-A7CC-C4D73244D8AC}" type="slidenum">
              <a:rPr lang="it-IT" altLang="it-JP" sz="1200"/>
              <a:pPr/>
              <a:t>33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28567E1-AE97-C241-B942-13D3C3854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3730" name="Segnaposto note 2">
            <a:extLst>
              <a:ext uri="{FF2B5EF4-FFF2-40B4-BE49-F238E27FC236}">
                <a16:creationId xmlns:a16="http://schemas.microsoft.com/office/drawing/2014/main" id="{4FF7F49D-948C-6A46-BC99-3516D193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http://oregonstate.edu/instruct/bb450/fall14/lecture/hemoglobinoutline.html</a:t>
            </a:r>
          </a:p>
        </p:txBody>
      </p:sp>
      <p:sp>
        <p:nvSpPr>
          <p:cNvPr id="73731" name="Segnaposto numero diapositiva 3">
            <a:extLst>
              <a:ext uri="{FF2B5EF4-FFF2-40B4-BE49-F238E27FC236}">
                <a16:creationId xmlns:a16="http://schemas.microsoft.com/office/drawing/2014/main" id="{FCF011E1-3892-0045-91D8-8EFD7EC71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880B17-937B-9242-8CFA-CB23A776E78F}" type="slidenum">
              <a:rPr lang="it-IT" altLang="it-JP" sz="1200"/>
              <a:pPr/>
              <a:t>39</a:t>
            </a:fld>
            <a:endParaRPr lang="it-IT" altLang="it-JP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823CDF-DD03-AA40-B584-952860FBF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5778" name="Segnaposto note 2">
            <a:extLst>
              <a:ext uri="{FF2B5EF4-FFF2-40B4-BE49-F238E27FC236}">
                <a16:creationId xmlns:a16="http://schemas.microsoft.com/office/drawing/2014/main" id="{C5EB784F-03CE-614C-B61A-FF0A5A86E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Source</a:t>
            </a:r>
          </a:p>
          <a:p>
            <a:r>
              <a:rPr lang="it-IT" altLang="it-JP">
                <a:latin typeface="Arial" panose="020B0604020202020204" pitchFamily="34" charset="0"/>
                <a:ea typeface="ＭＳ Ｐゴシック" panose="020B0600070205080204" pitchFamily="34" charset="-128"/>
              </a:rPr>
              <a:t>http://www.coheadquarters.com/PennLibr/MyPhysiology/lect4p/lect4.03.htm</a:t>
            </a:r>
          </a:p>
        </p:txBody>
      </p:sp>
      <p:sp>
        <p:nvSpPr>
          <p:cNvPr id="75779" name="Segnaposto numero diapositiva 3">
            <a:extLst>
              <a:ext uri="{FF2B5EF4-FFF2-40B4-BE49-F238E27FC236}">
                <a16:creationId xmlns:a16="http://schemas.microsoft.com/office/drawing/2014/main" id="{6438806E-CD2B-9D46-A780-A716EAFE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FC3B01-8ECA-D04F-9E83-7DC01019A927}" type="slidenum">
              <a:rPr lang="it-IT" altLang="it-JP" sz="1200"/>
              <a:pPr/>
              <a:t>40</a:t>
            </a:fld>
            <a:endParaRPr lang="it-IT" altLang="it-JP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99731F-930B-B84B-BB5B-5FF7DB69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CCE1A6-2968-D443-A8E2-493F1CE8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08863-9759-4E40-B27E-780E1A4B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800DC15-A0DE-D74E-AF08-9A4B562E657F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287559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58CD1D-B5C0-AF43-A074-3B4E3A61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97D0ED-2578-EE49-A151-5BD5709F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8CFE7D-CA20-8C43-8961-79423579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50ECA6F-0EFE-3A4A-BAFC-5C67248CA96E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318247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234895-A713-EB4B-95B4-0A70925AF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D16A77-A924-EA45-BCF2-ECA9A14C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193E2F-ED71-9446-AB1D-C92ED613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7157E8B-6C53-C64C-9105-D7F893E29994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291625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453F611E-37FD-B447-937F-81C784DC7E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AE48A595-44CD-E245-B9CE-C528FA1834CF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45894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4AD8605E-E527-B841-883B-860FD3C2844A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911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6C3B8458-18C5-404B-B794-94BEEB806C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009E3B-0EAE-DB4B-AF60-3136B3CEF664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33612984-B5CA-924F-BA6F-BD73587AC7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1267796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90CF3B3F-5F8A-FE42-AD57-14B702FC0B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411E5DE2-20A7-6D4F-845F-A59465F08538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EE947E8E-BC5D-224C-8A8E-BB99D673868F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9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23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0AFFA905-36A0-A245-9A47-10BC41C8E9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40B0FDB-D6A4-1F45-8453-D9AE88D6469C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53B416E6-2F80-1D45-8C9E-DDDBE26163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283166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918F6FE2-715D-784F-A7B8-C985CE048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6402DFBD-0C46-624E-83F8-BAE3CE17DBE9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3D99534-810F-5147-820F-DAAB75CBF4D8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6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556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44FF024-D5DC-7A44-BE92-5936A060749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AC155C6-B6A1-BF41-8698-0190892C0C34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DB32760D-D3AC-BD40-ABC5-680752894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275077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E7BA53-F0EF-E545-BC60-F58227F1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CAB3AB-1BF6-394B-8222-6A08EB85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831033-F912-ED41-93A3-D9918F8F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19A25197-2A91-2543-9957-2FAB6D35A280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1489705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E73510A1-38E3-3940-B4F1-2235745FC7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23E90F40-8AC7-C949-9B6B-A652A614C46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45894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B41B63-EC4E-944A-810E-98220DB14722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71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07384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828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3AA3B404-F7D4-3548-984F-B469A2C9883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458FDB-994B-F943-8F48-D516861CEF16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CF203DCD-2AD4-C14E-BAEB-F63104FB11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2090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F7B18965-15DE-2E4A-8F77-74DAEC28DA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5CD8B862-64C1-C946-9C21-FF93787C722B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13A38A3-0983-8A40-A3C5-B7D743A4874D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21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874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62FF7136-C5FD-1C47-AB74-CEBED199A6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D543A2-F85A-CF41-A6A7-C3D899E01E2D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D78B7266-1386-F04D-ACFF-5E36F4B73E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1716507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2F972D60-3D0F-834F-BA98-9C1E1408C7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0236322B-C24C-634B-9FF0-F8E1E66AC105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45894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B5B04F6D-3927-8F49-B1FA-D3265237370F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80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370091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0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271DED-AFF4-2945-92E5-22610E42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9BA167-A362-E94B-928C-58DF0DE3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5435B-8271-0441-A6C9-A4D23894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FA6AA162-1CE0-3349-88B7-DAC6B3427F75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4057092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4C0AB9C0-F647-7F41-9784-2F70FE08CC8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9425972-E235-994D-9DF7-E3EFB1DEB204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37CEACB1-24A0-FB42-941A-9C9648F2AD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387063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82F2285A-9DBA-7D4E-9C88-63E0A232E3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9E9CFB65-9A96-9545-845B-41805EC2AED4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35988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5D4DDFFE-24D8-A64F-94FB-E1DF7389F193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17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0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6">
            <a:extLst>
              <a:ext uri="{FF2B5EF4-FFF2-40B4-BE49-F238E27FC236}">
                <a16:creationId xmlns:a16="http://schemas.microsoft.com/office/drawing/2014/main" id="{98C493DD-D555-964F-8288-E6A6017BBF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3563" y="3182938"/>
            <a:ext cx="184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defRPr/>
            </a:pPr>
            <a:endParaRPr lang="en-US" altLang="it-IT" sz="3000">
              <a:solidFill>
                <a:srgbClr val="FF000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7D42C1-3956-A24A-B84B-6EE63785E7B8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6" name="Picture 9" descr="LOGO">
            <a:extLst>
              <a:ext uri="{FF2B5EF4-FFF2-40B4-BE49-F238E27FC236}">
                <a16:creationId xmlns:a16="http://schemas.microsoft.com/office/drawing/2014/main" id="{A0565532-C9C2-D140-934D-C81F7EA789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38200"/>
            <a:ext cx="7772400" cy="457200"/>
          </a:xfrm>
          <a:prstGeom prst="rect">
            <a:avLst/>
          </a:prstGeom>
        </p:spPr>
        <p:txBody>
          <a:bodyPr anchor="t"/>
          <a:lstStyle>
            <a:lvl1pPr>
              <a:defRPr sz="4100">
                <a:solidFill>
                  <a:srgbClr val="808080"/>
                </a:solidFill>
              </a:defRPr>
            </a:lvl1pPr>
          </a:lstStyle>
          <a:p>
            <a:pPr lvl="0"/>
            <a:r>
              <a:rPr lang="it-IT" noProof="0"/>
              <a:t>Fare clic per modificare stile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752600"/>
            <a:ext cx="7772400" cy="20574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8000">
                <a:solidFill>
                  <a:srgbClr val="FF0000"/>
                </a:solidFill>
              </a:defRPr>
            </a:lvl1pPr>
          </a:lstStyle>
          <a:p>
            <a:pPr lvl="0"/>
            <a:r>
              <a:rPr lang="it-IT" noProof="0" dirty="0"/>
              <a:t>Fare clic per modificare lo stile del</a:t>
            </a:r>
          </a:p>
        </p:txBody>
      </p:sp>
    </p:spTree>
    <p:extLst>
      <p:ext uri="{BB962C8B-B14F-4D97-AF65-F5344CB8AC3E}">
        <p14:creationId xmlns:p14="http://schemas.microsoft.com/office/powerpoint/2010/main" val="3383624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">
            <a:extLst>
              <a:ext uri="{FF2B5EF4-FFF2-40B4-BE49-F238E27FC236}">
                <a16:creationId xmlns:a16="http://schemas.microsoft.com/office/drawing/2014/main" id="{EA3A66EE-F8C1-744E-9007-0569F61B07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9">
            <a:extLst>
              <a:ext uri="{FF2B5EF4-FFF2-40B4-BE49-F238E27FC236}">
                <a16:creationId xmlns:a16="http://schemas.microsoft.com/office/drawing/2014/main" id="{85D8C1C9-719B-384B-BEB6-BA8C3A129DE1}"/>
              </a:ext>
            </a:extLst>
          </p:cNvPr>
          <p:cNvSpPr>
            <a:spLocks noGrp="1" noChangeArrowheads="1"/>
          </p:cNvSpPr>
          <p:nvPr userDrawn="1"/>
        </p:nvSpPr>
        <p:spPr bwMode="auto">
          <a:xfrm>
            <a:off x="4589463" y="6626225"/>
            <a:ext cx="203993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fld id="{8D5499E5-CEFD-944F-86BF-04162ED76522}" type="slidenum">
              <a:rPr lang="it-IT" altLang="it-JP" sz="800">
                <a:solidFill>
                  <a:srgbClr val="000000"/>
                </a:solidFill>
              </a:rPr>
              <a:pPr algn="ctr"/>
              <a:t>‹N›</a:t>
            </a:fld>
            <a:endParaRPr lang="it-IT" altLang="it-JP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08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testo 10"/>
          <p:cNvSpPr>
            <a:spLocks noGrp="1"/>
          </p:cNvSpPr>
          <p:nvPr>
            <p:ph type="body" sz="quarter" idx="10"/>
          </p:nvPr>
        </p:nvSpPr>
        <p:spPr>
          <a:xfrm>
            <a:off x="469900" y="2076450"/>
            <a:ext cx="8064500" cy="769938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rgbClr val="FF0000"/>
                </a:solidFill>
              </a:defRPr>
            </a:lvl1pPr>
            <a:lvl2pPr algn="ctr">
              <a:defRPr sz="4800">
                <a:solidFill>
                  <a:srgbClr val="FF0000"/>
                </a:solidFill>
              </a:defRPr>
            </a:lvl2pPr>
            <a:lvl3pPr algn="ctr">
              <a:defRPr sz="4800">
                <a:solidFill>
                  <a:srgbClr val="FF0000"/>
                </a:solidFill>
              </a:defRPr>
            </a:lvl3pPr>
            <a:lvl4pPr algn="ctr">
              <a:defRPr sz="4800">
                <a:solidFill>
                  <a:srgbClr val="FF0000"/>
                </a:solidFill>
              </a:defRPr>
            </a:lvl4pPr>
            <a:lvl5pPr algn="ctr">
              <a:defRPr sz="4800">
                <a:solidFill>
                  <a:srgbClr val="FF0000"/>
                </a:solidFill>
              </a:defRPr>
            </a:lvl5pPr>
          </a:lstStyle>
          <a:p>
            <a:pPr lvl="0"/>
            <a:r>
              <a:rPr lang="it-IT" dirty="0"/>
              <a:t>Fare clic per modificare stili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/>
          </p:nvPr>
        </p:nvSpPr>
        <p:spPr>
          <a:xfrm>
            <a:off x="469900" y="1466850"/>
            <a:ext cx="8216900" cy="4619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014865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29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323F66-62B1-6E4D-894F-4C2DB37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CE6038-24D7-8042-9DDD-A7D227BB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DD249D-13AE-5742-B787-DE139129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3407C59-3B22-764B-AF78-3EBF46A1FB2F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12282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F61F479-3D6C-E240-9106-EBD4091A8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01F4229-4FB1-6C44-9CB1-4289C654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66A5F2C-9273-9142-B3D9-626314E8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A4970289-DDF7-984B-A44A-57B5591D999E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4154215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0FB55D-244E-8A40-A938-F5F94340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351DBF-90A1-0B4B-B71E-CAF84B75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5C2C99-132E-874C-8E8A-10DCD00B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E234F340-5D9D-1C4E-9CFE-B9668A857061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46217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1AC9C23-D2CE-1741-89B4-BF1501EC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97282E0-2831-5D4D-A379-82B8FC660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2A76-A2AE-7F47-AEB4-E23A4FFB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2C072D82-B482-5A4D-BF3B-EB048287AB39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130202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5E8BF17-EF2B-9442-A70D-0A82CFCC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7835CF-C87D-E54E-A89D-3312BEC5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27DE77-7445-9C40-84AB-7B31F9801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3322478C-04E6-A64B-9FA4-1DE84A61E463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235167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C73BB9-FBFE-9540-A1B8-17E86DF6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8609AE-DADF-F947-83FA-84F8816B8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766777-C9BB-D945-9600-D1AB4CFF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B05C84CC-41D5-2E45-929E-67D239D56D3F}" type="slidenum">
              <a:rPr lang="it-IT" altLang="it-JP"/>
              <a:pPr/>
              <a:t>‹N›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71578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DB65DA34-36F6-0F42-986F-6F4F211C05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JP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D8A67E59-BABA-E549-96BB-65A63117F2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JP"/>
              <a:t>Fare clic per modificare gli stili del testo dello schema</a:t>
            </a:r>
          </a:p>
          <a:p>
            <a:pPr lvl="1"/>
            <a:r>
              <a:rPr lang="it-IT" altLang="it-JP"/>
              <a:t>Secondo livello</a:t>
            </a:r>
          </a:p>
          <a:p>
            <a:pPr lvl="2"/>
            <a:r>
              <a:rPr lang="it-IT" altLang="it-JP"/>
              <a:t>Terzo livello</a:t>
            </a:r>
          </a:p>
          <a:p>
            <a:pPr lvl="3"/>
            <a:r>
              <a:rPr lang="it-IT" altLang="it-JP"/>
              <a:t>Quarto livello</a:t>
            </a:r>
          </a:p>
          <a:p>
            <a:pPr lvl="4"/>
            <a:r>
              <a:rPr lang="it-IT" altLang="it-JP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A1FB24-C4F4-034B-9048-3F6D97D2D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D1CBCE-6437-0C49-9296-27EFE4806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BC0A9-C2B8-7445-9431-2CFC2D838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962C549-9347-1B4A-8AC1-4B446F661B63}" type="slidenum">
              <a:rPr lang="it-IT" altLang="it-JP"/>
              <a:pPr/>
              <a:t>‹N›</a:t>
            </a:fld>
            <a:endParaRPr lang="it-IT" altLang="it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509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5477098-04B7-FE4D-A447-39FE7A276AEB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6387" name="Picture 9" descr="LOGO">
            <a:extLst>
              <a:ext uri="{FF2B5EF4-FFF2-40B4-BE49-F238E27FC236}">
                <a16:creationId xmlns:a16="http://schemas.microsoft.com/office/drawing/2014/main" id="{B28AEFA8-9BAA-7B44-B982-32E6682089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66263271-87B8-0145-863F-8433B0348E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 Nelson, 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 principi di biochimica di Lehninger-Settima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68" r:id="rId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65E3D3C4-E4D4-9646-8C6A-CE55AEB483C6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19459" name="Picture 9" descr="LOGO">
            <a:extLst>
              <a:ext uri="{FF2B5EF4-FFF2-40B4-BE49-F238E27FC236}">
                <a16:creationId xmlns:a16="http://schemas.microsoft.com/office/drawing/2014/main" id="{09088A84-2C65-8E4C-BD73-8DBC54A273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698036A4-4161-724E-A92C-17C9744A556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 Nelson, 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 principi di biochimica di Lehninger-Settima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69" r:id="rId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A888729-C979-F844-9666-F9749124BA12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25603" name="Picture 9" descr="LOGO">
            <a:extLst>
              <a:ext uri="{FF2B5EF4-FFF2-40B4-BE49-F238E27FC236}">
                <a16:creationId xmlns:a16="http://schemas.microsoft.com/office/drawing/2014/main" id="{B2871F44-49EB-CA4B-94ED-1E7B93BAF3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FD9AF4CF-AE69-7042-862B-43DECC7230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D.L. Nelson, M.M.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Introduzione alla biochimica di Lehninger-Sesta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472" r:id="rId3"/>
    <p:sldLayoutId id="2147484473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50038EAF-2B6E-6E4B-8B25-17E254C5DA91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28675" name="Picture 9" descr="LOGO">
            <a:extLst>
              <a:ext uri="{FF2B5EF4-FFF2-40B4-BE49-F238E27FC236}">
                <a16:creationId xmlns:a16="http://schemas.microsoft.com/office/drawing/2014/main" id="{35B6620F-340E-4A4A-96EC-1ACB19F2D8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7B9F2A67-1B15-F44F-9284-16942D9C21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 Nelson, 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 principi di biochimica di Lehninger-Settima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474" r:id="rId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3E1B7F8-59E7-F144-998A-6E69D051D0D1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1747" name="Picture 9" descr="LOGO">
            <a:extLst>
              <a:ext uri="{FF2B5EF4-FFF2-40B4-BE49-F238E27FC236}">
                <a16:creationId xmlns:a16="http://schemas.microsoft.com/office/drawing/2014/main" id="{11809C89-AA4E-884D-B472-6785C07F57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D067BF16-6904-0D44-A5C2-B1D4DF5F3D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D.L. Nelson, M.M.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Introduzione alla biochimica di Lehninger-Sesta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475" r:id="rId3"/>
    <p:sldLayoutId id="2147484476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3B6826D-ABB3-254F-8BBB-217348DB1AF6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4819" name="Picture 9" descr="LOGO">
            <a:extLst>
              <a:ext uri="{FF2B5EF4-FFF2-40B4-BE49-F238E27FC236}">
                <a16:creationId xmlns:a16="http://schemas.microsoft.com/office/drawing/2014/main" id="{CA83DB75-6F02-054A-8935-E4DB6BE390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215D943B-3919-9049-B01B-B74C8D3A65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 Nelson, 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 principi di biochimica di Lehninger-Settima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477" r:id="rId3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E62608D-A995-E546-B2FF-70B52F66C0F7}"/>
              </a:ext>
            </a:extLst>
          </p:cNvPr>
          <p:cNvSpPr/>
          <p:nvPr userDrawn="1"/>
        </p:nvSpPr>
        <p:spPr bwMode="auto">
          <a:xfrm>
            <a:off x="0" y="6621463"/>
            <a:ext cx="9144000" cy="2365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</a:t>
            </a:r>
          </a:p>
        </p:txBody>
      </p:sp>
      <p:pic>
        <p:nvPicPr>
          <p:cNvPr id="37891" name="Picture 9" descr="LOGO">
            <a:extLst>
              <a:ext uri="{FF2B5EF4-FFF2-40B4-BE49-F238E27FC236}">
                <a16:creationId xmlns:a16="http://schemas.microsoft.com/office/drawing/2014/main" id="{C5E6F2EC-7D70-634A-B899-6346B793FA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6230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3">
            <a:extLst>
              <a:ext uri="{FF2B5EF4-FFF2-40B4-BE49-F238E27FC236}">
                <a16:creationId xmlns:a16="http://schemas.microsoft.com/office/drawing/2014/main" id="{38EF6642-5703-3044-9DBC-37971D29A1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863" y="6621463"/>
            <a:ext cx="49355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it-IT" sz="800">
                <a:solidFill>
                  <a:srgbClr val="000000"/>
                </a:solidFill>
                <a:latin typeface="Arial"/>
              </a:rPr>
              <a:t>D.L. Nelson, M.M. Cox</a:t>
            </a:r>
            <a:r>
              <a:rPr lang="it-IT" sz="800" i="1">
                <a:solidFill>
                  <a:srgbClr val="000000"/>
                </a:solidFill>
                <a:latin typeface="Arial"/>
              </a:rPr>
              <a:t>, Introduzione alla biochimica di Lehninger-Sesta edizio</a:t>
            </a:r>
            <a:r>
              <a:rPr lang="it-IT" sz="800">
                <a:solidFill>
                  <a:srgbClr val="000000"/>
                </a:solidFill>
                <a:latin typeface="Arial"/>
              </a:rPr>
              <a:t>ne, Zanichelli editore 2018</a:t>
            </a:r>
            <a:endParaRPr lang="it-IT" sz="800" dirty="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478" r:id="rId3"/>
    <p:sldLayoutId id="2147484479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FF0000"/>
        </a:buClr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292100" indent="57150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FF0000"/>
        </a:buClr>
        <a:buFont typeface="Times" pitchFamily="2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54100" indent="190500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Times" pitchFamily="2" charset="0"/>
        <a:buChar char="–"/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3pPr>
      <a:lvl4pPr marL="1435100" indent="185738" algn="l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ＭＳ Ｐゴシック" charset="0"/>
        </a:defRPr>
      </a:lvl4pPr>
      <a:lvl5pPr marL="1816100" indent="1905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22733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6pPr>
      <a:lvl7pPr marL="27305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7pPr>
      <a:lvl8pPr marL="31877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8pPr>
      <a:lvl9pPr marL="3644900" indent="190500" algn="l" rtl="0" fontAlgn="base">
        <a:spcBef>
          <a:spcPct val="20000"/>
        </a:spcBef>
        <a:spcAft>
          <a:spcPct val="0"/>
        </a:spcAft>
        <a:buClr>
          <a:schemeClr val="bg2"/>
        </a:buClr>
        <a:buChar char="–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6">
            <a:extLst>
              <a:ext uri="{FF2B5EF4-FFF2-40B4-BE49-F238E27FC236}">
                <a16:creationId xmlns:a16="http://schemas.microsoft.com/office/drawing/2014/main" id="{A5328C16-1813-EB4E-A68B-09B358021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41488"/>
            <a:ext cx="7772400" cy="1470025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Lezione 6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D62F1F39-E685-8247-8A53-773E1A016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09900"/>
            <a:ext cx="6400800" cy="284956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it-IT" sz="2800" dirty="0"/>
              <a:t>Emoglobina </a:t>
            </a:r>
          </a:p>
          <a:p>
            <a:pPr>
              <a:buFont typeface="Arial" charset="0"/>
              <a:buNone/>
              <a:defRPr/>
            </a:pPr>
            <a:r>
              <a:rPr lang="it-IT" sz="2800" dirty="0" err="1"/>
              <a:t>Allosteria</a:t>
            </a:r>
            <a:endParaRPr lang="it-IT" sz="2800" dirty="0"/>
          </a:p>
          <a:p>
            <a:pPr>
              <a:buFont typeface="Arial" charset="0"/>
              <a:buNone/>
              <a:defRPr/>
            </a:pPr>
            <a:r>
              <a:rPr lang="it-IT" sz="2800" dirty="0"/>
              <a:t>Trasporto dei gas nel sangue</a:t>
            </a:r>
          </a:p>
          <a:p>
            <a:pPr>
              <a:buFont typeface="Arial" charset="0"/>
              <a:buNone/>
              <a:defRPr/>
            </a:pPr>
            <a:r>
              <a:rPr lang="it-IT" sz="2800" dirty="0"/>
              <a:t>Enzimi</a:t>
            </a:r>
          </a:p>
        </p:txBody>
      </p:sp>
      <p:sp>
        <p:nvSpPr>
          <p:cNvPr id="43011" name="Segnaposto data 3">
            <a:extLst>
              <a:ext uri="{FF2B5EF4-FFF2-40B4-BE49-F238E27FC236}">
                <a16:creationId xmlns:a16="http://schemas.microsoft.com/office/drawing/2014/main" id="{7E9BCC17-89DA-8941-A634-9A3881BD667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43012" name="Segnaposto piè di pagina 4">
            <a:extLst>
              <a:ext uri="{FF2B5EF4-FFF2-40B4-BE49-F238E27FC236}">
                <a16:creationId xmlns:a16="http://schemas.microsoft.com/office/drawing/2014/main" id="{DBB2DFD8-729E-A241-AD31-2E9FE6BF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3013" name="Segnaposto numero diapositiva 5">
            <a:extLst>
              <a:ext uri="{FF2B5EF4-FFF2-40B4-BE49-F238E27FC236}">
                <a16:creationId xmlns:a16="http://schemas.microsoft.com/office/drawing/2014/main" id="{E7B63439-0DE8-0841-BADA-4D223CBA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003499-7E99-7C4E-92D0-35E04C6D38E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0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olo 1">
            <a:extLst>
              <a:ext uri="{FF2B5EF4-FFF2-40B4-BE49-F238E27FC236}">
                <a16:creationId xmlns:a16="http://schemas.microsoft.com/office/drawing/2014/main" id="{6A72BA87-0B9A-874B-8E3E-36B3594C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 è una proteina ALLOSTERICA</a:t>
            </a:r>
          </a:p>
        </p:txBody>
      </p:sp>
      <p:sp>
        <p:nvSpPr>
          <p:cNvPr id="116738" name="Segnaposto contenuto 2">
            <a:extLst>
              <a:ext uri="{FF2B5EF4-FFF2-40B4-BE49-F238E27FC236}">
                <a16:creationId xmlns:a16="http://schemas.microsoft.com/office/drawing/2014/main" id="{C6D0B423-67DB-7B40-8CD4-7CC2289C5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JP" sz="2000" dirty="0">
                <a:ea typeface="ＭＳ Ｐゴシック" panose="020B0600070205080204" pitchFamily="34" charset="-128"/>
              </a:rPr>
              <a:t>Dal greco:</a:t>
            </a:r>
          </a:p>
          <a:p>
            <a:pPr lvl="1"/>
            <a:r>
              <a:rPr lang="it-IT" altLang="it-JP" sz="1800" i="1" dirty="0" err="1">
                <a:ea typeface="ＭＳ Ｐゴシック" panose="020B0600070205080204" pitchFamily="34" charset="-128"/>
              </a:rPr>
              <a:t>allos</a:t>
            </a:r>
            <a:r>
              <a:rPr lang="it-IT" altLang="it-JP" sz="1800" dirty="0">
                <a:ea typeface="ＭＳ Ｐゴシック" panose="020B0600070205080204" pitchFamily="34" charset="-128"/>
              </a:rPr>
              <a:t> = altro</a:t>
            </a:r>
          </a:p>
          <a:p>
            <a:pPr lvl="1"/>
            <a:r>
              <a:rPr lang="it-IT" altLang="it-JP" sz="1800" i="1" dirty="0" err="1">
                <a:ea typeface="ＭＳ Ｐゴシック" panose="020B0600070205080204" pitchFamily="34" charset="-128"/>
              </a:rPr>
              <a:t>stereos</a:t>
            </a:r>
            <a:r>
              <a:rPr lang="it-IT" altLang="it-JP" sz="1800" dirty="0">
                <a:ea typeface="ＭＳ Ｐゴシック" panose="020B0600070205080204" pitchFamily="34" charset="-128"/>
              </a:rPr>
              <a:t> = forma 3D = tridimensionale</a:t>
            </a:r>
          </a:p>
          <a:p>
            <a:r>
              <a:rPr lang="it-IT" altLang="it-JP" sz="2000" dirty="0">
                <a:ea typeface="ＭＳ Ｐゴシック" panose="020B0600070205080204" pitchFamily="34" charset="-128"/>
              </a:rPr>
              <a:t>L</a:t>
            </a:r>
            <a:r>
              <a:rPr lang="it-IT" altLang="it-IT" sz="2000" dirty="0">
                <a:ea typeface="ＭＳ Ｐゴシック" panose="020B0600070205080204" pitchFamily="34" charset="-128"/>
              </a:rPr>
              <a:t>’</a:t>
            </a:r>
            <a:r>
              <a:rPr lang="it-IT" altLang="it-JP" sz="2000" dirty="0">
                <a:ea typeface="ＭＳ Ｐゴシック" panose="020B0600070205080204" pitchFamily="34" charset="-128"/>
              </a:rPr>
              <a:t>emoglobina ha 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due stati allosterici </a:t>
            </a:r>
            <a:r>
              <a:rPr lang="it-IT" altLang="it-JP" sz="2000" dirty="0">
                <a:ea typeface="ＭＳ Ｐゴシック" panose="020B0600070205080204" pitchFamily="34" charset="-128"/>
              </a:rPr>
              <a:t>(=due conformazioni)     , T e </a:t>
            </a:r>
            <a:r>
              <a:rPr lang="it-IT" altLang="it-JP" sz="2000" dirty="0" err="1">
                <a:ea typeface="ＭＳ Ｐゴシック" panose="020B0600070205080204" pitchFamily="34" charset="-128"/>
              </a:rPr>
              <a:t>R</a:t>
            </a:r>
            <a:endParaRPr lang="it-IT" altLang="it-JP" sz="2000" dirty="0">
              <a:ea typeface="ＭＳ Ｐゴシック" panose="020B0600070205080204" pitchFamily="34" charset="-128"/>
            </a:endParaRPr>
          </a:p>
          <a:p>
            <a:r>
              <a:rPr lang="it-IT" altLang="it-JP" sz="2000" b="1" dirty="0">
                <a:ea typeface="ＭＳ Ｐゴシック" panose="020B0600070205080204" pitchFamily="34" charset="-128"/>
              </a:rPr>
              <a:t>Il suo modulatore allosterico </a:t>
            </a:r>
            <a:r>
              <a:rPr lang="it-IT" altLang="it-JP" sz="2000" dirty="0">
                <a:ea typeface="ＭＳ Ｐゴシック" panose="020B0600070205080204" pitchFamily="34" charset="-128"/>
              </a:rPr>
              <a:t>è il </a:t>
            </a:r>
            <a:r>
              <a:rPr lang="it-IT" altLang="it-JP" sz="2000" dirty="0" err="1">
                <a:ea typeface="ＭＳ Ｐゴシック" panose="020B0600070205080204" pitchFamily="34" charset="-128"/>
              </a:rPr>
              <a:t>ligando</a:t>
            </a:r>
            <a:r>
              <a:rPr lang="it-IT" altLang="it-JP" sz="2000" dirty="0">
                <a:ea typeface="ＭＳ Ｐゴシック" panose="020B0600070205080204" pitchFamily="34" charset="-128"/>
              </a:rPr>
              <a:t> (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modulatore </a:t>
            </a:r>
            <a:r>
              <a:rPr lang="it-IT" altLang="it-JP" sz="2000" b="1" dirty="0" err="1">
                <a:ea typeface="ＭＳ Ｐゴシック" panose="020B0600070205080204" pitchFamily="34" charset="-128"/>
              </a:rPr>
              <a:t>omotropico</a:t>
            </a:r>
            <a:r>
              <a:rPr lang="it-IT" altLang="it-JP" sz="2000" dirty="0">
                <a:ea typeface="ＭＳ Ｐゴシック" panose="020B0600070205080204" pitchFamily="34" charset="-128"/>
              </a:rPr>
              <a:t>)</a:t>
            </a:r>
          </a:p>
          <a:p>
            <a:pPr lvl="1"/>
            <a:r>
              <a:rPr lang="it-IT" altLang="it-JP" sz="1800" dirty="0">
                <a:ea typeface="ＭＳ Ｐゴシック" panose="020B0600070205080204" pitchFamily="34" charset="-128"/>
              </a:rPr>
              <a:t>Si lega ne sito di legame del </a:t>
            </a:r>
            <a:r>
              <a:rPr lang="it-IT" altLang="it-JP" sz="1800" dirty="0" err="1">
                <a:ea typeface="ＭＳ Ｐゴシック" panose="020B0600070205080204" pitchFamily="34" charset="-128"/>
              </a:rPr>
              <a:t>ligando</a:t>
            </a:r>
            <a:endParaRPr lang="it-IT" altLang="it-JP" sz="1800" dirty="0">
              <a:ea typeface="ＭＳ Ｐゴシック" panose="020B0600070205080204" pitchFamily="34" charset="-128"/>
            </a:endParaRPr>
          </a:p>
          <a:p>
            <a:pPr lvl="1"/>
            <a:r>
              <a:rPr lang="it-IT" altLang="it-JP" sz="1800" dirty="0">
                <a:ea typeface="ＭＳ Ｐゴシック" panose="020B0600070205080204" pitchFamily="34" charset="-128"/>
              </a:rPr>
              <a:t>Modulatori diversi dal </a:t>
            </a:r>
            <a:r>
              <a:rPr lang="it-IT" altLang="it-JP" sz="1800" dirty="0" err="1">
                <a:ea typeface="ＭＳ Ｐゴシック" panose="020B0600070205080204" pitchFamily="34" charset="-128"/>
              </a:rPr>
              <a:t>ligando</a:t>
            </a:r>
            <a:r>
              <a:rPr lang="it-IT" altLang="it-JP" sz="1800" dirty="0">
                <a:ea typeface="ＭＳ Ｐゴシック" panose="020B0600070205080204" pitchFamily="34" charset="-128"/>
              </a:rPr>
              <a:t> sono detti </a:t>
            </a:r>
            <a:r>
              <a:rPr lang="it-IT" altLang="it-JP" sz="1800" b="1" dirty="0" err="1">
                <a:ea typeface="ＭＳ Ｐゴシック" panose="020B0600070205080204" pitchFamily="34" charset="-128"/>
              </a:rPr>
              <a:t>eterotropici</a:t>
            </a:r>
            <a:endParaRPr lang="it-IT" altLang="it-JP" sz="1800" b="1" dirty="0">
              <a:ea typeface="ＭＳ Ｐゴシック" panose="020B0600070205080204" pitchFamily="34" charset="-128"/>
            </a:endParaRPr>
          </a:p>
          <a:p>
            <a:pPr lvl="1"/>
            <a:r>
              <a:rPr lang="it-IT" altLang="it-JP" sz="1800" dirty="0">
                <a:ea typeface="ＭＳ Ｐゴシック" panose="020B0600070205080204" pitchFamily="34" charset="-128"/>
              </a:rPr>
              <a:t>Si legano in siti diversi dal sito di legame del </a:t>
            </a:r>
            <a:r>
              <a:rPr lang="it-IT" altLang="it-JP" sz="1800" dirty="0" err="1">
                <a:ea typeface="ＭＳ Ｐゴシック" panose="020B0600070205080204" pitchFamily="34" charset="-128"/>
              </a:rPr>
              <a:t>ligando</a:t>
            </a:r>
            <a:endParaRPr lang="it-IT" altLang="it-JP" sz="1800" dirty="0">
              <a:ea typeface="ＭＳ Ｐゴシック" panose="020B0600070205080204" pitchFamily="34" charset="-128"/>
            </a:endParaRPr>
          </a:p>
          <a:p>
            <a:r>
              <a:rPr lang="it-IT" altLang="it-JP" sz="2000" b="1" dirty="0">
                <a:ea typeface="ＭＳ Ｐゴシック" panose="020B0600070205080204" pitchFamily="34" charset="-128"/>
              </a:rPr>
              <a:t>Le sub-unità (</a:t>
            </a:r>
            <a:r>
              <a:rPr lang="it-IT" altLang="it-JP" sz="2000" b="1" dirty="0" err="1">
                <a:ea typeface="ＭＳ Ｐゴシック" panose="020B0600070205080204" pitchFamily="34" charset="-128"/>
              </a:rPr>
              <a:t>protomeri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) non cambiano conformazione, ma la loro posizione reciproca</a:t>
            </a:r>
          </a:p>
          <a:p>
            <a:pPr lvl="1"/>
            <a:r>
              <a:rPr lang="it-IT" altLang="it-JP" sz="1800" dirty="0">
                <a:ea typeface="ＭＳ Ｐゴシック" panose="020B0600070205080204" pitchFamily="34" charset="-128"/>
              </a:rPr>
              <a:t>dovuto al </a:t>
            </a:r>
            <a:r>
              <a:rPr lang="it-IT" altLang="it-JP" sz="1800" u="sng" dirty="0">
                <a:ea typeface="ＭＳ Ｐゴシック" panose="020B0600070205080204" pitchFamily="34" charset="-128"/>
              </a:rPr>
              <a:t>riposizionamento delle coppie ioniche dell</a:t>
            </a:r>
            <a:r>
              <a:rPr lang="it-IT" altLang="it-IT" sz="1800" u="sng" dirty="0">
                <a:ea typeface="ＭＳ Ｐゴシック" panose="020B0600070205080204" pitchFamily="34" charset="-128"/>
              </a:rPr>
              <a:t>’</a:t>
            </a:r>
            <a:r>
              <a:rPr lang="it-IT" altLang="it-JP" sz="1800" u="sng" dirty="0">
                <a:ea typeface="ＭＳ Ｐゴシック" panose="020B0600070205080204" pitchFamily="34" charset="-128"/>
              </a:rPr>
              <a:t>interfaccia α</a:t>
            </a:r>
            <a:r>
              <a:rPr lang="it-IT" altLang="it-JP" sz="1800" u="sng" baseline="-25000" dirty="0">
                <a:ea typeface="ＭＳ Ｐゴシック" panose="020B0600070205080204" pitchFamily="34" charset="-128"/>
              </a:rPr>
              <a:t>1</a:t>
            </a:r>
            <a:r>
              <a:rPr lang="it-IT" altLang="it-JP" sz="1800" u="sng" dirty="0">
                <a:ea typeface="ＭＳ Ｐゴシック" panose="020B0600070205080204" pitchFamily="34" charset="-128"/>
              </a:rPr>
              <a:t>β</a:t>
            </a:r>
            <a:r>
              <a:rPr lang="it-IT" altLang="it-JP" sz="1800" u="sng" baseline="-25000" dirty="0"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116739" name="Segnaposto data 3">
            <a:extLst>
              <a:ext uri="{FF2B5EF4-FFF2-40B4-BE49-F238E27FC236}">
                <a16:creationId xmlns:a16="http://schemas.microsoft.com/office/drawing/2014/main" id="{BFC624B2-638B-2F4E-B294-E507DAA437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6740" name="Segnaposto piè di pagina 4">
            <a:extLst>
              <a:ext uri="{FF2B5EF4-FFF2-40B4-BE49-F238E27FC236}">
                <a16:creationId xmlns:a16="http://schemas.microsoft.com/office/drawing/2014/main" id="{F33533CB-24DB-FE45-A482-6F473DFC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6741" name="Segnaposto numero diapositiva 5">
            <a:extLst>
              <a:ext uri="{FF2B5EF4-FFF2-40B4-BE49-F238E27FC236}">
                <a16:creationId xmlns:a16="http://schemas.microsoft.com/office/drawing/2014/main" id="{054073D5-32EB-F34F-AE8C-3862DA04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D9AD46-5C4F-CA42-8D96-9EC7B93B9F03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20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E7C9E-751D-D547-8693-D2E0E635F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798" y="484187"/>
            <a:ext cx="7772400" cy="1470025"/>
          </a:xfrm>
        </p:spPr>
        <p:txBody>
          <a:bodyPr/>
          <a:lstStyle/>
          <a:p>
            <a:r>
              <a:rPr lang="it-JP" dirty="0"/>
              <a:t>Equilibrio allosterico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B4AF86C9-D095-4248-94DB-2526BECCA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760516"/>
            <a:ext cx="6400800" cy="3963389"/>
          </a:xfrm>
        </p:spPr>
        <p:txBody>
          <a:bodyPr/>
          <a:lstStyle/>
          <a:p>
            <a:r>
              <a:rPr lang="it-JP" dirty="0"/>
              <a:t>T </a:t>
            </a:r>
            <a:r>
              <a:rPr lang="it-JP" dirty="0">
                <a:sym typeface="Wingdings" pitchFamily="2" charset="2"/>
              </a:rPr>
              <a:t>verso R</a:t>
            </a:r>
          </a:p>
          <a:p>
            <a:r>
              <a:rPr lang="it-JP" dirty="0">
                <a:sym typeface="Wingdings" pitchFamily="2" charset="2"/>
              </a:rPr>
              <a:t>R verso T</a:t>
            </a:r>
          </a:p>
          <a:p>
            <a:r>
              <a:rPr lang="it-JP" dirty="0">
                <a:sym typeface="Wingdings" pitchFamily="2" charset="2"/>
              </a:rPr>
              <a:t>Modulatore o effettore positivo</a:t>
            </a:r>
          </a:p>
          <a:p>
            <a:r>
              <a:rPr lang="it-JP" dirty="0">
                <a:sym typeface="Wingdings" pitchFamily="2" charset="2"/>
              </a:rPr>
              <a:t>R&gt;&gt;T</a:t>
            </a:r>
          </a:p>
          <a:p>
            <a:r>
              <a:rPr lang="it-JP" dirty="0">
                <a:sym typeface="Wingdings" pitchFamily="2" charset="2"/>
              </a:rPr>
              <a:t>Modulatore o effettore negativo</a:t>
            </a:r>
          </a:p>
          <a:p>
            <a:r>
              <a:rPr lang="it-JP" dirty="0">
                <a:sym typeface="Wingdings" pitchFamily="2" charset="2"/>
              </a:rPr>
              <a:t>T&gt;&gt;R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014D6F-0C54-794D-BB4C-9867E6E1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D69F41-E24D-D041-A3E0-89AC2924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391602-81AE-F74C-8CED-28D529E7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4F340-5D9D-1C4E-9CFE-B9668A857061}" type="slidenum">
              <a:rPr lang="it-IT" altLang="it-JP" smtClean="0"/>
              <a:pPr/>
              <a:t>10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4164309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9EDB85D-BB53-4247-9D20-FE261EC6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JP" sz="3600" dirty="0"/>
              <a:t>La transizione T </a:t>
            </a:r>
            <a:r>
              <a:rPr lang="it-JP" sz="3600" dirty="0">
                <a:sym typeface="Wingdings" pitchFamily="2" charset="2"/>
              </a:rPr>
              <a:t> R è causata dal legame della prima molecola di ossigeno</a:t>
            </a:r>
            <a:endParaRPr lang="it-JP" sz="3600" dirty="0"/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435EFA59-6485-C145-BDB2-4F85A78E7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/>
          <a:lstStyle/>
          <a:p>
            <a:r>
              <a:rPr lang="it-JP" dirty="0">
                <a:solidFill>
                  <a:schemeClr val="tx1"/>
                </a:solidFill>
              </a:rPr>
              <a:t>Il primo eme «si appiatisce» e si avvicina all’istidina </a:t>
            </a:r>
            <a:r>
              <a:rPr lang="it-JP" i="1" dirty="0">
                <a:solidFill>
                  <a:schemeClr val="tx1"/>
                </a:solidFill>
              </a:rPr>
              <a:t>distale</a:t>
            </a:r>
          </a:p>
          <a:p>
            <a:r>
              <a:rPr lang="it-JP" dirty="0">
                <a:solidFill>
                  <a:schemeClr val="tx1"/>
                </a:solidFill>
              </a:rPr>
              <a:t>L’elica F si sposta</a:t>
            </a:r>
          </a:p>
          <a:p>
            <a:r>
              <a:rPr lang="it-JP" dirty="0"/>
              <a:t>Si rompono i legami ionici intercatena</a:t>
            </a:r>
          </a:p>
          <a:p>
            <a:r>
              <a:rPr lang="it-JP" dirty="0"/>
              <a:t>Gli altri gruppi eme guadagnano affinità per l’ossigeno </a:t>
            </a:r>
            <a:endParaRPr lang="it-JP" dirty="0">
              <a:solidFill>
                <a:schemeClr val="tx1"/>
              </a:solidFill>
            </a:endParaRPr>
          </a:p>
          <a:p>
            <a:endParaRPr lang="it-JP" dirty="0">
              <a:solidFill>
                <a:schemeClr val="tx1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197BE-F5AB-C645-A0A2-AED928D7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8C541B-BBB9-7641-A3C7-203819E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FB3D48-E281-D346-9FEC-1E5F03CA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5197-2A91-2543-9957-2FAB6D35A280}" type="slidenum">
              <a:rPr lang="it-IT" altLang="it-JP" smtClean="0"/>
              <a:pPr/>
              <a:t>11</a:t>
            </a:fld>
            <a:endParaRPr lang="it-IT" altLang="it-JP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5AB5E7B-903A-0348-8353-C220BDFD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225" y="1835974"/>
            <a:ext cx="2161954" cy="29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3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egnaposto data 3">
            <a:extLst>
              <a:ext uri="{FF2B5EF4-FFF2-40B4-BE49-F238E27FC236}">
                <a16:creationId xmlns:a16="http://schemas.microsoft.com/office/drawing/2014/main" id="{644ABE85-370D-B641-9073-019E3DE2A3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7762" name="Segnaposto piè di pagina 4">
            <a:extLst>
              <a:ext uri="{FF2B5EF4-FFF2-40B4-BE49-F238E27FC236}">
                <a16:creationId xmlns:a16="http://schemas.microsoft.com/office/drawing/2014/main" id="{EFC1A8D5-195E-CF45-8E1F-C5A87C24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7763" name="Segnaposto numero diapositiva 5">
            <a:extLst>
              <a:ext uri="{FF2B5EF4-FFF2-40B4-BE49-F238E27FC236}">
                <a16:creationId xmlns:a16="http://schemas.microsoft.com/office/drawing/2014/main" id="{EC9AA05E-82E5-704A-9613-2C54F6C0C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45869A-D6EE-084D-91A2-0A99B083106F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7764" name="Immagine 7">
            <a:extLst>
              <a:ext uri="{FF2B5EF4-FFF2-40B4-BE49-F238E27FC236}">
                <a16:creationId xmlns:a16="http://schemas.microsoft.com/office/drawing/2014/main" id="{CEB005CC-981E-434D-919E-B5C213FFA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45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>
            <a:extLst>
              <a:ext uri="{FF2B5EF4-FFF2-40B4-BE49-F238E27FC236}">
                <a16:creationId xmlns:a16="http://schemas.microsoft.com/office/drawing/2014/main" id="{B93D043A-1C2F-5E44-A2FC-397758247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241300"/>
            <a:ext cx="45339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C99AB5-EDBC-E844-BFEC-689BDB19300F}"/>
              </a:ext>
            </a:extLst>
          </p:cNvPr>
          <p:cNvSpPr txBox="1"/>
          <p:nvPr/>
        </p:nvSpPr>
        <p:spPr>
          <a:xfrm>
            <a:off x="3396343" y="102800"/>
            <a:ext cx="2898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sz="1200" dirty="0">
                <a:solidFill>
                  <a:srgbClr val="FF0000"/>
                </a:solidFill>
              </a:rPr>
              <a:t>37 mm Hg                            100 mm Hg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95AE50-992A-E54F-AFD0-FE55338280BE}"/>
              </a:ext>
            </a:extLst>
          </p:cNvPr>
          <p:cNvSpPr txBox="1"/>
          <p:nvPr/>
        </p:nvSpPr>
        <p:spPr>
          <a:xfrm>
            <a:off x="5807034" y="226818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3E1795-AA7B-004B-84FB-EC3F814B8EDA}"/>
              </a:ext>
            </a:extLst>
          </p:cNvPr>
          <p:cNvSpPr txBox="1"/>
          <p:nvPr/>
        </p:nvSpPr>
        <p:spPr>
          <a:xfrm>
            <a:off x="3121231" y="1316182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39AB98-73DF-6744-AA1D-15E3B54F7722}"/>
              </a:ext>
            </a:extLst>
          </p:cNvPr>
          <p:cNvSpPr txBox="1"/>
          <p:nvPr/>
        </p:nvSpPr>
        <p:spPr>
          <a:xfrm>
            <a:off x="2020356" y="2037354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dirty="0"/>
              <a:t>Y=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D521EC-0074-2E45-821D-5DCDBF86A0CB}"/>
              </a:ext>
            </a:extLst>
          </p:cNvPr>
          <p:cNvSpPr txBox="1"/>
          <p:nvPr/>
        </p:nvSpPr>
        <p:spPr>
          <a:xfrm>
            <a:off x="3206338" y="401855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sz="1800" dirty="0"/>
              <a:t>[L]=[O</a:t>
            </a:r>
            <a:r>
              <a:rPr lang="it-JP" sz="1800" baseline="-25000" dirty="0"/>
              <a:t>2</a:t>
            </a:r>
            <a:r>
              <a:rPr lang="it-JP" sz="1800" dirty="0"/>
              <a:t>]=</a:t>
            </a:r>
          </a:p>
        </p:txBody>
      </p:sp>
    </p:spTree>
    <p:extLst>
      <p:ext uri="{BB962C8B-B14F-4D97-AF65-F5344CB8AC3E}">
        <p14:creationId xmlns:p14="http://schemas.microsoft.com/office/powerpoint/2010/main" val="2242596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olo 5">
            <a:extLst>
              <a:ext uri="{FF2B5EF4-FFF2-40B4-BE49-F238E27FC236}">
                <a16:creationId xmlns:a16="http://schemas.microsoft.com/office/drawing/2014/main" id="{ED05E277-CABD-5B4F-89EF-66FDD94DF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legame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ossigeno all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</a:t>
            </a:r>
          </a:p>
        </p:txBody>
      </p:sp>
      <p:sp>
        <p:nvSpPr>
          <p:cNvPr id="118786" name="Segnaposto contenuto 9">
            <a:extLst>
              <a:ext uri="{FF2B5EF4-FFF2-40B4-BE49-F238E27FC236}">
                <a16:creationId xmlns:a16="http://schemas.microsoft.com/office/drawing/2014/main" id="{70494268-7652-CF4E-86D5-12C1BA25E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JP" dirty="0" err="1">
                <a:ea typeface="ＭＳ Ｐゴシック" panose="020B0600070205080204" pitchFamily="34" charset="-128"/>
              </a:rPr>
              <a:t>Hb</a:t>
            </a:r>
            <a:r>
              <a:rPr lang="it-IT" altLang="it-JP" dirty="0">
                <a:ea typeface="ＭＳ Ｐゴシック" panose="020B0600070205080204" pitchFamily="34" charset="-128"/>
              </a:rPr>
              <a:t> può legare 4 molecole di 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  <a:endParaRPr lang="it-IT" altLang="it-JP" dirty="0">
              <a:ea typeface="ＭＳ Ｐゴシック" panose="020B0600070205080204" pitchFamily="34" charset="-128"/>
            </a:endParaRPr>
          </a:p>
          <a:p>
            <a:r>
              <a:rPr lang="it-IT" altLang="it-JP" dirty="0">
                <a:ea typeface="ＭＳ Ｐゴシック" panose="020B0600070205080204" pitchFamily="34" charset="-128"/>
              </a:rPr>
              <a:t>Quando la prima molecola di 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dirty="0">
                <a:ea typeface="ＭＳ Ｐゴシック" panose="020B0600070205080204" pitchFamily="34" charset="-128"/>
              </a:rPr>
              <a:t> si lega, la </a:t>
            </a:r>
            <a:r>
              <a:rPr lang="it-IT" altLang="it-JP" dirty="0" err="1">
                <a:ea typeface="ＭＳ Ｐゴシック" panose="020B0600070205080204" pitchFamily="34" charset="-128"/>
              </a:rPr>
              <a:t>deossi</a:t>
            </a:r>
            <a:r>
              <a:rPr lang="it-IT" altLang="it-JP" dirty="0">
                <a:ea typeface="ＭＳ Ｐゴシック" panose="020B0600070205080204" pitchFamily="34" charset="-128"/>
              </a:rPr>
              <a:t> </a:t>
            </a:r>
            <a:r>
              <a:rPr lang="it-IT" altLang="it-JP" dirty="0" err="1">
                <a:ea typeface="ＭＳ Ｐゴシック" panose="020B0600070205080204" pitchFamily="34" charset="-128"/>
              </a:rPr>
              <a:t>Hb</a:t>
            </a:r>
            <a:r>
              <a:rPr lang="it-IT" altLang="it-JP" dirty="0">
                <a:ea typeface="ＭＳ Ｐゴシック" panose="020B0600070205080204" pitchFamily="34" charset="-128"/>
              </a:rPr>
              <a:t> (stato T) ha bassa affinità per 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 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Ciò causa la transizione T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R della prima </a:t>
            </a:r>
            <a:r>
              <a:rPr lang="it-IT" altLang="it-JP" dirty="0" err="1">
                <a:ea typeface="ＭＳ Ｐゴシック" panose="020B0600070205080204" pitchFamily="34" charset="-128"/>
                <a:sym typeface="Wingdings" pitchFamily="2" charset="2"/>
              </a:rPr>
              <a:t>subunità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.</a:t>
            </a:r>
          </a:p>
          <a:p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Questa modificazione si trasmette alle altre </a:t>
            </a:r>
            <a:r>
              <a:rPr lang="it-IT" altLang="it-JP" dirty="0" err="1">
                <a:ea typeface="ＭＳ Ｐゴシック" panose="020B0600070205080204" pitchFamily="34" charset="-128"/>
                <a:sym typeface="Wingdings" pitchFamily="2" charset="2"/>
              </a:rPr>
              <a:t>subunità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, che assumono lo stato </a:t>
            </a:r>
            <a:r>
              <a:rPr lang="it-IT" altLang="it-JP" dirty="0" err="1">
                <a:ea typeface="ＭＳ Ｐゴシック" panose="020B0600070205080204" pitchFamily="34" charset="-128"/>
                <a:sym typeface="Wingdings" pitchFamily="2" charset="2"/>
              </a:rPr>
              <a:t>R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 anche senza legare </a:t>
            </a:r>
            <a:r>
              <a:rPr lang="it-IT" altLang="it-JP" dirty="0">
                <a:ea typeface="ＭＳ Ｐゴシック" panose="020B0600070205080204" pitchFamily="34" charset="-128"/>
              </a:rPr>
              <a:t>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  <a:endParaRPr lang="it-IT" altLang="it-JP" dirty="0">
              <a:ea typeface="ＭＳ Ｐゴシック" panose="020B0600070205080204" pitchFamily="34" charset="-128"/>
            </a:endParaRPr>
          </a:p>
          <a:p>
            <a:endParaRPr lang="it-IT" altLang="it-JP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118787" name="Segnaposto data 1">
            <a:extLst>
              <a:ext uri="{FF2B5EF4-FFF2-40B4-BE49-F238E27FC236}">
                <a16:creationId xmlns:a16="http://schemas.microsoft.com/office/drawing/2014/main" id="{47FA3B62-8B0C-494F-BC7D-47015B230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8788" name="Segnaposto piè di pagina 2">
            <a:extLst>
              <a:ext uri="{FF2B5EF4-FFF2-40B4-BE49-F238E27FC236}">
                <a16:creationId xmlns:a16="http://schemas.microsoft.com/office/drawing/2014/main" id="{68BCD6BD-2217-C34D-BB38-3A5780891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8789" name="Segnaposto numero diapositiva 3">
            <a:extLst>
              <a:ext uri="{FF2B5EF4-FFF2-40B4-BE49-F238E27FC236}">
                <a16:creationId xmlns:a16="http://schemas.microsoft.com/office/drawing/2014/main" id="{D5E7BFEC-3496-0047-AFAF-DBFF3730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D7134B-2594-4446-ACA1-EFCA8FEC75BF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24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data 3">
            <a:extLst>
              <a:ext uri="{FF2B5EF4-FFF2-40B4-BE49-F238E27FC236}">
                <a16:creationId xmlns:a16="http://schemas.microsoft.com/office/drawing/2014/main" id="{FC06135B-3657-524B-9396-659DAE78B64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9811" name="Segnaposto piè di pagina 4">
            <a:extLst>
              <a:ext uri="{FF2B5EF4-FFF2-40B4-BE49-F238E27FC236}">
                <a16:creationId xmlns:a16="http://schemas.microsoft.com/office/drawing/2014/main" id="{2EFB7BAE-4A18-C14E-8891-000914A4F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9812" name="Segnaposto numero diapositiva 5">
            <a:extLst>
              <a:ext uri="{FF2B5EF4-FFF2-40B4-BE49-F238E27FC236}">
                <a16:creationId xmlns:a16="http://schemas.microsoft.com/office/drawing/2014/main" id="{72648DE9-708D-A240-85DA-4FAAB2C84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F2B982-97FA-E64D-B7B2-697A736B881A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15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9813" name="Immagine 8">
            <a:extLst>
              <a:ext uri="{FF2B5EF4-FFF2-40B4-BE49-F238E27FC236}">
                <a16:creationId xmlns:a16="http://schemas.microsoft.com/office/drawing/2014/main" id="{C7A423D3-BA06-7142-BD6F-02913302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1" y="285009"/>
            <a:ext cx="8180648" cy="613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28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>
            <a:extLst>
              <a:ext uri="{FF2B5EF4-FFF2-40B4-BE49-F238E27FC236}">
                <a16:creationId xmlns:a16="http://schemas.microsoft.com/office/drawing/2014/main" id="{F38C086F-5C9F-2145-A34A-4CD9136CD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73225"/>
            <a:ext cx="89281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itolo 1">
            <a:extLst>
              <a:ext uri="{FF2B5EF4-FFF2-40B4-BE49-F238E27FC236}">
                <a16:creationId xmlns:a16="http://schemas.microsoft.com/office/drawing/2014/main" id="{C4E1C206-B2BB-C848-9D66-624D3FAA404B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it-IT" altLang="it-JP" sz="3600">
                <a:solidFill>
                  <a:srgbClr val="FF0000"/>
                </a:solidFill>
              </a:rPr>
              <a:t>L</a:t>
            </a:r>
            <a:r>
              <a:rPr lang="it-IT" altLang="it-IT" sz="3600">
                <a:solidFill>
                  <a:srgbClr val="FF0000"/>
                </a:solidFill>
              </a:rPr>
              <a:t>’</a:t>
            </a:r>
            <a:r>
              <a:rPr lang="it-IT" altLang="it-JP" sz="3600">
                <a:solidFill>
                  <a:srgbClr val="FF0000"/>
                </a:solidFill>
              </a:rPr>
              <a:t>allosteria alla base della cooperatività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6850E2-2D15-2B44-BD9C-1027A20C8FEB}"/>
              </a:ext>
            </a:extLst>
          </p:cNvPr>
          <p:cNvSpPr txBox="1"/>
          <p:nvPr/>
        </p:nvSpPr>
        <p:spPr>
          <a:xfrm>
            <a:off x="101600" y="1273115"/>
            <a:ext cx="11690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JP" sz="1000" dirty="0"/>
              <a:t>T, bassa affinità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A6D926-1991-0C4F-829D-1201BE790192}"/>
              </a:ext>
            </a:extLst>
          </p:cNvPr>
          <p:cNvSpPr txBox="1"/>
          <p:nvPr/>
        </p:nvSpPr>
        <p:spPr>
          <a:xfrm>
            <a:off x="1500909" y="1273115"/>
            <a:ext cx="1004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JP" sz="1000" dirty="0"/>
              <a:t>R, alta affinità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>
            <a:extLst>
              <a:ext uri="{FF2B5EF4-FFF2-40B4-BE49-F238E27FC236}">
                <a16:creationId xmlns:a16="http://schemas.microsoft.com/office/drawing/2014/main" id="{47F30795-A17A-3847-8DAD-DBB392063C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09563"/>
            <a:ext cx="7772400" cy="1470025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La caratterizzazione quantitativa del legame emoglobina-ossigeno</a:t>
            </a:r>
          </a:p>
        </p:txBody>
      </p:sp>
      <p:sp>
        <p:nvSpPr>
          <p:cNvPr id="45058" name="Sottotitolo 6">
            <a:extLst>
              <a:ext uri="{FF2B5EF4-FFF2-40B4-BE49-F238E27FC236}">
                <a16:creationId xmlns:a16="http://schemas.microsoft.com/office/drawing/2014/main" id="{BE8065AB-9405-5D4C-85C6-ED8B75AE2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890713"/>
            <a:ext cx="6400800" cy="1311275"/>
          </a:xfrm>
        </p:spPr>
        <p:txBody>
          <a:bodyPr/>
          <a:lstStyle/>
          <a:p>
            <a:r>
              <a:rPr lang="it-IT" altLang="it-JP">
                <a:solidFill>
                  <a:srgbClr val="000000"/>
                </a:solidFill>
                <a:ea typeface="ＭＳ Ｐゴシック" panose="020B0600070205080204" pitchFamily="34" charset="-128"/>
              </a:rPr>
              <a:t>Si descrivono le interazioni del ligando in una proteina cha siti di legame multipli </a:t>
            </a:r>
          </a:p>
          <a:p>
            <a:endParaRPr lang="it-IT" altLang="it-JP">
              <a:solidFill>
                <a:srgbClr val="000000"/>
              </a:solidFill>
              <a:ea typeface="ＭＳ Ｐゴシック" panose="020B0600070205080204" pitchFamily="34" charset="-128"/>
            </a:endParaRPr>
          </a:p>
          <a:p>
            <a:endParaRPr lang="it-IT" altLang="it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5059" name="Segnaposto data 3">
            <a:extLst>
              <a:ext uri="{FF2B5EF4-FFF2-40B4-BE49-F238E27FC236}">
                <a16:creationId xmlns:a16="http://schemas.microsoft.com/office/drawing/2014/main" id="{44E7CCFF-DE38-8440-8FF1-31B7A7D21A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45060" name="Segnaposto piè di pagina 4">
            <a:extLst>
              <a:ext uri="{FF2B5EF4-FFF2-40B4-BE49-F238E27FC236}">
                <a16:creationId xmlns:a16="http://schemas.microsoft.com/office/drawing/2014/main" id="{E45A738D-9603-F643-9E16-B63D1235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5061" name="Segnaposto numero diapositiva 5">
            <a:extLst>
              <a:ext uri="{FF2B5EF4-FFF2-40B4-BE49-F238E27FC236}">
                <a16:creationId xmlns:a16="http://schemas.microsoft.com/office/drawing/2014/main" id="{2587A75C-A189-8941-B117-7869B1696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ECD3F9E-34EE-0D49-BDD4-440798CA9E3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5062" name="Immagine 1">
            <a:extLst>
              <a:ext uri="{FF2B5EF4-FFF2-40B4-BE49-F238E27FC236}">
                <a16:creationId xmlns:a16="http://schemas.microsoft.com/office/drawing/2014/main" id="{18656348-AEA2-0843-B069-E227348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579813"/>
            <a:ext cx="777875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1">
            <a:extLst>
              <a:ext uri="{FF2B5EF4-FFF2-40B4-BE49-F238E27FC236}">
                <a16:creationId xmlns:a16="http://schemas.microsoft.com/office/drawing/2014/main" id="{D50958C3-5835-794D-86A5-61718A3DD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143000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equazione di Hill</a:t>
            </a:r>
          </a:p>
        </p:txBody>
      </p:sp>
      <p:sp>
        <p:nvSpPr>
          <p:cNvPr id="46082" name="Segnaposto data 3">
            <a:extLst>
              <a:ext uri="{FF2B5EF4-FFF2-40B4-BE49-F238E27FC236}">
                <a16:creationId xmlns:a16="http://schemas.microsoft.com/office/drawing/2014/main" id="{5ED1E167-9630-8941-95BE-9CF96BF0FC5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46083" name="Segnaposto piè di pagina 4">
            <a:extLst>
              <a:ext uri="{FF2B5EF4-FFF2-40B4-BE49-F238E27FC236}">
                <a16:creationId xmlns:a16="http://schemas.microsoft.com/office/drawing/2014/main" id="{A08CFBF6-B40F-764D-B589-3A8CB7BE5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6084" name="Segnaposto numero diapositiva 5">
            <a:extLst>
              <a:ext uri="{FF2B5EF4-FFF2-40B4-BE49-F238E27FC236}">
                <a16:creationId xmlns:a16="http://schemas.microsoft.com/office/drawing/2014/main" id="{65E6E60D-4F34-014A-92F8-6BD88C1D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B9A56C-8178-DD4D-86DC-D7F075AFF12C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6085" name="Immagine 7">
            <a:extLst>
              <a:ext uri="{FF2B5EF4-FFF2-40B4-BE49-F238E27FC236}">
                <a16:creationId xmlns:a16="http://schemas.microsoft.com/office/drawing/2014/main" id="{EC0D37BF-F01A-054B-BA25-258EE6B44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068388"/>
            <a:ext cx="76771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Immagine 10">
            <a:extLst>
              <a:ext uri="{FF2B5EF4-FFF2-40B4-BE49-F238E27FC236}">
                <a16:creationId xmlns:a16="http://schemas.microsoft.com/office/drawing/2014/main" id="{31B65A6C-6572-5D49-B3DD-AC87B9535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4202113"/>
            <a:ext cx="7289800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673184F9-4270-164B-8E1D-156FBAE81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213" y="4349750"/>
            <a:ext cx="6305550" cy="892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olo 1">
            <a:extLst>
              <a:ext uri="{FF2B5EF4-FFF2-40B4-BE49-F238E27FC236}">
                <a16:creationId xmlns:a16="http://schemas.microsoft.com/office/drawing/2014/main" id="{061F1779-FB43-DC4F-B355-047B43F7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</a:t>
            </a:r>
          </a:p>
        </p:txBody>
      </p:sp>
      <p:sp>
        <p:nvSpPr>
          <p:cNvPr id="112642" name="Segnaposto contenuto 5">
            <a:extLst>
              <a:ext uri="{FF2B5EF4-FFF2-40B4-BE49-F238E27FC236}">
                <a16:creationId xmlns:a16="http://schemas.microsoft.com/office/drawing/2014/main" id="{CEE7CC61-0793-5F4D-90C0-B7E04A2C6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/>
          <a:lstStyle/>
          <a:p>
            <a:r>
              <a:rPr lang="it-IT" altLang="it-JP" sz="2800" dirty="0">
                <a:ea typeface="ＭＳ Ｐゴシック" panose="020B0600070205080204" pitchFamily="34" charset="-128"/>
              </a:rPr>
              <a:t>Proteina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eminica</a:t>
            </a:r>
            <a:r>
              <a:rPr lang="it-IT" altLang="it-JP" sz="2800" dirty="0">
                <a:ea typeface="ＭＳ Ｐゴシック" panose="020B0600070205080204" pitchFamily="34" charset="-128"/>
              </a:rPr>
              <a:t> (proteina coniugata con l’eme, quale gruppo prostetico), la principale degli eritrociti</a:t>
            </a:r>
          </a:p>
          <a:p>
            <a:r>
              <a:rPr lang="it-IT" altLang="it-JP" sz="2800" dirty="0" err="1">
                <a:ea typeface="ＭＳ Ｐゴシック" panose="020B0600070205080204" pitchFamily="34" charset="-128"/>
              </a:rPr>
              <a:t>M</a:t>
            </a:r>
            <a:r>
              <a:rPr lang="it-IT" altLang="it-JP" sz="2800" baseline="-25000" dirty="0" err="1">
                <a:ea typeface="ＭＳ Ｐゴシック" panose="020B0600070205080204" pitchFamily="34" charset="-128"/>
              </a:rPr>
              <a:t>r</a:t>
            </a:r>
            <a:r>
              <a:rPr lang="it-IT" altLang="it-JP" sz="2800" dirty="0">
                <a:ea typeface="ＭＳ Ｐゴシック" panose="020B0600070205080204" pitchFamily="34" charset="-128"/>
              </a:rPr>
              <a:t> = 64.500 Da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Proteina sferica, con d=5,5 nm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Emoglobina A (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Hb</a:t>
            </a:r>
            <a:r>
              <a:rPr lang="it-IT" altLang="it-JP" sz="2800" dirty="0">
                <a:ea typeface="ＭＳ Ｐゴシック" panose="020B0600070205080204" pitchFamily="34" charset="-128"/>
              </a:rPr>
              <a:t> A) è la forma adulta:</a:t>
            </a:r>
          </a:p>
          <a:p>
            <a:pPr lvl="1"/>
            <a:r>
              <a:rPr lang="it-IT" altLang="it-JP" sz="2400" dirty="0" err="1">
                <a:ea typeface="ＭＳ Ｐゴシック" panose="020B0600070205080204" pitchFamily="34" charset="-128"/>
              </a:rPr>
              <a:t>Eterotetramero</a:t>
            </a:r>
            <a:r>
              <a:rPr lang="it-IT" altLang="it-JP" sz="2400" dirty="0">
                <a:ea typeface="ＭＳ Ｐゴシック" panose="020B0600070205080204" pitchFamily="34" charset="-128"/>
              </a:rPr>
              <a:t> costituito da due diverse sub-unità (=</a:t>
            </a:r>
            <a:r>
              <a:rPr lang="it-IT" altLang="it-JP" sz="2400" dirty="0" err="1">
                <a:ea typeface="ＭＳ Ｐゴシック" panose="020B0600070205080204" pitchFamily="34" charset="-128"/>
              </a:rPr>
              <a:t>protomeri</a:t>
            </a:r>
            <a:r>
              <a:rPr lang="it-IT" altLang="it-JP" sz="2400" dirty="0">
                <a:ea typeface="ＭＳ Ｐゴシック" panose="020B0600070205080204" pitchFamily="34" charset="-128"/>
              </a:rPr>
              <a:t>): α</a:t>
            </a:r>
            <a:r>
              <a:rPr lang="it-IT" altLang="it-JP" sz="24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400" dirty="0">
                <a:ea typeface="ＭＳ Ｐゴシック" panose="020B0600070205080204" pitchFamily="34" charset="-128"/>
              </a:rPr>
              <a:t>β</a:t>
            </a:r>
            <a:r>
              <a:rPr lang="it-IT" altLang="it-JP" sz="2400" baseline="-25000" dirty="0">
                <a:ea typeface="ＭＳ Ｐゴシック" panose="020B0600070205080204" pitchFamily="34" charset="-128"/>
              </a:rPr>
              <a:t>2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α (141 residui) e β (146 residui) 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Struttura terziaria MOLTO simile alla mioglobina </a:t>
            </a:r>
          </a:p>
          <a:p>
            <a:pPr lvl="1"/>
            <a:r>
              <a:rPr lang="it-IT" altLang="it-JP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Struttura primaria </a:t>
            </a:r>
            <a:r>
              <a:rPr lang="it-IT" altLang="it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omologhe solo </a:t>
            </a:r>
            <a:r>
              <a:rPr lang="it-IT" altLang="it-JP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 27 residui (</a:t>
            </a:r>
            <a:r>
              <a:rPr lang="it-IT" altLang="it-JP" sz="24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ca</a:t>
            </a:r>
            <a:r>
              <a:rPr lang="it-IT" altLang="it-JP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. </a:t>
            </a:r>
            <a:r>
              <a:rPr lang="it-IT" altLang="it-JP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16%</a:t>
            </a:r>
            <a:r>
              <a:rPr lang="it-IT" altLang="it-JP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) </a:t>
            </a:r>
          </a:p>
          <a:p>
            <a:pPr marL="457200" lvl="1" indent="0">
              <a:buNone/>
            </a:pPr>
            <a:endParaRPr lang="it-IT" altLang="it-JP" sz="2400" dirty="0">
              <a:ea typeface="ＭＳ Ｐゴシック" panose="020B0600070205080204" pitchFamily="34" charset="-128"/>
            </a:endParaRPr>
          </a:p>
          <a:p>
            <a:endParaRPr lang="it-IT" altLang="it-JP" sz="2800" dirty="0">
              <a:ea typeface="ＭＳ Ｐゴシック" panose="020B0600070205080204" pitchFamily="34" charset="-128"/>
            </a:endParaRPr>
          </a:p>
        </p:txBody>
      </p:sp>
      <p:sp>
        <p:nvSpPr>
          <p:cNvPr id="112643" name="Segnaposto data 2">
            <a:extLst>
              <a:ext uri="{FF2B5EF4-FFF2-40B4-BE49-F238E27FC236}">
                <a16:creationId xmlns:a16="http://schemas.microsoft.com/office/drawing/2014/main" id="{23B8BA73-F75F-FB42-9078-595D1D8CF71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2644" name="Segnaposto piè di pagina 3">
            <a:extLst>
              <a:ext uri="{FF2B5EF4-FFF2-40B4-BE49-F238E27FC236}">
                <a16:creationId xmlns:a16="http://schemas.microsoft.com/office/drawing/2014/main" id="{08F6BBF3-5077-274E-8DAB-A5C0B564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2645" name="Segnaposto numero diapositiva 4">
            <a:extLst>
              <a:ext uri="{FF2B5EF4-FFF2-40B4-BE49-F238E27FC236}">
                <a16:creationId xmlns:a16="http://schemas.microsoft.com/office/drawing/2014/main" id="{41B49970-6EC0-7A47-BCDE-BB9319F7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C758E3-F97A-D247-A987-993813EB6E55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663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olo 11">
            <a:extLst>
              <a:ext uri="{FF2B5EF4-FFF2-40B4-BE49-F238E27FC236}">
                <a16:creationId xmlns:a16="http://schemas.microsoft.com/office/drawing/2014/main" id="{8BD9EBF8-EB3B-8644-AA5F-57F93B54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733425"/>
          </a:xfrm>
        </p:spPr>
        <p:txBody>
          <a:bodyPr/>
          <a:lstStyle/>
          <a:p>
            <a:r>
              <a:rPr lang="it-IT" altLang="it-JP" sz="4000">
                <a:ea typeface="ＭＳ Ｐゴシック" panose="020B0600070205080204" pitchFamily="34" charset="-128"/>
              </a:rPr>
              <a:t>L</a:t>
            </a:r>
            <a:r>
              <a:rPr lang="it-IT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it-JP" sz="4000">
                <a:ea typeface="ＭＳ Ｐゴシック" panose="020B0600070205080204" pitchFamily="34" charset="-128"/>
              </a:rPr>
              <a:t>equazione di Hill per l</a:t>
            </a:r>
            <a:r>
              <a:rPr lang="it-IT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it-JP" sz="4000">
                <a:ea typeface="ＭＳ Ｐゴシック" panose="020B0600070205080204" pitchFamily="34" charset="-128"/>
              </a:rPr>
              <a:t>emoglobina</a:t>
            </a:r>
          </a:p>
        </p:txBody>
      </p:sp>
      <p:sp>
        <p:nvSpPr>
          <p:cNvPr id="47106" name="Segnaposto data 3">
            <a:extLst>
              <a:ext uri="{FF2B5EF4-FFF2-40B4-BE49-F238E27FC236}">
                <a16:creationId xmlns:a16="http://schemas.microsoft.com/office/drawing/2014/main" id="{4A98D608-2370-B24A-8460-0D10B54FD8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47107" name="Segnaposto piè di pagina 4">
            <a:extLst>
              <a:ext uri="{FF2B5EF4-FFF2-40B4-BE49-F238E27FC236}">
                <a16:creationId xmlns:a16="http://schemas.microsoft.com/office/drawing/2014/main" id="{5D952104-3410-4542-91B4-D9C8B1B7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7108" name="Segnaposto numero diapositiva 5">
            <a:extLst>
              <a:ext uri="{FF2B5EF4-FFF2-40B4-BE49-F238E27FC236}">
                <a16:creationId xmlns:a16="http://schemas.microsoft.com/office/drawing/2014/main" id="{96DBB0DD-0491-9049-B064-3B9DF853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1DF2AB-96B2-E84F-BB03-612199657A59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19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7109" name="Immagine 1">
            <a:extLst>
              <a:ext uri="{FF2B5EF4-FFF2-40B4-BE49-F238E27FC236}">
                <a16:creationId xmlns:a16="http://schemas.microsoft.com/office/drawing/2014/main" id="{3F504481-4C01-CF44-8E34-1DEDCC97C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892175"/>
            <a:ext cx="8007350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olo 1">
            <a:extLst>
              <a:ext uri="{FF2B5EF4-FFF2-40B4-BE49-F238E27FC236}">
                <a16:creationId xmlns:a16="http://schemas.microsoft.com/office/drawing/2014/main" id="{19617D63-4B2B-1045-8F21-39212D110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 b="1" dirty="0">
                <a:ea typeface="ＭＳ Ｐゴシック" panose="020B0600070205080204" pitchFamily="34" charset="-128"/>
              </a:rPr>
              <a:t>Il coefficiente di Hill</a:t>
            </a:r>
            <a:br>
              <a:rPr lang="it-IT" altLang="it-JP" sz="2000" b="1" dirty="0">
                <a:ea typeface="ＭＳ Ｐゴシック" panose="020B0600070205080204" pitchFamily="34" charset="-128"/>
              </a:rPr>
            </a:br>
            <a:r>
              <a:rPr lang="it-IT" altLang="it-JP" sz="2000" b="1" dirty="0">
                <a:ea typeface="ＭＳ Ｐゴシック" panose="020B0600070205080204" pitchFamily="34" charset="-128"/>
              </a:rPr>
              <a:t>Descrive la </a:t>
            </a:r>
            <a:r>
              <a:rPr lang="it-IT" altLang="it-JP" sz="2000" b="1" u="sng" dirty="0">
                <a:ea typeface="ＭＳ Ｐゴシック" panose="020B0600070205080204" pitchFamily="34" charset="-128"/>
              </a:rPr>
              <a:t>frazione della proteina satura 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del </a:t>
            </a:r>
            <a:r>
              <a:rPr lang="it-IT" altLang="it-JP" sz="2000" b="1" dirty="0" err="1">
                <a:ea typeface="ＭＳ Ｐゴシック" panose="020B0600070205080204" pitchFamily="34" charset="-128"/>
              </a:rPr>
              <a:t>ligando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 in funzione della concentrazione del </a:t>
            </a:r>
            <a:r>
              <a:rPr lang="it-IT" altLang="it-JP" sz="2000" b="1" dirty="0" err="1">
                <a:ea typeface="ＭＳ Ｐゴシック" panose="020B0600070205080204" pitchFamily="34" charset="-128"/>
              </a:rPr>
              <a:t>ligando</a:t>
            </a:r>
            <a:endParaRPr lang="it-IT" altLang="it-JP" sz="2000" b="1" dirty="0">
              <a:ea typeface="ＭＳ Ｐゴシック" panose="020B0600070205080204" pitchFamily="34" charset="-128"/>
            </a:endParaRPr>
          </a:p>
        </p:txBody>
      </p:sp>
      <p:sp>
        <p:nvSpPr>
          <p:cNvPr id="49154" name="Segnaposto data 2">
            <a:extLst>
              <a:ext uri="{FF2B5EF4-FFF2-40B4-BE49-F238E27FC236}">
                <a16:creationId xmlns:a16="http://schemas.microsoft.com/office/drawing/2014/main" id="{7AEFC080-BE9A-4C44-9D30-5BB20947143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49155" name="Segnaposto piè di pagina 3">
            <a:extLst>
              <a:ext uri="{FF2B5EF4-FFF2-40B4-BE49-F238E27FC236}">
                <a16:creationId xmlns:a16="http://schemas.microsoft.com/office/drawing/2014/main" id="{F1F9B87D-4348-944A-93FC-2A88997E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9156" name="Segnaposto numero diapositiva 4">
            <a:extLst>
              <a:ext uri="{FF2B5EF4-FFF2-40B4-BE49-F238E27FC236}">
                <a16:creationId xmlns:a16="http://schemas.microsoft.com/office/drawing/2014/main" id="{A718C4A7-5959-E741-A2DD-570FA107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490858-6E59-2C4E-B1EC-62C4342F697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20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9157" name="Segnaposto data 3">
            <a:extLst>
              <a:ext uri="{FF2B5EF4-FFF2-40B4-BE49-F238E27FC236}">
                <a16:creationId xmlns:a16="http://schemas.microsoft.com/office/drawing/2014/main" id="{877BE612-169D-A74B-A3DA-2767655B9073}"/>
              </a:ext>
            </a:extLst>
          </p:cNvPr>
          <p:cNvSpPr txBox="1">
            <a:spLocks/>
          </p:cNvSpPr>
          <p:nvPr/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12/03/2019 - S.Passamonti</a:t>
            </a:r>
          </a:p>
        </p:txBody>
      </p:sp>
      <p:sp>
        <p:nvSpPr>
          <p:cNvPr id="49158" name="Segnaposto piè di pagina 4">
            <a:extLst>
              <a:ext uri="{FF2B5EF4-FFF2-40B4-BE49-F238E27FC236}">
                <a16:creationId xmlns:a16="http://schemas.microsoft.com/office/drawing/2014/main" id="{D68C380A-BE13-0C44-8E33-3395CD210A6A}"/>
              </a:ext>
            </a:extLst>
          </p:cNvPr>
          <p:cNvSpPr txBox="1">
            <a:spLocks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49159" name="Segnaposto numero diapositiva 5">
            <a:extLst>
              <a:ext uri="{FF2B5EF4-FFF2-40B4-BE49-F238E27FC236}">
                <a16:creationId xmlns:a16="http://schemas.microsoft.com/office/drawing/2014/main" id="{39346808-A9EC-6C4B-B9FF-534DF6635F7F}"/>
              </a:ext>
            </a:extLst>
          </p:cNvPr>
          <p:cNvSpPr txBox="1">
            <a:spLocks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37E9E96-D4D0-2847-8C62-6418C300A0E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20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9160" name="Immagine 8">
            <a:extLst>
              <a:ext uri="{FF2B5EF4-FFF2-40B4-BE49-F238E27FC236}">
                <a16:creationId xmlns:a16="http://schemas.microsoft.com/office/drawing/2014/main" id="{B7BDF412-B4B3-3144-8C47-A66E69DB1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689100"/>
            <a:ext cx="728821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8CD773B-EF41-C042-9206-3FDC87A5F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150" y="1836738"/>
            <a:ext cx="6305550" cy="8921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9162" name="CasellaDiTesto 10">
            <a:extLst>
              <a:ext uri="{FF2B5EF4-FFF2-40B4-BE49-F238E27FC236}">
                <a16:creationId xmlns:a16="http://schemas.microsoft.com/office/drawing/2014/main" id="{8EAB0963-A951-AB4F-A917-9A4191E5D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3525838"/>
            <a:ext cx="74517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i="1"/>
              <a:t>n</a:t>
            </a:r>
            <a:r>
              <a:rPr lang="it-IT" altLang="it-JP" i="1" baseline="-25000"/>
              <a:t>H</a:t>
            </a:r>
            <a:r>
              <a:rPr lang="it-IT" altLang="it-JP" i="1"/>
              <a:t> = </a:t>
            </a:r>
            <a:r>
              <a:rPr lang="it-IT" altLang="it-JP"/>
              <a:t>coefficiente di cooperatività, coefficiente di Hill</a:t>
            </a:r>
          </a:p>
          <a:p>
            <a:r>
              <a:rPr lang="it-IT" altLang="it-JP" i="1"/>
              <a:t>n</a:t>
            </a:r>
            <a:r>
              <a:rPr lang="it-IT" altLang="it-JP" i="1" baseline="-25000"/>
              <a:t>H</a:t>
            </a:r>
            <a:r>
              <a:rPr lang="it-IT" altLang="it-JP"/>
              <a:t> = 1, non c</a:t>
            </a:r>
            <a:r>
              <a:rPr lang="it-IT" altLang="it-IT"/>
              <a:t>’</a:t>
            </a:r>
            <a:r>
              <a:rPr lang="it-IT" altLang="it-JP"/>
              <a:t>è cooperatività</a:t>
            </a:r>
          </a:p>
          <a:p>
            <a:r>
              <a:rPr lang="it-IT" altLang="it-JP" i="1"/>
              <a:t>n</a:t>
            </a:r>
            <a:r>
              <a:rPr lang="it-IT" altLang="it-JP" i="1" baseline="-25000"/>
              <a:t>H</a:t>
            </a:r>
            <a:r>
              <a:rPr lang="it-IT" altLang="it-JP" i="1"/>
              <a:t> &gt; </a:t>
            </a:r>
            <a:r>
              <a:rPr lang="it-IT" altLang="it-JP"/>
              <a:t>1, c</a:t>
            </a:r>
            <a:r>
              <a:rPr lang="it-IT" altLang="it-IT"/>
              <a:t>’</a:t>
            </a:r>
            <a:r>
              <a:rPr lang="it-IT" altLang="it-JP"/>
              <a:t>è cooperatività</a:t>
            </a:r>
          </a:p>
          <a:p>
            <a:endParaRPr lang="it-IT" altLang="it-JP" i="1"/>
          </a:p>
          <a:p>
            <a:pPr algn="ctr"/>
            <a:r>
              <a:rPr lang="it-IT" altLang="it-JP"/>
              <a:t>COOPERATIVITÀ</a:t>
            </a:r>
          </a:p>
          <a:p>
            <a:pPr algn="ctr"/>
            <a:r>
              <a:rPr lang="it-IT" altLang="it-JP"/>
              <a:t>Il legame del ligando al primo sito rende più probabile il legame dello stesso ligando agli altri siti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>
            <a:extLst>
              <a:ext uri="{FF2B5EF4-FFF2-40B4-BE49-F238E27FC236}">
                <a16:creationId xmlns:a16="http://schemas.microsoft.com/office/drawing/2014/main" id="{B9861BE0-39E4-F744-B27D-9E12A3869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241300"/>
            <a:ext cx="51022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olo 1">
            <a:extLst>
              <a:ext uri="{FF2B5EF4-FFF2-40B4-BE49-F238E27FC236}">
                <a16:creationId xmlns:a16="http://schemas.microsoft.com/office/drawing/2014/main" id="{EE655F9B-AD6A-1747-A1AC-3B48BCD6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200">
                <a:ea typeface="ＭＳ Ｐゴシック" panose="020B0600070205080204" pitchFamily="34" charset="-128"/>
              </a:rPr>
              <a:t>Il coefficiente di Hill nella mioglobina e nell</a:t>
            </a:r>
            <a:r>
              <a:rPr lang="it-IT" altLang="it-IT" sz="3200">
                <a:ea typeface="ＭＳ Ｐゴシック" panose="020B0600070205080204" pitchFamily="34" charset="-128"/>
              </a:rPr>
              <a:t>’</a:t>
            </a:r>
            <a:r>
              <a:rPr lang="it-IT" altLang="it-JP" sz="3200">
                <a:ea typeface="ＭＳ Ｐゴシック" panose="020B0600070205080204" pitchFamily="34" charset="-128"/>
              </a:rPr>
              <a:t>emoglobina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B9B12A-98A3-B541-B4ED-A2DF78FD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MIOGLOBINA</a:t>
            </a:r>
          </a:p>
          <a:p>
            <a:pPr lvl="1"/>
            <a:r>
              <a:rPr lang="it-IT" altLang="it-JP" i="1">
                <a:ea typeface="ＭＳ Ｐゴシック" panose="020B0600070205080204" pitchFamily="34" charset="-128"/>
              </a:rPr>
              <a:t>n</a:t>
            </a:r>
            <a:r>
              <a:rPr lang="it-IT" altLang="it-JP" baseline="-25000">
                <a:ea typeface="ＭＳ Ｐゴシック" panose="020B0600070205080204" pitchFamily="34" charset="-128"/>
              </a:rPr>
              <a:t>H</a:t>
            </a:r>
            <a:r>
              <a:rPr lang="it-IT" altLang="it-JP">
                <a:ea typeface="ＭＳ Ｐゴシック" panose="020B0600070205080204" pitchFamily="34" charset="-128"/>
              </a:rPr>
              <a:t> = 1</a:t>
            </a:r>
          </a:p>
          <a:p>
            <a:r>
              <a:rPr lang="it-IT" altLang="it-JP">
                <a:ea typeface="ＭＳ Ｐゴシック" panose="020B0600070205080204" pitchFamily="34" charset="-128"/>
              </a:rPr>
              <a:t>EMOGLOBINA</a:t>
            </a:r>
          </a:p>
          <a:p>
            <a:pPr lvl="1"/>
            <a:r>
              <a:rPr lang="it-IT" altLang="it-JP" i="1">
                <a:ea typeface="ＭＳ Ｐゴシック" panose="020B0600070205080204" pitchFamily="34" charset="-128"/>
              </a:rPr>
              <a:t>n</a:t>
            </a:r>
            <a:r>
              <a:rPr lang="it-IT" altLang="it-JP" baseline="-25000">
                <a:ea typeface="ＭＳ Ｐゴシック" panose="020B0600070205080204" pitchFamily="34" charset="-128"/>
              </a:rPr>
              <a:t>H</a:t>
            </a:r>
            <a:r>
              <a:rPr lang="it-IT" altLang="it-JP">
                <a:ea typeface="ＭＳ Ｐゴシック" panose="020B0600070205080204" pitchFamily="34" charset="-128"/>
              </a:rPr>
              <a:t> = 2,8</a:t>
            </a:r>
          </a:p>
          <a:p>
            <a:pPr lvl="1"/>
            <a:endParaRPr lang="it-IT" altLang="it-JP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r>
              <a:rPr lang="it-IT" altLang="it-JP">
                <a:ea typeface="ＭＳ Ｐゴシック" panose="020B0600070205080204" pitchFamily="34" charset="-128"/>
              </a:rPr>
              <a:t>Importante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JP" i="1">
                <a:ea typeface="ＭＳ Ｐゴシック" panose="020B0600070205080204" pitchFamily="34" charset="-128"/>
              </a:rPr>
              <a:t>n</a:t>
            </a:r>
            <a:r>
              <a:rPr lang="it-IT" altLang="it-JP" baseline="-25000">
                <a:ea typeface="ＭＳ Ｐゴシック" panose="020B0600070205080204" pitchFamily="34" charset="-128"/>
              </a:rPr>
              <a:t>H </a:t>
            </a:r>
            <a:r>
              <a:rPr lang="it-IT" altLang="it-JP">
                <a:ea typeface="ＭＳ Ｐゴシック" panose="020B0600070205080204" pitchFamily="34" charset="-128"/>
              </a:rPr>
              <a:t>non indica il numero di siti di legame, ma il grado della loro cooperatività</a:t>
            </a:r>
          </a:p>
          <a:p>
            <a:pPr lvl="1"/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50179" name="Segnaposto data 2">
            <a:extLst>
              <a:ext uri="{FF2B5EF4-FFF2-40B4-BE49-F238E27FC236}">
                <a16:creationId xmlns:a16="http://schemas.microsoft.com/office/drawing/2014/main" id="{A9625C14-7339-4E40-834A-4B9965C84E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0180" name="Segnaposto piè di pagina 3">
            <a:extLst>
              <a:ext uri="{FF2B5EF4-FFF2-40B4-BE49-F238E27FC236}">
                <a16:creationId xmlns:a16="http://schemas.microsoft.com/office/drawing/2014/main" id="{07E64C4F-EFDC-1247-A1ED-518647AA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0181" name="Segnaposto numero diapositiva 4">
            <a:extLst>
              <a:ext uri="{FF2B5EF4-FFF2-40B4-BE49-F238E27FC236}">
                <a16:creationId xmlns:a16="http://schemas.microsoft.com/office/drawing/2014/main" id="{12845E0D-DC39-D647-9134-478A4765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D698DAB-0AD4-3140-8C68-1C8D3F97F48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olo 1">
            <a:extLst>
              <a:ext uri="{FF2B5EF4-FFF2-40B4-BE49-F238E27FC236}">
                <a16:creationId xmlns:a16="http://schemas.microsoft.com/office/drawing/2014/main" id="{7C2F9EFE-FD69-BE4D-8E4A-E3CF4FE1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32292"/>
          </a:xfrm>
        </p:spPr>
        <p:txBody>
          <a:bodyPr/>
          <a:lstStyle/>
          <a:p>
            <a:r>
              <a:rPr lang="it-IT" altLang="it-JP" sz="4000" dirty="0">
                <a:ea typeface="ＭＳ Ｐゴシック" panose="020B0600070205080204" pitchFamily="34" charset="-128"/>
              </a:rPr>
              <a:t>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emoglobina non trasporta solo ossigeno,</a:t>
            </a:r>
            <a:br>
              <a:rPr lang="it-IT" altLang="it-JP" sz="4000" dirty="0">
                <a:ea typeface="ＭＳ Ｐゴシック" panose="020B0600070205080204" pitchFamily="34" charset="-128"/>
              </a:rPr>
            </a:br>
            <a:r>
              <a:rPr lang="it-IT" altLang="it-JP" sz="4000" dirty="0">
                <a:ea typeface="ＭＳ Ｐゴシック" panose="020B0600070205080204" pitchFamily="34" charset="-128"/>
              </a:rPr>
              <a:t>trasporta anche H</a:t>
            </a:r>
            <a:r>
              <a:rPr lang="it-IT" altLang="it-JP" sz="4000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sz="4000" dirty="0">
                <a:ea typeface="ＭＳ Ｐゴシック" panose="020B0600070205080204" pitchFamily="34" charset="-128"/>
              </a:rPr>
              <a:t> e CO</a:t>
            </a:r>
            <a:r>
              <a:rPr lang="it-IT" altLang="it-JP" sz="40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400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8EE302-54A7-2646-9696-CD491308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5477"/>
            <a:ext cx="8229600" cy="2925762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emoglobina lega e trasporta: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40% dei H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+ </a:t>
            </a:r>
            <a:r>
              <a:rPr lang="it-IT" altLang="it-JP" dirty="0">
                <a:ea typeface="ＭＳ Ｐゴシック" panose="020B0600070205080204" pitchFamily="34" charset="-128"/>
              </a:rPr>
              <a:t> 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 prodotto del metabolismo</a:t>
            </a:r>
            <a:endParaRPr lang="it-IT" altLang="it-JP" baseline="30000" dirty="0">
              <a:ea typeface="ＭＳ Ｐゴシック" panose="020B0600070205080204" pitchFamily="34" charset="-128"/>
            </a:endParaRP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20% della CO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 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 prodotto del metabolismo</a:t>
            </a:r>
            <a:endParaRPr lang="it-IT" altLang="it-JP" baseline="-25000" dirty="0"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it-IT" altLang="it-JP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egnaposto data 3">
            <a:extLst>
              <a:ext uri="{FF2B5EF4-FFF2-40B4-BE49-F238E27FC236}">
                <a16:creationId xmlns:a16="http://schemas.microsoft.com/office/drawing/2014/main" id="{8047C052-67E1-CB40-B942-F73A9F5AB46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3252" name="Segnaposto piè di pagina 4">
            <a:extLst>
              <a:ext uri="{FF2B5EF4-FFF2-40B4-BE49-F238E27FC236}">
                <a16:creationId xmlns:a16="http://schemas.microsoft.com/office/drawing/2014/main" id="{598D20A0-C11B-3945-801E-BE81170D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3253" name="Segnaposto numero diapositiva 5">
            <a:extLst>
              <a:ext uri="{FF2B5EF4-FFF2-40B4-BE49-F238E27FC236}">
                <a16:creationId xmlns:a16="http://schemas.microsoft.com/office/drawing/2014/main" id="{331C6B62-4AA4-0244-B8D8-9CD223C5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A0366D-B4EE-3546-B038-90219F944DE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23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olo 1">
            <a:extLst>
              <a:ext uri="{FF2B5EF4-FFF2-40B4-BE49-F238E27FC236}">
                <a16:creationId xmlns:a16="http://schemas.microsoft.com/office/drawing/2014/main" id="{AE48F904-097C-894D-A491-08B533C5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4000">
                <a:ea typeface="ＭＳ Ｐゴシック" panose="020B0600070205080204" pitchFamily="34" charset="-128"/>
              </a:rPr>
              <a:t>L</a:t>
            </a:r>
            <a:r>
              <a:rPr lang="it-IT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it-JP" sz="4000">
                <a:ea typeface="ＭＳ Ｐゴシック" panose="020B0600070205080204" pitchFamily="34" charset="-128"/>
              </a:rPr>
              <a:t>origine e il destino della CO</a:t>
            </a:r>
            <a:r>
              <a:rPr lang="it-IT" altLang="it-JP" sz="4000" baseline="-25000">
                <a:ea typeface="ＭＳ Ｐゴシック" panose="020B0600070205080204" pitchFamily="34" charset="-128"/>
              </a:rPr>
              <a:t>2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B33254B-24DA-C34C-8BCF-181CB3212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815"/>
            <a:ext cx="8229600" cy="30480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400" dirty="0">
                <a:ea typeface="ＭＳ Ｐゴシック" panose="020B0600070205080204" pitchFamily="34" charset="-128"/>
              </a:rPr>
              <a:t>La CO</a:t>
            </a:r>
            <a:r>
              <a:rPr lang="it-IT" altLang="it-JP" sz="24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400" dirty="0">
                <a:ea typeface="ＭＳ Ｐゴシック" panose="020B0600070205080204" pitchFamily="34" charset="-128"/>
              </a:rPr>
              <a:t> si forma nella matrice mitocondriale (reazioni di decarbossilazione di acidi organici) nelle cellule dei tessuti periferici ed ha 2 destini:</a:t>
            </a: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it-IT" altLang="it-JP" sz="2000" dirty="0">
                <a:ea typeface="ＭＳ Ｐゴシック" panose="020B0600070205080204" pitchFamily="34" charset="-128"/>
              </a:rPr>
              <a:t>La CO</a:t>
            </a:r>
            <a:r>
              <a:rPr lang="it-IT" altLang="it-JP" sz="2000" baseline="-25000" dirty="0">
                <a:ea typeface="ＭＳ Ｐゴシック" panose="020B0600070205080204" pitchFamily="34" charset="-128"/>
              </a:rPr>
              <a:t>2 </a:t>
            </a:r>
            <a:r>
              <a:rPr lang="it-IT" altLang="it-JP" sz="2000" dirty="0">
                <a:ea typeface="ＭＳ Ｐゴシック" panose="020B0600070205080204" pitchFamily="34" charset="-128"/>
              </a:rPr>
              <a:t>diffonde come gas</a:t>
            </a:r>
          </a:p>
          <a:p>
            <a:pPr lvl="1"/>
            <a:r>
              <a:rPr lang="it-IT" altLang="it-JP" sz="1800" dirty="0">
                <a:ea typeface="ＭＳ Ｐゴシック" panose="020B0600070205080204" pitchFamily="34" charset="-128"/>
              </a:rPr>
              <a:t>MATRICE mitocondriale </a:t>
            </a:r>
            <a:r>
              <a:rPr lang="it-IT" altLang="it-JP" sz="1800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it-IT" altLang="it-JP" sz="1800" dirty="0" err="1">
                <a:ea typeface="ＭＳ Ｐゴシック" panose="020B0600070205080204" pitchFamily="34" charset="-128"/>
                <a:sym typeface="Wingdings" pitchFamily="2" charset="2"/>
              </a:rPr>
              <a:t>citosol</a:t>
            </a:r>
            <a:r>
              <a:rPr lang="it-IT" altLang="it-JP" sz="1800" dirty="0">
                <a:ea typeface="ＭＳ Ｐゴシック" panose="020B0600070205080204" pitchFamily="34" charset="-128"/>
                <a:sym typeface="Wingdings" pitchFamily="2" charset="2"/>
              </a:rPr>
              <a:t>  membrana plasmatica  sangue  eritrocita  EMOGLOBINA</a:t>
            </a: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it-IT" altLang="it-JP" sz="2000" dirty="0">
                <a:ea typeface="ＭＳ Ｐゴシック" panose="020B0600070205080204" pitchFamily="34" charset="-128"/>
                <a:sym typeface="Wingdings" pitchFamily="2" charset="2"/>
              </a:rPr>
              <a:t>La </a:t>
            </a:r>
            <a:r>
              <a:rPr lang="it-IT" altLang="it-JP" sz="2000" dirty="0">
                <a:ea typeface="ＭＳ Ｐゴシック" panose="020B0600070205080204" pitchFamily="34" charset="-128"/>
              </a:rPr>
              <a:t>CO</a:t>
            </a:r>
            <a:r>
              <a:rPr lang="it-IT" altLang="it-JP" sz="2000" baseline="-25000" dirty="0">
                <a:ea typeface="ＭＳ Ｐゴシック" panose="020B0600070205080204" pitchFamily="34" charset="-128"/>
              </a:rPr>
              <a:t>2 </a:t>
            </a:r>
            <a:r>
              <a:rPr lang="it-IT" altLang="it-JP" sz="2000" dirty="0">
                <a:ea typeface="ＭＳ Ｐゴシック" panose="020B0600070205080204" pitchFamily="34" charset="-128"/>
              </a:rPr>
              <a:t>è substrato dell</a:t>
            </a:r>
            <a:r>
              <a:rPr lang="it-IT" altLang="it-IT" sz="2000" dirty="0">
                <a:ea typeface="ＭＳ Ｐゴシック" panose="020B0600070205080204" pitchFamily="34" charset="-128"/>
              </a:rPr>
              <a:t>’</a:t>
            </a:r>
            <a:r>
              <a:rPr lang="it-IT" altLang="it-JP" sz="2000" dirty="0">
                <a:ea typeface="ＭＳ Ｐゴシック" panose="020B0600070205080204" pitchFamily="34" charset="-128"/>
              </a:rPr>
              <a:t>enzima </a:t>
            </a:r>
            <a:r>
              <a:rPr lang="it-IT" altLang="it-JP" sz="2000" b="1" dirty="0" err="1">
                <a:ea typeface="ＭＳ Ｐゴシック" panose="020B0600070205080204" pitchFamily="34" charset="-128"/>
              </a:rPr>
              <a:t>anidrasi</a:t>
            </a:r>
            <a:r>
              <a:rPr lang="it-IT" altLang="it-JP" sz="2000" b="1" dirty="0">
                <a:ea typeface="ＭＳ Ｐゴシック" panose="020B0600070205080204" pitchFamily="34" charset="-128"/>
              </a:rPr>
              <a:t> carbonica </a:t>
            </a:r>
            <a:r>
              <a:rPr lang="it-IT" altLang="it-JP" sz="2000" dirty="0">
                <a:ea typeface="ＭＳ Ｐゴシック" panose="020B0600070205080204" pitchFamily="34" charset="-128"/>
              </a:rPr>
              <a:t>e diventa acido carbonico, che dissocia in bicarbonato e H</a:t>
            </a:r>
            <a:r>
              <a:rPr lang="it-IT" altLang="it-JP" sz="2000" baseline="30000" dirty="0">
                <a:ea typeface="ＭＳ Ｐゴシック" panose="020B0600070205080204" pitchFamily="34" charset="-128"/>
              </a:rPr>
              <a:t>+</a:t>
            </a:r>
            <a:endParaRPr lang="it-IT" altLang="it-JP" sz="2000" baseline="30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/>
            <a:endParaRPr lang="it-IT" altLang="it-JP" sz="2000" dirty="0">
              <a:ea typeface="ＭＳ Ｐゴシック" panose="020B0600070205080204" pitchFamily="34" charset="-128"/>
            </a:endParaRPr>
          </a:p>
        </p:txBody>
      </p:sp>
      <p:sp>
        <p:nvSpPr>
          <p:cNvPr id="54275" name="Segnaposto data 2">
            <a:extLst>
              <a:ext uri="{FF2B5EF4-FFF2-40B4-BE49-F238E27FC236}">
                <a16:creationId xmlns:a16="http://schemas.microsoft.com/office/drawing/2014/main" id="{B15F01E4-010B-5542-BC7E-B34E0DD028A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4276" name="Segnaposto piè di pagina 3">
            <a:extLst>
              <a:ext uri="{FF2B5EF4-FFF2-40B4-BE49-F238E27FC236}">
                <a16:creationId xmlns:a16="http://schemas.microsoft.com/office/drawing/2014/main" id="{C6545244-C797-2043-969D-6CA03CC0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4277" name="Segnaposto numero diapositiva 4">
            <a:extLst>
              <a:ext uri="{FF2B5EF4-FFF2-40B4-BE49-F238E27FC236}">
                <a16:creationId xmlns:a16="http://schemas.microsoft.com/office/drawing/2014/main" id="{4978445B-B025-0748-9BAF-6013CA6A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72D4B4-9B46-2441-B80F-FF66E5D19FF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4278" name="Immagine 8">
            <a:extLst>
              <a:ext uri="{FF2B5EF4-FFF2-40B4-BE49-F238E27FC236}">
                <a16:creationId xmlns:a16="http://schemas.microsoft.com/office/drawing/2014/main" id="{E13934C8-BE91-764E-A101-CD9F124E8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81" y="4303815"/>
            <a:ext cx="649763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olo 1">
            <a:extLst>
              <a:ext uri="{FF2B5EF4-FFF2-40B4-BE49-F238E27FC236}">
                <a16:creationId xmlns:a16="http://schemas.microsoft.com/office/drawing/2014/main" id="{4DCAAAFA-A68C-6347-B07C-46D711B2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effetto Bohr</a:t>
            </a:r>
          </a:p>
        </p:txBody>
      </p:sp>
      <p:sp>
        <p:nvSpPr>
          <p:cNvPr id="56322" name="Segnaposto contenuto 2">
            <a:extLst>
              <a:ext uri="{FF2B5EF4-FFF2-40B4-BE49-F238E27FC236}">
                <a16:creationId xmlns:a16="http://schemas.microsoft.com/office/drawing/2014/main" id="{F73906A3-BDB0-C74E-842D-67B9424B9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25587"/>
          </a:xfrm>
        </p:spPr>
        <p:txBody>
          <a:bodyPr/>
          <a:lstStyle/>
          <a:p>
            <a:r>
              <a:rPr lang="it-IT" altLang="it-JP" sz="2800" dirty="0">
                <a:ea typeface="ＭＳ Ｐゴシック" panose="020B0600070205080204" pitchFamily="34" charset="-128"/>
              </a:rPr>
              <a:t>la riduzione di affinità per 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O</a:t>
            </a:r>
            <a:r>
              <a:rPr lang="it-IT" altLang="it-JP" sz="28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800" dirty="0">
                <a:ea typeface="ＭＳ Ｐゴシック" panose="020B0600070205080204" pitchFamily="34" charset="-128"/>
              </a:rPr>
              <a:t> per la diminuzione del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pH</a:t>
            </a:r>
            <a:r>
              <a:rPr lang="it-IT" altLang="it-JP" sz="2800" dirty="0">
                <a:ea typeface="ＭＳ Ｐゴシック" panose="020B0600070205080204" pitchFamily="34" charset="-128"/>
              </a:rPr>
              <a:t>, come avviene nei capillari dei tessuti, dove si consuma O</a:t>
            </a:r>
            <a:r>
              <a:rPr lang="it-IT" altLang="it-JP" sz="28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800" dirty="0">
                <a:ea typeface="ＭＳ Ｐゴシック" panose="020B0600070205080204" pitchFamily="34" charset="-128"/>
              </a:rPr>
              <a:t> e si rilascia la CO</a:t>
            </a:r>
            <a:r>
              <a:rPr lang="it-IT" altLang="it-JP" sz="28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800" dirty="0">
                <a:ea typeface="ＭＳ Ｐゴシック" panose="020B0600070205080204" pitchFamily="34" charset="-128"/>
              </a:rPr>
              <a:t>. 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I H</a:t>
            </a:r>
            <a:r>
              <a:rPr lang="it-IT" altLang="it-JP" sz="2800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sz="2800" dirty="0">
                <a:ea typeface="ＭＳ Ｐゴシック" panose="020B0600070205080204" pitchFamily="34" charset="-128"/>
              </a:rPr>
              <a:t> spostano l'equilibrio allosterico dell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emoglobina dalla forma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R</a:t>
            </a:r>
            <a:r>
              <a:rPr lang="it-IT" altLang="it-JP" sz="2800" dirty="0">
                <a:ea typeface="ＭＳ Ｐゴシック" panose="020B0600070205080204" pitchFamily="34" charset="-128"/>
              </a:rPr>
              <a:t> verso la forma T, legandosi ai 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gruppi </a:t>
            </a:r>
            <a:r>
              <a:rPr lang="it-IT" altLang="it-JP" sz="2800" b="1" dirty="0" err="1">
                <a:ea typeface="ＭＳ Ｐゴシック" panose="020B0600070205080204" pitchFamily="34" charset="-128"/>
              </a:rPr>
              <a:t>R</a:t>
            </a:r>
            <a:r>
              <a:rPr lang="it-IT" altLang="it-JP" sz="2800" b="1" baseline="30000" dirty="0">
                <a:ea typeface="ＭＳ Ｐゴシック" panose="020B0600070205080204" pitchFamily="34" charset="-128"/>
              </a:rPr>
              <a:t>-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 </a:t>
            </a:r>
            <a:r>
              <a:rPr lang="it-IT" altLang="it-JP" sz="2800" dirty="0">
                <a:ea typeface="ＭＳ Ｐゴシック" panose="020B0600070205080204" pitchFamily="34" charset="-128"/>
              </a:rPr>
              <a:t>degli amminoacidi di superficie (si formano -RH).</a:t>
            </a:r>
          </a:p>
          <a:p>
            <a:r>
              <a:rPr lang="it-IT" altLang="it-JP" sz="2800" b="1" dirty="0">
                <a:ea typeface="ＭＳ Ｐゴシック" panose="020B0600070205080204" pitchFamily="34" charset="-128"/>
              </a:rPr>
              <a:t>Attraverso questo equilibrio con i protoni H</a:t>
            </a:r>
            <a:r>
              <a:rPr lang="it-IT" altLang="it-JP" sz="2800" b="1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, l'emoglobina contribuisce alla capacità tampone del sangue</a:t>
            </a:r>
            <a:r>
              <a:rPr lang="it-IT" altLang="it-JP" sz="2800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6323" name="Segnaposto data 3">
            <a:extLst>
              <a:ext uri="{FF2B5EF4-FFF2-40B4-BE49-F238E27FC236}">
                <a16:creationId xmlns:a16="http://schemas.microsoft.com/office/drawing/2014/main" id="{38EFF785-865A-A54D-8BEE-60DD92E6D54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6324" name="Segnaposto piè di pagina 4">
            <a:extLst>
              <a:ext uri="{FF2B5EF4-FFF2-40B4-BE49-F238E27FC236}">
                <a16:creationId xmlns:a16="http://schemas.microsoft.com/office/drawing/2014/main" id="{F223C2F6-D7E1-C844-AA70-6F021E2E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6325" name="Segnaposto numero diapositiva 5">
            <a:extLst>
              <a:ext uri="{FF2B5EF4-FFF2-40B4-BE49-F238E27FC236}">
                <a16:creationId xmlns:a16="http://schemas.microsoft.com/office/drawing/2014/main" id="{97BF05A9-C3EE-1240-BCF4-F9958630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DBDE9E-59C6-7647-82FE-442DD2F23F45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25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olo 1">
            <a:extLst>
              <a:ext uri="{FF2B5EF4-FFF2-40B4-BE49-F238E27FC236}">
                <a16:creationId xmlns:a16="http://schemas.microsoft.com/office/drawing/2014/main" id="{DD603CAE-8552-BB4A-A45B-151D4DE05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16013"/>
          </a:xfrm>
        </p:spPr>
        <p:txBody>
          <a:bodyPr/>
          <a:lstStyle/>
          <a:p>
            <a:r>
              <a:rPr lang="it-IT" altLang="it-JP" sz="4000" dirty="0">
                <a:ea typeface="ＭＳ Ｐゴシック" panose="020B0600070205080204" pitchFamily="34" charset="-128"/>
              </a:rPr>
              <a:t>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equilibrio dell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emoglobina con i H</a:t>
            </a:r>
            <a:r>
              <a:rPr lang="it-IT" altLang="it-JP" sz="4000" baseline="30000" dirty="0">
                <a:ea typeface="ＭＳ Ｐゴシック" panose="020B0600070205080204" pitchFamily="34" charset="-128"/>
              </a:rPr>
              <a:t>+</a:t>
            </a:r>
            <a:br>
              <a:rPr lang="it-IT" altLang="it-JP" sz="4000" baseline="30000" dirty="0">
                <a:ea typeface="ＭＳ Ｐゴシック" panose="020B0600070205080204" pitchFamily="34" charset="-128"/>
              </a:rPr>
            </a:br>
            <a:r>
              <a:rPr lang="it-IT" altLang="it-JP" sz="4000" dirty="0">
                <a:ea typeface="ＭＳ Ｐゴシック" panose="020B0600070205080204" pitchFamily="34" charset="-128"/>
              </a:rPr>
              <a:t>determina 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effetto </a:t>
            </a:r>
            <a:r>
              <a:rPr lang="it-IT" altLang="it-JP" sz="4000" dirty="0" err="1">
                <a:ea typeface="ＭＳ Ｐゴシック" panose="020B0600070205080204" pitchFamily="34" charset="-128"/>
              </a:rPr>
              <a:t>Bohr</a:t>
            </a:r>
            <a:endParaRPr lang="it-IT" altLang="it-JP" sz="4000" baseline="30000" dirty="0">
              <a:ea typeface="ＭＳ Ｐゴシック" panose="020B0600070205080204" pitchFamily="34" charset="-128"/>
            </a:endParaRPr>
          </a:p>
        </p:txBody>
      </p:sp>
      <p:sp>
        <p:nvSpPr>
          <p:cNvPr id="59394" name="Segnaposto data 3">
            <a:extLst>
              <a:ext uri="{FF2B5EF4-FFF2-40B4-BE49-F238E27FC236}">
                <a16:creationId xmlns:a16="http://schemas.microsoft.com/office/drawing/2014/main" id="{C9306D62-5969-CB46-B12F-840CE921FD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9395" name="Segnaposto piè di pagina 4">
            <a:extLst>
              <a:ext uri="{FF2B5EF4-FFF2-40B4-BE49-F238E27FC236}">
                <a16:creationId xmlns:a16="http://schemas.microsoft.com/office/drawing/2014/main" id="{AB39138F-E204-E341-A131-F383125A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9396" name="Segnaposto numero diapositiva 5">
            <a:extLst>
              <a:ext uri="{FF2B5EF4-FFF2-40B4-BE49-F238E27FC236}">
                <a16:creationId xmlns:a16="http://schemas.microsoft.com/office/drawing/2014/main" id="{E8A81D16-2370-6D4D-B941-CC70ED6D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760D5A-D6B7-9E49-B344-BA2C7353527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26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9397" name="Segnaposto contenuto 1">
            <a:extLst>
              <a:ext uri="{FF2B5EF4-FFF2-40B4-BE49-F238E27FC236}">
                <a16:creationId xmlns:a16="http://schemas.microsoft.com/office/drawing/2014/main" id="{94D13BA4-2A2C-B140-9FA9-22BDD841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33913"/>
            <a:ext cx="8229600" cy="1492250"/>
          </a:xfrm>
        </p:spPr>
        <p:txBody>
          <a:bodyPr/>
          <a:lstStyle/>
          <a:p>
            <a:r>
              <a:rPr lang="it-IT" altLang="it-JP" sz="2800">
                <a:ea typeface="ＭＳ Ｐゴシック" panose="020B0600070205080204" pitchFamily="34" charset="-128"/>
              </a:rPr>
              <a:t> Quando la </a:t>
            </a:r>
            <a:r>
              <a:rPr lang="it-IT" altLang="it-JP" sz="2800" b="1">
                <a:ea typeface="ＭＳ Ｐゴシック" panose="020B0600070205080204" pitchFamily="34" charset="-128"/>
              </a:rPr>
              <a:t>ossi-emoglobina </a:t>
            </a:r>
            <a:r>
              <a:rPr lang="it-IT" altLang="it-JP" sz="2800">
                <a:ea typeface="ＭＳ Ｐゴシック" panose="020B0600070205080204" pitchFamily="34" charset="-128"/>
              </a:rPr>
              <a:t>reagisce </a:t>
            </a:r>
            <a:r>
              <a:rPr lang="it-IT" altLang="it-JP" sz="2800" b="1">
                <a:ea typeface="ＭＳ Ｐゴシック" panose="020B0600070205080204" pitchFamily="34" charset="-128"/>
              </a:rPr>
              <a:t>con i H</a:t>
            </a:r>
            <a:r>
              <a:rPr lang="it-IT" altLang="it-JP" sz="2800" b="1" baseline="30000">
                <a:ea typeface="ＭＳ Ｐゴシック" panose="020B0600070205080204" pitchFamily="34" charset="-128"/>
              </a:rPr>
              <a:t>+</a:t>
            </a:r>
            <a:r>
              <a:rPr lang="it-IT" altLang="it-JP" sz="2800">
                <a:ea typeface="ＭＳ Ｐゴシック" panose="020B0600070205080204" pitchFamily="34" charset="-128"/>
              </a:rPr>
              <a:t>, l</a:t>
            </a:r>
            <a:r>
              <a:rPr lang="it-IT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</a:rPr>
              <a:t>equilibrio si sposta a sinistra con </a:t>
            </a:r>
            <a:r>
              <a:rPr lang="it-IT" altLang="it-JP" sz="2800" b="1">
                <a:ea typeface="ＭＳ Ｐゴシック" panose="020B0600070205080204" pitchFamily="34" charset="-128"/>
              </a:rPr>
              <a:t>rilascio di O</a:t>
            </a:r>
            <a:r>
              <a:rPr lang="it-IT" altLang="it-JP" sz="2800" b="1" baseline="-25000">
                <a:ea typeface="ＭＳ Ｐゴシック" panose="020B0600070205080204" pitchFamily="34" charset="-128"/>
              </a:rPr>
              <a:t>2</a:t>
            </a:r>
            <a:r>
              <a:rPr lang="it-IT" altLang="it-JP" sz="2800" b="1">
                <a:ea typeface="ＭＳ Ｐゴシック" panose="020B0600070205080204" pitchFamily="34" charset="-128"/>
              </a:rPr>
              <a:t> </a:t>
            </a:r>
            <a:r>
              <a:rPr lang="it-IT" altLang="it-JP" sz="2800">
                <a:ea typeface="ＭＳ Ｐゴシック" panose="020B0600070205080204" pitchFamily="34" charset="-128"/>
              </a:rPr>
              <a:t>e deossi-emoglobina, protonata.</a:t>
            </a:r>
          </a:p>
        </p:txBody>
      </p:sp>
      <p:pic>
        <p:nvPicPr>
          <p:cNvPr id="59398" name="Immagine 5">
            <a:extLst>
              <a:ext uri="{FF2B5EF4-FFF2-40B4-BE49-F238E27FC236}">
                <a16:creationId xmlns:a16="http://schemas.microsoft.com/office/drawing/2014/main" id="{DEF360D0-57A0-C241-8326-E67B420FA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620838"/>
            <a:ext cx="801528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8C8128-F806-E84C-9C37-294FE2C3E32A}"/>
              </a:ext>
            </a:extLst>
          </p:cNvPr>
          <p:cNvSpPr txBox="1"/>
          <p:nvPr/>
        </p:nvSpPr>
        <p:spPr>
          <a:xfrm>
            <a:off x="1935679" y="261608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D</a:t>
            </a:r>
            <a:r>
              <a:rPr lang="it-JP" sz="1800" dirty="0"/>
              <a:t>eossi-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F16FDB-D2D5-BE4B-8246-12638F391FCA}"/>
              </a:ext>
            </a:extLst>
          </p:cNvPr>
          <p:cNvSpPr txBox="1"/>
          <p:nvPr/>
        </p:nvSpPr>
        <p:spPr>
          <a:xfrm>
            <a:off x="5829925" y="25911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JP" sz="1800" dirty="0"/>
              <a:t>Ossi-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1F7FA0-996E-3141-AC54-E3B4D27ADA3D}"/>
              </a:ext>
            </a:extLst>
          </p:cNvPr>
          <p:cNvSpPr txBox="1"/>
          <p:nvPr/>
        </p:nvSpPr>
        <p:spPr>
          <a:xfrm>
            <a:off x="4465122" y="4445000"/>
            <a:ext cx="2896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I</a:t>
            </a:r>
            <a:r>
              <a:rPr lang="it-JP" sz="1200" dirty="0">
                <a:solidFill>
                  <a:srgbClr val="FF0000"/>
                </a:solidFill>
              </a:rPr>
              <a:t>n fisiologia si legge la reaz. </a:t>
            </a:r>
            <a:r>
              <a:rPr lang="it-IT" sz="1200" dirty="0">
                <a:solidFill>
                  <a:srgbClr val="FF0000"/>
                </a:solidFill>
              </a:rPr>
              <a:t>d</a:t>
            </a:r>
            <a:r>
              <a:rPr lang="it-JP" sz="1200" dirty="0">
                <a:solidFill>
                  <a:srgbClr val="FF0000"/>
                </a:solidFill>
              </a:rPr>
              <a:t>a ds a sin.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olo 1">
            <a:extLst>
              <a:ext uri="{FF2B5EF4-FFF2-40B4-BE49-F238E27FC236}">
                <a16:creationId xmlns:a16="http://schemas.microsoft.com/office/drawing/2014/main" id="{7C2F9EFE-FD69-BE4D-8E4A-E3CF4FE1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32292"/>
          </a:xfrm>
        </p:spPr>
        <p:txBody>
          <a:bodyPr/>
          <a:lstStyle/>
          <a:p>
            <a:r>
              <a:rPr lang="it-IT" altLang="it-JP" sz="4000" dirty="0">
                <a:ea typeface="ＭＳ Ｐゴシック" panose="020B0600070205080204" pitchFamily="34" charset="-128"/>
              </a:rPr>
              <a:t>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emoglobina non trasporta solo ossigeno,</a:t>
            </a:r>
            <a:br>
              <a:rPr lang="it-IT" altLang="it-JP" sz="4000" dirty="0">
                <a:ea typeface="ＭＳ Ｐゴシック" panose="020B0600070205080204" pitchFamily="34" charset="-128"/>
              </a:rPr>
            </a:br>
            <a:r>
              <a:rPr lang="it-IT" altLang="it-JP" sz="4000" dirty="0">
                <a:ea typeface="ＭＳ Ｐゴシック" panose="020B0600070205080204" pitchFamily="34" charset="-128"/>
              </a:rPr>
              <a:t>trasporta anche H</a:t>
            </a:r>
            <a:r>
              <a:rPr lang="it-IT" altLang="it-JP" sz="4000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sz="4000" dirty="0">
                <a:ea typeface="ＭＳ Ｐゴシック" panose="020B0600070205080204" pitchFamily="34" charset="-128"/>
              </a:rPr>
              <a:t> e CO</a:t>
            </a:r>
            <a:r>
              <a:rPr lang="it-IT" altLang="it-JP" sz="40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4000" dirty="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8EE302-54A7-2646-9696-CD4913087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35477"/>
            <a:ext cx="8229600" cy="2925762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emoglobina lega e trasporta: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40% dei H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+ </a:t>
            </a:r>
            <a:r>
              <a:rPr lang="it-IT" altLang="it-JP" dirty="0">
                <a:ea typeface="ＭＳ Ｐゴシック" panose="020B0600070205080204" pitchFamily="34" charset="-128"/>
              </a:rPr>
              <a:t> 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 prodotto del metabolismo</a:t>
            </a:r>
            <a:endParaRPr lang="it-IT" altLang="it-JP" baseline="30000" dirty="0">
              <a:ea typeface="ＭＳ Ｐゴシック" panose="020B0600070205080204" pitchFamily="34" charset="-128"/>
            </a:endParaRPr>
          </a:p>
          <a:p>
            <a:pPr lvl="1"/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20% della CO</a:t>
            </a:r>
            <a:r>
              <a:rPr lang="it-IT" altLang="it-JP" baseline="-25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 </a:t>
            </a:r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  <a:sym typeface="Wingdings" pitchFamily="2" charset="2"/>
              </a:rPr>
              <a:t> prodotto del metabolismo</a:t>
            </a:r>
            <a:endParaRPr lang="it-IT" altLang="it-JP" baseline="-250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lvl="1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it-IT" altLang="it-JP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egnaposto data 3">
            <a:extLst>
              <a:ext uri="{FF2B5EF4-FFF2-40B4-BE49-F238E27FC236}">
                <a16:creationId xmlns:a16="http://schemas.microsoft.com/office/drawing/2014/main" id="{8047C052-67E1-CB40-B942-F73A9F5AB46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3252" name="Segnaposto piè di pagina 4">
            <a:extLst>
              <a:ext uri="{FF2B5EF4-FFF2-40B4-BE49-F238E27FC236}">
                <a16:creationId xmlns:a16="http://schemas.microsoft.com/office/drawing/2014/main" id="{598D20A0-C11B-3945-801E-BE81170D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3253" name="Segnaposto numero diapositiva 5">
            <a:extLst>
              <a:ext uri="{FF2B5EF4-FFF2-40B4-BE49-F238E27FC236}">
                <a16:creationId xmlns:a16="http://schemas.microsoft.com/office/drawing/2014/main" id="{331C6B62-4AA4-0244-B8D8-9CD223C57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A0366D-B4EE-3546-B038-90219F944DE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01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>
            <a:extLst>
              <a:ext uri="{FF2B5EF4-FFF2-40B4-BE49-F238E27FC236}">
                <a16:creationId xmlns:a16="http://schemas.microsoft.com/office/drawing/2014/main" id="{9F7320B5-1D66-5648-8F3C-3CBB1FBA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4000" dirty="0">
                <a:ea typeface="ＭＳ Ｐゴシック" panose="020B0600070205080204" pitchFamily="34" charset="-128"/>
              </a:rPr>
              <a:t>Il legame dell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emoglobina con la CO</a:t>
            </a:r>
            <a:r>
              <a:rPr lang="it-IT" altLang="it-JP" sz="40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4000" dirty="0">
                <a:ea typeface="ＭＳ Ｐゴシック" panose="020B0600070205080204" pitchFamily="34" charset="-128"/>
              </a:rPr>
              <a:t> determina 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effetto </a:t>
            </a:r>
            <a:r>
              <a:rPr lang="it-IT" altLang="it-JP" sz="4000" dirty="0" err="1">
                <a:ea typeface="ＭＳ Ｐゴシック" panose="020B0600070205080204" pitchFamily="34" charset="-128"/>
              </a:rPr>
              <a:t>Bohr</a:t>
            </a:r>
            <a:endParaRPr lang="it-IT" altLang="it-JP" sz="4000" baseline="30000" dirty="0">
              <a:ea typeface="ＭＳ Ｐゴシック" panose="020B0600070205080204" pitchFamily="34" charset="-128"/>
            </a:endParaRPr>
          </a:p>
        </p:txBody>
      </p:sp>
      <p:sp>
        <p:nvSpPr>
          <p:cNvPr id="60418" name="Segnaposto data 3">
            <a:extLst>
              <a:ext uri="{FF2B5EF4-FFF2-40B4-BE49-F238E27FC236}">
                <a16:creationId xmlns:a16="http://schemas.microsoft.com/office/drawing/2014/main" id="{A985EB66-19D7-0242-8FDC-3AD778D367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60419" name="Segnaposto piè di pagina 4">
            <a:extLst>
              <a:ext uri="{FF2B5EF4-FFF2-40B4-BE49-F238E27FC236}">
                <a16:creationId xmlns:a16="http://schemas.microsoft.com/office/drawing/2014/main" id="{11A612ED-B6C7-7640-AEA5-A6691778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60420" name="Segnaposto numero diapositiva 5">
            <a:extLst>
              <a:ext uri="{FF2B5EF4-FFF2-40B4-BE49-F238E27FC236}">
                <a16:creationId xmlns:a16="http://schemas.microsoft.com/office/drawing/2014/main" id="{0C06EE0E-5376-B94F-BE1A-D5D845E0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AC449A-5E7F-B543-AE77-E38689FDECFF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0421" name="Immagine 2">
            <a:extLst>
              <a:ext uri="{FF2B5EF4-FFF2-40B4-BE49-F238E27FC236}">
                <a16:creationId xmlns:a16="http://schemas.microsoft.com/office/drawing/2014/main" id="{7896C5E7-BD0D-0244-9ADC-8F9977EBF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73263"/>
            <a:ext cx="8421687" cy="370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E62BEB-0171-6848-B6AD-92EBB02CE77D}"/>
              </a:ext>
            </a:extLst>
          </p:cNvPr>
          <p:cNvSpPr txBox="1"/>
          <p:nvPr/>
        </p:nvSpPr>
        <p:spPr>
          <a:xfrm>
            <a:off x="2970811" y="1698223"/>
            <a:ext cx="2581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I</a:t>
            </a:r>
            <a:r>
              <a:rPr lang="it-JP" sz="1200" dirty="0">
                <a:solidFill>
                  <a:srgbClr val="FF0000"/>
                </a:solidFill>
              </a:rPr>
              <a:t>l tetramero ha 4 residui N-terminali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>
            <a:extLst>
              <a:ext uri="{FF2B5EF4-FFF2-40B4-BE49-F238E27FC236}">
                <a16:creationId xmlns:a16="http://schemas.microsoft.com/office/drawing/2014/main" id="{C7C6EF6B-20B9-CB4B-B85D-CAE05032A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241300"/>
            <a:ext cx="7023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465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olo 1">
            <a:extLst>
              <a:ext uri="{FF2B5EF4-FFF2-40B4-BE49-F238E27FC236}">
                <a16:creationId xmlns:a16="http://schemas.microsoft.com/office/drawing/2014/main" id="{649BB37B-B3C9-DF4E-B4BB-0F4BA03E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effetto Bohr si può quantificare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DFF73D-09B0-884B-9B92-E91876698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Si può misurare la curva di saturazione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 a diversi valori di pH del mezzo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it-IT" altLang="it-JP">
                <a:ea typeface="ＭＳ Ｐゴシック" panose="020B0600070205080204" pitchFamily="34" charset="-128"/>
              </a:rPr>
              <a:t>RISULTATI</a:t>
            </a:r>
          </a:p>
          <a:p>
            <a:r>
              <a:rPr lang="it-IT" altLang="it-JP">
                <a:ea typeface="ＭＳ Ｐゴシック" panose="020B0600070205080204" pitchFamily="34" charset="-128"/>
              </a:rPr>
              <a:t>A pH &lt; 7,4 </a:t>
            </a:r>
            <a:r>
              <a:rPr lang="it-IT" altLang="it-JP">
                <a:ea typeface="ＭＳ Ｐゴシック" panose="020B0600070205080204" pitchFamily="34" charset="-128"/>
                <a:sym typeface="Wingdings" pitchFamily="2" charset="2"/>
              </a:rPr>
              <a:t> la curva di saturazione si sposta a destra</a:t>
            </a:r>
          </a:p>
          <a:p>
            <a:r>
              <a:rPr lang="it-IT" altLang="it-JP">
                <a:ea typeface="ＭＳ Ｐゴシック" panose="020B0600070205080204" pitchFamily="34" charset="-128"/>
              </a:rPr>
              <a:t>A pH &gt; 7,4 </a:t>
            </a:r>
            <a:r>
              <a:rPr lang="it-IT" altLang="it-JP">
                <a:ea typeface="ＭＳ Ｐゴシック" panose="020B0600070205080204" pitchFamily="34" charset="-128"/>
                <a:sym typeface="Wingdings" pitchFamily="2" charset="2"/>
              </a:rPr>
              <a:t> la curva di saturazione si sposta a sinistra</a:t>
            </a:r>
          </a:p>
          <a:p>
            <a:endParaRPr lang="it-IT" altLang="it-JP">
              <a:ea typeface="ＭＳ Ｐゴシック" panose="020B0600070205080204" pitchFamily="34" charset="-128"/>
            </a:endParaRPr>
          </a:p>
          <a:p>
            <a:endParaRPr lang="it-IT" altLang="it-JP">
              <a:ea typeface="ＭＳ Ｐゴシック" panose="020B0600070205080204" pitchFamily="34" charset="-128"/>
            </a:endParaRPr>
          </a:p>
          <a:p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57347" name="Segnaposto data 3">
            <a:extLst>
              <a:ext uri="{FF2B5EF4-FFF2-40B4-BE49-F238E27FC236}">
                <a16:creationId xmlns:a16="http://schemas.microsoft.com/office/drawing/2014/main" id="{FA560CE8-1AC6-2F4A-970B-9CAB026E9E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57348" name="Segnaposto piè di pagina 4">
            <a:extLst>
              <a:ext uri="{FF2B5EF4-FFF2-40B4-BE49-F238E27FC236}">
                <a16:creationId xmlns:a16="http://schemas.microsoft.com/office/drawing/2014/main" id="{21E2B74C-3EFD-4746-A0D6-630123922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57349" name="Segnaposto numero diapositiva 5">
            <a:extLst>
              <a:ext uri="{FF2B5EF4-FFF2-40B4-BE49-F238E27FC236}">
                <a16:creationId xmlns:a16="http://schemas.microsoft.com/office/drawing/2014/main" id="{6EA1B6B6-6628-E646-82D0-11FAD6A9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E9FBD8-2CFB-5348-9819-067571EFF3F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29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36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magine 1">
            <a:extLst>
              <a:ext uri="{FF2B5EF4-FFF2-40B4-BE49-F238E27FC236}">
                <a16:creationId xmlns:a16="http://schemas.microsoft.com/office/drawing/2014/main" id="{63C4E4EA-04AD-2440-947B-6756C8FB0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241300"/>
            <a:ext cx="59372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9411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olo 6">
            <a:extLst>
              <a:ext uri="{FF2B5EF4-FFF2-40B4-BE49-F238E27FC236}">
                <a16:creationId xmlns:a16="http://schemas.microsoft.com/office/drawing/2014/main" id="{EEF2A4BA-F8B9-3A4B-AD85-53B5200D5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Schema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effetto Bohr</a:t>
            </a:r>
          </a:p>
        </p:txBody>
      </p:sp>
      <p:sp>
        <p:nvSpPr>
          <p:cNvPr id="61442" name="Segnaposto data 3">
            <a:extLst>
              <a:ext uri="{FF2B5EF4-FFF2-40B4-BE49-F238E27FC236}">
                <a16:creationId xmlns:a16="http://schemas.microsoft.com/office/drawing/2014/main" id="{339A5741-2CC5-8342-9CF7-C87D43EE5A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61443" name="Segnaposto piè di pagina 4">
            <a:extLst>
              <a:ext uri="{FF2B5EF4-FFF2-40B4-BE49-F238E27FC236}">
                <a16:creationId xmlns:a16="http://schemas.microsoft.com/office/drawing/2014/main" id="{7AF03215-16D3-B042-871F-13D042590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61444" name="Segnaposto numero diapositiva 5">
            <a:extLst>
              <a:ext uri="{FF2B5EF4-FFF2-40B4-BE49-F238E27FC236}">
                <a16:creationId xmlns:a16="http://schemas.microsoft.com/office/drawing/2014/main" id="{CBFE31C1-EDC9-4540-85B0-6FB4E486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CC0C07-B67F-DA40-8C41-E8A88AA64803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1445" name="Immagine 8">
            <a:extLst>
              <a:ext uri="{FF2B5EF4-FFF2-40B4-BE49-F238E27FC236}">
                <a16:creationId xmlns:a16="http://schemas.microsoft.com/office/drawing/2014/main" id="{DDA8394A-CEDE-6E4F-BE04-A8EBE577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816100"/>
            <a:ext cx="5567362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olo 6">
            <a:extLst>
              <a:ext uri="{FF2B5EF4-FFF2-40B4-BE49-F238E27FC236}">
                <a16:creationId xmlns:a16="http://schemas.microsoft.com/office/drawing/2014/main" id="{539A8150-A919-B246-96A3-860990D1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613"/>
            <a:ext cx="8229600" cy="1143000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trasporto della CO</a:t>
            </a:r>
            <a:r>
              <a:rPr lang="it-IT" altLang="it-JP" baseline="-25000">
                <a:ea typeface="ＭＳ Ｐゴシック" panose="020B0600070205080204" pitchFamily="34" charset="-128"/>
              </a:rPr>
              <a:t>2</a:t>
            </a:r>
            <a:r>
              <a:rPr lang="it-IT" altLang="it-JP">
                <a:ea typeface="ＭＳ Ｐゴシック" panose="020B0600070205080204" pitchFamily="34" charset="-128"/>
              </a:rPr>
              <a:t> nel sangue</a:t>
            </a:r>
          </a:p>
        </p:txBody>
      </p:sp>
      <p:sp>
        <p:nvSpPr>
          <p:cNvPr id="63490" name="Segnaposto data 3">
            <a:extLst>
              <a:ext uri="{FF2B5EF4-FFF2-40B4-BE49-F238E27FC236}">
                <a16:creationId xmlns:a16="http://schemas.microsoft.com/office/drawing/2014/main" id="{47DDEC91-2B06-E84D-B472-2F201DF07A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63491" name="Segnaposto piè di pagina 4">
            <a:extLst>
              <a:ext uri="{FF2B5EF4-FFF2-40B4-BE49-F238E27FC236}">
                <a16:creationId xmlns:a16="http://schemas.microsoft.com/office/drawing/2014/main" id="{0314DC74-4631-414C-BDEF-58686F1E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63492" name="Segnaposto numero diapositiva 5">
            <a:extLst>
              <a:ext uri="{FF2B5EF4-FFF2-40B4-BE49-F238E27FC236}">
                <a16:creationId xmlns:a16="http://schemas.microsoft.com/office/drawing/2014/main" id="{887F1540-654C-7C46-B6A5-6FA88303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998244-7BC1-F24F-8837-1805B6F237B1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3493" name="Immagine 1">
            <a:extLst>
              <a:ext uri="{FF2B5EF4-FFF2-40B4-BE49-F238E27FC236}">
                <a16:creationId xmlns:a16="http://schemas.microsoft.com/office/drawing/2014/main" id="{AAFBFF8B-4E25-1F46-9D24-6AFACADDD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0475"/>
            <a:ext cx="9144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olo 6">
            <a:extLst>
              <a:ext uri="{FF2B5EF4-FFF2-40B4-BE49-F238E27FC236}">
                <a16:creationId xmlns:a16="http://schemas.microsoft.com/office/drawing/2014/main" id="{02836CA7-1494-C248-A0EB-8070AF45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trasporto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O</a:t>
            </a:r>
            <a:r>
              <a:rPr lang="it-IT" altLang="it-JP" baseline="-25000">
                <a:ea typeface="ＭＳ Ｐゴシック" panose="020B0600070205080204" pitchFamily="34" charset="-128"/>
              </a:rPr>
              <a:t>2</a:t>
            </a:r>
            <a:r>
              <a:rPr lang="it-IT" altLang="it-JP">
                <a:ea typeface="ＭＳ Ｐゴシック" panose="020B0600070205080204" pitchFamily="34" charset="-128"/>
              </a:rPr>
              <a:t> nel sangue</a:t>
            </a:r>
          </a:p>
        </p:txBody>
      </p:sp>
      <p:sp>
        <p:nvSpPr>
          <p:cNvPr id="65538" name="Segnaposto data 3">
            <a:extLst>
              <a:ext uri="{FF2B5EF4-FFF2-40B4-BE49-F238E27FC236}">
                <a16:creationId xmlns:a16="http://schemas.microsoft.com/office/drawing/2014/main" id="{BAA50F42-F462-B64E-BD86-93F63DBB7AC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65539" name="Segnaposto piè di pagina 4">
            <a:extLst>
              <a:ext uri="{FF2B5EF4-FFF2-40B4-BE49-F238E27FC236}">
                <a16:creationId xmlns:a16="http://schemas.microsoft.com/office/drawing/2014/main" id="{C8FCCEA2-DA32-774D-ADEB-7F03D342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65540" name="Segnaposto numero diapositiva 5">
            <a:extLst>
              <a:ext uri="{FF2B5EF4-FFF2-40B4-BE49-F238E27FC236}">
                <a16:creationId xmlns:a16="http://schemas.microsoft.com/office/drawing/2014/main" id="{487C60B1-3388-1647-8101-555A2941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F7B749-A929-944E-9366-EC39248159A5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33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5541" name="Immagine 2">
            <a:extLst>
              <a:ext uri="{FF2B5EF4-FFF2-40B4-BE49-F238E27FC236}">
                <a16:creationId xmlns:a16="http://schemas.microsoft.com/office/drawing/2014/main" id="{29DCD8A7-FB50-E247-820F-2F6207BB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9144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olo 1">
            <a:extLst>
              <a:ext uri="{FF2B5EF4-FFF2-40B4-BE49-F238E27FC236}">
                <a16:creationId xmlns:a16="http://schemas.microsoft.com/office/drawing/2014/main" id="{07E3A1B2-A5AF-3740-A08B-B4186141E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>
                <a:ea typeface="ＭＳ Ｐゴシック" panose="020B0600070205080204" pitchFamily="34" charset="-128"/>
              </a:rPr>
              <a:t>L</a:t>
            </a:r>
            <a:r>
              <a:rPr lang="it-IT" altLang="it-IT" sz="3600">
                <a:ea typeface="ＭＳ Ｐゴシック" panose="020B0600070205080204" pitchFamily="34" charset="-128"/>
              </a:rPr>
              <a:t>’</a:t>
            </a:r>
            <a:r>
              <a:rPr lang="it-IT" altLang="it-JP" sz="3600">
                <a:ea typeface="ＭＳ Ｐゴシック" panose="020B0600070205080204" pitchFamily="34" charset="-128"/>
              </a:rPr>
              <a:t>effettore allosterico 2,3-bisfosfoglicerato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F2A6FB9-5BC3-BB40-B040-B36063FAB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71763"/>
            <a:ext cx="5002213" cy="3684587"/>
          </a:xfrm>
        </p:spPr>
        <p:txBody>
          <a:bodyPr/>
          <a:lstStyle/>
          <a:p>
            <a:r>
              <a:rPr lang="it-IT" altLang="it-JP" sz="2400">
                <a:ea typeface="ＭＳ Ｐゴシック" panose="020B0600070205080204" pitchFamily="34" charset="-128"/>
              </a:rPr>
              <a:t>il BPG riduce 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it-JP" sz="2400">
                <a:ea typeface="ＭＳ Ｐゴシック" panose="020B0600070205080204" pitchFamily="34" charset="-128"/>
              </a:rPr>
              <a:t>affinità dell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Hb per 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O</a:t>
            </a:r>
            <a:r>
              <a:rPr lang="it-IT" altLang="ja-JP" sz="2400" baseline="-25000">
                <a:ea typeface="ＭＳ Ｐゴシック" panose="020B0600070205080204" pitchFamily="34" charset="-128"/>
              </a:rPr>
              <a:t>2</a:t>
            </a:r>
          </a:p>
          <a:p>
            <a:r>
              <a:rPr lang="it-IT" altLang="it-JP" sz="2400">
                <a:ea typeface="ＭＳ Ｐゴシック" panose="020B0600070205080204" pitchFamily="34" charset="-128"/>
              </a:rPr>
              <a:t>Quando il BPG si lega all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it-JP" sz="2400">
                <a:ea typeface="ＭＳ Ｐゴシック" panose="020B0600070205080204" pitchFamily="34" charset="-128"/>
              </a:rPr>
              <a:t>ossi-emoglobina, 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it-JP" sz="2400">
                <a:ea typeface="ＭＳ Ｐゴシック" panose="020B0600070205080204" pitchFamily="34" charset="-128"/>
              </a:rPr>
              <a:t>equilibrio si sposta a sinistra e si libera O</a:t>
            </a:r>
            <a:r>
              <a:rPr lang="it-IT" altLang="it-JP" sz="2400" baseline="-25000">
                <a:ea typeface="ＭＳ Ｐゴシック" panose="020B0600070205080204" pitchFamily="34" charset="-128"/>
              </a:rPr>
              <a:t>2</a:t>
            </a:r>
            <a:r>
              <a:rPr lang="it-IT" altLang="it-JP" sz="2400">
                <a:ea typeface="ＭＳ Ｐゴシック" panose="020B0600070205080204" pitchFamily="34" charset="-128"/>
              </a:rPr>
              <a:t> e il complesso Hb-BPG</a:t>
            </a:r>
          </a:p>
          <a:p>
            <a:r>
              <a:rPr lang="it-IT" altLang="it-JP" sz="2400">
                <a:ea typeface="ＭＳ Ｐゴシック" panose="020B0600070205080204" pitchFamily="34" charset="-128"/>
              </a:rPr>
              <a:t>il BPG stabilizza lo stato T dell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Hb, legandosi al centro del tetramero</a:t>
            </a:r>
          </a:p>
          <a:p>
            <a:pPr>
              <a:buFont typeface="Arial" panose="020B0604020202020204" pitchFamily="34" charset="0"/>
              <a:buNone/>
            </a:pPr>
            <a:endParaRPr lang="it-IT" altLang="it-JP" sz="2400">
              <a:ea typeface="ＭＳ Ｐゴシック" panose="020B0600070205080204" pitchFamily="34" charset="-128"/>
            </a:endParaRPr>
          </a:p>
        </p:txBody>
      </p:sp>
      <p:sp>
        <p:nvSpPr>
          <p:cNvPr id="67587" name="Segnaposto data 2">
            <a:extLst>
              <a:ext uri="{FF2B5EF4-FFF2-40B4-BE49-F238E27FC236}">
                <a16:creationId xmlns:a16="http://schemas.microsoft.com/office/drawing/2014/main" id="{9F13CF92-3742-4749-95B8-1F096EA30C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67588" name="Segnaposto piè di pagina 3">
            <a:extLst>
              <a:ext uri="{FF2B5EF4-FFF2-40B4-BE49-F238E27FC236}">
                <a16:creationId xmlns:a16="http://schemas.microsoft.com/office/drawing/2014/main" id="{8293F32C-4157-0D45-9CE5-A43F6A29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67589" name="Segnaposto numero diapositiva 4">
            <a:extLst>
              <a:ext uri="{FF2B5EF4-FFF2-40B4-BE49-F238E27FC236}">
                <a16:creationId xmlns:a16="http://schemas.microsoft.com/office/drawing/2014/main" id="{48AFFFCC-79A7-4E46-A9D8-F39F3BE3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21960F-9108-8C4E-B40E-76476B329277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67590" name="Immagine 5">
            <a:extLst>
              <a:ext uri="{FF2B5EF4-FFF2-40B4-BE49-F238E27FC236}">
                <a16:creationId xmlns:a16="http://schemas.microsoft.com/office/drawing/2014/main" id="{936E410D-90D7-8343-A668-8474B001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2846388"/>
            <a:ext cx="2336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Immagine 7">
            <a:extLst>
              <a:ext uri="{FF2B5EF4-FFF2-40B4-BE49-F238E27FC236}">
                <a16:creationId xmlns:a16="http://schemas.microsoft.com/office/drawing/2014/main" id="{D38182FA-E30F-0349-BCBC-5C5306400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04950"/>
            <a:ext cx="88328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>
            <a:extLst>
              <a:ext uri="{FF2B5EF4-FFF2-40B4-BE49-F238E27FC236}">
                <a16:creationId xmlns:a16="http://schemas.microsoft.com/office/drawing/2014/main" id="{E60DAE5A-6B63-344A-925F-C3E4675E7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1300"/>
            <a:ext cx="33528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Immagine 1">
            <a:extLst>
              <a:ext uri="{FF2B5EF4-FFF2-40B4-BE49-F238E27FC236}">
                <a16:creationId xmlns:a16="http://schemas.microsoft.com/office/drawing/2014/main" id="{CD3080CB-7D6B-904B-876D-6FC67CA85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241300"/>
            <a:ext cx="30067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egnaposto data 3">
            <a:extLst>
              <a:ext uri="{FF2B5EF4-FFF2-40B4-BE49-F238E27FC236}">
                <a16:creationId xmlns:a16="http://schemas.microsoft.com/office/drawing/2014/main" id="{7B8A60D2-833C-1341-9950-589F9135C13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0658" name="Segnaposto piè di pagina 4">
            <a:extLst>
              <a:ext uri="{FF2B5EF4-FFF2-40B4-BE49-F238E27FC236}">
                <a16:creationId xmlns:a16="http://schemas.microsoft.com/office/drawing/2014/main" id="{FEBECEDF-609D-084C-8B3B-CD0DBAAA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0659" name="Segnaposto numero diapositiva 5">
            <a:extLst>
              <a:ext uri="{FF2B5EF4-FFF2-40B4-BE49-F238E27FC236}">
                <a16:creationId xmlns:a16="http://schemas.microsoft.com/office/drawing/2014/main" id="{CF214751-F264-2349-809B-5928DF9BA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06AD04-A5F6-0046-9C1B-5498031E848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0660" name="Immagine 7" descr="mage result for 2,3 BPG hemoglobin">
            <a:extLst>
              <a:ext uri="{FF2B5EF4-FFF2-40B4-BE49-F238E27FC236}">
                <a16:creationId xmlns:a16="http://schemas.microsoft.com/office/drawing/2014/main" id="{41244CC9-1D68-B64A-929A-5E19118E1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73025"/>
            <a:ext cx="611505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olo 5">
            <a:extLst>
              <a:ext uri="{FF2B5EF4-FFF2-40B4-BE49-F238E27FC236}">
                <a16:creationId xmlns:a16="http://schemas.microsoft.com/office/drawing/2014/main" id="{6A3DB762-B3DA-B54D-8354-CD990DEE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 fetale</a:t>
            </a:r>
          </a:p>
        </p:txBody>
      </p:sp>
      <p:sp>
        <p:nvSpPr>
          <p:cNvPr id="71682" name="Segnaposto contenuto 6">
            <a:extLst>
              <a:ext uri="{FF2B5EF4-FFF2-40B4-BE49-F238E27FC236}">
                <a16:creationId xmlns:a16="http://schemas.microsoft.com/office/drawing/2014/main" id="{D448D64D-0ADF-E648-988E-690BF711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Il feto non sintetizza la sub-unità β, ma una variante, la </a:t>
            </a:r>
            <a:r>
              <a:rPr lang="it-IT" altLang="it-JP" b="1" dirty="0">
                <a:ea typeface="ＭＳ Ｐゴシック" panose="020B0600070205080204" pitchFamily="34" charset="-128"/>
              </a:rPr>
              <a:t>sub-unità </a:t>
            </a:r>
            <a:r>
              <a:rPr lang="it-IT" altLang="it-JP" b="1" dirty="0" err="1">
                <a:ea typeface="ＭＳ Ｐゴシック" panose="020B0600070205080204" pitchFamily="34" charset="-128"/>
              </a:rPr>
              <a:t>γ</a:t>
            </a:r>
            <a:endParaRPr lang="it-IT" altLang="it-JP" b="1" dirty="0">
              <a:ea typeface="ＭＳ Ｐゴシック" panose="020B0600070205080204" pitchFamily="34" charset="-128"/>
            </a:endParaRPr>
          </a:p>
          <a:p>
            <a:r>
              <a:rPr lang="it-IT" altLang="it-JP" dirty="0">
                <a:ea typeface="ＭＳ Ｐゴシック" panose="020B0600070205080204" pitchFamily="34" charset="-128"/>
              </a:rPr>
              <a:t>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emoglobina fetale (</a:t>
            </a:r>
            <a:r>
              <a:rPr lang="it-IT" altLang="it-JP" dirty="0" err="1">
                <a:ea typeface="ＭＳ Ｐゴシック" panose="020B0600070205080204" pitchFamily="34" charset="-128"/>
              </a:rPr>
              <a:t>HbF</a:t>
            </a:r>
            <a:r>
              <a:rPr lang="it-IT" altLang="it-JP" dirty="0">
                <a:ea typeface="ＭＳ Ｐゴシック" panose="020B0600070205080204" pitchFamily="34" charset="-128"/>
              </a:rPr>
              <a:t>) è un tetramero: </a:t>
            </a:r>
            <a:r>
              <a:rPr lang="it-IT" altLang="it-JP" b="1" dirty="0">
                <a:ea typeface="ＭＳ Ｐゴシック" panose="020B0600070205080204" pitchFamily="34" charset="-128"/>
              </a:rPr>
              <a:t>α2γ2</a:t>
            </a:r>
          </a:p>
          <a:p>
            <a:r>
              <a:rPr lang="it-IT" altLang="it-JP" b="1" dirty="0" err="1">
                <a:ea typeface="ＭＳ Ｐゴシック" panose="020B0600070205080204" pitchFamily="34" charset="-128"/>
              </a:rPr>
              <a:t>HbF</a:t>
            </a:r>
            <a:r>
              <a:rPr lang="it-IT" altLang="it-JP" b="1" dirty="0">
                <a:ea typeface="ＭＳ Ｐゴシック" panose="020B0600070205080204" pitchFamily="34" charset="-128"/>
              </a:rPr>
              <a:t> ha bassa affinità per 2,3-BPG</a:t>
            </a:r>
            <a:r>
              <a:rPr lang="it-IT" altLang="it-JP" dirty="0">
                <a:ea typeface="ＭＳ Ｐゴシック" panose="020B0600070205080204" pitchFamily="34" charset="-128"/>
              </a:rPr>
              <a:t>, ed alta affinità per 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dirty="0">
                <a:ea typeface="ＭＳ Ｐゴシック" panose="020B0600070205080204" pitchFamily="34" charset="-128"/>
              </a:rPr>
              <a:t>, che viene trasferito dalla </a:t>
            </a:r>
            <a:r>
              <a:rPr lang="it-IT" altLang="it-JP" b="1" dirty="0" err="1">
                <a:ea typeface="ＭＳ Ｐゴシック" panose="020B0600070205080204" pitchFamily="34" charset="-128"/>
              </a:rPr>
              <a:t>HbA</a:t>
            </a:r>
            <a:r>
              <a:rPr lang="it-IT" altLang="it-JP" dirty="0">
                <a:ea typeface="ＭＳ Ｐゴシック" panose="020B0600070205080204" pitchFamily="34" charset="-128"/>
              </a:rPr>
              <a:t> della madre, attraverso la placenta</a:t>
            </a:r>
          </a:p>
        </p:txBody>
      </p:sp>
      <p:sp>
        <p:nvSpPr>
          <p:cNvPr id="71683" name="Segnaposto data 1">
            <a:extLst>
              <a:ext uri="{FF2B5EF4-FFF2-40B4-BE49-F238E27FC236}">
                <a16:creationId xmlns:a16="http://schemas.microsoft.com/office/drawing/2014/main" id="{FB4A43C8-7C21-1443-AC4A-4458990C9A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1684" name="Segnaposto piè di pagina 2">
            <a:extLst>
              <a:ext uri="{FF2B5EF4-FFF2-40B4-BE49-F238E27FC236}">
                <a16:creationId xmlns:a16="http://schemas.microsoft.com/office/drawing/2014/main" id="{1B1B9F4D-3643-8346-966F-570086DDF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1685" name="Segnaposto numero diapositiva 3">
            <a:extLst>
              <a:ext uri="{FF2B5EF4-FFF2-40B4-BE49-F238E27FC236}">
                <a16:creationId xmlns:a16="http://schemas.microsoft.com/office/drawing/2014/main" id="{B4EFE038-E9D2-904C-822C-B18E550B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70AD2E-4607-9147-8612-FC403FCD3AA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Immagine 1">
            <a:extLst>
              <a:ext uri="{FF2B5EF4-FFF2-40B4-BE49-F238E27FC236}">
                <a16:creationId xmlns:a16="http://schemas.microsoft.com/office/drawing/2014/main" id="{38A5BC84-4C74-E348-9D9B-AECB24D45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241300"/>
            <a:ext cx="48895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98FA159-F31E-4E43-93F8-5568C8A1F3D2}"/>
              </a:ext>
            </a:extLst>
          </p:cNvPr>
          <p:cNvSpPr/>
          <p:nvPr/>
        </p:nvSpPr>
        <p:spPr>
          <a:xfrm>
            <a:off x="1923803" y="5248895"/>
            <a:ext cx="4987636" cy="8787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JP"/>
          </a:p>
        </p:txBody>
      </p:sp>
    </p:spTree>
    <p:extLst>
      <p:ext uri="{BB962C8B-B14F-4D97-AF65-F5344CB8AC3E}">
        <p14:creationId xmlns:p14="http://schemas.microsoft.com/office/powerpoint/2010/main" val="767937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egnaposto data 3">
            <a:extLst>
              <a:ext uri="{FF2B5EF4-FFF2-40B4-BE49-F238E27FC236}">
                <a16:creationId xmlns:a16="http://schemas.microsoft.com/office/drawing/2014/main" id="{91C33451-7AA9-1C46-A257-08B7E9A0425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2706" name="Segnaposto piè di pagina 4">
            <a:extLst>
              <a:ext uri="{FF2B5EF4-FFF2-40B4-BE49-F238E27FC236}">
                <a16:creationId xmlns:a16="http://schemas.microsoft.com/office/drawing/2014/main" id="{ADCE24A9-CB54-B649-BE58-26C70B07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2707" name="Segnaposto numero diapositiva 5">
            <a:extLst>
              <a:ext uri="{FF2B5EF4-FFF2-40B4-BE49-F238E27FC236}">
                <a16:creationId xmlns:a16="http://schemas.microsoft.com/office/drawing/2014/main" id="{9D8ADAA7-67D3-604D-9C55-F7794AAE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0994293-A947-A648-AC67-B3033022570F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39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2708" name="Immagine 8" descr="mage result for fetal hemoglobin">
            <a:extLst>
              <a:ext uri="{FF2B5EF4-FFF2-40B4-BE49-F238E27FC236}">
                <a16:creationId xmlns:a16="http://schemas.microsoft.com/office/drawing/2014/main" id="{BB85D06F-EBBA-E545-9836-7A4C914F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558800"/>
            <a:ext cx="6505575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olo 6">
            <a:extLst>
              <a:ext uri="{FF2B5EF4-FFF2-40B4-BE49-F238E27FC236}">
                <a16:creationId xmlns:a16="http://schemas.microsoft.com/office/drawing/2014/main" id="{DB94C2C3-15EC-454F-B441-579038A7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effetto della temperatura sulla curva di dissociazione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Hb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74754" name="Segnaposto data 1">
            <a:extLst>
              <a:ext uri="{FF2B5EF4-FFF2-40B4-BE49-F238E27FC236}">
                <a16:creationId xmlns:a16="http://schemas.microsoft.com/office/drawing/2014/main" id="{A1D557ED-AE12-544B-B037-553E6153B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4755" name="Segnaposto piè di pagina 2">
            <a:extLst>
              <a:ext uri="{FF2B5EF4-FFF2-40B4-BE49-F238E27FC236}">
                <a16:creationId xmlns:a16="http://schemas.microsoft.com/office/drawing/2014/main" id="{0DCB3BE0-89CF-E040-9418-425E7BA3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4756" name="Segnaposto numero diapositiva 3">
            <a:extLst>
              <a:ext uri="{FF2B5EF4-FFF2-40B4-BE49-F238E27FC236}">
                <a16:creationId xmlns:a16="http://schemas.microsoft.com/office/drawing/2014/main" id="{E2E10BE2-7E0C-E640-96FF-9E6B08EE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3E5269-6B70-7E4C-A590-D780CEF18145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40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4757" name="Immagine 5" descr="mage result for hemoglobin dissociation curve temperature">
            <a:extLst>
              <a:ext uri="{FF2B5EF4-FFF2-40B4-BE49-F238E27FC236}">
                <a16:creationId xmlns:a16="http://schemas.microsoft.com/office/drawing/2014/main" id="{8DAD3129-A028-7145-8001-9531E67F6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3" y="1681069"/>
            <a:ext cx="5078413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olo 1">
            <a:extLst>
              <a:ext uri="{FF2B5EF4-FFF2-40B4-BE49-F238E27FC236}">
                <a16:creationId xmlns:a16="http://schemas.microsoft.com/office/drawing/2014/main" id="{0B2E16F8-809A-6845-9143-AD863B7D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effetto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anemia sulla curva di dissociazione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Hb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76802" name="Segnaposto data 2">
            <a:extLst>
              <a:ext uri="{FF2B5EF4-FFF2-40B4-BE49-F238E27FC236}">
                <a16:creationId xmlns:a16="http://schemas.microsoft.com/office/drawing/2014/main" id="{3BCF3870-9C24-3E43-8113-9EC03762A6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6803" name="Segnaposto piè di pagina 3">
            <a:extLst>
              <a:ext uri="{FF2B5EF4-FFF2-40B4-BE49-F238E27FC236}">
                <a16:creationId xmlns:a16="http://schemas.microsoft.com/office/drawing/2014/main" id="{4F42A49E-C337-D149-8BEF-B8BC36851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6804" name="Segnaposto numero diapositiva 4">
            <a:extLst>
              <a:ext uri="{FF2B5EF4-FFF2-40B4-BE49-F238E27FC236}">
                <a16:creationId xmlns:a16="http://schemas.microsoft.com/office/drawing/2014/main" id="{D4346422-6B16-6648-B0B4-2E9DC64A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9006D1-B279-0A41-BFD2-F18C16FECFC1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6805" name="Immagine 6">
            <a:extLst>
              <a:ext uri="{FF2B5EF4-FFF2-40B4-BE49-F238E27FC236}">
                <a16:creationId xmlns:a16="http://schemas.microsoft.com/office/drawing/2014/main" id="{EAA26613-0D28-7647-BD1D-514CA08B8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709738"/>
            <a:ext cx="58420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5">
            <a:extLst>
              <a:ext uri="{FF2B5EF4-FFF2-40B4-BE49-F238E27FC236}">
                <a16:creationId xmlns:a16="http://schemas.microsoft.com/office/drawing/2014/main" id="{D55746B1-A65C-BC48-B3CD-99DEF202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La carbossi-emoglobina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EBEA178-5D43-814C-98EC-3EA191AD1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r>
              <a:rPr lang="it-IT" altLang="it-JP" sz="2800" dirty="0">
                <a:ea typeface="ＭＳ Ｐゴシック" panose="020B0600070205080204" pitchFamily="34" charset="-128"/>
              </a:rPr>
              <a:t>Il monossido di carbonio (CO) si lega al Fe</a:t>
            </a:r>
            <a:r>
              <a:rPr lang="it-IT" altLang="it-JP" sz="2800" baseline="30000" dirty="0">
                <a:ea typeface="ＭＳ Ｐゴシック" panose="020B0600070205080204" pitchFamily="34" charset="-128"/>
              </a:rPr>
              <a:t>2+ </a:t>
            </a:r>
            <a:r>
              <a:rPr lang="it-IT" altLang="it-JP" sz="2800" dirty="0">
                <a:ea typeface="ＭＳ Ｐゴシック" panose="020B0600070205080204" pitchFamily="34" charset="-128"/>
              </a:rPr>
              <a:t>dell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eme.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Il legame CO--Fe è </a:t>
            </a:r>
            <a:r>
              <a:rPr lang="it-IT" altLang="it-JP" sz="2400" b="1" dirty="0">
                <a:ea typeface="ＭＳ Ｐゴシック" panose="020B0600070205080204" pitchFamily="34" charset="-128"/>
              </a:rPr>
              <a:t>200 volte più stabile </a:t>
            </a:r>
            <a:r>
              <a:rPr lang="it-IT" altLang="it-JP" sz="2400" dirty="0">
                <a:ea typeface="ＭＳ Ｐゴシック" panose="020B0600070205080204" pitchFamily="34" charset="-128"/>
              </a:rPr>
              <a:t>del legame O</a:t>
            </a:r>
            <a:r>
              <a:rPr lang="it-IT" altLang="it-JP" sz="24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it-JP" sz="2400" dirty="0">
                <a:ea typeface="ＭＳ Ｐゴシック" panose="020B0600070205080204" pitchFamily="34" charset="-128"/>
              </a:rPr>
              <a:t>—</a:t>
            </a:r>
            <a:r>
              <a:rPr lang="it-IT" altLang="it-JP" sz="2400" dirty="0">
                <a:ea typeface="ＭＳ Ｐゴシック" panose="020B0600070205080204" pitchFamily="34" charset="-128"/>
              </a:rPr>
              <a:t>Fe</a:t>
            </a:r>
          </a:p>
          <a:p>
            <a:pPr lvl="1"/>
            <a:r>
              <a:rPr lang="it-IT" altLang="it-JP" sz="2400" dirty="0" err="1">
                <a:ea typeface="ＭＳ Ｐゴシック" panose="020B0600070205080204" pitchFamily="34" charset="-128"/>
              </a:rPr>
              <a:t>Hb</a:t>
            </a:r>
            <a:r>
              <a:rPr lang="it-IT" altLang="it-JP" sz="2400" dirty="0">
                <a:ea typeface="ＭＳ Ｐゴシック" panose="020B0600070205080204" pitchFamily="34" charset="-128"/>
              </a:rPr>
              <a:t> è nello stato </a:t>
            </a:r>
            <a:r>
              <a:rPr lang="it-IT" altLang="it-JP" sz="2400" dirty="0" err="1">
                <a:ea typeface="ＭＳ Ｐゴシック" panose="020B0600070205080204" pitchFamily="34" charset="-128"/>
              </a:rPr>
              <a:t>R</a:t>
            </a:r>
            <a:r>
              <a:rPr lang="it-IT" altLang="it-JP" sz="2400" dirty="0">
                <a:ea typeface="ＭＳ Ｐゴシック" panose="020B0600070205080204" pitchFamily="34" charset="-128"/>
              </a:rPr>
              <a:t> (alta affinità)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CO si forma dal metabolismo endogeno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prodotto del catabolismo dell</a:t>
            </a:r>
            <a:r>
              <a:rPr lang="it-IT" altLang="it-IT" sz="2400" dirty="0">
                <a:ea typeface="ＭＳ Ｐゴシック" panose="020B0600070205080204" pitchFamily="34" charset="-128"/>
              </a:rPr>
              <a:t>’</a:t>
            </a:r>
            <a:r>
              <a:rPr lang="it-IT" altLang="it-JP" sz="2400" dirty="0">
                <a:ea typeface="ＭＳ Ｐゴシック" panose="020B0600070205080204" pitchFamily="34" charset="-128"/>
              </a:rPr>
              <a:t>eme (</a:t>
            </a:r>
            <a:r>
              <a:rPr lang="it-IT" altLang="it-JP" sz="2400" b="1" dirty="0">
                <a:ea typeface="ＭＳ Ｐゴシック" panose="020B0600070205080204" pitchFamily="34" charset="-128"/>
              </a:rPr>
              <a:t>eme ossigenasi</a:t>
            </a:r>
            <a:r>
              <a:rPr lang="it-IT" altLang="it-JP" sz="2400" dirty="0">
                <a:ea typeface="ＭＳ Ｐゴシック" panose="020B0600070205080204" pitchFamily="34" charset="-128"/>
              </a:rPr>
              <a:t>), minime quantità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prodotto di combustione di idrocarburi (scarsa disponibilità di ossigeno; inquinamento atmosferico)</a:t>
            </a:r>
          </a:p>
          <a:p>
            <a:pPr lvl="1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</p:txBody>
      </p:sp>
      <p:sp>
        <p:nvSpPr>
          <p:cNvPr id="78851" name="Segnaposto data 2">
            <a:extLst>
              <a:ext uri="{FF2B5EF4-FFF2-40B4-BE49-F238E27FC236}">
                <a16:creationId xmlns:a16="http://schemas.microsoft.com/office/drawing/2014/main" id="{893225BA-223B-9642-AFA2-C1C199C3EC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8852" name="Segnaposto piè di pagina 3">
            <a:extLst>
              <a:ext uri="{FF2B5EF4-FFF2-40B4-BE49-F238E27FC236}">
                <a16:creationId xmlns:a16="http://schemas.microsoft.com/office/drawing/2014/main" id="{7808DA41-E9A3-064C-9496-75BB2FF3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8853" name="Segnaposto numero diapositiva 4">
            <a:extLst>
              <a:ext uri="{FF2B5EF4-FFF2-40B4-BE49-F238E27FC236}">
                <a16:creationId xmlns:a16="http://schemas.microsoft.com/office/drawing/2014/main" id="{70CF2BB3-2BF1-7649-9BCB-8EB46A3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C597AC-E6E7-3B4A-86DA-9B7BFB65815A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olo 6">
            <a:extLst>
              <a:ext uri="{FF2B5EF4-FFF2-40B4-BE49-F238E27FC236}">
                <a16:creationId xmlns:a16="http://schemas.microsoft.com/office/drawing/2014/main" id="{97C2C429-1FA9-A044-B1BF-83EE13ED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La struttura del carbossi-eme</a:t>
            </a:r>
          </a:p>
        </p:txBody>
      </p:sp>
      <p:sp>
        <p:nvSpPr>
          <p:cNvPr id="79874" name="Segnaposto data 3">
            <a:extLst>
              <a:ext uri="{FF2B5EF4-FFF2-40B4-BE49-F238E27FC236}">
                <a16:creationId xmlns:a16="http://schemas.microsoft.com/office/drawing/2014/main" id="{789D25CD-C7BE-EC44-8724-02035D110E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79875" name="Segnaposto piè di pagina 4">
            <a:extLst>
              <a:ext uri="{FF2B5EF4-FFF2-40B4-BE49-F238E27FC236}">
                <a16:creationId xmlns:a16="http://schemas.microsoft.com/office/drawing/2014/main" id="{4F4DE4F8-8A20-9B4C-A0D1-3F096D25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79876" name="Segnaposto numero diapositiva 5">
            <a:extLst>
              <a:ext uri="{FF2B5EF4-FFF2-40B4-BE49-F238E27FC236}">
                <a16:creationId xmlns:a16="http://schemas.microsoft.com/office/drawing/2014/main" id="{EBFD9B50-4EF8-C14E-B186-8D6B8307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2F9433-D3B2-3D4B-8CBA-502551CC8BF9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43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79877" name="Immagine 8">
            <a:extLst>
              <a:ext uri="{FF2B5EF4-FFF2-40B4-BE49-F238E27FC236}">
                <a16:creationId xmlns:a16="http://schemas.microsoft.com/office/drawing/2014/main" id="{5297959F-5259-CC4A-B2BB-25FA7CEC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68450"/>
            <a:ext cx="88011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1">
            <a:extLst>
              <a:ext uri="{FF2B5EF4-FFF2-40B4-BE49-F238E27FC236}">
                <a16:creationId xmlns:a16="http://schemas.microsoft.com/office/drawing/2014/main" id="{0086C0E4-A56F-FE4F-9871-C5801CBF8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241300"/>
            <a:ext cx="47783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olo 1">
            <a:extLst>
              <a:ext uri="{FF2B5EF4-FFF2-40B4-BE49-F238E27FC236}">
                <a16:creationId xmlns:a16="http://schemas.microsoft.com/office/drawing/2014/main" id="{28C66C01-5CCC-704A-85A8-0DE399FC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>
                <a:ea typeface="ＭＳ Ｐゴシック" panose="020B0600070205080204" pitchFamily="34" charset="-128"/>
              </a:rPr>
              <a:t>L</a:t>
            </a:r>
            <a:r>
              <a:rPr lang="it-IT" altLang="it-IT" sz="3600">
                <a:ea typeface="ＭＳ Ｐゴシック" panose="020B0600070205080204" pitchFamily="34" charset="-128"/>
              </a:rPr>
              <a:t>’</a:t>
            </a:r>
            <a:r>
              <a:rPr lang="it-IT" altLang="it-JP" sz="3600">
                <a:ea typeface="ＭＳ Ｐゴシック" panose="020B0600070205080204" pitchFamily="34" charset="-128"/>
              </a:rPr>
              <a:t>effetto del monossido di carbonio (CO) sulla curva di dissociazione dell</a:t>
            </a:r>
            <a:r>
              <a:rPr lang="it-IT" altLang="it-IT" sz="3600">
                <a:ea typeface="ＭＳ Ｐゴシック" panose="020B0600070205080204" pitchFamily="34" charset="-128"/>
              </a:rPr>
              <a:t>’</a:t>
            </a:r>
            <a:r>
              <a:rPr lang="it-IT" altLang="ja-JP" sz="3600">
                <a:ea typeface="ＭＳ Ｐゴシック" panose="020B0600070205080204" pitchFamily="34" charset="-128"/>
              </a:rPr>
              <a:t>Hb</a:t>
            </a:r>
            <a:endParaRPr lang="it-IT" altLang="it-JP" sz="3600">
              <a:ea typeface="ＭＳ Ｐゴシック" panose="020B0600070205080204" pitchFamily="34" charset="-128"/>
            </a:endParaRPr>
          </a:p>
        </p:txBody>
      </p:sp>
      <p:sp>
        <p:nvSpPr>
          <p:cNvPr id="82946" name="Segnaposto data 2">
            <a:extLst>
              <a:ext uri="{FF2B5EF4-FFF2-40B4-BE49-F238E27FC236}">
                <a16:creationId xmlns:a16="http://schemas.microsoft.com/office/drawing/2014/main" id="{63EA55D5-D408-7745-A93D-9B80988BC02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82947" name="Segnaposto piè di pagina 3">
            <a:extLst>
              <a:ext uri="{FF2B5EF4-FFF2-40B4-BE49-F238E27FC236}">
                <a16:creationId xmlns:a16="http://schemas.microsoft.com/office/drawing/2014/main" id="{0C75A308-90B3-294A-8197-547D9079F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82948" name="Segnaposto numero diapositiva 4">
            <a:extLst>
              <a:ext uri="{FF2B5EF4-FFF2-40B4-BE49-F238E27FC236}">
                <a16:creationId xmlns:a16="http://schemas.microsoft.com/office/drawing/2014/main" id="{0B4B9E12-9917-D644-B52D-97888DB0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B9810F3-B300-DF4A-8AE5-AE4B01CCC67D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45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2949" name="Immagine 5">
            <a:extLst>
              <a:ext uri="{FF2B5EF4-FFF2-40B4-BE49-F238E27FC236}">
                <a16:creationId xmlns:a16="http://schemas.microsoft.com/office/drawing/2014/main" id="{363956D8-6F26-C043-8896-E4B079E9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2362200"/>
            <a:ext cx="53213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olo 1">
            <a:extLst>
              <a:ext uri="{FF2B5EF4-FFF2-40B4-BE49-F238E27FC236}">
                <a16:creationId xmlns:a16="http://schemas.microsoft.com/office/drawing/2014/main" id="{C69D4B97-C1F8-1B42-BDBC-6266A6ADE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>
                <a:ea typeface="ＭＳ Ｐゴシック" panose="020B0600070205080204" pitchFamily="34" charset="-128"/>
              </a:rPr>
              <a:t>L</a:t>
            </a:r>
            <a:r>
              <a:rPr lang="it-IT" altLang="it-IT" sz="3600">
                <a:ea typeface="ＭＳ Ｐゴシック" panose="020B0600070205080204" pitchFamily="34" charset="-128"/>
              </a:rPr>
              <a:t>’</a:t>
            </a:r>
            <a:r>
              <a:rPr lang="it-IT" altLang="it-JP" sz="3600">
                <a:ea typeface="ＭＳ Ｐゴシック" panose="020B0600070205080204" pitchFamily="34" charset="-128"/>
              </a:rPr>
              <a:t>anemia falciforme - sickled cell anemia</a:t>
            </a:r>
          </a:p>
        </p:txBody>
      </p:sp>
      <p:sp>
        <p:nvSpPr>
          <p:cNvPr id="84994" name="Segnaposto data 2">
            <a:extLst>
              <a:ext uri="{FF2B5EF4-FFF2-40B4-BE49-F238E27FC236}">
                <a16:creationId xmlns:a16="http://schemas.microsoft.com/office/drawing/2014/main" id="{31DCF713-89CC-3B4E-921F-F7326CB4A4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84995" name="Segnaposto piè di pagina 3">
            <a:extLst>
              <a:ext uri="{FF2B5EF4-FFF2-40B4-BE49-F238E27FC236}">
                <a16:creationId xmlns:a16="http://schemas.microsoft.com/office/drawing/2014/main" id="{BFB64AEF-F8B1-8E41-ADDB-DDDA0DCD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84996" name="Segnaposto numero diapositiva 4">
            <a:extLst>
              <a:ext uri="{FF2B5EF4-FFF2-40B4-BE49-F238E27FC236}">
                <a16:creationId xmlns:a16="http://schemas.microsoft.com/office/drawing/2014/main" id="{9ABC7B9A-7CBB-5F42-8C32-4945AACE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639A8D-A569-4F4C-A6CF-B8DC94C94FC5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46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4997" name="Immagine 8">
            <a:extLst>
              <a:ext uri="{FF2B5EF4-FFF2-40B4-BE49-F238E27FC236}">
                <a16:creationId xmlns:a16="http://schemas.microsoft.com/office/drawing/2014/main" id="{AFC1A15A-1081-B34D-812E-422915D2C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44688"/>
            <a:ext cx="6115050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olo 1">
            <a:extLst>
              <a:ext uri="{FF2B5EF4-FFF2-40B4-BE49-F238E27FC236}">
                <a16:creationId xmlns:a16="http://schemas.microsoft.com/office/drawing/2014/main" id="{ABCE3D71-2C60-CB49-B962-480BA9B87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anemia falciforme</a:t>
            </a:r>
            <a:br>
              <a:rPr lang="it-IT" altLang="it-JP">
                <a:ea typeface="ＭＳ Ｐゴシック" panose="020B0600070205080204" pitchFamily="34" charset="-128"/>
              </a:rPr>
            </a:br>
            <a:r>
              <a:rPr lang="it-IT" altLang="it-JP">
                <a:ea typeface="ＭＳ Ｐゴシック" panose="020B0600070205080204" pitchFamily="34" charset="-128"/>
              </a:rPr>
              <a:t>sickle cell anemia</a:t>
            </a:r>
          </a:p>
        </p:txBody>
      </p:sp>
      <p:sp>
        <p:nvSpPr>
          <p:cNvPr id="87042" name="Segnaposto contenuto 5">
            <a:extLst>
              <a:ext uri="{FF2B5EF4-FFF2-40B4-BE49-F238E27FC236}">
                <a16:creationId xmlns:a16="http://schemas.microsoft.com/office/drawing/2014/main" id="{1D51DCD8-FC1C-6B45-B385-B78662DC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4650"/>
            <a:ext cx="8104188" cy="1895475"/>
          </a:xfrm>
        </p:spPr>
        <p:txBody>
          <a:bodyPr/>
          <a:lstStyle/>
          <a:p>
            <a:r>
              <a:rPr lang="it-IT" altLang="it-JP" sz="2800">
                <a:ea typeface="ＭＳ Ｐゴシック" panose="020B0600070205080204" pitchFamily="34" charset="-128"/>
              </a:rPr>
              <a:t>Mutazione del gene codificante la catena β:</a:t>
            </a:r>
          </a:p>
          <a:p>
            <a:pPr lvl="1"/>
            <a:r>
              <a:rPr lang="it-IT" altLang="it-JP" sz="2400" b="1">
                <a:ea typeface="ＭＳ Ｐゴシック" panose="020B0600070205080204" pitchFamily="34" charset="-128"/>
              </a:rPr>
              <a:t>Glu </a:t>
            </a:r>
            <a:r>
              <a:rPr lang="it-IT" altLang="it-JP" sz="2400" b="1">
                <a:ea typeface="ＭＳ Ｐゴシック" panose="020B0600070205080204" pitchFamily="34" charset="-128"/>
                <a:sym typeface="Wingdings" pitchFamily="2" charset="2"/>
              </a:rPr>
              <a:t> Val</a:t>
            </a:r>
            <a:r>
              <a:rPr lang="it-IT" altLang="it-JP" sz="2400">
                <a:ea typeface="ＭＳ Ｐゴシック" panose="020B0600070205080204" pitchFamily="34" charset="-128"/>
                <a:sym typeface="Wingdings" pitchFamily="2" charset="2"/>
              </a:rPr>
              <a:t>, in posizione 6, che sta sulla superficie esterna della catena</a:t>
            </a:r>
          </a:p>
          <a:p>
            <a:pPr lvl="1"/>
            <a:r>
              <a:rPr lang="it-IT" altLang="it-JP" sz="2400">
                <a:ea typeface="ＭＳ Ｐゴシック" panose="020B0600070205080204" pitchFamily="34" charset="-128"/>
                <a:sym typeface="Wingdings" pitchFamily="2" charset="2"/>
              </a:rPr>
              <a:t>Tendenza all</a:t>
            </a:r>
            <a:r>
              <a:rPr lang="it-IT" altLang="it-IT" sz="2400"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it-IT" altLang="it-JP" sz="2400">
                <a:ea typeface="ＭＳ Ｐゴシック" panose="020B0600070205080204" pitchFamily="34" charset="-128"/>
                <a:sym typeface="Wingdings" pitchFamily="2" charset="2"/>
              </a:rPr>
              <a:t>aggregazione, nello stato deossi </a:t>
            </a:r>
          </a:p>
        </p:txBody>
      </p:sp>
      <p:sp>
        <p:nvSpPr>
          <p:cNvPr id="87043" name="Segnaposto data 2">
            <a:extLst>
              <a:ext uri="{FF2B5EF4-FFF2-40B4-BE49-F238E27FC236}">
                <a16:creationId xmlns:a16="http://schemas.microsoft.com/office/drawing/2014/main" id="{16669B08-86A1-F04D-9BD2-2EEFB741539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87044" name="Segnaposto piè di pagina 3">
            <a:extLst>
              <a:ext uri="{FF2B5EF4-FFF2-40B4-BE49-F238E27FC236}">
                <a16:creationId xmlns:a16="http://schemas.microsoft.com/office/drawing/2014/main" id="{862F081E-61E1-844B-B949-3CC50A750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87045" name="Segnaposto numero diapositiva 4">
            <a:extLst>
              <a:ext uri="{FF2B5EF4-FFF2-40B4-BE49-F238E27FC236}">
                <a16:creationId xmlns:a16="http://schemas.microsoft.com/office/drawing/2014/main" id="{A3051831-C900-2647-9625-EEECA012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16070D-E6CB-C34C-B7D1-2D1EAF240E1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7046" name="Immagine 7">
            <a:extLst>
              <a:ext uri="{FF2B5EF4-FFF2-40B4-BE49-F238E27FC236}">
                <a16:creationId xmlns:a16="http://schemas.microsoft.com/office/drawing/2014/main" id="{DDFC9D37-D283-3547-B455-C2AA47FAA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40125"/>
            <a:ext cx="40132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olo 6">
            <a:extLst>
              <a:ext uri="{FF2B5EF4-FFF2-40B4-BE49-F238E27FC236}">
                <a16:creationId xmlns:a16="http://schemas.microsoft.com/office/drawing/2014/main" id="{3A67A564-3956-C241-9328-EE39F3D3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2800">
                <a:ea typeface="ＭＳ Ｐゴシック" panose="020B0600070205080204" pitchFamily="34" charset="-128"/>
              </a:rPr>
              <a:t>Un amminoacido anionico è sostituito con un apolare</a:t>
            </a:r>
            <a:br>
              <a:rPr lang="it-IT" altLang="it-JP" sz="2800">
                <a:ea typeface="ＭＳ Ｐゴシック" panose="020B0600070205080204" pitchFamily="34" charset="-128"/>
              </a:rPr>
            </a:br>
            <a:r>
              <a:rPr lang="it-IT" altLang="it-JP" sz="2800">
                <a:ea typeface="ＭＳ Ｐゴシック" panose="020B0600070205080204" pitchFamily="34" charset="-128"/>
              </a:rPr>
              <a:t>Si perdono 2 interazioni ioniche e aumenta l</a:t>
            </a:r>
            <a:r>
              <a:rPr lang="it-IT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</a:rPr>
              <a:t>effetto idrofobico</a:t>
            </a:r>
          </a:p>
        </p:txBody>
      </p:sp>
      <p:sp>
        <p:nvSpPr>
          <p:cNvPr id="88066" name="Segnaposto data 3">
            <a:extLst>
              <a:ext uri="{FF2B5EF4-FFF2-40B4-BE49-F238E27FC236}">
                <a16:creationId xmlns:a16="http://schemas.microsoft.com/office/drawing/2014/main" id="{ABD46CF8-17E0-B64E-B0C4-9404C0B24EB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88067" name="Segnaposto piè di pagina 4">
            <a:extLst>
              <a:ext uri="{FF2B5EF4-FFF2-40B4-BE49-F238E27FC236}">
                <a16:creationId xmlns:a16="http://schemas.microsoft.com/office/drawing/2014/main" id="{C937F44F-4F7D-104D-AD3E-8A0DDB94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88068" name="Segnaposto numero diapositiva 5">
            <a:extLst>
              <a:ext uri="{FF2B5EF4-FFF2-40B4-BE49-F238E27FC236}">
                <a16:creationId xmlns:a16="http://schemas.microsoft.com/office/drawing/2014/main" id="{870984F8-7867-E641-B69D-D78DA31C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CA6DFB-4242-104E-90E1-D3A64CCE695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88069" name="Immagine 7">
            <a:extLst>
              <a:ext uri="{FF2B5EF4-FFF2-40B4-BE49-F238E27FC236}">
                <a16:creationId xmlns:a16="http://schemas.microsoft.com/office/drawing/2014/main" id="{14C87D16-B21D-E748-920B-E984C4F04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763713"/>
            <a:ext cx="640397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olo 1">
            <a:extLst>
              <a:ext uri="{FF2B5EF4-FFF2-40B4-BE49-F238E27FC236}">
                <a16:creationId xmlns:a16="http://schemas.microsoft.com/office/drawing/2014/main" id="{E0971F15-3A8E-F841-8D88-8A91D7C7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La truttura quaternaria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emoglobina</a:t>
            </a:r>
          </a:p>
        </p:txBody>
      </p:sp>
      <p:sp>
        <p:nvSpPr>
          <p:cNvPr id="113666" name="Segnaposto contenuto 2">
            <a:extLst>
              <a:ext uri="{FF2B5EF4-FFF2-40B4-BE49-F238E27FC236}">
                <a16:creationId xmlns:a16="http://schemas.microsoft.com/office/drawing/2014/main" id="{5F27CCE1-1E4E-6A40-9F77-914F6D565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289961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Ogni </a:t>
            </a:r>
            <a:r>
              <a:rPr lang="it-IT" altLang="it-JP" dirty="0" err="1">
                <a:ea typeface="ＭＳ Ｐゴシック" panose="020B0600070205080204" pitchFamily="34" charset="-128"/>
              </a:rPr>
              <a:t>subunità</a:t>
            </a:r>
            <a:r>
              <a:rPr lang="it-IT" altLang="it-JP" dirty="0">
                <a:ea typeface="ＭＳ Ｐゴシック" panose="020B0600070205080204" pitchFamily="34" charset="-128"/>
              </a:rPr>
              <a:t> interagisce con altre due: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β2--α1--β1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β2--α2</a:t>
            </a:r>
            <a:r>
              <a:rPr lang="en-US" altLang="it-JP" dirty="0">
                <a:ea typeface="ＭＳ Ｐゴシック" panose="020B0600070205080204" pitchFamily="34" charset="-128"/>
              </a:rPr>
              <a:t>—</a:t>
            </a:r>
            <a:r>
              <a:rPr lang="it-IT" altLang="it-JP" dirty="0">
                <a:ea typeface="ＭＳ Ｐゴシック" panose="020B0600070205080204" pitchFamily="34" charset="-128"/>
              </a:rPr>
              <a:t>β1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Interfaccia α1β1 e α2β2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interazioni tra 30 residui, effetto idrofobico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Interfaccia α1β2 e α2β1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interazioni tra 19 residui</a:t>
            </a:r>
          </a:p>
          <a:p>
            <a:pPr lvl="2"/>
            <a:r>
              <a:rPr lang="it-IT" altLang="it-JP" dirty="0">
                <a:ea typeface="ＭＳ Ｐゴシック" panose="020B0600070205080204" pitchFamily="34" charset="-128"/>
              </a:rPr>
              <a:t>Alcune interazioni ioniche tra </a:t>
            </a:r>
            <a:r>
              <a:rPr lang="it-IT" altLang="it-JP" dirty="0" err="1">
                <a:ea typeface="ＭＳ Ｐゴシック" panose="020B0600070205080204" pitchFamily="34" charset="-128"/>
              </a:rPr>
              <a:t>R</a:t>
            </a:r>
            <a:r>
              <a:rPr lang="it-IT" altLang="it-JP" dirty="0">
                <a:ea typeface="ＭＳ Ｐゴシック" panose="020B0600070205080204" pitchFamily="34" charset="-128"/>
              </a:rPr>
              <a:t> carichi</a:t>
            </a:r>
          </a:p>
        </p:txBody>
      </p:sp>
      <p:sp>
        <p:nvSpPr>
          <p:cNvPr id="113667" name="Segnaposto data 3">
            <a:extLst>
              <a:ext uri="{FF2B5EF4-FFF2-40B4-BE49-F238E27FC236}">
                <a16:creationId xmlns:a16="http://schemas.microsoft.com/office/drawing/2014/main" id="{0997EF42-B97A-B346-B951-7C5AFA397A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3668" name="Segnaposto piè di pagina 4">
            <a:extLst>
              <a:ext uri="{FF2B5EF4-FFF2-40B4-BE49-F238E27FC236}">
                <a16:creationId xmlns:a16="http://schemas.microsoft.com/office/drawing/2014/main" id="{D0E0CE6C-A3A6-1947-9C69-3A1F1475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3669" name="Segnaposto numero diapositiva 5">
            <a:extLst>
              <a:ext uri="{FF2B5EF4-FFF2-40B4-BE49-F238E27FC236}">
                <a16:creationId xmlns:a16="http://schemas.microsoft.com/office/drawing/2014/main" id="{271CF6F5-3A3E-BB49-B771-68D64E85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402EE7-1829-9544-9EE0-1B8A5A1ABAA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13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olo 1">
            <a:extLst>
              <a:ext uri="{FF2B5EF4-FFF2-40B4-BE49-F238E27FC236}">
                <a16:creationId xmlns:a16="http://schemas.microsoft.com/office/drawing/2014/main" id="{D7C9D922-2CD3-874C-83D0-649292B9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  <a:sym typeface="Wingdings" pitchFamily="2" charset="2"/>
              </a:rPr>
              <a:t>La deossi-HbS tende ad aggregare 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90114" name="Segnaposto data 3">
            <a:extLst>
              <a:ext uri="{FF2B5EF4-FFF2-40B4-BE49-F238E27FC236}">
                <a16:creationId xmlns:a16="http://schemas.microsoft.com/office/drawing/2014/main" id="{1CA95F6C-A844-5B48-8303-C2DAE1992E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0115" name="Segnaposto piè di pagina 4">
            <a:extLst>
              <a:ext uri="{FF2B5EF4-FFF2-40B4-BE49-F238E27FC236}">
                <a16:creationId xmlns:a16="http://schemas.microsoft.com/office/drawing/2014/main" id="{B2059C83-D8CD-514D-BF04-2CB9218F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0116" name="Segnaposto numero diapositiva 5">
            <a:extLst>
              <a:ext uri="{FF2B5EF4-FFF2-40B4-BE49-F238E27FC236}">
                <a16:creationId xmlns:a16="http://schemas.microsoft.com/office/drawing/2014/main" id="{E0C49750-4991-3B4D-B406-55D0DBAC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527347-49E6-174A-A9FC-FC59636D97E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49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0117" name="Immagine 6">
            <a:extLst>
              <a:ext uri="{FF2B5EF4-FFF2-40B4-BE49-F238E27FC236}">
                <a16:creationId xmlns:a16="http://schemas.microsoft.com/office/drawing/2014/main" id="{4A47F631-1BD8-DD49-8D06-3E9B096CA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406525"/>
            <a:ext cx="91440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797E4BE-CB29-4C41-9098-5F4D1BC3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32185"/>
            <a:ext cx="8229600" cy="2421061"/>
          </a:xfrm>
        </p:spPr>
        <p:txBody>
          <a:bodyPr/>
          <a:lstStyle/>
          <a:p>
            <a:r>
              <a:rPr lang="it-JP" dirty="0"/>
              <a:t>Riassunto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8B2C8F0-2A10-B141-B84F-E70445513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DFFDCA-29A2-C341-AAC4-BAA00FC4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6D422E-2EAB-6C40-838B-6EEFEA41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72D82-B482-5A4D-BF3B-EB048287AB39}" type="slidenum">
              <a:rPr lang="it-IT" altLang="it-JP" smtClean="0"/>
              <a:pPr/>
              <a:t>50</a:t>
            </a:fld>
            <a:endParaRPr lang="it-IT" altLang="it-JP"/>
          </a:p>
        </p:txBody>
      </p:sp>
    </p:spTree>
    <p:extLst>
      <p:ext uri="{BB962C8B-B14F-4D97-AF65-F5344CB8AC3E}">
        <p14:creationId xmlns:p14="http://schemas.microsoft.com/office/powerpoint/2010/main" val="248878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olo 7">
            <a:extLst>
              <a:ext uri="{FF2B5EF4-FFF2-40B4-BE49-F238E27FC236}">
                <a16:creationId xmlns:a16="http://schemas.microsoft.com/office/drawing/2014/main" id="{DF3EFF2E-EE2D-6848-A799-67578CAC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6600"/>
          </a:xfrm>
        </p:spPr>
        <p:txBody>
          <a:bodyPr/>
          <a:lstStyle/>
          <a:p>
            <a:r>
              <a:rPr lang="it-IT" altLang="it-JP" sz="2400">
                <a:ea typeface="ＭＳ Ｐゴシック" panose="020B0600070205080204" pitchFamily="34" charset="-128"/>
              </a:rPr>
              <a:t>Il legame reversibile dell</a:t>
            </a:r>
            <a:r>
              <a:rPr lang="it-IT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it-JP" sz="2400">
                <a:ea typeface="ＭＳ Ｐゴシック" panose="020B0600070205080204" pitchFamily="34" charset="-128"/>
              </a:rPr>
              <a:t>ossigeno alla mioglobina ed emoglobina</a:t>
            </a:r>
          </a:p>
        </p:txBody>
      </p:sp>
      <p:sp>
        <p:nvSpPr>
          <p:cNvPr id="120834" name="Segnaposto data 3">
            <a:extLst>
              <a:ext uri="{FF2B5EF4-FFF2-40B4-BE49-F238E27FC236}">
                <a16:creationId xmlns:a16="http://schemas.microsoft.com/office/drawing/2014/main" id="{C3832DE7-373E-0246-905F-3EC701FEFA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20835" name="Segnaposto piè di pagina 4">
            <a:extLst>
              <a:ext uri="{FF2B5EF4-FFF2-40B4-BE49-F238E27FC236}">
                <a16:creationId xmlns:a16="http://schemas.microsoft.com/office/drawing/2014/main" id="{6D2E2EFF-8D1C-3F4A-8C4A-B685EB12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20836" name="Segnaposto numero diapositiva 5">
            <a:extLst>
              <a:ext uri="{FF2B5EF4-FFF2-40B4-BE49-F238E27FC236}">
                <a16:creationId xmlns:a16="http://schemas.microsoft.com/office/drawing/2014/main" id="{7A1EF387-4CF2-5343-BB7F-496774E9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8FE2A0-BBD8-7C41-BD0F-889C3B1F9192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0837" name="Immagine 6">
            <a:extLst>
              <a:ext uri="{FF2B5EF4-FFF2-40B4-BE49-F238E27FC236}">
                <a16:creationId xmlns:a16="http://schemas.microsoft.com/office/drawing/2014/main" id="{B6AE2ED9-12F8-7347-A1FF-5E88BEA2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8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19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data 2">
            <a:extLst>
              <a:ext uri="{FF2B5EF4-FFF2-40B4-BE49-F238E27FC236}">
                <a16:creationId xmlns:a16="http://schemas.microsoft.com/office/drawing/2014/main" id="{7A8539C1-2DD9-0449-820A-9FD02D33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21859" name="Segnaposto piè di pagina 3">
            <a:extLst>
              <a:ext uri="{FF2B5EF4-FFF2-40B4-BE49-F238E27FC236}">
                <a16:creationId xmlns:a16="http://schemas.microsoft.com/office/drawing/2014/main" id="{5AEF7FD6-5137-6F4F-A419-66A05DDC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21860" name="Segnaposto numero diapositiva 4">
            <a:extLst>
              <a:ext uri="{FF2B5EF4-FFF2-40B4-BE49-F238E27FC236}">
                <a16:creationId xmlns:a16="http://schemas.microsoft.com/office/drawing/2014/main" id="{3053EF70-80AB-984D-A5C3-49149DBE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F900E5-4013-234F-8FF1-1F93B8CA4F8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1861" name="Immagine 5">
            <a:extLst>
              <a:ext uri="{FF2B5EF4-FFF2-40B4-BE49-F238E27FC236}">
                <a16:creationId xmlns:a16="http://schemas.microsoft.com/office/drawing/2014/main" id="{5E045B42-846B-1244-A461-48BD633BF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5052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data 2">
            <a:extLst>
              <a:ext uri="{FF2B5EF4-FFF2-40B4-BE49-F238E27FC236}">
                <a16:creationId xmlns:a16="http://schemas.microsoft.com/office/drawing/2014/main" id="{36DF38CA-3162-6E46-A827-844A20FC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22883" name="Segnaposto piè di pagina 3">
            <a:extLst>
              <a:ext uri="{FF2B5EF4-FFF2-40B4-BE49-F238E27FC236}">
                <a16:creationId xmlns:a16="http://schemas.microsoft.com/office/drawing/2014/main" id="{AC51D671-A612-4E4B-B0B1-38712CDF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22884" name="Segnaposto numero diapositiva 4">
            <a:extLst>
              <a:ext uri="{FF2B5EF4-FFF2-40B4-BE49-F238E27FC236}">
                <a16:creationId xmlns:a16="http://schemas.microsoft.com/office/drawing/2014/main" id="{43AB23F1-C2FC-0B4E-8876-6D87C4AF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B8ACA2-509D-2240-9763-D8893852F3BC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53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2885" name="Immagine 5">
            <a:extLst>
              <a:ext uri="{FF2B5EF4-FFF2-40B4-BE49-F238E27FC236}">
                <a16:creationId xmlns:a16="http://schemas.microsoft.com/office/drawing/2014/main" id="{1B81497E-F9F7-6C4F-9A8D-2F768E7A4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468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olo 1">
            <a:extLst>
              <a:ext uri="{FF2B5EF4-FFF2-40B4-BE49-F238E27FC236}">
                <a16:creationId xmlns:a16="http://schemas.microsoft.com/office/drawing/2014/main" id="{E31ED3C7-7401-5746-A378-0DDEA7D8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JP" altLang="it-JP">
              <a:ea typeface="ＭＳ Ｐゴシック" panose="020B0600070205080204" pitchFamily="34" charset="-128"/>
            </a:endParaRPr>
          </a:p>
        </p:txBody>
      </p:sp>
      <p:sp>
        <p:nvSpPr>
          <p:cNvPr id="123906" name="Segnaposto data 2">
            <a:extLst>
              <a:ext uri="{FF2B5EF4-FFF2-40B4-BE49-F238E27FC236}">
                <a16:creationId xmlns:a16="http://schemas.microsoft.com/office/drawing/2014/main" id="{8D72B582-E068-C047-9CEF-3D0B39A23A4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23907" name="Segnaposto piè di pagina 3">
            <a:extLst>
              <a:ext uri="{FF2B5EF4-FFF2-40B4-BE49-F238E27FC236}">
                <a16:creationId xmlns:a16="http://schemas.microsoft.com/office/drawing/2014/main" id="{02F16C57-677B-B045-BDFA-1C2EFD1F2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23908" name="Segnaposto numero diapositiva 4">
            <a:extLst>
              <a:ext uri="{FF2B5EF4-FFF2-40B4-BE49-F238E27FC236}">
                <a16:creationId xmlns:a16="http://schemas.microsoft.com/office/drawing/2014/main" id="{309E750F-EE86-DA4C-99B0-1FC20842A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FC634D-C392-A348-BA55-EB785D80C09E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3909" name="Immagine 5">
            <a:extLst>
              <a:ext uri="{FF2B5EF4-FFF2-40B4-BE49-F238E27FC236}">
                <a16:creationId xmlns:a16="http://schemas.microsoft.com/office/drawing/2014/main" id="{618E037E-97D0-C244-B695-5843E3485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567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ottotitolo 1">
            <a:extLst>
              <a:ext uri="{FF2B5EF4-FFF2-40B4-BE49-F238E27FC236}">
                <a16:creationId xmlns:a16="http://schemas.microsoft.com/office/drawing/2014/main" id="{5F2198EF-1105-B44D-B264-FCF9F86D175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469900" y="2057400"/>
            <a:ext cx="8216900" cy="374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/>
            <a:r>
              <a:rPr lang="it-IT" altLang="it-JP" sz="6000"/>
              <a:t>Gli enzimi</a:t>
            </a:r>
          </a:p>
        </p:txBody>
      </p:sp>
      <p:sp>
        <p:nvSpPr>
          <p:cNvPr id="92162" name="Titolo 2">
            <a:extLst>
              <a:ext uri="{FF2B5EF4-FFF2-40B4-BE49-F238E27FC236}">
                <a16:creationId xmlns:a16="http://schemas.microsoft.com/office/drawing/2014/main" id="{F0195A09-08E2-AA42-B37B-4D1A8613BF13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469900" y="838200"/>
            <a:ext cx="82169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it-IT" altLang="it-JP" sz="2800"/>
              <a:t>Capitolo 6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olo 5">
            <a:extLst>
              <a:ext uri="{FF2B5EF4-FFF2-40B4-BE49-F238E27FC236}">
                <a16:creationId xmlns:a16="http://schemas.microsoft.com/office/drawing/2014/main" id="{9D5B8BC1-6392-F648-AFD3-6BB2414D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Gli enzimi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55DAFF75-31E6-BA4C-AFA1-3408FAF2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29162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Proteine specializzate 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Catalizzano reazioni chimiche </a:t>
            </a:r>
            <a:r>
              <a:rPr lang="it-IT" altLang="it-JP" b="1" dirty="0">
                <a:ea typeface="ＭＳ Ｐゴシック" panose="020B0600070205080204" pitchFamily="34" charset="-128"/>
              </a:rPr>
              <a:t>in condizioni blande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mezzi acquosi</a:t>
            </a:r>
          </a:p>
          <a:p>
            <a:pPr lvl="1"/>
            <a:r>
              <a:rPr lang="it-IT" altLang="it-JP" dirty="0" err="1">
                <a:ea typeface="ＭＳ Ｐゴシック" panose="020B0600070205080204" pitchFamily="34" charset="-128"/>
              </a:rPr>
              <a:t>pH</a:t>
            </a:r>
            <a:r>
              <a:rPr lang="it-IT" altLang="it-JP" dirty="0">
                <a:ea typeface="ＭＳ Ｐゴシック" panose="020B0600070205080204" pitchFamily="34" charset="-128"/>
              </a:rPr>
              <a:t> neutro* 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T=37°C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Specificità per i reagenti (</a:t>
            </a:r>
            <a:r>
              <a:rPr lang="it-IT" altLang="it-IT" dirty="0">
                <a:ea typeface="ＭＳ Ｐゴシック" panose="020B0600070205080204" pitchFamily="34" charset="-128"/>
              </a:rPr>
              <a:t>“</a:t>
            </a:r>
            <a:r>
              <a:rPr lang="it-IT" altLang="ja-JP" i="1" dirty="0">
                <a:ea typeface="ＭＳ Ｐゴシック" panose="020B0600070205080204" pitchFamily="34" charset="-128"/>
              </a:rPr>
              <a:t>substrati</a:t>
            </a:r>
            <a:r>
              <a:rPr lang="it-IT" altLang="it-IT" dirty="0">
                <a:ea typeface="ＭＳ Ｐゴシック" panose="020B0600070205080204" pitchFamily="34" charset="-128"/>
              </a:rPr>
              <a:t>”</a:t>
            </a:r>
            <a:r>
              <a:rPr lang="it-IT" altLang="ja-JP" dirty="0">
                <a:ea typeface="ＭＳ Ｐゴシック" panose="020B0600070205080204" pitchFamily="34" charset="-128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Specificità di reazione</a:t>
            </a:r>
          </a:p>
          <a:p>
            <a:pPr>
              <a:buFont typeface="Arial" panose="020B0604020202020204" pitchFamily="34" charset="0"/>
              <a:buNone/>
            </a:pPr>
            <a:r>
              <a:rPr lang="it-IT" altLang="it-JP" sz="1600" dirty="0">
                <a:ea typeface="ＭＳ Ｐゴシック" panose="020B0600070205080204" pitchFamily="34" charset="-128"/>
              </a:rPr>
              <a:t>*tranne note eccezioni, per es. a </a:t>
            </a:r>
            <a:r>
              <a:rPr lang="it-IT" altLang="it-JP" sz="1600" dirty="0" err="1">
                <a:ea typeface="ＭＳ Ｐゴシック" panose="020B0600070205080204" pitchFamily="34" charset="-128"/>
              </a:rPr>
              <a:t>pH</a:t>
            </a:r>
            <a:r>
              <a:rPr lang="it-IT" altLang="it-JP" sz="1600" dirty="0">
                <a:ea typeface="ＭＳ Ｐゴシック" panose="020B0600070205080204" pitchFamily="34" charset="-128"/>
              </a:rPr>
              <a:t> 2-3, come nello stomaco</a:t>
            </a:r>
          </a:p>
        </p:txBody>
      </p:sp>
      <p:sp>
        <p:nvSpPr>
          <p:cNvPr id="94211" name="Segnaposto data 2">
            <a:extLst>
              <a:ext uri="{FF2B5EF4-FFF2-40B4-BE49-F238E27FC236}">
                <a16:creationId xmlns:a16="http://schemas.microsoft.com/office/drawing/2014/main" id="{1C532EB8-3ED2-324B-8FBE-217F8BC979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4212" name="Segnaposto piè di pagina 3">
            <a:extLst>
              <a:ext uri="{FF2B5EF4-FFF2-40B4-BE49-F238E27FC236}">
                <a16:creationId xmlns:a16="http://schemas.microsoft.com/office/drawing/2014/main" id="{97FB7C93-FB55-3A40-AA8C-1E3A7ABA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4213" name="Segnaposto numero diapositiva 4">
            <a:extLst>
              <a:ext uri="{FF2B5EF4-FFF2-40B4-BE49-F238E27FC236}">
                <a16:creationId xmlns:a16="http://schemas.microsoft.com/office/drawing/2014/main" id="{40B83329-773A-E64D-90CC-DC831A36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AF1F8A-21F6-D74A-B989-458A2405EE17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56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olo 1">
            <a:extLst>
              <a:ext uri="{FF2B5EF4-FFF2-40B4-BE49-F238E27FC236}">
                <a16:creationId xmlns:a16="http://schemas.microsoft.com/office/drawing/2014/main" id="{B1475BD9-6CB1-794E-BCAD-A5B36456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Gli enzimi e i loro cofattori</a:t>
            </a:r>
          </a:p>
        </p:txBody>
      </p:sp>
      <p:sp>
        <p:nvSpPr>
          <p:cNvPr id="95234" name="Segnaposto contenuto 2">
            <a:extLst>
              <a:ext uri="{FF2B5EF4-FFF2-40B4-BE49-F238E27FC236}">
                <a16:creationId xmlns:a16="http://schemas.microsoft.com/office/drawing/2014/main" id="{D6B1E578-EE58-F14C-B18A-0381E6D87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4562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Molti enzimi sono proteine (apoenzimi) </a:t>
            </a:r>
            <a:r>
              <a:rPr lang="it-IT" altLang="it-JP" u="sng" dirty="0">
                <a:ea typeface="ＭＳ Ｐゴシック" panose="020B0600070205080204" pitchFamily="34" charset="-128"/>
              </a:rPr>
              <a:t>coniugate con cofattori </a:t>
            </a:r>
            <a:r>
              <a:rPr lang="it-IT" altLang="it-JP" dirty="0">
                <a:ea typeface="ＭＳ Ｐゴシック" panose="020B0600070205080204" pitchFamily="34" charset="-128"/>
              </a:rPr>
              <a:t>(</a:t>
            </a:r>
            <a:r>
              <a:rPr lang="it-IT" altLang="it-JP" dirty="0" err="1">
                <a:ea typeface="ＭＳ Ｐゴシック" panose="020B0600070205080204" pitchFamily="34" charset="-128"/>
              </a:rPr>
              <a:t>oloenzimi</a:t>
            </a:r>
            <a:r>
              <a:rPr lang="it-IT" altLang="it-JP" dirty="0">
                <a:ea typeface="ＭＳ Ｐゴシック" panose="020B0600070205080204" pitchFamily="34" charset="-128"/>
              </a:rPr>
              <a:t>)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Se i cofattori sono legati con legami covalenti, sono chiamati </a:t>
            </a:r>
            <a:r>
              <a:rPr lang="it-IT" altLang="it-JP" u="sng" dirty="0">
                <a:ea typeface="ＭＳ Ｐゴシック" panose="020B0600070205080204" pitchFamily="34" charset="-128"/>
              </a:rPr>
              <a:t>gruppi prostetici</a:t>
            </a:r>
          </a:p>
          <a:p>
            <a:r>
              <a:rPr lang="it-IT" altLang="it-JP" dirty="0">
                <a:ea typeface="ＭＳ Ｐゴシック" panose="020B0600070205080204" pitchFamily="34" charset="-128"/>
              </a:rPr>
              <a:t>Molti cofattori sono assunti con la dieta e sono essenziali per la funzione enzimatica</a:t>
            </a:r>
          </a:p>
          <a:p>
            <a:pPr lvl="1"/>
            <a:r>
              <a:rPr lang="it-IT" altLang="it-JP" b="1" dirty="0">
                <a:ea typeface="ＭＳ Ｐゴシック" panose="020B0600070205080204" pitchFamily="34" charset="-128"/>
              </a:rPr>
              <a:t>vitamine</a:t>
            </a:r>
            <a:r>
              <a:rPr lang="it-IT" altLang="it-JP" dirty="0">
                <a:ea typeface="ＭＳ Ｐゴシック" panose="020B0600070205080204" pitchFamily="34" charset="-128"/>
              </a:rPr>
              <a:t> (molecole organiche, spesso sono delle ammine; «ammine della vita»)</a:t>
            </a:r>
          </a:p>
          <a:p>
            <a:pPr lvl="1"/>
            <a:r>
              <a:rPr lang="it-IT" altLang="it-JP" b="1" dirty="0">
                <a:ea typeface="ＭＳ Ｐゴシック" panose="020B0600070205080204" pitchFamily="34" charset="-128"/>
              </a:rPr>
              <a:t>oligoelementi</a:t>
            </a:r>
            <a:r>
              <a:rPr lang="it-IT" altLang="it-JP" dirty="0">
                <a:ea typeface="ＭＳ Ｐゴシック" panose="020B0600070205080204" pitchFamily="34" charset="-128"/>
              </a:rPr>
              <a:t> (ioni metallici o non metallici)</a:t>
            </a:r>
          </a:p>
          <a:p>
            <a:endParaRPr lang="it-IT" altLang="it-JP" dirty="0">
              <a:ea typeface="ＭＳ Ｐゴシック" panose="020B0600070205080204" pitchFamily="34" charset="-128"/>
            </a:endParaRPr>
          </a:p>
          <a:p>
            <a:pPr lvl="1"/>
            <a:endParaRPr lang="it-IT" altLang="it-JP" dirty="0">
              <a:ea typeface="ＭＳ Ｐゴシック" panose="020B0600070205080204" pitchFamily="34" charset="-128"/>
            </a:endParaRPr>
          </a:p>
        </p:txBody>
      </p:sp>
      <p:sp>
        <p:nvSpPr>
          <p:cNvPr id="95235" name="Segnaposto data 3">
            <a:extLst>
              <a:ext uri="{FF2B5EF4-FFF2-40B4-BE49-F238E27FC236}">
                <a16:creationId xmlns:a16="http://schemas.microsoft.com/office/drawing/2014/main" id="{64808F02-300A-A84D-9062-9E66DEF48BE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5236" name="Segnaposto piè di pagina 4">
            <a:extLst>
              <a:ext uri="{FF2B5EF4-FFF2-40B4-BE49-F238E27FC236}">
                <a16:creationId xmlns:a16="http://schemas.microsoft.com/office/drawing/2014/main" id="{0D750837-608A-F64E-871A-5D2026DA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5237" name="Segnaposto numero diapositiva 5">
            <a:extLst>
              <a:ext uri="{FF2B5EF4-FFF2-40B4-BE49-F238E27FC236}">
                <a16:creationId xmlns:a16="http://schemas.microsoft.com/office/drawing/2014/main" id="{791E865A-B20C-784D-A402-D602585BF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BC1AD9-4ED2-F041-AE7C-2D2BB1C4CC96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6">
            <a:extLst>
              <a:ext uri="{FF2B5EF4-FFF2-40B4-BE49-F238E27FC236}">
                <a16:creationId xmlns:a16="http://schemas.microsoft.com/office/drawing/2014/main" id="{AF5D6EE1-C940-8145-91B3-F1C7AE45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52637"/>
          </a:xfrm>
        </p:spPr>
        <p:txBody>
          <a:bodyPr/>
          <a:lstStyle/>
          <a:p>
            <a:r>
              <a:rPr lang="it-IT" altLang="it-JP" sz="3600" dirty="0">
                <a:ea typeface="ＭＳ Ｐゴシック" panose="020B0600070205080204" pitchFamily="34" charset="-128"/>
              </a:rPr>
              <a:t>I cofattori o coenzimi sono specializzati per </a:t>
            </a:r>
            <a:r>
              <a:rPr lang="it-IT" altLang="it-JP" sz="3600" u="sng" dirty="0">
                <a:ea typeface="ＭＳ Ｐゴシック" panose="020B0600070205080204" pitchFamily="34" charset="-128"/>
              </a:rPr>
              <a:t>trasferire gruppi funzionali </a:t>
            </a:r>
            <a:r>
              <a:rPr lang="it-IT" altLang="it-JP" sz="3600" dirty="0">
                <a:ea typeface="ＭＳ Ｐゴシック" panose="020B0600070205080204" pitchFamily="34" charset="-128"/>
              </a:rPr>
              <a:t>da un reagente a un prodotto</a:t>
            </a:r>
          </a:p>
        </p:txBody>
      </p:sp>
      <p:sp>
        <p:nvSpPr>
          <p:cNvPr id="96258" name="Segnaposto data 3">
            <a:extLst>
              <a:ext uri="{FF2B5EF4-FFF2-40B4-BE49-F238E27FC236}">
                <a16:creationId xmlns:a16="http://schemas.microsoft.com/office/drawing/2014/main" id="{E032102E-E80C-9744-A6F7-1E6C68F9578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6259" name="Segnaposto piè di pagina 4">
            <a:extLst>
              <a:ext uri="{FF2B5EF4-FFF2-40B4-BE49-F238E27FC236}">
                <a16:creationId xmlns:a16="http://schemas.microsoft.com/office/drawing/2014/main" id="{896E0C88-A413-A445-AAD9-9C676B42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6260" name="Segnaposto numero diapositiva 5">
            <a:extLst>
              <a:ext uri="{FF2B5EF4-FFF2-40B4-BE49-F238E27FC236}">
                <a16:creationId xmlns:a16="http://schemas.microsoft.com/office/drawing/2014/main" id="{DC05BA5C-2893-C14C-962E-8A3212BF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722772-4571-D64B-890D-60E2E31328E9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6261" name="Immagine 7">
            <a:extLst>
              <a:ext uri="{FF2B5EF4-FFF2-40B4-BE49-F238E27FC236}">
                <a16:creationId xmlns:a16="http://schemas.microsoft.com/office/drawing/2014/main" id="{55C2EABE-FD2B-6F41-8B6F-9B0BE1806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7275"/>
            <a:ext cx="9144000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olo 1">
            <a:extLst>
              <a:ext uri="{FF2B5EF4-FFF2-40B4-BE49-F238E27FC236}">
                <a16:creationId xmlns:a16="http://schemas.microsoft.com/office/drawing/2014/main" id="{D4ED019D-1E19-6145-8D54-C41377822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6692"/>
          </a:xfrm>
        </p:spPr>
        <p:txBody>
          <a:bodyPr/>
          <a:lstStyle/>
          <a:p>
            <a:r>
              <a:rPr lang="it-IT" altLang="it-JP" dirty="0">
                <a:ea typeface="ＭＳ Ｐゴシック" panose="020B0600070205080204" pitchFamily="34" charset="-128"/>
              </a:rPr>
              <a:t>Il legame dell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ossigeno all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emoglobina causa una modificazione conformazionale</a:t>
            </a:r>
            <a:br>
              <a:rPr lang="it-IT" altLang="it-JP" dirty="0">
                <a:ea typeface="ＭＳ Ｐゴシック" panose="020B0600070205080204" pitchFamily="34" charset="-128"/>
              </a:rPr>
            </a:br>
            <a:r>
              <a:rPr lang="it-IT" altLang="it-JP" b="1" dirty="0">
                <a:ea typeface="ＭＳ Ｐゴシック" panose="020B0600070205080204" pitchFamily="34" charset="-128"/>
              </a:rPr>
              <a:t>del tetramero</a:t>
            </a:r>
          </a:p>
        </p:txBody>
      </p:sp>
      <p:sp>
        <p:nvSpPr>
          <p:cNvPr id="114690" name="Segnaposto contenuto 7">
            <a:extLst>
              <a:ext uri="{FF2B5EF4-FFF2-40B4-BE49-F238E27FC236}">
                <a16:creationId xmlns:a16="http://schemas.microsoft.com/office/drawing/2014/main" id="{633764C6-BF4B-FF48-8337-EC9C2418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77589"/>
            <a:ext cx="8229600" cy="2848573"/>
          </a:xfrm>
        </p:spPr>
        <p:txBody>
          <a:bodyPr/>
          <a:lstStyle/>
          <a:p>
            <a:r>
              <a:rPr lang="it-IT" altLang="it-JP" dirty="0" err="1">
                <a:ea typeface="ＭＳ Ｐゴシック" panose="020B0600070205080204" pitchFamily="34" charset="-128"/>
              </a:rPr>
              <a:t>Hb</a:t>
            </a:r>
            <a:r>
              <a:rPr lang="it-IT" altLang="it-JP" dirty="0">
                <a:ea typeface="ＭＳ Ｐゴシック" panose="020B0600070205080204" pitchFamily="34" charset="-128"/>
              </a:rPr>
              <a:t> ha due conformazioni</a:t>
            </a:r>
          </a:p>
          <a:p>
            <a:pPr lvl="1"/>
            <a:r>
              <a:rPr lang="it-IT" altLang="it-JP" dirty="0">
                <a:ea typeface="ＭＳ Ｐゴシック" panose="020B0600070205080204" pitchFamily="34" charset="-128"/>
              </a:rPr>
              <a:t>T 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 </a:t>
            </a:r>
            <a:r>
              <a:rPr lang="it-IT" altLang="it-JP" dirty="0">
                <a:ea typeface="ＭＳ Ｐゴシック" panose="020B0600070205080204" pitchFamily="34" charset="-128"/>
              </a:rPr>
              <a:t>teso (</a:t>
            </a:r>
            <a:r>
              <a:rPr lang="it-IT" altLang="it-JP" i="1" dirty="0">
                <a:ea typeface="ＭＳ Ｐゴシック" panose="020B0600070205080204" pitchFamily="34" charset="-128"/>
              </a:rPr>
              <a:t>tense</a:t>
            </a:r>
            <a:r>
              <a:rPr lang="it-IT" altLang="it-JP" dirty="0">
                <a:ea typeface="ＭＳ Ｐゴシック" panose="020B0600070205080204" pitchFamily="34" charset="-128"/>
              </a:rPr>
              <a:t>)</a:t>
            </a:r>
          </a:p>
          <a:p>
            <a:pPr lvl="2"/>
            <a:r>
              <a:rPr lang="it-IT" altLang="it-JP" dirty="0">
                <a:ea typeface="ＭＳ Ｐゴシック" panose="020B0600070205080204" pitchFamily="34" charset="-128"/>
              </a:rPr>
              <a:t>bassa affinità per 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</a:p>
          <a:p>
            <a:pPr lvl="1"/>
            <a:r>
              <a:rPr lang="it-IT" altLang="it-JP" dirty="0" err="1">
                <a:ea typeface="ＭＳ Ｐゴシック" panose="020B0600070205080204" pitchFamily="34" charset="-128"/>
              </a:rPr>
              <a:t>R</a:t>
            </a:r>
            <a:r>
              <a:rPr lang="it-IT" altLang="it-JP" dirty="0">
                <a:ea typeface="ＭＳ Ｐゴシック" panose="020B0600070205080204" pitchFamily="34" charset="-128"/>
              </a:rPr>
              <a:t> 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 rilassato (</a:t>
            </a:r>
            <a:r>
              <a:rPr lang="it-IT" altLang="it-JP" i="1" dirty="0" err="1">
                <a:ea typeface="ＭＳ Ｐゴシック" panose="020B0600070205080204" pitchFamily="34" charset="-128"/>
                <a:sym typeface="Wingdings" pitchFamily="2" charset="2"/>
              </a:rPr>
              <a:t>relaxed</a:t>
            </a:r>
            <a:r>
              <a:rPr lang="it-IT" altLang="it-JP" dirty="0">
                <a:ea typeface="ＭＳ Ｐゴシック" panose="020B0600070205080204" pitchFamily="34" charset="-128"/>
                <a:sym typeface="Wingdings" pitchFamily="2" charset="2"/>
              </a:rPr>
              <a:t>)</a:t>
            </a:r>
          </a:p>
          <a:p>
            <a:pPr lvl="2"/>
            <a:r>
              <a:rPr lang="it-IT" altLang="it-JP" dirty="0">
                <a:ea typeface="ＭＳ Ｐゴシック" panose="020B0600070205080204" pitchFamily="34" charset="-128"/>
              </a:rPr>
              <a:t>alta affinità per O</a:t>
            </a:r>
            <a:r>
              <a:rPr lang="it-IT" altLang="it-JP" baseline="-25000" dirty="0">
                <a:ea typeface="ＭＳ Ｐゴシック" panose="020B0600070205080204" pitchFamily="34" charset="-128"/>
              </a:rPr>
              <a:t>2</a:t>
            </a:r>
          </a:p>
          <a:p>
            <a:pPr lvl="1"/>
            <a:endParaRPr lang="it-IT" altLang="it-JP" dirty="0">
              <a:ea typeface="ＭＳ Ｐゴシック" panose="020B0600070205080204" pitchFamily="34" charset="-128"/>
            </a:endParaRPr>
          </a:p>
        </p:txBody>
      </p:sp>
      <p:sp>
        <p:nvSpPr>
          <p:cNvPr id="114691" name="Segnaposto data 3">
            <a:extLst>
              <a:ext uri="{FF2B5EF4-FFF2-40B4-BE49-F238E27FC236}">
                <a16:creationId xmlns:a16="http://schemas.microsoft.com/office/drawing/2014/main" id="{106E71BB-D102-1542-9A53-079B7D694A4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4692" name="Segnaposto piè di pagina 4">
            <a:extLst>
              <a:ext uri="{FF2B5EF4-FFF2-40B4-BE49-F238E27FC236}">
                <a16:creationId xmlns:a16="http://schemas.microsoft.com/office/drawing/2014/main" id="{BEE200B1-E0C7-E649-95B6-0B745F72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4693" name="Segnaposto numero diapositiva 5">
            <a:extLst>
              <a:ext uri="{FF2B5EF4-FFF2-40B4-BE49-F238E27FC236}">
                <a16:creationId xmlns:a16="http://schemas.microsoft.com/office/drawing/2014/main" id="{EEBB9929-855A-B748-B4B7-99C220E5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953808-C873-BD4C-9E72-35E9B758BCED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15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olo 1">
            <a:extLst>
              <a:ext uri="{FF2B5EF4-FFF2-40B4-BE49-F238E27FC236}">
                <a16:creationId xmlns:a16="http://schemas.microsoft.com/office/drawing/2014/main" id="{E6F6C8E0-8EBE-4D47-BE65-6E3BCB36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it-IT" altLang="it-JP" sz="4000">
                <a:ea typeface="ＭＳ Ｐゴシック" panose="020B0600070205080204" pitchFamily="34" charset="-128"/>
              </a:rPr>
              <a:t>La classificazione degli enzimi</a:t>
            </a:r>
          </a:p>
        </p:txBody>
      </p:sp>
      <p:sp>
        <p:nvSpPr>
          <p:cNvPr id="97282" name="Segnaposto contenuto 6">
            <a:extLst>
              <a:ext uri="{FF2B5EF4-FFF2-40B4-BE49-F238E27FC236}">
                <a16:creationId xmlns:a16="http://schemas.microsoft.com/office/drawing/2014/main" id="{EAA9F2D9-D162-5640-B4BA-AD0933E3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it-IT" altLang="it-JP" sz="2800" dirty="0">
                <a:ea typeface="ＭＳ Ｐゴシック" panose="020B0600070205080204" pitchFamily="34" charset="-128"/>
              </a:rPr>
              <a:t>Tutti gli enzimi hanno il nome con il suffisso </a:t>
            </a:r>
            <a:r>
              <a:rPr lang="mr-IN" altLang="it-JP" sz="2800" b="1" dirty="0">
                <a:latin typeface="Mangal" panose="02040503050203030202" pitchFamily="18" charset="0"/>
                <a:ea typeface="ＭＳ Ｐゴシック" panose="020B0600070205080204" pitchFamily="34" charset="-128"/>
              </a:rPr>
              <a:t>–</a:t>
            </a:r>
            <a:r>
              <a:rPr lang="it-IT" altLang="it-JP" sz="2800" b="1" dirty="0" err="1">
                <a:ea typeface="ＭＳ Ｐゴシック" panose="020B0600070205080204" pitchFamily="34" charset="-128"/>
              </a:rPr>
              <a:t>asi</a:t>
            </a:r>
            <a:endParaRPr lang="it-IT" altLang="it-JP" sz="2800" b="1" dirty="0">
              <a:ea typeface="ＭＳ Ｐゴシック" panose="020B0600070205080204" pitchFamily="34" charset="-128"/>
            </a:endParaRP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Tutti gli enzimi catalizzano </a:t>
            </a:r>
            <a:r>
              <a:rPr lang="it-IT" altLang="it-JP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6 tipi di reazioni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Ogni tipo di reazione costituisce una 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classe enzimatica, </a:t>
            </a:r>
            <a:r>
              <a:rPr lang="it-IT" altLang="it-JP" sz="2800" dirty="0">
                <a:ea typeface="ＭＳ Ｐゴシック" panose="020B0600070205080204" pitchFamily="34" charset="-128"/>
              </a:rPr>
              <a:t>con diverse sottoclassi</a:t>
            </a:r>
          </a:p>
          <a:p>
            <a:r>
              <a:rPr lang="it-IT" altLang="it-JP" sz="2800" dirty="0">
                <a:ea typeface="ＭＳ Ｐゴシック" panose="020B0600070205080204" pitchFamily="34" charset="-128"/>
              </a:rPr>
              <a:t>Nomenclatura standardizzata degli enzimi della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Enzyme</a:t>
            </a:r>
            <a:r>
              <a:rPr lang="it-IT" altLang="it-JP" sz="2800" dirty="0">
                <a:ea typeface="ＭＳ Ｐゴシック" panose="020B0600070205080204" pitchFamily="34" charset="-128"/>
              </a:rPr>
              <a:t>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Commission</a:t>
            </a:r>
            <a:r>
              <a:rPr lang="it-IT" altLang="it-JP" sz="2800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</a:rPr>
              <a:t>E.C. 1 </a:t>
            </a:r>
            <a:r>
              <a:rPr lang="it-IT" altLang="it-JP" sz="2400" dirty="0">
                <a:ea typeface="ＭＳ Ｐゴシック" panose="020B0600070205080204" pitchFamily="34" charset="-128"/>
                <a:sym typeface="Wingdings" pitchFamily="2" charset="2"/>
              </a:rPr>
              <a:t> classe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  <a:sym typeface="Wingdings" pitchFamily="2" charset="2"/>
              </a:rPr>
              <a:t>E.C. 1.1  classe e sottoclasse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  <a:sym typeface="Wingdings" pitchFamily="2" charset="2"/>
              </a:rPr>
              <a:t>E.C. 1.1.1  classe, sottoclasse e gruppo accettore</a:t>
            </a:r>
          </a:p>
          <a:p>
            <a:pPr lvl="1"/>
            <a:r>
              <a:rPr lang="it-IT" altLang="it-JP" sz="2400" dirty="0">
                <a:ea typeface="ＭＳ Ｐゴシック" panose="020B0600070205080204" pitchFamily="34" charset="-128"/>
                <a:sym typeface="Wingdings" pitchFamily="2" charset="2"/>
              </a:rPr>
              <a:t>E.C. 1.1.1.1  classe, sottoclasse, gruppo accettore, nome della molecola su cui agisce (substrato)</a:t>
            </a:r>
          </a:p>
          <a:p>
            <a:pPr lvl="1"/>
            <a:endParaRPr lang="it-IT" altLang="it-JP" sz="2400" dirty="0">
              <a:ea typeface="ＭＳ Ｐゴシック" panose="020B0600070205080204" pitchFamily="34" charset="-128"/>
            </a:endParaRPr>
          </a:p>
          <a:p>
            <a:endParaRPr lang="it-IT" altLang="it-JP" sz="2800" b="1" dirty="0">
              <a:ea typeface="ＭＳ Ｐゴシック" panose="020B0600070205080204" pitchFamily="34" charset="-128"/>
            </a:endParaRPr>
          </a:p>
        </p:txBody>
      </p:sp>
      <p:sp>
        <p:nvSpPr>
          <p:cNvPr id="97283" name="Segnaposto data 2">
            <a:extLst>
              <a:ext uri="{FF2B5EF4-FFF2-40B4-BE49-F238E27FC236}">
                <a16:creationId xmlns:a16="http://schemas.microsoft.com/office/drawing/2014/main" id="{99A85401-A8D9-9D41-84C6-91B41381087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7284" name="Segnaposto piè di pagina 3">
            <a:extLst>
              <a:ext uri="{FF2B5EF4-FFF2-40B4-BE49-F238E27FC236}">
                <a16:creationId xmlns:a16="http://schemas.microsoft.com/office/drawing/2014/main" id="{3FEBFF30-0D34-DC4C-AB07-E7A13914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7285" name="Segnaposto numero diapositiva 4">
            <a:extLst>
              <a:ext uri="{FF2B5EF4-FFF2-40B4-BE49-F238E27FC236}">
                <a16:creationId xmlns:a16="http://schemas.microsoft.com/office/drawing/2014/main" id="{A0AB9578-CD1D-8347-95EF-ECEF7B54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142EE5-40D9-A84D-AA1D-FF00D6ADB2A1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59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olo 1">
            <a:extLst>
              <a:ext uri="{FF2B5EF4-FFF2-40B4-BE49-F238E27FC236}">
                <a16:creationId xmlns:a16="http://schemas.microsoft.com/office/drawing/2014/main" id="{F7D44F6F-8D3F-7048-A85E-CFD1391D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Le classi degli enzimi</a:t>
            </a:r>
          </a:p>
        </p:txBody>
      </p:sp>
      <p:sp>
        <p:nvSpPr>
          <p:cNvPr id="98306" name="Segnaposto data 3">
            <a:extLst>
              <a:ext uri="{FF2B5EF4-FFF2-40B4-BE49-F238E27FC236}">
                <a16:creationId xmlns:a16="http://schemas.microsoft.com/office/drawing/2014/main" id="{8E6903BB-D1CE-E84E-927A-48E9A67F3A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8307" name="Segnaposto piè di pagina 4">
            <a:extLst>
              <a:ext uri="{FF2B5EF4-FFF2-40B4-BE49-F238E27FC236}">
                <a16:creationId xmlns:a16="http://schemas.microsoft.com/office/drawing/2014/main" id="{84C5E96A-3FCB-D84E-BA03-F4A302F9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8308" name="Segnaposto numero diapositiva 5">
            <a:extLst>
              <a:ext uri="{FF2B5EF4-FFF2-40B4-BE49-F238E27FC236}">
                <a16:creationId xmlns:a16="http://schemas.microsoft.com/office/drawing/2014/main" id="{EDD356D8-15F5-8D4E-A20D-CDC95C8F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7CBD8BF-F119-3E48-9527-FDA73C0D67D8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60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8309" name="Immagine 6">
            <a:extLst>
              <a:ext uri="{FF2B5EF4-FFF2-40B4-BE49-F238E27FC236}">
                <a16:creationId xmlns:a16="http://schemas.microsoft.com/office/drawing/2014/main" id="{34B87641-FF7D-C34D-871C-FC5155688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0"/>
            <a:ext cx="9144000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olo 1">
            <a:extLst>
              <a:ext uri="{FF2B5EF4-FFF2-40B4-BE49-F238E27FC236}">
                <a16:creationId xmlns:a16="http://schemas.microsoft.com/office/drawing/2014/main" id="{37B5E8A0-D9B4-0641-86D8-C53264FC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nome degli enzimi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547161-7825-6A45-BCB1-2F8D30105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447088" cy="489902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sz="2800" u="sng">
                <a:ea typeface="ＭＳ Ｐゴシック" panose="020B0600070205080204" pitchFamily="34" charset="-128"/>
              </a:rPr>
              <a:t>Substrato, tipo di reazione -asi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sz="2800" b="1">
                <a:ea typeface="ＭＳ Ｐゴシック" panose="020B0600070205080204" pitchFamily="34" charset="-128"/>
              </a:rPr>
              <a:t>Tre esempi</a:t>
            </a:r>
          </a:p>
          <a:p>
            <a:pPr marL="0" indent="0"/>
            <a:r>
              <a:rPr lang="it-IT" altLang="it-JP" sz="2800">
                <a:ea typeface="ＭＳ Ｐゴシック" panose="020B0600070205080204" pitchFamily="34" charset="-128"/>
              </a:rPr>
              <a:t>Lattato deidrogenasi </a:t>
            </a:r>
          </a:p>
          <a:p>
            <a:pPr lvl="1"/>
            <a:r>
              <a:rPr lang="it-IT" altLang="it-JP" sz="2400">
                <a:ea typeface="ＭＳ Ｐゴシック" panose="020B0600070205080204" pitchFamily="34" charset="-128"/>
              </a:rPr>
              <a:t>enzima che catalizza una reazione di tipo 1 (ossidoreduttasi) utilizzando il lattato come substrato</a:t>
            </a:r>
          </a:p>
          <a:p>
            <a:pPr marL="0" indent="0"/>
            <a:r>
              <a:rPr lang="it-IT" altLang="it-JP" sz="2800">
                <a:ea typeface="ＭＳ Ｐゴシック" panose="020B0600070205080204" pitchFamily="34" charset="-128"/>
              </a:rPr>
              <a:t>Serina idrossimetil transferasi</a:t>
            </a:r>
          </a:p>
          <a:p>
            <a:pPr lvl="1"/>
            <a:r>
              <a:rPr lang="it-IT" altLang="it-JP" sz="2400">
                <a:ea typeface="ＭＳ Ｐゴシック" panose="020B0600070205080204" pitchFamily="34" charset="-128"/>
              </a:rPr>
              <a:t>enzima che trasferisce il gruppo idrossimetile della serina (substrato) su un altro accettore (non è nominato)</a:t>
            </a:r>
            <a:endParaRPr lang="it-IT" altLang="it-JP" sz="2000">
              <a:ea typeface="ＭＳ Ｐゴシック" panose="020B0600070205080204" pitchFamily="34" charset="-128"/>
            </a:endParaRPr>
          </a:p>
          <a:p>
            <a:pPr marL="0" indent="0"/>
            <a:r>
              <a:rPr lang="it-IT" altLang="it-JP" sz="2800">
                <a:ea typeface="ＭＳ Ｐゴシック" panose="020B0600070205080204" pitchFamily="34" charset="-128"/>
              </a:rPr>
              <a:t>Citrato liasi</a:t>
            </a:r>
          </a:p>
          <a:p>
            <a:pPr lvl="1"/>
            <a:r>
              <a:rPr lang="it-IT" altLang="it-JP" sz="2400">
                <a:ea typeface="ＭＳ Ｐゴシック" panose="020B0600070205080204" pitchFamily="34" charset="-128"/>
              </a:rPr>
              <a:t>enzima che catalizza la rottura di un legame covalente (C-C) del citrato</a:t>
            </a:r>
          </a:p>
          <a:p>
            <a:pPr marL="0" indent="0"/>
            <a:endParaRPr lang="it-IT" altLang="it-JP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altLang="it-JP" sz="2800">
              <a:ea typeface="ＭＳ Ｐゴシック" panose="020B0600070205080204" pitchFamily="34" charset="-128"/>
            </a:endParaRPr>
          </a:p>
        </p:txBody>
      </p:sp>
      <p:sp>
        <p:nvSpPr>
          <p:cNvPr id="99331" name="Segnaposto data 2">
            <a:extLst>
              <a:ext uri="{FF2B5EF4-FFF2-40B4-BE49-F238E27FC236}">
                <a16:creationId xmlns:a16="http://schemas.microsoft.com/office/drawing/2014/main" id="{E1D7B5BB-A54B-E44E-824D-31E3CB09B79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99332" name="Segnaposto piè di pagina 3">
            <a:extLst>
              <a:ext uri="{FF2B5EF4-FFF2-40B4-BE49-F238E27FC236}">
                <a16:creationId xmlns:a16="http://schemas.microsoft.com/office/drawing/2014/main" id="{B9B77288-784E-454A-9118-26A42CBAD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99333" name="Segnaposto numero diapositiva 4">
            <a:extLst>
              <a:ext uri="{FF2B5EF4-FFF2-40B4-BE49-F238E27FC236}">
                <a16:creationId xmlns:a16="http://schemas.microsoft.com/office/drawing/2014/main" id="{613DB25B-400B-584F-B5CA-E5913424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DE9939-8AD8-0146-9B56-0A438883523D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olo 1">
            <a:extLst>
              <a:ext uri="{FF2B5EF4-FFF2-40B4-BE49-F238E27FC236}">
                <a16:creationId xmlns:a16="http://schemas.microsoft.com/office/drawing/2014/main" id="{CD113AE3-84C7-F842-BA1B-F132F970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Le basi strutturali degli enzimi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F35510-DB5C-3148-AAAD-C9D4AC485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417638"/>
            <a:ext cx="8491537" cy="493871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it-IT" sz="2400" dirty="0"/>
              <a:t>Le proteine enzimatiche hanno un </a:t>
            </a:r>
            <a:r>
              <a:rPr lang="it-IT" sz="2400" b="1" dirty="0"/>
              <a:t>sito attivo</a:t>
            </a:r>
            <a:r>
              <a:rPr lang="it-IT" sz="2400" dirty="0"/>
              <a:t>,</a:t>
            </a:r>
          </a:p>
          <a:p>
            <a:pPr marL="0" indent="0">
              <a:buFont typeface="Arial" charset="0"/>
              <a:buNone/>
              <a:defRPr/>
            </a:pPr>
            <a:r>
              <a:rPr lang="it-IT" sz="2400" dirty="0"/>
              <a:t>dove si crea un ambiente chimico molto diverso dal solvente (liquido intra- o extra-cellulare; ambiente fosfolipidico):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dirty="0">
                <a:solidFill>
                  <a:srgbClr val="002060"/>
                </a:solidFill>
              </a:rPr>
              <a:t>presenza eventuale di </a:t>
            </a:r>
            <a:r>
              <a:rPr lang="it-IT" sz="2400" b="1" dirty="0">
                <a:solidFill>
                  <a:srgbClr val="002060"/>
                </a:solidFill>
              </a:rPr>
              <a:t>cofattori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b="1" dirty="0">
                <a:solidFill>
                  <a:srgbClr val="002060"/>
                </a:solidFill>
              </a:rPr>
              <a:t>accesso controllato del solvente </a:t>
            </a:r>
            <a:r>
              <a:rPr lang="it-IT" sz="2400" dirty="0">
                <a:solidFill>
                  <a:srgbClr val="002060"/>
                </a:solidFill>
              </a:rPr>
              <a:t>(acqua)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b="1" dirty="0">
                <a:solidFill>
                  <a:srgbClr val="002060"/>
                </a:solidFill>
              </a:rPr>
              <a:t>accesso ultra-selettivo dei substrati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u="sng" dirty="0">
                <a:solidFill>
                  <a:srgbClr val="002060"/>
                </a:solidFill>
              </a:rPr>
              <a:t>associazione reversibile dei substrati </a:t>
            </a:r>
            <a:r>
              <a:rPr lang="it-IT" sz="2400" dirty="0">
                <a:solidFill>
                  <a:srgbClr val="002060"/>
                </a:solidFill>
              </a:rPr>
              <a:t>agli atomi del sito attivo (enzima, cofattori) 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b="1" dirty="0">
                <a:solidFill>
                  <a:srgbClr val="002060"/>
                </a:solidFill>
              </a:rPr>
              <a:t>catalisi di reazione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u="sng" dirty="0">
                <a:solidFill>
                  <a:srgbClr val="002060"/>
                </a:solidFill>
              </a:rPr>
              <a:t>dissociazione dei prodotti</a:t>
            </a:r>
            <a:r>
              <a:rPr lang="it-IT" sz="2400" dirty="0">
                <a:solidFill>
                  <a:srgbClr val="002060"/>
                </a:solidFill>
              </a:rPr>
              <a:t> e loro rilascio nel mezzo</a:t>
            </a:r>
          </a:p>
          <a:p>
            <a:pPr marL="457200" indent="-457200">
              <a:buFont typeface="Arial" charset="0"/>
              <a:buChar char="–"/>
              <a:defRPr/>
            </a:pPr>
            <a:r>
              <a:rPr lang="it-IT" sz="2400" dirty="0">
                <a:solidFill>
                  <a:srgbClr val="002060"/>
                </a:solidFill>
              </a:rPr>
              <a:t>piccola modificazione conformazionale indotta (adattamento strutturale indotto=</a:t>
            </a:r>
            <a:r>
              <a:rPr lang="it-IT" sz="2400" b="1" dirty="0" err="1">
                <a:solidFill>
                  <a:srgbClr val="002060"/>
                </a:solidFill>
              </a:rPr>
              <a:t>induced</a:t>
            </a:r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err="1">
                <a:solidFill>
                  <a:srgbClr val="002060"/>
                </a:solidFill>
              </a:rPr>
              <a:t>fit</a:t>
            </a:r>
            <a:r>
              <a:rPr lang="it-IT" sz="2400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Font typeface="Arial" charset="0"/>
              <a:buChar char="•"/>
              <a:defRPr/>
            </a:pPr>
            <a:endParaRPr lang="it-IT" sz="2800" dirty="0"/>
          </a:p>
          <a:p>
            <a:pPr marL="857250" lvl="1" indent="-457200">
              <a:buFont typeface="Arial" charset="0"/>
              <a:buChar char="–"/>
              <a:defRPr/>
            </a:pPr>
            <a:endParaRPr lang="it-IT" sz="2000" dirty="0"/>
          </a:p>
          <a:p>
            <a:pPr marL="857250" lvl="1" indent="-457200">
              <a:buFont typeface="Arial" charset="0"/>
              <a:buChar char="–"/>
              <a:defRPr/>
            </a:pPr>
            <a:endParaRPr lang="it-IT" sz="2000" dirty="0"/>
          </a:p>
          <a:p>
            <a:pPr marL="857250" lvl="1" indent="-457200">
              <a:buFont typeface="Arial" charset="0"/>
              <a:buChar char="–"/>
              <a:defRPr/>
            </a:pPr>
            <a:endParaRPr lang="it-IT" sz="2000" dirty="0"/>
          </a:p>
          <a:p>
            <a:pPr marL="0" indent="0">
              <a:buFont typeface="Arial" charset="0"/>
              <a:buNone/>
              <a:defRPr/>
            </a:pPr>
            <a:endParaRPr lang="it-IT" sz="2400" dirty="0"/>
          </a:p>
        </p:txBody>
      </p:sp>
      <p:sp>
        <p:nvSpPr>
          <p:cNvPr id="100355" name="Segnaposto data 3">
            <a:extLst>
              <a:ext uri="{FF2B5EF4-FFF2-40B4-BE49-F238E27FC236}">
                <a16:creationId xmlns:a16="http://schemas.microsoft.com/office/drawing/2014/main" id="{DA3F31CD-A1B1-9A46-A36F-FCE2502785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0356" name="Segnaposto piè di pagina 4">
            <a:extLst>
              <a:ext uri="{FF2B5EF4-FFF2-40B4-BE49-F238E27FC236}">
                <a16:creationId xmlns:a16="http://schemas.microsoft.com/office/drawing/2014/main" id="{8278FD8B-BAB1-134F-99C2-8933B332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0357" name="Segnaposto numero diapositiva 5">
            <a:extLst>
              <a:ext uri="{FF2B5EF4-FFF2-40B4-BE49-F238E27FC236}">
                <a16:creationId xmlns:a16="http://schemas.microsoft.com/office/drawing/2014/main" id="{3A00E338-36E0-3343-83D5-72289958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82F7B6-E971-DB4B-9B50-3ECFAD32478A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62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olo 6">
            <a:extLst>
              <a:ext uri="{FF2B5EF4-FFF2-40B4-BE49-F238E27FC236}">
                <a16:creationId xmlns:a16="http://schemas.microsoft.com/office/drawing/2014/main" id="{0E9AFF53-8FBD-3348-A30E-8B98ECD1C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74625"/>
            <a:ext cx="7772400" cy="1470025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evidenza strutturale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adattamento indotto</a:t>
            </a:r>
          </a:p>
        </p:txBody>
      </p:sp>
      <p:sp>
        <p:nvSpPr>
          <p:cNvPr id="101378" name="Sottotitolo 8">
            <a:extLst>
              <a:ext uri="{FF2B5EF4-FFF2-40B4-BE49-F238E27FC236}">
                <a16:creationId xmlns:a16="http://schemas.microsoft.com/office/drawing/2014/main" id="{C8A2185F-E588-A64F-A176-477EC52FB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25" y="5319713"/>
            <a:ext cx="8016875" cy="1036637"/>
          </a:xfrm>
        </p:spPr>
        <p:txBody>
          <a:bodyPr/>
          <a:lstStyle/>
          <a:p>
            <a:r>
              <a:rPr lang="it-IT" altLang="it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Il legame del substrato all</a:t>
            </a:r>
            <a:r>
              <a:rPr lang="it-IT" altLang="it-IT" sz="2000">
                <a:solidFill>
                  <a:schemeClr val="tx1"/>
                </a:solidFill>
                <a:ea typeface="ＭＳ Ｐゴシック" panose="020B0600070205080204" pitchFamily="34" charset="-128"/>
              </a:rPr>
              <a:t>’</a:t>
            </a:r>
            <a:r>
              <a:rPr lang="it-IT" altLang="it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enzima induce una </a:t>
            </a:r>
            <a:r>
              <a:rPr lang="it-IT" altLang="it-JP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modificazione conformazionale</a:t>
            </a:r>
            <a:r>
              <a:rPr lang="it-IT" altLang="it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, prodromica alla </a:t>
            </a:r>
            <a:r>
              <a:rPr lang="it-IT" altLang="it-JP" sz="2000" u="sng">
                <a:solidFill>
                  <a:schemeClr val="tx1"/>
                </a:solidFill>
                <a:ea typeface="ＭＳ Ｐゴシック" panose="020B0600070205080204" pitchFamily="34" charset="-128"/>
              </a:rPr>
              <a:t>specificità di substrato e catalisi</a:t>
            </a:r>
            <a:r>
              <a:rPr lang="it-IT" altLang="it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. </a:t>
            </a:r>
          </a:p>
          <a:p>
            <a:r>
              <a:rPr lang="it-IT" altLang="it-JP" sz="2000" b="1">
                <a:solidFill>
                  <a:schemeClr val="tx1"/>
                </a:solidFill>
                <a:ea typeface="ＭＳ Ｐゴシック" panose="020B0600070205080204" pitchFamily="34" charset="-128"/>
              </a:rPr>
              <a:t>Non </a:t>
            </a:r>
            <a:r>
              <a:rPr lang="it-IT" altLang="it-JP" sz="2000">
                <a:solidFill>
                  <a:schemeClr val="tx1"/>
                </a:solidFill>
                <a:ea typeface="ＭＳ Ｐゴシック" panose="020B0600070205080204" pitchFamily="34" charset="-128"/>
              </a:rPr>
              <a:t>è uno stato allosterico</a:t>
            </a:r>
          </a:p>
          <a:p>
            <a:endParaRPr lang="it-IT" altLang="it-JP" sz="200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1379" name="Segnaposto data 3">
            <a:extLst>
              <a:ext uri="{FF2B5EF4-FFF2-40B4-BE49-F238E27FC236}">
                <a16:creationId xmlns:a16="http://schemas.microsoft.com/office/drawing/2014/main" id="{755F9B3D-CE12-314A-B7D3-FABA721DD75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1380" name="Segnaposto piè di pagina 4">
            <a:extLst>
              <a:ext uri="{FF2B5EF4-FFF2-40B4-BE49-F238E27FC236}">
                <a16:creationId xmlns:a16="http://schemas.microsoft.com/office/drawing/2014/main" id="{0F90D163-5E65-BF40-8013-77B92401E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1381" name="Segnaposto numero diapositiva 5">
            <a:extLst>
              <a:ext uri="{FF2B5EF4-FFF2-40B4-BE49-F238E27FC236}">
                <a16:creationId xmlns:a16="http://schemas.microsoft.com/office/drawing/2014/main" id="{63A08CF6-BD60-9548-916C-60E4F82F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9F4834-EF74-FC44-B44D-9E98576C53AF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63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1382" name="Immagine 11">
            <a:extLst>
              <a:ext uri="{FF2B5EF4-FFF2-40B4-BE49-F238E27FC236}">
                <a16:creationId xmlns:a16="http://schemas.microsoft.com/office/drawing/2014/main" id="{CE936E9B-AB14-BC4B-A398-DBD46414A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39900"/>
            <a:ext cx="80645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CB9938-BF9B-8847-AFD5-B33CCEDA5449}"/>
              </a:ext>
            </a:extLst>
          </p:cNvPr>
          <p:cNvSpPr txBox="1"/>
          <p:nvPr/>
        </p:nvSpPr>
        <p:spPr>
          <a:xfrm>
            <a:off x="1739900" y="4797058"/>
            <a:ext cx="5977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E</a:t>
            </a:r>
            <a:r>
              <a:rPr lang="it-JP" sz="1200" dirty="0">
                <a:solidFill>
                  <a:srgbClr val="FF0000"/>
                </a:solidFill>
              </a:rPr>
              <a:t>sochinasi, transferasi che trasferise un gruppo fosfato su un esoso, come il glucosio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olo 1">
            <a:extLst>
              <a:ext uri="{FF2B5EF4-FFF2-40B4-BE49-F238E27FC236}">
                <a16:creationId xmlns:a16="http://schemas.microsoft.com/office/drawing/2014/main" id="{7F86901B-B82B-834B-B6B3-2B154AE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8025"/>
            <a:ext cx="8229600" cy="1143000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equazione chimica delle reazioni enzimatiche</a:t>
            </a:r>
          </a:p>
        </p:txBody>
      </p:sp>
      <p:sp>
        <p:nvSpPr>
          <p:cNvPr id="103426" name="Segnaposto data 2">
            <a:extLst>
              <a:ext uri="{FF2B5EF4-FFF2-40B4-BE49-F238E27FC236}">
                <a16:creationId xmlns:a16="http://schemas.microsoft.com/office/drawing/2014/main" id="{EDFE0C6D-06E4-E443-890D-239ED031C5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3427" name="Segnaposto piè di pagina 3">
            <a:extLst>
              <a:ext uri="{FF2B5EF4-FFF2-40B4-BE49-F238E27FC236}">
                <a16:creationId xmlns:a16="http://schemas.microsoft.com/office/drawing/2014/main" id="{5C1C8360-5571-F546-8310-3BDA4606E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3428" name="Segnaposto numero diapositiva 4">
            <a:extLst>
              <a:ext uri="{FF2B5EF4-FFF2-40B4-BE49-F238E27FC236}">
                <a16:creationId xmlns:a16="http://schemas.microsoft.com/office/drawing/2014/main" id="{1D68110D-7888-7C4B-BC1E-D3B53825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2C735C-0371-4E49-9C96-36E84EC291DC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64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3429" name="Immagine 5">
            <a:extLst>
              <a:ext uri="{FF2B5EF4-FFF2-40B4-BE49-F238E27FC236}">
                <a16:creationId xmlns:a16="http://schemas.microsoft.com/office/drawing/2014/main" id="{5909D058-4637-744C-8546-2559349E8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12988"/>
            <a:ext cx="84677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olo 8">
            <a:extLst>
              <a:ext uri="{FF2B5EF4-FFF2-40B4-BE49-F238E27FC236}">
                <a16:creationId xmlns:a16="http://schemas.microsoft.com/office/drawing/2014/main" id="{692CBD9A-B8A5-1749-96FA-D8FFA69B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equazione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equilibrio chimico nelle reazioni enzimatiche</a:t>
            </a:r>
          </a:p>
        </p:txBody>
      </p:sp>
      <p:sp>
        <p:nvSpPr>
          <p:cNvPr id="104450" name="Segnaposto data 2">
            <a:extLst>
              <a:ext uri="{FF2B5EF4-FFF2-40B4-BE49-F238E27FC236}">
                <a16:creationId xmlns:a16="http://schemas.microsoft.com/office/drawing/2014/main" id="{FD66AB5F-41A0-F84F-B0C3-33F23D55D0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4451" name="Segnaposto piè di pagina 3">
            <a:extLst>
              <a:ext uri="{FF2B5EF4-FFF2-40B4-BE49-F238E27FC236}">
                <a16:creationId xmlns:a16="http://schemas.microsoft.com/office/drawing/2014/main" id="{3C4DC8BD-9990-AA48-B383-DE515480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4452" name="Segnaposto numero diapositiva 4">
            <a:extLst>
              <a:ext uri="{FF2B5EF4-FFF2-40B4-BE49-F238E27FC236}">
                <a16:creationId xmlns:a16="http://schemas.microsoft.com/office/drawing/2014/main" id="{BC89592D-11E3-7E42-A1BE-17C943E0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9BB230-DE1A-334C-9BF6-9E583FED7367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65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4453" name="Immagine 9">
            <a:extLst>
              <a:ext uri="{FF2B5EF4-FFF2-40B4-BE49-F238E27FC236}">
                <a16:creationId xmlns:a16="http://schemas.microsoft.com/office/drawing/2014/main" id="{79C2E05F-F145-F94D-B506-5D611C418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643063"/>
            <a:ext cx="8393112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32921A8-263A-A846-9BB6-2EBF6A2F9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48288"/>
            <a:ext cx="3151188" cy="538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olo 2">
            <a:extLst>
              <a:ext uri="{FF2B5EF4-FFF2-40B4-BE49-F238E27FC236}">
                <a16:creationId xmlns:a16="http://schemas.microsoft.com/office/drawing/2014/main" id="{74B9BDEC-BC4D-4E4C-87A7-29345A022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4000" dirty="0">
                <a:ea typeface="ＭＳ Ｐゴシック" panose="020B0600070205080204" pitchFamily="34" charset="-128"/>
              </a:rPr>
              <a:t>L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r>
              <a:rPr lang="it-IT" altLang="it-JP" sz="4000" dirty="0">
                <a:ea typeface="ＭＳ Ｐゴシック" panose="020B0600070205080204" pitchFamily="34" charset="-128"/>
              </a:rPr>
              <a:t>energia libera in biochimica </a:t>
            </a:r>
            <a:br>
              <a:rPr lang="it-IT" altLang="it-JP" sz="4000" dirty="0">
                <a:ea typeface="ＭＳ Ｐゴシック" panose="020B0600070205080204" pitchFamily="34" charset="-128"/>
              </a:rPr>
            </a:br>
            <a:r>
              <a:rPr lang="it-IT" altLang="it-JP" sz="4000" b="1" dirty="0">
                <a:ea typeface="ＭＳ Ｐゴシック" panose="020B0600070205080204" pitchFamily="34" charset="-128"/>
              </a:rPr>
              <a:t>ΔG°</a:t>
            </a:r>
            <a:r>
              <a:rPr lang="it-IT" altLang="it-IT" sz="4000" dirty="0">
                <a:ea typeface="ＭＳ Ｐゴシック" panose="020B0600070205080204" pitchFamily="34" charset="-128"/>
              </a:rPr>
              <a:t>’</a:t>
            </a:r>
            <a:endParaRPr lang="it-IT" altLang="it-JP" sz="4000" dirty="0">
              <a:ea typeface="ＭＳ Ｐゴシック" panose="020B0600070205080204" pitchFamily="34" charset="-128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495F852-6C6D-8846-B200-9D34FB4DA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325"/>
            <a:ext cx="8229600" cy="4422775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b="1" dirty="0">
                <a:ea typeface="ＭＳ Ｐゴシック" panose="020B0600070205080204" pitchFamily="34" charset="-128"/>
              </a:rPr>
              <a:t>Si calcola tenendo di condizioni standard biologiche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  <a:p>
            <a:pPr marL="0" indent="0"/>
            <a:r>
              <a:rPr lang="it-IT" altLang="it-JP" dirty="0">
                <a:ea typeface="ＭＳ Ｐゴシック" panose="020B0600070205080204" pitchFamily="34" charset="-128"/>
              </a:rPr>
              <a:t>T=25°C = 298°K</a:t>
            </a:r>
          </a:p>
          <a:p>
            <a:pPr marL="0" indent="0"/>
            <a:r>
              <a:rPr lang="it-IT" altLang="it-JP" dirty="0" err="1">
                <a:ea typeface="ＭＳ Ｐゴシック" panose="020B0600070205080204" pitchFamily="34" charset="-128"/>
              </a:rPr>
              <a:t>P</a:t>
            </a:r>
            <a:r>
              <a:rPr lang="it-IT" altLang="it-JP" dirty="0">
                <a:ea typeface="ＭＳ Ｐゴシック" panose="020B0600070205080204" pitchFamily="34" charset="-128"/>
              </a:rPr>
              <a:t> = </a:t>
            </a:r>
            <a:r>
              <a:rPr lang="it-IT" altLang="it-JP" dirty="0" err="1">
                <a:ea typeface="ＭＳ Ｐゴシック" panose="020B0600070205080204" pitchFamily="34" charset="-128"/>
              </a:rPr>
              <a:t>pP</a:t>
            </a:r>
            <a:r>
              <a:rPr lang="it-IT" altLang="it-JP" dirty="0">
                <a:ea typeface="ＭＳ Ｐゴシック" panose="020B0600070205080204" pitchFamily="34" charset="-128"/>
              </a:rPr>
              <a:t> di ogni gas = 1 atm = 101,3 </a:t>
            </a:r>
            <a:r>
              <a:rPr lang="it-IT" altLang="it-JP" dirty="0" err="1">
                <a:ea typeface="ＭＳ Ｐゴシック" panose="020B0600070205080204" pitchFamily="34" charset="-128"/>
              </a:rPr>
              <a:t>kPa</a:t>
            </a:r>
            <a:endParaRPr lang="it-IT" altLang="it-JP" dirty="0">
              <a:ea typeface="ＭＳ Ｐゴシック" panose="020B0600070205080204" pitchFamily="34" charset="-128"/>
            </a:endParaRPr>
          </a:p>
          <a:p>
            <a:pPr marL="0" indent="0"/>
            <a:r>
              <a:rPr lang="it-IT" altLang="it-JP" dirty="0">
                <a:ea typeface="ＭＳ Ｐゴシック" panose="020B0600070205080204" pitchFamily="34" charset="-128"/>
              </a:rPr>
              <a:t>C = C di ogni soluto = 1 M, tranne [H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dirty="0">
                <a:ea typeface="ＭＳ Ｐゴシック" panose="020B0600070205080204" pitchFamily="34" charset="-128"/>
              </a:rPr>
              <a:t>] </a:t>
            </a:r>
          </a:p>
          <a:p>
            <a:pPr marL="0" indent="0"/>
            <a:r>
              <a:rPr lang="it-IT" altLang="it-JP" dirty="0">
                <a:ea typeface="ＭＳ Ｐゴシック" panose="020B0600070205080204" pitchFamily="34" charset="-128"/>
              </a:rPr>
              <a:t>[H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+</a:t>
            </a:r>
            <a:r>
              <a:rPr lang="it-IT" altLang="it-JP" dirty="0">
                <a:ea typeface="ＭＳ Ｐゴシック" panose="020B0600070205080204" pitchFamily="34" charset="-128"/>
              </a:rPr>
              <a:t>] = 10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-7</a:t>
            </a:r>
            <a:r>
              <a:rPr lang="it-IT" altLang="it-JP" dirty="0">
                <a:ea typeface="ＭＳ Ｐゴシック" panose="020B0600070205080204" pitchFamily="34" charset="-128"/>
              </a:rPr>
              <a:t> M (</a:t>
            </a:r>
            <a:r>
              <a:rPr lang="it-IT" altLang="it-JP" dirty="0" err="1">
                <a:ea typeface="ＭＳ Ｐゴシック" panose="020B0600070205080204" pitchFamily="34" charset="-128"/>
              </a:rPr>
              <a:t>pH</a:t>
            </a:r>
            <a:r>
              <a:rPr lang="it-IT" altLang="it-JP" dirty="0">
                <a:ea typeface="ＭＳ Ｐゴシック" panose="020B0600070205080204" pitchFamily="34" charset="-128"/>
              </a:rPr>
              <a:t> 7)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altLang="it-JP" dirty="0">
              <a:ea typeface="ＭＳ Ｐゴシック" panose="020B0600070205080204" pitchFamily="34" charset="-128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EECE29-D0A1-624B-888A-C28077F66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23/03/2020 - S.Passamonti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62986ED-A3C4-D14F-BAFD-2D400EDA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785ME - INSEGNAMENTO DI BIOCHIMICA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FD5AD6-019C-F54A-8AE6-C2AA034B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25197-2A91-2543-9957-2FAB6D35A280}" type="slidenum">
              <a:rPr lang="it-IT" altLang="it-JP" smtClean="0"/>
              <a:pPr/>
              <a:t>66</a:t>
            </a:fld>
            <a:endParaRPr lang="it-IT" altLang="it-JP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egnaposto data 3">
            <a:extLst>
              <a:ext uri="{FF2B5EF4-FFF2-40B4-BE49-F238E27FC236}">
                <a16:creationId xmlns:a16="http://schemas.microsoft.com/office/drawing/2014/main" id="{7644EB7E-4394-2541-8EC4-256B9CA041F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6498" name="Segnaposto piè di pagina 4">
            <a:extLst>
              <a:ext uri="{FF2B5EF4-FFF2-40B4-BE49-F238E27FC236}">
                <a16:creationId xmlns:a16="http://schemas.microsoft.com/office/drawing/2014/main" id="{EC491440-1F4B-ED46-A129-D752B7C1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6499" name="Segnaposto numero diapositiva 5">
            <a:extLst>
              <a:ext uri="{FF2B5EF4-FFF2-40B4-BE49-F238E27FC236}">
                <a16:creationId xmlns:a16="http://schemas.microsoft.com/office/drawing/2014/main" id="{B978E797-A63A-454C-88BC-E080B11D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060AF3-3558-134B-A49D-D9E975CF5CEB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6500" name="Immagine 7">
            <a:extLst>
              <a:ext uri="{FF2B5EF4-FFF2-40B4-BE49-F238E27FC236}">
                <a16:creationId xmlns:a16="http://schemas.microsoft.com/office/drawing/2014/main" id="{4B7C4841-D4DF-E24D-81B5-05DC10DF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582613"/>
            <a:ext cx="8661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olo 4">
            <a:extLst>
              <a:ext uri="{FF2B5EF4-FFF2-40B4-BE49-F238E27FC236}">
                <a16:creationId xmlns:a16="http://schemas.microsoft.com/office/drawing/2014/main" id="{5C36C027-5D4D-7047-BDCB-F1FC71CD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equazione della velocità di reazione delle reazioni enzimatiche</a:t>
            </a:r>
          </a:p>
        </p:txBody>
      </p:sp>
      <p:sp>
        <p:nvSpPr>
          <p:cNvPr id="107522" name="Segnaposto contenuto 5">
            <a:extLst>
              <a:ext uri="{FF2B5EF4-FFF2-40B4-BE49-F238E27FC236}">
                <a16:creationId xmlns:a16="http://schemas.microsoft.com/office/drawing/2014/main" id="{FF6799CA-9996-1D42-9EF6-DCB1BAE5E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14488"/>
            <a:ext cx="8229600" cy="46307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</a:rPr>
              <a:t>Prima del raggiungimento dell</a:t>
            </a:r>
            <a:r>
              <a:rPr lang="it-IT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</a:rPr>
              <a:t>equilibrio chimico, i reagenti (substrati) si trasformano in prodotti.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 b="1">
                <a:ea typeface="ＭＳ Ｐゴシック" panose="020B0600070205080204" pitchFamily="34" charset="-128"/>
              </a:rPr>
              <a:t>DOMANDA</a:t>
            </a:r>
            <a:r>
              <a:rPr lang="it-IT" altLang="it-JP" sz="2800">
                <a:ea typeface="ＭＳ Ｐゴシック" panose="020B0600070205080204" pitchFamily="34" charset="-128"/>
              </a:rPr>
              <a:t>: A quale velocità avviene la reazione?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</a:rPr>
              <a:t>Data la reazione monomolecolare (del primo ordine)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sz="2800" b="1">
                <a:ea typeface="ＭＳ Ｐゴシック" panose="020B0600070205080204" pitchFamily="34" charset="-128"/>
              </a:rPr>
              <a:t>S </a:t>
            </a:r>
            <a:r>
              <a:rPr lang="it-IT" altLang="it-JP" sz="2800" b="1">
                <a:ea typeface="ＭＳ Ｐゴシック" panose="020B0600070205080204" pitchFamily="34" charset="-128"/>
                <a:sym typeface="Wingdings" pitchFamily="2" charset="2"/>
              </a:rPr>
              <a:t> P</a:t>
            </a:r>
            <a:endParaRPr lang="it-IT" altLang="it-JP" sz="2800">
              <a:ea typeface="ＭＳ Ｐゴシック" panose="020B0600070205080204" pitchFamily="34" charset="-128"/>
              <a:sym typeface="Wingdings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  <a:sym typeface="Wingdings" pitchFamily="2" charset="2"/>
              </a:rPr>
              <a:t>l</a:t>
            </a:r>
            <a:r>
              <a:rPr lang="it-IT" altLang="it-IT" sz="2800">
                <a:ea typeface="ＭＳ Ｐゴシック" panose="020B0600070205080204" pitchFamily="34" charset="-128"/>
                <a:sym typeface="Wingdings" pitchFamily="2" charset="2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  <a:sym typeface="Wingdings" pitchFamily="2" charset="2"/>
              </a:rPr>
              <a:t>equazione di velocità è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sz="2800" b="1">
                <a:ea typeface="ＭＳ Ｐゴシック" panose="020B0600070205080204" pitchFamily="34" charset="-128"/>
                <a:sym typeface="Wingdings" pitchFamily="2" charset="2"/>
              </a:rPr>
              <a:t>V = </a:t>
            </a:r>
            <a:r>
              <a:rPr lang="it-IT" altLang="it-JP" sz="2800" b="1" i="1">
                <a:ea typeface="ＭＳ Ｐゴシック" panose="020B0600070205080204" pitchFamily="34" charset="-128"/>
                <a:sym typeface="Wingdings" pitchFamily="2" charset="2"/>
              </a:rPr>
              <a:t>k</a:t>
            </a:r>
            <a:r>
              <a:rPr lang="it-IT" altLang="it-JP" sz="2800" b="1">
                <a:ea typeface="ＭＳ Ｐゴシック" panose="020B0600070205080204" pitchFamily="34" charset="-128"/>
                <a:sym typeface="Wingdings" pitchFamily="2" charset="2"/>
              </a:rPr>
              <a:t>[S]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  <a:sym typeface="Wingdings" pitchFamily="2" charset="2"/>
              </a:rPr>
              <a:t>RISPOSTA: la velocità dipende dalla concentrazione del substrato</a:t>
            </a:r>
          </a:p>
        </p:txBody>
      </p:sp>
      <p:sp>
        <p:nvSpPr>
          <p:cNvPr id="107523" name="Segnaposto data 1">
            <a:extLst>
              <a:ext uri="{FF2B5EF4-FFF2-40B4-BE49-F238E27FC236}">
                <a16:creationId xmlns:a16="http://schemas.microsoft.com/office/drawing/2014/main" id="{E34365FE-615E-1B48-8D75-EB35C8C55CA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7524" name="Segnaposto piè di pagina 2">
            <a:extLst>
              <a:ext uri="{FF2B5EF4-FFF2-40B4-BE49-F238E27FC236}">
                <a16:creationId xmlns:a16="http://schemas.microsoft.com/office/drawing/2014/main" id="{BD9E2559-E981-744E-BE7F-8A0B8F9E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7525" name="Segnaposto numero diapositiva 3">
            <a:extLst>
              <a:ext uri="{FF2B5EF4-FFF2-40B4-BE49-F238E27FC236}">
                <a16:creationId xmlns:a16="http://schemas.microsoft.com/office/drawing/2014/main" id="{E18B0BCD-32F6-4A40-981F-0236D930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6F20E5-3C43-2340-9EE5-73781EC64627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68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magine 1">
            <a:extLst>
              <a:ext uri="{FF2B5EF4-FFF2-40B4-BE49-F238E27FC236}">
                <a16:creationId xmlns:a16="http://schemas.microsoft.com/office/drawing/2014/main" id="{2E139AB6-074C-AB47-9DF5-0AD602D47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88925"/>
            <a:ext cx="89281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709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olo 1">
            <a:extLst>
              <a:ext uri="{FF2B5EF4-FFF2-40B4-BE49-F238E27FC236}">
                <a16:creationId xmlns:a16="http://schemas.microsoft.com/office/drawing/2014/main" id="{5854F21D-29C7-AB44-BF50-A97CEB2F76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JP" b="1" i="1">
                <a:ea typeface="ＭＳ Ｐゴシック" panose="020B0600070205080204" pitchFamily="34" charset="-128"/>
                <a:sym typeface="Wingdings" pitchFamily="2" charset="2"/>
              </a:rPr>
              <a:t>Cosa rappresenta la costante di velocità, k ?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653EE6-A1E4-5A4D-91B0-DC8C24771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it-IT" sz="4400" u="sng" dirty="0">
                <a:solidFill>
                  <a:prstClr val="black"/>
                </a:solidFill>
                <a:sym typeface="Wingdings"/>
              </a:rPr>
              <a:t>Lo spiega la teoria dello stato di transizione</a:t>
            </a:r>
            <a:br>
              <a:rPr lang="it-IT" sz="4400" u="sng" dirty="0">
                <a:solidFill>
                  <a:prstClr val="black"/>
                </a:solidFill>
                <a:sym typeface="Wingdings"/>
              </a:rPr>
            </a:br>
            <a:endParaRPr lang="it-IT" dirty="0"/>
          </a:p>
        </p:txBody>
      </p:sp>
      <p:sp>
        <p:nvSpPr>
          <p:cNvPr id="108547" name="Segnaposto data 3">
            <a:extLst>
              <a:ext uri="{FF2B5EF4-FFF2-40B4-BE49-F238E27FC236}">
                <a16:creationId xmlns:a16="http://schemas.microsoft.com/office/drawing/2014/main" id="{4B1942A2-CDEB-6849-984C-0E25B098298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08548" name="Segnaposto piè di pagina 4">
            <a:extLst>
              <a:ext uri="{FF2B5EF4-FFF2-40B4-BE49-F238E27FC236}">
                <a16:creationId xmlns:a16="http://schemas.microsoft.com/office/drawing/2014/main" id="{131A81FF-F936-CF4B-974B-C4A7FB7B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08549" name="Segnaposto numero diapositiva 5">
            <a:extLst>
              <a:ext uri="{FF2B5EF4-FFF2-40B4-BE49-F238E27FC236}">
                <a16:creationId xmlns:a16="http://schemas.microsoft.com/office/drawing/2014/main" id="{2E9BE458-7542-C545-A73F-5468453E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C17CC5-3BBE-B24F-81E4-96A654C4C2D4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69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Immagine 1">
            <a:extLst>
              <a:ext uri="{FF2B5EF4-FFF2-40B4-BE49-F238E27FC236}">
                <a16:creationId xmlns:a16="http://schemas.microsoft.com/office/drawing/2014/main" id="{D872EE5D-57F6-E34A-970F-53B9DC4BB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41300"/>
            <a:ext cx="58293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olo 7">
            <a:extLst>
              <a:ext uri="{FF2B5EF4-FFF2-40B4-BE49-F238E27FC236}">
                <a16:creationId xmlns:a16="http://schemas.microsoft.com/office/drawing/2014/main" id="{00F375DD-4434-7B48-872F-920D762C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>
                <a:ea typeface="ＭＳ Ｐゴシック" panose="020B0600070205080204" pitchFamily="34" charset="-128"/>
              </a:rPr>
              <a:t>La costante di velocità è dipende dalla temperatura e dall</a:t>
            </a:r>
            <a:r>
              <a:rPr lang="it-IT" altLang="it-IT" sz="3600">
                <a:ea typeface="ＭＳ Ｐゴシック" panose="020B0600070205080204" pitchFamily="34" charset="-128"/>
              </a:rPr>
              <a:t>’</a:t>
            </a:r>
            <a:r>
              <a:rPr lang="it-IT" altLang="it-JP" sz="3600">
                <a:ea typeface="ＭＳ Ｐゴシック" panose="020B0600070205080204" pitchFamily="34" charset="-128"/>
              </a:rPr>
              <a:t>energia di attivazione </a:t>
            </a:r>
          </a:p>
        </p:txBody>
      </p:sp>
      <p:sp>
        <p:nvSpPr>
          <p:cNvPr id="110594" name="Segnaposto data 3">
            <a:extLst>
              <a:ext uri="{FF2B5EF4-FFF2-40B4-BE49-F238E27FC236}">
                <a16:creationId xmlns:a16="http://schemas.microsoft.com/office/drawing/2014/main" id="{3C36BEF5-7DF9-6C43-83AC-BC7BFC5B3F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0595" name="Segnaposto piè di pagina 4">
            <a:extLst>
              <a:ext uri="{FF2B5EF4-FFF2-40B4-BE49-F238E27FC236}">
                <a16:creationId xmlns:a16="http://schemas.microsoft.com/office/drawing/2014/main" id="{93307EE3-E0CA-2240-B8E7-D02E878D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0596" name="Segnaposto numero diapositiva 5">
            <a:extLst>
              <a:ext uri="{FF2B5EF4-FFF2-40B4-BE49-F238E27FC236}">
                <a16:creationId xmlns:a16="http://schemas.microsoft.com/office/drawing/2014/main" id="{A8BE0770-28BB-2E41-A220-CB0E127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6C292E-2699-DF4A-B618-5A4DF9279387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71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0597" name="Immagine 6">
            <a:extLst>
              <a:ext uri="{FF2B5EF4-FFF2-40B4-BE49-F238E27FC236}">
                <a16:creationId xmlns:a16="http://schemas.microsoft.com/office/drawing/2014/main" id="{E22B0C30-B289-DC4D-99E8-9E28A5C1F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65288"/>
            <a:ext cx="8575675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>
            <a:extLst>
              <a:ext uri="{FF2B5EF4-FFF2-40B4-BE49-F238E27FC236}">
                <a16:creationId xmlns:a16="http://schemas.microsoft.com/office/drawing/2014/main" id="{85E173BE-578C-E84D-BC66-18AB898A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508670" cy="1208088"/>
          </a:xfrm>
        </p:spPr>
        <p:txBody>
          <a:bodyPr/>
          <a:lstStyle/>
          <a:p>
            <a:r>
              <a:rPr lang="it-IT" altLang="it-JP" sz="4000" b="1" dirty="0">
                <a:ea typeface="ＭＳ Ｐゴシック" panose="020B0600070205080204" pitchFamily="34" charset="-128"/>
              </a:rPr>
              <a:t>Il riconoscimento molecolare</a:t>
            </a:r>
            <a:br>
              <a:rPr lang="it-IT" altLang="it-JP" sz="4000" b="1" dirty="0">
                <a:ea typeface="ＭＳ Ｐゴシック" panose="020B0600070205080204" pitchFamily="34" charset="-128"/>
              </a:rPr>
            </a:br>
            <a:r>
              <a:rPr lang="it-IT" altLang="it-JP" sz="4000" b="1" dirty="0">
                <a:ea typeface="ＭＳ Ｐゴシック" panose="020B0600070205080204" pitchFamily="34" charset="-128"/>
              </a:rPr>
              <a:t>enzima-substrato</a:t>
            </a:r>
          </a:p>
        </p:txBody>
      </p:sp>
      <p:sp>
        <p:nvSpPr>
          <p:cNvPr id="31746" name="Segnaposto contenuto 5">
            <a:extLst>
              <a:ext uri="{FF2B5EF4-FFF2-40B4-BE49-F238E27FC236}">
                <a16:creationId xmlns:a16="http://schemas.microsoft.com/office/drawing/2014/main" id="{24DA3770-ACC2-9849-A57F-A57BDC737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8088"/>
            <a:ext cx="8229600" cy="5513387"/>
          </a:xfrm>
        </p:spPr>
        <p:txBody>
          <a:bodyPr/>
          <a:lstStyle/>
          <a:p>
            <a:r>
              <a:rPr lang="it-IT" altLang="it-JP" sz="3600" dirty="0">
                <a:ea typeface="ＭＳ Ｐゴシック" panose="020B0600070205080204" pitchFamily="34" charset="-128"/>
              </a:rPr>
              <a:t>Si formano legami deboli tra il substrato e il sito attivo, in particolare i gruppi </a:t>
            </a:r>
            <a:r>
              <a:rPr lang="it-IT" altLang="it-JP" sz="3600" dirty="0" err="1">
                <a:ea typeface="ＭＳ Ｐゴシック" panose="020B0600070205080204" pitchFamily="34" charset="-128"/>
              </a:rPr>
              <a:t>R</a:t>
            </a:r>
            <a:r>
              <a:rPr lang="it-IT" altLang="it-JP" sz="3600" dirty="0">
                <a:ea typeface="ＭＳ Ｐゴシック" panose="020B0600070205080204" pitchFamily="34" charset="-128"/>
              </a:rPr>
              <a:t> degli </a:t>
            </a:r>
            <a:r>
              <a:rPr lang="it-IT" altLang="it-JP" sz="3600" dirty="0" err="1">
                <a:ea typeface="ＭＳ Ｐゴシック" panose="020B0600070205080204" pitchFamily="34" charset="-128"/>
              </a:rPr>
              <a:t>amminocidi</a:t>
            </a:r>
            <a:endParaRPr lang="it-IT" altLang="it-JP" sz="3600" dirty="0">
              <a:ea typeface="ＭＳ Ｐゴシック" panose="020B0600070205080204" pitchFamily="34" charset="-128"/>
            </a:endParaRPr>
          </a:p>
          <a:p>
            <a:pPr lvl="1"/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Legami H</a:t>
            </a:r>
          </a:p>
          <a:p>
            <a:pPr lvl="1"/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Forze di van </a:t>
            </a:r>
            <a:r>
              <a:rPr lang="it-IT" altLang="it-JP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der</a:t>
            </a:r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JP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Waals</a:t>
            </a:r>
            <a:endParaRPr lang="it-IT" altLang="it-JP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Legami elettrostatici</a:t>
            </a:r>
          </a:p>
          <a:p>
            <a:pPr lvl="1"/>
            <a:r>
              <a:rPr lang="it-IT" altLang="it-JP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Interazioni idrofobiche</a:t>
            </a:r>
          </a:p>
          <a:p>
            <a:r>
              <a:rPr lang="it-IT" altLang="it-JP" b="1" dirty="0">
                <a:ea typeface="ＭＳ Ｐゴシック" panose="020B0600070205080204" pitchFamily="34" charset="-128"/>
              </a:rPr>
              <a:t>Questi legami fanno scattare l</a:t>
            </a:r>
            <a:r>
              <a:rPr lang="it-IT" altLang="it-IT" b="1" dirty="0">
                <a:ea typeface="ＭＳ Ｐゴシック" panose="020B0600070205080204" pitchFamily="34" charset="-128"/>
              </a:rPr>
              <a:t>’</a:t>
            </a:r>
            <a:r>
              <a:rPr lang="it-IT" altLang="it-JP" b="1" dirty="0">
                <a:ea typeface="ＭＳ Ｐゴシック" panose="020B0600070205080204" pitchFamily="34" charset="-128"/>
              </a:rPr>
              <a:t>adattamento indotto e l</a:t>
            </a:r>
            <a:r>
              <a:rPr lang="it-IT" altLang="it-IT" b="1" dirty="0">
                <a:ea typeface="ＭＳ Ｐゴシック" panose="020B0600070205080204" pitchFamily="34" charset="-128"/>
              </a:rPr>
              <a:t>’</a:t>
            </a:r>
            <a:r>
              <a:rPr lang="it-IT" altLang="it-JP" b="1" dirty="0">
                <a:ea typeface="ＭＳ Ｐゴシック" panose="020B0600070205080204" pitchFamily="34" charset="-128"/>
              </a:rPr>
              <a:t>energia libera di ES si abbassa</a:t>
            </a:r>
          </a:p>
        </p:txBody>
      </p:sp>
      <p:sp>
        <p:nvSpPr>
          <p:cNvPr id="31747" name="Segnaposto data 2">
            <a:extLst>
              <a:ext uri="{FF2B5EF4-FFF2-40B4-BE49-F238E27FC236}">
                <a16:creationId xmlns:a16="http://schemas.microsoft.com/office/drawing/2014/main" id="{24A04AD3-BE74-B44B-A7D4-C23D92C49B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1748" name="Segnaposto piè di pagina 3">
            <a:extLst>
              <a:ext uri="{FF2B5EF4-FFF2-40B4-BE49-F238E27FC236}">
                <a16:creationId xmlns:a16="http://schemas.microsoft.com/office/drawing/2014/main" id="{06B933AD-E235-3F43-9A33-487ADB57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1749" name="Segnaposto numero diapositiva 4">
            <a:extLst>
              <a:ext uri="{FF2B5EF4-FFF2-40B4-BE49-F238E27FC236}">
                <a16:creationId xmlns:a16="http://schemas.microsoft.com/office/drawing/2014/main" id="{7F0CFD75-FECD-864C-AE3C-13938FCB4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A69A19-C288-584F-A3B9-FF14485B2BE1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it-IT" altLang="it-JP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51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27C354E1-0A36-EB4F-BE77-D9D32979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 sz="3600">
                <a:ea typeface="ＭＳ Ｐゴシック" panose="020B0600070205080204" pitchFamily="34" charset="-128"/>
              </a:rPr>
              <a:t>Prima di formare il complesso ES, S ha avuto un piccolo aumento di energia libera</a:t>
            </a:r>
          </a:p>
        </p:txBody>
      </p:sp>
      <p:sp>
        <p:nvSpPr>
          <p:cNvPr id="32770" name="Segnaposto contenuto 2">
            <a:extLst>
              <a:ext uri="{FF2B5EF4-FFF2-40B4-BE49-F238E27FC236}">
                <a16:creationId xmlns:a16="http://schemas.microsoft.com/office/drawing/2014/main" id="{7F4F1621-0F66-BE48-A2DB-6D200F0A2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38" y="1600200"/>
            <a:ext cx="4090987" cy="46307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JP">
                <a:ea typeface="ＭＳ Ｐゴシック" panose="020B0600070205080204" pitchFamily="34" charset="-128"/>
              </a:rPr>
              <a:t>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energia libera di ES (</a:t>
            </a:r>
            <a:r>
              <a:rPr lang="it-IT" altLang="it-JP" i="1">
                <a:ea typeface="ＭＳ Ｐゴシック" panose="020B0600070205080204" pitchFamily="34" charset="-128"/>
              </a:rPr>
              <a:t>G°</a:t>
            </a:r>
            <a:r>
              <a:rPr lang="it-IT" altLang="it-IT" i="1">
                <a:ea typeface="ＭＳ Ｐゴシック" panose="020B0600070205080204" pitchFamily="34" charset="-128"/>
              </a:rPr>
              <a:t>’</a:t>
            </a:r>
            <a:r>
              <a:rPr lang="it-IT" altLang="ja-JP" baseline="-25000">
                <a:ea typeface="ＭＳ Ｐゴシック" panose="020B0600070205080204" pitchFamily="34" charset="-128"/>
              </a:rPr>
              <a:t>ES</a:t>
            </a:r>
            <a:r>
              <a:rPr lang="it-IT" altLang="ja-JP">
                <a:ea typeface="ＭＳ Ｐゴシック" panose="020B0600070205080204" pitchFamily="34" charset="-128"/>
              </a:rPr>
              <a:t>) è simile a quella di S (</a:t>
            </a:r>
            <a:r>
              <a:rPr lang="it-IT" altLang="ja-JP" i="1">
                <a:ea typeface="ＭＳ Ｐゴシック" panose="020B0600070205080204" pitchFamily="34" charset="-128"/>
              </a:rPr>
              <a:t>G°</a:t>
            </a:r>
            <a:r>
              <a:rPr lang="it-IT" altLang="it-IT" i="1">
                <a:ea typeface="ＭＳ Ｐゴシック" panose="020B0600070205080204" pitchFamily="34" charset="-128"/>
              </a:rPr>
              <a:t>’</a:t>
            </a:r>
            <a:r>
              <a:rPr lang="it-IT" altLang="ja-JP" baseline="-25000">
                <a:ea typeface="ＭＳ Ｐゴシック" panose="020B0600070205080204" pitchFamily="34" charset="-128"/>
              </a:rPr>
              <a:t>S</a:t>
            </a:r>
            <a:r>
              <a:rPr lang="it-IT" altLang="ja-JP">
                <a:ea typeface="ＭＳ Ｐゴシック" panose="020B0600070205080204" pitchFamily="34" charset="-128"/>
              </a:rPr>
              <a:t>), ma minore di S che sta andando verso lo stato di transizione (S*)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altLang="it-JP">
              <a:ea typeface="ＭＳ Ｐゴシック" panose="020B060007020508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b="1" i="1">
                <a:ea typeface="ＭＳ Ｐゴシック" panose="020B0600070205080204" pitchFamily="34" charset="-128"/>
              </a:rPr>
              <a:t>G°</a:t>
            </a:r>
            <a:r>
              <a:rPr lang="it-IT" altLang="it-IT" b="1" i="1">
                <a:ea typeface="ＭＳ Ｐゴシック" panose="020B0600070205080204" pitchFamily="34" charset="-128"/>
              </a:rPr>
              <a:t>’</a:t>
            </a:r>
            <a:r>
              <a:rPr lang="it-IT" altLang="ja-JP" b="1" baseline="-25000">
                <a:ea typeface="ＭＳ Ｐゴシック" panose="020B0600070205080204" pitchFamily="34" charset="-128"/>
              </a:rPr>
              <a:t>S </a:t>
            </a:r>
            <a:r>
              <a:rPr lang="it-IT" altLang="ja-JP" b="1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≅ </a:t>
            </a:r>
            <a:r>
              <a:rPr lang="it-IT" altLang="ja-JP" b="1" i="1">
                <a:ea typeface="ＭＳ Ｐゴシック" panose="020B0600070205080204" pitchFamily="34" charset="-128"/>
              </a:rPr>
              <a:t>G°</a:t>
            </a:r>
            <a:r>
              <a:rPr lang="it-IT" altLang="it-IT" b="1" i="1">
                <a:ea typeface="ＭＳ Ｐゴシック" panose="020B0600070205080204" pitchFamily="34" charset="-128"/>
              </a:rPr>
              <a:t>’</a:t>
            </a:r>
            <a:r>
              <a:rPr lang="it-IT" altLang="ja-JP" b="1" baseline="-25000">
                <a:ea typeface="ＭＳ Ｐゴシック" panose="020B0600070205080204" pitchFamily="34" charset="-128"/>
              </a:rPr>
              <a:t>ES  </a:t>
            </a:r>
            <a:r>
              <a:rPr lang="it-IT" altLang="ja-JP" b="1">
                <a:ea typeface="ＭＳ Ｐゴシック" panose="020B0600070205080204" pitchFamily="34" charset="-128"/>
              </a:rPr>
              <a:t>&lt; </a:t>
            </a:r>
            <a:r>
              <a:rPr lang="it-IT" altLang="ja-JP" b="1" i="1">
                <a:ea typeface="ＭＳ Ｐゴシック" panose="020B0600070205080204" pitchFamily="34" charset="-128"/>
              </a:rPr>
              <a:t>G°</a:t>
            </a:r>
            <a:r>
              <a:rPr lang="it-IT" altLang="it-IT" b="1" i="1">
                <a:ea typeface="ＭＳ Ｐゴシック" panose="020B0600070205080204" pitchFamily="34" charset="-128"/>
              </a:rPr>
              <a:t>’</a:t>
            </a:r>
            <a:r>
              <a:rPr lang="it-IT" altLang="ja-JP" b="1" baseline="-25000">
                <a:ea typeface="ＭＳ Ｐゴシック" panose="020B0600070205080204" pitchFamily="34" charset="-128"/>
              </a:rPr>
              <a:t>S*</a:t>
            </a:r>
            <a:endParaRPr lang="it-IT" altLang="it-JP" b="1" baseline="-25000">
              <a:ea typeface="ＭＳ Ｐゴシック" panose="020B0600070205080204" pitchFamily="34" charset="-128"/>
            </a:endParaRPr>
          </a:p>
        </p:txBody>
      </p:sp>
      <p:sp>
        <p:nvSpPr>
          <p:cNvPr id="32771" name="Segnaposto data 3">
            <a:extLst>
              <a:ext uri="{FF2B5EF4-FFF2-40B4-BE49-F238E27FC236}">
                <a16:creationId xmlns:a16="http://schemas.microsoft.com/office/drawing/2014/main" id="{CEB10F34-2278-9045-AA30-539DD63535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2772" name="Segnaposto piè di pagina 4">
            <a:extLst>
              <a:ext uri="{FF2B5EF4-FFF2-40B4-BE49-F238E27FC236}">
                <a16:creationId xmlns:a16="http://schemas.microsoft.com/office/drawing/2014/main" id="{0BF2CA61-2FD2-BB4E-A2F6-5015DC71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2773" name="Segnaposto numero diapositiva 5">
            <a:extLst>
              <a:ext uri="{FF2B5EF4-FFF2-40B4-BE49-F238E27FC236}">
                <a16:creationId xmlns:a16="http://schemas.microsoft.com/office/drawing/2014/main" id="{1DC0ADE4-3CFA-E94C-9476-D048F9864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E4D10A-A991-D345-9A90-6A166E7AC5FA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it-IT" altLang="it-JP" sz="1200">
              <a:solidFill>
                <a:srgbClr val="898989"/>
              </a:solidFill>
            </a:endParaRPr>
          </a:p>
        </p:txBody>
      </p:sp>
      <p:pic>
        <p:nvPicPr>
          <p:cNvPr id="32774" name="Immagine 6">
            <a:extLst>
              <a:ext uri="{FF2B5EF4-FFF2-40B4-BE49-F238E27FC236}">
                <a16:creationId xmlns:a16="http://schemas.microsoft.com/office/drawing/2014/main" id="{064F23CE-C362-0349-8663-8711E5D97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317750"/>
            <a:ext cx="478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65D057E-F399-2B48-9B32-A377FE50EE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0" y="3690938"/>
            <a:ext cx="108585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935345D-86BA-7749-B9AD-31575360AA5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0" y="3948113"/>
            <a:ext cx="108585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750430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A3051EEB-7B8A-6243-8095-EEF868AB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riconoscimento enzima-substrato</a:t>
            </a:r>
          </a:p>
        </p:txBody>
      </p:sp>
      <p:sp>
        <p:nvSpPr>
          <p:cNvPr id="33794" name="Segnaposto contenuto 5">
            <a:extLst>
              <a:ext uri="{FF2B5EF4-FFF2-40B4-BE49-F238E27FC236}">
                <a16:creationId xmlns:a16="http://schemas.microsoft.com/office/drawing/2014/main" id="{959B8D46-B356-5B47-83C2-F6AD44487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2963"/>
            <a:ext cx="8229600" cy="551338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 dirty="0">
                <a:ea typeface="ＭＳ Ｐゴシック" panose="020B0600070205080204" pitchFamily="34" charset="-128"/>
              </a:rPr>
              <a:t>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interazione di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S</a:t>
            </a:r>
            <a:r>
              <a:rPr lang="it-IT" altLang="it-JP" sz="2800" dirty="0">
                <a:ea typeface="ＭＳ Ｐゴシック" panose="020B0600070205080204" pitchFamily="34" charset="-128"/>
              </a:rPr>
              <a:t>* con E è più favorevole che con H</a:t>
            </a:r>
            <a:r>
              <a:rPr lang="it-IT" altLang="it-JP" sz="28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800" dirty="0">
                <a:ea typeface="ＭＳ Ｐゴシック" panose="020B0600070205080204" pitchFamily="34" charset="-128"/>
              </a:rPr>
              <a:t>0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it-IT" altLang="it-JP" sz="3600" dirty="0">
                <a:ea typeface="ＭＳ Ｐゴシック" panose="020B0600070205080204" pitchFamily="34" charset="-128"/>
              </a:rPr>
              <a:t>G°</a:t>
            </a:r>
            <a:r>
              <a:rPr lang="it-IT" altLang="it-IT" sz="3600" dirty="0">
                <a:ea typeface="ＭＳ Ｐゴシック" panose="020B0600070205080204" pitchFamily="34" charset="-128"/>
              </a:rPr>
              <a:t>’</a:t>
            </a:r>
            <a:r>
              <a:rPr lang="it-IT" altLang="ja-JP" sz="3600" baseline="-25000" dirty="0">
                <a:ea typeface="ＭＳ Ｐゴシック" panose="020B0600070205080204" pitchFamily="34" charset="-128"/>
              </a:rPr>
              <a:t>ES </a:t>
            </a:r>
            <a:r>
              <a:rPr lang="it-IT" altLang="ja-JP" sz="3600" dirty="0">
                <a:ea typeface="ＭＳ Ｐゴシック" panose="020B0600070205080204" pitchFamily="34" charset="-128"/>
              </a:rPr>
              <a:t>&lt; G°</a:t>
            </a:r>
            <a:r>
              <a:rPr lang="it-IT" altLang="it-IT" sz="3600" dirty="0">
                <a:ea typeface="ＭＳ Ｐゴシック" panose="020B0600070205080204" pitchFamily="34" charset="-128"/>
              </a:rPr>
              <a:t>’</a:t>
            </a:r>
            <a:r>
              <a:rPr lang="it-IT" altLang="ja-JP" sz="3600" baseline="-25000" dirty="0">
                <a:ea typeface="ＭＳ Ｐゴシック" panose="020B0600070205080204" pitchFamily="34" charset="-128"/>
              </a:rPr>
              <a:t>S* </a:t>
            </a:r>
            <a:r>
              <a:rPr lang="it-IT" altLang="ja-JP" sz="3600" dirty="0">
                <a:ea typeface="ＭＳ Ｐゴシック" panose="020B0600070205080204" pitchFamily="34" charset="-128"/>
              </a:rPr>
              <a:t>= </a:t>
            </a:r>
            <a:r>
              <a:rPr lang="it-IT" altLang="ja-JP" sz="3600" dirty="0" err="1">
                <a:ea typeface="ＭＳ Ｐゴシック" panose="020B0600070205080204" pitchFamily="34" charset="-128"/>
              </a:rPr>
              <a:t>ΔG</a:t>
            </a:r>
            <a:r>
              <a:rPr lang="it-IT" altLang="ja-JP" sz="3600" baseline="-25000" dirty="0" err="1">
                <a:ea typeface="ＭＳ Ｐゴシック" panose="020B0600070205080204" pitchFamily="34" charset="-128"/>
              </a:rPr>
              <a:t>legame</a:t>
            </a:r>
            <a:r>
              <a:rPr lang="it-IT" altLang="ja-JP" sz="3600" baseline="-25000" dirty="0">
                <a:ea typeface="ＭＳ Ｐゴシック" panose="020B0600070205080204" pitchFamily="34" charset="-128"/>
              </a:rPr>
              <a:t> </a:t>
            </a:r>
            <a:r>
              <a:rPr lang="it-IT" altLang="ja-JP" sz="3600" dirty="0">
                <a:ea typeface="ＭＳ Ｐゴシック" panose="020B0600070205080204" pitchFamily="34" charset="-128"/>
              </a:rPr>
              <a:t>= ΔG</a:t>
            </a:r>
            <a:r>
              <a:rPr lang="it-IT" altLang="ja-JP" sz="3600" baseline="-25000" dirty="0">
                <a:ea typeface="ＭＳ Ｐゴシック" panose="020B0600070205080204" pitchFamily="34" charset="-128"/>
              </a:rPr>
              <a:t>B  </a:t>
            </a:r>
            <a:r>
              <a:rPr lang="it-IT" altLang="ja-JP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Legame=</a:t>
            </a:r>
            <a:r>
              <a:rPr lang="it-IT" altLang="ja-JP" sz="24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Binding</a:t>
            </a:r>
            <a:endParaRPr lang="it-IT" altLang="it-JP" sz="2800" dirty="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 dirty="0">
                <a:ea typeface="ＭＳ Ｐゴシック" panose="020B0600070205080204" pitchFamily="34" charset="-128"/>
              </a:rPr>
              <a:t>La formazione del complesso ES si accompagna a una diminuzione dell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energia libera di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Gibbs</a:t>
            </a:r>
            <a:r>
              <a:rPr lang="it-IT" altLang="it-JP" sz="2800" dirty="0">
                <a:ea typeface="ＭＳ Ｐゴシック" panose="020B0600070205080204" pitchFamily="34" charset="-128"/>
              </a:rPr>
              <a:t>, che equivale all</a:t>
            </a:r>
            <a:r>
              <a:rPr lang="it-IT" altLang="it-IT" sz="2800" dirty="0">
                <a:ea typeface="ＭＳ Ｐゴシック" panose="020B0600070205080204" pitchFamily="34" charset="-128"/>
              </a:rPr>
              <a:t>’</a:t>
            </a:r>
            <a:r>
              <a:rPr lang="it-IT" altLang="it-JP" sz="2800" dirty="0">
                <a:ea typeface="ＭＳ Ｐゴシック" panose="020B0600070205080204" pitchFamily="34" charset="-128"/>
              </a:rPr>
              <a:t>energia di legame del complesso ES.</a:t>
            </a:r>
            <a:endParaRPr lang="it-IT" altLang="it-JP" sz="2800" b="1" dirty="0">
              <a:ea typeface="ＭＳ Ｐゴシック" panose="020B0600070205080204" pitchFamily="34" charset="-128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altLang="it-JP" sz="2800" b="1" dirty="0">
                <a:ea typeface="ＭＳ Ｐゴシック" panose="020B0600070205080204" pitchFamily="34" charset="-128"/>
              </a:rPr>
              <a:t>ΔG</a:t>
            </a:r>
            <a:r>
              <a:rPr lang="it-IT" altLang="it-JP" sz="2800" b="1" baseline="-25000" dirty="0">
                <a:ea typeface="ＭＳ Ｐゴシック" panose="020B0600070205080204" pitchFamily="34" charset="-128"/>
              </a:rPr>
              <a:t>B 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(energia di legame) contribuisce a ΔG</a:t>
            </a:r>
            <a:r>
              <a:rPr lang="it-IT" altLang="it-JP" sz="2800" b="1" baseline="30000" dirty="0">
                <a:ea typeface="ＭＳ Ｐゴシック" panose="020B0600070205080204" pitchFamily="34" charset="-128"/>
              </a:rPr>
              <a:t>§</a:t>
            </a:r>
            <a:r>
              <a:rPr lang="it-IT" altLang="it-JP" sz="2800" b="1" dirty="0">
                <a:ea typeface="ＭＳ Ｐゴシック" panose="020B0600070205080204" pitchFamily="34" charset="-128"/>
              </a:rPr>
              <a:t> (energia di attivazione), quindi a:</a:t>
            </a: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it-IT" altLang="it-JP" sz="2800" dirty="0">
                <a:ea typeface="ＭＳ Ｐゴシック" panose="020B0600070205080204" pitchFamily="34" charset="-128"/>
              </a:rPr>
              <a:t>specificità di substrato </a:t>
            </a: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it-IT" altLang="it-JP" sz="2800" dirty="0">
                <a:ea typeface="ＭＳ Ｐゴシック" panose="020B0600070205080204" pitchFamily="34" charset="-128"/>
              </a:rPr>
              <a:t>specificità di reazione </a:t>
            </a:r>
          </a:p>
          <a:p>
            <a:pPr marL="0" indent="0">
              <a:buFont typeface="Calibri" panose="020F0502020204030204" pitchFamily="34" charset="0"/>
              <a:buAutoNum type="arabicPeriod"/>
            </a:pPr>
            <a:r>
              <a:rPr lang="it-IT" altLang="it-JP" sz="2800" dirty="0">
                <a:ea typeface="ＭＳ Ｐゴシック" panose="020B0600070205080204" pitchFamily="34" charset="-128"/>
              </a:rPr>
              <a:t>velocità di reazione</a:t>
            </a:r>
            <a:endParaRPr lang="it-IT" altLang="it-JP" sz="2800" baseline="-25000" dirty="0">
              <a:ea typeface="ＭＳ Ｐゴシック" panose="020B0600070205080204" pitchFamily="34" charset="-128"/>
            </a:endParaRPr>
          </a:p>
        </p:txBody>
      </p:sp>
      <p:sp>
        <p:nvSpPr>
          <p:cNvPr id="33795" name="Segnaposto data 2">
            <a:extLst>
              <a:ext uri="{FF2B5EF4-FFF2-40B4-BE49-F238E27FC236}">
                <a16:creationId xmlns:a16="http://schemas.microsoft.com/office/drawing/2014/main" id="{F751AE41-6AAC-3F44-8867-7A141B50EB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3796" name="Segnaposto piè di pagina 3">
            <a:extLst>
              <a:ext uri="{FF2B5EF4-FFF2-40B4-BE49-F238E27FC236}">
                <a16:creationId xmlns:a16="http://schemas.microsoft.com/office/drawing/2014/main" id="{4652A2CC-42A1-0A44-8EE3-7AED0A86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3797" name="Segnaposto numero diapositiva 4">
            <a:extLst>
              <a:ext uri="{FF2B5EF4-FFF2-40B4-BE49-F238E27FC236}">
                <a16:creationId xmlns:a16="http://schemas.microsoft.com/office/drawing/2014/main" id="{23A6F58C-2475-F947-A6DB-9F647B03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5EE94-D879-4E4C-9552-8F2D84AE7FCA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it-IT" altLang="it-JP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032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>
            <a:extLst>
              <a:ext uri="{FF2B5EF4-FFF2-40B4-BE49-F238E27FC236}">
                <a16:creationId xmlns:a16="http://schemas.microsoft.com/office/drawing/2014/main" id="{A54B3A75-C29F-0340-8614-DB1451EBD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complesso ES non è il complesso </a:t>
            </a:r>
            <a:r>
              <a:rPr lang="it-IT" altLang="it-IT">
                <a:ea typeface="ＭＳ Ｐゴシック" panose="020B0600070205080204" pitchFamily="34" charset="-128"/>
              </a:rPr>
              <a:t>“</a:t>
            </a:r>
            <a:r>
              <a:rPr lang="it-IT" altLang="it-JP">
                <a:ea typeface="ＭＳ Ｐゴシック" panose="020B0600070205080204" pitchFamily="34" charset="-128"/>
              </a:rPr>
              <a:t>perfetto</a:t>
            </a:r>
            <a:r>
              <a:rPr lang="it-IT" altLang="it-IT">
                <a:ea typeface="ＭＳ Ｐゴシック" panose="020B0600070205080204" pitchFamily="34" charset="-128"/>
              </a:rPr>
              <a:t>”</a:t>
            </a:r>
            <a:r>
              <a:rPr lang="it-IT" altLang="ja-JP" i="1">
                <a:ea typeface="ＭＳ Ｐゴシック" panose="020B0600070205080204" pitchFamily="34" charset="-128"/>
              </a:rPr>
              <a:t> </a:t>
            </a:r>
            <a:r>
              <a:rPr lang="it-IT" altLang="ja-JP">
                <a:ea typeface="ＭＳ Ｐゴシック" panose="020B0600070205080204" pitchFamily="34" charset="-128"/>
              </a:rPr>
              <a:t> 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34818" name="Segnaposto contenuto 2">
            <a:extLst>
              <a:ext uri="{FF2B5EF4-FFF2-40B4-BE49-F238E27FC236}">
                <a16:creationId xmlns:a16="http://schemas.microsoft.com/office/drawing/2014/main" id="{8D534651-DE9E-CD4E-B7B5-7DC84BB3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8475"/>
            <a:ext cx="3702050" cy="35464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</a:rPr>
              <a:t>L</a:t>
            </a:r>
            <a:r>
              <a:rPr lang="it-IT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</a:rPr>
              <a:t>equivalenza di energia libera di ES e S indica che il complesso ES offre un ambiente di legame diverso dall</a:t>
            </a:r>
            <a:r>
              <a:rPr lang="it-IT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it-JP" sz="2800">
                <a:ea typeface="ＭＳ Ｐゴシック" panose="020B0600070205080204" pitchFamily="34" charset="-128"/>
              </a:rPr>
              <a:t>acqua, dove i legami sono deboli e quindi transitori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altLang="it-JP" sz="2800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4819" name="Segnaposto data 3">
            <a:extLst>
              <a:ext uri="{FF2B5EF4-FFF2-40B4-BE49-F238E27FC236}">
                <a16:creationId xmlns:a16="http://schemas.microsoft.com/office/drawing/2014/main" id="{C3CF2E90-DE44-C149-83E0-7C1703DC0A7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4820" name="Segnaposto piè di pagina 4">
            <a:extLst>
              <a:ext uri="{FF2B5EF4-FFF2-40B4-BE49-F238E27FC236}">
                <a16:creationId xmlns:a16="http://schemas.microsoft.com/office/drawing/2014/main" id="{157231ED-A569-DE47-905F-646CD57A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4821" name="Segnaposto numero diapositiva 5">
            <a:extLst>
              <a:ext uri="{FF2B5EF4-FFF2-40B4-BE49-F238E27FC236}">
                <a16:creationId xmlns:a16="http://schemas.microsoft.com/office/drawing/2014/main" id="{56E00DC2-A69A-E84E-AA37-615BA5D7A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0BCB78-0FDE-6940-AC1B-7A11CBF1B7AC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it-IT" altLang="it-JP" sz="1200">
              <a:solidFill>
                <a:srgbClr val="898989"/>
              </a:solidFill>
            </a:endParaRPr>
          </a:p>
        </p:txBody>
      </p:sp>
      <p:pic>
        <p:nvPicPr>
          <p:cNvPr id="34822" name="Immagine 6">
            <a:extLst>
              <a:ext uri="{FF2B5EF4-FFF2-40B4-BE49-F238E27FC236}">
                <a16:creationId xmlns:a16="http://schemas.microsoft.com/office/drawing/2014/main" id="{1F0DC307-CC02-A84F-A42D-9FE391ABC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317750"/>
            <a:ext cx="47879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0AACD4A-64EB-CF42-8D0F-C94EEABD3E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0" y="3690938"/>
            <a:ext cx="108585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A1EF70D-6BB8-3942-9A84-69DECEA0C8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59250" y="3948113"/>
            <a:ext cx="108585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4825" name="Titolo 1">
            <a:extLst>
              <a:ext uri="{FF2B5EF4-FFF2-40B4-BE49-F238E27FC236}">
                <a16:creationId xmlns:a16="http://schemas.microsoft.com/office/drawing/2014/main" id="{EDB3E57A-DE8E-CF42-95DE-F883E605C967}"/>
              </a:ext>
            </a:extLst>
          </p:cNvPr>
          <p:cNvSpPr txBox="1">
            <a:spLocks/>
          </p:cNvSpPr>
          <p:nvPr/>
        </p:nvSpPr>
        <p:spPr bwMode="auto">
          <a:xfrm>
            <a:off x="322263" y="5435600"/>
            <a:ext cx="8489950" cy="774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JP" sz="2400" b="1"/>
              <a:t>Cosa succederebbe se l</a:t>
            </a:r>
            <a:r>
              <a:rPr lang="it-IT" altLang="it-IT" sz="2400" b="1"/>
              <a:t>’</a:t>
            </a:r>
            <a:r>
              <a:rPr lang="it-IT" altLang="it-JP" sz="2400" b="1"/>
              <a:t>energia libera di ES fosse più bassa di S ?</a:t>
            </a:r>
          </a:p>
        </p:txBody>
      </p:sp>
    </p:spTree>
    <p:extLst>
      <p:ext uri="{BB962C8B-B14F-4D97-AF65-F5344CB8AC3E}">
        <p14:creationId xmlns:p14="http://schemas.microsoft.com/office/powerpoint/2010/main" val="2393053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>
            <a:extLst>
              <a:ext uri="{FF2B5EF4-FFF2-40B4-BE49-F238E27FC236}">
                <a16:creationId xmlns:a16="http://schemas.microsoft.com/office/drawing/2014/main" id="{804338B7-D32B-C24B-82F6-38C60814B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87400"/>
            <a:ext cx="89281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8716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>
            <a:extLst>
              <a:ext uri="{FF2B5EF4-FFF2-40B4-BE49-F238E27FC236}">
                <a16:creationId xmlns:a16="http://schemas.microsoft.com/office/drawing/2014/main" id="{BA741A53-FB55-BB41-BBA6-5936C05C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complesso ES  converte a ES</a:t>
            </a:r>
            <a:r>
              <a:rPr lang="it-IT" altLang="it-JP" baseline="30000">
                <a:ea typeface="ＭＳ Ｐゴシック" panose="020B0600070205080204" pitchFamily="34" charset="-128"/>
              </a:rPr>
              <a:t>§</a:t>
            </a:r>
          </a:p>
        </p:txBody>
      </p:sp>
      <p:sp>
        <p:nvSpPr>
          <p:cNvPr id="36866" name="Segnaposto contenuto 2">
            <a:extLst>
              <a:ext uri="{FF2B5EF4-FFF2-40B4-BE49-F238E27FC236}">
                <a16:creationId xmlns:a16="http://schemas.microsoft.com/office/drawing/2014/main" id="{92785CB8-7E63-D140-BBC9-362E35D81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/>
          <a:lstStyle/>
          <a:p>
            <a:r>
              <a:rPr lang="it-IT" altLang="it-JP" sz="2800" dirty="0">
                <a:ea typeface="ＭＳ Ｐゴシック" panose="020B0600070205080204" pitchFamily="34" charset="-128"/>
              </a:rPr>
              <a:t>Legami deboli in ES si rompono e si riformano, portando ES</a:t>
            </a:r>
            <a:r>
              <a:rPr lang="it-IT" altLang="it-JP" sz="2800" baseline="30000" dirty="0">
                <a:ea typeface="ＭＳ Ｐゴシック" panose="020B0600070205080204" pitchFamily="34" charset="-128"/>
              </a:rPr>
              <a:t>§ </a:t>
            </a:r>
            <a:r>
              <a:rPr lang="it-IT" altLang="it-JP" sz="2800" dirty="0">
                <a:ea typeface="ＭＳ Ｐゴシック" panose="020B0600070205080204" pitchFamily="34" charset="-128"/>
              </a:rPr>
              <a:t>ad un livello di energia libera </a:t>
            </a:r>
            <a:r>
              <a:rPr lang="it-IT" altLang="it-JP" sz="2800" i="1" dirty="0">
                <a:ea typeface="ＭＳ Ｐゴシック" panose="020B0600070205080204" pitchFamily="34" charset="-128"/>
              </a:rPr>
              <a:t>G</a:t>
            </a:r>
            <a:r>
              <a:rPr lang="it-IT" altLang="it-JP" sz="2800" dirty="0">
                <a:ea typeface="ＭＳ Ｐゴシック" panose="020B0600070205080204" pitchFamily="34" charset="-128"/>
              </a:rPr>
              <a:t> maggiore.</a:t>
            </a:r>
          </a:p>
          <a:p>
            <a:r>
              <a:rPr lang="it-IT" altLang="it-JP" sz="2800" b="1" dirty="0">
                <a:ea typeface="ＭＳ Ｐゴシック" panose="020B0600070205080204" pitchFamily="34" charset="-128"/>
              </a:rPr>
              <a:t>Nel sito attivo</a:t>
            </a:r>
            <a:r>
              <a:rPr lang="it-IT" altLang="it-JP" sz="2800" dirty="0">
                <a:ea typeface="ＭＳ Ｐゴシック" panose="020B0600070205080204" pitchFamily="34" charset="-128"/>
              </a:rPr>
              <a:t>,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S</a:t>
            </a:r>
            <a:r>
              <a:rPr lang="it-IT" altLang="it-JP" sz="2800" dirty="0">
                <a:ea typeface="ＭＳ Ｐゴシック" panose="020B0600070205080204" pitchFamily="34" charset="-128"/>
              </a:rPr>
              <a:t> (o più </a:t>
            </a:r>
            <a:r>
              <a:rPr lang="it-IT" altLang="it-JP" sz="2800" dirty="0" err="1">
                <a:ea typeface="ＭＳ Ｐゴシック" panose="020B0600070205080204" pitchFamily="34" charset="-128"/>
              </a:rPr>
              <a:t>S</a:t>
            </a:r>
            <a:r>
              <a:rPr lang="it-IT" altLang="it-JP" sz="2800" dirty="0">
                <a:ea typeface="ＭＳ Ｐゴシック" panose="020B0600070205080204" pitchFamily="34" charset="-128"/>
              </a:rPr>
              <a:t>, nel caso di reazioni bi-, o tri-molecolari) è interessato da: </a:t>
            </a:r>
          </a:p>
          <a:p>
            <a:pPr lvl="1"/>
            <a:r>
              <a:rPr lang="it-IT" altLang="it-JP" sz="2400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riduzione entropica </a:t>
            </a:r>
            <a:r>
              <a:rPr lang="it-IT" altLang="it-JP" sz="2400" dirty="0">
                <a:ea typeface="ＭＳ Ｐゴシック" panose="020B0600070205080204" pitchFamily="34" charset="-128"/>
              </a:rPr>
              <a:t>(e aumento di energia libera), perché non è libero di ruotare</a:t>
            </a:r>
          </a:p>
          <a:p>
            <a:pPr lvl="1"/>
            <a:r>
              <a:rPr lang="it-IT" altLang="it-JP" sz="2400" u="sng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desolvatazione</a:t>
            </a:r>
            <a:r>
              <a:rPr lang="it-IT" altLang="it-JP" sz="2400" dirty="0">
                <a:ea typeface="ＭＳ Ｐゴシック" panose="020B0600070205080204" pitchFamily="34" charset="-128"/>
              </a:rPr>
              <a:t>, perché le molecole di H</a:t>
            </a:r>
            <a:r>
              <a:rPr lang="it-IT" altLang="it-JP" sz="2400" baseline="-25000" dirty="0">
                <a:ea typeface="ＭＳ Ｐゴシック" panose="020B0600070205080204" pitchFamily="34" charset="-128"/>
              </a:rPr>
              <a:t>2</a:t>
            </a:r>
            <a:r>
              <a:rPr lang="it-IT" altLang="it-JP" sz="2400" dirty="0">
                <a:ea typeface="ＭＳ Ｐゴシック" panose="020B0600070205080204" pitchFamily="34" charset="-128"/>
              </a:rPr>
              <a:t>O sono allontanate  </a:t>
            </a:r>
          </a:p>
          <a:p>
            <a:pPr lvl="1"/>
            <a:r>
              <a:rPr lang="it-IT" altLang="it-JP" sz="2400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Riposizionamento</a:t>
            </a:r>
            <a:r>
              <a:rPr lang="it-IT" altLang="it-JP" sz="2400" dirty="0">
                <a:ea typeface="ＭＳ Ｐゴシック" panose="020B0600070205080204" pitchFamily="34" charset="-128"/>
              </a:rPr>
              <a:t> guidato dall</a:t>
            </a:r>
            <a:r>
              <a:rPr lang="it-IT" altLang="it-IT" sz="2400" dirty="0">
                <a:ea typeface="ＭＳ Ｐゴシック" panose="020B0600070205080204" pitchFamily="34" charset="-128"/>
              </a:rPr>
              <a:t>’</a:t>
            </a:r>
            <a:r>
              <a:rPr lang="it-IT" altLang="it-JP" sz="2400" dirty="0">
                <a:ea typeface="ＭＳ Ｐゴシック" panose="020B0600070205080204" pitchFamily="34" charset="-128"/>
              </a:rPr>
              <a:t>adattamento indotto del sito attivo dell</a:t>
            </a:r>
            <a:r>
              <a:rPr lang="it-IT" altLang="it-IT" sz="2400" dirty="0">
                <a:ea typeface="ＭＳ Ｐゴシック" panose="020B0600070205080204" pitchFamily="34" charset="-128"/>
              </a:rPr>
              <a:t>’</a:t>
            </a:r>
            <a:r>
              <a:rPr lang="it-IT" altLang="it-JP" sz="2400" dirty="0">
                <a:ea typeface="ＭＳ Ｐゴシック" panose="020B0600070205080204" pitchFamily="34" charset="-128"/>
              </a:rPr>
              <a:t>enzima</a:t>
            </a:r>
          </a:p>
        </p:txBody>
      </p:sp>
      <p:sp>
        <p:nvSpPr>
          <p:cNvPr id="36867" name="Segnaposto data 3">
            <a:extLst>
              <a:ext uri="{FF2B5EF4-FFF2-40B4-BE49-F238E27FC236}">
                <a16:creationId xmlns:a16="http://schemas.microsoft.com/office/drawing/2014/main" id="{000E528C-806C-B146-8019-C6142CEF3BE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6868" name="Segnaposto piè di pagina 4">
            <a:extLst>
              <a:ext uri="{FF2B5EF4-FFF2-40B4-BE49-F238E27FC236}">
                <a16:creationId xmlns:a16="http://schemas.microsoft.com/office/drawing/2014/main" id="{D9D51BB7-5018-D44B-A060-3A901951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6869" name="Segnaposto numero diapositiva 5">
            <a:extLst>
              <a:ext uri="{FF2B5EF4-FFF2-40B4-BE49-F238E27FC236}">
                <a16:creationId xmlns:a16="http://schemas.microsoft.com/office/drawing/2014/main" id="{3A392FF8-5BE2-0544-A9FC-1C1AE4C0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6E8C56-72D1-3646-B9B0-65B8E4B5DC39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it-IT" altLang="it-JP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767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629C731D-7950-4947-BFBF-1CD86DDD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Meccanismi catalitici</a:t>
            </a:r>
          </a:p>
        </p:txBody>
      </p:sp>
      <p:sp>
        <p:nvSpPr>
          <p:cNvPr id="37890" name="Segnaposto contenuto 2">
            <a:extLst>
              <a:ext uri="{FF2B5EF4-FFF2-40B4-BE49-F238E27FC236}">
                <a16:creationId xmlns:a16="http://schemas.microsoft.com/office/drawing/2014/main" id="{49CB0CA4-F233-4C47-A2EC-F4F8C662C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Catalisi acido-base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Catalisi covalente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Catalisi da ioni metallici</a:t>
            </a:r>
          </a:p>
        </p:txBody>
      </p:sp>
      <p:sp>
        <p:nvSpPr>
          <p:cNvPr id="37891" name="Segnaposto data 3">
            <a:extLst>
              <a:ext uri="{FF2B5EF4-FFF2-40B4-BE49-F238E27FC236}">
                <a16:creationId xmlns:a16="http://schemas.microsoft.com/office/drawing/2014/main" id="{357F94B8-C11F-654B-B05B-2CFCDDA516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23/03/2020 - S.Passamonti</a:t>
            </a:r>
          </a:p>
        </p:txBody>
      </p:sp>
      <p:sp>
        <p:nvSpPr>
          <p:cNvPr id="37892" name="Segnaposto piè di pagina 4">
            <a:extLst>
              <a:ext uri="{FF2B5EF4-FFF2-40B4-BE49-F238E27FC236}">
                <a16:creationId xmlns:a16="http://schemas.microsoft.com/office/drawing/2014/main" id="{EA9EB35C-D5C2-0143-800D-5429C0FEC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JP" sz="1200">
                <a:solidFill>
                  <a:srgbClr val="898989"/>
                </a:solidFill>
              </a:rPr>
              <a:t>785ME - INSEGNAMENTO DI BIOCHIMICA</a:t>
            </a:r>
          </a:p>
        </p:txBody>
      </p:sp>
      <p:sp>
        <p:nvSpPr>
          <p:cNvPr id="37893" name="Segnaposto numero diapositiva 5">
            <a:extLst>
              <a:ext uri="{FF2B5EF4-FFF2-40B4-BE49-F238E27FC236}">
                <a16:creationId xmlns:a16="http://schemas.microsoft.com/office/drawing/2014/main" id="{4F54088E-0271-9040-A635-043B52A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7F2709-71CE-BC42-8AFF-936CA8CA9C91}" type="slidenum">
              <a:rPr lang="it-IT" altLang="it-JP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it-IT" altLang="it-JP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5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olo 1">
            <a:extLst>
              <a:ext uri="{FF2B5EF4-FFF2-40B4-BE49-F238E27FC236}">
                <a16:creationId xmlns:a16="http://schemas.microsoft.com/office/drawing/2014/main" id="{8BD27280-F4BA-7844-A921-47CF1401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Il legame dell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ossigeno all</a:t>
            </a:r>
            <a:r>
              <a:rPr lang="it-IT" altLang="it-IT">
                <a:ea typeface="ＭＳ Ｐゴシック" panose="020B0600070205080204" pitchFamily="34" charset="-128"/>
              </a:rPr>
              <a:t>’</a:t>
            </a:r>
            <a:r>
              <a:rPr lang="it-IT" altLang="it-JP">
                <a:ea typeface="ＭＳ Ｐゴシック" panose="020B0600070205080204" pitchFamily="34" charset="-128"/>
              </a:rPr>
              <a:t>eme causa la transizione T</a:t>
            </a:r>
            <a:r>
              <a:rPr lang="it-IT" altLang="it-JP">
                <a:ea typeface="ＭＳ Ｐゴシック" panose="020B0600070205080204" pitchFamily="34" charset="-128"/>
                <a:sym typeface="Wingdings" pitchFamily="2" charset="2"/>
              </a:rPr>
              <a:t>R</a:t>
            </a:r>
            <a:endParaRPr lang="it-IT" altLang="it-JP">
              <a:ea typeface="ＭＳ Ｐゴシック" panose="020B0600070205080204" pitchFamily="34" charset="-128"/>
            </a:endParaRPr>
          </a:p>
        </p:txBody>
      </p:sp>
      <p:sp>
        <p:nvSpPr>
          <p:cNvPr id="115714" name="Segnaposto contenuto 2">
            <a:extLst>
              <a:ext uri="{FF2B5EF4-FFF2-40B4-BE49-F238E27FC236}">
                <a16:creationId xmlns:a16="http://schemas.microsoft.com/office/drawing/2014/main" id="{57DFBEAE-D3A4-8C40-990A-9A6AEA27D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Il Fe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2+ </a:t>
            </a:r>
            <a:r>
              <a:rPr lang="it-IT" altLang="it-JP" dirty="0">
                <a:ea typeface="ＭＳ Ｐゴシック" panose="020B0600070205080204" pitchFamily="34" charset="-128"/>
              </a:rPr>
              <a:t>nell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eme </a:t>
            </a:r>
            <a:r>
              <a:rPr lang="it-IT" altLang="it-IT" dirty="0">
                <a:ea typeface="ＭＳ Ｐゴシック" panose="020B0600070205080204" pitchFamily="34" charset="-128"/>
              </a:rPr>
              <a:t>“</a:t>
            </a:r>
            <a:r>
              <a:rPr lang="it-IT" altLang="it-JP" dirty="0">
                <a:ea typeface="ＭＳ Ｐゴシック" panose="020B0600070205080204" pitchFamily="34" charset="-128"/>
              </a:rPr>
              <a:t>vuoto</a:t>
            </a:r>
            <a:r>
              <a:rPr lang="it-IT" altLang="it-IT" dirty="0">
                <a:ea typeface="ＭＳ Ｐゴシック" panose="020B0600070205080204" pitchFamily="34" charset="-128"/>
              </a:rPr>
              <a:t>”</a:t>
            </a:r>
            <a:r>
              <a:rPr lang="it-IT" altLang="it-JP" dirty="0">
                <a:ea typeface="ＭＳ Ｐゴシック" panose="020B0600070205080204" pitchFamily="34" charset="-128"/>
              </a:rPr>
              <a:t> (</a:t>
            </a:r>
            <a:r>
              <a:rPr lang="it-IT" altLang="it-JP" b="1" dirty="0" err="1">
                <a:ea typeface="ＭＳ Ｐゴシック" panose="020B0600070205080204" pitchFamily="34" charset="-128"/>
              </a:rPr>
              <a:t>deossi</a:t>
            </a:r>
            <a:r>
              <a:rPr lang="it-IT" altLang="it-JP" b="1" dirty="0">
                <a:ea typeface="ＭＳ Ｐゴシック" panose="020B0600070205080204" pitchFamily="34" charset="-128"/>
              </a:rPr>
              <a:t> </a:t>
            </a:r>
            <a:r>
              <a:rPr lang="it-IT" altLang="it-JP" b="1" dirty="0" err="1">
                <a:ea typeface="ＭＳ Ｐゴシック" panose="020B0600070205080204" pitchFamily="34" charset="-128"/>
              </a:rPr>
              <a:t>Hb</a:t>
            </a:r>
            <a:r>
              <a:rPr lang="it-IT" altLang="it-JP" dirty="0">
                <a:ea typeface="ＭＳ Ｐゴシック" panose="020B0600070205080204" pitchFamily="34" charset="-128"/>
              </a:rPr>
              <a:t>) è leggermente asimmetrico rispetto al piano dell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eme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Il Fe</a:t>
            </a:r>
            <a:r>
              <a:rPr lang="it-IT" altLang="it-JP" baseline="30000" dirty="0">
                <a:ea typeface="ＭＳ Ｐゴシック" panose="020B0600070205080204" pitchFamily="34" charset="-128"/>
              </a:rPr>
              <a:t>2+ </a:t>
            </a:r>
            <a:r>
              <a:rPr lang="it-IT" altLang="it-JP" dirty="0">
                <a:ea typeface="ＭＳ Ｐゴシック" panose="020B0600070205080204" pitchFamily="34" charset="-128"/>
              </a:rPr>
              <a:t>nell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eme </a:t>
            </a:r>
            <a:r>
              <a:rPr lang="it-IT" altLang="it-IT" dirty="0">
                <a:ea typeface="ＭＳ Ｐゴシック" panose="020B0600070205080204" pitchFamily="34" charset="-128"/>
              </a:rPr>
              <a:t>“</a:t>
            </a:r>
            <a:r>
              <a:rPr lang="it-IT" altLang="it-JP" dirty="0">
                <a:ea typeface="ＭＳ Ｐゴシック" panose="020B0600070205080204" pitchFamily="34" charset="-128"/>
              </a:rPr>
              <a:t>legato</a:t>
            </a:r>
            <a:r>
              <a:rPr lang="it-IT" altLang="it-IT" dirty="0">
                <a:ea typeface="ＭＳ Ｐゴシック" panose="020B0600070205080204" pitchFamily="34" charset="-128"/>
              </a:rPr>
              <a:t>”</a:t>
            </a:r>
            <a:r>
              <a:rPr lang="it-IT" altLang="it-JP" dirty="0">
                <a:ea typeface="ＭＳ Ｐゴシック" panose="020B0600070205080204" pitchFamily="34" charset="-128"/>
              </a:rPr>
              <a:t> (</a:t>
            </a:r>
            <a:r>
              <a:rPr lang="it-IT" altLang="it-JP" b="1" dirty="0">
                <a:ea typeface="ＭＳ Ｐゴシック" panose="020B0600070205080204" pitchFamily="34" charset="-128"/>
              </a:rPr>
              <a:t>ossi </a:t>
            </a:r>
            <a:r>
              <a:rPr lang="it-IT" altLang="it-JP" b="1" dirty="0" err="1">
                <a:ea typeface="ＭＳ Ｐゴシック" panose="020B0600070205080204" pitchFamily="34" charset="-128"/>
              </a:rPr>
              <a:t>Hb</a:t>
            </a:r>
            <a:r>
              <a:rPr lang="it-IT" altLang="it-JP" dirty="0">
                <a:ea typeface="ＭＳ Ｐゴシック" panose="020B0600070205080204" pitchFamily="34" charset="-128"/>
              </a:rPr>
              <a:t>) è simmetrico rispetto al piano dell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eme.</a:t>
            </a:r>
          </a:p>
          <a:p>
            <a:pPr marL="514350" indent="-514350">
              <a:buFont typeface="+mj-lt"/>
              <a:buAutoNum type="arabicPeriod"/>
            </a:pPr>
            <a:r>
              <a:rPr lang="it-IT" altLang="it-JP" dirty="0">
                <a:ea typeface="ＭＳ Ｐゴシック" panose="020B0600070205080204" pitchFamily="34" charset="-128"/>
              </a:rPr>
              <a:t>Questo spostamento del Fe causa un piccolo spostamento dell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istidina prossimale e dell</a:t>
            </a:r>
            <a:r>
              <a:rPr lang="it-IT" altLang="it-IT" dirty="0">
                <a:ea typeface="ＭＳ Ｐゴシック" panose="020B0600070205080204" pitchFamily="34" charset="-128"/>
              </a:rPr>
              <a:t>’</a:t>
            </a:r>
            <a:r>
              <a:rPr lang="it-IT" altLang="it-JP" dirty="0">
                <a:ea typeface="ＭＳ Ｐゴシック" panose="020B0600070205080204" pitchFamily="34" charset="-128"/>
              </a:rPr>
              <a:t>elica </a:t>
            </a:r>
            <a:r>
              <a:rPr lang="it-IT" altLang="it-JP" dirty="0" err="1">
                <a:ea typeface="ＭＳ Ｐゴシック" panose="020B0600070205080204" pitchFamily="34" charset="-128"/>
              </a:rPr>
              <a:t>F</a:t>
            </a:r>
            <a:r>
              <a:rPr lang="it-IT" altLang="it-JP" dirty="0">
                <a:ea typeface="ＭＳ Ｐゴシック" panose="020B0600070205080204" pitchFamily="34" charset="-128"/>
              </a:rPr>
              <a:t> dove essa si trova</a:t>
            </a:r>
          </a:p>
        </p:txBody>
      </p:sp>
      <p:sp>
        <p:nvSpPr>
          <p:cNvPr id="115715" name="Segnaposto data 3">
            <a:extLst>
              <a:ext uri="{FF2B5EF4-FFF2-40B4-BE49-F238E27FC236}">
                <a16:creationId xmlns:a16="http://schemas.microsoft.com/office/drawing/2014/main" id="{640FC80A-E714-4445-847F-7EC3D70FDC7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5716" name="Segnaposto piè di pagina 4">
            <a:extLst>
              <a:ext uri="{FF2B5EF4-FFF2-40B4-BE49-F238E27FC236}">
                <a16:creationId xmlns:a16="http://schemas.microsoft.com/office/drawing/2014/main" id="{DD4F2680-821D-0849-AF48-6DF74659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5717" name="Segnaposto numero diapositiva 5">
            <a:extLst>
              <a:ext uri="{FF2B5EF4-FFF2-40B4-BE49-F238E27FC236}">
                <a16:creationId xmlns:a16="http://schemas.microsoft.com/office/drawing/2014/main" id="{7D10D30F-ED52-CA4D-A580-9ABA46E5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12480F-E7CF-B344-AC55-EEA0CB2EDF70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7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365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olo 1">
            <a:extLst>
              <a:ext uri="{FF2B5EF4-FFF2-40B4-BE49-F238E27FC236}">
                <a16:creationId xmlns:a16="http://schemas.microsoft.com/office/drawing/2014/main" id="{883CEEB5-34EB-E44F-8618-86E7252F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JP">
                <a:ea typeface="ＭＳ Ｐゴシック" panose="020B0600070205080204" pitchFamily="34" charset="-128"/>
              </a:rPr>
              <a:t>Fine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D0F601-E541-DF43-80A2-5DAEEDB1E7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it-IT" dirty="0"/>
              <a:t>A domani</a:t>
            </a:r>
          </a:p>
          <a:p>
            <a:pPr marL="0" indent="0" algn="ctr">
              <a:buFont typeface="Arial" charset="0"/>
              <a:buNone/>
              <a:defRPr/>
            </a:pPr>
            <a:endParaRPr lang="it-IT" dirty="0"/>
          </a:p>
          <a:p>
            <a:pPr>
              <a:buFont typeface="Arial" charset="0"/>
              <a:buChar char="•"/>
              <a:defRPr/>
            </a:pPr>
            <a:r>
              <a:rPr lang="it-IT"/>
              <a:t>Cinetica </a:t>
            </a:r>
            <a:r>
              <a:rPr lang="it-IT" dirty="0"/>
              <a:t>enzimatica</a:t>
            </a:r>
          </a:p>
          <a:p>
            <a:pPr>
              <a:buFont typeface="Arial" charset="0"/>
              <a:buChar char="•"/>
              <a:defRPr/>
            </a:pPr>
            <a:r>
              <a:rPr lang="it-IT" dirty="0"/>
              <a:t>Controllo dell’attività enzimatica</a:t>
            </a:r>
          </a:p>
        </p:txBody>
      </p:sp>
      <p:sp>
        <p:nvSpPr>
          <p:cNvPr id="111619" name="Segnaposto data 3">
            <a:extLst>
              <a:ext uri="{FF2B5EF4-FFF2-40B4-BE49-F238E27FC236}">
                <a16:creationId xmlns:a16="http://schemas.microsoft.com/office/drawing/2014/main" id="{8CC65A79-EC19-F14D-AC31-102F541A551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23/03/2020 - S.Passamonti</a:t>
            </a:r>
          </a:p>
        </p:txBody>
      </p:sp>
      <p:sp>
        <p:nvSpPr>
          <p:cNvPr id="111620" name="Segnaposto piè di pagina 4">
            <a:extLst>
              <a:ext uri="{FF2B5EF4-FFF2-40B4-BE49-F238E27FC236}">
                <a16:creationId xmlns:a16="http://schemas.microsoft.com/office/drawing/2014/main" id="{92303E01-F2C9-8446-B3C1-38570CC7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t>785ME - INSEGNAMENTO DI BIOCHIMICA</a:t>
            </a:r>
          </a:p>
        </p:txBody>
      </p:sp>
      <p:sp>
        <p:nvSpPr>
          <p:cNvPr id="111621" name="Segnaposto numero diapositiva 5">
            <a:extLst>
              <a:ext uri="{FF2B5EF4-FFF2-40B4-BE49-F238E27FC236}">
                <a16:creationId xmlns:a16="http://schemas.microsoft.com/office/drawing/2014/main" id="{AAC2FEC2-C20C-D041-8FF4-7AA9C164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C3AF31-C2EE-E949-BD7A-5CF6D4E16B4B}" type="slidenum">
              <a:rPr lang="it-IT" altLang="it-JP" sz="1200">
                <a:solidFill>
                  <a:srgbClr val="898989"/>
                </a:solidFill>
                <a:latin typeface="Calibri" panose="020F0502020204030204" pitchFamily="34" charset="0"/>
              </a:rPr>
              <a:pPr/>
              <a:t>79</a:t>
            </a:fld>
            <a:endParaRPr lang="it-IT" altLang="it-JP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>
            <a:extLst>
              <a:ext uri="{FF2B5EF4-FFF2-40B4-BE49-F238E27FC236}">
                <a16:creationId xmlns:a16="http://schemas.microsoft.com/office/drawing/2014/main" id="{8F231F67-A9C8-8345-8289-41FB8BBC4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241300"/>
            <a:ext cx="65595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5DB31B-9E49-414A-9AAD-B071598056ED}"/>
              </a:ext>
            </a:extLst>
          </p:cNvPr>
          <p:cNvSpPr txBox="1"/>
          <p:nvPr/>
        </p:nvSpPr>
        <p:spPr>
          <a:xfrm>
            <a:off x="2493818" y="1282534"/>
            <a:ext cx="77189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800" dirty="0"/>
          </a:p>
          <a:p>
            <a:pPr algn="ctr"/>
            <a:endParaRPr lang="it-IT" sz="1800" dirty="0"/>
          </a:p>
          <a:p>
            <a:pPr algn="ctr"/>
            <a:r>
              <a:rPr lang="it-IT" sz="1400" dirty="0"/>
              <a:t>H</a:t>
            </a:r>
            <a:r>
              <a:rPr lang="it-JP" sz="1400" dirty="0"/>
              <a:t>is prox</a:t>
            </a:r>
          </a:p>
        </p:txBody>
      </p:sp>
    </p:spTree>
    <p:extLst>
      <p:ext uri="{BB962C8B-B14F-4D97-AF65-F5344CB8AC3E}">
        <p14:creationId xmlns:p14="http://schemas.microsoft.com/office/powerpoint/2010/main" val="537264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10234</TotalTime>
  <Words>3163</Words>
  <Application>Microsoft Macintosh PowerPoint</Application>
  <PresentationFormat>Presentazione su schermo (4:3)</PresentationFormat>
  <Paragraphs>514</Paragraphs>
  <Slides>80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80</vt:i4>
      </vt:variant>
    </vt:vector>
  </HeadingPairs>
  <TitlesOfParts>
    <vt:vector size="94" baseType="lpstr">
      <vt:lpstr>Arial</vt:lpstr>
      <vt:lpstr>ＭＳ Ｐゴシック</vt:lpstr>
      <vt:lpstr>Calibri</vt:lpstr>
      <vt:lpstr>Times</vt:lpstr>
      <vt:lpstr>Wingdings</vt:lpstr>
      <vt:lpstr>Mangal</vt:lpstr>
      <vt:lpstr>Tema di Office</vt:lpstr>
      <vt:lpstr>Presentazione vuota</vt:lpstr>
      <vt:lpstr>1_Presentazione vuota</vt:lpstr>
      <vt:lpstr>3_Presentazione vuota</vt:lpstr>
      <vt:lpstr>4_Presentazione vuota</vt:lpstr>
      <vt:lpstr>5_Presentazione vuota</vt:lpstr>
      <vt:lpstr>6_Presentazione vuota</vt:lpstr>
      <vt:lpstr>7_Presentazione vuota</vt:lpstr>
      <vt:lpstr>Lezione 6</vt:lpstr>
      <vt:lpstr>L’emoglobina</vt:lpstr>
      <vt:lpstr>Presentazione standard di PowerPoint</vt:lpstr>
      <vt:lpstr>Presentazione standard di PowerPoint</vt:lpstr>
      <vt:lpstr>La truttura quaternaria dell’emoglobina</vt:lpstr>
      <vt:lpstr>Il legame dell’ossigeno all’emoglobina causa una modificazione conformazionale del tetramero</vt:lpstr>
      <vt:lpstr>Presentazione standard di PowerPoint</vt:lpstr>
      <vt:lpstr>Il legame dell’ossigeno all’eme causa la transizione TR</vt:lpstr>
      <vt:lpstr>Presentazione standard di PowerPoint</vt:lpstr>
      <vt:lpstr>L’emoglobina è una proteina ALLOSTERICA</vt:lpstr>
      <vt:lpstr>Equilibrio allosterico</vt:lpstr>
      <vt:lpstr>La transizione T  R è causata dal legame della prima molecola di ossigeno</vt:lpstr>
      <vt:lpstr>Presentazione standard di PowerPoint</vt:lpstr>
      <vt:lpstr>Presentazione standard di PowerPoint</vt:lpstr>
      <vt:lpstr>Il legame dell’ossigeno all’emoglobina</vt:lpstr>
      <vt:lpstr>Presentazione standard di PowerPoint</vt:lpstr>
      <vt:lpstr>Presentazione standard di PowerPoint</vt:lpstr>
      <vt:lpstr>La caratterizzazione quantitativa del legame emoglobina-ossigeno</vt:lpstr>
      <vt:lpstr>L’equazione di Hill</vt:lpstr>
      <vt:lpstr>L’equazione di Hill per l’emoglobina</vt:lpstr>
      <vt:lpstr>Il coefficiente di Hill Descrive la frazione della proteina satura del ligando in funzione della concentrazione del ligando</vt:lpstr>
      <vt:lpstr>Presentazione standard di PowerPoint</vt:lpstr>
      <vt:lpstr>Il coefficiente di Hill nella mioglobina e nell’emoglobina</vt:lpstr>
      <vt:lpstr>L’emoglobina non trasporta solo ossigeno, trasporta anche H+ e CO2 </vt:lpstr>
      <vt:lpstr>L’origine e il destino della CO2</vt:lpstr>
      <vt:lpstr>L’effetto Bohr</vt:lpstr>
      <vt:lpstr>L’equilibrio dell’emoglobina con i H+ determina l’effetto Bohr</vt:lpstr>
      <vt:lpstr>L’emoglobina non trasporta solo ossigeno, trasporta anche H+ e CO2 </vt:lpstr>
      <vt:lpstr>Il legame dell’emoglobina con la CO2 determina l’effetto Bohr</vt:lpstr>
      <vt:lpstr>L’effetto Bohr si può quantificare</vt:lpstr>
      <vt:lpstr>Presentazione standard di PowerPoint</vt:lpstr>
      <vt:lpstr>Schema dell’effetto Bohr</vt:lpstr>
      <vt:lpstr>Il trasporto della CO2 nel sangue</vt:lpstr>
      <vt:lpstr>Il trasporto dell’O2 nel sangue</vt:lpstr>
      <vt:lpstr>L’effettore allosterico 2,3-bisfosfoglicerato</vt:lpstr>
      <vt:lpstr>Presentazione standard di PowerPoint</vt:lpstr>
      <vt:lpstr>Presentazione standard di PowerPoint</vt:lpstr>
      <vt:lpstr>Presentazione standard di PowerPoint</vt:lpstr>
      <vt:lpstr>L’emoglobina fetale</vt:lpstr>
      <vt:lpstr>Presentazione standard di PowerPoint</vt:lpstr>
      <vt:lpstr>L’effetto della temperatura sulla curva di dissociazione dell’Hb</vt:lpstr>
      <vt:lpstr>L’effetto dell’anemia sulla curva di dissociazione dell’Hb</vt:lpstr>
      <vt:lpstr>La carbossi-emoglobina</vt:lpstr>
      <vt:lpstr>La struttura del carbossi-eme</vt:lpstr>
      <vt:lpstr>Presentazione standard di PowerPoint</vt:lpstr>
      <vt:lpstr>L’effetto del monossido di carbonio (CO) sulla curva di dissociazione dell’Hb</vt:lpstr>
      <vt:lpstr>L’anemia falciforme - sickled cell anemia</vt:lpstr>
      <vt:lpstr>L’anemia falciforme sickle cell anemia</vt:lpstr>
      <vt:lpstr>Un amminoacido anionico è sostituito con un apolare Si perdono 2 interazioni ioniche e aumenta l’effetto idrofobico</vt:lpstr>
      <vt:lpstr>La deossi-HbS tende ad aggregare </vt:lpstr>
      <vt:lpstr>Riassunto</vt:lpstr>
      <vt:lpstr>Il legame reversibile dell’ossigeno alla mioglobina ed emoglobina</vt:lpstr>
      <vt:lpstr>Presentazione standard di PowerPoint</vt:lpstr>
      <vt:lpstr>Presentazione standard di PowerPoint</vt:lpstr>
      <vt:lpstr>Presentazione standard di PowerPoint</vt:lpstr>
      <vt:lpstr>Capitolo 6</vt:lpstr>
      <vt:lpstr>Gli enzimi</vt:lpstr>
      <vt:lpstr>Gli enzimi e i loro cofattori</vt:lpstr>
      <vt:lpstr>I cofattori o coenzimi sono specializzati per trasferire gruppi funzionali da un reagente a un prodotto</vt:lpstr>
      <vt:lpstr>La classificazione degli enzimi</vt:lpstr>
      <vt:lpstr>Le classi degli enzimi</vt:lpstr>
      <vt:lpstr>Il nome degli enzimi</vt:lpstr>
      <vt:lpstr>Le basi strutturali degli enzimi</vt:lpstr>
      <vt:lpstr>L’evidenza strutturale dell’adattamento indotto</vt:lpstr>
      <vt:lpstr>L’equazione chimica delle reazioni enzimatiche</vt:lpstr>
      <vt:lpstr>L’equazione dell’equilibrio chimico nelle reazioni enzimatiche</vt:lpstr>
      <vt:lpstr>L’energia libera in biochimica  ΔG°’</vt:lpstr>
      <vt:lpstr>Presentazione standard di PowerPoint</vt:lpstr>
      <vt:lpstr>L’equazione della velocità di reazione delle reazioni enzimatiche</vt:lpstr>
      <vt:lpstr>Cosa rappresenta la costante di velocità, k ?</vt:lpstr>
      <vt:lpstr>Presentazione standard di PowerPoint</vt:lpstr>
      <vt:lpstr>La costante di velocità è dipende dalla temperatura e dall’energia di attivazione </vt:lpstr>
      <vt:lpstr>Il riconoscimento molecolare enzima-substrato</vt:lpstr>
      <vt:lpstr>Prima di formare il complesso ES, S ha avuto un piccolo aumento di energia libera</vt:lpstr>
      <vt:lpstr>Il riconoscimento enzima-substrato</vt:lpstr>
      <vt:lpstr>Il complesso ES non è il complesso “perfetto”  </vt:lpstr>
      <vt:lpstr>Presentazione standard di PowerPoint</vt:lpstr>
      <vt:lpstr>Il complesso ES  converte a ES§</vt:lpstr>
      <vt:lpstr>Meccanismi catalitici</vt:lpstr>
      <vt:lpstr>Fine</vt:lpstr>
    </vt:vector>
  </TitlesOfParts>
  <Company>il Matte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il Matte</dc:creator>
  <cp:lastModifiedBy>Sabina Passamonti</cp:lastModifiedBy>
  <cp:revision>685</cp:revision>
  <dcterms:created xsi:type="dcterms:W3CDTF">2009-09-22T09:48:19Z</dcterms:created>
  <dcterms:modified xsi:type="dcterms:W3CDTF">2020-03-23T13:32:14Z</dcterms:modified>
</cp:coreProperties>
</file>