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4" r:id="rId8"/>
    <p:sldId id="262" r:id="rId9"/>
    <p:sldId id="263" r:id="rId10"/>
    <p:sldId id="265" r:id="rId11"/>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60948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609480" y="1604520"/>
            <a:ext cx="109724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609480" y="1604520"/>
            <a:ext cx="109724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pic>
        <p:nvPicPr>
          <p:cNvPr id="34" name="Immagine 33"/>
          <p:cNvPicPr/>
          <p:nvPr/>
        </p:nvPicPr>
        <p:blipFill>
          <a:blip r:embed="rId2"/>
          <a:stretch/>
        </p:blipFill>
        <p:spPr>
          <a:xfrm>
            <a:off x="3602880" y="1604520"/>
            <a:ext cx="4984920" cy="3977280"/>
          </a:xfrm>
          <a:prstGeom prst="rect">
            <a:avLst/>
          </a:prstGeom>
          <a:ln>
            <a:noFill/>
          </a:ln>
        </p:spPr>
      </p:pic>
      <p:pic>
        <p:nvPicPr>
          <p:cNvPr id="35" name="Immagine 34"/>
          <p:cNvPicPr/>
          <p:nvPr/>
        </p:nvPicPr>
        <p:blipFill>
          <a:blip r:embed="rId2"/>
          <a:stretch/>
        </p:blipFill>
        <p:spPr>
          <a:xfrm>
            <a:off x="3602880" y="1604520"/>
            <a:ext cx="498492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523880" y="1122480"/>
            <a:ext cx="9143280" cy="1106496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60948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623196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lstStyle/>
          <a:p>
            <a:endParaRPr lang="it-IT"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280" cy="2386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it-IT" sz="3200" b="0" strike="noStrike" spc="-1">
                <a:solidFill>
                  <a:srgbClr val="000000"/>
                </a:solidFill>
                <a:uFill>
                  <a:solidFill>
                    <a:srgbClr val="FFFFFF"/>
                  </a:solidFill>
                </a:uFill>
                <a:latin typeface="Arial"/>
              </a:rPr>
              <a:t>Fai clic per modificare il formato del testo della struttura</a:t>
            </a:r>
          </a:p>
          <a:p>
            <a:pPr marL="864000" lvl="1" indent="-324000">
              <a:buClr>
                <a:srgbClr val="000000"/>
              </a:buClr>
              <a:buSzPct val="75000"/>
              <a:buFont typeface="Symbol" charset="2"/>
              <a:buChar char=""/>
            </a:pPr>
            <a:r>
              <a:rPr lang="it-IT" sz="2800" b="0" strike="noStrike" spc="-1">
                <a:solidFill>
                  <a:srgbClr val="000000"/>
                </a:solidFill>
                <a:uFill>
                  <a:solidFill>
                    <a:srgbClr val="FFFFFF"/>
                  </a:solidFill>
                </a:uFill>
                <a:latin typeface="Arial"/>
              </a:rPr>
              <a:t>Secondo livello struttura</a:t>
            </a:r>
          </a:p>
          <a:p>
            <a:pPr marL="1296000" lvl="2" indent="-288000">
              <a:buClr>
                <a:srgbClr val="000000"/>
              </a:buClr>
              <a:buSzPct val="45000"/>
              <a:buFont typeface="Wingdings" charset="2"/>
              <a:buChar char=""/>
            </a:pPr>
            <a:r>
              <a:rPr lang="it-IT" sz="2400" b="0" strike="noStrike" spc="-1">
                <a:solidFill>
                  <a:srgbClr val="000000"/>
                </a:solidFill>
                <a:uFill>
                  <a:solidFill>
                    <a:srgbClr val="FFFFFF"/>
                  </a:solidFill>
                </a:uFill>
                <a:latin typeface="Arial"/>
              </a:rPr>
              <a:t>Terzo livello struttura</a:t>
            </a:r>
          </a:p>
          <a:p>
            <a:pPr marL="1728000" lvl="3" indent="-216000">
              <a:buClr>
                <a:srgbClr val="000000"/>
              </a:buClr>
              <a:buSzPct val="75000"/>
              <a:buFont typeface="Symbol" charset="2"/>
              <a:buChar char=""/>
            </a:pPr>
            <a:r>
              <a:rPr lang="it-IT" sz="2000" b="0" strike="noStrike" spc="-1">
                <a:solidFill>
                  <a:srgbClr val="000000"/>
                </a:solidFill>
                <a:uFill>
                  <a:solidFill>
                    <a:srgbClr val="FFFFFF"/>
                  </a:solidFill>
                </a:uFill>
                <a:latin typeface="Arial"/>
              </a:rPr>
              <a:t>Quarto livello struttura</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Quinto livello struttura</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Sesto livello struttura</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audio" Target="../media/media6.m4a"/><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12.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ustomShape 1"/>
          <p:cNvSpPr/>
          <p:nvPr/>
        </p:nvSpPr>
        <p:spPr>
          <a:xfrm>
            <a:off x="144000" y="323280"/>
            <a:ext cx="1195164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800" b="0" strike="noStrike" spc="-1">
                <a:solidFill>
                  <a:srgbClr val="000000"/>
                </a:solidFill>
                <a:uFill>
                  <a:solidFill>
                    <a:srgbClr val="FFFFFF"/>
                  </a:solidFill>
                </a:uFill>
                <a:latin typeface="Calibri"/>
                <a:ea typeface="DejaVu Sans"/>
              </a:rPr>
              <a:t>Database con componente spaziale per l’Archeologia</a:t>
            </a:r>
            <a:endParaRPr lang="it-IT" sz="1800" b="0" strike="noStrike" spc="-1">
              <a:solidFill>
                <a:srgbClr val="000000"/>
              </a:solidFill>
              <a:uFill>
                <a:solidFill>
                  <a:srgbClr val="FFFFFF"/>
                </a:solidFill>
              </a:uFill>
              <a:latin typeface="Arial"/>
            </a:endParaRPr>
          </a:p>
          <a:p>
            <a:pPr>
              <a:lnSpc>
                <a:spcPct val="100000"/>
              </a:lnSpc>
            </a:pPr>
            <a:r>
              <a:rPr lang="it-IT" sz="2800" b="0" strike="noStrike" spc="-1">
                <a:solidFill>
                  <a:srgbClr val="000000"/>
                </a:solidFill>
                <a:uFill>
                  <a:solidFill>
                    <a:srgbClr val="FFFFFF"/>
                  </a:solidFill>
                </a:uFill>
                <a:latin typeface="Calibri"/>
                <a:ea typeface="DejaVu Sans"/>
              </a:rPr>
              <a:t>Introduzione alla metodologia Database: il modello relazionale</a:t>
            </a:r>
            <a:endParaRPr lang="it-IT" sz="1800" b="0" strike="noStrike" spc="-1">
              <a:solidFill>
                <a:srgbClr val="000000"/>
              </a:solidFill>
              <a:uFill>
                <a:solidFill>
                  <a:srgbClr val="FFFFFF"/>
                </a:solidFill>
              </a:uFill>
              <a:latin typeface="Arial"/>
            </a:endParaRPr>
          </a:p>
        </p:txBody>
      </p:sp>
      <p:pic>
        <p:nvPicPr>
          <p:cNvPr id="37" name="Immagine 4"/>
          <p:cNvPicPr/>
          <p:nvPr/>
        </p:nvPicPr>
        <p:blipFill>
          <a:blip r:embed="rId2"/>
          <a:stretch/>
        </p:blipFill>
        <p:spPr>
          <a:xfrm>
            <a:off x="1944000" y="1266840"/>
            <a:ext cx="7378920" cy="5449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2615971" y="3550138"/>
            <a:ext cx="7010858" cy="1237595"/>
            <a:chOff x="2597036" y="4586458"/>
            <a:chExt cx="7010858" cy="1237595"/>
          </a:xfrm>
        </p:grpSpPr>
        <p:grpSp>
          <p:nvGrpSpPr>
            <p:cNvPr id="5" name="Gruppo 4"/>
            <p:cNvGrpSpPr/>
            <p:nvPr/>
          </p:nvGrpSpPr>
          <p:grpSpPr>
            <a:xfrm>
              <a:off x="2597036" y="4586458"/>
              <a:ext cx="7010858" cy="1237595"/>
              <a:chOff x="471055" y="1819564"/>
              <a:chExt cx="7010858" cy="1237595"/>
            </a:xfrm>
          </p:grpSpPr>
          <p:sp>
            <p:nvSpPr>
              <p:cNvPr id="9" name="Rettangolo 8"/>
              <p:cNvSpPr/>
              <p:nvPr/>
            </p:nvSpPr>
            <p:spPr>
              <a:xfrm>
                <a:off x="471055" y="1819564"/>
                <a:ext cx="2032000" cy="120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p:cNvSpPr txBox="1"/>
              <p:nvPr/>
            </p:nvSpPr>
            <p:spPr>
              <a:xfrm>
                <a:off x="629920" y="2103120"/>
                <a:ext cx="1676400" cy="369332"/>
              </a:xfrm>
              <a:prstGeom prst="rect">
                <a:avLst/>
              </a:prstGeom>
              <a:noFill/>
            </p:spPr>
            <p:txBody>
              <a:bodyPr wrap="square" rtlCol="0">
                <a:spAutoFit/>
              </a:bodyPr>
              <a:lstStyle/>
              <a:p>
                <a:r>
                  <a:rPr lang="en-GB" b="1" dirty="0" err="1" smtClean="0"/>
                  <a:t>Scrittore</a:t>
                </a:r>
                <a:endParaRPr lang="en-GB" b="1" dirty="0"/>
              </a:p>
            </p:txBody>
          </p:sp>
          <p:pic>
            <p:nvPicPr>
              <p:cNvPr id="11" name="Immagine 10"/>
              <p:cNvPicPr>
                <a:picLocks noChangeAspect="1"/>
              </p:cNvPicPr>
              <p:nvPr/>
            </p:nvPicPr>
            <p:blipFill>
              <a:blip r:embed="rId4"/>
              <a:stretch>
                <a:fillRect/>
              </a:stretch>
            </p:blipFill>
            <p:spPr>
              <a:xfrm>
                <a:off x="5421286" y="1819564"/>
                <a:ext cx="2060627" cy="1237595"/>
              </a:xfrm>
              <a:prstGeom prst="rect">
                <a:avLst/>
              </a:prstGeom>
            </p:spPr>
          </p:pic>
          <p:sp>
            <p:nvSpPr>
              <p:cNvPr id="12" name="CasellaDiTesto 11"/>
              <p:cNvSpPr txBox="1"/>
              <p:nvPr/>
            </p:nvSpPr>
            <p:spPr>
              <a:xfrm>
                <a:off x="5613399" y="2107799"/>
                <a:ext cx="1676400" cy="369332"/>
              </a:xfrm>
              <a:prstGeom prst="rect">
                <a:avLst/>
              </a:prstGeom>
              <a:noFill/>
            </p:spPr>
            <p:txBody>
              <a:bodyPr wrap="square" rtlCol="0">
                <a:spAutoFit/>
              </a:bodyPr>
              <a:lstStyle/>
              <a:p>
                <a:r>
                  <a:rPr lang="en-GB" b="1" dirty="0" err="1" smtClean="0"/>
                  <a:t>Libro</a:t>
                </a:r>
                <a:endParaRPr lang="en-GB" b="1" dirty="0"/>
              </a:p>
            </p:txBody>
          </p:sp>
          <p:sp>
            <p:nvSpPr>
              <p:cNvPr id="13" name="CasellaDiTesto 12"/>
              <p:cNvSpPr txBox="1"/>
              <p:nvPr/>
            </p:nvSpPr>
            <p:spPr>
              <a:xfrm>
                <a:off x="2460916" y="1994262"/>
                <a:ext cx="2052320" cy="369332"/>
              </a:xfrm>
              <a:prstGeom prst="rect">
                <a:avLst/>
              </a:prstGeom>
              <a:noFill/>
            </p:spPr>
            <p:txBody>
              <a:bodyPr wrap="square" rtlCol="0">
                <a:spAutoFit/>
              </a:bodyPr>
              <a:lstStyle/>
              <a:p>
                <a:r>
                  <a:rPr lang="en-GB" dirty="0" err="1" smtClean="0"/>
                  <a:t>Scrive</a:t>
                </a:r>
                <a:r>
                  <a:rPr lang="en-GB" dirty="0" smtClean="0"/>
                  <a:t> </a:t>
                </a:r>
                <a:endParaRPr lang="en-GB" dirty="0"/>
              </a:p>
            </p:txBody>
          </p:sp>
          <p:sp>
            <p:nvSpPr>
              <p:cNvPr id="14" name="CasellaDiTesto 13"/>
              <p:cNvSpPr txBox="1"/>
              <p:nvPr/>
            </p:nvSpPr>
            <p:spPr>
              <a:xfrm>
                <a:off x="4132578" y="2590812"/>
                <a:ext cx="1855815" cy="377764"/>
              </a:xfrm>
              <a:prstGeom prst="rect">
                <a:avLst/>
              </a:prstGeom>
              <a:noFill/>
            </p:spPr>
            <p:txBody>
              <a:bodyPr wrap="square" rtlCol="0">
                <a:spAutoFit/>
              </a:bodyPr>
              <a:lstStyle/>
              <a:p>
                <a:r>
                  <a:rPr lang="en-GB" dirty="0" smtClean="0"/>
                  <a:t>E’ </a:t>
                </a:r>
                <a:r>
                  <a:rPr lang="en-GB" dirty="0" err="1" smtClean="0"/>
                  <a:t>scritto</a:t>
                </a:r>
                <a:r>
                  <a:rPr lang="en-GB" dirty="0" smtClean="0"/>
                  <a:t> da</a:t>
                </a:r>
                <a:endParaRPr lang="en-GB" dirty="0"/>
              </a:p>
            </p:txBody>
          </p:sp>
        </p:grpSp>
        <p:cxnSp>
          <p:nvCxnSpPr>
            <p:cNvPr id="6" name="Connettore 2 5"/>
            <p:cNvCxnSpPr>
              <a:stCxn id="11" idx="1"/>
              <a:endCxn id="9" idx="3"/>
            </p:cNvCxnSpPr>
            <p:nvPr/>
          </p:nvCxnSpPr>
          <p:spPr>
            <a:xfrm flipH="1" flipV="1">
              <a:off x="4629036" y="5191440"/>
              <a:ext cx="2918231" cy="13816"/>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4629036" y="5357706"/>
              <a:ext cx="390004" cy="377764"/>
            </a:xfrm>
            <a:prstGeom prst="rect">
              <a:avLst/>
            </a:prstGeom>
            <a:noFill/>
          </p:spPr>
          <p:txBody>
            <a:bodyPr wrap="square" rtlCol="0">
              <a:spAutoFit/>
            </a:bodyPr>
            <a:lstStyle/>
            <a:p>
              <a:r>
                <a:rPr lang="en-GB" dirty="0" smtClean="0"/>
                <a:t>N</a:t>
              </a:r>
              <a:endParaRPr lang="en-GB" dirty="0"/>
            </a:p>
          </p:txBody>
        </p:sp>
        <p:sp>
          <p:nvSpPr>
            <p:cNvPr id="8" name="CasellaDiTesto 7"/>
            <p:cNvSpPr txBox="1"/>
            <p:nvPr/>
          </p:nvSpPr>
          <p:spPr>
            <a:xfrm>
              <a:off x="7216946" y="4714835"/>
              <a:ext cx="390004" cy="377764"/>
            </a:xfrm>
            <a:prstGeom prst="rect">
              <a:avLst/>
            </a:prstGeom>
            <a:noFill/>
          </p:spPr>
          <p:txBody>
            <a:bodyPr wrap="square" rtlCol="0">
              <a:spAutoFit/>
            </a:bodyPr>
            <a:lstStyle/>
            <a:p>
              <a:r>
                <a:rPr lang="en-GB" dirty="0" smtClean="0"/>
                <a:t>N</a:t>
              </a:r>
              <a:endParaRPr lang="en-GB" dirty="0"/>
            </a:p>
          </p:txBody>
        </p:sp>
      </p:grpSp>
      <p:sp>
        <p:nvSpPr>
          <p:cNvPr id="15" name="Rettangolo 14"/>
          <p:cNvSpPr/>
          <p:nvPr/>
        </p:nvSpPr>
        <p:spPr>
          <a:xfrm>
            <a:off x="676566" y="1166336"/>
            <a:ext cx="10861040" cy="954107"/>
          </a:xfrm>
          <a:prstGeom prst="rect">
            <a:avLst/>
          </a:prstGeom>
        </p:spPr>
        <p:txBody>
          <a:bodyPr wrap="square">
            <a:spAutoFit/>
          </a:bodyPr>
          <a:lstStyle/>
          <a:p>
            <a:r>
              <a:rPr lang="it-IT" sz="2000" b="1" dirty="0"/>
              <a:t>Relazione </a:t>
            </a:r>
            <a:r>
              <a:rPr lang="it-IT" sz="2000" b="1" dirty="0" smtClean="0"/>
              <a:t>N:N</a:t>
            </a:r>
            <a:endParaRPr lang="it-IT" sz="2000" b="1" dirty="0"/>
          </a:p>
          <a:p>
            <a:r>
              <a:rPr lang="it-IT" dirty="0" smtClean="0"/>
              <a:t>Ad </a:t>
            </a:r>
            <a:r>
              <a:rPr lang="it-IT" dirty="0"/>
              <a:t>un’istanza dell’entità A corrispondono più istanze dell’entità B e viceversa </a:t>
            </a:r>
            <a:endParaRPr lang="it-IT" dirty="0" smtClean="0"/>
          </a:p>
          <a:p>
            <a:r>
              <a:rPr lang="it-IT" dirty="0" smtClean="0"/>
              <a:t>Esempio</a:t>
            </a:r>
            <a:endParaRPr lang="en-GB" dirty="0"/>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0686" y="2493079"/>
            <a:ext cx="406400" cy="406400"/>
          </a:xfrm>
          <a:prstGeom prst="rect">
            <a:avLst/>
          </a:prstGeom>
        </p:spPr>
      </p:pic>
    </p:spTree>
    <p:extLst>
      <p:ext uri="{BB962C8B-B14F-4D97-AF65-F5344CB8AC3E}">
        <p14:creationId xmlns:p14="http://schemas.microsoft.com/office/powerpoint/2010/main" val="4141543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576000" y="288000"/>
            <a:ext cx="10728000" cy="3388074"/>
          </a:xfrm>
          <a:prstGeom prst="rect">
            <a:avLst/>
          </a:prstGeom>
          <a:noFill/>
          <a:ln>
            <a:noFill/>
          </a:ln>
        </p:spPr>
        <p:txBody>
          <a:bodyPr lIns="90000" tIns="45000" rIns="90000" bIns="45000"/>
          <a:lstStyle/>
          <a:p>
            <a:r>
              <a:rPr lang="it-IT" sz="2800" b="0" strike="noStrike" spc="-1" dirty="0" smtClean="0">
                <a:solidFill>
                  <a:srgbClr val="000000"/>
                </a:solidFill>
                <a:uFill>
                  <a:solidFill>
                    <a:srgbClr val="FFFFFF"/>
                  </a:solidFill>
                </a:uFill>
                <a:latin typeface="Arial"/>
              </a:rPr>
              <a:t>Definizione: un Database</a:t>
            </a:r>
            <a:r>
              <a:rPr lang="it-IT" sz="2800" spc="-1" dirty="0">
                <a:solidFill>
                  <a:srgbClr val="000000"/>
                </a:solidFill>
                <a:uFill>
                  <a:solidFill>
                    <a:srgbClr val="FFFFFF"/>
                  </a:solidFill>
                </a:uFill>
                <a:latin typeface="Arial"/>
              </a:rPr>
              <a:t> </a:t>
            </a:r>
            <a:r>
              <a:rPr lang="it-IT" sz="2800" spc="-1" dirty="0" smtClean="0">
                <a:solidFill>
                  <a:srgbClr val="000000"/>
                </a:solidFill>
                <a:uFill>
                  <a:solidFill>
                    <a:srgbClr val="FFFFFF"/>
                  </a:solidFill>
                </a:uFill>
                <a:latin typeface="Arial"/>
              </a:rPr>
              <a:t>è</a:t>
            </a:r>
            <a:r>
              <a:rPr lang="it-IT" sz="2800" b="0" strike="noStrike" spc="-1" dirty="0" smtClean="0">
                <a:solidFill>
                  <a:srgbClr val="000000"/>
                </a:solidFill>
                <a:uFill>
                  <a:solidFill>
                    <a:srgbClr val="FFFFFF"/>
                  </a:solidFill>
                </a:uFill>
                <a:latin typeface="Arial"/>
              </a:rPr>
              <a:t> </a:t>
            </a:r>
            <a:r>
              <a:rPr lang="it-IT" sz="2800" b="0" strike="noStrike" spc="-1" dirty="0">
                <a:solidFill>
                  <a:srgbClr val="000000"/>
                </a:solidFill>
                <a:uFill>
                  <a:solidFill>
                    <a:srgbClr val="FFFFFF"/>
                  </a:solidFill>
                </a:uFill>
                <a:latin typeface="Arial"/>
              </a:rPr>
              <a:t>archivio di dati in formato digitale </a:t>
            </a:r>
          </a:p>
          <a:p>
            <a:pPr algn="ctr"/>
            <a:endParaRPr lang="it-IT" sz="1800" b="0" strike="noStrike" spc="-1" dirty="0" smtClean="0">
              <a:solidFill>
                <a:srgbClr val="000000"/>
              </a:solidFill>
              <a:uFill>
                <a:solidFill>
                  <a:srgbClr val="FFFFFF"/>
                </a:solidFill>
              </a:uFill>
              <a:latin typeface="Arial"/>
            </a:endParaRPr>
          </a:p>
          <a:p>
            <a:pPr algn="ctr"/>
            <a:r>
              <a:rPr lang="it-IT" sz="1800" b="0" strike="noStrike" spc="-1" dirty="0" smtClean="0">
                <a:solidFill>
                  <a:srgbClr val="000000"/>
                </a:solidFill>
                <a:uFill>
                  <a:solidFill>
                    <a:srgbClr val="FFFFFF"/>
                  </a:solidFill>
                </a:uFill>
                <a:latin typeface="Arial"/>
              </a:rPr>
              <a:t>Analogia</a:t>
            </a:r>
            <a:r>
              <a:rPr lang="it-IT" sz="1800" b="0" strike="noStrike" spc="-1" dirty="0">
                <a:solidFill>
                  <a:srgbClr val="000000"/>
                </a:solidFill>
                <a:uFill>
                  <a:solidFill>
                    <a:srgbClr val="FFFFFF"/>
                  </a:solidFill>
                </a:uFill>
                <a:latin typeface="Arial"/>
              </a:rPr>
              <a:t>: libreria di </a:t>
            </a:r>
            <a:r>
              <a:rPr lang="it-IT" sz="1800" b="0" strike="noStrike" spc="-1" dirty="0" smtClean="0">
                <a:solidFill>
                  <a:srgbClr val="000000"/>
                </a:solidFill>
                <a:uFill>
                  <a:solidFill>
                    <a:srgbClr val="FFFFFF"/>
                  </a:solidFill>
                </a:uFill>
                <a:latin typeface="Arial"/>
              </a:rPr>
              <a:t>casa</a:t>
            </a:r>
          </a:p>
          <a:p>
            <a:pPr algn="ctr"/>
            <a:endParaRPr lang="it-IT" sz="1800" b="0" strike="noStrike" spc="-1" dirty="0">
              <a:solidFill>
                <a:srgbClr val="000000"/>
              </a:solidFill>
              <a:uFill>
                <a:solidFill>
                  <a:srgbClr val="FFFFFF"/>
                </a:solidFill>
              </a:uFill>
              <a:latin typeface="Arial"/>
            </a:endParaRPr>
          </a:p>
          <a:p>
            <a:pPr marL="285750" indent="-285750">
              <a:buFont typeface="Arial" panose="020B0604020202020204" pitchFamily="34" charset="0"/>
              <a:buChar char="•"/>
            </a:pPr>
            <a:r>
              <a:rPr lang="it-IT" sz="1800" b="0" strike="noStrike" spc="-1" dirty="0" smtClean="0">
                <a:solidFill>
                  <a:srgbClr val="000000"/>
                </a:solidFill>
                <a:uFill>
                  <a:solidFill>
                    <a:srgbClr val="FFFFFF"/>
                  </a:solidFill>
                </a:uFill>
                <a:latin typeface="Arial"/>
              </a:rPr>
              <a:t>Schema </a:t>
            </a:r>
            <a:r>
              <a:rPr lang="it-IT" sz="1800" b="0" strike="noStrike" spc="-1" dirty="0">
                <a:solidFill>
                  <a:srgbClr val="000000"/>
                </a:solidFill>
                <a:uFill>
                  <a:solidFill>
                    <a:srgbClr val="FFFFFF"/>
                  </a:solidFill>
                </a:uFill>
                <a:latin typeface="Arial"/>
              </a:rPr>
              <a:t>di un database</a:t>
            </a:r>
          </a:p>
          <a:p>
            <a:pPr marL="285750" indent="-285750">
              <a:buFont typeface="Arial" panose="020B0604020202020204" pitchFamily="34" charset="0"/>
              <a:buChar char="•"/>
            </a:pPr>
            <a:r>
              <a:rPr lang="it-IT" sz="1800" b="0" strike="noStrike" spc="-1" dirty="0" smtClean="0">
                <a:solidFill>
                  <a:srgbClr val="000000"/>
                </a:solidFill>
                <a:uFill>
                  <a:solidFill>
                    <a:srgbClr val="FFFFFF"/>
                  </a:solidFill>
                </a:uFill>
                <a:latin typeface="Arial"/>
              </a:rPr>
              <a:t>Inquadramento storico: </a:t>
            </a:r>
            <a:r>
              <a:rPr lang="it-IT" sz="1800" b="0" strike="noStrike" spc="-1" dirty="0">
                <a:solidFill>
                  <a:srgbClr val="000000"/>
                </a:solidFill>
                <a:uFill>
                  <a:solidFill>
                    <a:srgbClr val="FFFFFF"/>
                  </a:solidFill>
                </a:uFill>
                <a:latin typeface="Arial"/>
              </a:rPr>
              <a:t>in formato non digitale, ben prima dell’era dei computer (gestione delle biblioteche, dei dati anagrafici, medici e delle gestioni contabili di imprese e associazioni varie.</a:t>
            </a:r>
          </a:p>
          <a:p>
            <a:pPr marL="285750" indent="-285750">
              <a:buFont typeface="Arial" panose="020B0604020202020204" pitchFamily="34" charset="0"/>
              <a:buChar char="•"/>
            </a:pPr>
            <a:r>
              <a:rPr lang="it-IT" sz="1800" b="0" strike="noStrike" spc="-1" dirty="0">
                <a:solidFill>
                  <a:srgbClr val="000000"/>
                </a:solidFill>
                <a:uFill>
                  <a:solidFill>
                    <a:srgbClr val="FFFFFF"/>
                  </a:solidFill>
                </a:uFill>
                <a:latin typeface="Arial"/>
              </a:rPr>
              <a:t>Modello relazionale: </a:t>
            </a:r>
            <a:r>
              <a:rPr lang="it-IT" sz="1800" b="0" strike="noStrike" spc="-1" dirty="0" err="1">
                <a:solidFill>
                  <a:srgbClr val="000000"/>
                </a:solidFill>
                <a:uFill>
                  <a:solidFill>
                    <a:srgbClr val="FFFFFF"/>
                  </a:solidFill>
                </a:uFill>
                <a:latin typeface="Arial"/>
              </a:rPr>
              <a:t>Ted</a:t>
            </a:r>
            <a:r>
              <a:rPr lang="it-IT" sz="1800" b="0" strike="noStrike" spc="-1" dirty="0">
                <a:solidFill>
                  <a:srgbClr val="000000"/>
                </a:solidFill>
                <a:uFill>
                  <a:solidFill>
                    <a:srgbClr val="FFFFFF"/>
                  </a:solidFill>
                </a:uFill>
                <a:latin typeface="Arial"/>
              </a:rPr>
              <a:t> </a:t>
            </a:r>
            <a:r>
              <a:rPr lang="it-IT" sz="1800" b="0" strike="noStrike" spc="-1" dirty="0" err="1">
                <a:solidFill>
                  <a:srgbClr val="000000"/>
                </a:solidFill>
                <a:uFill>
                  <a:solidFill>
                    <a:srgbClr val="FFFFFF"/>
                  </a:solidFill>
                </a:uFill>
                <a:latin typeface="Arial"/>
              </a:rPr>
              <a:t>Codd</a:t>
            </a:r>
            <a:r>
              <a:rPr lang="it-IT" sz="1800" b="0" strike="noStrike" spc="-1" dirty="0">
                <a:solidFill>
                  <a:srgbClr val="000000"/>
                </a:solidFill>
                <a:uFill>
                  <a:solidFill>
                    <a:srgbClr val="FFFFFF"/>
                  </a:solidFill>
                </a:uFill>
                <a:latin typeface="Arial"/>
              </a:rPr>
              <a:t> (1970</a:t>
            </a:r>
            <a:r>
              <a:rPr lang="it-IT" sz="1800" b="0" strike="noStrike" spc="-1" dirty="0" smtClean="0">
                <a:solidFill>
                  <a:srgbClr val="000000"/>
                </a:solidFill>
                <a:uFill>
                  <a:solidFill>
                    <a:srgbClr val="FFFFFF"/>
                  </a:solidFill>
                </a:uFill>
                <a:latin typeface="Arial"/>
              </a:rPr>
              <a:t>) - </a:t>
            </a:r>
            <a:r>
              <a:rPr lang="it-IT" dirty="0"/>
              <a:t>l’organizzazione logica della base dei dati (lo schema) </a:t>
            </a:r>
            <a:r>
              <a:rPr lang="it-IT" dirty="0" smtClean="0"/>
              <a:t>è </a:t>
            </a:r>
            <a:r>
              <a:rPr lang="it-IT" dirty="0"/>
              <a:t>scollegata dall’organizzazione fisica dei dati nel computer </a:t>
            </a:r>
            <a:endParaRPr lang="it-IT" dirty="0" smtClean="0"/>
          </a:p>
          <a:p>
            <a:pPr marL="285750" indent="-285750">
              <a:buFont typeface="Arial" panose="020B0604020202020204" pitchFamily="34" charset="0"/>
              <a:buChar char="•"/>
            </a:pPr>
            <a:r>
              <a:rPr lang="it-IT" spc="-1" dirty="0" smtClean="0">
                <a:solidFill>
                  <a:srgbClr val="000000"/>
                </a:solidFill>
                <a:uFill>
                  <a:solidFill>
                    <a:srgbClr val="FFFFFF"/>
                  </a:solidFill>
                </a:uFill>
              </a:rPr>
              <a:t>1974 - </a:t>
            </a:r>
            <a:r>
              <a:rPr lang="it-IT" spc="-1" dirty="0">
                <a:solidFill>
                  <a:srgbClr val="000000"/>
                </a:solidFill>
                <a:uFill>
                  <a:solidFill>
                    <a:srgbClr val="FFFFFF"/>
                  </a:solidFill>
                </a:uFill>
              </a:rPr>
              <a:t>1977 </a:t>
            </a:r>
            <a:r>
              <a:rPr lang="it-IT" spc="-1" dirty="0" smtClean="0">
                <a:solidFill>
                  <a:srgbClr val="000000"/>
                </a:solidFill>
                <a:uFill>
                  <a:solidFill>
                    <a:srgbClr val="FFFFFF"/>
                  </a:solidFill>
                </a:uFill>
              </a:rPr>
              <a:t>creati “INGRES</a:t>
            </a:r>
            <a:r>
              <a:rPr lang="it-IT" spc="-1" dirty="0">
                <a:solidFill>
                  <a:srgbClr val="000000"/>
                </a:solidFill>
                <a:uFill>
                  <a:solidFill>
                    <a:srgbClr val="FFFFFF"/>
                  </a:solidFill>
                </a:uFill>
              </a:rPr>
              <a:t>” </a:t>
            </a:r>
            <a:r>
              <a:rPr lang="it-IT" spc="-1" dirty="0" smtClean="0">
                <a:solidFill>
                  <a:srgbClr val="000000"/>
                </a:solidFill>
                <a:uFill>
                  <a:solidFill>
                    <a:srgbClr val="FFFFFF"/>
                  </a:solidFill>
                </a:uFill>
              </a:rPr>
              <a:t>(</a:t>
            </a:r>
            <a:r>
              <a:rPr lang="it-IT" spc="-1" dirty="0" err="1" smtClean="0">
                <a:solidFill>
                  <a:srgbClr val="000000"/>
                </a:solidFill>
                <a:uFill>
                  <a:solidFill>
                    <a:srgbClr val="FFFFFF"/>
                  </a:solidFill>
                </a:uFill>
              </a:rPr>
              <a:t>Postgres</a:t>
            </a:r>
            <a:r>
              <a:rPr lang="it-IT" spc="-1" dirty="0" smtClean="0">
                <a:solidFill>
                  <a:srgbClr val="000000"/>
                </a:solidFill>
                <a:uFill>
                  <a:solidFill>
                    <a:srgbClr val="FFFFFF"/>
                  </a:solidFill>
                </a:uFill>
              </a:rPr>
              <a:t>) e </a:t>
            </a:r>
            <a:r>
              <a:rPr lang="it-IT" spc="-1" dirty="0">
                <a:solidFill>
                  <a:srgbClr val="000000"/>
                </a:solidFill>
                <a:uFill>
                  <a:solidFill>
                    <a:srgbClr val="FFFFFF"/>
                  </a:solidFill>
                </a:uFill>
              </a:rPr>
              <a:t>“R</a:t>
            </a:r>
            <a:r>
              <a:rPr lang="it-IT" spc="-1" dirty="0" smtClean="0">
                <a:solidFill>
                  <a:srgbClr val="000000"/>
                </a:solidFill>
                <a:uFill>
                  <a:solidFill>
                    <a:srgbClr val="FFFFFF"/>
                  </a:solidFill>
                </a:uFill>
              </a:rPr>
              <a:t>” (Oracle). Nasce SQL </a:t>
            </a:r>
            <a:r>
              <a:rPr lang="it-IT" dirty="0"/>
              <a:t>(</a:t>
            </a:r>
            <a:r>
              <a:rPr lang="it-IT" dirty="0" err="1"/>
              <a:t>Structured</a:t>
            </a:r>
            <a:r>
              <a:rPr lang="it-IT" dirty="0"/>
              <a:t> Query Language) il linguaggio per interfacciarsi alle strutture </a:t>
            </a:r>
            <a:r>
              <a:rPr lang="it-IT" dirty="0" smtClean="0"/>
              <a:t>database.</a:t>
            </a:r>
            <a:endParaRPr lang="it-IT" sz="1800" b="0" strike="noStrike" spc="-1" dirty="0">
              <a:solidFill>
                <a:srgbClr val="000000"/>
              </a:solidFill>
              <a:uFill>
                <a:solidFill>
                  <a:srgbClr val="FFFFFF"/>
                </a:solidFill>
              </a:uFill>
              <a:latin typeface="Arial"/>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9273" y="3124200"/>
            <a:ext cx="406400" cy="406400"/>
          </a:xfrm>
          <a:prstGeom prst="rect">
            <a:avLst/>
          </a:prstGeom>
        </p:spPr>
      </p:pic>
      <p:sp>
        <p:nvSpPr>
          <p:cNvPr id="3" name="CasellaDiTesto 2"/>
          <p:cNvSpPr txBox="1"/>
          <p:nvPr/>
        </p:nvSpPr>
        <p:spPr>
          <a:xfrm>
            <a:off x="576000" y="4064000"/>
            <a:ext cx="10923273" cy="1908215"/>
          </a:xfrm>
          <a:prstGeom prst="rect">
            <a:avLst/>
          </a:prstGeom>
          <a:noFill/>
        </p:spPr>
        <p:txBody>
          <a:bodyPr wrap="square" rtlCol="0">
            <a:spAutoFit/>
          </a:bodyPr>
          <a:lstStyle/>
          <a:p>
            <a:r>
              <a:rPr lang="en-GB" sz="2800" dirty="0" smtClean="0"/>
              <a:t>Database: </a:t>
            </a:r>
            <a:r>
              <a:rPr lang="en-GB" sz="2800" dirty="0" err="1" smtClean="0"/>
              <a:t>deposito</a:t>
            </a:r>
            <a:r>
              <a:rPr lang="en-GB" sz="2800" dirty="0" smtClean="0"/>
              <a:t> di </a:t>
            </a:r>
            <a:r>
              <a:rPr lang="en-GB" sz="2800" dirty="0" err="1" smtClean="0"/>
              <a:t>dati</a:t>
            </a:r>
            <a:r>
              <a:rPr lang="en-GB" dirty="0" smtClean="0"/>
              <a:t>.</a:t>
            </a:r>
          </a:p>
          <a:p>
            <a:endParaRPr lang="en-GB" dirty="0"/>
          </a:p>
          <a:p>
            <a:pPr algn="ctr"/>
            <a:r>
              <a:rPr lang="en-GB" dirty="0" err="1" smtClean="0"/>
              <a:t>Analogia</a:t>
            </a:r>
            <a:r>
              <a:rPr lang="en-GB" dirty="0" smtClean="0"/>
              <a:t> </a:t>
            </a:r>
            <a:r>
              <a:rPr lang="en-GB" dirty="0" err="1" smtClean="0"/>
              <a:t>biblioteca</a:t>
            </a:r>
            <a:r>
              <a:rPr lang="en-GB" dirty="0" smtClean="0"/>
              <a:t> </a:t>
            </a:r>
            <a:r>
              <a:rPr lang="en-GB" dirty="0" err="1" smtClean="0"/>
              <a:t>dell’università</a:t>
            </a:r>
            <a:endParaRPr lang="en-GB" dirty="0" smtClean="0"/>
          </a:p>
          <a:p>
            <a:pPr algn="ctr"/>
            <a:endParaRPr lang="en-GB" dirty="0"/>
          </a:p>
          <a:p>
            <a:r>
              <a:rPr lang="en-GB" dirty="0" smtClean="0"/>
              <a:t>DBMS </a:t>
            </a:r>
            <a:r>
              <a:rPr lang="it-IT" dirty="0" smtClean="0"/>
              <a:t>(</a:t>
            </a:r>
            <a:r>
              <a:rPr lang="it-IT" dirty="0"/>
              <a:t>Database Management System). Il DBMS è una sorta di interfaccia fra i dati memorizzati e l’utilizzatore finale, e gestisce </a:t>
            </a:r>
            <a:r>
              <a:rPr lang="it-IT" dirty="0" smtClean="0"/>
              <a:t>il database.</a:t>
            </a:r>
            <a:endParaRPr lang="en-GB" dirty="0"/>
          </a:p>
        </p:txBody>
      </p:sp>
      <p:pic>
        <p:nvPicPr>
          <p:cNvPr id="4"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99273" y="5953741"/>
            <a:ext cx="406400" cy="4064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98524" fill="hold"/>
                                        <p:tgtEl>
                                          <p:spTgt spid="2"/>
                                        </p:tgtEl>
                                      </p:cBhvr>
                                    </p:cmd>
                                  </p:childTnLst>
                                </p:cTn>
                              </p:par>
                            </p:childTnLst>
                          </p:cTn>
                        </p:par>
                      </p:childTnLst>
                    </p:cTn>
                  </p:par>
                </p:childTnLst>
              </p:cTn>
              <p:nextCondLst>
                <p:cond evt="onClick" delay="0">
                  <p:tgtEl>
                    <p:spTgt spid="2"/>
                  </p:tgtEl>
                </p:cond>
              </p:nextCondLst>
            </p:seq>
            <p:audio>
              <p:cMediaNode vol="80000">
                <p:cTn id="8" fill="hold" display="0">
                  <p:stCondLst>
                    <p:cond delay="indefinite"/>
                  </p:stCondLst>
                  <p:endCondLst>
                    <p:cond evt="onStopAudio" delay="0">
                      <p:tgtEl>
                        <p:sldTgt/>
                      </p:tgtEl>
                    </p:cond>
                  </p:endCondLst>
                </p:cTn>
                <p:tgtEl>
                  <p:spTgt spid="2"/>
                </p:tgtEl>
              </p:cMediaNode>
            </p:audi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3345" fill="hold"/>
                                        <p:tgtEl>
                                          <p:spTgt spid="4"/>
                                        </p:tgtEl>
                                      </p:cBhvr>
                                    </p:cmd>
                                  </p:childTnLst>
                                </p:cTn>
                              </p:par>
                            </p:childTnLst>
                          </p:cTn>
                        </p:par>
                      </p:childTnLst>
                    </p:cTn>
                  </p:par>
                </p:childTnLst>
              </p:cTn>
              <p:nextCondLst>
                <p:cond evt="onClick" delay="0">
                  <p:tgtEl>
                    <p:spTgt spid="4"/>
                  </p:tgtEl>
                </p:cond>
              </p:nextCondLst>
            </p:seq>
            <p:audio>
              <p:cMediaNode vol="29592">
                <p:cTn id="14"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78691" y="249382"/>
            <a:ext cx="11536218" cy="3231654"/>
          </a:xfrm>
          <a:prstGeom prst="rect">
            <a:avLst/>
          </a:prstGeom>
          <a:noFill/>
        </p:spPr>
        <p:txBody>
          <a:bodyPr wrap="square" rtlCol="0">
            <a:spAutoFit/>
          </a:bodyPr>
          <a:lstStyle/>
          <a:p>
            <a:pPr algn="ctr"/>
            <a:r>
              <a:rPr lang="en-GB" sz="2400" dirty="0" smtClean="0"/>
              <a:t>DBMS – </a:t>
            </a:r>
            <a:r>
              <a:rPr lang="en-GB" sz="2400" dirty="0" err="1" smtClean="0"/>
              <a:t>gestione</a:t>
            </a:r>
            <a:r>
              <a:rPr lang="en-GB" sz="2400" dirty="0" smtClean="0"/>
              <a:t> del database</a:t>
            </a:r>
          </a:p>
          <a:p>
            <a:endParaRPr lang="en-GB" dirty="0" smtClean="0"/>
          </a:p>
          <a:p>
            <a:r>
              <a:rPr lang="en-GB" dirty="0" err="1" smtClean="0"/>
              <a:t>Gestione</a:t>
            </a:r>
            <a:r>
              <a:rPr lang="en-GB" dirty="0" smtClean="0"/>
              <a:t>:</a:t>
            </a:r>
          </a:p>
          <a:p>
            <a:endParaRPr lang="en-GB" dirty="0" smtClean="0"/>
          </a:p>
          <a:p>
            <a:r>
              <a:rPr lang="it-IT" dirty="0"/>
              <a:t>1.	Creare nuovi file vuoti;</a:t>
            </a:r>
          </a:p>
          <a:p>
            <a:r>
              <a:rPr lang="it-IT" dirty="0"/>
              <a:t>2.	Inserire nuovi dati nei file esistenti;</a:t>
            </a:r>
          </a:p>
          <a:p>
            <a:r>
              <a:rPr lang="it-IT" dirty="0"/>
              <a:t>3.	Estrarre dati dai file esistenti;</a:t>
            </a:r>
          </a:p>
          <a:p>
            <a:r>
              <a:rPr lang="it-IT" dirty="0"/>
              <a:t>4.	Aggiornare i dati nei file esistenti;</a:t>
            </a:r>
          </a:p>
          <a:p>
            <a:r>
              <a:rPr lang="it-IT" dirty="0"/>
              <a:t>5.	Cancellare dati dai file esistenti;</a:t>
            </a:r>
          </a:p>
          <a:p>
            <a:r>
              <a:rPr lang="it-IT" dirty="0"/>
              <a:t>6.	Cancellare i file</a:t>
            </a:r>
          </a:p>
          <a:p>
            <a:pPr marL="285750" indent="-285750">
              <a:buFont typeface="Arial" panose="020B0604020202020204" pitchFamily="34" charset="0"/>
              <a:buChar char="•"/>
            </a:pPr>
            <a:endParaRPr lang="en-GB" dirty="0"/>
          </a:p>
        </p:txBody>
      </p:sp>
      <p:sp>
        <p:nvSpPr>
          <p:cNvPr id="5" name="CasellaDiTesto 4"/>
          <p:cNvSpPr txBox="1"/>
          <p:nvPr/>
        </p:nvSpPr>
        <p:spPr>
          <a:xfrm>
            <a:off x="683491" y="4451928"/>
            <a:ext cx="10280072" cy="2031325"/>
          </a:xfrm>
          <a:prstGeom prst="rect">
            <a:avLst/>
          </a:prstGeom>
          <a:noFill/>
        </p:spPr>
        <p:txBody>
          <a:bodyPr wrap="square" rtlCol="0">
            <a:spAutoFit/>
          </a:bodyPr>
          <a:lstStyle/>
          <a:p>
            <a:r>
              <a:rPr lang="en-GB" b="1" dirty="0" err="1" smtClean="0">
                <a:solidFill>
                  <a:srgbClr val="FF0000"/>
                </a:solidFill>
              </a:rPr>
              <a:t>Approfondimento</a:t>
            </a:r>
            <a:r>
              <a:rPr lang="en-GB" dirty="0" smtClean="0"/>
              <a:t> – file: </a:t>
            </a:r>
            <a:r>
              <a:rPr lang="it-IT" dirty="0" smtClean="0"/>
              <a:t>è </a:t>
            </a:r>
            <a:r>
              <a:rPr lang="it-IT" dirty="0"/>
              <a:t>la struttura principale con cui si archiviano i dati su un determinato supporto di memorizzazione digitale. In altri termini, proprio come le parole possono essere scritte sulla carta, così i dati possono essere scritti all’interno di un file.</a:t>
            </a:r>
          </a:p>
          <a:p>
            <a:r>
              <a:rPr lang="it-IT" dirty="0"/>
              <a:t>Mediante un file, dunque, possono essere archiviate le informazioni più disparate. Ad esempio, un file può essere progettato per memorizzare un’immagine, un messaggio scritto, un video, una canzone, un programma per il computer, un insieme di istruzioni o una vasta gamma di altri tipi di dati. </a:t>
            </a:r>
            <a:r>
              <a:rPr lang="it-IT" dirty="0" smtClean="0"/>
              <a:t>(Fonte: A. </a:t>
            </a:r>
            <a:r>
              <a:rPr lang="it-IT" dirty="0" err="1" smtClean="0"/>
              <a:t>Barilaro</a:t>
            </a:r>
            <a:r>
              <a:rPr lang="it-IT" dirty="0" smtClean="0"/>
              <a:t> – Informatica generale)</a:t>
            </a:r>
            <a:endParaRPr lang="en-GB" dirty="0"/>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9090" y="1891845"/>
            <a:ext cx="406400" cy="406400"/>
          </a:xfrm>
          <a:prstGeom prst="rect">
            <a:avLst/>
          </a:prstGeom>
        </p:spPr>
      </p:pic>
    </p:spTree>
    <p:extLst>
      <p:ext uri="{BB962C8B-B14F-4D97-AF65-F5344CB8AC3E}">
        <p14:creationId xmlns:p14="http://schemas.microsoft.com/office/powerpoint/2010/main" val="2586671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10836" y="387927"/>
            <a:ext cx="11582400" cy="3662541"/>
          </a:xfrm>
          <a:prstGeom prst="rect">
            <a:avLst/>
          </a:prstGeom>
          <a:noFill/>
        </p:spPr>
        <p:txBody>
          <a:bodyPr wrap="square" rtlCol="0">
            <a:spAutoFit/>
          </a:bodyPr>
          <a:lstStyle/>
          <a:p>
            <a:pPr algn="ctr"/>
            <a:r>
              <a:rPr lang="en-GB" sz="2800" dirty="0" smtClean="0"/>
              <a:t>Database </a:t>
            </a:r>
            <a:r>
              <a:rPr lang="en-GB" sz="2800" dirty="0" err="1" smtClean="0"/>
              <a:t>anche</a:t>
            </a:r>
            <a:r>
              <a:rPr lang="en-GB" sz="2800" dirty="0" smtClean="0"/>
              <a:t> come Sistema</a:t>
            </a:r>
          </a:p>
          <a:p>
            <a:endParaRPr lang="en-GB" dirty="0" smtClean="0"/>
          </a:p>
          <a:p>
            <a:endParaRPr lang="en-GB" dirty="0"/>
          </a:p>
          <a:p>
            <a:r>
              <a:rPr lang="en-GB" sz="2400" dirty="0" err="1" smtClean="0"/>
              <a:t>Componenti</a:t>
            </a:r>
            <a:r>
              <a:rPr lang="en-GB" sz="2400" dirty="0" smtClean="0"/>
              <a:t>:</a:t>
            </a:r>
          </a:p>
          <a:p>
            <a:endParaRPr lang="en-GB" sz="2400" dirty="0"/>
          </a:p>
          <a:p>
            <a:endParaRPr lang="en-GB" sz="2400" dirty="0" smtClean="0"/>
          </a:p>
          <a:p>
            <a:pPr marL="342900" indent="-342900">
              <a:buAutoNum type="arabicPeriod"/>
            </a:pPr>
            <a:r>
              <a:rPr lang="en-GB" sz="2400" dirty="0" err="1" smtClean="0"/>
              <a:t>Dati</a:t>
            </a:r>
            <a:endParaRPr lang="en-GB" sz="2400" dirty="0"/>
          </a:p>
          <a:p>
            <a:pPr marL="342900" indent="-342900">
              <a:buAutoNum type="arabicPeriod"/>
            </a:pPr>
            <a:r>
              <a:rPr lang="en-GB" sz="2400" dirty="0" smtClean="0"/>
              <a:t>Hardware</a:t>
            </a:r>
          </a:p>
          <a:p>
            <a:pPr marL="342900" indent="-342900">
              <a:buAutoNum type="arabicPeriod"/>
            </a:pPr>
            <a:r>
              <a:rPr lang="en-GB" sz="2400" dirty="0" smtClean="0"/>
              <a:t>Software</a:t>
            </a:r>
          </a:p>
          <a:p>
            <a:pPr marL="342900" indent="-342900">
              <a:buAutoNum type="arabicPeriod"/>
            </a:pPr>
            <a:r>
              <a:rPr lang="en-GB" sz="2400" dirty="0" err="1" smtClean="0"/>
              <a:t>Utilizzatori</a:t>
            </a:r>
            <a:endParaRPr lang="en-GB" sz="2400" dirty="0"/>
          </a:p>
        </p:txBody>
      </p:sp>
      <p:sp>
        <p:nvSpPr>
          <p:cNvPr id="7" name="CasellaDiTesto 6"/>
          <p:cNvSpPr txBox="1"/>
          <p:nvPr/>
        </p:nvSpPr>
        <p:spPr>
          <a:xfrm>
            <a:off x="683491" y="4451928"/>
            <a:ext cx="10280072" cy="1754326"/>
          </a:xfrm>
          <a:prstGeom prst="rect">
            <a:avLst/>
          </a:prstGeom>
          <a:noFill/>
        </p:spPr>
        <p:txBody>
          <a:bodyPr wrap="square" rtlCol="0">
            <a:spAutoFit/>
          </a:bodyPr>
          <a:lstStyle/>
          <a:p>
            <a:r>
              <a:rPr lang="en-GB" b="1" dirty="0" err="1" smtClean="0">
                <a:solidFill>
                  <a:srgbClr val="FF0000"/>
                </a:solidFill>
              </a:rPr>
              <a:t>Approfondimento</a:t>
            </a:r>
            <a:r>
              <a:rPr lang="en-GB" dirty="0" smtClean="0"/>
              <a:t> – </a:t>
            </a:r>
            <a:r>
              <a:rPr lang="en-GB" dirty="0" err="1" smtClean="0"/>
              <a:t>sistema</a:t>
            </a:r>
            <a:r>
              <a:rPr lang="en-GB" dirty="0" smtClean="0"/>
              <a:t>: </a:t>
            </a:r>
            <a:r>
              <a:rPr lang="it-IT" dirty="0" smtClean="0"/>
              <a:t>è definibile come un insieme di componenti che interagiscono, al fine di fornire un risultato superiore a quello delle singole componenti.</a:t>
            </a:r>
          </a:p>
          <a:p>
            <a:r>
              <a:rPr lang="it-IT" dirty="0" smtClean="0"/>
              <a:t>Esempio: sistema economico. Famiglie, Imprese, Operatore pubblico che sono collegati da flussi monetari e reali.</a:t>
            </a:r>
          </a:p>
          <a:p>
            <a:r>
              <a:rPr lang="it-IT" dirty="0" smtClean="0"/>
              <a:t>Esempio 2: sistema informatico ovvero hardware (memorie, processore, schede, </a:t>
            </a:r>
            <a:r>
              <a:rPr lang="it-IT" dirty="0" err="1" smtClean="0"/>
              <a:t>ecc</a:t>
            </a:r>
            <a:r>
              <a:rPr lang="it-IT" dirty="0" smtClean="0"/>
              <a:t>) più software ed </a:t>
            </a:r>
            <a:r>
              <a:rPr lang="it-IT" dirty="0" err="1" smtClean="0"/>
              <a:t>utilizztori</a:t>
            </a:r>
            <a:r>
              <a:rPr lang="it-IT" dirty="0" smtClean="0"/>
              <a:t>.</a:t>
            </a:r>
            <a:endParaRPr lang="en-GB" dirty="0"/>
          </a:p>
        </p:txBody>
      </p:sp>
      <p:pic>
        <p:nvPicPr>
          <p:cNvPr id="8" name="Immagine 7"/>
          <p:cNvPicPr>
            <a:picLocks noChangeAspect="1"/>
          </p:cNvPicPr>
          <p:nvPr/>
        </p:nvPicPr>
        <p:blipFill>
          <a:blip r:embed="rId4"/>
          <a:stretch>
            <a:fillRect/>
          </a:stretch>
        </p:blipFill>
        <p:spPr>
          <a:xfrm>
            <a:off x="3748232" y="1057844"/>
            <a:ext cx="6227041" cy="3193354"/>
          </a:xfrm>
          <a:prstGeom prst="rect">
            <a:avLst/>
          </a:prstGeom>
        </p:spPr>
      </p:pic>
      <p:pic>
        <p:nvPicPr>
          <p:cNvPr id="9"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1054" y="3281218"/>
            <a:ext cx="406400" cy="406400"/>
          </a:xfrm>
          <a:prstGeom prst="rect">
            <a:avLst/>
          </a:prstGeom>
        </p:spPr>
      </p:pic>
    </p:spTree>
    <p:extLst>
      <p:ext uri="{BB962C8B-B14F-4D97-AF65-F5344CB8AC3E}">
        <p14:creationId xmlns:p14="http://schemas.microsoft.com/office/powerpoint/2010/main" val="1142914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2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32510" y="221673"/>
            <a:ext cx="4211781" cy="1384995"/>
          </a:xfrm>
          <a:prstGeom prst="rect">
            <a:avLst/>
          </a:prstGeom>
          <a:noFill/>
        </p:spPr>
        <p:txBody>
          <a:bodyPr wrap="square" rtlCol="0">
            <a:spAutoFit/>
          </a:bodyPr>
          <a:lstStyle/>
          <a:p>
            <a:r>
              <a:rPr lang="en-GB" sz="2800" b="1" dirty="0" err="1" smtClean="0"/>
              <a:t>Dati</a:t>
            </a:r>
            <a:r>
              <a:rPr lang="en-GB" sz="2800" dirty="0" smtClean="0"/>
              <a:t>:</a:t>
            </a:r>
          </a:p>
          <a:p>
            <a:pPr marL="285750" indent="-285750">
              <a:buFont typeface="Arial" panose="020B0604020202020204" pitchFamily="34" charset="0"/>
              <a:buChar char="•"/>
            </a:pPr>
            <a:r>
              <a:rPr lang="en-GB" sz="2800" dirty="0" err="1" smtClean="0"/>
              <a:t>Integrati</a:t>
            </a:r>
            <a:endParaRPr lang="en-GB" sz="2800" dirty="0" smtClean="0"/>
          </a:p>
          <a:p>
            <a:pPr marL="285750" indent="-285750">
              <a:buFont typeface="Arial" panose="020B0604020202020204" pitchFamily="34" charset="0"/>
              <a:buChar char="•"/>
            </a:pPr>
            <a:r>
              <a:rPr lang="en-GB" sz="2800" dirty="0" err="1" smtClean="0"/>
              <a:t>Condivisi</a:t>
            </a:r>
            <a:r>
              <a:rPr lang="en-GB" sz="2800" dirty="0" smtClean="0"/>
              <a:t> </a:t>
            </a:r>
            <a:endParaRPr lang="en-GB" sz="2800" dirty="0"/>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 y="1660843"/>
            <a:ext cx="406400" cy="406400"/>
          </a:xfrm>
          <a:prstGeom prst="rect">
            <a:avLst/>
          </a:prstGeom>
        </p:spPr>
      </p:pic>
      <p:pic>
        <p:nvPicPr>
          <p:cNvPr id="7" name="Immagin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0022" y="221673"/>
            <a:ext cx="4840269" cy="4227673"/>
          </a:xfrm>
          <a:prstGeom prst="rect">
            <a:avLst/>
          </a:prstGeom>
        </p:spPr>
      </p:pic>
      <p:pic>
        <p:nvPicPr>
          <p:cNvPr id="8"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29819" y="2132309"/>
            <a:ext cx="406400" cy="406400"/>
          </a:xfrm>
          <a:prstGeom prst="rect">
            <a:avLst/>
          </a:prstGeom>
        </p:spPr>
      </p:pic>
      <p:sp>
        <p:nvSpPr>
          <p:cNvPr id="2" name="CasellaDiTesto 1"/>
          <p:cNvSpPr txBox="1"/>
          <p:nvPr/>
        </p:nvSpPr>
        <p:spPr>
          <a:xfrm>
            <a:off x="267855" y="2650836"/>
            <a:ext cx="4793672" cy="1785104"/>
          </a:xfrm>
          <a:prstGeom prst="rect">
            <a:avLst/>
          </a:prstGeom>
          <a:noFill/>
        </p:spPr>
        <p:txBody>
          <a:bodyPr wrap="square" rtlCol="0">
            <a:spAutoFit/>
          </a:bodyPr>
          <a:lstStyle/>
          <a:p>
            <a:r>
              <a:rPr lang="en-GB" sz="2000" b="1" dirty="0" smtClean="0"/>
              <a:t>Hardware</a:t>
            </a:r>
            <a:r>
              <a:rPr lang="en-GB" dirty="0" smtClean="0"/>
              <a:t>: </a:t>
            </a:r>
            <a:r>
              <a:rPr lang="it-IT" dirty="0"/>
              <a:t>c</a:t>
            </a:r>
            <a:r>
              <a:rPr lang="it-IT" dirty="0" smtClean="0"/>
              <a:t>ome </a:t>
            </a:r>
            <a:r>
              <a:rPr lang="it-IT" dirty="0"/>
              <a:t>gran parte delle applicazioni </a:t>
            </a:r>
            <a:r>
              <a:rPr lang="it-IT" i="1" dirty="0"/>
              <a:t>software</a:t>
            </a:r>
            <a:r>
              <a:rPr lang="it-IT" dirty="0"/>
              <a:t> che gestiscono dati in formato </a:t>
            </a:r>
            <a:r>
              <a:rPr lang="it-IT" dirty="0" err="1"/>
              <a:t>digitale</a:t>
            </a:r>
            <a:r>
              <a:rPr lang="it-IT" dirty="0" err="1" smtClean="0"/>
              <a:t>un</a:t>
            </a:r>
            <a:r>
              <a:rPr lang="it-IT" dirty="0" smtClean="0"/>
              <a:t> </a:t>
            </a:r>
            <a:r>
              <a:rPr lang="it-IT" dirty="0"/>
              <a:t>sistema </a:t>
            </a:r>
            <a:r>
              <a:rPr lang="it-IT" i="1" dirty="0"/>
              <a:t>database</a:t>
            </a:r>
            <a:r>
              <a:rPr lang="it-IT" dirty="0"/>
              <a:t> si compone di memoria di massa (dischi magnetici), nonché del processore e della memoria </a:t>
            </a:r>
            <a:r>
              <a:rPr lang="it-IT" i="1" dirty="0" err="1"/>
              <a:t>ram</a:t>
            </a:r>
            <a:r>
              <a:rPr lang="it-IT" dirty="0"/>
              <a:t> associata.</a:t>
            </a:r>
            <a:r>
              <a:rPr lang="en-GB" dirty="0" smtClean="0"/>
              <a:t> </a:t>
            </a:r>
            <a:endParaRPr lang="en-GB" dirty="0"/>
          </a:p>
        </p:txBody>
      </p:sp>
      <p:sp>
        <p:nvSpPr>
          <p:cNvPr id="3" name="CasellaDiTesto 2"/>
          <p:cNvSpPr txBox="1"/>
          <p:nvPr/>
        </p:nvSpPr>
        <p:spPr>
          <a:xfrm>
            <a:off x="443344" y="4680979"/>
            <a:ext cx="11351491" cy="677108"/>
          </a:xfrm>
          <a:prstGeom prst="rect">
            <a:avLst/>
          </a:prstGeom>
          <a:noFill/>
        </p:spPr>
        <p:txBody>
          <a:bodyPr wrap="square" rtlCol="0">
            <a:spAutoFit/>
          </a:bodyPr>
          <a:lstStyle/>
          <a:p>
            <a:r>
              <a:rPr lang="it-IT" sz="2000" b="1" dirty="0" smtClean="0"/>
              <a:t>Software</a:t>
            </a:r>
            <a:r>
              <a:rPr lang="it-IT" dirty="0" smtClean="0"/>
              <a:t>: Il </a:t>
            </a:r>
            <a:r>
              <a:rPr lang="it-IT" dirty="0"/>
              <a:t>DBMS è una sorta di interfaccia fra i dati memorizzati e l’utilizzatore finale, e gestisce tutti gli accessi e le richieste di aggiornamento, inserimento e cancellazione dei dati memorizzati nel database.</a:t>
            </a:r>
            <a:endParaRPr lang="en-GB" dirty="0"/>
          </a:p>
        </p:txBody>
      </p:sp>
      <p:sp>
        <p:nvSpPr>
          <p:cNvPr id="6" name="CasellaDiTesto 5"/>
          <p:cNvSpPr txBox="1"/>
          <p:nvPr/>
        </p:nvSpPr>
        <p:spPr>
          <a:xfrm>
            <a:off x="443344" y="5698836"/>
            <a:ext cx="11554692" cy="400110"/>
          </a:xfrm>
          <a:prstGeom prst="rect">
            <a:avLst/>
          </a:prstGeom>
          <a:noFill/>
        </p:spPr>
        <p:txBody>
          <a:bodyPr wrap="square" rtlCol="0">
            <a:spAutoFit/>
          </a:bodyPr>
          <a:lstStyle/>
          <a:p>
            <a:r>
              <a:rPr lang="en-GB" sz="2000" b="1" dirty="0" err="1" smtClean="0"/>
              <a:t>Utilizzatori</a:t>
            </a:r>
            <a:r>
              <a:rPr lang="en-GB" dirty="0" smtClean="0"/>
              <a:t>: </a:t>
            </a:r>
            <a:r>
              <a:rPr lang="en-GB" dirty="0" err="1" smtClean="0"/>
              <a:t>utenti</a:t>
            </a:r>
            <a:r>
              <a:rPr lang="en-GB" dirty="0" smtClean="0"/>
              <a:t> </a:t>
            </a:r>
            <a:r>
              <a:rPr lang="en-GB" dirty="0" err="1" smtClean="0"/>
              <a:t>finali</a:t>
            </a:r>
            <a:r>
              <a:rPr lang="en-GB" dirty="0" smtClean="0"/>
              <a:t>, </a:t>
            </a:r>
            <a:r>
              <a:rPr lang="en-GB" dirty="0" err="1" smtClean="0"/>
              <a:t>programmatori</a:t>
            </a:r>
            <a:r>
              <a:rPr lang="en-GB" dirty="0" smtClean="0"/>
              <a:t>. DA (data administrator), </a:t>
            </a:r>
            <a:r>
              <a:rPr lang="en-GB" dirty="0"/>
              <a:t>DBA (database administrator</a:t>
            </a:r>
            <a:r>
              <a:rPr lang="en-GB" dirty="0" smtClean="0"/>
              <a:t>).</a:t>
            </a:r>
            <a:endParaRPr lang="en-GB" dirty="0"/>
          </a:p>
        </p:txBody>
      </p:sp>
      <p:pic>
        <p:nvPicPr>
          <p:cNvPr id="10" name="Segnale acust. regist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954328" y="5895746"/>
            <a:ext cx="406400" cy="406400"/>
          </a:xfrm>
          <a:prstGeom prst="rect">
            <a:avLst/>
          </a:prstGeom>
        </p:spPr>
      </p:pic>
    </p:spTree>
    <p:extLst>
      <p:ext uri="{BB962C8B-B14F-4D97-AF65-F5344CB8AC3E}">
        <p14:creationId xmlns:p14="http://schemas.microsoft.com/office/powerpoint/2010/main" val="1370595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28" fill="hold"/>
                                        <p:tgtEl>
                                          <p:spTgt spid="5"/>
                                        </p:tgtEl>
                                      </p:cBhvr>
                                    </p:cmd>
                                  </p:childTnLst>
                                </p:cTn>
                              </p:par>
                            </p:childTnLst>
                          </p:cTn>
                        </p:par>
                      </p:childTnLst>
                    </p:cTn>
                  </p:par>
                </p:childTnLst>
              </p:cTn>
              <p:nextCondLst>
                <p:cond evt="onClick" delay="0">
                  <p:tgtEl>
                    <p:spTgt spid="5"/>
                  </p:tgtEl>
                </p:cond>
              </p:nextCondLst>
            </p:seq>
            <p:audio>
              <p:cMediaNode vol="21429">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28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530"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71055" y="221673"/>
            <a:ext cx="11333018" cy="6647974"/>
          </a:xfrm>
          <a:prstGeom prst="rect">
            <a:avLst/>
          </a:prstGeom>
          <a:noFill/>
        </p:spPr>
        <p:txBody>
          <a:bodyPr wrap="square" rtlCol="0">
            <a:spAutoFit/>
          </a:bodyPr>
          <a:lstStyle/>
          <a:p>
            <a:pPr algn="ctr"/>
            <a:r>
              <a:rPr lang="en-GB" sz="2400" b="1" dirty="0" err="1" smtClean="0"/>
              <a:t>L’integrazione</a:t>
            </a:r>
            <a:r>
              <a:rPr lang="en-GB" sz="2400" b="1" dirty="0" smtClean="0"/>
              <a:t> </a:t>
            </a:r>
            <a:r>
              <a:rPr lang="en-GB" sz="2400" b="1" dirty="0" err="1" smtClean="0"/>
              <a:t>dei</a:t>
            </a:r>
            <a:r>
              <a:rPr lang="en-GB" sz="2400" b="1" dirty="0" smtClean="0"/>
              <a:t> </a:t>
            </a:r>
            <a:r>
              <a:rPr lang="en-GB" sz="2400" b="1" dirty="0" err="1" smtClean="0"/>
              <a:t>dati</a:t>
            </a:r>
            <a:r>
              <a:rPr lang="en-GB" sz="2400" b="1" dirty="0" smtClean="0"/>
              <a:t> in un database: </a:t>
            </a:r>
            <a:r>
              <a:rPr lang="en-GB" sz="2400" b="1" dirty="0" err="1" smtClean="0"/>
              <a:t>entità</a:t>
            </a:r>
            <a:r>
              <a:rPr lang="en-GB" sz="2400" b="1" dirty="0" smtClean="0"/>
              <a:t> e </a:t>
            </a:r>
            <a:r>
              <a:rPr lang="en-GB" sz="2400" b="1" dirty="0" err="1" smtClean="0"/>
              <a:t>relazioni</a:t>
            </a:r>
            <a:endParaRPr lang="en-GB" sz="2400" b="1" dirty="0" smtClean="0"/>
          </a:p>
          <a:p>
            <a:pPr algn="ctr"/>
            <a:endParaRPr lang="en-GB" sz="2400" b="1" dirty="0" smtClean="0"/>
          </a:p>
          <a:p>
            <a:r>
              <a:rPr lang="it-IT" dirty="0"/>
              <a:t>Per costruire </a:t>
            </a:r>
            <a:r>
              <a:rPr lang="it-IT" dirty="0" smtClean="0"/>
              <a:t>la struttura (o schema) </a:t>
            </a:r>
            <a:r>
              <a:rPr lang="it-IT" dirty="0"/>
              <a:t>del database si utilizza il modello </a:t>
            </a:r>
            <a:r>
              <a:rPr lang="it-IT" b="1" dirty="0"/>
              <a:t>Entità-Relazioni (ER), </a:t>
            </a:r>
            <a:r>
              <a:rPr lang="it-IT" dirty="0"/>
              <a:t>proposto da Chen nel 1976.</a:t>
            </a:r>
          </a:p>
          <a:p>
            <a:r>
              <a:rPr lang="it-IT" dirty="0"/>
              <a:t>ER permette di modellare graficamente il mondo reale utilizzando esclusivamente entità e relazioni</a:t>
            </a:r>
          </a:p>
          <a:p>
            <a:r>
              <a:rPr lang="it-IT" dirty="0"/>
              <a:t>Vantaggi:</a:t>
            </a:r>
          </a:p>
          <a:p>
            <a:pPr marL="285750" indent="-285750">
              <a:buFont typeface="Arial" panose="020B0604020202020204" pitchFamily="34" charset="0"/>
              <a:buChar char="•"/>
            </a:pPr>
            <a:r>
              <a:rPr lang="it-IT" dirty="0"/>
              <a:t>Può essere facilmente impiegato per la definizione dei database relazionali</a:t>
            </a:r>
          </a:p>
          <a:p>
            <a:pPr marL="285750" indent="-285750">
              <a:buFont typeface="Arial" panose="020B0604020202020204" pitchFamily="34" charset="0"/>
              <a:buChar char="•"/>
            </a:pPr>
            <a:r>
              <a:rPr lang="it-IT" dirty="0"/>
              <a:t>È semplice e facile da capire</a:t>
            </a:r>
          </a:p>
          <a:p>
            <a:pPr marL="285750" indent="-285750">
              <a:buFont typeface="Arial" panose="020B0604020202020204" pitchFamily="34" charset="0"/>
              <a:buChar char="•"/>
            </a:pPr>
            <a:r>
              <a:rPr lang="it-IT" dirty="0"/>
              <a:t>Può essere usato come piano di lavoro per gli sviluppatori del database</a:t>
            </a:r>
          </a:p>
          <a:p>
            <a:endParaRPr lang="en-GB" dirty="0" smtClean="0"/>
          </a:p>
          <a:p>
            <a:r>
              <a:rPr lang="it-IT" dirty="0" smtClean="0"/>
              <a:t>Ogni entità </a:t>
            </a:r>
            <a:r>
              <a:rPr lang="it-IT" dirty="0"/>
              <a:t>rappresenta una classe di oggetti del mondo reale (oggetti sia materiali che immateriali). </a:t>
            </a:r>
            <a:endParaRPr lang="it-IT" dirty="0" smtClean="0"/>
          </a:p>
          <a:p>
            <a:r>
              <a:rPr lang="it-IT" dirty="0" smtClean="0"/>
              <a:t>Ogni </a:t>
            </a:r>
            <a:r>
              <a:rPr lang="it-IT" dirty="0"/>
              <a:t>entità è </a:t>
            </a:r>
            <a:r>
              <a:rPr lang="it-IT" dirty="0" smtClean="0"/>
              <a:t>quindi un’unità logica che memorizza informazioni omogenee (riferite cioè alla stessa entità).</a:t>
            </a:r>
          </a:p>
          <a:p>
            <a:endParaRPr lang="it-IT" dirty="0"/>
          </a:p>
          <a:p>
            <a:r>
              <a:rPr lang="it-IT" dirty="0" smtClean="0"/>
              <a:t>Le entità possono essere collegate da relazioni</a:t>
            </a:r>
          </a:p>
          <a:p>
            <a:r>
              <a:rPr lang="it-IT" dirty="0"/>
              <a:t>Una relazione è un’associazione tra una o più entità </a:t>
            </a:r>
            <a:endParaRPr lang="it-IT" dirty="0" smtClean="0"/>
          </a:p>
          <a:p>
            <a:r>
              <a:rPr lang="it-IT" dirty="0" smtClean="0"/>
              <a:t>Ogni </a:t>
            </a:r>
            <a:r>
              <a:rPr lang="it-IT" dirty="0"/>
              <a:t>associazione ha due versi, ogni verso ha: </a:t>
            </a:r>
            <a:endParaRPr lang="it-IT" dirty="0" smtClean="0"/>
          </a:p>
          <a:p>
            <a:r>
              <a:rPr lang="it-IT" dirty="0" smtClean="0"/>
              <a:t>	Un’entità </a:t>
            </a:r>
            <a:r>
              <a:rPr lang="it-IT" dirty="0"/>
              <a:t>di partenza </a:t>
            </a:r>
            <a:endParaRPr lang="it-IT" dirty="0" smtClean="0"/>
          </a:p>
          <a:p>
            <a:r>
              <a:rPr lang="it-IT" dirty="0"/>
              <a:t>	</a:t>
            </a:r>
            <a:r>
              <a:rPr lang="it-IT" dirty="0" smtClean="0"/>
              <a:t>Un’entità </a:t>
            </a:r>
            <a:r>
              <a:rPr lang="it-IT" dirty="0"/>
              <a:t>di arrivo </a:t>
            </a:r>
            <a:endParaRPr lang="it-IT" dirty="0" smtClean="0"/>
          </a:p>
          <a:p>
            <a:r>
              <a:rPr lang="it-IT" dirty="0"/>
              <a:t>	</a:t>
            </a:r>
            <a:r>
              <a:rPr lang="it-IT" dirty="0" smtClean="0"/>
              <a:t>Una </a:t>
            </a:r>
            <a:r>
              <a:rPr lang="it-IT" dirty="0"/>
              <a:t>descrizione per comprendere il significato </a:t>
            </a:r>
            <a:endParaRPr lang="it-IT" dirty="0" smtClean="0"/>
          </a:p>
          <a:p>
            <a:endParaRPr lang="it-IT" dirty="0" smtClean="0"/>
          </a:p>
          <a:p>
            <a:r>
              <a:rPr lang="it-IT" dirty="0" smtClean="0"/>
              <a:t>Una </a:t>
            </a:r>
            <a:r>
              <a:rPr lang="it-IT" dirty="0"/>
              <a:t>relazione è spesso rappresentabile con un </a:t>
            </a:r>
            <a:r>
              <a:rPr lang="it-IT" dirty="0" smtClean="0"/>
              <a:t>verbo: </a:t>
            </a:r>
          </a:p>
          <a:p>
            <a:pPr marL="285750" indent="-285750">
              <a:buFont typeface="Arial" panose="020B0604020202020204" pitchFamily="34" charset="0"/>
              <a:buChar char="•"/>
            </a:pPr>
            <a:r>
              <a:rPr lang="it-IT" dirty="0" smtClean="0"/>
              <a:t>Gli scrittori scrivono libri</a:t>
            </a:r>
          </a:p>
          <a:p>
            <a:pPr marL="285750" indent="-285750">
              <a:buFont typeface="Arial" panose="020B0604020202020204" pitchFamily="34" charset="0"/>
              <a:buChar char="•"/>
            </a:pPr>
            <a:r>
              <a:rPr lang="it-IT" dirty="0" smtClean="0"/>
              <a:t>Gli studenti sono iscritti ad un corso di laurea</a:t>
            </a:r>
            <a:endParaRPr lang="en-GB" dirty="0"/>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2728" y="4574309"/>
            <a:ext cx="406400" cy="406400"/>
          </a:xfrm>
          <a:prstGeom prst="rect">
            <a:avLst/>
          </a:prstGeom>
        </p:spPr>
      </p:pic>
    </p:spTree>
    <p:extLst>
      <p:ext uri="{BB962C8B-B14F-4D97-AF65-F5344CB8AC3E}">
        <p14:creationId xmlns:p14="http://schemas.microsoft.com/office/powerpoint/2010/main" val="1165137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87927" y="110836"/>
            <a:ext cx="11286837" cy="2923877"/>
          </a:xfrm>
          <a:prstGeom prst="rect">
            <a:avLst/>
          </a:prstGeom>
          <a:noFill/>
        </p:spPr>
        <p:txBody>
          <a:bodyPr wrap="square" rtlCol="0">
            <a:spAutoFit/>
          </a:bodyPr>
          <a:lstStyle/>
          <a:p>
            <a:pPr algn="ctr"/>
            <a:r>
              <a:rPr lang="en-GB" sz="2800" dirty="0" err="1" smtClean="0"/>
              <a:t>Vediamo</a:t>
            </a:r>
            <a:r>
              <a:rPr lang="en-GB" sz="2800" dirty="0" smtClean="0"/>
              <a:t> un </a:t>
            </a:r>
            <a:r>
              <a:rPr lang="en-GB" sz="2800" dirty="0" err="1" smtClean="0"/>
              <a:t>esempio</a:t>
            </a:r>
            <a:r>
              <a:rPr lang="en-GB" sz="2800" dirty="0" smtClean="0"/>
              <a:t> di </a:t>
            </a:r>
            <a:r>
              <a:rPr lang="en-GB" sz="2800" dirty="0" err="1" smtClean="0"/>
              <a:t>entità</a:t>
            </a:r>
            <a:endParaRPr lang="en-GB" sz="2800" dirty="0" smtClean="0"/>
          </a:p>
          <a:p>
            <a:endParaRPr lang="it-IT" dirty="0" smtClean="0"/>
          </a:p>
          <a:p>
            <a:endParaRPr lang="it-IT" dirty="0" smtClean="0"/>
          </a:p>
          <a:p>
            <a:r>
              <a:rPr lang="it-IT" sz="2000" b="1" dirty="0" smtClean="0"/>
              <a:t>Studenti (iscritti ad un’università) </a:t>
            </a:r>
          </a:p>
          <a:p>
            <a:endParaRPr lang="it-IT" sz="2000" b="1" dirty="0"/>
          </a:p>
          <a:p>
            <a:r>
              <a:rPr lang="it-IT" sz="2000" dirty="0" smtClean="0"/>
              <a:t>Un’</a:t>
            </a:r>
            <a:r>
              <a:rPr lang="it-IT" sz="2000" b="1" dirty="0" smtClean="0"/>
              <a:t>Istanza</a:t>
            </a:r>
            <a:r>
              <a:rPr lang="it-IT" sz="2000" dirty="0" smtClean="0"/>
              <a:t> di un’entità è </a:t>
            </a:r>
            <a:r>
              <a:rPr lang="it-IT" sz="2000" dirty="0"/>
              <a:t>un singolo oggetto descritto dall’entità </a:t>
            </a:r>
            <a:endParaRPr lang="it-IT" sz="2000" dirty="0" smtClean="0"/>
          </a:p>
          <a:p>
            <a:r>
              <a:rPr lang="it-IT" sz="2000" dirty="0" smtClean="0"/>
              <a:t>Cioè </a:t>
            </a:r>
            <a:r>
              <a:rPr lang="it-IT" sz="2000" dirty="0"/>
              <a:t>un singolo elemento dell’insieme omogeneo di tutti gli </a:t>
            </a:r>
            <a:r>
              <a:rPr lang="it-IT" sz="2000" dirty="0" smtClean="0"/>
              <a:t>elementi</a:t>
            </a:r>
          </a:p>
          <a:p>
            <a:endParaRPr lang="it-IT" sz="2000" dirty="0" smtClean="0"/>
          </a:p>
          <a:p>
            <a:r>
              <a:rPr lang="it-IT" sz="2000" dirty="0" smtClean="0"/>
              <a:t>Esempio: i singoli studenti (Paolo Rossi, Giulio Verdi, ecc.), sono le istanze dell’entità Studenti.</a:t>
            </a:r>
            <a:endParaRPr lang="it-IT" sz="2000" b="1" dirty="0"/>
          </a:p>
        </p:txBody>
      </p:sp>
      <p:pic>
        <p:nvPicPr>
          <p:cNvPr id="6" name="Immagine 5"/>
          <p:cNvPicPr>
            <a:picLocks noChangeAspect="1"/>
          </p:cNvPicPr>
          <p:nvPr/>
        </p:nvPicPr>
        <p:blipFill>
          <a:blip r:embed="rId4"/>
          <a:stretch>
            <a:fillRect/>
          </a:stretch>
        </p:blipFill>
        <p:spPr>
          <a:xfrm>
            <a:off x="3650095" y="3116262"/>
            <a:ext cx="4762500" cy="3571875"/>
          </a:xfrm>
          <a:prstGeom prst="rect">
            <a:avLst/>
          </a:prstGeom>
        </p:spPr>
      </p:pic>
      <p:sp>
        <p:nvSpPr>
          <p:cNvPr id="7" name="CasellaDiTesto 6"/>
          <p:cNvSpPr txBox="1"/>
          <p:nvPr/>
        </p:nvSpPr>
        <p:spPr>
          <a:xfrm>
            <a:off x="8991600" y="3881120"/>
            <a:ext cx="2784764" cy="646331"/>
          </a:xfrm>
          <a:prstGeom prst="rect">
            <a:avLst/>
          </a:prstGeom>
          <a:noFill/>
        </p:spPr>
        <p:txBody>
          <a:bodyPr wrap="square" rtlCol="0">
            <a:spAutoFit/>
          </a:bodyPr>
          <a:lstStyle/>
          <a:p>
            <a:r>
              <a:rPr lang="en-GB" sz="1200" dirty="0" err="1" smtClean="0"/>
              <a:t>Università</a:t>
            </a:r>
            <a:r>
              <a:rPr lang="en-GB" sz="1200" dirty="0" smtClean="0"/>
              <a:t> di Chicago:</a:t>
            </a:r>
          </a:p>
          <a:p>
            <a:r>
              <a:rPr lang="en-GB" sz="1200" dirty="0" smtClean="0"/>
              <a:t>Campus spring </a:t>
            </a:r>
            <a:r>
              <a:rPr lang="en-GB" sz="1200" dirty="0" err="1" smtClean="0"/>
              <a:t>Autore</a:t>
            </a:r>
            <a:r>
              <a:rPr lang="en-GB" sz="1200" dirty="0" smtClean="0"/>
              <a:t>: </a:t>
            </a:r>
          </a:p>
          <a:p>
            <a:r>
              <a:rPr lang="en-GB" sz="1200" dirty="0" err="1"/>
              <a:t>Supposedjunkie</a:t>
            </a:r>
            <a:r>
              <a:rPr lang="en-GB" sz="1200" dirty="0"/>
              <a:t> </a:t>
            </a:r>
            <a:r>
              <a:rPr lang="en-GB" sz="1200" dirty="0" smtClean="0"/>
              <a:t>- </a:t>
            </a:r>
            <a:r>
              <a:rPr lang="en-GB" sz="1200" dirty="0" err="1" smtClean="0"/>
              <a:t>pubblico</a:t>
            </a:r>
            <a:r>
              <a:rPr lang="en-GB" sz="1200" dirty="0" smtClean="0"/>
              <a:t> </a:t>
            </a:r>
            <a:r>
              <a:rPr lang="en-GB" sz="1200" dirty="0" err="1" smtClean="0"/>
              <a:t>dominio</a:t>
            </a:r>
            <a:r>
              <a:rPr lang="en-GB" sz="1200" dirty="0"/>
              <a:t>.</a:t>
            </a: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0782" y="1572774"/>
            <a:ext cx="406400" cy="406400"/>
          </a:xfrm>
          <a:prstGeom prst="rect">
            <a:avLst/>
          </a:prstGeom>
        </p:spPr>
      </p:pic>
    </p:spTree>
    <p:extLst>
      <p:ext uri="{BB962C8B-B14F-4D97-AF65-F5344CB8AC3E}">
        <p14:creationId xmlns:p14="http://schemas.microsoft.com/office/powerpoint/2010/main" val="3829794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87927" y="110836"/>
            <a:ext cx="11286837" cy="1661993"/>
          </a:xfrm>
          <a:prstGeom prst="rect">
            <a:avLst/>
          </a:prstGeom>
          <a:noFill/>
        </p:spPr>
        <p:txBody>
          <a:bodyPr wrap="square" rtlCol="0">
            <a:spAutoFit/>
          </a:bodyPr>
          <a:lstStyle/>
          <a:p>
            <a:pPr algn="ctr"/>
            <a:r>
              <a:rPr lang="en-GB" sz="2800" dirty="0" err="1" smtClean="0"/>
              <a:t>Vediamo</a:t>
            </a:r>
            <a:r>
              <a:rPr lang="en-GB" sz="2800" dirty="0" smtClean="0"/>
              <a:t> un </a:t>
            </a:r>
            <a:r>
              <a:rPr lang="en-GB" sz="2800" dirty="0" err="1" smtClean="0"/>
              <a:t>esempio</a:t>
            </a:r>
            <a:r>
              <a:rPr lang="en-GB" sz="2800" dirty="0" smtClean="0"/>
              <a:t> di </a:t>
            </a:r>
            <a:r>
              <a:rPr lang="en-GB" sz="2800" dirty="0" err="1" smtClean="0"/>
              <a:t>relazione</a:t>
            </a:r>
            <a:endParaRPr lang="en-GB" sz="2800" dirty="0" smtClean="0"/>
          </a:p>
          <a:p>
            <a:endParaRPr lang="it-IT" dirty="0" smtClean="0"/>
          </a:p>
          <a:p>
            <a:endParaRPr lang="it-IT" dirty="0" smtClean="0"/>
          </a:p>
          <a:p>
            <a:r>
              <a:rPr lang="it-IT" sz="2000" b="1" dirty="0" smtClean="0"/>
              <a:t>Studente-Cellulare </a:t>
            </a:r>
            <a:endParaRPr lang="it-IT" sz="2000" b="1" dirty="0"/>
          </a:p>
          <a:p>
            <a:r>
              <a:rPr lang="it-IT" dirty="0" smtClean="0"/>
              <a:t>Uno </a:t>
            </a:r>
            <a:r>
              <a:rPr lang="it-IT" dirty="0"/>
              <a:t>studente possiede un (o più) cellulare e un cellulare è posseduto da un solo studente</a:t>
            </a:r>
            <a:endParaRPr lang="en-GB" dirty="0"/>
          </a:p>
        </p:txBody>
      </p:sp>
      <p:grpSp>
        <p:nvGrpSpPr>
          <p:cNvPr id="16" name="Gruppo 15"/>
          <p:cNvGrpSpPr/>
          <p:nvPr/>
        </p:nvGrpSpPr>
        <p:grpSpPr>
          <a:xfrm>
            <a:off x="2525916" y="2317404"/>
            <a:ext cx="7010858" cy="1237595"/>
            <a:chOff x="471055" y="1819564"/>
            <a:chExt cx="7010858" cy="1237595"/>
          </a:xfrm>
        </p:grpSpPr>
        <p:sp>
          <p:nvSpPr>
            <p:cNvPr id="5" name="Rettangolo 4"/>
            <p:cNvSpPr/>
            <p:nvPr/>
          </p:nvSpPr>
          <p:spPr>
            <a:xfrm>
              <a:off x="471055" y="1819564"/>
              <a:ext cx="2032000" cy="120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p:cNvSpPr txBox="1"/>
            <p:nvPr/>
          </p:nvSpPr>
          <p:spPr>
            <a:xfrm>
              <a:off x="629920" y="2103120"/>
              <a:ext cx="1676400" cy="369332"/>
            </a:xfrm>
            <a:prstGeom prst="rect">
              <a:avLst/>
            </a:prstGeom>
            <a:noFill/>
          </p:spPr>
          <p:txBody>
            <a:bodyPr wrap="square" rtlCol="0">
              <a:spAutoFit/>
            </a:bodyPr>
            <a:lstStyle/>
            <a:p>
              <a:r>
                <a:rPr lang="en-GB" dirty="0" err="1" smtClean="0"/>
                <a:t>Studente</a:t>
              </a:r>
              <a:endParaRPr lang="en-GB" dirty="0"/>
            </a:p>
          </p:txBody>
        </p:sp>
        <p:pic>
          <p:nvPicPr>
            <p:cNvPr id="7" name="Immagine 6"/>
            <p:cNvPicPr>
              <a:picLocks noChangeAspect="1"/>
            </p:cNvPicPr>
            <p:nvPr/>
          </p:nvPicPr>
          <p:blipFill>
            <a:blip r:embed="rId4"/>
            <a:stretch>
              <a:fillRect/>
            </a:stretch>
          </p:blipFill>
          <p:spPr>
            <a:xfrm>
              <a:off x="5421286" y="1819564"/>
              <a:ext cx="2060627" cy="1237595"/>
            </a:xfrm>
            <a:prstGeom prst="rect">
              <a:avLst/>
            </a:prstGeom>
          </p:spPr>
        </p:pic>
        <p:sp>
          <p:nvSpPr>
            <p:cNvPr id="9" name="CasellaDiTesto 8"/>
            <p:cNvSpPr txBox="1"/>
            <p:nvPr/>
          </p:nvSpPr>
          <p:spPr>
            <a:xfrm>
              <a:off x="5613399" y="2107799"/>
              <a:ext cx="1676400" cy="369332"/>
            </a:xfrm>
            <a:prstGeom prst="rect">
              <a:avLst/>
            </a:prstGeom>
            <a:noFill/>
          </p:spPr>
          <p:txBody>
            <a:bodyPr wrap="square" rtlCol="0">
              <a:spAutoFit/>
            </a:bodyPr>
            <a:lstStyle/>
            <a:p>
              <a:r>
                <a:rPr lang="en-GB" dirty="0" err="1" smtClean="0"/>
                <a:t>Cellulare</a:t>
              </a:r>
              <a:endParaRPr lang="en-GB" dirty="0"/>
            </a:p>
          </p:txBody>
        </p:sp>
        <p:cxnSp>
          <p:nvCxnSpPr>
            <p:cNvPr id="11" name="Connettore diritto 10"/>
            <p:cNvCxnSpPr>
              <a:stCxn id="5" idx="3"/>
              <a:endCxn id="7" idx="1"/>
            </p:cNvCxnSpPr>
            <p:nvPr/>
          </p:nvCxnSpPr>
          <p:spPr>
            <a:xfrm>
              <a:off x="2503055" y="2424546"/>
              <a:ext cx="2918231" cy="138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3027680" y="2001520"/>
              <a:ext cx="1788160" cy="369332"/>
            </a:xfrm>
            <a:prstGeom prst="rect">
              <a:avLst/>
            </a:prstGeom>
            <a:noFill/>
          </p:spPr>
          <p:txBody>
            <a:bodyPr wrap="square" rtlCol="0">
              <a:spAutoFit/>
            </a:bodyPr>
            <a:lstStyle/>
            <a:p>
              <a:r>
                <a:rPr lang="en-GB" dirty="0" err="1" smtClean="0"/>
                <a:t>Possiede</a:t>
              </a:r>
              <a:endParaRPr lang="en-GB" dirty="0"/>
            </a:p>
          </p:txBody>
        </p:sp>
        <p:sp>
          <p:nvSpPr>
            <p:cNvPr id="15" name="CasellaDiTesto 14"/>
            <p:cNvSpPr txBox="1"/>
            <p:nvPr/>
          </p:nvSpPr>
          <p:spPr>
            <a:xfrm>
              <a:off x="3068090" y="2563094"/>
              <a:ext cx="2011910" cy="369332"/>
            </a:xfrm>
            <a:prstGeom prst="rect">
              <a:avLst/>
            </a:prstGeom>
            <a:noFill/>
          </p:spPr>
          <p:txBody>
            <a:bodyPr wrap="square" rtlCol="0">
              <a:spAutoFit/>
            </a:bodyPr>
            <a:lstStyle/>
            <a:p>
              <a:r>
                <a:rPr lang="en-GB" dirty="0" smtClean="0"/>
                <a:t>E’ </a:t>
              </a:r>
              <a:r>
                <a:rPr lang="en-GB" dirty="0" err="1" smtClean="0"/>
                <a:t>posseduto</a:t>
              </a:r>
              <a:r>
                <a:rPr lang="en-GB" dirty="0" smtClean="0"/>
                <a:t> da</a:t>
              </a:r>
              <a:endParaRPr lang="en-GB" dirty="0"/>
            </a:p>
          </p:txBody>
        </p:sp>
      </p:grpSp>
      <p:sp>
        <p:nvSpPr>
          <p:cNvPr id="17" name="CasellaDiTesto 16"/>
          <p:cNvSpPr txBox="1"/>
          <p:nvPr/>
        </p:nvSpPr>
        <p:spPr>
          <a:xfrm>
            <a:off x="387927" y="4450080"/>
            <a:ext cx="11572240" cy="1785104"/>
          </a:xfrm>
          <a:prstGeom prst="rect">
            <a:avLst/>
          </a:prstGeom>
          <a:noFill/>
        </p:spPr>
        <p:txBody>
          <a:bodyPr wrap="square" rtlCol="0">
            <a:spAutoFit/>
          </a:bodyPr>
          <a:lstStyle/>
          <a:p>
            <a:pPr algn="ctr"/>
            <a:r>
              <a:rPr lang="en-GB" sz="2000" b="1" dirty="0" err="1" smtClean="0"/>
              <a:t>Cardinalità</a:t>
            </a:r>
            <a:r>
              <a:rPr lang="en-GB" sz="2000" b="1" dirty="0" smtClean="0"/>
              <a:t> </a:t>
            </a:r>
            <a:r>
              <a:rPr lang="en-GB" sz="2000" b="1" dirty="0" err="1" smtClean="0"/>
              <a:t>delle</a:t>
            </a:r>
            <a:r>
              <a:rPr lang="en-GB" sz="2000" b="1" dirty="0" smtClean="0"/>
              <a:t> </a:t>
            </a:r>
            <a:r>
              <a:rPr lang="en-GB" sz="2000" b="1" dirty="0" err="1" smtClean="0"/>
              <a:t>relazioni</a:t>
            </a:r>
            <a:r>
              <a:rPr lang="en-GB" sz="2000" b="1" dirty="0" smtClean="0"/>
              <a:t>. Le </a:t>
            </a:r>
            <a:r>
              <a:rPr lang="en-GB" sz="2000" b="1" dirty="0" err="1" smtClean="0"/>
              <a:t>relazioni</a:t>
            </a:r>
            <a:r>
              <a:rPr lang="en-GB" sz="2000" b="1" dirty="0" smtClean="0"/>
              <a:t> </a:t>
            </a:r>
            <a:r>
              <a:rPr lang="en-GB" sz="2000" b="1" dirty="0" err="1" smtClean="0"/>
              <a:t>possono</a:t>
            </a:r>
            <a:r>
              <a:rPr lang="en-GB" sz="2000" b="1" dirty="0" smtClean="0"/>
              <a:t> </a:t>
            </a:r>
            <a:r>
              <a:rPr lang="en-GB" sz="2000" b="1" dirty="0" err="1" smtClean="0"/>
              <a:t>essere</a:t>
            </a:r>
            <a:r>
              <a:rPr lang="en-GB" sz="2000" b="1" dirty="0" smtClean="0"/>
              <a:t>:</a:t>
            </a:r>
          </a:p>
          <a:p>
            <a:endParaRPr lang="en-GB" dirty="0" smtClean="0"/>
          </a:p>
          <a:p>
            <a:pPr marL="285750" indent="-285750">
              <a:buFont typeface="Arial" panose="020B0604020202020204" pitchFamily="34" charset="0"/>
              <a:buChar char="•"/>
            </a:pPr>
            <a:r>
              <a:rPr lang="it-IT" sz="2400" dirty="0"/>
              <a:t>Uno a uno (1:1)</a:t>
            </a:r>
          </a:p>
          <a:p>
            <a:pPr marL="285750" indent="-285750">
              <a:buFont typeface="Arial" panose="020B0604020202020204" pitchFamily="34" charset="0"/>
              <a:buChar char="•"/>
            </a:pPr>
            <a:r>
              <a:rPr lang="it-IT" sz="2400" dirty="0" smtClean="0"/>
              <a:t>Uno </a:t>
            </a:r>
            <a:r>
              <a:rPr lang="it-IT" sz="2400" dirty="0"/>
              <a:t>a molti (1:N)</a:t>
            </a:r>
          </a:p>
          <a:p>
            <a:pPr marL="285750" indent="-285750">
              <a:buFont typeface="Arial" panose="020B0604020202020204" pitchFamily="34" charset="0"/>
              <a:buChar char="•"/>
            </a:pPr>
            <a:r>
              <a:rPr lang="it-IT" sz="2400" dirty="0" smtClean="0"/>
              <a:t>Molti </a:t>
            </a:r>
            <a:r>
              <a:rPr lang="it-IT" sz="2400" dirty="0"/>
              <a:t>a molti (N:N)</a:t>
            </a:r>
            <a:endParaRPr lang="en-GB" sz="2400" dirty="0"/>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0982" y="1941207"/>
            <a:ext cx="406400" cy="406400"/>
          </a:xfrm>
          <a:prstGeom prst="rect">
            <a:avLst/>
          </a:prstGeom>
        </p:spPr>
      </p:pic>
    </p:spTree>
    <p:extLst>
      <p:ext uri="{BB962C8B-B14F-4D97-AF65-F5344CB8AC3E}">
        <p14:creationId xmlns:p14="http://schemas.microsoft.com/office/powerpoint/2010/main" val="1186486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2560" y="172720"/>
            <a:ext cx="11562080" cy="1508105"/>
          </a:xfrm>
          <a:prstGeom prst="rect">
            <a:avLst/>
          </a:prstGeom>
          <a:noFill/>
        </p:spPr>
        <p:txBody>
          <a:bodyPr wrap="square" rtlCol="0">
            <a:spAutoFit/>
          </a:bodyPr>
          <a:lstStyle/>
          <a:p>
            <a:r>
              <a:rPr lang="en-GB" sz="2000" b="1" dirty="0" err="1" smtClean="0"/>
              <a:t>Relazione</a:t>
            </a:r>
            <a:r>
              <a:rPr lang="en-GB" sz="2000" b="1" dirty="0" smtClean="0"/>
              <a:t> 1:1</a:t>
            </a:r>
          </a:p>
          <a:p>
            <a:r>
              <a:rPr lang="it-IT" dirty="0" smtClean="0"/>
              <a:t>Date </a:t>
            </a:r>
            <a:r>
              <a:rPr lang="it-IT" dirty="0"/>
              <a:t>due entità A e B, la relazione uno a uno si ottiene quando a una istanza dell’entità A viene associata una sola istanza dell’entità </a:t>
            </a:r>
            <a:r>
              <a:rPr lang="it-IT" dirty="0" smtClean="0"/>
              <a:t>B</a:t>
            </a:r>
          </a:p>
          <a:p>
            <a:r>
              <a:rPr lang="it-IT" dirty="0" smtClean="0"/>
              <a:t>Esempio</a:t>
            </a:r>
            <a:endParaRPr lang="en-GB" dirty="0"/>
          </a:p>
          <a:p>
            <a:endParaRPr lang="en-GB" dirty="0"/>
          </a:p>
        </p:txBody>
      </p:sp>
      <p:grpSp>
        <p:nvGrpSpPr>
          <p:cNvPr id="5" name="Gruppo 4"/>
          <p:cNvGrpSpPr/>
          <p:nvPr/>
        </p:nvGrpSpPr>
        <p:grpSpPr>
          <a:xfrm>
            <a:off x="2438171" y="1494444"/>
            <a:ext cx="7010858" cy="1237595"/>
            <a:chOff x="471055" y="1819564"/>
            <a:chExt cx="7010858" cy="1237595"/>
          </a:xfrm>
        </p:grpSpPr>
        <p:sp>
          <p:nvSpPr>
            <p:cNvPr id="6" name="Rettangolo 5"/>
            <p:cNvSpPr/>
            <p:nvPr/>
          </p:nvSpPr>
          <p:spPr>
            <a:xfrm>
              <a:off x="471055" y="1819564"/>
              <a:ext cx="2032000" cy="120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629920" y="2103120"/>
              <a:ext cx="1676400" cy="369332"/>
            </a:xfrm>
            <a:prstGeom prst="rect">
              <a:avLst/>
            </a:prstGeom>
            <a:noFill/>
          </p:spPr>
          <p:txBody>
            <a:bodyPr wrap="square" rtlCol="0">
              <a:spAutoFit/>
            </a:bodyPr>
            <a:lstStyle/>
            <a:p>
              <a:r>
                <a:rPr lang="en-GB" b="1" dirty="0" err="1" smtClean="0"/>
                <a:t>Nazione</a:t>
              </a:r>
              <a:endParaRPr lang="en-GB" b="1" dirty="0"/>
            </a:p>
          </p:txBody>
        </p:sp>
        <p:pic>
          <p:nvPicPr>
            <p:cNvPr id="8" name="Immagine 7"/>
            <p:cNvPicPr>
              <a:picLocks noChangeAspect="1"/>
            </p:cNvPicPr>
            <p:nvPr/>
          </p:nvPicPr>
          <p:blipFill>
            <a:blip r:embed="rId6"/>
            <a:stretch>
              <a:fillRect/>
            </a:stretch>
          </p:blipFill>
          <p:spPr>
            <a:xfrm>
              <a:off x="5421286" y="1819564"/>
              <a:ext cx="2060627" cy="1237595"/>
            </a:xfrm>
            <a:prstGeom prst="rect">
              <a:avLst/>
            </a:prstGeom>
          </p:spPr>
        </p:pic>
        <p:sp>
          <p:nvSpPr>
            <p:cNvPr id="9" name="CasellaDiTesto 8"/>
            <p:cNvSpPr txBox="1"/>
            <p:nvPr/>
          </p:nvSpPr>
          <p:spPr>
            <a:xfrm>
              <a:off x="5613399" y="2107799"/>
              <a:ext cx="1676400" cy="369332"/>
            </a:xfrm>
            <a:prstGeom prst="rect">
              <a:avLst/>
            </a:prstGeom>
            <a:noFill/>
          </p:spPr>
          <p:txBody>
            <a:bodyPr wrap="square" rtlCol="0">
              <a:spAutoFit/>
            </a:bodyPr>
            <a:lstStyle/>
            <a:p>
              <a:r>
                <a:rPr lang="en-GB" b="1" dirty="0" err="1" smtClean="0"/>
                <a:t>Capitale</a:t>
              </a:r>
              <a:endParaRPr lang="en-GB" b="1" dirty="0"/>
            </a:p>
          </p:txBody>
        </p:sp>
        <p:cxnSp>
          <p:nvCxnSpPr>
            <p:cNvPr id="10" name="Connettore diritto 9"/>
            <p:cNvCxnSpPr>
              <a:stCxn id="6" idx="3"/>
              <a:endCxn id="8" idx="1"/>
            </p:cNvCxnSpPr>
            <p:nvPr/>
          </p:nvCxnSpPr>
          <p:spPr>
            <a:xfrm>
              <a:off x="2503055" y="2424546"/>
              <a:ext cx="2918231" cy="138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2460916" y="1994262"/>
              <a:ext cx="2052320" cy="369332"/>
            </a:xfrm>
            <a:prstGeom prst="rect">
              <a:avLst/>
            </a:prstGeom>
            <a:noFill/>
          </p:spPr>
          <p:txBody>
            <a:bodyPr wrap="square" rtlCol="0">
              <a:spAutoFit/>
            </a:bodyPr>
            <a:lstStyle/>
            <a:p>
              <a:r>
                <a:rPr lang="en-GB" dirty="0" smtClean="0"/>
                <a:t>Ha come </a:t>
              </a:r>
              <a:r>
                <a:rPr lang="en-GB" dirty="0" err="1" smtClean="0"/>
                <a:t>capitale</a:t>
              </a:r>
              <a:endParaRPr lang="en-GB" dirty="0"/>
            </a:p>
          </p:txBody>
        </p:sp>
        <p:sp>
          <p:nvSpPr>
            <p:cNvPr id="12" name="CasellaDiTesto 11"/>
            <p:cNvSpPr txBox="1"/>
            <p:nvPr/>
          </p:nvSpPr>
          <p:spPr>
            <a:xfrm>
              <a:off x="3976484" y="2590812"/>
              <a:ext cx="2011910" cy="369332"/>
            </a:xfrm>
            <a:prstGeom prst="rect">
              <a:avLst/>
            </a:prstGeom>
            <a:noFill/>
          </p:spPr>
          <p:txBody>
            <a:bodyPr wrap="square" rtlCol="0">
              <a:spAutoFit/>
            </a:bodyPr>
            <a:lstStyle/>
            <a:p>
              <a:r>
                <a:rPr lang="en-GB" dirty="0" smtClean="0"/>
                <a:t>E’ </a:t>
              </a:r>
              <a:r>
                <a:rPr lang="en-GB" dirty="0" err="1" smtClean="0"/>
                <a:t>capitale</a:t>
              </a:r>
              <a:r>
                <a:rPr lang="en-GB" dirty="0" smtClean="0"/>
                <a:t> di</a:t>
              </a:r>
              <a:endParaRPr lang="en-GB" dirty="0"/>
            </a:p>
          </p:txBody>
        </p:sp>
      </p:grpSp>
      <p:sp>
        <p:nvSpPr>
          <p:cNvPr id="13" name="CasellaDiTesto 12"/>
          <p:cNvSpPr txBox="1"/>
          <p:nvPr/>
        </p:nvSpPr>
        <p:spPr>
          <a:xfrm>
            <a:off x="284480" y="3149600"/>
            <a:ext cx="11785600" cy="1508105"/>
          </a:xfrm>
          <a:prstGeom prst="rect">
            <a:avLst/>
          </a:prstGeom>
          <a:noFill/>
        </p:spPr>
        <p:txBody>
          <a:bodyPr wrap="square" rtlCol="0">
            <a:spAutoFit/>
          </a:bodyPr>
          <a:lstStyle/>
          <a:p>
            <a:r>
              <a:rPr lang="it-IT" sz="2000" b="1" dirty="0"/>
              <a:t>Relazione </a:t>
            </a:r>
            <a:r>
              <a:rPr lang="it-IT" sz="2000" b="1" dirty="0" smtClean="0"/>
              <a:t>1:N</a:t>
            </a:r>
          </a:p>
          <a:p>
            <a:r>
              <a:rPr lang="it-IT" dirty="0" smtClean="0"/>
              <a:t>Ad </a:t>
            </a:r>
            <a:r>
              <a:rPr lang="it-IT" dirty="0"/>
              <a:t>un’istanza dell’entità A corrispondono più istanze dell’entità B, mentre ad un’istanza dell’entità B corrisponde una sola istanza dell’entità </a:t>
            </a:r>
            <a:r>
              <a:rPr lang="it-IT" dirty="0" smtClean="0"/>
              <a:t>A</a:t>
            </a:r>
          </a:p>
          <a:p>
            <a:r>
              <a:rPr lang="it-IT" dirty="0"/>
              <a:t>L’entità da cui si parte è detta entità padre mentre quella di arrivo e detta entità figlio </a:t>
            </a:r>
            <a:endParaRPr lang="it-IT" dirty="0" smtClean="0"/>
          </a:p>
          <a:p>
            <a:r>
              <a:rPr lang="it-IT" dirty="0" smtClean="0"/>
              <a:t>Esempio</a:t>
            </a:r>
            <a:endParaRPr lang="en-GB" dirty="0"/>
          </a:p>
        </p:txBody>
      </p:sp>
      <p:grpSp>
        <p:nvGrpSpPr>
          <p:cNvPr id="26" name="Gruppo 25"/>
          <p:cNvGrpSpPr/>
          <p:nvPr/>
        </p:nvGrpSpPr>
        <p:grpSpPr>
          <a:xfrm>
            <a:off x="2671851" y="5072121"/>
            <a:ext cx="7010858" cy="1237595"/>
            <a:chOff x="2597036" y="4586458"/>
            <a:chExt cx="7010858" cy="1237595"/>
          </a:xfrm>
        </p:grpSpPr>
        <p:grpSp>
          <p:nvGrpSpPr>
            <p:cNvPr id="14" name="Gruppo 13"/>
            <p:cNvGrpSpPr/>
            <p:nvPr/>
          </p:nvGrpSpPr>
          <p:grpSpPr>
            <a:xfrm>
              <a:off x="2597036" y="4586458"/>
              <a:ext cx="7010858" cy="1237595"/>
              <a:chOff x="471055" y="1819564"/>
              <a:chExt cx="7010858" cy="1237595"/>
            </a:xfrm>
          </p:grpSpPr>
          <p:sp>
            <p:nvSpPr>
              <p:cNvPr id="15" name="Rettangolo 14"/>
              <p:cNvSpPr/>
              <p:nvPr/>
            </p:nvSpPr>
            <p:spPr>
              <a:xfrm>
                <a:off x="471055" y="1819564"/>
                <a:ext cx="2032000" cy="120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p:cNvSpPr txBox="1"/>
              <p:nvPr/>
            </p:nvSpPr>
            <p:spPr>
              <a:xfrm>
                <a:off x="629920" y="2103120"/>
                <a:ext cx="1676400" cy="369332"/>
              </a:xfrm>
              <a:prstGeom prst="rect">
                <a:avLst/>
              </a:prstGeom>
              <a:noFill/>
            </p:spPr>
            <p:txBody>
              <a:bodyPr wrap="square" rtlCol="0">
                <a:spAutoFit/>
              </a:bodyPr>
              <a:lstStyle/>
              <a:p>
                <a:r>
                  <a:rPr lang="en-GB" b="1" dirty="0" smtClean="0"/>
                  <a:t>Nave</a:t>
                </a:r>
                <a:endParaRPr lang="en-GB" b="1" dirty="0"/>
              </a:p>
            </p:txBody>
          </p:sp>
          <p:pic>
            <p:nvPicPr>
              <p:cNvPr id="17" name="Immagine 16"/>
              <p:cNvPicPr>
                <a:picLocks noChangeAspect="1"/>
              </p:cNvPicPr>
              <p:nvPr/>
            </p:nvPicPr>
            <p:blipFill>
              <a:blip r:embed="rId6"/>
              <a:stretch>
                <a:fillRect/>
              </a:stretch>
            </p:blipFill>
            <p:spPr>
              <a:xfrm>
                <a:off x="5421286" y="1819564"/>
                <a:ext cx="2060627" cy="1237595"/>
              </a:xfrm>
              <a:prstGeom prst="rect">
                <a:avLst/>
              </a:prstGeom>
            </p:spPr>
          </p:pic>
          <p:sp>
            <p:nvSpPr>
              <p:cNvPr id="18" name="CasellaDiTesto 17"/>
              <p:cNvSpPr txBox="1"/>
              <p:nvPr/>
            </p:nvSpPr>
            <p:spPr>
              <a:xfrm>
                <a:off x="5613399" y="2107799"/>
                <a:ext cx="1676400" cy="369332"/>
              </a:xfrm>
              <a:prstGeom prst="rect">
                <a:avLst/>
              </a:prstGeom>
              <a:noFill/>
            </p:spPr>
            <p:txBody>
              <a:bodyPr wrap="square" rtlCol="0">
                <a:spAutoFit/>
              </a:bodyPr>
              <a:lstStyle/>
              <a:p>
                <a:r>
                  <a:rPr lang="en-GB" b="1" dirty="0" err="1" smtClean="0"/>
                  <a:t>Flotta</a:t>
                </a:r>
                <a:endParaRPr lang="en-GB" b="1" dirty="0"/>
              </a:p>
            </p:txBody>
          </p:sp>
          <p:sp>
            <p:nvSpPr>
              <p:cNvPr id="20" name="CasellaDiTesto 19"/>
              <p:cNvSpPr txBox="1"/>
              <p:nvPr/>
            </p:nvSpPr>
            <p:spPr>
              <a:xfrm>
                <a:off x="2460916" y="1994262"/>
                <a:ext cx="2052320" cy="369332"/>
              </a:xfrm>
              <a:prstGeom prst="rect">
                <a:avLst/>
              </a:prstGeom>
              <a:noFill/>
            </p:spPr>
            <p:txBody>
              <a:bodyPr wrap="square" rtlCol="0">
                <a:spAutoFit/>
              </a:bodyPr>
              <a:lstStyle/>
              <a:p>
                <a:r>
                  <a:rPr lang="en-GB" dirty="0" err="1" smtClean="0"/>
                  <a:t>Appartiene</a:t>
                </a:r>
                <a:r>
                  <a:rPr lang="en-GB" dirty="0" smtClean="0"/>
                  <a:t> a </a:t>
                </a:r>
                <a:endParaRPr lang="en-GB" dirty="0"/>
              </a:p>
            </p:txBody>
          </p:sp>
          <p:sp>
            <p:nvSpPr>
              <p:cNvPr id="21" name="CasellaDiTesto 20"/>
              <p:cNvSpPr txBox="1"/>
              <p:nvPr/>
            </p:nvSpPr>
            <p:spPr>
              <a:xfrm>
                <a:off x="4132578" y="2590812"/>
                <a:ext cx="1855815" cy="377764"/>
              </a:xfrm>
              <a:prstGeom prst="rect">
                <a:avLst/>
              </a:prstGeom>
              <a:noFill/>
            </p:spPr>
            <p:txBody>
              <a:bodyPr wrap="square" rtlCol="0">
                <a:spAutoFit/>
              </a:bodyPr>
              <a:lstStyle/>
              <a:p>
                <a:r>
                  <a:rPr lang="en-GB" dirty="0" smtClean="0"/>
                  <a:t>Dispone di</a:t>
                </a:r>
                <a:endParaRPr lang="en-GB" dirty="0"/>
              </a:p>
            </p:txBody>
          </p:sp>
        </p:grpSp>
        <p:cxnSp>
          <p:nvCxnSpPr>
            <p:cNvPr id="23" name="Connettore 2 22"/>
            <p:cNvCxnSpPr>
              <a:stCxn id="17" idx="1"/>
              <a:endCxn id="15" idx="3"/>
            </p:cNvCxnSpPr>
            <p:nvPr/>
          </p:nvCxnSpPr>
          <p:spPr>
            <a:xfrm flipH="1" flipV="1">
              <a:off x="4629036" y="5191440"/>
              <a:ext cx="2918231" cy="13816"/>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4629036" y="5357706"/>
              <a:ext cx="390004" cy="377764"/>
            </a:xfrm>
            <a:prstGeom prst="rect">
              <a:avLst/>
            </a:prstGeom>
            <a:noFill/>
          </p:spPr>
          <p:txBody>
            <a:bodyPr wrap="square" rtlCol="0">
              <a:spAutoFit/>
            </a:bodyPr>
            <a:lstStyle/>
            <a:p>
              <a:r>
                <a:rPr lang="en-GB" dirty="0" smtClean="0"/>
                <a:t>N</a:t>
              </a:r>
              <a:endParaRPr lang="en-GB" dirty="0"/>
            </a:p>
          </p:txBody>
        </p:sp>
        <p:sp>
          <p:nvSpPr>
            <p:cNvPr id="25" name="CasellaDiTesto 24"/>
            <p:cNvSpPr txBox="1"/>
            <p:nvPr/>
          </p:nvSpPr>
          <p:spPr>
            <a:xfrm>
              <a:off x="7216946" y="4714835"/>
              <a:ext cx="390004" cy="377764"/>
            </a:xfrm>
            <a:prstGeom prst="rect">
              <a:avLst/>
            </a:prstGeom>
            <a:noFill/>
          </p:spPr>
          <p:txBody>
            <a:bodyPr wrap="square" rtlCol="0">
              <a:spAutoFit/>
            </a:bodyPr>
            <a:lstStyle/>
            <a:p>
              <a:r>
                <a:rPr lang="en-GB" dirty="0"/>
                <a:t>1</a:t>
              </a:r>
            </a:p>
          </p:txBody>
        </p:sp>
      </p:gr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7341" y="1859292"/>
            <a:ext cx="406400" cy="406400"/>
          </a:xfrm>
          <a:prstGeom prst="rect">
            <a:avLst/>
          </a:prstGeom>
        </p:spPr>
      </p:pic>
      <p:pic>
        <p:nvPicPr>
          <p:cNvPr id="3" name="Segnale acust. regist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467341" y="5355677"/>
            <a:ext cx="406400" cy="406400"/>
          </a:xfrm>
          <a:prstGeom prst="rect">
            <a:avLst/>
          </a:prstGeom>
        </p:spPr>
      </p:pic>
    </p:spTree>
    <p:extLst>
      <p:ext uri="{BB962C8B-B14F-4D97-AF65-F5344CB8AC3E}">
        <p14:creationId xmlns:p14="http://schemas.microsoft.com/office/powerpoint/2010/main" val="3093258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06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TotalTime>
  <Words>823</Words>
  <Application>Microsoft Office PowerPoint</Application>
  <PresentationFormat>Widescreen</PresentationFormat>
  <Paragraphs>120</Paragraphs>
  <Slides>10</Slides>
  <Notes>0</Notes>
  <HiddenSlides>0</HiddenSlides>
  <MMClips>13</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Arial</vt:lpstr>
      <vt:lpstr>Calibri</vt:lpstr>
      <vt:lpstr>DejaVu Sans</vt:lpstr>
      <vt:lpstr>Symbol</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Hewlett-Packard Company</dc:creator>
  <dc:description/>
  <cp:lastModifiedBy>Hewlett-Packard Company</cp:lastModifiedBy>
  <cp:revision>54</cp:revision>
  <dcterms:created xsi:type="dcterms:W3CDTF">2020-03-09T08:59:04Z</dcterms:created>
  <dcterms:modified xsi:type="dcterms:W3CDTF">2020-03-23T14:06:37Z</dcterms:modified>
  <cp:contentStatus/>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Hewlett-Packard Company</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1</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1</vt:i4>
  </property>
</Properties>
</file>