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a:srgbClr val="6699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59" d="100"/>
          <a:sy n="59" d="100"/>
        </p:scale>
        <p:origin x="212"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987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142841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6231960" y="368208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609480" y="368208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70572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609480" y="1604520"/>
            <a:ext cx="1097244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609480" y="1604520"/>
            <a:ext cx="1097244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pic>
        <p:nvPicPr>
          <p:cNvPr id="34" name="Immagine 33"/>
          <p:cNvPicPr/>
          <p:nvPr/>
        </p:nvPicPr>
        <p:blipFill>
          <a:blip r:embed="rId2"/>
          <a:stretch/>
        </p:blipFill>
        <p:spPr>
          <a:xfrm>
            <a:off x="3602880" y="1604520"/>
            <a:ext cx="4984920" cy="3977280"/>
          </a:xfrm>
          <a:prstGeom prst="rect">
            <a:avLst/>
          </a:prstGeom>
          <a:ln>
            <a:noFill/>
          </a:ln>
        </p:spPr>
      </p:pic>
      <p:pic>
        <p:nvPicPr>
          <p:cNvPr id="35" name="Immagine 34"/>
          <p:cNvPicPr/>
          <p:nvPr/>
        </p:nvPicPr>
        <p:blipFill>
          <a:blip r:embed="rId2"/>
          <a:stretch/>
        </p:blipFill>
        <p:spPr>
          <a:xfrm>
            <a:off x="3602880" y="1604520"/>
            <a:ext cx="4984920" cy="3977280"/>
          </a:xfrm>
          <a:prstGeom prst="rect">
            <a:avLst/>
          </a:prstGeom>
          <a:ln>
            <a:noFill/>
          </a:ln>
        </p:spPr>
      </p:pic>
    </p:spTree>
    <p:extLst>
      <p:ext uri="{BB962C8B-B14F-4D97-AF65-F5344CB8AC3E}">
        <p14:creationId xmlns:p14="http://schemas.microsoft.com/office/powerpoint/2010/main" val="2298836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133385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341915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29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807539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1523880" y="1122480"/>
            <a:ext cx="9143280" cy="1106496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313744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609480" y="368208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6231960" y="1604520"/>
            <a:ext cx="535428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01742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330226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9026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3" name="PlaceHolder 2"/>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it-IT" sz="3200" b="0" strike="noStrike" spc="-1">
                <a:solidFill>
                  <a:srgbClr val="000000"/>
                </a:solidFill>
                <a:uFill>
                  <a:solidFill>
                    <a:srgbClr val="FFFFFF"/>
                  </a:solidFill>
                </a:uFill>
                <a:latin typeface="Arial"/>
              </a:rPr>
              <a:t>Fai clic per modificare il formato del testo della struttura</a:t>
            </a:r>
          </a:p>
          <a:p>
            <a:pPr marL="864000" lvl="1" indent="-324000">
              <a:buClr>
                <a:srgbClr val="000000"/>
              </a:buClr>
              <a:buSzPct val="75000"/>
              <a:buFont typeface="Symbol" charset="2"/>
              <a:buChar char=""/>
            </a:pPr>
            <a:r>
              <a:rPr lang="it-IT" sz="2800" b="0" strike="noStrike" spc="-1">
                <a:solidFill>
                  <a:srgbClr val="000000"/>
                </a:solidFill>
                <a:uFill>
                  <a:solidFill>
                    <a:srgbClr val="FFFFFF"/>
                  </a:solidFill>
                </a:uFill>
                <a:latin typeface="Arial"/>
              </a:rPr>
              <a:t>Secondo livello struttura</a:t>
            </a:r>
          </a:p>
          <a:p>
            <a:pPr marL="1296000" lvl="2" indent="-288000">
              <a:buClr>
                <a:srgbClr val="000000"/>
              </a:buClr>
              <a:buSzPct val="45000"/>
              <a:buFont typeface="Wingdings" charset="2"/>
              <a:buChar char=""/>
            </a:pPr>
            <a:r>
              <a:rPr lang="it-IT" sz="2400" b="0" strike="noStrike" spc="-1">
                <a:solidFill>
                  <a:srgbClr val="000000"/>
                </a:solidFill>
                <a:uFill>
                  <a:solidFill>
                    <a:srgbClr val="FFFFFF"/>
                  </a:solidFill>
                </a:uFill>
                <a:latin typeface="Arial"/>
              </a:rPr>
              <a:t>Terzo livello struttura</a:t>
            </a:r>
          </a:p>
          <a:p>
            <a:pPr marL="1728000" lvl="3" indent="-216000">
              <a:buClr>
                <a:srgbClr val="000000"/>
              </a:buClr>
              <a:buSzPct val="75000"/>
              <a:buFont typeface="Symbol" charset="2"/>
              <a:buChar char=""/>
            </a:pPr>
            <a:r>
              <a:rPr lang="it-IT" sz="2000" b="0" strike="noStrike" spc="-1">
                <a:solidFill>
                  <a:srgbClr val="000000"/>
                </a:solidFill>
                <a:uFill>
                  <a:solidFill>
                    <a:srgbClr val="FFFFFF"/>
                  </a:solidFill>
                </a:uFill>
                <a:latin typeface="Arial"/>
              </a:rPr>
              <a:t>Quarto livello struttura</a:t>
            </a:r>
          </a:p>
          <a:p>
            <a:pPr marL="2160000" lvl="4"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Quinto livello struttura</a:t>
            </a:r>
          </a:p>
          <a:p>
            <a:pPr marL="2592000" lvl="5"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Sesto livello struttura</a:t>
            </a:r>
          </a:p>
          <a:p>
            <a:pPr marL="3024000" lvl="6"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Settimo livello struttura</a:t>
            </a:r>
          </a:p>
        </p:txBody>
      </p:sp>
    </p:spTree>
    <p:extLst>
      <p:ext uri="{BB962C8B-B14F-4D97-AF65-F5344CB8AC3E}">
        <p14:creationId xmlns:p14="http://schemas.microsoft.com/office/powerpoint/2010/main" val="2049630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microsoft.com/office/2007/relationships/media" Target="../media/media26.m4a"/><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6.m4a"/></Relationships>
</file>

<file path=ppt/slides/_rels/slide22.xml.rels><?xml version="1.0" encoding="UTF-8" standalone="yes"?>
<Relationships xmlns="http://schemas.openxmlformats.org/package/2006/relationships"><Relationship Id="rId3" Type="http://schemas.microsoft.com/office/2007/relationships/media" Target="../media/media28.m4a"/><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8.m4a"/></Relationships>
</file>

<file path=ppt/slides/_rels/slide23.xml.rels><?xml version="1.0" encoding="UTF-8" standalone="yes"?>
<Relationships xmlns="http://schemas.openxmlformats.org/package/2006/relationships"><Relationship Id="rId3" Type="http://schemas.microsoft.com/office/2007/relationships/media" Target="../media/media30.m4a"/><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30.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hyperlink" Target="http://www.iso25000.it/styled-12/"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10.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13.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p:cNvSpPr/>
          <p:nvPr/>
        </p:nvSpPr>
        <p:spPr>
          <a:xfrm>
            <a:off x="676566" y="1166336"/>
            <a:ext cx="10861040"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smtClean="0">
                <a:ln>
                  <a:noFill/>
                </a:ln>
                <a:solidFill>
                  <a:prstClr val="black"/>
                </a:solidFill>
                <a:effectLst/>
                <a:uLnTx/>
                <a:uFillTx/>
                <a:latin typeface="Arial"/>
                <a:ea typeface="DejaVu Sans"/>
                <a:cs typeface="DejaVu Sans"/>
              </a:rPr>
              <a:t>Un database può essere definito relazionale quando:</a:t>
            </a:r>
          </a:p>
          <a:p>
            <a:pPr marL="285750" lvl="0" indent="-285750">
              <a:buFont typeface="Arial" panose="020B0604020202020204" pitchFamily="34" charset="0"/>
              <a:buChar char="•"/>
            </a:pPr>
            <a:r>
              <a:rPr lang="it-IT" dirty="0"/>
              <a:t>I dati sono percepiti dall’utilizzatore solo come </a:t>
            </a:r>
            <a:r>
              <a:rPr lang="it-IT" dirty="0" smtClean="0"/>
              <a:t>tavole</a:t>
            </a:r>
          </a:p>
          <a:p>
            <a:pPr marL="285750" lvl="0" indent="-285750">
              <a:buFont typeface="Arial" panose="020B0604020202020204" pitchFamily="34" charset="0"/>
              <a:buChar char="•"/>
            </a:pPr>
            <a:r>
              <a:rPr kumimoji="0" lang="it-IT" sz="1800" b="0" i="0" u="none" strike="noStrike" kern="1200" cap="none" spc="0" normalizeH="0" baseline="0" noProof="0" dirty="0" smtClean="0">
                <a:ln>
                  <a:noFill/>
                </a:ln>
                <a:solidFill>
                  <a:prstClr val="black"/>
                </a:solidFill>
                <a:effectLst/>
                <a:uLnTx/>
                <a:uFillTx/>
                <a:latin typeface="Arial"/>
                <a:ea typeface="DejaVu Sans"/>
                <a:cs typeface="DejaVu Sans"/>
              </a:rPr>
              <a:t>Le tavole sono collegate attraverso relazioni, costruite attraverso l’uguaglianza di campi comuni allo scopo di realizzare l’integrità dei dati</a:t>
            </a:r>
          </a:p>
          <a:p>
            <a:pPr marL="285750" lvl="0" indent="-285750">
              <a:buFont typeface="Arial" panose="020B0604020202020204" pitchFamily="34" charset="0"/>
              <a:buChar char="•"/>
            </a:pPr>
            <a:r>
              <a:rPr lang="it-IT" dirty="0"/>
              <a:t>Gli operatori a disposizione dell’utilizzatore per eseguire tutte le operazione di accesso e gestione dei dati nell’archivio sono strumenti che generano nuove tavole dalle vecchie </a:t>
            </a:r>
            <a:r>
              <a:rPr lang="it-IT" dirty="0" smtClean="0"/>
              <a:t>e sono espressi nel linguaggio SQL</a:t>
            </a:r>
            <a:endParaRPr kumimoji="0" lang="en-GB" sz="1800" b="0" u="none" strike="noStrike" kern="1200" cap="none" spc="0" normalizeH="0" baseline="0" noProof="0" dirty="0">
              <a:ln>
                <a:noFill/>
              </a:ln>
              <a:solidFill>
                <a:prstClr val="black"/>
              </a:solidFill>
              <a:effectLst/>
              <a:uLnTx/>
              <a:uFillTx/>
              <a:latin typeface="Arial"/>
              <a:ea typeface="DejaVu Sans"/>
              <a:cs typeface="DejaVu Sans"/>
            </a:endParaRPr>
          </a:p>
        </p:txBody>
      </p:sp>
      <p:sp>
        <p:nvSpPr>
          <p:cNvPr id="2" name="CasellaDiTesto 1"/>
          <p:cNvSpPr txBox="1"/>
          <p:nvPr/>
        </p:nvSpPr>
        <p:spPr>
          <a:xfrm>
            <a:off x="676566" y="120073"/>
            <a:ext cx="10988961" cy="584775"/>
          </a:xfrm>
          <a:prstGeom prst="rect">
            <a:avLst/>
          </a:prstGeom>
          <a:noFill/>
        </p:spPr>
        <p:txBody>
          <a:bodyPr wrap="square" rtlCol="0">
            <a:spAutoFit/>
          </a:bodyPr>
          <a:lstStyle/>
          <a:p>
            <a:pPr algn="ctr"/>
            <a:r>
              <a:rPr lang="en-GB" sz="3200" b="1" dirty="0" smtClean="0"/>
              <a:t>Il </a:t>
            </a:r>
            <a:r>
              <a:rPr lang="en-GB" sz="3200" b="1" dirty="0" err="1" smtClean="0"/>
              <a:t>modello</a:t>
            </a:r>
            <a:r>
              <a:rPr lang="en-GB" sz="3200" b="1" dirty="0" smtClean="0"/>
              <a:t> </a:t>
            </a:r>
            <a:r>
              <a:rPr lang="en-GB" sz="3200" b="1" dirty="0" err="1" smtClean="0"/>
              <a:t>relazionale</a:t>
            </a:r>
            <a:endParaRPr lang="en-GB" sz="3200" b="1" dirty="0"/>
          </a:p>
        </p:txBody>
      </p:sp>
      <p:sp>
        <p:nvSpPr>
          <p:cNvPr id="16" name="CasellaDiTesto 15"/>
          <p:cNvSpPr txBox="1"/>
          <p:nvPr/>
        </p:nvSpPr>
        <p:spPr>
          <a:xfrm>
            <a:off x="683491" y="4451928"/>
            <a:ext cx="10280072" cy="1754326"/>
          </a:xfrm>
          <a:prstGeom prst="rect">
            <a:avLst/>
          </a:prstGeom>
          <a:noFill/>
        </p:spPr>
        <p:txBody>
          <a:bodyPr wrap="square" rtlCol="0">
            <a:spAutoFit/>
          </a:bodyPr>
          <a:lstStyle/>
          <a:p>
            <a:r>
              <a:rPr lang="en-GB" b="1" dirty="0" err="1" smtClean="0">
                <a:solidFill>
                  <a:srgbClr val="FF0000"/>
                </a:solidFill>
              </a:rPr>
              <a:t>Approfondimento</a:t>
            </a:r>
            <a:r>
              <a:rPr lang="en-GB" dirty="0" smtClean="0"/>
              <a:t> – </a:t>
            </a:r>
            <a:r>
              <a:rPr lang="it-IT" dirty="0"/>
              <a:t>SQL (</a:t>
            </a:r>
            <a:r>
              <a:rPr lang="it-IT" dirty="0" err="1"/>
              <a:t>Structured</a:t>
            </a:r>
            <a:r>
              <a:rPr lang="it-IT" dirty="0"/>
              <a:t> Query Language) è un linguaggio che viene usato per formulare operazioni su database relazionali (cioè operazioni che permettono di accedere e gestire dati strutturati secondo l’approccio relazionale ai database). Esso fu sviluppato a cominciare dagli anni ’70 dalla sezione ricerche della IBM; successivamente divenne quasi uno standard in questo campo e quindi adottato e implementato da numerosi prodotti software disponibili sul mercato.</a:t>
            </a:r>
          </a:p>
          <a:p>
            <a:endParaRPr lang="en-GB" dirty="0"/>
          </a:p>
        </p:txBody>
      </p:sp>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62314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6686" y="261257"/>
            <a:ext cx="10918371" cy="646331"/>
          </a:xfrm>
          <a:prstGeom prst="rect">
            <a:avLst/>
          </a:prstGeom>
          <a:noFill/>
        </p:spPr>
        <p:txBody>
          <a:bodyPr wrap="square" rtlCol="0">
            <a:spAutoFit/>
          </a:bodyPr>
          <a:lstStyle/>
          <a:p>
            <a:pPr algn="ctr"/>
            <a:r>
              <a:rPr lang="it-IT" sz="3600" dirty="0" smtClean="0"/>
              <a:t>L’operatore </a:t>
            </a:r>
            <a:r>
              <a:rPr lang="it-IT" sz="3600" dirty="0" err="1" smtClean="0"/>
              <a:t>select</a:t>
            </a:r>
            <a:r>
              <a:rPr lang="it-IT" sz="3600" dirty="0" smtClean="0"/>
              <a:t>: alcuni esempi</a:t>
            </a:r>
            <a:endParaRPr lang="it-IT" sz="3600" dirty="0"/>
          </a:p>
        </p:txBody>
      </p:sp>
      <p:sp>
        <p:nvSpPr>
          <p:cNvPr id="3" name="CasellaDiTesto 2"/>
          <p:cNvSpPr txBox="1"/>
          <p:nvPr/>
        </p:nvSpPr>
        <p:spPr>
          <a:xfrm>
            <a:off x="566057" y="907588"/>
            <a:ext cx="10896600" cy="830997"/>
          </a:xfrm>
          <a:prstGeom prst="rect">
            <a:avLst/>
          </a:prstGeom>
          <a:noFill/>
        </p:spPr>
        <p:txBody>
          <a:bodyPr wrap="square" rtlCol="0">
            <a:spAutoFit/>
          </a:bodyPr>
          <a:lstStyle/>
          <a:p>
            <a:r>
              <a:rPr lang="it-IT" sz="2400" dirty="0" smtClean="0"/>
              <a:t>Voglio estrarre dalla tavola Studenti il nome e cognome e la città di residenza di tutti gli iscritti che abitano a Trieste.</a:t>
            </a:r>
            <a:endParaRPr lang="it-IT" sz="2400" dirty="0"/>
          </a:p>
        </p:txBody>
      </p:sp>
      <p:sp>
        <p:nvSpPr>
          <p:cNvPr id="4" name="CasellaDiTesto 3"/>
          <p:cNvSpPr txBox="1"/>
          <p:nvPr/>
        </p:nvSpPr>
        <p:spPr>
          <a:xfrm>
            <a:off x="566057" y="1843874"/>
            <a:ext cx="10565769" cy="1200329"/>
          </a:xfrm>
          <a:prstGeom prst="rect">
            <a:avLst/>
          </a:prstGeom>
          <a:noFill/>
        </p:spPr>
        <p:txBody>
          <a:bodyPr wrap="square" rtlCol="0">
            <a:spAutoFit/>
          </a:bodyPr>
          <a:lstStyle/>
          <a:p>
            <a:r>
              <a:rPr lang="it-IT" sz="2400" b="1" dirty="0" smtClean="0"/>
              <a:t>Select</a:t>
            </a:r>
            <a:r>
              <a:rPr lang="it-IT" sz="2400" dirty="0" smtClean="0"/>
              <a:t> </a:t>
            </a:r>
            <a:r>
              <a:rPr lang="it-IT" sz="2400" dirty="0" err="1" smtClean="0"/>
              <a:t>Studenti.Nome</a:t>
            </a:r>
            <a:r>
              <a:rPr lang="it-IT" sz="2400" dirty="0" smtClean="0"/>
              <a:t>, </a:t>
            </a:r>
            <a:r>
              <a:rPr lang="it-IT" sz="2400" dirty="0" err="1" smtClean="0"/>
              <a:t>Studenti.Cognome</a:t>
            </a:r>
            <a:r>
              <a:rPr lang="it-IT" sz="2400" dirty="0" smtClean="0"/>
              <a:t>, </a:t>
            </a:r>
            <a:r>
              <a:rPr lang="it-IT" sz="2400" dirty="0" err="1" smtClean="0"/>
              <a:t>Studenti.Residenza</a:t>
            </a:r>
            <a:endParaRPr lang="it-IT" sz="2400" dirty="0" smtClean="0"/>
          </a:p>
          <a:p>
            <a:r>
              <a:rPr lang="it-IT" sz="2400" b="1" dirty="0" smtClean="0"/>
              <a:t>From</a:t>
            </a:r>
            <a:r>
              <a:rPr lang="it-IT" sz="2400" dirty="0" smtClean="0"/>
              <a:t> Studenti</a:t>
            </a:r>
          </a:p>
          <a:p>
            <a:r>
              <a:rPr lang="it-IT" sz="2400" b="1" dirty="0" err="1" smtClean="0"/>
              <a:t>Where</a:t>
            </a:r>
            <a:r>
              <a:rPr lang="it-IT" sz="2400" dirty="0" smtClean="0"/>
              <a:t> </a:t>
            </a:r>
            <a:r>
              <a:rPr lang="it-IT" sz="2400" dirty="0" err="1" smtClean="0"/>
              <a:t>Studenti.Residenza</a:t>
            </a:r>
            <a:r>
              <a:rPr lang="it-IT" sz="2400" dirty="0" smtClean="0"/>
              <a:t> = ‘Trieste’</a:t>
            </a:r>
            <a:endParaRPr lang="it-IT" sz="2400" dirty="0"/>
          </a:p>
        </p:txBody>
      </p:sp>
      <p:sp>
        <p:nvSpPr>
          <p:cNvPr id="5" name="CasellaDiTesto 4"/>
          <p:cNvSpPr txBox="1"/>
          <p:nvPr/>
        </p:nvSpPr>
        <p:spPr>
          <a:xfrm>
            <a:off x="1743765" y="4133962"/>
            <a:ext cx="1679241" cy="521248"/>
          </a:xfrm>
          <a:prstGeom prst="rect">
            <a:avLst/>
          </a:prstGeom>
          <a:noFill/>
        </p:spPr>
        <p:txBody>
          <a:bodyPr wrap="square" rtlCol="0">
            <a:spAutoFit/>
          </a:bodyPr>
          <a:lstStyle/>
          <a:p>
            <a:r>
              <a:rPr lang="it-IT" sz="2800" dirty="0" smtClean="0"/>
              <a:t>Risultato</a:t>
            </a:r>
            <a:r>
              <a:rPr lang="it-IT" dirty="0" smtClean="0"/>
              <a:t>:</a:t>
            </a:r>
            <a:endParaRPr lang="it-IT" dirty="0"/>
          </a:p>
        </p:txBody>
      </p:sp>
      <p:graphicFrame>
        <p:nvGraphicFramePr>
          <p:cNvPr id="6" name="Tabella 5"/>
          <p:cNvGraphicFramePr>
            <a:graphicFrameLocks noGrp="1"/>
          </p:cNvGraphicFramePr>
          <p:nvPr>
            <p:extLst>
              <p:ext uri="{D42A27DB-BD31-4B8C-83A1-F6EECF244321}">
                <p14:modId xmlns:p14="http://schemas.microsoft.com/office/powerpoint/2010/main" val="1623304073"/>
              </p:ext>
            </p:extLst>
          </p:nvPr>
        </p:nvGraphicFramePr>
        <p:xfrm>
          <a:off x="4037174" y="3843140"/>
          <a:ext cx="4457468" cy="1102892"/>
        </p:xfrm>
        <a:graphic>
          <a:graphicData uri="http://schemas.openxmlformats.org/drawingml/2006/table">
            <a:tbl>
              <a:tblPr firstRow="1" bandRow="1">
                <a:tableStyleId>{5C22544A-7EE6-4342-B048-85BDC9FD1C3A}</a:tableStyleId>
              </a:tblPr>
              <a:tblGrid>
                <a:gridCol w="1470386">
                  <a:extLst>
                    <a:ext uri="{9D8B030D-6E8A-4147-A177-3AD203B41FA5}">
                      <a16:colId xmlns:a16="http://schemas.microsoft.com/office/drawing/2014/main" val="2495839413"/>
                    </a:ext>
                  </a:extLst>
                </a:gridCol>
                <a:gridCol w="1493541">
                  <a:extLst>
                    <a:ext uri="{9D8B030D-6E8A-4147-A177-3AD203B41FA5}">
                      <a16:colId xmlns:a16="http://schemas.microsoft.com/office/drawing/2014/main" val="1472428531"/>
                    </a:ext>
                  </a:extLst>
                </a:gridCol>
                <a:gridCol w="1493541">
                  <a:extLst>
                    <a:ext uri="{9D8B030D-6E8A-4147-A177-3AD203B41FA5}">
                      <a16:colId xmlns:a16="http://schemas.microsoft.com/office/drawing/2014/main" val="3829124557"/>
                    </a:ext>
                  </a:extLst>
                </a:gridCol>
              </a:tblGrid>
              <a:tr h="212114">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Residenza</a:t>
                      </a:r>
                      <a:endParaRPr lang="en-GB" dirty="0"/>
                    </a:p>
                  </a:txBody>
                  <a:tcPr/>
                </a:tc>
                <a:extLst>
                  <a:ext uri="{0D108BD9-81ED-4DB2-BD59-A6C34878D82A}">
                    <a16:rowId xmlns:a16="http://schemas.microsoft.com/office/drawing/2014/main" val="2059901079"/>
                  </a:ext>
                </a:extLst>
              </a:tr>
              <a:tr h="368566">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smtClean="0"/>
                        <a:t>Trieste</a:t>
                      </a:r>
                      <a:endParaRPr lang="en-GB" dirty="0"/>
                    </a:p>
                  </a:txBody>
                  <a:tcPr/>
                </a:tc>
                <a:extLst>
                  <a:ext uri="{0D108BD9-81ED-4DB2-BD59-A6C34878D82A}">
                    <a16:rowId xmlns:a16="http://schemas.microsoft.com/office/drawing/2014/main" val="1199830101"/>
                  </a:ext>
                </a:extLst>
              </a:tr>
              <a:tr h="368566">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r>
                        <a:rPr lang="en-GB" dirty="0" smtClean="0"/>
                        <a:t>Trieste</a:t>
                      </a:r>
                      <a:endParaRPr lang="en-GB" dirty="0"/>
                    </a:p>
                  </a:txBody>
                  <a:tcPr/>
                </a:tc>
                <a:extLst>
                  <a:ext uri="{0D108BD9-81ED-4DB2-BD59-A6C34878D82A}">
                    <a16:rowId xmlns:a16="http://schemas.microsoft.com/office/drawing/2014/main" val="579188175"/>
                  </a:ext>
                </a:extLst>
              </a:tr>
            </a:tbl>
          </a:graphicData>
        </a:graphic>
      </p:graphicFrame>
      <p:pic>
        <p:nvPicPr>
          <p:cNvPr id="7"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96174" y="4248810"/>
            <a:ext cx="406400" cy="406400"/>
          </a:xfrm>
          <a:prstGeom prst="rect">
            <a:avLst/>
          </a:prstGeom>
        </p:spPr>
      </p:pic>
    </p:spTree>
    <p:extLst>
      <p:ext uri="{BB962C8B-B14F-4D97-AF65-F5344CB8AC3E}">
        <p14:creationId xmlns:p14="http://schemas.microsoft.com/office/powerpoint/2010/main" val="882376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7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6686" y="261257"/>
            <a:ext cx="10918371" cy="646331"/>
          </a:xfrm>
          <a:prstGeom prst="rect">
            <a:avLst/>
          </a:prstGeom>
          <a:noFill/>
        </p:spPr>
        <p:txBody>
          <a:bodyPr wrap="square" rtlCol="0">
            <a:spAutoFit/>
          </a:bodyPr>
          <a:lstStyle/>
          <a:p>
            <a:pPr algn="ctr"/>
            <a:r>
              <a:rPr lang="it-IT" sz="3600" dirty="0" smtClean="0"/>
              <a:t>L’operatore </a:t>
            </a:r>
            <a:r>
              <a:rPr lang="it-IT" sz="3600" dirty="0" err="1" smtClean="0"/>
              <a:t>select</a:t>
            </a:r>
            <a:r>
              <a:rPr lang="it-IT" sz="3600" dirty="0" smtClean="0"/>
              <a:t>: alcuni esempi</a:t>
            </a:r>
            <a:endParaRPr lang="it-IT" sz="3600" dirty="0"/>
          </a:p>
        </p:txBody>
      </p:sp>
      <p:sp>
        <p:nvSpPr>
          <p:cNvPr id="3" name="CasellaDiTesto 2"/>
          <p:cNvSpPr txBox="1"/>
          <p:nvPr/>
        </p:nvSpPr>
        <p:spPr>
          <a:xfrm>
            <a:off x="566057" y="907588"/>
            <a:ext cx="10896600" cy="1200329"/>
          </a:xfrm>
          <a:prstGeom prst="rect">
            <a:avLst/>
          </a:prstGeom>
          <a:noFill/>
        </p:spPr>
        <p:txBody>
          <a:bodyPr wrap="square" rtlCol="0">
            <a:spAutoFit/>
          </a:bodyPr>
          <a:lstStyle/>
          <a:p>
            <a:r>
              <a:rPr lang="it-IT" sz="2400" dirty="0" smtClean="0"/>
              <a:t>Voglio estrarre dalle tavole Studenti e Corsi di laurea il nome e cognome e la denominazione del corso di tutti gli iscritti.</a:t>
            </a:r>
          </a:p>
          <a:p>
            <a:r>
              <a:rPr lang="it-IT" sz="2400" dirty="0" smtClean="0"/>
              <a:t>La Query sarà quindi fatta su due tavole stavolta.</a:t>
            </a:r>
            <a:endParaRPr lang="it-IT" sz="2400" dirty="0"/>
          </a:p>
        </p:txBody>
      </p:sp>
      <p:sp>
        <p:nvSpPr>
          <p:cNvPr id="4" name="CasellaDiTesto 3"/>
          <p:cNvSpPr txBox="1"/>
          <p:nvPr/>
        </p:nvSpPr>
        <p:spPr>
          <a:xfrm>
            <a:off x="566057" y="2154083"/>
            <a:ext cx="10565769" cy="1200329"/>
          </a:xfrm>
          <a:prstGeom prst="rect">
            <a:avLst/>
          </a:prstGeom>
          <a:noFill/>
        </p:spPr>
        <p:txBody>
          <a:bodyPr wrap="square" rtlCol="0">
            <a:spAutoFit/>
          </a:bodyPr>
          <a:lstStyle/>
          <a:p>
            <a:r>
              <a:rPr lang="it-IT" sz="2400" b="1" dirty="0" smtClean="0"/>
              <a:t>Select</a:t>
            </a:r>
            <a:r>
              <a:rPr lang="it-IT" sz="2400" dirty="0" smtClean="0"/>
              <a:t> </a:t>
            </a:r>
            <a:r>
              <a:rPr lang="it-IT" sz="2400" dirty="0" err="1" smtClean="0"/>
              <a:t>Studenti.Nome</a:t>
            </a:r>
            <a:r>
              <a:rPr lang="it-IT" sz="2400" dirty="0" smtClean="0"/>
              <a:t>, </a:t>
            </a:r>
            <a:r>
              <a:rPr lang="it-IT" sz="2400" dirty="0" err="1" smtClean="0"/>
              <a:t>Studenti.Cognome</a:t>
            </a:r>
            <a:r>
              <a:rPr lang="it-IT" sz="2400" dirty="0" smtClean="0"/>
              <a:t>, </a:t>
            </a:r>
            <a:r>
              <a:rPr lang="it-IT" sz="2400" dirty="0"/>
              <a:t>Corsi di </a:t>
            </a:r>
            <a:r>
              <a:rPr lang="it-IT" sz="2400" dirty="0" err="1" smtClean="0"/>
              <a:t>laurea.Denominazione</a:t>
            </a:r>
            <a:endParaRPr lang="it-IT" sz="2400" dirty="0" smtClean="0"/>
          </a:p>
          <a:p>
            <a:r>
              <a:rPr lang="it-IT" sz="2400" b="1" dirty="0" smtClean="0"/>
              <a:t>From</a:t>
            </a:r>
            <a:r>
              <a:rPr lang="it-IT" sz="2400" dirty="0" smtClean="0"/>
              <a:t> Studenti, </a:t>
            </a:r>
            <a:r>
              <a:rPr lang="it-IT" sz="2400" dirty="0"/>
              <a:t>Corsi di laurea </a:t>
            </a:r>
            <a:endParaRPr lang="it-IT" sz="2400" dirty="0" smtClean="0"/>
          </a:p>
          <a:p>
            <a:r>
              <a:rPr lang="it-IT" sz="2400" b="1" dirty="0" err="1" smtClean="0"/>
              <a:t>Where</a:t>
            </a:r>
            <a:r>
              <a:rPr lang="it-IT" sz="2400" dirty="0" smtClean="0"/>
              <a:t> </a:t>
            </a:r>
            <a:r>
              <a:rPr lang="it-IT" sz="2400" dirty="0" err="1" smtClean="0"/>
              <a:t>Studenti.Cod_corso</a:t>
            </a:r>
            <a:r>
              <a:rPr lang="it-IT" sz="2400" dirty="0" smtClean="0"/>
              <a:t> = </a:t>
            </a:r>
            <a:r>
              <a:rPr lang="it-IT" sz="2400" dirty="0"/>
              <a:t>Corsi di </a:t>
            </a:r>
            <a:r>
              <a:rPr lang="it-IT" sz="2400" dirty="0" err="1" smtClean="0"/>
              <a:t>laurea.Codice</a:t>
            </a:r>
            <a:endParaRPr lang="it-IT" sz="2400" dirty="0"/>
          </a:p>
        </p:txBody>
      </p:sp>
      <p:sp>
        <p:nvSpPr>
          <p:cNvPr id="5" name="CasellaDiTesto 4"/>
          <p:cNvSpPr txBox="1"/>
          <p:nvPr/>
        </p:nvSpPr>
        <p:spPr>
          <a:xfrm>
            <a:off x="842617" y="4345997"/>
            <a:ext cx="1679241" cy="521248"/>
          </a:xfrm>
          <a:prstGeom prst="rect">
            <a:avLst/>
          </a:prstGeom>
          <a:noFill/>
        </p:spPr>
        <p:txBody>
          <a:bodyPr wrap="square" rtlCol="0">
            <a:spAutoFit/>
          </a:bodyPr>
          <a:lstStyle/>
          <a:p>
            <a:r>
              <a:rPr lang="it-IT" sz="2800" dirty="0" smtClean="0"/>
              <a:t>Risultato</a:t>
            </a:r>
            <a:r>
              <a:rPr lang="it-IT" dirty="0" smtClean="0"/>
              <a:t>:</a:t>
            </a:r>
            <a:endParaRPr lang="it-IT" dirty="0"/>
          </a:p>
        </p:txBody>
      </p:sp>
      <p:graphicFrame>
        <p:nvGraphicFramePr>
          <p:cNvPr id="7" name="Tabella 6"/>
          <p:cNvGraphicFramePr>
            <a:graphicFrameLocks noGrp="1"/>
          </p:cNvGraphicFramePr>
          <p:nvPr>
            <p:extLst>
              <p:ext uri="{D42A27DB-BD31-4B8C-83A1-F6EECF244321}">
                <p14:modId xmlns:p14="http://schemas.microsoft.com/office/powerpoint/2010/main" val="2908222292"/>
              </p:ext>
            </p:extLst>
          </p:nvPr>
        </p:nvGraphicFramePr>
        <p:xfrm>
          <a:off x="2804722" y="3798961"/>
          <a:ext cx="6326026" cy="1840024"/>
        </p:xfrm>
        <a:graphic>
          <a:graphicData uri="http://schemas.openxmlformats.org/drawingml/2006/table">
            <a:tbl>
              <a:tblPr firstRow="1" bandRow="1">
                <a:tableStyleId>{5C22544A-7EE6-4342-B048-85BDC9FD1C3A}</a:tableStyleId>
              </a:tblPr>
              <a:tblGrid>
                <a:gridCol w="2086768">
                  <a:extLst>
                    <a:ext uri="{9D8B030D-6E8A-4147-A177-3AD203B41FA5}">
                      <a16:colId xmlns:a16="http://schemas.microsoft.com/office/drawing/2014/main" val="2495839413"/>
                    </a:ext>
                  </a:extLst>
                </a:gridCol>
                <a:gridCol w="2119629">
                  <a:extLst>
                    <a:ext uri="{9D8B030D-6E8A-4147-A177-3AD203B41FA5}">
                      <a16:colId xmlns:a16="http://schemas.microsoft.com/office/drawing/2014/main" val="1472428531"/>
                    </a:ext>
                  </a:extLst>
                </a:gridCol>
                <a:gridCol w="2119629">
                  <a:extLst>
                    <a:ext uri="{9D8B030D-6E8A-4147-A177-3AD203B41FA5}">
                      <a16:colId xmlns:a16="http://schemas.microsoft.com/office/drawing/2014/main" val="2690629229"/>
                    </a:ext>
                  </a:extLst>
                </a:gridCol>
              </a:tblGrid>
              <a:tr h="212114">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Denominazione</a:t>
                      </a:r>
                      <a:endParaRPr lang="en-GB" dirty="0"/>
                    </a:p>
                  </a:txBody>
                  <a:tcPr/>
                </a:tc>
                <a:extLst>
                  <a:ext uri="{0D108BD9-81ED-4DB2-BD59-A6C34878D82A}">
                    <a16:rowId xmlns:a16="http://schemas.microsoft.com/office/drawing/2014/main" val="2059901079"/>
                  </a:ext>
                </a:extLst>
              </a:tr>
              <a:tr h="368566">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1199830101"/>
                  </a:ext>
                </a:extLst>
              </a:tr>
              <a:tr h="368566">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r>
                        <a:rPr lang="en-GB" dirty="0" err="1" smtClean="0"/>
                        <a:t>Matematica</a:t>
                      </a:r>
                      <a:endParaRPr lang="en-GB" dirty="0"/>
                    </a:p>
                  </a:txBody>
                  <a:tcPr/>
                </a:tc>
                <a:extLst>
                  <a:ext uri="{0D108BD9-81ED-4DB2-BD59-A6C34878D82A}">
                    <a16:rowId xmlns:a16="http://schemas.microsoft.com/office/drawing/2014/main" val="1791528299"/>
                  </a:ext>
                </a:extLst>
              </a:tr>
              <a:tr h="368566">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r>
                        <a:rPr lang="en-GB" dirty="0" err="1" smtClean="0"/>
                        <a:t>Economia</a:t>
                      </a:r>
                      <a:endParaRPr lang="en-GB" dirty="0"/>
                    </a:p>
                  </a:txBody>
                  <a:tcPr/>
                </a:tc>
                <a:extLst>
                  <a:ext uri="{0D108BD9-81ED-4DB2-BD59-A6C34878D82A}">
                    <a16:rowId xmlns:a16="http://schemas.microsoft.com/office/drawing/2014/main" val="579188175"/>
                  </a:ext>
                </a:extLst>
              </a:tr>
              <a:tr h="368566">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2495459678"/>
                  </a:ext>
                </a:extLst>
              </a:tr>
            </a:tbl>
          </a:graphicData>
        </a:graphic>
      </p:graphicFrame>
      <p:pic>
        <p:nvPicPr>
          <p:cNvPr id="8"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9270" y="2754247"/>
            <a:ext cx="406400" cy="406400"/>
          </a:xfrm>
          <a:prstGeom prst="rect">
            <a:avLst/>
          </a:prstGeom>
        </p:spPr>
      </p:pic>
    </p:spTree>
    <p:extLst>
      <p:ext uri="{BB962C8B-B14F-4D97-AF65-F5344CB8AC3E}">
        <p14:creationId xmlns:p14="http://schemas.microsoft.com/office/powerpoint/2010/main" val="3667963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09938" y="0"/>
            <a:ext cx="10918371" cy="646331"/>
          </a:xfrm>
          <a:prstGeom prst="rect">
            <a:avLst/>
          </a:prstGeom>
          <a:noFill/>
        </p:spPr>
        <p:txBody>
          <a:bodyPr wrap="square" rtlCol="0">
            <a:spAutoFit/>
          </a:bodyPr>
          <a:lstStyle/>
          <a:p>
            <a:pPr algn="ctr"/>
            <a:r>
              <a:rPr lang="it-IT" sz="3600" dirty="0" smtClean="0"/>
              <a:t>L’operatore </a:t>
            </a:r>
            <a:r>
              <a:rPr lang="it-IT" sz="3600" dirty="0" err="1" smtClean="0"/>
              <a:t>select</a:t>
            </a:r>
            <a:r>
              <a:rPr lang="it-IT" sz="3600" dirty="0" smtClean="0"/>
              <a:t>: alcuni esempi</a:t>
            </a:r>
            <a:endParaRPr lang="it-IT" sz="3600" dirty="0"/>
          </a:p>
        </p:txBody>
      </p:sp>
      <p:sp>
        <p:nvSpPr>
          <p:cNvPr id="6" name="CasellaDiTesto 5"/>
          <p:cNvSpPr txBox="1"/>
          <p:nvPr/>
        </p:nvSpPr>
        <p:spPr>
          <a:xfrm>
            <a:off x="566057" y="708804"/>
            <a:ext cx="10896600" cy="1200329"/>
          </a:xfrm>
          <a:prstGeom prst="rect">
            <a:avLst/>
          </a:prstGeom>
          <a:noFill/>
        </p:spPr>
        <p:txBody>
          <a:bodyPr wrap="square" rtlCol="0">
            <a:spAutoFit/>
          </a:bodyPr>
          <a:lstStyle/>
          <a:p>
            <a:r>
              <a:rPr lang="it-IT" sz="2400" dirty="0" smtClean="0"/>
              <a:t>Se la Query non avesse avuto la clausola di </a:t>
            </a:r>
            <a:r>
              <a:rPr lang="it-IT" sz="2400" b="1" dirty="0" err="1" smtClean="0"/>
              <a:t>Where</a:t>
            </a:r>
            <a:r>
              <a:rPr lang="it-IT" sz="2400" dirty="0" smtClean="0"/>
              <a:t> la tavola derivata avrebbe avuto ben 12 record, ovverosia il </a:t>
            </a:r>
            <a:r>
              <a:rPr lang="it-IT" sz="2400" b="1" dirty="0" smtClean="0"/>
              <a:t>prodotto cartesiano </a:t>
            </a:r>
            <a:r>
              <a:rPr lang="it-IT" sz="2400" dirty="0" smtClean="0"/>
              <a:t>di tutti i record della tavola Studenti con tutti i record della tavola Corsi di laurea. Cioè:</a:t>
            </a:r>
            <a:endParaRPr lang="it-IT" sz="2400" dirty="0"/>
          </a:p>
        </p:txBody>
      </p:sp>
      <p:graphicFrame>
        <p:nvGraphicFramePr>
          <p:cNvPr id="7" name="Tabella 6"/>
          <p:cNvGraphicFramePr>
            <a:graphicFrameLocks noGrp="1"/>
          </p:cNvGraphicFramePr>
          <p:nvPr>
            <p:extLst>
              <p:ext uri="{D42A27DB-BD31-4B8C-83A1-F6EECF244321}">
                <p14:modId xmlns:p14="http://schemas.microsoft.com/office/powerpoint/2010/main" val="3075776049"/>
              </p:ext>
            </p:extLst>
          </p:nvPr>
        </p:nvGraphicFramePr>
        <p:xfrm>
          <a:off x="3322510" y="2042479"/>
          <a:ext cx="5955904" cy="4754880"/>
        </p:xfrm>
        <a:graphic>
          <a:graphicData uri="http://schemas.openxmlformats.org/drawingml/2006/table">
            <a:tbl>
              <a:tblPr firstRow="1" bandRow="1">
                <a:tableStyleId>{5C22544A-7EE6-4342-B048-85BDC9FD1C3A}</a:tableStyleId>
              </a:tblPr>
              <a:tblGrid>
                <a:gridCol w="1964676">
                  <a:extLst>
                    <a:ext uri="{9D8B030D-6E8A-4147-A177-3AD203B41FA5}">
                      <a16:colId xmlns:a16="http://schemas.microsoft.com/office/drawing/2014/main" val="2495839413"/>
                    </a:ext>
                  </a:extLst>
                </a:gridCol>
                <a:gridCol w="1995614">
                  <a:extLst>
                    <a:ext uri="{9D8B030D-6E8A-4147-A177-3AD203B41FA5}">
                      <a16:colId xmlns:a16="http://schemas.microsoft.com/office/drawing/2014/main" val="1472428531"/>
                    </a:ext>
                  </a:extLst>
                </a:gridCol>
                <a:gridCol w="1995614">
                  <a:extLst>
                    <a:ext uri="{9D8B030D-6E8A-4147-A177-3AD203B41FA5}">
                      <a16:colId xmlns:a16="http://schemas.microsoft.com/office/drawing/2014/main" val="2690629229"/>
                    </a:ext>
                  </a:extLst>
                </a:gridCol>
              </a:tblGrid>
              <a:tr h="350544">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Denominazione</a:t>
                      </a:r>
                      <a:endParaRPr lang="en-GB" dirty="0"/>
                    </a:p>
                  </a:txBody>
                  <a:tcPr/>
                </a:tc>
                <a:extLst>
                  <a:ext uri="{0D108BD9-81ED-4DB2-BD59-A6C34878D82A}">
                    <a16:rowId xmlns:a16="http://schemas.microsoft.com/office/drawing/2014/main" val="2059901079"/>
                  </a:ext>
                </a:extLst>
              </a:tr>
              <a:tr h="353234">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1199830101"/>
                  </a:ext>
                </a:extLst>
              </a:tr>
              <a:tr h="353234">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err="1" smtClean="0"/>
                        <a:t>Matematica</a:t>
                      </a:r>
                      <a:endParaRPr lang="en-GB" dirty="0" smtClean="0"/>
                    </a:p>
                  </a:txBody>
                  <a:tcPr/>
                </a:tc>
                <a:extLst>
                  <a:ext uri="{0D108BD9-81ED-4DB2-BD59-A6C34878D82A}">
                    <a16:rowId xmlns:a16="http://schemas.microsoft.com/office/drawing/2014/main" val="500988848"/>
                  </a:ext>
                </a:extLst>
              </a:tr>
              <a:tr h="353234">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err="1" smtClean="0"/>
                        <a:t>Economia</a:t>
                      </a:r>
                      <a:endParaRPr lang="en-GB" dirty="0" smtClean="0"/>
                    </a:p>
                  </a:txBody>
                  <a:tcPr/>
                </a:tc>
                <a:extLst>
                  <a:ext uri="{0D108BD9-81ED-4DB2-BD59-A6C34878D82A}">
                    <a16:rowId xmlns:a16="http://schemas.microsoft.com/office/drawing/2014/main" val="3961247686"/>
                  </a:ext>
                </a:extLst>
              </a:tr>
              <a:tr h="353234">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r>
                        <a:rPr lang="en-GB" dirty="0" err="1" smtClean="0"/>
                        <a:t>Matematica</a:t>
                      </a:r>
                      <a:endParaRPr lang="en-GB" dirty="0"/>
                    </a:p>
                  </a:txBody>
                  <a:tcPr/>
                </a:tc>
                <a:extLst>
                  <a:ext uri="{0D108BD9-81ED-4DB2-BD59-A6C34878D82A}">
                    <a16:rowId xmlns:a16="http://schemas.microsoft.com/office/drawing/2014/main" val="1791528299"/>
                  </a:ext>
                </a:extLst>
              </a:tr>
              <a:tr h="353234">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3184706086"/>
                  </a:ext>
                </a:extLst>
              </a:tr>
              <a:tr h="353234">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r>
                        <a:rPr lang="en-GB" dirty="0" err="1" smtClean="0"/>
                        <a:t>Economia</a:t>
                      </a:r>
                      <a:endParaRPr lang="en-GB" dirty="0"/>
                    </a:p>
                  </a:txBody>
                  <a:tcPr/>
                </a:tc>
                <a:extLst>
                  <a:ext uri="{0D108BD9-81ED-4DB2-BD59-A6C34878D82A}">
                    <a16:rowId xmlns:a16="http://schemas.microsoft.com/office/drawing/2014/main" val="1371786203"/>
                  </a:ext>
                </a:extLst>
              </a:tr>
              <a:tr h="353234">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r>
                        <a:rPr lang="en-GB" dirty="0" err="1" smtClean="0"/>
                        <a:t>Economia</a:t>
                      </a:r>
                      <a:endParaRPr lang="en-GB" dirty="0"/>
                    </a:p>
                  </a:txBody>
                  <a:tcPr/>
                </a:tc>
                <a:extLst>
                  <a:ext uri="{0D108BD9-81ED-4DB2-BD59-A6C34878D82A}">
                    <a16:rowId xmlns:a16="http://schemas.microsoft.com/office/drawing/2014/main" val="579188175"/>
                  </a:ext>
                </a:extLst>
              </a:tr>
              <a:tr h="353234">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2909873369"/>
                  </a:ext>
                </a:extLst>
              </a:tr>
              <a:tr h="353234">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r>
                        <a:rPr lang="en-GB" dirty="0" err="1" smtClean="0"/>
                        <a:t>Matematica</a:t>
                      </a:r>
                      <a:endParaRPr lang="en-GB" dirty="0"/>
                    </a:p>
                  </a:txBody>
                  <a:tcPr/>
                </a:tc>
                <a:extLst>
                  <a:ext uri="{0D108BD9-81ED-4DB2-BD59-A6C34878D82A}">
                    <a16:rowId xmlns:a16="http://schemas.microsoft.com/office/drawing/2014/main" val="1492321455"/>
                  </a:ext>
                </a:extLst>
              </a:tr>
              <a:tr h="353234">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2495459678"/>
                  </a:ext>
                </a:extLst>
              </a:tr>
              <a:tr h="353234">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r>
                        <a:rPr lang="en-GB" dirty="0" err="1" smtClean="0"/>
                        <a:t>Matematica</a:t>
                      </a:r>
                      <a:endParaRPr lang="en-GB" dirty="0"/>
                    </a:p>
                  </a:txBody>
                  <a:tcPr/>
                </a:tc>
                <a:extLst>
                  <a:ext uri="{0D108BD9-81ED-4DB2-BD59-A6C34878D82A}">
                    <a16:rowId xmlns:a16="http://schemas.microsoft.com/office/drawing/2014/main" val="1452637677"/>
                  </a:ext>
                </a:extLst>
              </a:tr>
              <a:tr h="353234">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r>
                        <a:rPr lang="en-GB" dirty="0" err="1" smtClean="0"/>
                        <a:t>Economia</a:t>
                      </a:r>
                      <a:endParaRPr lang="en-GB" dirty="0"/>
                    </a:p>
                  </a:txBody>
                  <a:tcPr/>
                </a:tc>
                <a:extLst>
                  <a:ext uri="{0D108BD9-81ED-4DB2-BD59-A6C34878D82A}">
                    <a16:rowId xmlns:a16="http://schemas.microsoft.com/office/drawing/2014/main" val="3133582486"/>
                  </a:ext>
                </a:extLst>
              </a:tr>
            </a:tbl>
          </a:graphicData>
        </a:graphic>
      </p:graphicFrame>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23286" y="3574143"/>
            <a:ext cx="406400" cy="406400"/>
          </a:xfrm>
          <a:prstGeom prst="rect">
            <a:avLst/>
          </a:prstGeom>
        </p:spPr>
      </p:pic>
    </p:spTree>
    <p:extLst>
      <p:ext uri="{BB962C8B-B14F-4D97-AF65-F5344CB8AC3E}">
        <p14:creationId xmlns:p14="http://schemas.microsoft.com/office/powerpoint/2010/main" val="3737873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1422" y="262592"/>
            <a:ext cx="11077481" cy="646331"/>
          </a:xfrm>
          <a:prstGeom prst="rect">
            <a:avLst/>
          </a:prstGeom>
        </p:spPr>
        <p:txBody>
          <a:bodyPr wrap="square">
            <a:spAutoFit/>
          </a:bodyPr>
          <a:lstStyle/>
          <a:p>
            <a:r>
              <a:rPr lang="it-IT" b="1" dirty="0" smtClean="0">
                <a:solidFill>
                  <a:srgbClr val="FF0000"/>
                </a:solidFill>
                <a:latin typeface="arial" panose="020B0604020202020204" pitchFamily="34" charset="0"/>
              </a:rPr>
              <a:t>Approfondimento</a:t>
            </a:r>
            <a:r>
              <a:rPr lang="it-IT" dirty="0" smtClean="0">
                <a:solidFill>
                  <a:srgbClr val="222222"/>
                </a:solidFill>
                <a:latin typeface="arial" panose="020B0604020202020204" pitchFamily="34" charset="0"/>
              </a:rPr>
              <a:t>. Il</a:t>
            </a:r>
            <a:r>
              <a:rPr lang="it-IT" dirty="0">
                <a:solidFill>
                  <a:srgbClr val="222222"/>
                </a:solidFill>
                <a:latin typeface="arial" panose="020B0604020202020204" pitchFamily="34" charset="0"/>
              </a:rPr>
              <a:t> </a:t>
            </a:r>
            <a:r>
              <a:rPr lang="it-IT" b="1" dirty="0">
                <a:solidFill>
                  <a:srgbClr val="222222"/>
                </a:solidFill>
                <a:latin typeface="arial" panose="020B0604020202020204" pitchFamily="34" charset="0"/>
              </a:rPr>
              <a:t>prodotto cartesiano</a:t>
            </a:r>
            <a:r>
              <a:rPr lang="it-IT" dirty="0">
                <a:solidFill>
                  <a:srgbClr val="222222"/>
                </a:solidFill>
                <a:latin typeface="arial" panose="020B0604020202020204" pitchFamily="34" charset="0"/>
              </a:rPr>
              <a:t> di due insiemi A e </a:t>
            </a:r>
            <a:r>
              <a:rPr lang="it-IT" dirty="0" smtClean="0">
                <a:solidFill>
                  <a:srgbClr val="222222"/>
                </a:solidFill>
                <a:latin typeface="arial" panose="020B0604020202020204" pitchFamily="34" charset="0"/>
              </a:rPr>
              <a:t>B </a:t>
            </a:r>
            <a:r>
              <a:rPr lang="it-IT" dirty="0" smtClean="0"/>
              <a:t>è </a:t>
            </a:r>
            <a:r>
              <a:rPr lang="it-IT" dirty="0"/>
              <a:t>l'insieme di tutte le possibili </a:t>
            </a:r>
            <a:r>
              <a:rPr lang="it-IT" dirty="0" smtClean="0"/>
              <a:t>coppie ordinate </a:t>
            </a:r>
            <a:r>
              <a:rPr lang="it-IT" dirty="0"/>
              <a:t>di elementi dei due insiemi.</a:t>
            </a:r>
          </a:p>
        </p:txBody>
      </p:sp>
      <p:pic>
        <p:nvPicPr>
          <p:cNvPr id="3" name="Immagine 2"/>
          <p:cNvPicPr>
            <a:picLocks noChangeAspect="1"/>
          </p:cNvPicPr>
          <p:nvPr/>
        </p:nvPicPr>
        <p:blipFill>
          <a:blip r:embed="rId4"/>
          <a:stretch>
            <a:fillRect/>
          </a:stretch>
        </p:blipFill>
        <p:spPr>
          <a:xfrm>
            <a:off x="1420468" y="1094454"/>
            <a:ext cx="2857500" cy="1600200"/>
          </a:xfrm>
          <a:prstGeom prst="rect">
            <a:avLst/>
          </a:prstGeom>
        </p:spPr>
      </p:pic>
      <p:pic>
        <p:nvPicPr>
          <p:cNvPr id="4" name="Immagine 3"/>
          <p:cNvPicPr>
            <a:picLocks noChangeAspect="1"/>
          </p:cNvPicPr>
          <p:nvPr/>
        </p:nvPicPr>
        <p:blipFill>
          <a:blip r:embed="rId5"/>
          <a:stretch>
            <a:fillRect/>
          </a:stretch>
        </p:blipFill>
        <p:spPr>
          <a:xfrm>
            <a:off x="5755834" y="651751"/>
            <a:ext cx="1900122" cy="2088046"/>
          </a:xfrm>
          <a:prstGeom prst="rect">
            <a:avLst/>
          </a:prstGeom>
        </p:spPr>
      </p:pic>
      <p:sp>
        <p:nvSpPr>
          <p:cNvPr id="5" name="CasellaDiTesto 4"/>
          <p:cNvSpPr txBox="1"/>
          <p:nvPr/>
        </p:nvSpPr>
        <p:spPr>
          <a:xfrm>
            <a:off x="610976" y="2911450"/>
            <a:ext cx="10918371" cy="646331"/>
          </a:xfrm>
          <a:prstGeom prst="rect">
            <a:avLst/>
          </a:prstGeom>
          <a:noFill/>
        </p:spPr>
        <p:txBody>
          <a:bodyPr wrap="square" rtlCol="0">
            <a:spAutoFit/>
          </a:bodyPr>
          <a:lstStyle/>
          <a:p>
            <a:pPr algn="ctr"/>
            <a:r>
              <a:rPr lang="it-IT" sz="3600" dirty="0" smtClean="0"/>
              <a:t>L’operatore </a:t>
            </a:r>
            <a:r>
              <a:rPr lang="it-IT" sz="3600" dirty="0" err="1" smtClean="0"/>
              <a:t>select</a:t>
            </a:r>
            <a:r>
              <a:rPr lang="it-IT" sz="3600" dirty="0" smtClean="0"/>
              <a:t>: </a:t>
            </a:r>
            <a:r>
              <a:rPr lang="it-IT" sz="3600" dirty="0" err="1" smtClean="0"/>
              <a:t>inner</a:t>
            </a:r>
            <a:r>
              <a:rPr lang="it-IT" sz="3600" dirty="0" smtClean="0"/>
              <a:t>, </a:t>
            </a:r>
            <a:r>
              <a:rPr lang="it-IT" sz="3600" dirty="0" err="1" smtClean="0"/>
              <a:t>left</a:t>
            </a:r>
            <a:r>
              <a:rPr lang="it-IT" sz="3600" dirty="0" smtClean="0"/>
              <a:t>, right join</a:t>
            </a:r>
            <a:endParaRPr lang="it-IT" sz="3600" dirty="0"/>
          </a:p>
        </p:txBody>
      </p:sp>
      <p:sp>
        <p:nvSpPr>
          <p:cNvPr id="6" name="CasellaDiTesto 5"/>
          <p:cNvSpPr txBox="1"/>
          <p:nvPr/>
        </p:nvSpPr>
        <p:spPr>
          <a:xfrm>
            <a:off x="276045" y="3692106"/>
            <a:ext cx="11662913" cy="2862322"/>
          </a:xfrm>
          <a:prstGeom prst="rect">
            <a:avLst/>
          </a:prstGeom>
          <a:noFill/>
        </p:spPr>
        <p:txBody>
          <a:bodyPr wrap="square" rtlCol="0">
            <a:spAutoFit/>
          </a:bodyPr>
          <a:lstStyle/>
          <a:p>
            <a:r>
              <a:rPr lang="it-IT" dirty="0" smtClean="0"/>
              <a:t>Le chiavi </a:t>
            </a:r>
            <a:r>
              <a:rPr lang="it-IT" b="1" dirty="0" err="1" smtClean="0"/>
              <a:t>inner</a:t>
            </a:r>
            <a:r>
              <a:rPr lang="it-IT" b="1" dirty="0" smtClean="0"/>
              <a:t>, </a:t>
            </a:r>
            <a:r>
              <a:rPr lang="it-IT" b="1" dirty="0" err="1" smtClean="0"/>
              <a:t>left</a:t>
            </a:r>
            <a:r>
              <a:rPr lang="it-IT" b="1" dirty="0" smtClean="0"/>
              <a:t>, right join</a:t>
            </a:r>
            <a:r>
              <a:rPr lang="it-IT" dirty="0" smtClean="0"/>
              <a:t> sono utili per estrarre record da due tabelle in relazione e modulare l’estrazione a seconda delle necessità.</a:t>
            </a:r>
          </a:p>
          <a:p>
            <a:r>
              <a:rPr lang="it-IT" dirty="0" smtClean="0"/>
              <a:t>Consideriamo l’esempio delle due tavole degli studenti e dei corsi di laurea.</a:t>
            </a:r>
          </a:p>
          <a:p>
            <a:r>
              <a:rPr lang="it-IT" dirty="0" smtClean="0"/>
              <a:t>Immaginiamo l’esempio di uno studente che prenota l’iscrizione presso un determinato ateneo ma si riserva l’opzione di decidere quale corso di laurea frequentare (ipotesi non realistica ma in teoria possibile se il regolamento dell’ateneo lo permettesse), oppure l’esempio di corsi di laurea appena aperti che non hanno ancora nessun iscritto. </a:t>
            </a:r>
          </a:p>
          <a:p>
            <a:r>
              <a:rPr lang="it-IT" dirty="0" smtClean="0"/>
              <a:t>Immaginiamo altresì che si vogliano estrarre i nomi e cognomi di tutti gli studenti iscritti e a quali corsi (ma anche quelli iscritti al solo ateneo e in attesa di decidere quale corso frequentare).</a:t>
            </a:r>
          </a:p>
          <a:p>
            <a:r>
              <a:rPr lang="it-IT" dirty="0" smtClean="0"/>
              <a:t>Queste due Query possono essere risolte dalle clausole </a:t>
            </a:r>
            <a:r>
              <a:rPr lang="it-IT" dirty="0" err="1" smtClean="0"/>
              <a:t>left</a:t>
            </a:r>
            <a:r>
              <a:rPr lang="it-IT" dirty="0" smtClean="0"/>
              <a:t> e right join. </a:t>
            </a:r>
            <a:endParaRPr lang="it-IT" dirty="0"/>
          </a:p>
        </p:txBody>
      </p:sp>
      <p:pic>
        <p:nvPicPr>
          <p:cNvPr id="7"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2947" y="3031415"/>
            <a:ext cx="406400" cy="406400"/>
          </a:xfrm>
          <a:prstGeom prst="rect">
            <a:avLst/>
          </a:prstGeom>
        </p:spPr>
      </p:pic>
    </p:spTree>
    <p:extLst>
      <p:ext uri="{BB962C8B-B14F-4D97-AF65-F5344CB8AC3E}">
        <p14:creationId xmlns:p14="http://schemas.microsoft.com/office/powerpoint/2010/main" val="2830962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7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2119" y="113822"/>
            <a:ext cx="10918371" cy="646331"/>
          </a:xfrm>
          <a:prstGeom prst="rect">
            <a:avLst/>
          </a:prstGeom>
          <a:noFill/>
        </p:spPr>
        <p:txBody>
          <a:bodyPr wrap="square" rtlCol="0">
            <a:spAutoFit/>
          </a:bodyPr>
          <a:lstStyle/>
          <a:p>
            <a:pPr algn="ctr"/>
            <a:r>
              <a:rPr lang="it-IT" sz="3600" dirty="0" smtClean="0"/>
              <a:t>L’operatore </a:t>
            </a:r>
            <a:r>
              <a:rPr lang="it-IT" sz="3600" dirty="0" err="1" smtClean="0"/>
              <a:t>select</a:t>
            </a:r>
            <a:r>
              <a:rPr lang="it-IT" sz="3600" dirty="0" smtClean="0"/>
              <a:t>: </a:t>
            </a:r>
            <a:r>
              <a:rPr lang="it-IT" sz="3600" dirty="0" err="1" smtClean="0"/>
              <a:t>inner</a:t>
            </a:r>
            <a:r>
              <a:rPr lang="it-IT" sz="3600" dirty="0" smtClean="0"/>
              <a:t> join</a:t>
            </a:r>
            <a:endParaRPr lang="it-IT" sz="3600" dirty="0"/>
          </a:p>
        </p:txBody>
      </p:sp>
      <p:sp>
        <p:nvSpPr>
          <p:cNvPr id="3" name="CasellaDiTesto 2"/>
          <p:cNvSpPr txBox="1"/>
          <p:nvPr/>
        </p:nvSpPr>
        <p:spPr>
          <a:xfrm>
            <a:off x="258792" y="912553"/>
            <a:ext cx="11731925" cy="5078313"/>
          </a:xfrm>
          <a:prstGeom prst="rect">
            <a:avLst/>
          </a:prstGeom>
          <a:noFill/>
        </p:spPr>
        <p:txBody>
          <a:bodyPr wrap="square" rtlCol="0">
            <a:spAutoFit/>
          </a:bodyPr>
          <a:lstStyle/>
          <a:p>
            <a:r>
              <a:rPr lang="it-IT" dirty="0" smtClean="0"/>
              <a:t>La chiave </a:t>
            </a:r>
            <a:r>
              <a:rPr lang="it-IT" b="1" dirty="0"/>
              <a:t>I</a:t>
            </a:r>
            <a:r>
              <a:rPr lang="it-IT" b="1" dirty="0" smtClean="0"/>
              <a:t>nner join </a:t>
            </a:r>
            <a:r>
              <a:rPr lang="it-IT" dirty="0" smtClean="0"/>
              <a:t>seleziona tutti i record nei quali i valori delle due chiavi coincidono (PK sulla tabella padre – Corsi di laurea e FK sulla tabella relazionata – figlio – Studenti).</a:t>
            </a:r>
          </a:p>
          <a:p>
            <a:endParaRPr lang="it-IT" dirty="0" smtClean="0"/>
          </a:p>
          <a:p>
            <a:r>
              <a:rPr lang="it-IT" dirty="0" smtClean="0"/>
              <a:t>Il risultato della </a:t>
            </a:r>
            <a:r>
              <a:rPr lang="it-IT" dirty="0" err="1" smtClean="0"/>
              <a:t>select</a:t>
            </a:r>
            <a:r>
              <a:rPr lang="it-IT" dirty="0" smtClean="0"/>
              <a:t> in questo caso è analogo a quello vista in precedenza, ovvero:</a:t>
            </a:r>
          </a:p>
          <a:p>
            <a:endParaRPr lang="it-IT" b="1" dirty="0" smtClean="0"/>
          </a:p>
          <a:p>
            <a:r>
              <a:rPr lang="it-IT" b="1" dirty="0" smtClean="0"/>
              <a:t>Select</a:t>
            </a:r>
            <a:r>
              <a:rPr lang="it-IT" dirty="0" smtClean="0"/>
              <a:t> </a:t>
            </a:r>
            <a:r>
              <a:rPr lang="it-IT" dirty="0" err="1"/>
              <a:t>Studenti.Nome</a:t>
            </a:r>
            <a:r>
              <a:rPr lang="it-IT" dirty="0"/>
              <a:t>, </a:t>
            </a:r>
            <a:r>
              <a:rPr lang="it-IT" dirty="0" err="1"/>
              <a:t>Studenti.Cognome</a:t>
            </a:r>
            <a:r>
              <a:rPr lang="it-IT" dirty="0"/>
              <a:t>, Corsi di </a:t>
            </a:r>
            <a:r>
              <a:rPr lang="it-IT" dirty="0" err="1"/>
              <a:t>laurea.Denominazione</a:t>
            </a:r>
            <a:endParaRPr lang="it-IT" dirty="0"/>
          </a:p>
          <a:p>
            <a:r>
              <a:rPr lang="it-IT" b="1" dirty="0"/>
              <a:t>From</a:t>
            </a:r>
            <a:r>
              <a:rPr lang="it-IT" dirty="0"/>
              <a:t> Studenti, Corsi di laurea </a:t>
            </a:r>
          </a:p>
          <a:p>
            <a:r>
              <a:rPr lang="it-IT" b="1" dirty="0" err="1"/>
              <a:t>Where</a:t>
            </a:r>
            <a:r>
              <a:rPr lang="it-IT" dirty="0"/>
              <a:t> </a:t>
            </a:r>
            <a:r>
              <a:rPr lang="it-IT" dirty="0" err="1"/>
              <a:t>Studenti.Cod_corso</a:t>
            </a:r>
            <a:r>
              <a:rPr lang="it-IT" dirty="0"/>
              <a:t> = Corsi di </a:t>
            </a:r>
            <a:r>
              <a:rPr lang="it-IT" dirty="0" err="1"/>
              <a:t>laurea.Codice</a:t>
            </a:r>
            <a:endParaRPr lang="it-IT" dirty="0"/>
          </a:p>
          <a:p>
            <a:endParaRPr lang="it-IT" dirty="0" smtClean="0"/>
          </a:p>
          <a:p>
            <a:r>
              <a:rPr lang="it-IT" dirty="0" smtClean="0"/>
              <a:t>Vediamola:</a:t>
            </a:r>
          </a:p>
          <a:p>
            <a:endParaRPr lang="it-IT" b="1" dirty="0" smtClean="0"/>
          </a:p>
          <a:p>
            <a:r>
              <a:rPr lang="it-IT" b="1" dirty="0" smtClean="0"/>
              <a:t>Select</a:t>
            </a:r>
            <a:r>
              <a:rPr lang="it-IT" dirty="0" smtClean="0"/>
              <a:t> </a:t>
            </a:r>
            <a:r>
              <a:rPr lang="it-IT" dirty="0" err="1"/>
              <a:t>Studenti.Nome</a:t>
            </a:r>
            <a:r>
              <a:rPr lang="it-IT" dirty="0"/>
              <a:t>, </a:t>
            </a:r>
            <a:r>
              <a:rPr lang="it-IT" dirty="0" err="1"/>
              <a:t>Studenti.Cognome</a:t>
            </a:r>
            <a:r>
              <a:rPr lang="it-IT" dirty="0"/>
              <a:t>, Corsi di </a:t>
            </a:r>
            <a:r>
              <a:rPr lang="it-IT" dirty="0" err="1"/>
              <a:t>laurea.Denominazione</a:t>
            </a:r>
            <a:endParaRPr lang="it-IT" dirty="0"/>
          </a:p>
          <a:p>
            <a:r>
              <a:rPr lang="it-IT" b="1" dirty="0"/>
              <a:t>From</a:t>
            </a:r>
            <a:r>
              <a:rPr lang="it-IT" dirty="0"/>
              <a:t> Studenti </a:t>
            </a:r>
            <a:endParaRPr lang="it-IT" dirty="0" smtClean="0"/>
          </a:p>
          <a:p>
            <a:r>
              <a:rPr lang="it-IT" b="1" dirty="0" smtClean="0"/>
              <a:t>Inner join </a:t>
            </a:r>
            <a:r>
              <a:rPr lang="en-US" dirty="0" err="1" smtClean="0"/>
              <a:t>Corsi</a:t>
            </a:r>
            <a:r>
              <a:rPr lang="en-US" dirty="0" smtClean="0"/>
              <a:t> di </a:t>
            </a:r>
            <a:r>
              <a:rPr lang="en-US" dirty="0" err="1" smtClean="0"/>
              <a:t>laurea</a:t>
            </a:r>
            <a:endParaRPr lang="en-US" dirty="0"/>
          </a:p>
          <a:p>
            <a:r>
              <a:rPr lang="en-US" b="1" dirty="0" smtClean="0"/>
              <a:t>on</a:t>
            </a:r>
            <a:r>
              <a:rPr lang="en-US" dirty="0" smtClean="0"/>
              <a:t> </a:t>
            </a:r>
            <a:r>
              <a:rPr lang="en-US" dirty="0" err="1" smtClean="0"/>
              <a:t>Studenti.Cod_corso</a:t>
            </a:r>
            <a:r>
              <a:rPr lang="en-US" dirty="0" smtClean="0"/>
              <a:t> = </a:t>
            </a:r>
            <a:r>
              <a:rPr lang="it-IT" dirty="0"/>
              <a:t>Corsi di </a:t>
            </a:r>
            <a:r>
              <a:rPr lang="it-IT" dirty="0" err="1"/>
              <a:t>laurea.Codice</a:t>
            </a:r>
            <a:endParaRPr lang="it-IT" dirty="0" smtClean="0"/>
          </a:p>
          <a:p>
            <a:endParaRPr lang="it-IT" dirty="0" smtClean="0"/>
          </a:p>
          <a:p>
            <a:r>
              <a:rPr lang="it-IT" dirty="0" smtClean="0"/>
              <a:t>Naturalmente il risultato sarà lo stesso per entrambe le </a:t>
            </a:r>
            <a:r>
              <a:rPr lang="it-IT" dirty="0" err="1" smtClean="0"/>
              <a:t>query</a:t>
            </a:r>
            <a:endParaRPr lang="it-IT" dirty="0" smtClean="0"/>
          </a:p>
          <a:p>
            <a:r>
              <a:rPr lang="it-IT" dirty="0" smtClean="0"/>
              <a:t> (cfr. slide precedente n. 11).</a:t>
            </a:r>
            <a:endParaRPr lang="it-IT" dirty="0"/>
          </a:p>
        </p:txBody>
      </p:sp>
      <p:pic>
        <p:nvPicPr>
          <p:cNvPr id="5" name="Immagine 4"/>
          <p:cNvPicPr>
            <a:picLocks noChangeAspect="1"/>
          </p:cNvPicPr>
          <p:nvPr/>
        </p:nvPicPr>
        <p:blipFill>
          <a:blip r:embed="rId4"/>
          <a:stretch>
            <a:fillRect/>
          </a:stretch>
        </p:blipFill>
        <p:spPr>
          <a:xfrm>
            <a:off x="8450832" y="4317880"/>
            <a:ext cx="3171825" cy="2419350"/>
          </a:xfrm>
          <a:prstGeom prst="rect">
            <a:avLst/>
          </a:prstGeom>
        </p:spPr>
      </p:pic>
      <p:sp>
        <p:nvSpPr>
          <p:cNvPr id="7" name="Ovale 6"/>
          <p:cNvSpPr/>
          <p:nvPr/>
        </p:nvSpPr>
        <p:spPr>
          <a:xfrm>
            <a:off x="9056914" y="5627914"/>
            <a:ext cx="751115" cy="261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10521277" y="5621290"/>
            <a:ext cx="751115" cy="261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8784772" y="5573876"/>
            <a:ext cx="1023257" cy="369332"/>
          </a:xfrm>
          <a:prstGeom prst="rect">
            <a:avLst/>
          </a:prstGeom>
          <a:noFill/>
        </p:spPr>
        <p:txBody>
          <a:bodyPr wrap="square" rtlCol="0">
            <a:spAutoFit/>
          </a:bodyPr>
          <a:lstStyle/>
          <a:p>
            <a:r>
              <a:rPr lang="it-IT" dirty="0" smtClean="0"/>
              <a:t>Studenti</a:t>
            </a:r>
            <a:endParaRPr lang="it-IT" dirty="0"/>
          </a:p>
        </p:txBody>
      </p:sp>
      <p:sp>
        <p:nvSpPr>
          <p:cNvPr id="9" name="CasellaDiTesto 8"/>
          <p:cNvSpPr txBox="1"/>
          <p:nvPr/>
        </p:nvSpPr>
        <p:spPr>
          <a:xfrm>
            <a:off x="10444396" y="5513215"/>
            <a:ext cx="1023257" cy="646331"/>
          </a:xfrm>
          <a:prstGeom prst="rect">
            <a:avLst/>
          </a:prstGeom>
          <a:noFill/>
        </p:spPr>
        <p:txBody>
          <a:bodyPr wrap="square" rtlCol="0">
            <a:spAutoFit/>
          </a:bodyPr>
          <a:lstStyle/>
          <a:p>
            <a:r>
              <a:rPr lang="it-IT" dirty="0" smtClean="0"/>
              <a:t>Corsi di laurea</a:t>
            </a:r>
            <a:endParaRPr lang="it-IT" dirty="0"/>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47381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asellaDiTesto 1"/>
          <p:cNvSpPr txBox="1"/>
          <p:nvPr/>
        </p:nvSpPr>
        <p:spPr>
          <a:xfrm>
            <a:off x="502119" y="113822"/>
            <a:ext cx="10918371" cy="646331"/>
          </a:xfrm>
          <a:prstGeom prst="rect">
            <a:avLst/>
          </a:prstGeom>
          <a:noFill/>
        </p:spPr>
        <p:txBody>
          <a:bodyPr wrap="square" rtlCol="0">
            <a:spAutoFit/>
          </a:bodyPr>
          <a:lstStyle/>
          <a:p>
            <a:pPr algn="ctr"/>
            <a:r>
              <a:rPr lang="it-IT" sz="3600" dirty="0" smtClean="0"/>
              <a:t>L’operatore </a:t>
            </a:r>
            <a:r>
              <a:rPr lang="it-IT" sz="3600" dirty="0" err="1" smtClean="0"/>
              <a:t>select</a:t>
            </a:r>
            <a:r>
              <a:rPr lang="it-IT" sz="3600" dirty="0" smtClean="0"/>
              <a:t>: </a:t>
            </a:r>
            <a:r>
              <a:rPr lang="it-IT" sz="3600" dirty="0" err="1" smtClean="0"/>
              <a:t>left</a:t>
            </a:r>
            <a:r>
              <a:rPr lang="it-IT" sz="3600" dirty="0" smtClean="0"/>
              <a:t> join</a:t>
            </a:r>
            <a:endParaRPr lang="it-IT" sz="3600" dirty="0"/>
          </a:p>
        </p:txBody>
      </p:sp>
      <p:pic>
        <p:nvPicPr>
          <p:cNvPr id="3" name="Immagine 2"/>
          <p:cNvPicPr>
            <a:picLocks noChangeAspect="1"/>
          </p:cNvPicPr>
          <p:nvPr/>
        </p:nvPicPr>
        <p:blipFill>
          <a:blip r:embed="rId4"/>
          <a:stretch>
            <a:fillRect/>
          </a:stretch>
        </p:blipFill>
        <p:spPr>
          <a:xfrm>
            <a:off x="734874" y="988322"/>
            <a:ext cx="3248025" cy="2257425"/>
          </a:xfrm>
          <a:prstGeom prst="rect">
            <a:avLst/>
          </a:prstGeom>
        </p:spPr>
      </p:pic>
      <p:sp>
        <p:nvSpPr>
          <p:cNvPr id="5" name="Ovale 4"/>
          <p:cNvSpPr/>
          <p:nvPr/>
        </p:nvSpPr>
        <p:spPr>
          <a:xfrm>
            <a:off x="2763077" y="2150165"/>
            <a:ext cx="834886" cy="294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1258957" y="2117037"/>
            <a:ext cx="834886" cy="294862"/>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1070586" y="2112930"/>
            <a:ext cx="1023257" cy="369332"/>
          </a:xfrm>
          <a:prstGeom prst="rect">
            <a:avLst/>
          </a:prstGeom>
          <a:noFill/>
        </p:spPr>
        <p:txBody>
          <a:bodyPr wrap="square" rtlCol="0">
            <a:spAutoFit/>
          </a:bodyPr>
          <a:lstStyle/>
          <a:p>
            <a:r>
              <a:rPr lang="it-IT" dirty="0" smtClean="0"/>
              <a:t>Studenti</a:t>
            </a:r>
            <a:endParaRPr lang="it-IT" dirty="0"/>
          </a:p>
        </p:txBody>
      </p:sp>
      <p:sp>
        <p:nvSpPr>
          <p:cNvPr id="8" name="CasellaDiTesto 7"/>
          <p:cNvSpPr txBox="1"/>
          <p:nvPr/>
        </p:nvSpPr>
        <p:spPr>
          <a:xfrm>
            <a:off x="2668891" y="1974430"/>
            <a:ext cx="1023257" cy="646331"/>
          </a:xfrm>
          <a:prstGeom prst="rect">
            <a:avLst/>
          </a:prstGeom>
          <a:noFill/>
        </p:spPr>
        <p:txBody>
          <a:bodyPr wrap="square" rtlCol="0">
            <a:spAutoFit/>
          </a:bodyPr>
          <a:lstStyle/>
          <a:p>
            <a:r>
              <a:rPr lang="it-IT" dirty="0" smtClean="0"/>
              <a:t>Corsi di laurea</a:t>
            </a:r>
            <a:endParaRPr lang="it-IT" dirty="0"/>
          </a:p>
        </p:txBody>
      </p:sp>
      <p:sp>
        <p:nvSpPr>
          <p:cNvPr id="9" name="Rettangolo 8"/>
          <p:cNvSpPr/>
          <p:nvPr/>
        </p:nvSpPr>
        <p:spPr>
          <a:xfrm>
            <a:off x="4267196" y="765064"/>
            <a:ext cx="7794176" cy="2585323"/>
          </a:xfrm>
          <a:prstGeom prst="rect">
            <a:avLst/>
          </a:prstGeom>
        </p:spPr>
        <p:txBody>
          <a:bodyPr wrap="square">
            <a:spAutoFit/>
          </a:bodyPr>
          <a:lstStyle/>
          <a:p>
            <a:r>
              <a:rPr lang="it-IT" dirty="0"/>
              <a:t>La chiave </a:t>
            </a:r>
            <a:r>
              <a:rPr lang="it-IT" b="1" dirty="0" smtClean="0"/>
              <a:t>Left </a:t>
            </a:r>
            <a:r>
              <a:rPr lang="it-IT" b="1" dirty="0"/>
              <a:t>join </a:t>
            </a:r>
            <a:r>
              <a:rPr lang="it-IT" dirty="0"/>
              <a:t>seleziona </a:t>
            </a:r>
            <a:r>
              <a:rPr lang="it-IT" dirty="0" smtClean="0"/>
              <a:t>tutti i record della tavola Studenti e i </a:t>
            </a:r>
            <a:r>
              <a:rPr lang="it-IT" dirty="0"/>
              <a:t>record </a:t>
            </a:r>
            <a:r>
              <a:rPr lang="it-IT" dirty="0" smtClean="0"/>
              <a:t>della tavola Corsi di laurea nei </a:t>
            </a:r>
            <a:r>
              <a:rPr lang="it-IT" dirty="0"/>
              <a:t>quali i valori delle due chiavi coincidono (PK sulla tabella padre – Corsi di laurea e FK sulla tabella relazionata – figlio – </a:t>
            </a:r>
            <a:r>
              <a:rPr lang="it-IT" dirty="0" smtClean="0"/>
              <a:t>Studenti).</a:t>
            </a:r>
          </a:p>
          <a:p>
            <a:endParaRPr lang="it-IT" dirty="0"/>
          </a:p>
          <a:p>
            <a:r>
              <a:rPr lang="it-IT" dirty="0" smtClean="0"/>
              <a:t>Vediamo la </a:t>
            </a:r>
            <a:r>
              <a:rPr lang="it-IT" dirty="0" err="1" smtClean="0"/>
              <a:t>query</a:t>
            </a:r>
            <a:r>
              <a:rPr lang="it-IT" dirty="0" smtClean="0"/>
              <a:t> con le nuove tabelle di partenza (nella tabella Studenti ci sarà un nuovo iscritto senza l’indicazione del corso di laure – </a:t>
            </a:r>
            <a:r>
              <a:rPr lang="it-IT" dirty="0" err="1" smtClean="0"/>
              <a:t>null</a:t>
            </a:r>
            <a:r>
              <a:rPr lang="it-IT" dirty="0" smtClean="0"/>
              <a:t> </a:t>
            </a:r>
            <a:r>
              <a:rPr lang="it-IT" dirty="0" err="1" smtClean="0"/>
              <a:t>value</a:t>
            </a:r>
            <a:r>
              <a:rPr lang="it-IT" dirty="0" smtClean="0"/>
              <a:t> in </a:t>
            </a:r>
            <a:r>
              <a:rPr lang="it-IT" dirty="0" err="1" smtClean="0"/>
              <a:t>Cod_corso</a:t>
            </a:r>
            <a:r>
              <a:rPr lang="it-IT" dirty="0" smtClean="0"/>
              <a:t>).</a:t>
            </a:r>
          </a:p>
          <a:p>
            <a:endParaRPr lang="it-IT" dirty="0"/>
          </a:p>
        </p:txBody>
      </p:sp>
      <p:graphicFrame>
        <p:nvGraphicFramePr>
          <p:cNvPr id="10" name="Tabella 9"/>
          <p:cNvGraphicFramePr>
            <a:graphicFrameLocks noGrp="1"/>
          </p:cNvGraphicFramePr>
          <p:nvPr>
            <p:extLst>
              <p:ext uri="{D42A27DB-BD31-4B8C-83A1-F6EECF244321}">
                <p14:modId xmlns:p14="http://schemas.microsoft.com/office/powerpoint/2010/main" val="1153531436"/>
              </p:ext>
            </p:extLst>
          </p:nvPr>
        </p:nvGraphicFramePr>
        <p:xfrm>
          <a:off x="817853" y="4576270"/>
          <a:ext cx="10286901" cy="2208590"/>
        </p:xfrm>
        <a:graphic>
          <a:graphicData uri="http://schemas.openxmlformats.org/drawingml/2006/table">
            <a:tbl>
              <a:tblPr firstRow="1" bandRow="1">
                <a:tableStyleId>{5C22544A-7EE6-4342-B048-85BDC9FD1C3A}</a:tableStyleId>
              </a:tblPr>
              <a:tblGrid>
                <a:gridCol w="1637154">
                  <a:extLst>
                    <a:ext uri="{9D8B030D-6E8A-4147-A177-3AD203B41FA5}">
                      <a16:colId xmlns:a16="http://schemas.microsoft.com/office/drawing/2014/main" val="423648316"/>
                    </a:ext>
                  </a:extLst>
                </a:gridCol>
                <a:gridCol w="1608372">
                  <a:extLst>
                    <a:ext uri="{9D8B030D-6E8A-4147-A177-3AD203B41FA5}">
                      <a16:colId xmlns:a16="http://schemas.microsoft.com/office/drawing/2014/main" val="3773977660"/>
                    </a:ext>
                  </a:extLst>
                </a:gridCol>
                <a:gridCol w="1633700">
                  <a:extLst>
                    <a:ext uri="{9D8B030D-6E8A-4147-A177-3AD203B41FA5}">
                      <a16:colId xmlns:a16="http://schemas.microsoft.com/office/drawing/2014/main" val="1829540382"/>
                    </a:ext>
                  </a:extLst>
                </a:gridCol>
                <a:gridCol w="1659029">
                  <a:extLst>
                    <a:ext uri="{9D8B030D-6E8A-4147-A177-3AD203B41FA5}">
                      <a16:colId xmlns:a16="http://schemas.microsoft.com/office/drawing/2014/main" val="2572200571"/>
                    </a:ext>
                  </a:extLst>
                </a:gridCol>
                <a:gridCol w="1659029">
                  <a:extLst>
                    <a:ext uri="{9D8B030D-6E8A-4147-A177-3AD203B41FA5}">
                      <a16:colId xmlns:a16="http://schemas.microsoft.com/office/drawing/2014/main" val="430432479"/>
                    </a:ext>
                  </a:extLst>
                </a:gridCol>
                <a:gridCol w="2089617">
                  <a:extLst>
                    <a:ext uri="{9D8B030D-6E8A-4147-A177-3AD203B41FA5}">
                      <a16:colId xmlns:a16="http://schemas.microsoft.com/office/drawing/2014/main" val="825032415"/>
                    </a:ext>
                  </a:extLst>
                </a:gridCol>
              </a:tblGrid>
              <a:tr h="212114">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Telefono</a:t>
                      </a:r>
                      <a:endParaRPr lang="en-GB" dirty="0"/>
                    </a:p>
                  </a:txBody>
                  <a:tcPr/>
                </a:tc>
                <a:tc>
                  <a:txBody>
                    <a:bodyPr/>
                    <a:lstStyle/>
                    <a:p>
                      <a:r>
                        <a:rPr lang="en-GB" dirty="0" err="1" smtClean="0"/>
                        <a:t>Residenza</a:t>
                      </a:r>
                      <a:endParaRPr lang="en-GB" dirty="0"/>
                    </a:p>
                  </a:txBody>
                  <a:tcPr/>
                </a:tc>
                <a:tc>
                  <a:txBody>
                    <a:bodyPr/>
                    <a:lstStyle/>
                    <a:p>
                      <a:r>
                        <a:rPr lang="en-GB" dirty="0" err="1" smtClean="0"/>
                        <a:t>Cod_corso</a:t>
                      </a:r>
                      <a:endParaRPr lang="en-GB" dirty="0"/>
                    </a:p>
                  </a:txBody>
                  <a:tcPr/>
                </a:tc>
                <a:extLst>
                  <a:ext uri="{0D108BD9-81ED-4DB2-BD59-A6C34878D82A}">
                    <a16:rowId xmlns:a16="http://schemas.microsoft.com/office/drawing/2014/main" val="3302664046"/>
                  </a:ext>
                </a:extLst>
              </a:tr>
              <a:tr h="368566">
                <a:tc>
                  <a:txBody>
                    <a:bodyPr/>
                    <a:lstStyle/>
                    <a:p>
                      <a:r>
                        <a:rPr lang="en-GB" dirty="0" smtClean="0"/>
                        <a:t>1</a:t>
                      </a:r>
                      <a:endParaRPr lang="en-GB" dirty="0"/>
                    </a:p>
                  </a:txBody>
                  <a:tcPr/>
                </a:tc>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smtClean="0"/>
                        <a:t>345541289</a:t>
                      </a:r>
                      <a:endParaRPr lang="en-GB" dirty="0"/>
                    </a:p>
                  </a:txBody>
                  <a:tcPr/>
                </a:tc>
                <a:tc>
                  <a:txBody>
                    <a:bodyPr/>
                    <a:lstStyle/>
                    <a:p>
                      <a:r>
                        <a:rPr lang="en-GB" dirty="0" smtClean="0"/>
                        <a:t>Trieste</a:t>
                      </a:r>
                      <a:endParaRPr lang="en-GB" dirty="0"/>
                    </a:p>
                  </a:txBody>
                  <a:tcPr/>
                </a:tc>
                <a:tc>
                  <a:txBody>
                    <a:bodyPr/>
                    <a:lstStyle/>
                    <a:p>
                      <a:r>
                        <a:rPr lang="en-GB" dirty="0" smtClean="0"/>
                        <a:t>1</a:t>
                      </a:r>
                      <a:endParaRPr lang="en-GB" dirty="0"/>
                    </a:p>
                  </a:txBody>
                  <a:tcPr/>
                </a:tc>
                <a:extLst>
                  <a:ext uri="{0D108BD9-81ED-4DB2-BD59-A6C34878D82A}">
                    <a16:rowId xmlns:a16="http://schemas.microsoft.com/office/drawing/2014/main" val="1683358185"/>
                  </a:ext>
                </a:extLst>
              </a:tr>
              <a:tr h="368566">
                <a:tc>
                  <a:txBody>
                    <a:bodyPr/>
                    <a:lstStyle/>
                    <a:p>
                      <a:r>
                        <a:rPr lang="en-GB" dirty="0" smtClean="0"/>
                        <a:t>2</a:t>
                      </a:r>
                      <a:endParaRPr lang="en-GB" dirty="0"/>
                    </a:p>
                  </a:txBody>
                  <a:tcPr/>
                </a:tc>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345541290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Udine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a:t>
                      </a:r>
                    </a:p>
                  </a:txBody>
                  <a:tcPr/>
                </a:tc>
                <a:extLst>
                  <a:ext uri="{0D108BD9-81ED-4DB2-BD59-A6C34878D82A}">
                    <a16:rowId xmlns:a16="http://schemas.microsoft.com/office/drawing/2014/main" val="2267636198"/>
                  </a:ext>
                </a:extLst>
              </a:tr>
              <a:tr h="368566">
                <a:tc>
                  <a:txBody>
                    <a:bodyPr/>
                    <a:lstStyle/>
                    <a:p>
                      <a:r>
                        <a:rPr lang="en-GB" dirty="0" smtClean="0"/>
                        <a:t>3</a:t>
                      </a:r>
                      <a:endParaRPr lang="en-GB" dirty="0"/>
                    </a:p>
                  </a:txBody>
                  <a:tcPr/>
                </a:tc>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345541291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Trieste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2</a:t>
                      </a:r>
                    </a:p>
                  </a:txBody>
                  <a:tcPr/>
                </a:tc>
                <a:extLst>
                  <a:ext uri="{0D108BD9-81ED-4DB2-BD59-A6C34878D82A}">
                    <a16:rowId xmlns:a16="http://schemas.microsoft.com/office/drawing/2014/main" val="3121520930"/>
                  </a:ext>
                </a:extLst>
              </a:tr>
              <a:tr h="368566">
                <a:tc>
                  <a:txBody>
                    <a:bodyPr/>
                    <a:lstStyle/>
                    <a:p>
                      <a:r>
                        <a:rPr lang="en-GB" dirty="0" smtClean="0"/>
                        <a:t>4</a:t>
                      </a:r>
                      <a:endParaRPr lang="en-GB" dirty="0"/>
                    </a:p>
                  </a:txBody>
                  <a:tcPr/>
                </a:tc>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347554433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Gorizia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a:t>
                      </a:r>
                    </a:p>
                  </a:txBody>
                  <a:tcPr/>
                </a:tc>
                <a:extLst>
                  <a:ext uri="{0D108BD9-81ED-4DB2-BD59-A6C34878D82A}">
                    <a16:rowId xmlns:a16="http://schemas.microsoft.com/office/drawing/2014/main" val="412115906"/>
                  </a:ext>
                </a:extLst>
              </a:tr>
              <a:tr h="368566">
                <a:tc>
                  <a:txBody>
                    <a:bodyPr/>
                    <a:lstStyle/>
                    <a:p>
                      <a:r>
                        <a:rPr lang="en-GB" dirty="0" smtClean="0"/>
                        <a:t>5</a:t>
                      </a:r>
                      <a:endParaRPr lang="en-GB" dirty="0"/>
                    </a:p>
                  </a:txBody>
                  <a:tcPr/>
                </a:tc>
                <a:tc>
                  <a:txBody>
                    <a:bodyPr/>
                    <a:lstStyle/>
                    <a:p>
                      <a:r>
                        <a:rPr lang="en-GB" dirty="0" smtClean="0"/>
                        <a:t>Gianni</a:t>
                      </a:r>
                      <a:endParaRPr lang="en-GB" dirty="0"/>
                    </a:p>
                  </a:txBody>
                  <a:tcPr/>
                </a:tc>
                <a:tc>
                  <a:txBody>
                    <a:bodyPr/>
                    <a:lstStyle/>
                    <a:p>
                      <a:r>
                        <a:rPr lang="en-GB" dirty="0" err="1" smtClean="0"/>
                        <a:t>Giglio</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345776611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Pordenone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txBody>
                  <a:tcPr/>
                </a:tc>
                <a:extLst>
                  <a:ext uri="{0D108BD9-81ED-4DB2-BD59-A6C34878D82A}">
                    <a16:rowId xmlns:a16="http://schemas.microsoft.com/office/drawing/2014/main" val="252441835"/>
                  </a:ext>
                </a:extLst>
              </a:tr>
            </a:tbl>
          </a:graphicData>
        </a:graphic>
      </p:graphicFrame>
      <p:sp>
        <p:nvSpPr>
          <p:cNvPr id="11" name="CasellaDiTesto 10"/>
          <p:cNvSpPr txBox="1"/>
          <p:nvPr/>
        </p:nvSpPr>
        <p:spPr>
          <a:xfrm>
            <a:off x="2256972" y="3563153"/>
            <a:ext cx="1866348" cy="461665"/>
          </a:xfrm>
          <a:prstGeom prst="rect">
            <a:avLst/>
          </a:prstGeom>
          <a:noFill/>
        </p:spPr>
        <p:txBody>
          <a:bodyPr wrap="square" rtlCol="0">
            <a:spAutoFit/>
          </a:bodyPr>
          <a:lstStyle/>
          <a:p>
            <a:r>
              <a:rPr lang="en-GB" sz="2400" dirty="0" err="1" smtClean="0"/>
              <a:t>Studenti</a:t>
            </a:r>
            <a:endParaRPr lang="en-GB" dirty="0"/>
          </a:p>
        </p:txBody>
      </p:sp>
      <p:sp>
        <p:nvSpPr>
          <p:cNvPr id="12" name="CasellaDiTesto 11"/>
          <p:cNvSpPr txBox="1"/>
          <p:nvPr/>
        </p:nvSpPr>
        <p:spPr>
          <a:xfrm>
            <a:off x="283030" y="3335529"/>
            <a:ext cx="1338942" cy="646331"/>
          </a:xfrm>
          <a:prstGeom prst="rect">
            <a:avLst/>
          </a:prstGeom>
          <a:noFill/>
        </p:spPr>
        <p:txBody>
          <a:bodyPr wrap="square" rtlCol="0">
            <a:spAutoFit/>
          </a:bodyPr>
          <a:lstStyle/>
          <a:p>
            <a:r>
              <a:rPr lang="it-IT" dirty="0" smtClean="0"/>
              <a:t>Tabelle di partenza</a:t>
            </a:r>
            <a:endParaRPr lang="it-IT" dirty="0"/>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35019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3623546636"/>
              </p:ext>
            </p:extLst>
          </p:nvPr>
        </p:nvGraphicFramePr>
        <p:xfrm>
          <a:off x="344707" y="876886"/>
          <a:ext cx="4470400" cy="2272377"/>
        </p:xfrm>
        <a:graphic>
          <a:graphicData uri="http://schemas.openxmlformats.org/drawingml/2006/table">
            <a:tbl>
              <a:tblPr firstRow="1" bandRow="1">
                <a:tableStyleId>{5C22544A-7EE6-4342-B048-85BDC9FD1C3A}</a:tableStyleId>
              </a:tblPr>
              <a:tblGrid>
                <a:gridCol w="1337147">
                  <a:extLst>
                    <a:ext uri="{9D8B030D-6E8A-4147-A177-3AD203B41FA5}">
                      <a16:colId xmlns:a16="http://schemas.microsoft.com/office/drawing/2014/main" val="423648316"/>
                    </a:ext>
                  </a:extLst>
                </a:gridCol>
                <a:gridCol w="2024890">
                  <a:extLst>
                    <a:ext uri="{9D8B030D-6E8A-4147-A177-3AD203B41FA5}">
                      <a16:colId xmlns:a16="http://schemas.microsoft.com/office/drawing/2014/main" val="3773977660"/>
                    </a:ext>
                  </a:extLst>
                </a:gridCol>
                <a:gridCol w="1108363">
                  <a:extLst>
                    <a:ext uri="{9D8B030D-6E8A-4147-A177-3AD203B41FA5}">
                      <a16:colId xmlns:a16="http://schemas.microsoft.com/office/drawing/2014/main" val="1829540382"/>
                    </a:ext>
                  </a:extLst>
                </a:gridCol>
              </a:tblGrid>
              <a:tr h="363165">
                <a:tc>
                  <a:txBody>
                    <a:bodyPr/>
                    <a:lstStyle/>
                    <a:p>
                      <a:r>
                        <a:rPr lang="en-GB" dirty="0" err="1" smtClean="0"/>
                        <a:t>Codice</a:t>
                      </a:r>
                      <a:endParaRPr lang="en-GB" dirty="0"/>
                    </a:p>
                  </a:txBody>
                  <a:tcPr/>
                </a:tc>
                <a:tc>
                  <a:txBody>
                    <a:bodyPr/>
                    <a:lstStyle/>
                    <a:p>
                      <a:r>
                        <a:rPr lang="en-GB" dirty="0" err="1" smtClean="0"/>
                        <a:t>Denominazione</a:t>
                      </a:r>
                      <a:endParaRPr lang="en-GB" dirty="0"/>
                    </a:p>
                  </a:txBody>
                  <a:tcPr/>
                </a:tc>
                <a:tc>
                  <a:txBody>
                    <a:bodyPr/>
                    <a:lstStyle/>
                    <a:p>
                      <a:r>
                        <a:rPr lang="en-GB" dirty="0" err="1" smtClean="0"/>
                        <a:t>Durata</a:t>
                      </a:r>
                      <a:endParaRPr lang="en-GB" dirty="0"/>
                    </a:p>
                  </a:txBody>
                  <a:tcPr/>
                </a:tc>
                <a:extLst>
                  <a:ext uri="{0D108BD9-81ED-4DB2-BD59-A6C34878D82A}">
                    <a16:rowId xmlns:a16="http://schemas.microsoft.com/office/drawing/2014/main" val="3302664046"/>
                  </a:ext>
                </a:extLst>
              </a:tr>
              <a:tr h="635539">
                <a:tc>
                  <a:txBody>
                    <a:bodyPr/>
                    <a:lstStyle/>
                    <a:p>
                      <a:r>
                        <a:rPr lang="en-GB" dirty="0" smtClean="0"/>
                        <a:t>1</a:t>
                      </a:r>
                      <a:endParaRPr lang="en-GB" dirty="0"/>
                    </a:p>
                  </a:txBody>
                  <a:tcPr/>
                </a:tc>
                <a:tc>
                  <a:txBody>
                    <a:bodyPr/>
                    <a:lstStyle/>
                    <a:p>
                      <a:r>
                        <a:rPr lang="en-GB" dirty="0" err="1" smtClean="0"/>
                        <a:t>Fisica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1683358185"/>
                  </a:ext>
                </a:extLst>
              </a:tr>
              <a:tr h="635539">
                <a:tc>
                  <a:txBody>
                    <a:bodyPr/>
                    <a:lstStyle/>
                    <a:p>
                      <a:r>
                        <a:rPr lang="en-GB" dirty="0" smtClean="0"/>
                        <a:t>2</a:t>
                      </a:r>
                      <a:endParaRPr lang="en-GB" dirty="0"/>
                    </a:p>
                  </a:txBody>
                  <a:tcPr/>
                </a:tc>
                <a:tc>
                  <a:txBody>
                    <a:bodyPr/>
                    <a:lstStyle/>
                    <a:p>
                      <a:r>
                        <a:rPr lang="en-GB" dirty="0" err="1" smtClean="0"/>
                        <a:t>Matematica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2267636198"/>
                  </a:ext>
                </a:extLst>
              </a:tr>
              <a:tr h="635539">
                <a:tc>
                  <a:txBody>
                    <a:bodyPr/>
                    <a:lstStyle/>
                    <a:p>
                      <a:r>
                        <a:rPr lang="en-GB" dirty="0" smtClean="0"/>
                        <a:t>3</a:t>
                      </a:r>
                      <a:endParaRPr lang="en-GB" dirty="0"/>
                    </a:p>
                  </a:txBody>
                  <a:tcPr/>
                </a:tc>
                <a:tc>
                  <a:txBody>
                    <a:bodyPr/>
                    <a:lstStyle/>
                    <a:p>
                      <a:r>
                        <a:rPr lang="en-GB" dirty="0" err="1" smtClean="0"/>
                        <a:t>Economia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3121520930"/>
                  </a:ext>
                </a:extLst>
              </a:tr>
            </a:tbl>
          </a:graphicData>
        </a:graphic>
      </p:graphicFrame>
      <p:sp>
        <p:nvSpPr>
          <p:cNvPr id="5" name="CasellaDiTesto 4"/>
          <p:cNvSpPr txBox="1"/>
          <p:nvPr/>
        </p:nvSpPr>
        <p:spPr>
          <a:xfrm>
            <a:off x="2399797" y="399229"/>
            <a:ext cx="1842655" cy="369332"/>
          </a:xfrm>
          <a:prstGeom prst="rect">
            <a:avLst/>
          </a:prstGeom>
          <a:noFill/>
        </p:spPr>
        <p:txBody>
          <a:bodyPr wrap="square" rtlCol="0">
            <a:spAutoFit/>
          </a:bodyPr>
          <a:lstStyle/>
          <a:p>
            <a:r>
              <a:rPr lang="en-GB" dirty="0" err="1" smtClean="0"/>
              <a:t>Corsi</a:t>
            </a:r>
            <a:r>
              <a:rPr lang="en-GB" dirty="0" smtClean="0"/>
              <a:t> di </a:t>
            </a:r>
            <a:r>
              <a:rPr lang="en-GB" dirty="0" err="1" smtClean="0"/>
              <a:t>laurea</a:t>
            </a:r>
            <a:endParaRPr lang="en-GB" dirty="0"/>
          </a:p>
        </p:txBody>
      </p:sp>
      <p:sp>
        <p:nvSpPr>
          <p:cNvPr id="6" name="Rettangolo 5"/>
          <p:cNvSpPr/>
          <p:nvPr/>
        </p:nvSpPr>
        <p:spPr>
          <a:xfrm>
            <a:off x="5725886" y="1117938"/>
            <a:ext cx="6096000" cy="2585323"/>
          </a:xfrm>
          <a:prstGeom prst="rect">
            <a:avLst/>
          </a:prstGeom>
        </p:spPr>
        <p:txBody>
          <a:bodyPr>
            <a:spAutoFit/>
          </a:bodyPr>
          <a:lstStyle/>
          <a:p>
            <a:r>
              <a:rPr lang="it-IT" dirty="0" smtClean="0"/>
              <a:t>La Query sarà:</a:t>
            </a:r>
          </a:p>
          <a:p>
            <a:endParaRPr lang="it-IT" b="1" dirty="0"/>
          </a:p>
          <a:p>
            <a:r>
              <a:rPr lang="it-IT" b="1" dirty="0" smtClean="0"/>
              <a:t>Select</a:t>
            </a:r>
            <a:r>
              <a:rPr lang="it-IT" dirty="0" smtClean="0"/>
              <a:t> </a:t>
            </a:r>
            <a:r>
              <a:rPr lang="it-IT" dirty="0" err="1"/>
              <a:t>Studenti.Nome</a:t>
            </a:r>
            <a:r>
              <a:rPr lang="it-IT" dirty="0"/>
              <a:t>, </a:t>
            </a:r>
            <a:r>
              <a:rPr lang="it-IT" dirty="0" err="1"/>
              <a:t>Studenti.Cognome</a:t>
            </a:r>
            <a:r>
              <a:rPr lang="it-IT" dirty="0"/>
              <a:t>, Corsi di </a:t>
            </a:r>
            <a:r>
              <a:rPr lang="it-IT" dirty="0" err="1"/>
              <a:t>laurea.Denominazione</a:t>
            </a:r>
            <a:endParaRPr lang="it-IT" dirty="0"/>
          </a:p>
          <a:p>
            <a:r>
              <a:rPr lang="it-IT" b="1" dirty="0"/>
              <a:t>From</a:t>
            </a:r>
            <a:r>
              <a:rPr lang="it-IT" dirty="0"/>
              <a:t> Studenti </a:t>
            </a:r>
          </a:p>
          <a:p>
            <a:r>
              <a:rPr lang="it-IT" b="1" dirty="0"/>
              <a:t>Left join </a:t>
            </a:r>
            <a:r>
              <a:rPr lang="en-US" dirty="0" err="1"/>
              <a:t>Corsi</a:t>
            </a:r>
            <a:r>
              <a:rPr lang="en-US" dirty="0"/>
              <a:t> di </a:t>
            </a:r>
            <a:r>
              <a:rPr lang="en-US" dirty="0" err="1"/>
              <a:t>laurea</a:t>
            </a:r>
            <a:endParaRPr lang="en-US" dirty="0"/>
          </a:p>
          <a:p>
            <a:r>
              <a:rPr lang="en-US" b="1" dirty="0"/>
              <a:t>on</a:t>
            </a:r>
            <a:r>
              <a:rPr lang="en-US" dirty="0"/>
              <a:t> </a:t>
            </a:r>
            <a:r>
              <a:rPr lang="en-US" dirty="0" err="1"/>
              <a:t>Studenti.Cod_corso</a:t>
            </a:r>
            <a:r>
              <a:rPr lang="en-US" dirty="0"/>
              <a:t> = </a:t>
            </a:r>
            <a:r>
              <a:rPr lang="it-IT" dirty="0"/>
              <a:t>Corsi di </a:t>
            </a:r>
            <a:r>
              <a:rPr lang="it-IT" dirty="0" err="1"/>
              <a:t>laurea.Codice</a:t>
            </a:r>
            <a:endParaRPr lang="it-IT" dirty="0"/>
          </a:p>
          <a:p>
            <a:endParaRPr lang="it-IT" dirty="0"/>
          </a:p>
          <a:p>
            <a:endParaRPr lang="it-IT" dirty="0"/>
          </a:p>
        </p:txBody>
      </p:sp>
      <p:sp>
        <p:nvSpPr>
          <p:cNvPr id="7" name="CasellaDiTesto 6"/>
          <p:cNvSpPr txBox="1"/>
          <p:nvPr/>
        </p:nvSpPr>
        <p:spPr>
          <a:xfrm>
            <a:off x="344707" y="13904"/>
            <a:ext cx="1338942" cy="646331"/>
          </a:xfrm>
          <a:prstGeom prst="rect">
            <a:avLst/>
          </a:prstGeom>
          <a:noFill/>
        </p:spPr>
        <p:txBody>
          <a:bodyPr wrap="square" rtlCol="0">
            <a:spAutoFit/>
          </a:bodyPr>
          <a:lstStyle/>
          <a:p>
            <a:r>
              <a:rPr lang="it-IT" dirty="0" smtClean="0"/>
              <a:t>Tabelle di partenza</a:t>
            </a:r>
            <a:endParaRPr lang="it-IT" dirty="0"/>
          </a:p>
        </p:txBody>
      </p:sp>
      <p:sp>
        <p:nvSpPr>
          <p:cNvPr id="8" name="CasellaDiTesto 7"/>
          <p:cNvSpPr txBox="1"/>
          <p:nvPr/>
        </p:nvSpPr>
        <p:spPr>
          <a:xfrm>
            <a:off x="344707" y="3559629"/>
            <a:ext cx="4695379" cy="369332"/>
          </a:xfrm>
          <a:prstGeom prst="rect">
            <a:avLst/>
          </a:prstGeom>
          <a:noFill/>
        </p:spPr>
        <p:txBody>
          <a:bodyPr wrap="square" rtlCol="0">
            <a:spAutoFit/>
          </a:bodyPr>
          <a:lstStyle/>
          <a:p>
            <a:r>
              <a:rPr lang="it-IT" dirty="0" smtClean="0"/>
              <a:t>Risultato: tabella derivata</a:t>
            </a:r>
            <a:endParaRPr lang="it-IT" dirty="0"/>
          </a:p>
        </p:txBody>
      </p:sp>
      <p:graphicFrame>
        <p:nvGraphicFramePr>
          <p:cNvPr id="9" name="Tabella 8"/>
          <p:cNvGraphicFramePr>
            <a:graphicFrameLocks noGrp="1"/>
          </p:cNvGraphicFramePr>
          <p:nvPr>
            <p:extLst>
              <p:ext uri="{D42A27DB-BD31-4B8C-83A1-F6EECF244321}">
                <p14:modId xmlns:p14="http://schemas.microsoft.com/office/powerpoint/2010/main" val="3271143927"/>
              </p:ext>
            </p:extLst>
          </p:nvPr>
        </p:nvGraphicFramePr>
        <p:xfrm>
          <a:off x="344707" y="4234390"/>
          <a:ext cx="6326026" cy="2208590"/>
        </p:xfrm>
        <a:graphic>
          <a:graphicData uri="http://schemas.openxmlformats.org/drawingml/2006/table">
            <a:tbl>
              <a:tblPr firstRow="1" bandRow="1">
                <a:tableStyleId>{5C22544A-7EE6-4342-B048-85BDC9FD1C3A}</a:tableStyleId>
              </a:tblPr>
              <a:tblGrid>
                <a:gridCol w="2086768">
                  <a:extLst>
                    <a:ext uri="{9D8B030D-6E8A-4147-A177-3AD203B41FA5}">
                      <a16:colId xmlns:a16="http://schemas.microsoft.com/office/drawing/2014/main" val="2495839413"/>
                    </a:ext>
                  </a:extLst>
                </a:gridCol>
                <a:gridCol w="2119629">
                  <a:extLst>
                    <a:ext uri="{9D8B030D-6E8A-4147-A177-3AD203B41FA5}">
                      <a16:colId xmlns:a16="http://schemas.microsoft.com/office/drawing/2014/main" val="1472428531"/>
                    </a:ext>
                  </a:extLst>
                </a:gridCol>
                <a:gridCol w="2119629">
                  <a:extLst>
                    <a:ext uri="{9D8B030D-6E8A-4147-A177-3AD203B41FA5}">
                      <a16:colId xmlns:a16="http://schemas.microsoft.com/office/drawing/2014/main" val="2690629229"/>
                    </a:ext>
                  </a:extLst>
                </a:gridCol>
              </a:tblGrid>
              <a:tr h="212114">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Denominazione</a:t>
                      </a:r>
                      <a:endParaRPr lang="en-GB" dirty="0"/>
                    </a:p>
                  </a:txBody>
                  <a:tcPr/>
                </a:tc>
                <a:extLst>
                  <a:ext uri="{0D108BD9-81ED-4DB2-BD59-A6C34878D82A}">
                    <a16:rowId xmlns:a16="http://schemas.microsoft.com/office/drawing/2014/main" val="2059901079"/>
                  </a:ext>
                </a:extLst>
              </a:tr>
              <a:tr h="368566">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1199830101"/>
                  </a:ext>
                </a:extLst>
              </a:tr>
              <a:tr h="368566">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r>
                        <a:rPr lang="en-GB" dirty="0" err="1" smtClean="0"/>
                        <a:t>Matematica</a:t>
                      </a:r>
                      <a:endParaRPr lang="en-GB" dirty="0"/>
                    </a:p>
                  </a:txBody>
                  <a:tcPr/>
                </a:tc>
                <a:extLst>
                  <a:ext uri="{0D108BD9-81ED-4DB2-BD59-A6C34878D82A}">
                    <a16:rowId xmlns:a16="http://schemas.microsoft.com/office/drawing/2014/main" val="1791528299"/>
                  </a:ext>
                </a:extLst>
              </a:tr>
              <a:tr h="368566">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r>
                        <a:rPr lang="en-GB" dirty="0" err="1" smtClean="0"/>
                        <a:t>Economia</a:t>
                      </a:r>
                      <a:endParaRPr lang="en-GB" dirty="0"/>
                    </a:p>
                  </a:txBody>
                  <a:tcPr/>
                </a:tc>
                <a:extLst>
                  <a:ext uri="{0D108BD9-81ED-4DB2-BD59-A6C34878D82A}">
                    <a16:rowId xmlns:a16="http://schemas.microsoft.com/office/drawing/2014/main" val="579188175"/>
                  </a:ext>
                </a:extLst>
              </a:tr>
              <a:tr h="368566">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2495459678"/>
                  </a:ext>
                </a:extLst>
              </a:tr>
              <a:tr h="368566">
                <a:tc>
                  <a:txBody>
                    <a:bodyPr/>
                    <a:lstStyle/>
                    <a:p>
                      <a:r>
                        <a:rPr lang="en-GB" dirty="0" smtClean="0"/>
                        <a:t>Gianni</a:t>
                      </a:r>
                      <a:endParaRPr lang="en-GB" dirty="0"/>
                    </a:p>
                  </a:txBody>
                  <a:tcPr/>
                </a:tc>
                <a:tc>
                  <a:txBody>
                    <a:bodyPr/>
                    <a:lstStyle/>
                    <a:p>
                      <a:r>
                        <a:rPr lang="en-GB" dirty="0" err="1" smtClean="0"/>
                        <a:t>Giglio</a:t>
                      </a:r>
                      <a:endParaRPr lang="en-GB" dirty="0"/>
                    </a:p>
                  </a:txBody>
                  <a:tcPr/>
                </a:tc>
                <a:tc>
                  <a:txBody>
                    <a:bodyPr/>
                    <a:lstStyle/>
                    <a:p>
                      <a:endParaRPr lang="en-GB" dirty="0"/>
                    </a:p>
                  </a:txBody>
                  <a:tcPr/>
                </a:tc>
                <a:extLst>
                  <a:ext uri="{0D108BD9-81ED-4DB2-BD59-A6C34878D82A}">
                    <a16:rowId xmlns:a16="http://schemas.microsoft.com/office/drawing/2014/main" val="3982004880"/>
                  </a:ext>
                </a:extLst>
              </a:tr>
            </a:tbl>
          </a:graphicData>
        </a:graphic>
      </p:graphicFrame>
      <p:sp>
        <p:nvSpPr>
          <p:cNvPr id="10" name="CasellaDiTesto 9"/>
          <p:cNvSpPr txBox="1"/>
          <p:nvPr/>
        </p:nvSpPr>
        <p:spPr>
          <a:xfrm>
            <a:off x="7282543" y="4637314"/>
            <a:ext cx="3984171" cy="1200329"/>
          </a:xfrm>
          <a:prstGeom prst="rect">
            <a:avLst/>
          </a:prstGeom>
          <a:noFill/>
        </p:spPr>
        <p:txBody>
          <a:bodyPr wrap="square" rtlCol="0">
            <a:spAutoFit/>
          </a:bodyPr>
          <a:lstStyle/>
          <a:p>
            <a:r>
              <a:rPr lang="it-IT" dirty="0" smtClean="0"/>
              <a:t>Nella tabella derivata ci sono tutti i record della tabella Studenti, anche quelli che non hanno il corso di laurea specificato.</a:t>
            </a:r>
            <a:endParaRPr lang="it-IT" dirty="0"/>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46343" y="6036580"/>
            <a:ext cx="406400" cy="406400"/>
          </a:xfrm>
          <a:prstGeom prst="rect">
            <a:avLst/>
          </a:prstGeom>
        </p:spPr>
      </p:pic>
    </p:spTree>
    <p:extLst>
      <p:ext uri="{BB962C8B-B14F-4D97-AF65-F5344CB8AC3E}">
        <p14:creationId xmlns:p14="http://schemas.microsoft.com/office/powerpoint/2010/main" val="857698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2119" y="113822"/>
            <a:ext cx="10918371" cy="646331"/>
          </a:xfrm>
          <a:prstGeom prst="rect">
            <a:avLst/>
          </a:prstGeom>
          <a:noFill/>
        </p:spPr>
        <p:txBody>
          <a:bodyPr wrap="square" rtlCol="0">
            <a:spAutoFit/>
          </a:bodyPr>
          <a:lstStyle/>
          <a:p>
            <a:pPr algn="ctr"/>
            <a:r>
              <a:rPr lang="it-IT" sz="3600" dirty="0" smtClean="0"/>
              <a:t>L’operatore </a:t>
            </a:r>
            <a:r>
              <a:rPr lang="it-IT" sz="3600" dirty="0" err="1" smtClean="0"/>
              <a:t>select</a:t>
            </a:r>
            <a:r>
              <a:rPr lang="it-IT" sz="3600" dirty="0" smtClean="0"/>
              <a:t>: right join</a:t>
            </a:r>
            <a:endParaRPr lang="it-IT" sz="3600" dirty="0"/>
          </a:p>
        </p:txBody>
      </p:sp>
      <p:pic>
        <p:nvPicPr>
          <p:cNvPr id="3" name="Immagine 2"/>
          <p:cNvPicPr>
            <a:picLocks noChangeAspect="1"/>
          </p:cNvPicPr>
          <p:nvPr/>
        </p:nvPicPr>
        <p:blipFill>
          <a:blip r:embed="rId4"/>
          <a:stretch>
            <a:fillRect/>
          </a:stretch>
        </p:blipFill>
        <p:spPr>
          <a:xfrm>
            <a:off x="502119" y="1036183"/>
            <a:ext cx="3219450" cy="2390775"/>
          </a:xfrm>
          <a:prstGeom prst="rect">
            <a:avLst/>
          </a:prstGeom>
        </p:spPr>
      </p:pic>
      <p:sp>
        <p:nvSpPr>
          <p:cNvPr id="4" name="Ovale 3"/>
          <p:cNvSpPr/>
          <p:nvPr/>
        </p:nvSpPr>
        <p:spPr>
          <a:xfrm>
            <a:off x="2470384" y="2231570"/>
            <a:ext cx="729343" cy="370114"/>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1060176" y="2259971"/>
            <a:ext cx="729343"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858552" y="2245450"/>
            <a:ext cx="1023257" cy="369332"/>
          </a:xfrm>
          <a:prstGeom prst="rect">
            <a:avLst/>
          </a:prstGeom>
          <a:noFill/>
        </p:spPr>
        <p:txBody>
          <a:bodyPr wrap="square" rtlCol="0">
            <a:spAutoFit/>
          </a:bodyPr>
          <a:lstStyle/>
          <a:p>
            <a:r>
              <a:rPr lang="it-IT" dirty="0" smtClean="0"/>
              <a:t>Studenti</a:t>
            </a:r>
            <a:endParaRPr lang="it-IT" dirty="0"/>
          </a:p>
        </p:txBody>
      </p:sp>
      <p:sp>
        <p:nvSpPr>
          <p:cNvPr id="7" name="CasellaDiTesto 6"/>
          <p:cNvSpPr txBox="1"/>
          <p:nvPr/>
        </p:nvSpPr>
        <p:spPr>
          <a:xfrm>
            <a:off x="2337585" y="2120204"/>
            <a:ext cx="1023257" cy="646331"/>
          </a:xfrm>
          <a:prstGeom prst="rect">
            <a:avLst/>
          </a:prstGeom>
          <a:noFill/>
        </p:spPr>
        <p:txBody>
          <a:bodyPr wrap="square" rtlCol="0">
            <a:spAutoFit/>
          </a:bodyPr>
          <a:lstStyle/>
          <a:p>
            <a:r>
              <a:rPr lang="it-IT" dirty="0" smtClean="0"/>
              <a:t>Corsi di laurea</a:t>
            </a:r>
            <a:endParaRPr lang="it-IT" dirty="0"/>
          </a:p>
        </p:txBody>
      </p:sp>
      <p:sp>
        <p:nvSpPr>
          <p:cNvPr id="8" name="Rettangolo 7"/>
          <p:cNvSpPr/>
          <p:nvPr/>
        </p:nvSpPr>
        <p:spPr>
          <a:xfrm>
            <a:off x="4078002" y="1036183"/>
            <a:ext cx="7798312" cy="2308324"/>
          </a:xfrm>
          <a:prstGeom prst="rect">
            <a:avLst/>
          </a:prstGeom>
        </p:spPr>
        <p:txBody>
          <a:bodyPr wrap="square">
            <a:spAutoFit/>
          </a:bodyPr>
          <a:lstStyle/>
          <a:p>
            <a:r>
              <a:rPr lang="it-IT" dirty="0"/>
              <a:t>La chiave </a:t>
            </a:r>
            <a:r>
              <a:rPr lang="it-IT" b="1" dirty="0" smtClean="0"/>
              <a:t>Right </a:t>
            </a:r>
            <a:r>
              <a:rPr lang="it-IT" b="1" dirty="0"/>
              <a:t>join </a:t>
            </a:r>
            <a:r>
              <a:rPr lang="it-IT" dirty="0"/>
              <a:t>seleziona tutti i record della tavola </a:t>
            </a:r>
            <a:r>
              <a:rPr lang="it-IT" dirty="0" smtClean="0"/>
              <a:t>Corsi di laurea e </a:t>
            </a:r>
            <a:r>
              <a:rPr lang="it-IT" dirty="0"/>
              <a:t>i record della tavola </a:t>
            </a:r>
            <a:r>
              <a:rPr lang="it-IT" dirty="0" smtClean="0"/>
              <a:t>Studenti </a:t>
            </a:r>
            <a:r>
              <a:rPr lang="it-IT" dirty="0"/>
              <a:t>nei quali i valori delle due chiavi coincidono (PK sulla tabella padre – Corsi di laurea e FK sulla tabella relazionata – figlio – Studenti).</a:t>
            </a:r>
          </a:p>
          <a:p>
            <a:endParaRPr lang="it-IT" dirty="0"/>
          </a:p>
          <a:p>
            <a:r>
              <a:rPr lang="it-IT" dirty="0"/>
              <a:t>Vediamo la </a:t>
            </a:r>
            <a:r>
              <a:rPr lang="it-IT" dirty="0" err="1"/>
              <a:t>query</a:t>
            </a:r>
            <a:r>
              <a:rPr lang="it-IT" dirty="0"/>
              <a:t> con le nuove tabelle di partenza (nella tabella </a:t>
            </a:r>
            <a:r>
              <a:rPr lang="it-IT" dirty="0" smtClean="0"/>
              <a:t>Corsi di laurea </a:t>
            </a:r>
            <a:r>
              <a:rPr lang="it-IT" dirty="0"/>
              <a:t>ci sarà un nuovo </a:t>
            </a:r>
            <a:r>
              <a:rPr lang="it-IT" dirty="0" smtClean="0"/>
              <a:t>corso il cui codice non specificato da nessuna FK della tabella Studenti).</a:t>
            </a:r>
            <a:endParaRPr lang="it-IT" dirty="0"/>
          </a:p>
        </p:txBody>
      </p:sp>
      <p:sp>
        <p:nvSpPr>
          <p:cNvPr id="11" name="CasellaDiTesto 10"/>
          <p:cNvSpPr txBox="1"/>
          <p:nvPr/>
        </p:nvSpPr>
        <p:spPr>
          <a:xfrm>
            <a:off x="283030" y="3335529"/>
            <a:ext cx="1338942" cy="646331"/>
          </a:xfrm>
          <a:prstGeom prst="rect">
            <a:avLst/>
          </a:prstGeom>
          <a:noFill/>
        </p:spPr>
        <p:txBody>
          <a:bodyPr wrap="square" rtlCol="0">
            <a:spAutoFit/>
          </a:bodyPr>
          <a:lstStyle/>
          <a:p>
            <a:r>
              <a:rPr lang="it-IT" dirty="0" smtClean="0"/>
              <a:t>Tabelle di partenza</a:t>
            </a:r>
            <a:endParaRPr lang="it-IT" dirty="0"/>
          </a:p>
        </p:txBody>
      </p:sp>
      <p:graphicFrame>
        <p:nvGraphicFramePr>
          <p:cNvPr id="12" name="Tabella 11"/>
          <p:cNvGraphicFramePr>
            <a:graphicFrameLocks noGrp="1"/>
          </p:cNvGraphicFramePr>
          <p:nvPr>
            <p:extLst>
              <p:ext uri="{D42A27DB-BD31-4B8C-83A1-F6EECF244321}">
                <p14:modId xmlns:p14="http://schemas.microsoft.com/office/powerpoint/2010/main" val="3426530965"/>
              </p:ext>
            </p:extLst>
          </p:nvPr>
        </p:nvGraphicFramePr>
        <p:xfrm>
          <a:off x="1842802" y="3702988"/>
          <a:ext cx="4470400" cy="2907916"/>
        </p:xfrm>
        <a:graphic>
          <a:graphicData uri="http://schemas.openxmlformats.org/drawingml/2006/table">
            <a:tbl>
              <a:tblPr firstRow="1" bandRow="1">
                <a:tableStyleId>{5C22544A-7EE6-4342-B048-85BDC9FD1C3A}</a:tableStyleId>
              </a:tblPr>
              <a:tblGrid>
                <a:gridCol w="1337147">
                  <a:extLst>
                    <a:ext uri="{9D8B030D-6E8A-4147-A177-3AD203B41FA5}">
                      <a16:colId xmlns:a16="http://schemas.microsoft.com/office/drawing/2014/main" val="423648316"/>
                    </a:ext>
                  </a:extLst>
                </a:gridCol>
                <a:gridCol w="2024890">
                  <a:extLst>
                    <a:ext uri="{9D8B030D-6E8A-4147-A177-3AD203B41FA5}">
                      <a16:colId xmlns:a16="http://schemas.microsoft.com/office/drawing/2014/main" val="3773977660"/>
                    </a:ext>
                  </a:extLst>
                </a:gridCol>
                <a:gridCol w="1108363">
                  <a:extLst>
                    <a:ext uri="{9D8B030D-6E8A-4147-A177-3AD203B41FA5}">
                      <a16:colId xmlns:a16="http://schemas.microsoft.com/office/drawing/2014/main" val="1829540382"/>
                    </a:ext>
                  </a:extLst>
                </a:gridCol>
              </a:tblGrid>
              <a:tr h="363165">
                <a:tc>
                  <a:txBody>
                    <a:bodyPr/>
                    <a:lstStyle/>
                    <a:p>
                      <a:r>
                        <a:rPr lang="en-GB" dirty="0" err="1" smtClean="0"/>
                        <a:t>Codice</a:t>
                      </a:r>
                      <a:endParaRPr lang="en-GB" dirty="0"/>
                    </a:p>
                  </a:txBody>
                  <a:tcPr/>
                </a:tc>
                <a:tc>
                  <a:txBody>
                    <a:bodyPr/>
                    <a:lstStyle/>
                    <a:p>
                      <a:r>
                        <a:rPr lang="en-GB" dirty="0" err="1" smtClean="0"/>
                        <a:t>Denominazione</a:t>
                      </a:r>
                      <a:endParaRPr lang="en-GB" dirty="0"/>
                    </a:p>
                  </a:txBody>
                  <a:tcPr/>
                </a:tc>
                <a:tc>
                  <a:txBody>
                    <a:bodyPr/>
                    <a:lstStyle/>
                    <a:p>
                      <a:r>
                        <a:rPr lang="en-GB" dirty="0" err="1" smtClean="0"/>
                        <a:t>Durata</a:t>
                      </a:r>
                      <a:endParaRPr lang="en-GB" dirty="0"/>
                    </a:p>
                  </a:txBody>
                  <a:tcPr/>
                </a:tc>
                <a:extLst>
                  <a:ext uri="{0D108BD9-81ED-4DB2-BD59-A6C34878D82A}">
                    <a16:rowId xmlns:a16="http://schemas.microsoft.com/office/drawing/2014/main" val="3302664046"/>
                  </a:ext>
                </a:extLst>
              </a:tr>
              <a:tr h="635539">
                <a:tc>
                  <a:txBody>
                    <a:bodyPr/>
                    <a:lstStyle/>
                    <a:p>
                      <a:r>
                        <a:rPr lang="en-GB" dirty="0" smtClean="0"/>
                        <a:t>1</a:t>
                      </a:r>
                      <a:endParaRPr lang="en-GB" dirty="0"/>
                    </a:p>
                  </a:txBody>
                  <a:tcPr/>
                </a:tc>
                <a:tc>
                  <a:txBody>
                    <a:bodyPr/>
                    <a:lstStyle/>
                    <a:p>
                      <a:r>
                        <a:rPr lang="en-GB" dirty="0" err="1" smtClean="0"/>
                        <a:t>Fisica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1683358185"/>
                  </a:ext>
                </a:extLst>
              </a:tr>
              <a:tr h="635539">
                <a:tc>
                  <a:txBody>
                    <a:bodyPr/>
                    <a:lstStyle/>
                    <a:p>
                      <a:r>
                        <a:rPr lang="en-GB" dirty="0" smtClean="0"/>
                        <a:t>2</a:t>
                      </a:r>
                      <a:endParaRPr lang="en-GB" dirty="0"/>
                    </a:p>
                  </a:txBody>
                  <a:tcPr/>
                </a:tc>
                <a:tc>
                  <a:txBody>
                    <a:bodyPr/>
                    <a:lstStyle/>
                    <a:p>
                      <a:r>
                        <a:rPr lang="en-GB" dirty="0" err="1" smtClean="0"/>
                        <a:t>Matematica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2267636198"/>
                  </a:ext>
                </a:extLst>
              </a:tr>
              <a:tr h="635539">
                <a:tc>
                  <a:txBody>
                    <a:bodyPr/>
                    <a:lstStyle/>
                    <a:p>
                      <a:r>
                        <a:rPr lang="en-GB" dirty="0" smtClean="0"/>
                        <a:t>3</a:t>
                      </a:r>
                      <a:endParaRPr lang="en-GB" dirty="0"/>
                    </a:p>
                  </a:txBody>
                  <a:tcPr/>
                </a:tc>
                <a:tc>
                  <a:txBody>
                    <a:bodyPr/>
                    <a:lstStyle/>
                    <a:p>
                      <a:r>
                        <a:rPr lang="en-GB" dirty="0" err="1" smtClean="0"/>
                        <a:t>Economia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3121520930"/>
                  </a:ext>
                </a:extLst>
              </a:tr>
              <a:tr h="635539">
                <a:tc>
                  <a:txBody>
                    <a:bodyPr/>
                    <a:lstStyle/>
                    <a:p>
                      <a:r>
                        <a:rPr lang="en-GB" dirty="0" smtClean="0"/>
                        <a:t>4</a:t>
                      </a:r>
                      <a:endParaRPr lang="en-GB" dirty="0"/>
                    </a:p>
                  </a:txBody>
                  <a:tcPr/>
                </a:tc>
                <a:tc>
                  <a:txBody>
                    <a:bodyPr/>
                    <a:lstStyle/>
                    <a:p>
                      <a:r>
                        <a:rPr lang="en-GB" dirty="0" err="1" smtClean="0"/>
                        <a:t>Lettere</a:t>
                      </a:r>
                      <a:r>
                        <a:rPr lang="en-GB" dirty="0" smtClean="0"/>
                        <a:t> </a:t>
                      </a:r>
                      <a:r>
                        <a:rPr lang="en-GB" dirty="0" err="1" smtClean="0"/>
                        <a:t>moderne</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2644359279"/>
                  </a:ext>
                </a:extLst>
              </a:tr>
            </a:tbl>
          </a:graphicData>
        </a:graphic>
      </p:graphicFrame>
      <p:sp>
        <p:nvSpPr>
          <p:cNvPr id="13" name="CasellaDiTesto 12"/>
          <p:cNvSpPr txBox="1"/>
          <p:nvPr/>
        </p:nvSpPr>
        <p:spPr>
          <a:xfrm>
            <a:off x="3897892" y="3225331"/>
            <a:ext cx="1842655" cy="369332"/>
          </a:xfrm>
          <a:prstGeom prst="rect">
            <a:avLst/>
          </a:prstGeom>
          <a:noFill/>
        </p:spPr>
        <p:txBody>
          <a:bodyPr wrap="square" rtlCol="0">
            <a:spAutoFit/>
          </a:bodyPr>
          <a:lstStyle/>
          <a:p>
            <a:r>
              <a:rPr lang="en-GB" dirty="0" err="1" smtClean="0"/>
              <a:t>Corsi</a:t>
            </a:r>
            <a:r>
              <a:rPr lang="en-GB" dirty="0" smtClean="0"/>
              <a:t> di </a:t>
            </a:r>
            <a:r>
              <a:rPr lang="en-GB" dirty="0" err="1" smtClean="0"/>
              <a:t>laurea</a:t>
            </a:r>
            <a:endParaRPr lang="en-GB" dirty="0"/>
          </a:p>
        </p:txBody>
      </p:sp>
      <p:pic>
        <p:nvPicPr>
          <p:cNvPr id="9"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4857" y="4597400"/>
            <a:ext cx="406400" cy="406400"/>
          </a:xfrm>
          <a:prstGeom prst="rect">
            <a:avLst/>
          </a:prstGeom>
        </p:spPr>
      </p:pic>
    </p:spTree>
    <p:extLst>
      <p:ext uri="{BB962C8B-B14F-4D97-AF65-F5344CB8AC3E}">
        <p14:creationId xmlns:p14="http://schemas.microsoft.com/office/powerpoint/2010/main" val="4160051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682444405"/>
              </p:ext>
            </p:extLst>
          </p:nvPr>
        </p:nvGraphicFramePr>
        <p:xfrm>
          <a:off x="303481" y="830694"/>
          <a:ext cx="10286901" cy="2208590"/>
        </p:xfrm>
        <a:graphic>
          <a:graphicData uri="http://schemas.openxmlformats.org/drawingml/2006/table">
            <a:tbl>
              <a:tblPr firstRow="1" bandRow="1">
                <a:tableStyleId>{5C22544A-7EE6-4342-B048-85BDC9FD1C3A}</a:tableStyleId>
              </a:tblPr>
              <a:tblGrid>
                <a:gridCol w="1637154">
                  <a:extLst>
                    <a:ext uri="{9D8B030D-6E8A-4147-A177-3AD203B41FA5}">
                      <a16:colId xmlns:a16="http://schemas.microsoft.com/office/drawing/2014/main" val="423648316"/>
                    </a:ext>
                  </a:extLst>
                </a:gridCol>
                <a:gridCol w="1608372">
                  <a:extLst>
                    <a:ext uri="{9D8B030D-6E8A-4147-A177-3AD203B41FA5}">
                      <a16:colId xmlns:a16="http://schemas.microsoft.com/office/drawing/2014/main" val="3773977660"/>
                    </a:ext>
                  </a:extLst>
                </a:gridCol>
                <a:gridCol w="1633700">
                  <a:extLst>
                    <a:ext uri="{9D8B030D-6E8A-4147-A177-3AD203B41FA5}">
                      <a16:colId xmlns:a16="http://schemas.microsoft.com/office/drawing/2014/main" val="1829540382"/>
                    </a:ext>
                  </a:extLst>
                </a:gridCol>
                <a:gridCol w="1659029">
                  <a:extLst>
                    <a:ext uri="{9D8B030D-6E8A-4147-A177-3AD203B41FA5}">
                      <a16:colId xmlns:a16="http://schemas.microsoft.com/office/drawing/2014/main" val="2572200571"/>
                    </a:ext>
                  </a:extLst>
                </a:gridCol>
                <a:gridCol w="1659029">
                  <a:extLst>
                    <a:ext uri="{9D8B030D-6E8A-4147-A177-3AD203B41FA5}">
                      <a16:colId xmlns:a16="http://schemas.microsoft.com/office/drawing/2014/main" val="430432479"/>
                    </a:ext>
                  </a:extLst>
                </a:gridCol>
                <a:gridCol w="2089617">
                  <a:extLst>
                    <a:ext uri="{9D8B030D-6E8A-4147-A177-3AD203B41FA5}">
                      <a16:colId xmlns:a16="http://schemas.microsoft.com/office/drawing/2014/main" val="825032415"/>
                    </a:ext>
                  </a:extLst>
                </a:gridCol>
              </a:tblGrid>
              <a:tr h="212114">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Telefono</a:t>
                      </a:r>
                      <a:endParaRPr lang="en-GB" dirty="0"/>
                    </a:p>
                  </a:txBody>
                  <a:tcPr/>
                </a:tc>
                <a:tc>
                  <a:txBody>
                    <a:bodyPr/>
                    <a:lstStyle/>
                    <a:p>
                      <a:r>
                        <a:rPr lang="en-GB" dirty="0" err="1" smtClean="0"/>
                        <a:t>Residenza</a:t>
                      </a:r>
                      <a:endParaRPr lang="en-GB" dirty="0"/>
                    </a:p>
                  </a:txBody>
                  <a:tcPr/>
                </a:tc>
                <a:tc>
                  <a:txBody>
                    <a:bodyPr/>
                    <a:lstStyle/>
                    <a:p>
                      <a:r>
                        <a:rPr lang="en-GB" dirty="0" err="1" smtClean="0"/>
                        <a:t>Cod_corso</a:t>
                      </a:r>
                      <a:endParaRPr lang="en-GB" dirty="0"/>
                    </a:p>
                  </a:txBody>
                  <a:tcPr/>
                </a:tc>
                <a:extLst>
                  <a:ext uri="{0D108BD9-81ED-4DB2-BD59-A6C34878D82A}">
                    <a16:rowId xmlns:a16="http://schemas.microsoft.com/office/drawing/2014/main" val="3302664046"/>
                  </a:ext>
                </a:extLst>
              </a:tr>
              <a:tr h="368566">
                <a:tc>
                  <a:txBody>
                    <a:bodyPr/>
                    <a:lstStyle/>
                    <a:p>
                      <a:r>
                        <a:rPr lang="en-GB" dirty="0" smtClean="0"/>
                        <a:t>1</a:t>
                      </a:r>
                      <a:endParaRPr lang="en-GB" dirty="0"/>
                    </a:p>
                  </a:txBody>
                  <a:tcPr/>
                </a:tc>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smtClean="0"/>
                        <a:t>345541289</a:t>
                      </a:r>
                      <a:endParaRPr lang="en-GB" dirty="0"/>
                    </a:p>
                  </a:txBody>
                  <a:tcPr/>
                </a:tc>
                <a:tc>
                  <a:txBody>
                    <a:bodyPr/>
                    <a:lstStyle/>
                    <a:p>
                      <a:r>
                        <a:rPr lang="en-GB" dirty="0" smtClean="0"/>
                        <a:t>Trieste</a:t>
                      </a:r>
                      <a:endParaRPr lang="en-GB" dirty="0"/>
                    </a:p>
                  </a:txBody>
                  <a:tcPr/>
                </a:tc>
                <a:tc>
                  <a:txBody>
                    <a:bodyPr/>
                    <a:lstStyle/>
                    <a:p>
                      <a:r>
                        <a:rPr lang="en-GB" dirty="0" smtClean="0"/>
                        <a:t>1</a:t>
                      </a:r>
                      <a:endParaRPr lang="en-GB" dirty="0"/>
                    </a:p>
                  </a:txBody>
                  <a:tcPr/>
                </a:tc>
                <a:extLst>
                  <a:ext uri="{0D108BD9-81ED-4DB2-BD59-A6C34878D82A}">
                    <a16:rowId xmlns:a16="http://schemas.microsoft.com/office/drawing/2014/main" val="1683358185"/>
                  </a:ext>
                </a:extLst>
              </a:tr>
              <a:tr h="368566">
                <a:tc>
                  <a:txBody>
                    <a:bodyPr/>
                    <a:lstStyle/>
                    <a:p>
                      <a:r>
                        <a:rPr lang="en-GB" dirty="0" smtClean="0"/>
                        <a:t>2</a:t>
                      </a:r>
                      <a:endParaRPr lang="en-GB" dirty="0"/>
                    </a:p>
                  </a:txBody>
                  <a:tcPr/>
                </a:tc>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345541290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Udine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a:t>
                      </a:r>
                    </a:p>
                  </a:txBody>
                  <a:tcPr/>
                </a:tc>
                <a:extLst>
                  <a:ext uri="{0D108BD9-81ED-4DB2-BD59-A6C34878D82A}">
                    <a16:rowId xmlns:a16="http://schemas.microsoft.com/office/drawing/2014/main" val="2267636198"/>
                  </a:ext>
                </a:extLst>
              </a:tr>
              <a:tr h="368566">
                <a:tc>
                  <a:txBody>
                    <a:bodyPr/>
                    <a:lstStyle/>
                    <a:p>
                      <a:r>
                        <a:rPr lang="en-GB" dirty="0" smtClean="0"/>
                        <a:t>3</a:t>
                      </a:r>
                      <a:endParaRPr lang="en-GB" dirty="0"/>
                    </a:p>
                  </a:txBody>
                  <a:tcPr/>
                </a:tc>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345541291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Trieste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2</a:t>
                      </a:r>
                    </a:p>
                  </a:txBody>
                  <a:tcPr/>
                </a:tc>
                <a:extLst>
                  <a:ext uri="{0D108BD9-81ED-4DB2-BD59-A6C34878D82A}">
                    <a16:rowId xmlns:a16="http://schemas.microsoft.com/office/drawing/2014/main" val="3121520930"/>
                  </a:ext>
                </a:extLst>
              </a:tr>
              <a:tr h="368566">
                <a:tc>
                  <a:txBody>
                    <a:bodyPr/>
                    <a:lstStyle/>
                    <a:p>
                      <a:r>
                        <a:rPr lang="en-GB" dirty="0" smtClean="0"/>
                        <a:t>4</a:t>
                      </a:r>
                      <a:endParaRPr lang="en-GB" dirty="0"/>
                    </a:p>
                  </a:txBody>
                  <a:tcPr/>
                </a:tc>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347554433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Gorizia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a:t>
                      </a:r>
                    </a:p>
                  </a:txBody>
                  <a:tcPr/>
                </a:tc>
                <a:extLst>
                  <a:ext uri="{0D108BD9-81ED-4DB2-BD59-A6C34878D82A}">
                    <a16:rowId xmlns:a16="http://schemas.microsoft.com/office/drawing/2014/main" val="412115906"/>
                  </a:ext>
                </a:extLst>
              </a:tr>
              <a:tr h="368566">
                <a:tc>
                  <a:txBody>
                    <a:bodyPr/>
                    <a:lstStyle/>
                    <a:p>
                      <a:r>
                        <a:rPr lang="en-GB" dirty="0" smtClean="0"/>
                        <a:t>5</a:t>
                      </a:r>
                      <a:endParaRPr lang="en-GB" dirty="0"/>
                    </a:p>
                  </a:txBody>
                  <a:tcPr/>
                </a:tc>
                <a:tc>
                  <a:txBody>
                    <a:bodyPr/>
                    <a:lstStyle/>
                    <a:p>
                      <a:r>
                        <a:rPr lang="en-GB" dirty="0" smtClean="0"/>
                        <a:t>Gianni</a:t>
                      </a:r>
                      <a:endParaRPr lang="en-GB" dirty="0"/>
                    </a:p>
                  </a:txBody>
                  <a:tcPr/>
                </a:tc>
                <a:tc>
                  <a:txBody>
                    <a:bodyPr/>
                    <a:lstStyle/>
                    <a:p>
                      <a:r>
                        <a:rPr lang="en-GB" dirty="0" err="1" smtClean="0"/>
                        <a:t>Giglio</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345776611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Pordenone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txBody>
                  <a:tcPr/>
                </a:tc>
                <a:extLst>
                  <a:ext uri="{0D108BD9-81ED-4DB2-BD59-A6C34878D82A}">
                    <a16:rowId xmlns:a16="http://schemas.microsoft.com/office/drawing/2014/main" val="252441835"/>
                  </a:ext>
                </a:extLst>
              </a:tr>
            </a:tbl>
          </a:graphicData>
        </a:graphic>
      </p:graphicFrame>
      <p:sp>
        <p:nvSpPr>
          <p:cNvPr id="3" name="CasellaDiTesto 2"/>
          <p:cNvSpPr txBox="1"/>
          <p:nvPr/>
        </p:nvSpPr>
        <p:spPr>
          <a:xfrm>
            <a:off x="2256972" y="362754"/>
            <a:ext cx="1866348" cy="461665"/>
          </a:xfrm>
          <a:prstGeom prst="rect">
            <a:avLst/>
          </a:prstGeom>
          <a:noFill/>
        </p:spPr>
        <p:txBody>
          <a:bodyPr wrap="square" rtlCol="0">
            <a:spAutoFit/>
          </a:bodyPr>
          <a:lstStyle/>
          <a:p>
            <a:r>
              <a:rPr lang="it-IT" sz="2400" dirty="0" smtClean="0"/>
              <a:t>Studenti</a:t>
            </a:r>
            <a:endParaRPr lang="it-IT" dirty="0"/>
          </a:p>
        </p:txBody>
      </p:sp>
      <p:sp>
        <p:nvSpPr>
          <p:cNvPr id="4" name="CasellaDiTesto 3"/>
          <p:cNvSpPr txBox="1"/>
          <p:nvPr/>
        </p:nvSpPr>
        <p:spPr>
          <a:xfrm>
            <a:off x="381001" y="167786"/>
            <a:ext cx="1338942" cy="646331"/>
          </a:xfrm>
          <a:prstGeom prst="rect">
            <a:avLst/>
          </a:prstGeom>
          <a:noFill/>
        </p:spPr>
        <p:txBody>
          <a:bodyPr wrap="square" rtlCol="0">
            <a:spAutoFit/>
          </a:bodyPr>
          <a:lstStyle/>
          <a:p>
            <a:r>
              <a:rPr lang="it-IT" dirty="0" smtClean="0"/>
              <a:t>Tabelle di partenza</a:t>
            </a:r>
            <a:endParaRPr lang="it-IT" dirty="0"/>
          </a:p>
        </p:txBody>
      </p:sp>
      <p:sp>
        <p:nvSpPr>
          <p:cNvPr id="5" name="CasellaDiTesto 4"/>
          <p:cNvSpPr txBox="1"/>
          <p:nvPr/>
        </p:nvSpPr>
        <p:spPr>
          <a:xfrm>
            <a:off x="9189750" y="3989870"/>
            <a:ext cx="2801264" cy="369332"/>
          </a:xfrm>
          <a:prstGeom prst="rect">
            <a:avLst/>
          </a:prstGeom>
          <a:noFill/>
        </p:spPr>
        <p:txBody>
          <a:bodyPr wrap="square" rtlCol="0">
            <a:spAutoFit/>
          </a:bodyPr>
          <a:lstStyle/>
          <a:p>
            <a:r>
              <a:rPr lang="it-IT" dirty="0" smtClean="0"/>
              <a:t>Risultato: tabella derivata</a:t>
            </a:r>
            <a:endParaRPr lang="it-IT" dirty="0"/>
          </a:p>
        </p:txBody>
      </p:sp>
      <p:graphicFrame>
        <p:nvGraphicFramePr>
          <p:cNvPr id="6" name="Tabella 5"/>
          <p:cNvGraphicFramePr>
            <a:graphicFrameLocks noGrp="1"/>
          </p:cNvGraphicFramePr>
          <p:nvPr>
            <p:extLst>
              <p:ext uri="{D42A27DB-BD31-4B8C-83A1-F6EECF244321}">
                <p14:modId xmlns:p14="http://schemas.microsoft.com/office/powerpoint/2010/main" val="4219917220"/>
              </p:ext>
            </p:extLst>
          </p:nvPr>
        </p:nvGraphicFramePr>
        <p:xfrm>
          <a:off x="5689593" y="4495647"/>
          <a:ext cx="6326026" cy="2208590"/>
        </p:xfrm>
        <a:graphic>
          <a:graphicData uri="http://schemas.openxmlformats.org/drawingml/2006/table">
            <a:tbl>
              <a:tblPr firstRow="1" bandRow="1">
                <a:tableStyleId>{5C22544A-7EE6-4342-B048-85BDC9FD1C3A}</a:tableStyleId>
              </a:tblPr>
              <a:tblGrid>
                <a:gridCol w="2086768">
                  <a:extLst>
                    <a:ext uri="{9D8B030D-6E8A-4147-A177-3AD203B41FA5}">
                      <a16:colId xmlns:a16="http://schemas.microsoft.com/office/drawing/2014/main" val="2495839413"/>
                    </a:ext>
                  </a:extLst>
                </a:gridCol>
                <a:gridCol w="2119629">
                  <a:extLst>
                    <a:ext uri="{9D8B030D-6E8A-4147-A177-3AD203B41FA5}">
                      <a16:colId xmlns:a16="http://schemas.microsoft.com/office/drawing/2014/main" val="1472428531"/>
                    </a:ext>
                  </a:extLst>
                </a:gridCol>
                <a:gridCol w="2119629">
                  <a:extLst>
                    <a:ext uri="{9D8B030D-6E8A-4147-A177-3AD203B41FA5}">
                      <a16:colId xmlns:a16="http://schemas.microsoft.com/office/drawing/2014/main" val="2690629229"/>
                    </a:ext>
                  </a:extLst>
                </a:gridCol>
              </a:tblGrid>
              <a:tr h="212114">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Denominazione</a:t>
                      </a:r>
                      <a:endParaRPr lang="en-GB" dirty="0"/>
                    </a:p>
                  </a:txBody>
                  <a:tcPr/>
                </a:tc>
                <a:extLst>
                  <a:ext uri="{0D108BD9-81ED-4DB2-BD59-A6C34878D82A}">
                    <a16:rowId xmlns:a16="http://schemas.microsoft.com/office/drawing/2014/main" val="2059901079"/>
                  </a:ext>
                </a:extLst>
              </a:tr>
              <a:tr h="368566">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it-IT" noProof="0" dirty="0" smtClean="0"/>
                        <a:t>Fisica</a:t>
                      </a:r>
                      <a:endParaRPr lang="it-IT" noProof="0" dirty="0"/>
                    </a:p>
                  </a:txBody>
                  <a:tcPr/>
                </a:tc>
                <a:extLst>
                  <a:ext uri="{0D108BD9-81ED-4DB2-BD59-A6C34878D82A}">
                    <a16:rowId xmlns:a16="http://schemas.microsoft.com/office/drawing/2014/main" val="1199830101"/>
                  </a:ext>
                </a:extLst>
              </a:tr>
              <a:tr h="368566">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r>
                        <a:rPr lang="it-IT" noProof="0" dirty="0" smtClean="0"/>
                        <a:t>Matematica</a:t>
                      </a:r>
                      <a:endParaRPr lang="it-IT" noProof="0" dirty="0"/>
                    </a:p>
                  </a:txBody>
                  <a:tcPr/>
                </a:tc>
                <a:extLst>
                  <a:ext uri="{0D108BD9-81ED-4DB2-BD59-A6C34878D82A}">
                    <a16:rowId xmlns:a16="http://schemas.microsoft.com/office/drawing/2014/main" val="1791528299"/>
                  </a:ext>
                </a:extLst>
              </a:tr>
              <a:tr h="368566">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r>
                        <a:rPr lang="it-IT" noProof="0" dirty="0" smtClean="0"/>
                        <a:t>Economia</a:t>
                      </a:r>
                      <a:endParaRPr lang="it-IT" noProof="0" dirty="0"/>
                    </a:p>
                  </a:txBody>
                  <a:tcPr/>
                </a:tc>
                <a:extLst>
                  <a:ext uri="{0D108BD9-81ED-4DB2-BD59-A6C34878D82A}">
                    <a16:rowId xmlns:a16="http://schemas.microsoft.com/office/drawing/2014/main" val="579188175"/>
                  </a:ext>
                </a:extLst>
              </a:tr>
              <a:tr h="368566">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r>
                        <a:rPr lang="it-IT" noProof="0" dirty="0" smtClean="0"/>
                        <a:t>Fisica</a:t>
                      </a:r>
                      <a:endParaRPr lang="it-IT" noProof="0" dirty="0"/>
                    </a:p>
                  </a:txBody>
                  <a:tcPr/>
                </a:tc>
                <a:extLst>
                  <a:ext uri="{0D108BD9-81ED-4DB2-BD59-A6C34878D82A}">
                    <a16:rowId xmlns:a16="http://schemas.microsoft.com/office/drawing/2014/main" val="2495459678"/>
                  </a:ext>
                </a:extLst>
              </a:tr>
              <a:tr h="368566">
                <a:tc>
                  <a:txBody>
                    <a:bodyPr/>
                    <a:lstStyle/>
                    <a:p>
                      <a:endParaRPr lang="en-GB" dirty="0"/>
                    </a:p>
                  </a:txBody>
                  <a:tcPr/>
                </a:tc>
                <a:tc>
                  <a:txBody>
                    <a:bodyPr/>
                    <a:lstStyle/>
                    <a:p>
                      <a:endParaRPr lang="en-GB" dirty="0"/>
                    </a:p>
                  </a:txBody>
                  <a:tcPr/>
                </a:tc>
                <a:tc>
                  <a:txBody>
                    <a:bodyPr/>
                    <a:lstStyle/>
                    <a:p>
                      <a:r>
                        <a:rPr lang="it-IT" noProof="0" dirty="0" smtClean="0"/>
                        <a:t>Lettere moderne</a:t>
                      </a:r>
                      <a:endParaRPr lang="it-IT" noProof="0" dirty="0"/>
                    </a:p>
                  </a:txBody>
                  <a:tcPr/>
                </a:tc>
                <a:extLst>
                  <a:ext uri="{0D108BD9-81ED-4DB2-BD59-A6C34878D82A}">
                    <a16:rowId xmlns:a16="http://schemas.microsoft.com/office/drawing/2014/main" val="2962009058"/>
                  </a:ext>
                </a:extLst>
              </a:tr>
            </a:tbl>
          </a:graphicData>
        </a:graphic>
      </p:graphicFrame>
      <p:sp>
        <p:nvSpPr>
          <p:cNvPr id="8" name="Rettangolo 7"/>
          <p:cNvSpPr/>
          <p:nvPr/>
        </p:nvSpPr>
        <p:spPr>
          <a:xfrm>
            <a:off x="303480" y="3360395"/>
            <a:ext cx="8230920" cy="2308324"/>
          </a:xfrm>
          <a:prstGeom prst="rect">
            <a:avLst/>
          </a:prstGeom>
        </p:spPr>
        <p:txBody>
          <a:bodyPr wrap="square">
            <a:spAutoFit/>
          </a:bodyPr>
          <a:lstStyle/>
          <a:p>
            <a:r>
              <a:rPr lang="it-IT" dirty="0" smtClean="0"/>
              <a:t>La Query sarà:</a:t>
            </a:r>
          </a:p>
          <a:p>
            <a:endParaRPr lang="it-IT" b="1" dirty="0"/>
          </a:p>
          <a:p>
            <a:r>
              <a:rPr lang="it-IT" b="1" dirty="0" smtClean="0"/>
              <a:t>Select</a:t>
            </a:r>
            <a:r>
              <a:rPr lang="it-IT" dirty="0" smtClean="0"/>
              <a:t> </a:t>
            </a:r>
            <a:r>
              <a:rPr lang="it-IT" dirty="0" err="1"/>
              <a:t>Studenti.Nome</a:t>
            </a:r>
            <a:r>
              <a:rPr lang="it-IT" dirty="0"/>
              <a:t>, </a:t>
            </a:r>
            <a:r>
              <a:rPr lang="it-IT" dirty="0" err="1"/>
              <a:t>Studenti.Cognome</a:t>
            </a:r>
            <a:r>
              <a:rPr lang="it-IT" dirty="0"/>
              <a:t>, Corsi di </a:t>
            </a:r>
            <a:r>
              <a:rPr lang="it-IT" dirty="0" err="1"/>
              <a:t>laurea.Denominazione</a:t>
            </a:r>
            <a:endParaRPr lang="it-IT" dirty="0"/>
          </a:p>
          <a:p>
            <a:r>
              <a:rPr lang="it-IT" b="1" dirty="0"/>
              <a:t>From</a:t>
            </a:r>
            <a:r>
              <a:rPr lang="it-IT" dirty="0"/>
              <a:t> Studenti </a:t>
            </a:r>
          </a:p>
          <a:p>
            <a:r>
              <a:rPr lang="it-IT" b="1" dirty="0" smtClean="0"/>
              <a:t>Right </a:t>
            </a:r>
            <a:r>
              <a:rPr lang="it-IT" b="1" dirty="0"/>
              <a:t>join </a:t>
            </a:r>
            <a:r>
              <a:rPr lang="en-US" dirty="0" err="1"/>
              <a:t>Corsi</a:t>
            </a:r>
            <a:r>
              <a:rPr lang="en-US" dirty="0"/>
              <a:t> di </a:t>
            </a:r>
            <a:r>
              <a:rPr lang="en-US" dirty="0" err="1"/>
              <a:t>laurea</a:t>
            </a:r>
            <a:endParaRPr lang="en-US" dirty="0"/>
          </a:p>
          <a:p>
            <a:r>
              <a:rPr lang="en-US" b="1" dirty="0"/>
              <a:t>on</a:t>
            </a:r>
            <a:r>
              <a:rPr lang="en-US" dirty="0"/>
              <a:t> </a:t>
            </a:r>
            <a:r>
              <a:rPr lang="en-US" dirty="0" err="1"/>
              <a:t>Studenti.Cod_corso</a:t>
            </a:r>
            <a:r>
              <a:rPr lang="en-US" dirty="0"/>
              <a:t> = </a:t>
            </a:r>
            <a:r>
              <a:rPr lang="it-IT" dirty="0"/>
              <a:t>Corsi di </a:t>
            </a:r>
            <a:r>
              <a:rPr lang="it-IT" dirty="0" err="1"/>
              <a:t>laurea.Codice</a:t>
            </a:r>
            <a:endParaRPr lang="it-IT" dirty="0"/>
          </a:p>
          <a:p>
            <a:endParaRPr lang="it-IT" dirty="0"/>
          </a:p>
          <a:p>
            <a:endParaRPr lang="it-IT" dirty="0"/>
          </a:p>
        </p:txBody>
      </p:sp>
      <p:sp>
        <p:nvSpPr>
          <p:cNvPr id="11" name="CasellaDiTesto 10"/>
          <p:cNvSpPr txBox="1"/>
          <p:nvPr/>
        </p:nvSpPr>
        <p:spPr>
          <a:xfrm>
            <a:off x="381001" y="5366657"/>
            <a:ext cx="5148942" cy="1200329"/>
          </a:xfrm>
          <a:prstGeom prst="rect">
            <a:avLst/>
          </a:prstGeom>
          <a:noFill/>
        </p:spPr>
        <p:txBody>
          <a:bodyPr wrap="square" rtlCol="0">
            <a:spAutoFit/>
          </a:bodyPr>
          <a:lstStyle/>
          <a:p>
            <a:r>
              <a:rPr lang="it-IT" b="1" dirty="0" smtClean="0"/>
              <a:t>Notare</a:t>
            </a:r>
            <a:r>
              <a:rPr lang="it-IT" dirty="0" smtClean="0"/>
              <a:t> che la tabella derivata risultato riporta tutti i record di Corsi di laurea e non riporta lo studente Gianni Giglio in quanto non esiste per il suo record la FK </a:t>
            </a:r>
            <a:r>
              <a:rPr lang="it-IT" dirty="0" err="1" smtClean="0"/>
              <a:t>Cod_corso</a:t>
            </a:r>
            <a:r>
              <a:rPr lang="it-IT" dirty="0" smtClean="0"/>
              <a:t>.</a:t>
            </a:r>
            <a:endParaRPr lang="it-IT" dirty="0"/>
          </a:p>
        </p:txBody>
      </p:sp>
      <p:sp>
        <p:nvSpPr>
          <p:cNvPr id="7" name="Ovale 6"/>
          <p:cNvSpPr/>
          <p:nvPr/>
        </p:nvSpPr>
        <p:spPr>
          <a:xfrm>
            <a:off x="8534400" y="2634343"/>
            <a:ext cx="1578429" cy="5007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23958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5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4800" y="228600"/>
            <a:ext cx="11223171" cy="1846659"/>
          </a:xfrm>
          <a:prstGeom prst="rect">
            <a:avLst/>
          </a:prstGeom>
          <a:noFill/>
        </p:spPr>
        <p:txBody>
          <a:bodyPr wrap="square" rtlCol="0">
            <a:spAutoFit/>
          </a:bodyPr>
          <a:lstStyle/>
          <a:p>
            <a:r>
              <a:rPr lang="it-IT" sz="2400" b="1" dirty="0" smtClean="0">
                <a:solidFill>
                  <a:srgbClr val="FF0000"/>
                </a:solidFill>
              </a:rPr>
              <a:t>NB</a:t>
            </a:r>
            <a:r>
              <a:rPr lang="it-IT" dirty="0" smtClean="0"/>
              <a:t>. </a:t>
            </a:r>
            <a:r>
              <a:rPr lang="it-IT" b="1" dirty="0" smtClean="0"/>
              <a:t>Per ricordare la sintassi del comando </a:t>
            </a:r>
            <a:r>
              <a:rPr lang="it-IT" b="1" dirty="0" err="1" smtClean="0"/>
              <a:t>select</a:t>
            </a:r>
            <a:r>
              <a:rPr lang="it-IT" b="1" dirty="0" smtClean="0"/>
              <a:t> con le chiavi </a:t>
            </a:r>
            <a:r>
              <a:rPr lang="it-IT" b="1" dirty="0" err="1" smtClean="0"/>
              <a:t>left</a:t>
            </a:r>
            <a:r>
              <a:rPr lang="it-IT" b="1" dirty="0" smtClean="0"/>
              <a:t> e right join</a:t>
            </a:r>
            <a:r>
              <a:rPr lang="it-IT" dirty="0" smtClean="0"/>
              <a:t>: consideriamo le due tavole, la prima è quella dopo il From, la seconda dopo la clausola join. Immaginiamo di scriverle come su un foglio di carta, da sinistra a destra: avremo la prima a sinistra (quella dopo il from) e la seconda a destra (quella dopo il join). Quando si scrive </a:t>
            </a:r>
            <a:r>
              <a:rPr lang="it-IT" dirty="0" err="1" smtClean="0"/>
              <a:t>left</a:t>
            </a:r>
            <a:r>
              <a:rPr lang="it-IT" dirty="0" smtClean="0"/>
              <a:t> join si immagina di prendere tutti i record della tavola di sinistra (la prima, quella dopo il from). Quando si scrive right join si immagine di prendere tutti i record della tavola di destra (la seconda, quella dopo il join). </a:t>
            </a:r>
          </a:p>
        </p:txBody>
      </p:sp>
      <p:sp>
        <p:nvSpPr>
          <p:cNvPr id="3" name="CasellaDiTesto 2"/>
          <p:cNvSpPr txBox="1"/>
          <p:nvPr/>
        </p:nvSpPr>
        <p:spPr>
          <a:xfrm>
            <a:off x="446314" y="2155371"/>
            <a:ext cx="11353800" cy="1477328"/>
          </a:xfrm>
          <a:prstGeom prst="rect">
            <a:avLst/>
          </a:prstGeom>
          <a:noFill/>
        </p:spPr>
        <p:txBody>
          <a:bodyPr wrap="square" rtlCol="0">
            <a:spAutoFit/>
          </a:bodyPr>
          <a:lstStyle/>
          <a:p>
            <a:r>
              <a:rPr lang="it-IT" dirty="0" smtClean="0"/>
              <a:t>Sinora abbiamo considerato solamente la relazione Corsi di laurea/Studenti (1:N – uno a molti).</a:t>
            </a:r>
          </a:p>
          <a:p>
            <a:r>
              <a:rPr lang="it-IT" dirty="0" smtClean="0"/>
              <a:t>Ora considereremo una relazione N:N (molti a molti).</a:t>
            </a:r>
          </a:p>
          <a:p>
            <a:r>
              <a:rPr lang="it-IT" dirty="0" smtClean="0"/>
              <a:t>Aggiungiamo quindi un’</a:t>
            </a:r>
            <a:r>
              <a:rPr lang="it-IT" dirty="0" err="1" smtClean="0"/>
              <a:t>entita</a:t>
            </a:r>
            <a:r>
              <a:rPr lang="it-IT" dirty="0" smtClean="0"/>
              <a:t>/tabella al nostro database universitario: i docenti (un docente insegna in più corsi di laurea; in un corso di laurea insegnano più docenti.</a:t>
            </a:r>
          </a:p>
          <a:p>
            <a:r>
              <a:rPr lang="it-IT" dirty="0" smtClean="0"/>
              <a:t>Avremo quindi:</a:t>
            </a:r>
            <a:endParaRPr lang="it-IT" dirty="0"/>
          </a:p>
        </p:txBody>
      </p:sp>
      <p:grpSp>
        <p:nvGrpSpPr>
          <p:cNvPr id="4" name="Gruppo 3"/>
          <p:cNvGrpSpPr/>
          <p:nvPr/>
        </p:nvGrpSpPr>
        <p:grpSpPr>
          <a:xfrm>
            <a:off x="1984599" y="4388339"/>
            <a:ext cx="7496858" cy="1237595"/>
            <a:chOff x="2597036" y="4586458"/>
            <a:chExt cx="7010858" cy="1237595"/>
          </a:xfrm>
        </p:grpSpPr>
        <p:grpSp>
          <p:nvGrpSpPr>
            <p:cNvPr id="5" name="Gruppo 4"/>
            <p:cNvGrpSpPr/>
            <p:nvPr/>
          </p:nvGrpSpPr>
          <p:grpSpPr>
            <a:xfrm>
              <a:off x="2597036" y="4586458"/>
              <a:ext cx="7010858" cy="1237595"/>
              <a:chOff x="471055" y="1819564"/>
              <a:chExt cx="7010858" cy="1237595"/>
            </a:xfrm>
          </p:grpSpPr>
          <p:sp>
            <p:nvSpPr>
              <p:cNvPr id="9" name="Rettangolo 8"/>
              <p:cNvSpPr/>
              <p:nvPr/>
            </p:nvSpPr>
            <p:spPr>
              <a:xfrm>
                <a:off x="471055" y="1819564"/>
                <a:ext cx="2032000" cy="12099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9"/>
              <p:cNvSpPr txBox="1"/>
              <p:nvPr/>
            </p:nvSpPr>
            <p:spPr>
              <a:xfrm>
                <a:off x="629920" y="2103120"/>
                <a:ext cx="1676400" cy="369332"/>
              </a:xfrm>
              <a:prstGeom prst="rect">
                <a:avLst/>
              </a:prstGeom>
              <a:noFill/>
            </p:spPr>
            <p:txBody>
              <a:bodyPr wrap="square" rtlCol="0">
                <a:spAutoFit/>
              </a:bodyPr>
              <a:lstStyle/>
              <a:p>
                <a:r>
                  <a:rPr lang="en-GB" b="1" dirty="0" err="1" smtClean="0"/>
                  <a:t>Docente</a:t>
                </a:r>
                <a:endParaRPr lang="en-GB" b="1" dirty="0"/>
              </a:p>
            </p:txBody>
          </p:sp>
          <p:pic>
            <p:nvPicPr>
              <p:cNvPr id="11" name="Immagine 10"/>
              <p:cNvPicPr>
                <a:picLocks noChangeAspect="1"/>
              </p:cNvPicPr>
              <p:nvPr/>
            </p:nvPicPr>
            <p:blipFill>
              <a:blip r:embed="rId4"/>
              <a:stretch>
                <a:fillRect/>
              </a:stretch>
            </p:blipFill>
            <p:spPr>
              <a:xfrm>
                <a:off x="5421286" y="1819564"/>
                <a:ext cx="2060627" cy="1237595"/>
              </a:xfrm>
              <a:prstGeom prst="rect">
                <a:avLst/>
              </a:prstGeom>
            </p:spPr>
          </p:pic>
          <p:sp>
            <p:nvSpPr>
              <p:cNvPr id="12" name="CasellaDiTesto 11"/>
              <p:cNvSpPr txBox="1"/>
              <p:nvPr/>
            </p:nvSpPr>
            <p:spPr>
              <a:xfrm>
                <a:off x="5613399" y="2107799"/>
                <a:ext cx="1676400" cy="646331"/>
              </a:xfrm>
              <a:prstGeom prst="rect">
                <a:avLst/>
              </a:prstGeom>
              <a:noFill/>
            </p:spPr>
            <p:txBody>
              <a:bodyPr wrap="square" rtlCol="0">
                <a:spAutoFit/>
              </a:bodyPr>
              <a:lstStyle/>
              <a:p>
                <a:r>
                  <a:rPr lang="en-GB" b="1" dirty="0" err="1" smtClean="0"/>
                  <a:t>Corsi</a:t>
                </a:r>
                <a:r>
                  <a:rPr lang="en-GB" b="1" dirty="0" smtClean="0"/>
                  <a:t> di </a:t>
                </a:r>
                <a:r>
                  <a:rPr lang="en-GB" b="1" dirty="0" err="1" smtClean="0"/>
                  <a:t>laurea</a:t>
                </a:r>
                <a:endParaRPr lang="en-GB" b="1" dirty="0"/>
              </a:p>
            </p:txBody>
          </p:sp>
          <p:sp>
            <p:nvSpPr>
              <p:cNvPr id="13" name="CasellaDiTesto 12"/>
              <p:cNvSpPr txBox="1"/>
              <p:nvPr/>
            </p:nvSpPr>
            <p:spPr>
              <a:xfrm>
                <a:off x="2460916" y="1994262"/>
                <a:ext cx="2052320" cy="369332"/>
              </a:xfrm>
              <a:prstGeom prst="rect">
                <a:avLst/>
              </a:prstGeom>
              <a:noFill/>
            </p:spPr>
            <p:txBody>
              <a:bodyPr wrap="square" rtlCol="0">
                <a:spAutoFit/>
              </a:bodyPr>
              <a:lstStyle/>
              <a:p>
                <a:r>
                  <a:rPr lang="en-GB" dirty="0" err="1" smtClean="0"/>
                  <a:t>Insegna</a:t>
                </a:r>
                <a:r>
                  <a:rPr lang="en-GB" dirty="0" smtClean="0"/>
                  <a:t> in </a:t>
                </a:r>
                <a:endParaRPr lang="en-GB" dirty="0"/>
              </a:p>
            </p:txBody>
          </p:sp>
          <p:sp>
            <p:nvSpPr>
              <p:cNvPr id="14" name="CasellaDiTesto 13"/>
              <p:cNvSpPr txBox="1"/>
              <p:nvPr/>
            </p:nvSpPr>
            <p:spPr>
              <a:xfrm>
                <a:off x="4132578" y="2590812"/>
                <a:ext cx="1855815" cy="377764"/>
              </a:xfrm>
              <a:prstGeom prst="rect">
                <a:avLst/>
              </a:prstGeom>
              <a:noFill/>
            </p:spPr>
            <p:txBody>
              <a:bodyPr wrap="square" rtlCol="0">
                <a:spAutoFit/>
              </a:bodyPr>
              <a:lstStyle/>
              <a:p>
                <a:r>
                  <a:rPr lang="en-GB" dirty="0" err="1" smtClean="0"/>
                  <a:t>insegnano</a:t>
                </a:r>
                <a:endParaRPr lang="en-GB" dirty="0"/>
              </a:p>
            </p:txBody>
          </p:sp>
        </p:grpSp>
        <p:cxnSp>
          <p:nvCxnSpPr>
            <p:cNvPr id="6" name="Connettore 2 5"/>
            <p:cNvCxnSpPr>
              <a:stCxn id="11" idx="1"/>
              <a:endCxn id="9" idx="3"/>
            </p:cNvCxnSpPr>
            <p:nvPr/>
          </p:nvCxnSpPr>
          <p:spPr>
            <a:xfrm flipH="1" flipV="1">
              <a:off x="4629036" y="5191440"/>
              <a:ext cx="2918231" cy="13816"/>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4629036" y="5357706"/>
              <a:ext cx="390004" cy="377764"/>
            </a:xfrm>
            <a:prstGeom prst="rect">
              <a:avLst/>
            </a:prstGeom>
            <a:noFill/>
          </p:spPr>
          <p:txBody>
            <a:bodyPr wrap="square" rtlCol="0">
              <a:spAutoFit/>
            </a:bodyPr>
            <a:lstStyle/>
            <a:p>
              <a:r>
                <a:rPr lang="en-GB" dirty="0" smtClean="0"/>
                <a:t>N</a:t>
              </a:r>
              <a:endParaRPr lang="en-GB" dirty="0"/>
            </a:p>
          </p:txBody>
        </p:sp>
        <p:sp>
          <p:nvSpPr>
            <p:cNvPr id="8" name="CasellaDiTesto 7"/>
            <p:cNvSpPr txBox="1"/>
            <p:nvPr/>
          </p:nvSpPr>
          <p:spPr>
            <a:xfrm>
              <a:off x="7216946" y="4714835"/>
              <a:ext cx="390004" cy="377764"/>
            </a:xfrm>
            <a:prstGeom prst="rect">
              <a:avLst/>
            </a:prstGeom>
            <a:noFill/>
          </p:spPr>
          <p:txBody>
            <a:bodyPr wrap="square" rtlCol="0">
              <a:spAutoFit/>
            </a:bodyPr>
            <a:lstStyle/>
            <a:p>
              <a:r>
                <a:rPr lang="en-GB" dirty="0" smtClean="0"/>
                <a:t>N</a:t>
              </a:r>
              <a:endParaRPr lang="en-GB" dirty="0"/>
            </a:p>
          </p:txBody>
        </p:sp>
      </p:grpSp>
      <p:pic>
        <p:nvPicPr>
          <p:cNvPr id="1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9257" y="3691468"/>
            <a:ext cx="406400" cy="406400"/>
          </a:xfrm>
          <a:prstGeom prst="rect">
            <a:avLst/>
          </a:prstGeom>
        </p:spPr>
      </p:pic>
    </p:spTree>
    <p:extLst>
      <p:ext uri="{BB962C8B-B14F-4D97-AF65-F5344CB8AC3E}">
        <p14:creationId xmlns:p14="http://schemas.microsoft.com/office/powerpoint/2010/main" val="854878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1"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34109" y="267855"/>
            <a:ext cx="11351491" cy="523220"/>
          </a:xfrm>
          <a:prstGeom prst="rect">
            <a:avLst/>
          </a:prstGeom>
          <a:noFill/>
        </p:spPr>
        <p:txBody>
          <a:bodyPr wrap="square" rtlCol="0">
            <a:spAutoFit/>
          </a:bodyPr>
          <a:lstStyle/>
          <a:p>
            <a:pPr algn="ctr"/>
            <a:r>
              <a:rPr lang="en-GB" sz="2800" dirty="0" smtClean="0"/>
              <a:t>Le </a:t>
            </a:r>
            <a:r>
              <a:rPr lang="en-GB" sz="2800" dirty="0" err="1" smtClean="0"/>
              <a:t>tavole</a:t>
            </a:r>
            <a:r>
              <a:rPr lang="en-GB" sz="2800" dirty="0" smtClean="0"/>
              <a:t> in un database</a:t>
            </a:r>
            <a:endParaRPr lang="en-GB" sz="2800" dirty="0"/>
          </a:p>
        </p:txBody>
      </p:sp>
      <p:sp>
        <p:nvSpPr>
          <p:cNvPr id="5" name="CasellaDiTesto 4"/>
          <p:cNvSpPr txBox="1"/>
          <p:nvPr/>
        </p:nvSpPr>
        <p:spPr>
          <a:xfrm>
            <a:off x="267855" y="988291"/>
            <a:ext cx="11517745" cy="2308324"/>
          </a:xfrm>
          <a:prstGeom prst="rect">
            <a:avLst/>
          </a:prstGeom>
          <a:noFill/>
        </p:spPr>
        <p:txBody>
          <a:bodyPr wrap="square" rtlCol="0">
            <a:spAutoFit/>
          </a:bodyPr>
          <a:lstStyle/>
          <a:p>
            <a:r>
              <a:rPr lang="it-IT" b="1" dirty="0" smtClean="0">
                <a:latin typeface="MS Sans Serif"/>
                <a:ea typeface="Times New Roman" panose="02020603050405020304" pitchFamily="18" charset="0"/>
                <a:cs typeface="Times New Roman" panose="02020603050405020304" pitchFamily="18" charset="0"/>
              </a:rPr>
              <a:t>Tavola</a:t>
            </a:r>
            <a:r>
              <a:rPr lang="it-IT" dirty="0" smtClean="0">
                <a:latin typeface="MS Sans Serif"/>
                <a:ea typeface="Times New Roman" panose="02020603050405020304" pitchFamily="18" charset="0"/>
                <a:cs typeface="Times New Roman" panose="02020603050405020304" pitchFamily="18" charset="0"/>
              </a:rPr>
              <a:t>: matrice non quadrata costituita da righe e colonne</a:t>
            </a:r>
          </a:p>
          <a:p>
            <a:r>
              <a:rPr lang="it-IT" b="1" dirty="0" smtClean="0"/>
              <a:t>Righe</a:t>
            </a:r>
            <a:r>
              <a:rPr lang="it-IT" dirty="0" smtClean="0"/>
              <a:t> – </a:t>
            </a:r>
            <a:r>
              <a:rPr lang="it-IT" b="1" dirty="0" err="1" smtClean="0"/>
              <a:t>records</a:t>
            </a:r>
            <a:r>
              <a:rPr lang="it-IT" dirty="0" smtClean="0"/>
              <a:t>. In genere sono più numerose delle colonne. Sono omogenee in quanto specificano gli attributi di un determinate oggetto (istanza di una entità). I record non sono ordinati. Questo vuol dire che in un database relazionale non esiste alcun primo o ultimo record (o prima riga o prima istanza), di volta in volta i record possono essere ordinati a piacimento nelle visualizzazioni degli utenti.</a:t>
            </a:r>
          </a:p>
          <a:p>
            <a:r>
              <a:rPr lang="it-IT" b="1" dirty="0" smtClean="0"/>
              <a:t>Colonne</a:t>
            </a:r>
            <a:r>
              <a:rPr lang="it-IT" dirty="0" smtClean="0"/>
              <a:t> – </a:t>
            </a:r>
            <a:r>
              <a:rPr lang="it-IT" b="1" dirty="0" err="1" smtClean="0"/>
              <a:t>fields</a:t>
            </a:r>
            <a:r>
              <a:rPr lang="it-IT" dirty="0" smtClean="0"/>
              <a:t>. Sono definite in modo da contenere uno specifico tipo di dato. In tal senso sono omogenee in quanto </a:t>
            </a:r>
            <a:r>
              <a:rPr lang="it-IT" dirty="0" smtClean="0">
                <a:latin typeface="MS Sans Serif"/>
                <a:ea typeface="Times New Roman" panose="02020603050405020304" pitchFamily="18" charset="0"/>
                <a:cs typeface="Times New Roman" panose="02020603050405020304" pitchFamily="18" charset="0"/>
              </a:rPr>
              <a:t>riportano lo stesso tipo di attributo per ciascun record.</a:t>
            </a:r>
          </a:p>
          <a:p>
            <a:endParaRPr lang="en-GB" dirty="0"/>
          </a:p>
        </p:txBody>
      </p:sp>
      <p:graphicFrame>
        <p:nvGraphicFramePr>
          <p:cNvPr id="10" name="Tabella 9"/>
          <p:cNvGraphicFramePr>
            <a:graphicFrameLocks noGrp="1"/>
          </p:cNvGraphicFramePr>
          <p:nvPr>
            <p:extLst>
              <p:ext uri="{D42A27DB-BD31-4B8C-83A1-F6EECF244321}">
                <p14:modId xmlns:p14="http://schemas.microsoft.com/office/powerpoint/2010/main" val="2501585329"/>
              </p:ext>
            </p:extLst>
          </p:nvPr>
        </p:nvGraphicFramePr>
        <p:xfrm>
          <a:off x="434109" y="3863162"/>
          <a:ext cx="5375564" cy="2272377"/>
        </p:xfrm>
        <a:graphic>
          <a:graphicData uri="http://schemas.openxmlformats.org/drawingml/2006/table">
            <a:tbl>
              <a:tblPr firstRow="1" bandRow="1">
                <a:tableStyleId>{5C22544A-7EE6-4342-B048-85BDC9FD1C3A}</a:tableStyleId>
              </a:tblPr>
              <a:tblGrid>
                <a:gridCol w="1337147">
                  <a:extLst>
                    <a:ext uri="{9D8B030D-6E8A-4147-A177-3AD203B41FA5}">
                      <a16:colId xmlns:a16="http://schemas.microsoft.com/office/drawing/2014/main" val="423648316"/>
                    </a:ext>
                  </a:extLst>
                </a:gridCol>
                <a:gridCol w="1135132">
                  <a:extLst>
                    <a:ext uri="{9D8B030D-6E8A-4147-A177-3AD203B41FA5}">
                      <a16:colId xmlns:a16="http://schemas.microsoft.com/office/drawing/2014/main" val="3773977660"/>
                    </a:ext>
                  </a:extLst>
                </a:gridCol>
                <a:gridCol w="1317906">
                  <a:extLst>
                    <a:ext uri="{9D8B030D-6E8A-4147-A177-3AD203B41FA5}">
                      <a16:colId xmlns:a16="http://schemas.microsoft.com/office/drawing/2014/main" val="1829540382"/>
                    </a:ext>
                  </a:extLst>
                </a:gridCol>
                <a:gridCol w="1585379">
                  <a:extLst>
                    <a:ext uri="{9D8B030D-6E8A-4147-A177-3AD203B41FA5}">
                      <a16:colId xmlns:a16="http://schemas.microsoft.com/office/drawing/2014/main" val="2572200571"/>
                    </a:ext>
                  </a:extLst>
                </a:gridCol>
              </a:tblGrid>
              <a:tr h="363165">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Telefono</a:t>
                      </a:r>
                      <a:endParaRPr lang="en-GB" dirty="0"/>
                    </a:p>
                  </a:txBody>
                  <a:tcPr/>
                </a:tc>
                <a:extLst>
                  <a:ext uri="{0D108BD9-81ED-4DB2-BD59-A6C34878D82A}">
                    <a16:rowId xmlns:a16="http://schemas.microsoft.com/office/drawing/2014/main" val="3302664046"/>
                  </a:ext>
                </a:extLst>
              </a:tr>
              <a:tr h="635539">
                <a:tc>
                  <a:txBody>
                    <a:bodyPr/>
                    <a:lstStyle/>
                    <a:p>
                      <a:r>
                        <a:rPr lang="en-GB" dirty="0" smtClean="0"/>
                        <a:t>1</a:t>
                      </a:r>
                      <a:endParaRPr lang="en-GB" dirty="0"/>
                    </a:p>
                  </a:txBody>
                  <a:tcPr/>
                </a:tc>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smtClean="0"/>
                        <a:t>345541289</a:t>
                      </a:r>
                      <a:endParaRPr lang="en-GB" dirty="0"/>
                    </a:p>
                  </a:txBody>
                  <a:tcPr/>
                </a:tc>
                <a:extLst>
                  <a:ext uri="{0D108BD9-81ED-4DB2-BD59-A6C34878D82A}">
                    <a16:rowId xmlns:a16="http://schemas.microsoft.com/office/drawing/2014/main" val="1683358185"/>
                  </a:ext>
                </a:extLst>
              </a:tr>
              <a:tr h="635539">
                <a:tc>
                  <a:txBody>
                    <a:bodyPr/>
                    <a:lstStyle/>
                    <a:p>
                      <a:r>
                        <a:rPr lang="en-GB" dirty="0" smtClean="0"/>
                        <a:t>2</a:t>
                      </a:r>
                      <a:endParaRPr lang="en-GB" dirty="0"/>
                    </a:p>
                  </a:txBody>
                  <a:tcPr/>
                </a:tc>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345541290</a:t>
                      </a:r>
                    </a:p>
                  </a:txBody>
                  <a:tcPr/>
                </a:tc>
                <a:extLst>
                  <a:ext uri="{0D108BD9-81ED-4DB2-BD59-A6C34878D82A}">
                    <a16:rowId xmlns:a16="http://schemas.microsoft.com/office/drawing/2014/main" val="2267636198"/>
                  </a:ext>
                </a:extLst>
              </a:tr>
              <a:tr h="635539">
                <a:tc>
                  <a:txBody>
                    <a:bodyPr/>
                    <a:lstStyle/>
                    <a:p>
                      <a:r>
                        <a:rPr lang="en-GB" dirty="0" smtClean="0"/>
                        <a:t>3</a:t>
                      </a:r>
                      <a:endParaRPr lang="en-GB" dirty="0"/>
                    </a:p>
                  </a:txBody>
                  <a:tcPr/>
                </a:tc>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345541291</a:t>
                      </a:r>
                    </a:p>
                  </a:txBody>
                  <a:tcPr/>
                </a:tc>
                <a:extLst>
                  <a:ext uri="{0D108BD9-81ED-4DB2-BD59-A6C34878D82A}">
                    <a16:rowId xmlns:a16="http://schemas.microsoft.com/office/drawing/2014/main" val="3121520930"/>
                  </a:ext>
                </a:extLst>
              </a:tr>
            </a:tbl>
          </a:graphicData>
        </a:graphic>
      </p:graphicFrame>
      <p:sp>
        <p:nvSpPr>
          <p:cNvPr id="11" name="CasellaDiTesto 10"/>
          <p:cNvSpPr txBox="1"/>
          <p:nvPr/>
        </p:nvSpPr>
        <p:spPr>
          <a:xfrm>
            <a:off x="2387600" y="3395222"/>
            <a:ext cx="1265382" cy="369332"/>
          </a:xfrm>
          <a:prstGeom prst="rect">
            <a:avLst/>
          </a:prstGeom>
          <a:noFill/>
        </p:spPr>
        <p:txBody>
          <a:bodyPr wrap="square" rtlCol="0">
            <a:spAutoFit/>
          </a:bodyPr>
          <a:lstStyle/>
          <a:p>
            <a:r>
              <a:rPr lang="en-GB" dirty="0" err="1" smtClean="0"/>
              <a:t>Studenti</a:t>
            </a:r>
            <a:endParaRPr lang="en-GB" dirty="0"/>
          </a:p>
        </p:txBody>
      </p:sp>
      <p:graphicFrame>
        <p:nvGraphicFramePr>
          <p:cNvPr id="13" name="Tabella 12"/>
          <p:cNvGraphicFramePr>
            <a:graphicFrameLocks noGrp="1"/>
          </p:cNvGraphicFramePr>
          <p:nvPr>
            <p:extLst>
              <p:ext uri="{D42A27DB-BD31-4B8C-83A1-F6EECF244321}">
                <p14:modId xmlns:p14="http://schemas.microsoft.com/office/powerpoint/2010/main" val="2241332080"/>
              </p:ext>
            </p:extLst>
          </p:nvPr>
        </p:nvGraphicFramePr>
        <p:xfrm>
          <a:off x="6410036" y="3863162"/>
          <a:ext cx="4470400" cy="2272377"/>
        </p:xfrm>
        <a:graphic>
          <a:graphicData uri="http://schemas.openxmlformats.org/drawingml/2006/table">
            <a:tbl>
              <a:tblPr firstRow="1" bandRow="1">
                <a:tableStyleId>{5C22544A-7EE6-4342-B048-85BDC9FD1C3A}</a:tableStyleId>
              </a:tblPr>
              <a:tblGrid>
                <a:gridCol w="1337147">
                  <a:extLst>
                    <a:ext uri="{9D8B030D-6E8A-4147-A177-3AD203B41FA5}">
                      <a16:colId xmlns:a16="http://schemas.microsoft.com/office/drawing/2014/main" val="423648316"/>
                    </a:ext>
                  </a:extLst>
                </a:gridCol>
                <a:gridCol w="2024890">
                  <a:extLst>
                    <a:ext uri="{9D8B030D-6E8A-4147-A177-3AD203B41FA5}">
                      <a16:colId xmlns:a16="http://schemas.microsoft.com/office/drawing/2014/main" val="3773977660"/>
                    </a:ext>
                  </a:extLst>
                </a:gridCol>
                <a:gridCol w="1108363">
                  <a:extLst>
                    <a:ext uri="{9D8B030D-6E8A-4147-A177-3AD203B41FA5}">
                      <a16:colId xmlns:a16="http://schemas.microsoft.com/office/drawing/2014/main" val="1829540382"/>
                    </a:ext>
                  </a:extLst>
                </a:gridCol>
              </a:tblGrid>
              <a:tr h="363165">
                <a:tc>
                  <a:txBody>
                    <a:bodyPr/>
                    <a:lstStyle/>
                    <a:p>
                      <a:r>
                        <a:rPr lang="en-GB" dirty="0" err="1" smtClean="0"/>
                        <a:t>Codice</a:t>
                      </a:r>
                      <a:endParaRPr lang="en-GB" dirty="0"/>
                    </a:p>
                  </a:txBody>
                  <a:tcPr/>
                </a:tc>
                <a:tc>
                  <a:txBody>
                    <a:bodyPr/>
                    <a:lstStyle/>
                    <a:p>
                      <a:r>
                        <a:rPr lang="en-GB" dirty="0" err="1" smtClean="0"/>
                        <a:t>Denominazione</a:t>
                      </a:r>
                      <a:endParaRPr lang="en-GB" dirty="0"/>
                    </a:p>
                  </a:txBody>
                  <a:tcPr/>
                </a:tc>
                <a:tc>
                  <a:txBody>
                    <a:bodyPr/>
                    <a:lstStyle/>
                    <a:p>
                      <a:r>
                        <a:rPr lang="en-GB" dirty="0" err="1" smtClean="0"/>
                        <a:t>Durata</a:t>
                      </a:r>
                      <a:endParaRPr lang="en-GB" dirty="0"/>
                    </a:p>
                  </a:txBody>
                  <a:tcPr/>
                </a:tc>
                <a:extLst>
                  <a:ext uri="{0D108BD9-81ED-4DB2-BD59-A6C34878D82A}">
                    <a16:rowId xmlns:a16="http://schemas.microsoft.com/office/drawing/2014/main" val="3302664046"/>
                  </a:ext>
                </a:extLst>
              </a:tr>
              <a:tr h="635539">
                <a:tc>
                  <a:txBody>
                    <a:bodyPr/>
                    <a:lstStyle/>
                    <a:p>
                      <a:r>
                        <a:rPr lang="en-GB" dirty="0" smtClean="0"/>
                        <a:t>1</a:t>
                      </a:r>
                      <a:endParaRPr lang="en-GB" dirty="0"/>
                    </a:p>
                  </a:txBody>
                  <a:tcPr/>
                </a:tc>
                <a:tc>
                  <a:txBody>
                    <a:bodyPr/>
                    <a:lstStyle/>
                    <a:p>
                      <a:r>
                        <a:rPr lang="en-GB" dirty="0" err="1" smtClean="0"/>
                        <a:t>Fisica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1683358185"/>
                  </a:ext>
                </a:extLst>
              </a:tr>
              <a:tr h="635539">
                <a:tc>
                  <a:txBody>
                    <a:bodyPr/>
                    <a:lstStyle/>
                    <a:p>
                      <a:r>
                        <a:rPr lang="en-GB" dirty="0" smtClean="0"/>
                        <a:t>2</a:t>
                      </a:r>
                      <a:endParaRPr lang="en-GB" dirty="0"/>
                    </a:p>
                  </a:txBody>
                  <a:tcPr/>
                </a:tc>
                <a:tc>
                  <a:txBody>
                    <a:bodyPr/>
                    <a:lstStyle/>
                    <a:p>
                      <a:r>
                        <a:rPr lang="en-GB" dirty="0" err="1" smtClean="0"/>
                        <a:t>Matematica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2267636198"/>
                  </a:ext>
                </a:extLst>
              </a:tr>
              <a:tr h="635539">
                <a:tc>
                  <a:txBody>
                    <a:bodyPr/>
                    <a:lstStyle/>
                    <a:p>
                      <a:r>
                        <a:rPr lang="en-GB" dirty="0" smtClean="0"/>
                        <a:t>3</a:t>
                      </a:r>
                      <a:endParaRPr lang="en-GB" dirty="0"/>
                    </a:p>
                  </a:txBody>
                  <a:tcPr/>
                </a:tc>
                <a:tc>
                  <a:txBody>
                    <a:bodyPr/>
                    <a:lstStyle/>
                    <a:p>
                      <a:r>
                        <a:rPr lang="en-GB" dirty="0" err="1" smtClean="0"/>
                        <a:t>Economia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3121520930"/>
                  </a:ext>
                </a:extLst>
              </a:tr>
            </a:tbl>
          </a:graphicData>
        </a:graphic>
      </p:graphicFrame>
      <p:sp>
        <p:nvSpPr>
          <p:cNvPr id="14" name="CasellaDiTesto 13"/>
          <p:cNvSpPr txBox="1"/>
          <p:nvPr/>
        </p:nvSpPr>
        <p:spPr>
          <a:xfrm>
            <a:off x="8465126" y="3419110"/>
            <a:ext cx="1842655" cy="369332"/>
          </a:xfrm>
          <a:prstGeom prst="rect">
            <a:avLst/>
          </a:prstGeom>
          <a:noFill/>
        </p:spPr>
        <p:txBody>
          <a:bodyPr wrap="square" rtlCol="0">
            <a:spAutoFit/>
          </a:bodyPr>
          <a:lstStyle/>
          <a:p>
            <a:r>
              <a:rPr lang="en-GB" dirty="0" err="1" smtClean="0"/>
              <a:t>Corsi</a:t>
            </a:r>
            <a:r>
              <a:rPr lang="en-GB" dirty="0" smtClean="0"/>
              <a:t> di </a:t>
            </a:r>
            <a:r>
              <a:rPr lang="en-GB" dirty="0" err="1" smtClean="0"/>
              <a:t>laurea</a:t>
            </a:r>
            <a:endParaRPr lang="en-GB" dirty="0"/>
          </a:p>
        </p:txBody>
      </p:sp>
      <p:pic>
        <p:nvPicPr>
          <p:cNvPr id="1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599" y="4675410"/>
            <a:ext cx="406400" cy="406400"/>
          </a:xfrm>
          <a:prstGeom prst="rect">
            <a:avLst/>
          </a:prstGeom>
        </p:spPr>
      </p:pic>
      <p:pic>
        <p:nvPicPr>
          <p:cNvPr id="16"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34109" y="3118224"/>
            <a:ext cx="406400" cy="406400"/>
          </a:xfrm>
          <a:prstGeom prst="rect">
            <a:avLst/>
          </a:prstGeom>
        </p:spPr>
      </p:pic>
    </p:spTree>
    <p:extLst>
      <p:ext uri="{BB962C8B-B14F-4D97-AF65-F5344CB8AC3E}">
        <p14:creationId xmlns:p14="http://schemas.microsoft.com/office/powerpoint/2010/main" val="394007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33"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6008" fill="hold"/>
                                        <p:tgtEl>
                                          <p:spTgt spid="16"/>
                                        </p:tgtEl>
                                      </p:cBhvr>
                                    </p:cmd>
                                  </p:childTnLst>
                                </p:cTn>
                              </p:par>
                            </p:childTnLst>
                          </p:cTn>
                        </p:par>
                      </p:childTnLst>
                    </p:cTn>
                  </p:par>
                </p:childTnLst>
              </p:cTn>
              <p:nextCondLst>
                <p:cond evt="onClick" delay="0">
                  <p:tgtEl>
                    <p:spTgt spid="16"/>
                  </p:tgtEl>
                </p:cond>
              </p:nextCondLst>
            </p:seq>
            <p:audio>
              <p:cMediaNode vol="80000">
                <p:cTn id="13"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8343" y="239486"/>
            <a:ext cx="11451771" cy="400110"/>
          </a:xfrm>
          <a:prstGeom prst="rect">
            <a:avLst/>
          </a:prstGeom>
          <a:noFill/>
        </p:spPr>
        <p:txBody>
          <a:bodyPr wrap="square" rtlCol="0">
            <a:spAutoFit/>
          </a:bodyPr>
          <a:lstStyle/>
          <a:p>
            <a:r>
              <a:rPr lang="it-IT" sz="2000" dirty="0" smtClean="0"/>
              <a:t>Lo schema diventa:</a:t>
            </a:r>
            <a:endParaRPr lang="it-IT" sz="2000" dirty="0"/>
          </a:p>
        </p:txBody>
      </p:sp>
      <p:grpSp>
        <p:nvGrpSpPr>
          <p:cNvPr id="28" name="Gruppo 27"/>
          <p:cNvGrpSpPr/>
          <p:nvPr/>
        </p:nvGrpSpPr>
        <p:grpSpPr>
          <a:xfrm>
            <a:off x="1679800" y="828710"/>
            <a:ext cx="8933317" cy="1271685"/>
            <a:chOff x="493256" y="828710"/>
            <a:chExt cx="8933317" cy="1271685"/>
          </a:xfrm>
        </p:grpSpPr>
        <p:grpSp>
          <p:nvGrpSpPr>
            <p:cNvPr id="4" name="Gruppo 3"/>
            <p:cNvGrpSpPr/>
            <p:nvPr/>
          </p:nvGrpSpPr>
          <p:grpSpPr>
            <a:xfrm>
              <a:off x="493256" y="828710"/>
              <a:ext cx="5624511" cy="1237595"/>
              <a:chOff x="471055" y="1819564"/>
              <a:chExt cx="5259890" cy="1237595"/>
            </a:xfrm>
          </p:grpSpPr>
          <p:sp>
            <p:nvSpPr>
              <p:cNvPr id="8" name="Rettangolo 7"/>
              <p:cNvSpPr/>
              <p:nvPr/>
            </p:nvSpPr>
            <p:spPr>
              <a:xfrm>
                <a:off x="471055" y="1819564"/>
                <a:ext cx="2032000" cy="12099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asellaDiTesto 8"/>
              <p:cNvSpPr txBox="1"/>
              <p:nvPr/>
            </p:nvSpPr>
            <p:spPr>
              <a:xfrm>
                <a:off x="629920" y="2103120"/>
                <a:ext cx="1676400" cy="369332"/>
              </a:xfrm>
              <a:prstGeom prst="rect">
                <a:avLst/>
              </a:prstGeom>
              <a:noFill/>
            </p:spPr>
            <p:txBody>
              <a:bodyPr wrap="square" rtlCol="0">
                <a:spAutoFit/>
              </a:bodyPr>
              <a:lstStyle/>
              <a:p>
                <a:r>
                  <a:rPr lang="en-GB" b="1" dirty="0" err="1" smtClean="0"/>
                  <a:t>Docenti</a:t>
                </a:r>
                <a:endParaRPr lang="en-GB" b="1" dirty="0"/>
              </a:p>
            </p:txBody>
          </p:sp>
          <p:pic>
            <p:nvPicPr>
              <p:cNvPr id="10" name="Immagine 9"/>
              <p:cNvPicPr>
                <a:picLocks noChangeAspect="1"/>
              </p:cNvPicPr>
              <p:nvPr/>
            </p:nvPicPr>
            <p:blipFill>
              <a:blip r:embed="rId4"/>
              <a:stretch>
                <a:fillRect/>
              </a:stretch>
            </p:blipFill>
            <p:spPr>
              <a:xfrm>
                <a:off x="3670318" y="1819564"/>
                <a:ext cx="2060627" cy="1237595"/>
              </a:xfrm>
              <a:prstGeom prst="rect">
                <a:avLst/>
              </a:prstGeom>
            </p:spPr>
          </p:pic>
          <p:sp>
            <p:nvSpPr>
              <p:cNvPr id="11" name="CasellaDiTesto 10"/>
              <p:cNvSpPr txBox="1"/>
              <p:nvPr/>
            </p:nvSpPr>
            <p:spPr>
              <a:xfrm>
                <a:off x="3760635" y="2066742"/>
                <a:ext cx="1676400" cy="646331"/>
              </a:xfrm>
              <a:prstGeom prst="rect">
                <a:avLst/>
              </a:prstGeom>
              <a:noFill/>
            </p:spPr>
            <p:txBody>
              <a:bodyPr wrap="square" rtlCol="0">
                <a:spAutoFit/>
              </a:bodyPr>
              <a:lstStyle/>
              <a:p>
                <a:r>
                  <a:rPr lang="en-GB" b="1" dirty="0" err="1" smtClean="0"/>
                  <a:t>Corsi</a:t>
                </a:r>
                <a:r>
                  <a:rPr lang="en-GB" b="1" dirty="0" smtClean="0"/>
                  <a:t> di </a:t>
                </a:r>
                <a:r>
                  <a:rPr lang="en-GB" b="1" dirty="0" err="1" smtClean="0"/>
                  <a:t>laurea</a:t>
                </a:r>
                <a:endParaRPr lang="en-GB" b="1" dirty="0"/>
              </a:p>
            </p:txBody>
          </p:sp>
        </p:grpSp>
        <p:cxnSp>
          <p:nvCxnSpPr>
            <p:cNvPr id="5" name="Connettore 2 4"/>
            <p:cNvCxnSpPr>
              <a:stCxn id="10" idx="1"/>
              <a:endCxn id="8" idx="3"/>
            </p:cNvCxnSpPr>
            <p:nvPr/>
          </p:nvCxnSpPr>
          <p:spPr>
            <a:xfrm flipH="1" flipV="1">
              <a:off x="2666117" y="1433692"/>
              <a:ext cx="1248179" cy="13816"/>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2666116" y="1599958"/>
              <a:ext cx="417039" cy="377764"/>
            </a:xfrm>
            <a:prstGeom prst="rect">
              <a:avLst/>
            </a:prstGeom>
            <a:noFill/>
          </p:spPr>
          <p:txBody>
            <a:bodyPr wrap="square" rtlCol="0">
              <a:spAutoFit/>
            </a:bodyPr>
            <a:lstStyle/>
            <a:p>
              <a:r>
                <a:rPr lang="en-GB" dirty="0" smtClean="0"/>
                <a:t>N</a:t>
              </a:r>
              <a:endParaRPr lang="en-GB" dirty="0"/>
            </a:p>
          </p:txBody>
        </p:sp>
        <p:sp>
          <p:nvSpPr>
            <p:cNvPr id="7" name="CasellaDiTesto 6"/>
            <p:cNvSpPr txBox="1"/>
            <p:nvPr/>
          </p:nvSpPr>
          <p:spPr>
            <a:xfrm>
              <a:off x="3497258" y="887006"/>
              <a:ext cx="417039" cy="377764"/>
            </a:xfrm>
            <a:prstGeom prst="rect">
              <a:avLst/>
            </a:prstGeom>
            <a:noFill/>
          </p:spPr>
          <p:txBody>
            <a:bodyPr wrap="square" rtlCol="0">
              <a:spAutoFit/>
            </a:bodyPr>
            <a:lstStyle/>
            <a:p>
              <a:r>
                <a:rPr lang="en-GB" dirty="0" smtClean="0"/>
                <a:t>N</a:t>
              </a:r>
              <a:endParaRPr lang="en-GB" dirty="0"/>
            </a:p>
          </p:txBody>
        </p:sp>
        <p:grpSp>
          <p:nvGrpSpPr>
            <p:cNvPr id="15" name="Gruppo 14"/>
            <p:cNvGrpSpPr/>
            <p:nvPr/>
          </p:nvGrpSpPr>
          <p:grpSpPr>
            <a:xfrm>
              <a:off x="7365946" y="862800"/>
              <a:ext cx="2060627" cy="1237595"/>
              <a:chOff x="5421286" y="1819564"/>
              <a:chExt cx="2060627" cy="1237595"/>
            </a:xfrm>
          </p:grpSpPr>
          <p:pic>
            <p:nvPicPr>
              <p:cNvPr id="21" name="Immagine 20"/>
              <p:cNvPicPr>
                <a:picLocks noChangeAspect="1"/>
              </p:cNvPicPr>
              <p:nvPr/>
            </p:nvPicPr>
            <p:blipFill>
              <a:blip r:embed="rId4"/>
              <a:stretch>
                <a:fillRect/>
              </a:stretch>
            </p:blipFill>
            <p:spPr>
              <a:xfrm>
                <a:off x="5421286" y="1819564"/>
                <a:ext cx="2060627" cy="1237595"/>
              </a:xfrm>
              <a:prstGeom prst="rect">
                <a:avLst/>
              </a:prstGeom>
            </p:spPr>
          </p:pic>
          <p:sp>
            <p:nvSpPr>
              <p:cNvPr id="22" name="CasellaDiTesto 21"/>
              <p:cNvSpPr txBox="1"/>
              <p:nvPr/>
            </p:nvSpPr>
            <p:spPr>
              <a:xfrm>
                <a:off x="5613399" y="2107799"/>
                <a:ext cx="1676400" cy="369332"/>
              </a:xfrm>
              <a:prstGeom prst="rect">
                <a:avLst/>
              </a:prstGeom>
              <a:noFill/>
            </p:spPr>
            <p:txBody>
              <a:bodyPr wrap="square" rtlCol="0">
                <a:spAutoFit/>
              </a:bodyPr>
              <a:lstStyle/>
              <a:p>
                <a:r>
                  <a:rPr lang="en-GB" b="1" dirty="0" err="1" smtClean="0"/>
                  <a:t>Studenti</a:t>
                </a:r>
                <a:endParaRPr lang="en-GB" b="1" dirty="0"/>
              </a:p>
            </p:txBody>
          </p:sp>
        </p:grpSp>
        <p:cxnSp>
          <p:nvCxnSpPr>
            <p:cNvPr id="16" name="Connettore 2 15"/>
            <p:cNvCxnSpPr>
              <a:endCxn id="21" idx="1"/>
            </p:cNvCxnSpPr>
            <p:nvPr/>
          </p:nvCxnSpPr>
          <p:spPr>
            <a:xfrm>
              <a:off x="6074228" y="1474516"/>
              <a:ext cx="1291718" cy="7082"/>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7071999" y="873548"/>
              <a:ext cx="390004" cy="377764"/>
            </a:xfrm>
            <a:prstGeom prst="rect">
              <a:avLst/>
            </a:prstGeom>
            <a:noFill/>
          </p:spPr>
          <p:txBody>
            <a:bodyPr wrap="square" rtlCol="0">
              <a:spAutoFit/>
            </a:bodyPr>
            <a:lstStyle/>
            <a:p>
              <a:r>
                <a:rPr lang="en-GB" dirty="0" smtClean="0"/>
                <a:t>N</a:t>
              </a:r>
              <a:endParaRPr lang="en-GB" dirty="0"/>
            </a:p>
          </p:txBody>
        </p:sp>
        <p:sp>
          <p:nvSpPr>
            <p:cNvPr id="18" name="CasellaDiTesto 17"/>
            <p:cNvSpPr txBox="1"/>
            <p:nvPr/>
          </p:nvSpPr>
          <p:spPr>
            <a:xfrm>
              <a:off x="6058138" y="1660909"/>
              <a:ext cx="390004" cy="377764"/>
            </a:xfrm>
            <a:prstGeom prst="rect">
              <a:avLst/>
            </a:prstGeom>
            <a:noFill/>
          </p:spPr>
          <p:txBody>
            <a:bodyPr wrap="square" rtlCol="0">
              <a:spAutoFit/>
            </a:bodyPr>
            <a:lstStyle/>
            <a:p>
              <a:r>
                <a:rPr lang="en-GB" dirty="0"/>
                <a:t>1</a:t>
              </a:r>
            </a:p>
          </p:txBody>
        </p:sp>
      </p:grpSp>
      <p:sp>
        <p:nvSpPr>
          <p:cNvPr id="29" name="CasellaDiTesto 28"/>
          <p:cNvSpPr txBox="1"/>
          <p:nvPr/>
        </p:nvSpPr>
        <p:spPr>
          <a:xfrm>
            <a:off x="3862150" y="2188832"/>
            <a:ext cx="4463143" cy="369332"/>
          </a:xfrm>
          <a:prstGeom prst="rect">
            <a:avLst/>
          </a:prstGeom>
          <a:noFill/>
        </p:spPr>
        <p:txBody>
          <a:bodyPr wrap="square" rtlCol="0">
            <a:spAutoFit/>
          </a:bodyPr>
          <a:lstStyle/>
          <a:p>
            <a:r>
              <a:rPr lang="it-IT" dirty="0" smtClean="0"/>
              <a:t>Creiamo una tabella Docenti</a:t>
            </a:r>
            <a:endParaRPr lang="it-IT" dirty="0"/>
          </a:p>
        </p:txBody>
      </p:sp>
      <p:graphicFrame>
        <p:nvGraphicFramePr>
          <p:cNvPr id="30" name="Tabella 29"/>
          <p:cNvGraphicFramePr>
            <a:graphicFrameLocks noGrp="1"/>
          </p:cNvGraphicFramePr>
          <p:nvPr>
            <p:extLst>
              <p:ext uri="{D42A27DB-BD31-4B8C-83A1-F6EECF244321}">
                <p14:modId xmlns:p14="http://schemas.microsoft.com/office/powerpoint/2010/main" val="25654645"/>
              </p:ext>
            </p:extLst>
          </p:nvPr>
        </p:nvGraphicFramePr>
        <p:xfrm>
          <a:off x="2103933" y="2669899"/>
          <a:ext cx="8197284" cy="2208590"/>
        </p:xfrm>
        <a:graphic>
          <a:graphicData uri="http://schemas.openxmlformats.org/drawingml/2006/table">
            <a:tbl>
              <a:tblPr firstRow="1" bandRow="1">
                <a:tableStyleId>{5C22544A-7EE6-4342-B048-85BDC9FD1C3A}</a:tableStyleId>
              </a:tblPr>
              <a:tblGrid>
                <a:gridCol w="1637154">
                  <a:extLst>
                    <a:ext uri="{9D8B030D-6E8A-4147-A177-3AD203B41FA5}">
                      <a16:colId xmlns:a16="http://schemas.microsoft.com/office/drawing/2014/main" val="423648316"/>
                    </a:ext>
                  </a:extLst>
                </a:gridCol>
                <a:gridCol w="1608372">
                  <a:extLst>
                    <a:ext uri="{9D8B030D-6E8A-4147-A177-3AD203B41FA5}">
                      <a16:colId xmlns:a16="http://schemas.microsoft.com/office/drawing/2014/main" val="3773977660"/>
                    </a:ext>
                  </a:extLst>
                </a:gridCol>
                <a:gridCol w="1633700">
                  <a:extLst>
                    <a:ext uri="{9D8B030D-6E8A-4147-A177-3AD203B41FA5}">
                      <a16:colId xmlns:a16="http://schemas.microsoft.com/office/drawing/2014/main" val="1829540382"/>
                    </a:ext>
                  </a:extLst>
                </a:gridCol>
                <a:gridCol w="1659029">
                  <a:extLst>
                    <a:ext uri="{9D8B030D-6E8A-4147-A177-3AD203B41FA5}">
                      <a16:colId xmlns:a16="http://schemas.microsoft.com/office/drawing/2014/main" val="2572200571"/>
                    </a:ext>
                  </a:extLst>
                </a:gridCol>
                <a:gridCol w="1659029">
                  <a:extLst>
                    <a:ext uri="{9D8B030D-6E8A-4147-A177-3AD203B41FA5}">
                      <a16:colId xmlns:a16="http://schemas.microsoft.com/office/drawing/2014/main" val="430432479"/>
                    </a:ext>
                  </a:extLst>
                </a:gridCol>
              </a:tblGrid>
              <a:tr h="212114">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Telefono</a:t>
                      </a:r>
                      <a:endParaRPr lang="en-GB" dirty="0"/>
                    </a:p>
                  </a:txBody>
                  <a:tcPr/>
                </a:tc>
                <a:tc>
                  <a:txBody>
                    <a:bodyPr/>
                    <a:lstStyle/>
                    <a:p>
                      <a:r>
                        <a:rPr lang="en-GB" dirty="0" err="1" smtClean="0"/>
                        <a:t>Residenza</a:t>
                      </a:r>
                      <a:endParaRPr lang="en-GB" dirty="0"/>
                    </a:p>
                  </a:txBody>
                  <a:tcPr/>
                </a:tc>
                <a:extLst>
                  <a:ext uri="{0D108BD9-81ED-4DB2-BD59-A6C34878D82A}">
                    <a16:rowId xmlns:a16="http://schemas.microsoft.com/office/drawing/2014/main" val="3302664046"/>
                  </a:ext>
                </a:extLst>
              </a:tr>
              <a:tr h="368566">
                <a:tc>
                  <a:txBody>
                    <a:bodyPr/>
                    <a:lstStyle/>
                    <a:p>
                      <a:r>
                        <a:rPr lang="en-GB" dirty="0" smtClean="0"/>
                        <a:t>1</a:t>
                      </a:r>
                      <a:endParaRPr lang="en-GB" dirty="0"/>
                    </a:p>
                  </a:txBody>
                  <a:tcPr/>
                </a:tc>
                <a:tc>
                  <a:txBody>
                    <a:bodyPr/>
                    <a:lstStyle/>
                    <a:p>
                      <a:r>
                        <a:rPr lang="en-GB" dirty="0" smtClean="0"/>
                        <a:t>Guido</a:t>
                      </a:r>
                      <a:endParaRPr lang="en-GB" dirty="0"/>
                    </a:p>
                  </a:txBody>
                  <a:tcPr/>
                </a:tc>
                <a:tc>
                  <a:txBody>
                    <a:bodyPr/>
                    <a:lstStyle/>
                    <a:p>
                      <a:r>
                        <a:rPr lang="en-GB" dirty="0" smtClean="0"/>
                        <a:t>Rossi</a:t>
                      </a:r>
                      <a:endParaRPr lang="en-GB" dirty="0"/>
                    </a:p>
                  </a:txBody>
                  <a:tcPr/>
                </a:tc>
                <a:tc>
                  <a:txBody>
                    <a:bodyPr/>
                    <a:lstStyle/>
                    <a:p>
                      <a:r>
                        <a:rPr lang="en-GB" dirty="0" smtClean="0"/>
                        <a:t>345541111</a:t>
                      </a:r>
                      <a:endParaRPr lang="en-GB" dirty="0"/>
                    </a:p>
                  </a:txBody>
                  <a:tcPr/>
                </a:tc>
                <a:tc>
                  <a:txBody>
                    <a:bodyPr/>
                    <a:lstStyle/>
                    <a:p>
                      <a:r>
                        <a:rPr lang="en-GB" dirty="0" smtClean="0"/>
                        <a:t>Trieste</a:t>
                      </a:r>
                      <a:endParaRPr lang="en-GB" dirty="0"/>
                    </a:p>
                  </a:txBody>
                  <a:tcPr/>
                </a:tc>
                <a:extLst>
                  <a:ext uri="{0D108BD9-81ED-4DB2-BD59-A6C34878D82A}">
                    <a16:rowId xmlns:a16="http://schemas.microsoft.com/office/drawing/2014/main" val="1683358185"/>
                  </a:ext>
                </a:extLst>
              </a:tr>
              <a:tr h="368566">
                <a:tc>
                  <a:txBody>
                    <a:bodyPr/>
                    <a:lstStyle/>
                    <a:p>
                      <a:r>
                        <a:rPr lang="en-GB" dirty="0" smtClean="0"/>
                        <a:t>2</a:t>
                      </a:r>
                      <a:endParaRPr lang="en-GB" dirty="0"/>
                    </a:p>
                  </a:txBody>
                  <a:tcPr/>
                </a:tc>
                <a:tc>
                  <a:txBody>
                    <a:bodyPr/>
                    <a:lstStyle/>
                    <a:p>
                      <a:r>
                        <a:rPr lang="en-GB" dirty="0" smtClean="0"/>
                        <a:t>Alberto</a:t>
                      </a:r>
                      <a:endParaRPr lang="en-GB" dirty="0"/>
                    </a:p>
                  </a:txBody>
                  <a:tcPr/>
                </a:tc>
                <a:tc>
                  <a:txBody>
                    <a:bodyPr/>
                    <a:lstStyle/>
                    <a:p>
                      <a:r>
                        <a:rPr lang="en-GB" dirty="0" err="1" smtClean="0"/>
                        <a:t>Fanucci</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345541222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Udine</a:t>
                      </a:r>
                    </a:p>
                  </a:txBody>
                  <a:tcPr/>
                </a:tc>
                <a:extLst>
                  <a:ext uri="{0D108BD9-81ED-4DB2-BD59-A6C34878D82A}">
                    <a16:rowId xmlns:a16="http://schemas.microsoft.com/office/drawing/2014/main" val="2267636198"/>
                  </a:ext>
                </a:extLst>
              </a:tr>
              <a:tr h="368566">
                <a:tc>
                  <a:txBody>
                    <a:bodyPr/>
                    <a:lstStyle/>
                    <a:p>
                      <a:r>
                        <a:rPr lang="en-GB" dirty="0" smtClean="0"/>
                        <a:t>3</a:t>
                      </a:r>
                      <a:endParaRPr lang="en-GB" dirty="0"/>
                    </a:p>
                  </a:txBody>
                  <a:tcPr/>
                </a:tc>
                <a:tc>
                  <a:txBody>
                    <a:bodyPr/>
                    <a:lstStyle/>
                    <a:p>
                      <a:r>
                        <a:rPr lang="en-GB" dirty="0" smtClean="0"/>
                        <a:t>Renato</a:t>
                      </a:r>
                      <a:endParaRPr lang="en-GB" dirty="0"/>
                    </a:p>
                  </a:txBody>
                  <a:tcPr/>
                </a:tc>
                <a:tc>
                  <a:txBody>
                    <a:bodyPr/>
                    <a:lstStyle/>
                    <a:p>
                      <a:r>
                        <a:rPr lang="en-GB" dirty="0" smtClean="0"/>
                        <a:t>Aldi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345541333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Trieste</a:t>
                      </a:r>
                    </a:p>
                  </a:txBody>
                  <a:tcPr/>
                </a:tc>
                <a:extLst>
                  <a:ext uri="{0D108BD9-81ED-4DB2-BD59-A6C34878D82A}">
                    <a16:rowId xmlns:a16="http://schemas.microsoft.com/office/drawing/2014/main" val="3121520930"/>
                  </a:ext>
                </a:extLst>
              </a:tr>
              <a:tr h="368566">
                <a:tc>
                  <a:txBody>
                    <a:bodyPr/>
                    <a:lstStyle/>
                    <a:p>
                      <a:r>
                        <a:rPr lang="en-GB" dirty="0" smtClean="0"/>
                        <a:t>4</a:t>
                      </a:r>
                      <a:endParaRPr lang="en-GB" dirty="0"/>
                    </a:p>
                  </a:txBody>
                  <a:tcPr/>
                </a:tc>
                <a:tc>
                  <a:txBody>
                    <a:bodyPr/>
                    <a:lstStyle/>
                    <a:p>
                      <a:r>
                        <a:rPr lang="en-GB" dirty="0" smtClean="0"/>
                        <a:t>Maurizio</a:t>
                      </a:r>
                      <a:endParaRPr lang="en-GB" dirty="0"/>
                    </a:p>
                  </a:txBody>
                  <a:tcPr/>
                </a:tc>
                <a:tc>
                  <a:txBody>
                    <a:bodyPr/>
                    <a:lstStyle/>
                    <a:p>
                      <a:r>
                        <a:rPr lang="en-GB" dirty="0" smtClean="0"/>
                        <a:t>Mauro</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347554444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Gorizia</a:t>
                      </a:r>
                    </a:p>
                  </a:txBody>
                  <a:tcPr/>
                </a:tc>
                <a:extLst>
                  <a:ext uri="{0D108BD9-81ED-4DB2-BD59-A6C34878D82A}">
                    <a16:rowId xmlns:a16="http://schemas.microsoft.com/office/drawing/2014/main" val="412115906"/>
                  </a:ext>
                </a:extLst>
              </a:tr>
              <a:tr h="368566">
                <a:tc>
                  <a:txBody>
                    <a:bodyPr/>
                    <a:lstStyle/>
                    <a:p>
                      <a:r>
                        <a:rPr lang="en-GB" dirty="0" smtClean="0"/>
                        <a:t>5</a:t>
                      </a:r>
                      <a:endParaRPr lang="en-GB" dirty="0"/>
                    </a:p>
                  </a:txBody>
                  <a:tcPr/>
                </a:tc>
                <a:tc>
                  <a:txBody>
                    <a:bodyPr/>
                    <a:lstStyle/>
                    <a:p>
                      <a:r>
                        <a:rPr lang="en-GB" dirty="0" smtClean="0"/>
                        <a:t>Luciano</a:t>
                      </a:r>
                      <a:endParaRPr lang="en-GB" dirty="0"/>
                    </a:p>
                  </a:txBody>
                  <a:tcPr/>
                </a:tc>
                <a:tc>
                  <a:txBody>
                    <a:bodyPr/>
                    <a:lstStyle/>
                    <a:p>
                      <a:r>
                        <a:rPr lang="en-GB" dirty="0" err="1" smtClean="0"/>
                        <a:t>Benvenuti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345776555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Pordenone</a:t>
                      </a:r>
                    </a:p>
                  </a:txBody>
                  <a:tcPr/>
                </a:tc>
                <a:extLst>
                  <a:ext uri="{0D108BD9-81ED-4DB2-BD59-A6C34878D82A}">
                    <a16:rowId xmlns:a16="http://schemas.microsoft.com/office/drawing/2014/main" val="252441835"/>
                  </a:ext>
                </a:extLst>
              </a:tr>
            </a:tbl>
          </a:graphicData>
        </a:graphic>
      </p:graphicFrame>
      <p:sp>
        <p:nvSpPr>
          <p:cNvPr id="31" name="CasellaDiTesto 30"/>
          <p:cNvSpPr txBox="1"/>
          <p:nvPr/>
        </p:nvSpPr>
        <p:spPr>
          <a:xfrm>
            <a:off x="457200" y="5497286"/>
            <a:ext cx="9963803" cy="646331"/>
          </a:xfrm>
          <a:prstGeom prst="rect">
            <a:avLst/>
          </a:prstGeom>
          <a:noFill/>
        </p:spPr>
        <p:txBody>
          <a:bodyPr wrap="square" rtlCol="0">
            <a:spAutoFit/>
          </a:bodyPr>
          <a:lstStyle/>
          <a:p>
            <a:r>
              <a:rPr lang="it-IT" dirty="0" smtClean="0"/>
              <a:t>Dobbiamo collegarla alla tabella Corsi di laurea. Non si può più risolvere con PK e FK (in questo caso quale sarebbe la tabella figlio? Tutte e due?</a:t>
            </a:r>
            <a:endParaRPr lang="it-IT" dirty="0"/>
          </a:p>
        </p:txBody>
      </p:sp>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714" y="3691809"/>
            <a:ext cx="406400" cy="406400"/>
          </a:xfrm>
          <a:prstGeom prst="rect">
            <a:avLst/>
          </a:prstGeom>
        </p:spPr>
      </p:pic>
    </p:spTree>
    <p:extLst>
      <p:ext uri="{BB962C8B-B14F-4D97-AF65-F5344CB8AC3E}">
        <p14:creationId xmlns:p14="http://schemas.microsoft.com/office/powerpoint/2010/main" val="2030326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8086" y="206829"/>
            <a:ext cx="10853057" cy="646331"/>
          </a:xfrm>
          <a:prstGeom prst="rect">
            <a:avLst/>
          </a:prstGeom>
          <a:noFill/>
        </p:spPr>
        <p:txBody>
          <a:bodyPr wrap="square" rtlCol="0">
            <a:spAutoFit/>
          </a:bodyPr>
          <a:lstStyle/>
          <a:p>
            <a:r>
              <a:rPr lang="it-IT" dirty="0" smtClean="0"/>
              <a:t>Bisogna costruire una tavola di collegamento fra le tavole Docenti e Corsi di laurea (cosiddetta tavola di sponda). La sponda è costituita da due campi, le due PK delle due tavole che si va a collegare.</a:t>
            </a:r>
            <a:endParaRPr lang="it-IT" dirty="0"/>
          </a:p>
        </p:txBody>
      </p:sp>
      <p:graphicFrame>
        <p:nvGraphicFramePr>
          <p:cNvPr id="3" name="Tabella 2"/>
          <p:cNvGraphicFramePr>
            <a:graphicFrameLocks noGrp="1"/>
          </p:cNvGraphicFramePr>
          <p:nvPr>
            <p:extLst>
              <p:ext uri="{D42A27DB-BD31-4B8C-83A1-F6EECF244321}">
                <p14:modId xmlns:p14="http://schemas.microsoft.com/office/powerpoint/2010/main" val="2788709509"/>
              </p:ext>
            </p:extLst>
          </p:nvPr>
        </p:nvGraphicFramePr>
        <p:xfrm>
          <a:off x="224798" y="3875514"/>
          <a:ext cx="3345716" cy="2926080"/>
        </p:xfrm>
        <a:graphic>
          <a:graphicData uri="http://schemas.openxmlformats.org/drawingml/2006/table">
            <a:tbl>
              <a:tblPr firstRow="1" bandRow="1">
                <a:tableStyleId>{5C22544A-7EE6-4342-B048-85BDC9FD1C3A}</a:tableStyleId>
              </a:tblPr>
              <a:tblGrid>
                <a:gridCol w="1726043">
                  <a:extLst>
                    <a:ext uri="{9D8B030D-6E8A-4147-A177-3AD203B41FA5}">
                      <a16:colId xmlns:a16="http://schemas.microsoft.com/office/drawing/2014/main" val="423648316"/>
                    </a:ext>
                  </a:extLst>
                </a:gridCol>
                <a:gridCol w="1619673">
                  <a:extLst>
                    <a:ext uri="{9D8B030D-6E8A-4147-A177-3AD203B41FA5}">
                      <a16:colId xmlns:a16="http://schemas.microsoft.com/office/drawing/2014/main" val="3773977660"/>
                    </a:ext>
                  </a:extLst>
                </a:gridCol>
              </a:tblGrid>
              <a:tr h="311399">
                <a:tc>
                  <a:txBody>
                    <a:bodyPr/>
                    <a:lstStyle/>
                    <a:p>
                      <a:r>
                        <a:rPr lang="en-GB" dirty="0" err="1" smtClean="0"/>
                        <a:t>Cod_docente</a:t>
                      </a:r>
                      <a:endParaRPr lang="en-GB" dirty="0"/>
                    </a:p>
                  </a:txBody>
                  <a:tcPr/>
                </a:tc>
                <a:tc>
                  <a:txBody>
                    <a:bodyPr/>
                    <a:lstStyle/>
                    <a:p>
                      <a:r>
                        <a:rPr lang="en-GB" dirty="0" err="1" smtClean="0"/>
                        <a:t>Cod_cdl</a:t>
                      </a:r>
                      <a:endParaRPr lang="en-GB" dirty="0"/>
                    </a:p>
                  </a:txBody>
                  <a:tcPr/>
                </a:tc>
                <a:extLst>
                  <a:ext uri="{0D108BD9-81ED-4DB2-BD59-A6C34878D82A}">
                    <a16:rowId xmlns:a16="http://schemas.microsoft.com/office/drawing/2014/main" val="3302664046"/>
                  </a:ext>
                </a:extLst>
              </a:tr>
              <a:tr h="311399">
                <a:tc>
                  <a:txBody>
                    <a:bodyPr/>
                    <a:lstStyle/>
                    <a:p>
                      <a:r>
                        <a:rPr lang="en-GB" dirty="0" smtClean="0"/>
                        <a:t>1</a:t>
                      </a:r>
                      <a:endParaRPr lang="en-GB" dirty="0"/>
                    </a:p>
                  </a:txBody>
                  <a:tcPr/>
                </a:tc>
                <a:tc>
                  <a:txBody>
                    <a:bodyPr/>
                    <a:lstStyle/>
                    <a:p>
                      <a:r>
                        <a:rPr lang="en-GB" dirty="0" smtClean="0"/>
                        <a:t>1</a:t>
                      </a:r>
                      <a:endParaRPr lang="en-GB" dirty="0"/>
                    </a:p>
                  </a:txBody>
                  <a:tcPr/>
                </a:tc>
                <a:extLst>
                  <a:ext uri="{0D108BD9-81ED-4DB2-BD59-A6C34878D82A}">
                    <a16:rowId xmlns:a16="http://schemas.microsoft.com/office/drawing/2014/main" val="1683358185"/>
                  </a:ext>
                </a:extLst>
              </a:tr>
              <a:tr h="311399">
                <a:tc>
                  <a:txBody>
                    <a:bodyPr/>
                    <a:lstStyle/>
                    <a:p>
                      <a:r>
                        <a:rPr lang="en-GB" dirty="0" smtClean="0"/>
                        <a:t>1</a:t>
                      </a:r>
                      <a:endParaRPr lang="en-GB" dirty="0"/>
                    </a:p>
                  </a:txBody>
                  <a:tcPr/>
                </a:tc>
                <a:tc>
                  <a:txBody>
                    <a:bodyPr/>
                    <a:lstStyle/>
                    <a:p>
                      <a:r>
                        <a:rPr lang="en-GB" dirty="0" smtClean="0"/>
                        <a:t>2</a:t>
                      </a:r>
                      <a:endParaRPr lang="en-GB" dirty="0"/>
                    </a:p>
                  </a:txBody>
                  <a:tcPr/>
                </a:tc>
                <a:extLst>
                  <a:ext uri="{0D108BD9-81ED-4DB2-BD59-A6C34878D82A}">
                    <a16:rowId xmlns:a16="http://schemas.microsoft.com/office/drawing/2014/main" val="2267636198"/>
                  </a:ext>
                </a:extLst>
              </a:tr>
              <a:tr h="311399">
                <a:tc>
                  <a:txBody>
                    <a:bodyPr/>
                    <a:lstStyle/>
                    <a:p>
                      <a:r>
                        <a:rPr lang="en-GB" dirty="0" smtClean="0"/>
                        <a:t>2</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3121520930"/>
                  </a:ext>
                </a:extLst>
              </a:tr>
              <a:tr h="311399">
                <a:tc>
                  <a:txBody>
                    <a:bodyPr/>
                    <a:lstStyle/>
                    <a:p>
                      <a:r>
                        <a:rPr lang="en-GB" dirty="0" smtClean="0"/>
                        <a:t>3</a:t>
                      </a:r>
                      <a:endParaRPr lang="en-GB" dirty="0"/>
                    </a:p>
                  </a:txBody>
                  <a:tcPr/>
                </a:tc>
                <a:tc>
                  <a:txBody>
                    <a:bodyPr/>
                    <a:lstStyle/>
                    <a:p>
                      <a:r>
                        <a:rPr lang="en-GB" dirty="0" smtClean="0"/>
                        <a:t>1</a:t>
                      </a:r>
                      <a:endParaRPr lang="en-GB" dirty="0"/>
                    </a:p>
                  </a:txBody>
                  <a:tcPr/>
                </a:tc>
                <a:extLst>
                  <a:ext uri="{0D108BD9-81ED-4DB2-BD59-A6C34878D82A}">
                    <a16:rowId xmlns:a16="http://schemas.microsoft.com/office/drawing/2014/main" val="3645947099"/>
                  </a:ext>
                </a:extLst>
              </a:tr>
              <a:tr h="311399">
                <a:tc>
                  <a:txBody>
                    <a:bodyPr/>
                    <a:lstStyle/>
                    <a:p>
                      <a:r>
                        <a:rPr lang="en-GB" dirty="0" smtClean="0"/>
                        <a:t>4</a:t>
                      </a:r>
                      <a:endParaRPr lang="en-GB" dirty="0"/>
                    </a:p>
                  </a:txBody>
                  <a:tcPr/>
                </a:tc>
                <a:tc>
                  <a:txBody>
                    <a:bodyPr/>
                    <a:lstStyle/>
                    <a:p>
                      <a:r>
                        <a:rPr lang="en-GB" dirty="0" smtClean="0"/>
                        <a:t>4</a:t>
                      </a:r>
                      <a:endParaRPr lang="en-GB" dirty="0"/>
                    </a:p>
                  </a:txBody>
                  <a:tcPr/>
                </a:tc>
                <a:extLst>
                  <a:ext uri="{0D108BD9-81ED-4DB2-BD59-A6C34878D82A}">
                    <a16:rowId xmlns:a16="http://schemas.microsoft.com/office/drawing/2014/main" val="2496069551"/>
                  </a:ext>
                </a:extLst>
              </a:tr>
              <a:tr h="311399">
                <a:tc>
                  <a:txBody>
                    <a:bodyPr/>
                    <a:lstStyle/>
                    <a:p>
                      <a:r>
                        <a:rPr lang="en-GB" dirty="0" smtClean="0"/>
                        <a:t>5</a:t>
                      </a:r>
                      <a:endParaRPr lang="en-GB" dirty="0"/>
                    </a:p>
                  </a:txBody>
                  <a:tcPr/>
                </a:tc>
                <a:tc>
                  <a:txBody>
                    <a:bodyPr/>
                    <a:lstStyle/>
                    <a:p>
                      <a:r>
                        <a:rPr lang="en-GB" dirty="0" smtClean="0"/>
                        <a:t>2</a:t>
                      </a:r>
                      <a:endParaRPr lang="en-GB" dirty="0"/>
                    </a:p>
                  </a:txBody>
                  <a:tcPr/>
                </a:tc>
                <a:extLst>
                  <a:ext uri="{0D108BD9-81ED-4DB2-BD59-A6C34878D82A}">
                    <a16:rowId xmlns:a16="http://schemas.microsoft.com/office/drawing/2014/main" val="3028344318"/>
                  </a:ext>
                </a:extLst>
              </a:tr>
              <a:tr h="311399">
                <a:tc>
                  <a:txBody>
                    <a:bodyPr/>
                    <a:lstStyle/>
                    <a:p>
                      <a:r>
                        <a:rPr lang="en-GB" dirty="0" smtClean="0"/>
                        <a:t>5</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749907543"/>
                  </a:ext>
                </a:extLst>
              </a:tr>
            </a:tbl>
          </a:graphicData>
        </a:graphic>
      </p:graphicFrame>
      <p:graphicFrame>
        <p:nvGraphicFramePr>
          <p:cNvPr id="4" name="Tabella 3"/>
          <p:cNvGraphicFramePr>
            <a:graphicFrameLocks noGrp="1"/>
          </p:cNvGraphicFramePr>
          <p:nvPr>
            <p:extLst>
              <p:ext uri="{D42A27DB-BD31-4B8C-83A1-F6EECF244321}">
                <p14:modId xmlns:p14="http://schemas.microsoft.com/office/powerpoint/2010/main" val="1255349544"/>
              </p:ext>
            </p:extLst>
          </p:nvPr>
        </p:nvGraphicFramePr>
        <p:xfrm>
          <a:off x="2414727" y="1174724"/>
          <a:ext cx="6959773" cy="2194560"/>
        </p:xfrm>
        <a:graphic>
          <a:graphicData uri="http://schemas.openxmlformats.org/drawingml/2006/table">
            <a:tbl>
              <a:tblPr firstRow="1" bandRow="1">
                <a:tableStyleId>{5C22544A-7EE6-4342-B048-85BDC9FD1C3A}</a:tableStyleId>
              </a:tblPr>
              <a:tblGrid>
                <a:gridCol w="1389999">
                  <a:extLst>
                    <a:ext uri="{9D8B030D-6E8A-4147-A177-3AD203B41FA5}">
                      <a16:colId xmlns:a16="http://schemas.microsoft.com/office/drawing/2014/main" val="423648316"/>
                    </a:ext>
                  </a:extLst>
                </a:gridCol>
                <a:gridCol w="1269917">
                  <a:extLst>
                    <a:ext uri="{9D8B030D-6E8A-4147-A177-3AD203B41FA5}">
                      <a16:colId xmlns:a16="http://schemas.microsoft.com/office/drawing/2014/main" val="3773977660"/>
                    </a:ext>
                  </a:extLst>
                </a:gridCol>
                <a:gridCol w="1482713">
                  <a:extLst>
                    <a:ext uri="{9D8B030D-6E8A-4147-A177-3AD203B41FA5}">
                      <a16:colId xmlns:a16="http://schemas.microsoft.com/office/drawing/2014/main" val="1829540382"/>
                    </a:ext>
                  </a:extLst>
                </a:gridCol>
                <a:gridCol w="1408572">
                  <a:extLst>
                    <a:ext uri="{9D8B030D-6E8A-4147-A177-3AD203B41FA5}">
                      <a16:colId xmlns:a16="http://schemas.microsoft.com/office/drawing/2014/main" val="2572200571"/>
                    </a:ext>
                  </a:extLst>
                </a:gridCol>
                <a:gridCol w="1408572">
                  <a:extLst>
                    <a:ext uri="{9D8B030D-6E8A-4147-A177-3AD203B41FA5}">
                      <a16:colId xmlns:a16="http://schemas.microsoft.com/office/drawing/2014/main" val="430432479"/>
                    </a:ext>
                  </a:extLst>
                </a:gridCol>
              </a:tblGrid>
              <a:tr h="276102">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Telefono</a:t>
                      </a:r>
                      <a:endParaRPr lang="en-GB" dirty="0"/>
                    </a:p>
                  </a:txBody>
                  <a:tcPr/>
                </a:tc>
                <a:tc>
                  <a:txBody>
                    <a:bodyPr/>
                    <a:lstStyle/>
                    <a:p>
                      <a:r>
                        <a:rPr lang="en-GB" dirty="0" err="1" smtClean="0"/>
                        <a:t>Residenza</a:t>
                      </a:r>
                      <a:endParaRPr lang="en-GB" dirty="0"/>
                    </a:p>
                  </a:txBody>
                  <a:tcPr/>
                </a:tc>
                <a:extLst>
                  <a:ext uri="{0D108BD9-81ED-4DB2-BD59-A6C34878D82A}">
                    <a16:rowId xmlns:a16="http://schemas.microsoft.com/office/drawing/2014/main" val="3302664046"/>
                  </a:ext>
                </a:extLst>
              </a:tr>
              <a:tr h="278220">
                <a:tc>
                  <a:txBody>
                    <a:bodyPr/>
                    <a:lstStyle/>
                    <a:p>
                      <a:r>
                        <a:rPr lang="en-GB" dirty="0" smtClean="0"/>
                        <a:t>1</a:t>
                      </a:r>
                      <a:endParaRPr lang="en-GB" dirty="0"/>
                    </a:p>
                  </a:txBody>
                  <a:tcPr/>
                </a:tc>
                <a:tc>
                  <a:txBody>
                    <a:bodyPr/>
                    <a:lstStyle/>
                    <a:p>
                      <a:r>
                        <a:rPr lang="en-GB" dirty="0" smtClean="0"/>
                        <a:t>Guido</a:t>
                      </a:r>
                      <a:endParaRPr lang="en-GB" dirty="0"/>
                    </a:p>
                  </a:txBody>
                  <a:tcPr/>
                </a:tc>
                <a:tc>
                  <a:txBody>
                    <a:bodyPr/>
                    <a:lstStyle/>
                    <a:p>
                      <a:r>
                        <a:rPr lang="en-GB" dirty="0" smtClean="0"/>
                        <a:t>Rossi</a:t>
                      </a:r>
                      <a:endParaRPr lang="en-GB" dirty="0"/>
                    </a:p>
                  </a:txBody>
                  <a:tcPr/>
                </a:tc>
                <a:tc>
                  <a:txBody>
                    <a:bodyPr/>
                    <a:lstStyle/>
                    <a:p>
                      <a:r>
                        <a:rPr lang="en-GB" dirty="0" smtClean="0"/>
                        <a:t>345541111</a:t>
                      </a:r>
                      <a:endParaRPr lang="en-GB" dirty="0"/>
                    </a:p>
                  </a:txBody>
                  <a:tcPr/>
                </a:tc>
                <a:tc>
                  <a:txBody>
                    <a:bodyPr/>
                    <a:lstStyle/>
                    <a:p>
                      <a:r>
                        <a:rPr lang="en-GB" dirty="0" smtClean="0"/>
                        <a:t>Trieste</a:t>
                      </a:r>
                      <a:endParaRPr lang="en-GB" dirty="0"/>
                    </a:p>
                  </a:txBody>
                  <a:tcPr/>
                </a:tc>
                <a:extLst>
                  <a:ext uri="{0D108BD9-81ED-4DB2-BD59-A6C34878D82A}">
                    <a16:rowId xmlns:a16="http://schemas.microsoft.com/office/drawing/2014/main" val="1683358185"/>
                  </a:ext>
                </a:extLst>
              </a:tr>
              <a:tr h="278220">
                <a:tc>
                  <a:txBody>
                    <a:bodyPr/>
                    <a:lstStyle/>
                    <a:p>
                      <a:r>
                        <a:rPr lang="en-GB" dirty="0" smtClean="0"/>
                        <a:t>2</a:t>
                      </a:r>
                      <a:endParaRPr lang="en-GB" dirty="0"/>
                    </a:p>
                  </a:txBody>
                  <a:tcPr/>
                </a:tc>
                <a:tc>
                  <a:txBody>
                    <a:bodyPr/>
                    <a:lstStyle/>
                    <a:p>
                      <a:r>
                        <a:rPr lang="en-GB" dirty="0" smtClean="0"/>
                        <a:t>Alberto</a:t>
                      </a:r>
                      <a:endParaRPr lang="en-GB" dirty="0"/>
                    </a:p>
                  </a:txBody>
                  <a:tcPr/>
                </a:tc>
                <a:tc>
                  <a:txBody>
                    <a:bodyPr/>
                    <a:lstStyle/>
                    <a:p>
                      <a:r>
                        <a:rPr lang="en-GB" dirty="0" err="1" smtClean="0"/>
                        <a:t>Fanucci</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345541222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Udine</a:t>
                      </a:r>
                    </a:p>
                  </a:txBody>
                  <a:tcPr/>
                </a:tc>
                <a:extLst>
                  <a:ext uri="{0D108BD9-81ED-4DB2-BD59-A6C34878D82A}">
                    <a16:rowId xmlns:a16="http://schemas.microsoft.com/office/drawing/2014/main" val="2267636198"/>
                  </a:ext>
                </a:extLst>
              </a:tr>
              <a:tr h="278220">
                <a:tc>
                  <a:txBody>
                    <a:bodyPr/>
                    <a:lstStyle/>
                    <a:p>
                      <a:r>
                        <a:rPr lang="en-GB" dirty="0" smtClean="0"/>
                        <a:t>3</a:t>
                      </a:r>
                      <a:endParaRPr lang="en-GB" dirty="0"/>
                    </a:p>
                  </a:txBody>
                  <a:tcPr/>
                </a:tc>
                <a:tc>
                  <a:txBody>
                    <a:bodyPr/>
                    <a:lstStyle/>
                    <a:p>
                      <a:r>
                        <a:rPr lang="en-GB" dirty="0" smtClean="0"/>
                        <a:t>Renato</a:t>
                      </a:r>
                      <a:endParaRPr lang="en-GB" dirty="0"/>
                    </a:p>
                  </a:txBody>
                  <a:tcPr/>
                </a:tc>
                <a:tc>
                  <a:txBody>
                    <a:bodyPr/>
                    <a:lstStyle/>
                    <a:p>
                      <a:r>
                        <a:rPr lang="en-GB" dirty="0" smtClean="0"/>
                        <a:t>Aldi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345541333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Trieste</a:t>
                      </a:r>
                    </a:p>
                  </a:txBody>
                  <a:tcPr/>
                </a:tc>
                <a:extLst>
                  <a:ext uri="{0D108BD9-81ED-4DB2-BD59-A6C34878D82A}">
                    <a16:rowId xmlns:a16="http://schemas.microsoft.com/office/drawing/2014/main" val="3121520930"/>
                  </a:ext>
                </a:extLst>
              </a:tr>
              <a:tr h="278220">
                <a:tc>
                  <a:txBody>
                    <a:bodyPr/>
                    <a:lstStyle/>
                    <a:p>
                      <a:r>
                        <a:rPr lang="en-GB" dirty="0" smtClean="0"/>
                        <a:t>4</a:t>
                      </a:r>
                      <a:endParaRPr lang="en-GB" dirty="0"/>
                    </a:p>
                  </a:txBody>
                  <a:tcPr/>
                </a:tc>
                <a:tc>
                  <a:txBody>
                    <a:bodyPr/>
                    <a:lstStyle/>
                    <a:p>
                      <a:r>
                        <a:rPr lang="en-GB" dirty="0" smtClean="0"/>
                        <a:t>Maurizio</a:t>
                      </a:r>
                      <a:endParaRPr lang="en-GB" dirty="0"/>
                    </a:p>
                  </a:txBody>
                  <a:tcPr/>
                </a:tc>
                <a:tc>
                  <a:txBody>
                    <a:bodyPr/>
                    <a:lstStyle/>
                    <a:p>
                      <a:r>
                        <a:rPr lang="en-GB" dirty="0" smtClean="0"/>
                        <a:t>Mauro</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347554444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Gorizia</a:t>
                      </a:r>
                    </a:p>
                  </a:txBody>
                  <a:tcPr/>
                </a:tc>
                <a:extLst>
                  <a:ext uri="{0D108BD9-81ED-4DB2-BD59-A6C34878D82A}">
                    <a16:rowId xmlns:a16="http://schemas.microsoft.com/office/drawing/2014/main" val="412115906"/>
                  </a:ext>
                </a:extLst>
              </a:tr>
              <a:tr h="278220">
                <a:tc>
                  <a:txBody>
                    <a:bodyPr/>
                    <a:lstStyle/>
                    <a:p>
                      <a:r>
                        <a:rPr lang="en-GB" dirty="0" smtClean="0"/>
                        <a:t>5</a:t>
                      </a:r>
                      <a:endParaRPr lang="en-GB" dirty="0"/>
                    </a:p>
                  </a:txBody>
                  <a:tcPr/>
                </a:tc>
                <a:tc>
                  <a:txBody>
                    <a:bodyPr/>
                    <a:lstStyle/>
                    <a:p>
                      <a:r>
                        <a:rPr lang="en-GB" dirty="0" smtClean="0"/>
                        <a:t>Luciano</a:t>
                      </a:r>
                      <a:endParaRPr lang="en-GB" dirty="0"/>
                    </a:p>
                  </a:txBody>
                  <a:tcPr/>
                </a:tc>
                <a:tc>
                  <a:txBody>
                    <a:bodyPr/>
                    <a:lstStyle/>
                    <a:p>
                      <a:r>
                        <a:rPr lang="en-GB" dirty="0" err="1" smtClean="0"/>
                        <a:t>Benvenuti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345776555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Pordenone</a:t>
                      </a:r>
                    </a:p>
                  </a:txBody>
                  <a:tcPr/>
                </a:tc>
                <a:extLst>
                  <a:ext uri="{0D108BD9-81ED-4DB2-BD59-A6C34878D82A}">
                    <a16:rowId xmlns:a16="http://schemas.microsoft.com/office/drawing/2014/main" val="252441835"/>
                  </a:ext>
                </a:extLst>
              </a:tr>
            </a:tbl>
          </a:graphicData>
        </a:graphic>
      </p:graphicFrame>
      <p:sp>
        <p:nvSpPr>
          <p:cNvPr id="5" name="CasellaDiTesto 4"/>
          <p:cNvSpPr txBox="1"/>
          <p:nvPr/>
        </p:nvSpPr>
        <p:spPr>
          <a:xfrm>
            <a:off x="2414727" y="786913"/>
            <a:ext cx="1593116" cy="369332"/>
          </a:xfrm>
          <a:prstGeom prst="rect">
            <a:avLst/>
          </a:prstGeom>
          <a:noFill/>
        </p:spPr>
        <p:txBody>
          <a:bodyPr wrap="square" rtlCol="0">
            <a:spAutoFit/>
          </a:bodyPr>
          <a:lstStyle/>
          <a:p>
            <a:r>
              <a:rPr lang="it-IT" dirty="0" smtClean="0"/>
              <a:t>Docenti</a:t>
            </a:r>
            <a:endParaRPr lang="it-IT" dirty="0"/>
          </a:p>
        </p:txBody>
      </p:sp>
      <p:sp>
        <p:nvSpPr>
          <p:cNvPr id="6" name="CasellaDiTesto 5"/>
          <p:cNvSpPr txBox="1"/>
          <p:nvPr/>
        </p:nvSpPr>
        <p:spPr>
          <a:xfrm>
            <a:off x="224798" y="3506182"/>
            <a:ext cx="2516507" cy="369332"/>
          </a:xfrm>
          <a:prstGeom prst="rect">
            <a:avLst/>
          </a:prstGeom>
          <a:noFill/>
        </p:spPr>
        <p:txBody>
          <a:bodyPr wrap="square" rtlCol="0">
            <a:spAutoFit/>
          </a:bodyPr>
          <a:lstStyle/>
          <a:p>
            <a:r>
              <a:rPr lang="it-IT" dirty="0" err="1" smtClean="0"/>
              <a:t>Sponda_Docenti_cdl</a:t>
            </a:r>
            <a:endParaRPr lang="it-IT" dirty="0"/>
          </a:p>
        </p:txBody>
      </p:sp>
      <p:graphicFrame>
        <p:nvGraphicFramePr>
          <p:cNvPr id="7" name="Tabella 6"/>
          <p:cNvGraphicFramePr>
            <a:graphicFrameLocks noGrp="1"/>
          </p:cNvGraphicFramePr>
          <p:nvPr>
            <p:extLst>
              <p:ext uri="{D42A27DB-BD31-4B8C-83A1-F6EECF244321}">
                <p14:modId xmlns:p14="http://schemas.microsoft.com/office/powerpoint/2010/main" val="1532586710"/>
              </p:ext>
            </p:extLst>
          </p:nvPr>
        </p:nvGraphicFramePr>
        <p:xfrm>
          <a:off x="7666658" y="4275631"/>
          <a:ext cx="4253198" cy="2407300"/>
        </p:xfrm>
        <a:graphic>
          <a:graphicData uri="http://schemas.openxmlformats.org/drawingml/2006/table">
            <a:tbl>
              <a:tblPr firstRow="1" bandRow="1">
                <a:tableStyleId>{5C22544A-7EE6-4342-B048-85BDC9FD1C3A}</a:tableStyleId>
              </a:tblPr>
              <a:tblGrid>
                <a:gridCol w="1272179">
                  <a:extLst>
                    <a:ext uri="{9D8B030D-6E8A-4147-A177-3AD203B41FA5}">
                      <a16:colId xmlns:a16="http://schemas.microsoft.com/office/drawing/2014/main" val="423648316"/>
                    </a:ext>
                  </a:extLst>
                </a:gridCol>
                <a:gridCol w="1926507">
                  <a:extLst>
                    <a:ext uri="{9D8B030D-6E8A-4147-A177-3AD203B41FA5}">
                      <a16:colId xmlns:a16="http://schemas.microsoft.com/office/drawing/2014/main" val="3773977660"/>
                    </a:ext>
                  </a:extLst>
                </a:gridCol>
                <a:gridCol w="1054512">
                  <a:extLst>
                    <a:ext uri="{9D8B030D-6E8A-4147-A177-3AD203B41FA5}">
                      <a16:colId xmlns:a16="http://schemas.microsoft.com/office/drawing/2014/main" val="1829540382"/>
                    </a:ext>
                  </a:extLst>
                </a:gridCol>
              </a:tblGrid>
              <a:tr h="293733">
                <a:tc>
                  <a:txBody>
                    <a:bodyPr/>
                    <a:lstStyle/>
                    <a:p>
                      <a:r>
                        <a:rPr lang="en-GB" dirty="0" err="1" smtClean="0"/>
                        <a:t>Codice</a:t>
                      </a:r>
                      <a:endParaRPr lang="en-GB" dirty="0"/>
                    </a:p>
                  </a:txBody>
                  <a:tcPr/>
                </a:tc>
                <a:tc>
                  <a:txBody>
                    <a:bodyPr/>
                    <a:lstStyle/>
                    <a:p>
                      <a:r>
                        <a:rPr lang="en-GB" dirty="0" err="1" smtClean="0"/>
                        <a:t>Denominazione</a:t>
                      </a:r>
                      <a:endParaRPr lang="en-GB" dirty="0"/>
                    </a:p>
                  </a:txBody>
                  <a:tcPr/>
                </a:tc>
                <a:tc>
                  <a:txBody>
                    <a:bodyPr/>
                    <a:lstStyle/>
                    <a:p>
                      <a:r>
                        <a:rPr lang="en-GB" dirty="0" err="1" smtClean="0"/>
                        <a:t>Durata</a:t>
                      </a:r>
                      <a:endParaRPr lang="en-GB" dirty="0"/>
                    </a:p>
                  </a:txBody>
                  <a:tcPr/>
                </a:tc>
                <a:extLst>
                  <a:ext uri="{0D108BD9-81ED-4DB2-BD59-A6C34878D82A}">
                    <a16:rowId xmlns:a16="http://schemas.microsoft.com/office/drawing/2014/main" val="3302664046"/>
                  </a:ext>
                </a:extLst>
              </a:tr>
              <a:tr h="510385">
                <a:tc>
                  <a:txBody>
                    <a:bodyPr/>
                    <a:lstStyle/>
                    <a:p>
                      <a:r>
                        <a:rPr lang="en-GB" dirty="0" smtClean="0"/>
                        <a:t>1</a:t>
                      </a:r>
                      <a:endParaRPr lang="en-GB" dirty="0"/>
                    </a:p>
                  </a:txBody>
                  <a:tcPr/>
                </a:tc>
                <a:tc>
                  <a:txBody>
                    <a:bodyPr/>
                    <a:lstStyle/>
                    <a:p>
                      <a:r>
                        <a:rPr lang="en-GB" dirty="0" err="1" smtClean="0"/>
                        <a:t>Fisica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1683358185"/>
                  </a:ext>
                </a:extLst>
              </a:tr>
              <a:tr h="510385">
                <a:tc>
                  <a:txBody>
                    <a:bodyPr/>
                    <a:lstStyle/>
                    <a:p>
                      <a:r>
                        <a:rPr lang="en-GB" dirty="0" smtClean="0"/>
                        <a:t>2</a:t>
                      </a:r>
                      <a:endParaRPr lang="en-GB" dirty="0"/>
                    </a:p>
                  </a:txBody>
                  <a:tcPr/>
                </a:tc>
                <a:tc>
                  <a:txBody>
                    <a:bodyPr/>
                    <a:lstStyle/>
                    <a:p>
                      <a:r>
                        <a:rPr lang="en-GB" dirty="0" err="1" smtClean="0"/>
                        <a:t>Matematica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2267636198"/>
                  </a:ext>
                </a:extLst>
              </a:tr>
              <a:tr h="510385">
                <a:tc>
                  <a:txBody>
                    <a:bodyPr/>
                    <a:lstStyle/>
                    <a:p>
                      <a:r>
                        <a:rPr lang="en-GB" dirty="0" smtClean="0"/>
                        <a:t>3</a:t>
                      </a:r>
                      <a:endParaRPr lang="en-GB" dirty="0"/>
                    </a:p>
                  </a:txBody>
                  <a:tcPr/>
                </a:tc>
                <a:tc>
                  <a:txBody>
                    <a:bodyPr/>
                    <a:lstStyle/>
                    <a:p>
                      <a:r>
                        <a:rPr lang="en-GB" dirty="0" err="1" smtClean="0"/>
                        <a:t>Economia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3121520930"/>
                  </a:ext>
                </a:extLst>
              </a:tr>
              <a:tr h="510385">
                <a:tc>
                  <a:txBody>
                    <a:bodyPr/>
                    <a:lstStyle/>
                    <a:p>
                      <a:r>
                        <a:rPr lang="en-GB" dirty="0" smtClean="0"/>
                        <a:t>4</a:t>
                      </a:r>
                      <a:endParaRPr lang="en-GB" dirty="0"/>
                    </a:p>
                  </a:txBody>
                  <a:tcPr/>
                </a:tc>
                <a:tc>
                  <a:txBody>
                    <a:bodyPr/>
                    <a:lstStyle/>
                    <a:p>
                      <a:r>
                        <a:rPr lang="en-GB" dirty="0" err="1" smtClean="0"/>
                        <a:t>Lettere</a:t>
                      </a:r>
                      <a:r>
                        <a:rPr lang="en-GB" dirty="0" smtClean="0"/>
                        <a:t> </a:t>
                      </a:r>
                      <a:r>
                        <a:rPr lang="en-GB" dirty="0" err="1" smtClean="0"/>
                        <a:t>moderne</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2644359279"/>
                  </a:ext>
                </a:extLst>
              </a:tr>
            </a:tbl>
          </a:graphicData>
        </a:graphic>
      </p:graphicFrame>
      <p:sp>
        <p:nvSpPr>
          <p:cNvPr id="8" name="CasellaDiTesto 7"/>
          <p:cNvSpPr txBox="1"/>
          <p:nvPr/>
        </p:nvSpPr>
        <p:spPr>
          <a:xfrm>
            <a:off x="7746825" y="3690848"/>
            <a:ext cx="2050317" cy="369332"/>
          </a:xfrm>
          <a:prstGeom prst="rect">
            <a:avLst/>
          </a:prstGeom>
          <a:noFill/>
        </p:spPr>
        <p:txBody>
          <a:bodyPr wrap="square" rtlCol="0">
            <a:spAutoFit/>
          </a:bodyPr>
          <a:lstStyle/>
          <a:p>
            <a:r>
              <a:rPr lang="it-IT" dirty="0" smtClean="0"/>
              <a:t>Corsi di laurea</a:t>
            </a:r>
            <a:endParaRPr lang="it-IT" dirty="0"/>
          </a:p>
        </p:txBody>
      </p:sp>
      <p:cxnSp>
        <p:nvCxnSpPr>
          <p:cNvPr id="21" name="Connettore 2 20"/>
          <p:cNvCxnSpPr>
            <a:endCxn id="29" idx="3"/>
          </p:cNvCxnSpPr>
          <p:nvPr/>
        </p:nvCxnSpPr>
        <p:spPr>
          <a:xfrm flipV="1">
            <a:off x="1315274" y="1477809"/>
            <a:ext cx="1155787" cy="2397706"/>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3570514" y="4167757"/>
            <a:ext cx="4096144" cy="262729"/>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3632989" y="4167757"/>
            <a:ext cx="397565" cy="369332"/>
          </a:xfrm>
          <a:prstGeom prst="rect">
            <a:avLst/>
          </a:prstGeom>
          <a:noFill/>
        </p:spPr>
        <p:txBody>
          <a:bodyPr wrap="square" rtlCol="0">
            <a:spAutoFit/>
          </a:bodyPr>
          <a:lstStyle/>
          <a:p>
            <a:r>
              <a:rPr lang="it-IT" dirty="0" smtClean="0"/>
              <a:t>N</a:t>
            </a:r>
            <a:endParaRPr lang="it-IT" dirty="0"/>
          </a:p>
        </p:txBody>
      </p:sp>
      <p:sp>
        <p:nvSpPr>
          <p:cNvPr id="27" name="CasellaDiTesto 26"/>
          <p:cNvSpPr txBox="1"/>
          <p:nvPr/>
        </p:nvSpPr>
        <p:spPr>
          <a:xfrm>
            <a:off x="917709" y="3216140"/>
            <a:ext cx="397565" cy="369332"/>
          </a:xfrm>
          <a:prstGeom prst="rect">
            <a:avLst/>
          </a:prstGeom>
          <a:noFill/>
        </p:spPr>
        <p:txBody>
          <a:bodyPr wrap="square" rtlCol="0">
            <a:spAutoFit/>
          </a:bodyPr>
          <a:lstStyle/>
          <a:p>
            <a:r>
              <a:rPr lang="it-IT" dirty="0" smtClean="0"/>
              <a:t>N</a:t>
            </a:r>
            <a:endParaRPr lang="it-IT" dirty="0"/>
          </a:p>
        </p:txBody>
      </p:sp>
      <p:sp>
        <p:nvSpPr>
          <p:cNvPr id="28" name="CasellaDiTesto 27"/>
          <p:cNvSpPr txBox="1"/>
          <p:nvPr/>
        </p:nvSpPr>
        <p:spPr>
          <a:xfrm>
            <a:off x="7206618" y="4510308"/>
            <a:ext cx="397565" cy="369332"/>
          </a:xfrm>
          <a:prstGeom prst="rect">
            <a:avLst/>
          </a:prstGeom>
          <a:noFill/>
        </p:spPr>
        <p:txBody>
          <a:bodyPr wrap="square" rtlCol="0">
            <a:spAutoFit/>
          </a:bodyPr>
          <a:lstStyle/>
          <a:p>
            <a:r>
              <a:rPr lang="it-IT" dirty="0"/>
              <a:t>1</a:t>
            </a:r>
          </a:p>
        </p:txBody>
      </p:sp>
      <p:sp>
        <p:nvSpPr>
          <p:cNvPr id="29" name="CasellaDiTesto 28"/>
          <p:cNvSpPr txBox="1"/>
          <p:nvPr/>
        </p:nvSpPr>
        <p:spPr>
          <a:xfrm>
            <a:off x="2073496" y="1293143"/>
            <a:ext cx="397565" cy="369332"/>
          </a:xfrm>
          <a:prstGeom prst="rect">
            <a:avLst/>
          </a:prstGeom>
          <a:noFill/>
        </p:spPr>
        <p:txBody>
          <a:bodyPr wrap="square" rtlCol="0">
            <a:spAutoFit/>
          </a:bodyPr>
          <a:lstStyle/>
          <a:p>
            <a:r>
              <a:rPr lang="it-IT" dirty="0"/>
              <a:t>1</a:t>
            </a:r>
          </a:p>
        </p:txBody>
      </p:sp>
      <p:sp>
        <p:nvSpPr>
          <p:cNvPr id="16" name="CasellaDiTesto 15"/>
          <p:cNvSpPr txBox="1"/>
          <p:nvPr/>
        </p:nvSpPr>
        <p:spPr>
          <a:xfrm>
            <a:off x="3632989" y="4694974"/>
            <a:ext cx="3486268" cy="923330"/>
          </a:xfrm>
          <a:prstGeom prst="rect">
            <a:avLst/>
          </a:prstGeom>
          <a:noFill/>
        </p:spPr>
        <p:txBody>
          <a:bodyPr wrap="square" rtlCol="0">
            <a:spAutoFit/>
          </a:bodyPr>
          <a:lstStyle/>
          <a:p>
            <a:r>
              <a:rPr lang="it-IT" dirty="0" smtClean="0"/>
              <a:t>Se voglio estrarre tutti i docenti che insegnano al corso di laurea di Fisica la Query sarà:</a:t>
            </a:r>
          </a:p>
        </p:txBody>
      </p:sp>
      <p:pic>
        <p:nvPicPr>
          <p:cNvPr id="9"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3953" y="2157995"/>
            <a:ext cx="406400" cy="406400"/>
          </a:xfrm>
          <a:prstGeom prst="rect">
            <a:avLst/>
          </a:prstGeom>
        </p:spPr>
      </p:pic>
      <p:pic>
        <p:nvPicPr>
          <p:cNvPr id="10"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252269" y="5938203"/>
            <a:ext cx="406400" cy="406400"/>
          </a:xfrm>
          <a:prstGeom prst="rect">
            <a:avLst/>
          </a:prstGeom>
        </p:spPr>
      </p:pic>
    </p:spTree>
    <p:extLst>
      <p:ext uri="{BB962C8B-B14F-4D97-AF65-F5344CB8AC3E}">
        <p14:creationId xmlns:p14="http://schemas.microsoft.com/office/powerpoint/2010/main" val="1494642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0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204"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4799" y="232006"/>
            <a:ext cx="11560629" cy="3970318"/>
          </a:xfrm>
          <a:prstGeom prst="rect">
            <a:avLst/>
          </a:prstGeom>
        </p:spPr>
        <p:txBody>
          <a:bodyPr wrap="square">
            <a:spAutoFit/>
          </a:bodyPr>
          <a:lstStyle/>
          <a:p>
            <a:r>
              <a:rPr lang="it-IT" b="1" dirty="0"/>
              <a:t>Select</a:t>
            </a:r>
            <a:r>
              <a:rPr lang="it-IT" dirty="0"/>
              <a:t> </a:t>
            </a:r>
            <a:r>
              <a:rPr lang="it-IT" dirty="0" err="1"/>
              <a:t>Docenti.Nome</a:t>
            </a:r>
            <a:r>
              <a:rPr lang="it-IT" dirty="0"/>
              <a:t>, </a:t>
            </a:r>
            <a:r>
              <a:rPr lang="it-IT" dirty="0" err="1"/>
              <a:t>Docenti.Cognome</a:t>
            </a:r>
            <a:r>
              <a:rPr lang="it-IT" dirty="0"/>
              <a:t>, Corsi di </a:t>
            </a:r>
            <a:r>
              <a:rPr lang="it-IT" dirty="0" err="1" smtClean="0"/>
              <a:t>laurea.Denominazione</a:t>
            </a:r>
            <a:endParaRPr lang="it-IT" dirty="0" smtClean="0"/>
          </a:p>
          <a:p>
            <a:r>
              <a:rPr lang="it-IT" b="1" dirty="0" smtClean="0"/>
              <a:t>From</a:t>
            </a:r>
            <a:r>
              <a:rPr lang="it-IT" dirty="0" smtClean="0"/>
              <a:t> Docenti, Corsi di Laurea, </a:t>
            </a:r>
            <a:r>
              <a:rPr lang="it-IT" dirty="0" err="1" smtClean="0"/>
              <a:t>Sponda_Docenti_cdl</a:t>
            </a:r>
            <a:endParaRPr lang="it-IT" dirty="0" smtClean="0"/>
          </a:p>
          <a:p>
            <a:r>
              <a:rPr lang="it-IT" b="1" dirty="0" err="1" smtClean="0"/>
              <a:t>Where</a:t>
            </a:r>
            <a:r>
              <a:rPr lang="it-IT" dirty="0" smtClean="0"/>
              <a:t> Corsi di </a:t>
            </a:r>
            <a:r>
              <a:rPr lang="it-IT" dirty="0" err="1" smtClean="0"/>
              <a:t>laurea.Codice</a:t>
            </a:r>
            <a:r>
              <a:rPr lang="it-IT" dirty="0" smtClean="0"/>
              <a:t> = </a:t>
            </a:r>
            <a:r>
              <a:rPr lang="it-IT" dirty="0" err="1" smtClean="0"/>
              <a:t>Sponda_Docenti_cdl.Cod_cdl</a:t>
            </a:r>
            <a:endParaRPr lang="it-IT" dirty="0" smtClean="0"/>
          </a:p>
          <a:p>
            <a:r>
              <a:rPr lang="it-IT" b="1" dirty="0" smtClean="0"/>
              <a:t>And</a:t>
            </a:r>
            <a:r>
              <a:rPr lang="it-IT" dirty="0" smtClean="0"/>
              <a:t> </a:t>
            </a:r>
            <a:r>
              <a:rPr lang="it-IT" dirty="0" err="1" smtClean="0"/>
              <a:t>Docenti.Matricola</a:t>
            </a:r>
            <a:r>
              <a:rPr lang="it-IT" dirty="0" smtClean="0"/>
              <a:t> = </a:t>
            </a:r>
            <a:r>
              <a:rPr lang="it-IT" dirty="0" err="1" smtClean="0"/>
              <a:t>Sponda_Docenti_cdl.Cod_docente</a:t>
            </a:r>
            <a:endParaRPr lang="it-IT" dirty="0" smtClean="0"/>
          </a:p>
          <a:p>
            <a:r>
              <a:rPr lang="it-IT" b="1" dirty="0" smtClean="0"/>
              <a:t>And</a:t>
            </a:r>
            <a:r>
              <a:rPr lang="it-IT" dirty="0" smtClean="0"/>
              <a:t> Corsi di </a:t>
            </a:r>
            <a:r>
              <a:rPr lang="it-IT" dirty="0" err="1" smtClean="0"/>
              <a:t>laurea.Codice</a:t>
            </a:r>
            <a:r>
              <a:rPr lang="it-IT" dirty="0" smtClean="0"/>
              <a:t> = 1</a:t>
            </a:r>
          </a:p>
          <a:p>
            <a:endParaRPr lang="it-IT" dirty="0"/>
          </a:p>
          <a:p>
            <a:r>
              <a:rPr lang="it-IT" dirty="0" smtClean="0"/>
              <a:t>Notare che:</a:t>
            </a:r>
          </a:p>
          <a:p>
            <a:pPr marL="285750" indent="-285750">
              <a:buFont typeface="Arial" panose="020B0604020202020204" pitchFamily="34" charset="0"/>
              <a:buChar char="•"/>
            </a:pPr>
            <a:r>
              <a:rPr lang="it-IT" dirty="0" smtClean="0"/>
              <a:t>La clausola From contiene anche la tavola </a:t>
            </a:r>
            <a:r>
              <a:rPr lang="it-IT" dirty="0" err="1" smtClean="0"/>
              <a:t>Sponda_Docenti_cdl</a:t>
            </a:r>
            <a:r>
              <a:rPr lang="it-IT" dirty="0" smtClean="0"/>
              <a:t> anche se non viene richiesta la visualizzazione di campi di questa tabella</a:t>
            </a:r>
          </a:p>
          <a:p>
            <a:pPr marL="285750" indent="-285750">
              <a:buFont typeface="Arial" panose="020B0604020202020204" pitchFamily="34" charset="0"/>
              <a:buChar char="•"/>
            </a:pPr>
            <a:r>
              <a:rPr lang="it-IT" dirty="0" smtClean="0"/>
              <a:t>La clausola </a:t>
            </a:r>
            <a:r>
              <a:rPr lang="it-IT" dirty="0" err="1" smtClean="0"/>
              <a:t>Where</a:t>
            </a:r>
            <a:r>
              <a:rPr lang="it-IT" dirty="0" smtClean="0"/>
              <a:t> e il primo And servono per evitare il prodotto cartesiano fra le tavole Docenti e Corsi di laurea e la sponda</a:t>
            </a:r>
          </a:p>
          <a:p>
            <a:pPr marL="285750" indent="-285750">
              <a:buFont typeface="Arial" panose="020B0604020202020204" pitchFamily="34" charset="0"/>
              <a:buChar char="•"/>
            </a:pPr>
            <a:r>
              <a:rPr lang="it-IT" dirty="0" smtClean="0"/>
              <a:t>La seconda clausola And serve per condizionare il corso di laurea in </a:t>
            </a:r>
            <a:r>
              <a:rPr lang="it-IT" dirty="0"/>
              <a:t>F</a:t>
            </a:r>
            <a:r>
              <a:rPr lang="it-IT" dirty="0" smtClean="0"/>
              <a:t>isica</a:t>
            </a:r>
          </a:p>
          <a:p>
            <a:endParaRPr lang="it-IT" dirty="0"/>
          </a:p>
          <a:p>
            <a:r>
              <a:rPr lang="it-IT" dirty="0" smtClean="0"/>
              <a:t>Il risultato sarà:</a:t>
            </a:r>
            <a:endParaRPr lang="it-IT" dirty="0"/>
          </a:p>
        </p:txBody>
      </p:sp>
      <p:graphicFrame>
        <p:nvGraphicFramePr>
          <p:cNvPr id="3" name="Tabella 2"/>
          <p:cNvGraphicFramePr>
            <a:graphicFrameLocks noGrp="1"/>
          </p:cNvGraphicFramePr>
          <p:nvPr>
            <p:extLst>
              <p:ext uri="{D42A27DB-BD31-4B8C-83A1-F6EECF244321}">
                <p14:modId xmlns:p14="http://schemas.microsoft.com/office/powerpoint/2010/main" val="2651564998"/>
              </p:ext>
            </p:extLst>
          </p:nvPr>
        </p:nvGraphicFramePr>
        <p:xfrm>
          <a:off x="2267344" y="4202324"/>
          <a:ext cx="5102285" cy="1386530"/>
        </p:xfrm>
        <a:graphic>
          <a:graphicData uri="http://schemas.openxmlformats.org/drawingml/2006/table">
            <a:tbl>
              <a:tblPr firstRow="1" bandRow="1">
                <a:tableStyleId>{5C22544A-7EE6-4342-B048-85BDC9FD1C3A}</a:tableStyleId>
              </a:tblPr>
              <a:tblGrid>
                <a:gridCol w="1422914">
                  <a:extLst>
                    <a:ext uri="{9D8B030D-6E8A-4147-A177-3AD203B41FA5}">
                      <a16:colId xmlns:a16="http://schemas.microsoft.com/office/drawing/2014/main" val="423648316"/>
                    </a:ext>
                  </a:extLst>
                </a:gridCol>
                <a:gridCol w="1404257">
                  <a:extLst>
                    <a:ext uri="{9D8B030D-6E8A-4147-A177-3AD203B41FA5}">
                      <a16:colId xmlns:a16="http://schemas.microsoft.com/office/drawing/2014/main" val="3773977660"/>
                    </a:ext>
                  </a:extLst>
                </a:gridCol>
                <a:gridCol w="2275114">
                  <a:extLst>
                    <a:ext uri="{9D8B030D-6E8A-4147-A177-3AD203B41FA5}">
                      <a16:colId xmlns:a16="http://schemas.microsoft.com/office/drawing/2014/main" val="1829540382"/>
                    </a:ext>
                  </a:extLst>
                </a:gridCol>
              </a:tblGrid>
              <a:tr h="293733">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Denominazione</a:t>
                      </a:r>
                      <a:endParaRPr lang="en-GB" dirty="0"/>
                    </a:p>
                  </a:txBody>
                  <a:tcPr/>
                </a:tc>
                <a:extLst>
                  <a:ext uri="{0D108BD9-81ED-4DB2-BD59-A6C34878D82A}">
                    <a16:rowId xmlns:a16="http://schemas.microsoft.com/office/drawing/2014/main" val="3302664046"/>
                  </a:ext>
                </a:extLst>
              </a:tr>
              <a:tr h="510385">
                <a:tc>
                  <a:txBody>
                    <a:bodyPr/>
                    <a:lstStyle/>
                    <a:p>
                      <a:r>
                        <a:rPr lang="en-GB" dirty="0" smtClean="0"/>
                        <a:t>Guido</a:t>
                      </a:r>
                      <a:endParaRPr lang="en-GB" dirty="0"/>
                    </a:p>
                  </a:txBody>
                  <a:tcPr/>
                </a:tc>
                <a:tc>
                  <a:txBody>
                    <a:bodyPr/>
                    <a:lstStyle/>
                    <a:p>
                      <a:r>
                        <a:rPr lang="en-GB" dirty="0" smtClean="0"/>
                        <a:t>Rossi</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1683358185"/>
                  </a:ext>
                </a:extLst>
              </a:tr>
              <a:tr h="510385">
                <a:tc>
                  <a:txBody>
                    <a:bodyPr/>
                    <a:lstStyle/>
                    <a:p>
                      <a:r>
                        <a:rPr lang="en-GB" dirty="0" smtClean="0"/>
                        <a:t>Renato</a:t>
                      </a:r>
                      <a:endParaRPr lang="en-GB" dirty="0"/>
                    </a:p>
                  </a:txBody>
                  <a:tcPr/>
                </a:tc>
                <a:tc>
                  <a:txBody>
                    <a:bodyPr/>
                    <a:lstStyle/>
                    <a:p>
                      <a:r>
                        <a:rPr lang="en-GB" dirty="0" smtClean="0"/>
                        <a:t>Aldi</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2267636198"/>
                  </a:ext>
                </a:extLst>
              </a:tr>
            </a:tbl>
          </a:graphicData>
        </a:graphic>
      </p:graphicFrame>
      <p:sp>
        <p:nvSpPr>
          <p:cNvPr id="4" name="CasellaDiTesto 3"/>
          <p:cNvSpPr txBox="1"/>
          <p:nvPr/>
        </p:nvSpPr>
        <p:spPr>
          <a:xfrm>
            <a:off x="424543" y="5682343"/>
            <a:ext cx="11255828" cy="369332"/>
          </a:xfrm>
          <a:prstGeom prst="rect">
            <a:avLst/>
          </a:prstGeom>
          <a:noFill/>
        </p:spPr>
        <p:txBody>
          <a:bodyPr wrap="square" rtlCol="0">
            <a:spAutoFit/>
          </a:bodyPr>
          <a:lstStyle/>
          <a:p>
            <a:r>
              <a:rPr lang="it-IT" dirty="0" smtClean="0"/>
              <a:t>Vengono estratti solo due record ovvero i docenti Rossi e Aldi: entrambi insegnano al corso di laurea in Fisica</a:t>
            </a:r>
            <a:endParaRPr lang="it-IT" dirty="0"/>
          </a:p>
        </p:txBody>
      </p:sp>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8286" y="907142"/>
            <a:ext cx="406400" cy="406400"/>
          </a:xfrm>
          <a:prstGeom prst="rect">
            <a:avLst/>
          </a:prstGeom>
        </p:spPr>
      </p:pic>
      <p:pic>
        <p:nvPicPr>
          <p:cNvPr id="6"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332174" y="4467418"/>
            <a:ext cx="406400" cy="406400"/>
          </a:xfrm>
          <a:prstGeom prst="rect">
            <a:avLst/>
          </a:prstGeom>
        </p:spPr>
      </p:pic>
    </p:spTree>
    <p:extLst>
      <p:ext uri="{BB962C8B-B14F-4D97-AF65-F5344CB8AC3E}">
        <p14:creationId xmlns:p14="http://schemas.microsoft.com/office/powerpoint/2010/main" val="2724416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37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04800" y="97971"/>
            <a:ext cx="11244943" cy="2862322"/>
          </a:xfrm>
          <a:prstGeom prst="rect">
            <a:avLst/>
          </a:prstGeom>
          <a:noFill/>
        </p:spPr>
        <p:txBody>
          <a:bodyPr wrap="square" rtlCol="0">
            <a:spAutoFit/>
          </a:bodyPr>
          <a:lstStyle/>
          <a:p>
            <a:r>
              <a:rPr lang="it-IT" dirty="0" smtClean="0"/>
              <a:t>Immaginiamo ora di voler estrarre tutti i corsi di laurea nei quali insegna il docente Guido Rossi.</a:t>
            </a:r>
          </a:p>
          <a:p>
            <a:r>
              <a:rPr lang="it-IT" dirty="0" smtClean="0"/>
              <a:t>La Query sarà:</a:t>
            </a:r>
          </a:p>
          <a:p>
            <a:endParaRPr lang="it-IT" dirty="0"/>
          </a:p>
          <a:p>
            <a:r>
              <a:rPr lang="it-IT" b="1" dirty="0" smtClean="0"/>
              <a:t>Select</a:t>
            </a:r>
            <a:r>
              <a:rPr lang="it-IT" dirty="0" smtClean="0"/>
              <a:t> </a:t>
            </a:r>
            <a:r>
              <a:rPr lang="it-IT" dirty="0" err="1"/>
              <a:t>Docenti.Nome</a:t>
            </a:r>
            <a:r>
              <a:rPr lang="it-IT" dirty="0"/>
              <a:t>, </a:t>
            </a:r>
            <a:r>
              <a:rPr lang="it-IT" dirty="0" err="1"/>
              <a:t>Docenti.Cognome</a:t>
            </a:r>
            <a:r>
              <a:rPr lang="it-IT" dirty="0"/>
              <a:t>, Corsi di </a:t>
            </a:r>
            <a:r>
              <a:rPr lang="it-IT" dirty="0" err="1"/>
              <a:t>laurea.Denominazione</a:t>
            </a:r>
            <a:endParaRPr lang="it-IT" dirty="0"/>
          </a:p>
          <a:p>
            <a:r>
              <a:rPr lang="it-IT" b="1" dirty="0"/>
              <a:t>From</a:t>
            </a:r>
            <a:r>
              <a:rPr lang="it-IT" dirty="0"/>
              <a:t> Docenti, Corsi di Laurea, </a:t>
            </a:r>
            <a:r>
              <a:rPr lang="it-IT" dirty="0" err="1"/>
              <a:t>Sponda_Docenti_cdl</a:t>
            </a:r>
            <a:endParaRPr lang="it-IT" dirty="0"/>
          </a:p>
          <a:p>
            <a:r>
              <a:rPr lang="it-IT" b="1" dirty="0" err="1"/>
              <a:t>Where</a:t>
            </a:r>
            <a:r>
              <a:rPr lang="it-IT" dirty="0"/>
              <a:t> Corsi di </a:t>
            </a:r>
            <a:r>
              <a:rPr lang="it-IT" dirty="0" err="1"/>
              <a:t>laurea.Codice</a:t>
            </a:r>
            <a:r>
              <a:rPr lang="it-IT" dirty="0"/>
              <a:t> = </a:t>
            </a:r>
            <a:r>
              <a:rPr lang="it-IT" dirty="0" err="1"/>
              <a:t>Sponda_Docenti_cdl.Cod_cdl</a:t>
            </a:r>
            <a:endParaRPr lang="it-IT" dirty="0"/>
          </a:p>
          <a:p>
            <a:r>
              <a:rPr lang="it-IT" b="1" dirty="0"/>
              <a:t>And</a:t>
            </a:r>
            <a:r>
              <a:rPr lang="it-IT" dirty="0"/>
              <a:t> </a:t>
            </a:r>
            <a:r>
              <a:rPr lang="it-IT" dirty="0" err="1"/>
              <a:t>Docenti.Matricola</a:t>
            </a:r>
            <a:r>
              <a:rPr lang="it-IT" dirty="0"/>
              <a:t> = </a:t>
            </a:r>
            <a:r>
              <a:rPr lang="it-IT" dirty="0" err="1"/>
              <a:t>Sponda_Docenti_cdl.Cod_docente</a:t>
            </a:r>
            <a:endParaRPr lang="it-IT" dirty="0"/>
          </a:p>
          <a:p>
            <a:r>
              <a:rPr lang="it-IT" b="1" dirty="0"/>
              <a:t>And</a:t>
            </a:r>
            <a:r>
              <a:rPr lang="it-IT" dirty="0"/>
              <a:t> </a:t>
            </a:r>
            <a:r>
              <a:rPr lang="it-IT" dirty="0" err="1" smtClean="0"/>
              <a:t>Docente.Matricola</a:t>
            </a:r>
            <a:r>
              <a:rPr lang="it-IT" dirty="0" smtClean="0"/>
              <a:t> </a:t>
            </a:r>
            <a:r>
              <a:rPr lang="it-IT" dirty="0"/>
              <a:t>= </a:t>
            </a:r>
            <a:r>
              <a:rPr lang="it-IT" dirty="0" smtClean="0"/>
              <a:t>1</a:t>
            </a:r>
          </a:p>
          <a:p>
            <a:endParaRPr lang="it-IT" dirty="0" smtClean="0"/>
          </a:p>
          <a:p>
            <a:r>
              <a:rPr lang="it-IT" dirty="0" smtClean="0"/>
              <a:t>Il risultato sarà:</a:t>
            </a:r>
            <a:endParaRPr lang="it-IT" dirty="0"/>
          </a:p>
        </p:txBody>
      </p:sp>
      <p:graphicFrame>
        <p:nvGraphicFramePr>
          <p:cNvPr id="4" name="Tabella 3"/>
          <p:cNvGraphicFramePr>
            <a:graphicFrameLocks noGrp="1"/>
          </p:cNvGraphicFramePr>
          <p:nvPr>
            <p:extLst>
              <p:ext uri="{D42A27DB-BD31-4B8C-83A1-F6EECF244321}">
                <p14:modId xmlns:p14="http://schemas.microsoft.com/office/powerpoint/2010/main" val="1349348191"/>
              </p:ext>
            </p:extLst>
          </p:nvPr>
        </p:nvGraphicFramePr>
        <p:xfrm>
          <a:off x="2898715" y="3186560"/>
          <a:ext cx="5102285" cy="1386530"/>
        </p:xfrm>
        <a:graphic>
          <a:graphicData uri="http://schemas.openxmlformats.org/drawingml/2006/table">
            <a:tbl>
              <a:tblPr firstRow="1" bandRow="1">
                <a:tableStyleId>{5C22544A-7EE6-4342-B048-85BDC9FD1C3A}</a:tableStyleId>
              </a:tblPr>
              <a:tblGrid>
                <a:gridCol w="1422914">
                  <a:extLst>
                    <a:ext uri="{9D8B030D-6E8A-4147-A177-3AD203B41FA5}">
                      <a16:colId xmlns:a16="http://schemas.microsoft.com/office/drawing/2014/main" val="423648316"/>
                    </a:ext>
                  </a:extLst>
                </a:gridCol>
                <a:gridCol w="1404257">
                  <a:extLst>
                    <a:ext uri="{9D8B030D-6E8A-4147-A177-3AD203B41FA5}">
                      <a16:colId xmlns:a16="http://schemas.microsoft.com/office/drawing/2014/main" val="3773977660"/>
                    </a:ext>
                  </a:extLst>
                </a:gridCol>
                <a:gridCol w="2275114">
                  <a:extLst>
                    <a:ext uri="{9D8B030D-6E8A-4147-A177-3AD203B41FA5}">
                      <a16:colId xmlns:a16="http://schemas.microsoft.com/office/drawing/2014/main" val="1829540382"/>
                    </a:ext>
                  </a:extLst>
                </a:gridCol>
              </a:tblGrid>
              <a:tr h="293733">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Denominazione</a:t>
                      </a:r>
                      <a:endParaRPr lang="en-GB" dirty="0"/>
                    </a:p>
                  </a:txBody>
                  <a:tcPr/>
                </a:tc>
                <a:extLst>
                  <a:ext uri="{0D108BD9-81ED-4DB2-BD59-A6C34878D82A}">
                    <a16:rowId xmlns:a16="http://schemas.microsoft.com/office/drawing/2014/main" val="3302664046"/>
                  </a:ext>
                </a:extLst>
              </a:tr>
              <a:tr h="510385">
                <a:tc>
                  <a:txBody>
                    <a:bodyPr/>
                    <a:lstStyle/>
                    <a:p>
                      <a:r>
                        <a:rPr lang="en-GB" dirty="0" smtClean="0"/>
                        <a:t>Guido</a:t>
                      </a:r>
                      <a:endParaRPr lang="en-GB" dirty="0"/>
                    </a:p>
                  </a:txBody>
                  <a:tcPr/>
                </a:tc>
                <a:tc>
                  <a:txBody>
                    <a:bodyPr/>
                    <a:lstStyle/>
                    <a:p>
                      <a:r>
                        <a:rPr lang="en-GB" dirty="0" smtClean="0"/>
                        <a:t>Rossi</a:t>
                      </a:r>
                      <a:endParaRPr lang="en-GB" dirty="0"/>
                    </a:p>
                  </a:txBody>
                  <a:tcPr/>
                </a:tc>
                <a:tc>
                  <a:txBody>
                    <a:bodyPr/>
                    <a:lstStyle/>
                    <a:p>
                      <a:r>
                        <a:rPr lang="en-GB" dirty="0" err="1" smtClean="0"/>
                        <a:t>Fisica</a:t>
                      </a:r>
                      <a:endParaRPr lang="en-GB" dirty="0"/>
                    </a:p>
                  </a:txBody>
                  <a:tcPr/>
                </a:tc>
                <a:extLst>
                  <a:ext uri="{0D108BD9-81ED-4DB2-BD59-A6C34878D82A}">
                    <a16:rowId xmlns:a16="http://schemas.microsoft.com/office/drawing/2014/main" val="1683358185"/>
                  </a:ext>
                </a:extLst>
              </a:tr>
              <a:tr h="510385">
                <a:tc>
                  <a:txBody>
                    <a:bodyPr/>
                    <a:lstStyle/>
                    <a:p>
                      <a:r>
                        <a:rPr lang="en-GB" dirty="0" smtClean="0"/>
                        <a:t>Guido</a:t>
                      </a:r>
                      <a:endParaRPr lang="en-GB" dirty="0"/>
                    </a:p>
                  </a:txBody>
                  <a:tcPr/>
                </a:tc>
                <a:tc>
                  <a:txBody>
                    <a:bodyPr/>
                    <a:lstStyle/>
                    <a:p>
                      <a:r>
                        <a:rPr lang="en-GB" dirty="0" smtClean="0"/>
                        <a:t>Rossi</a:t>
                      </a:r>
                      <a:endParaRPr lang="en-GB" dirty="0"/>
                    </a:p>
                  </a:txBody>
                  <a:tcPr/>
                </a:tc>
                <a:tc>
                  <a:txBody>
                    <a:bodyPr/>
                    <a:lstStyle/>
                    <a:p>
                      <a:r>
                        <a:rPr lang="en-GB" dirty="0" err="1" smtClean="0"/>
                        <a:t>Matematica</a:t>
                      </a:r>
                      <a:endParaRPr lang="en-GB" dirty="0"/>
                    </a:p>
                  </a:txBody>
                  <a:tcPr/>
                </a:tc>
                <a:extLst>
                  <a:ext uri="{0D108BD9-81ED-4DB2-BD59-A6C34878D82A}">
                    <a16:rowId xmlns:a16="http://schemas.microsoft.com/office/drawing/2014/main" val="2267636198"/>
                  </a:ext>
                </a:extLst>
              </a:tr>
            </a:tbl>
          </a:graphicData>
        </a:graphic>
      </p:graphicFrame>
      <p:sp>
        <p:nvSpPr>
          <p:cNvPr id="5" name="CasellaDiTesto 4"/>
          <p:cNvSpPr txBox="1"/>
          <p:nvPr/>
        </p:nvSpPr>
        <p:spPr>
          <a:xfrm>
            <a:off x="446315" y="4800600"/>
            <a:ext cx="11255828" cy="1200329"/>
          </a:xfrm>
          <a:prstGeom prst="rect">
            <a:avLst/>
          </a:prstGeom>
          <a:noFill/>
        </p:spPr>
        <p:txBody>
          <a:bodyPr wrap="square" rtlCol="0">
            <a:spAutoFit/>
          </a:bodyPr>
          <a:lstStyle/>
          <a:p>
            <a:r>
              <a:rPr lang="it-IT" dirty="0" smtClean="0"/>
              <a:t>Anche stavolta vengono estratti solo due record ovvero i corsi di laurea Fisica e Matematica nei quali Rossi insegna.</a:t>
            </a:r>
          </a:p>
          <a:p>
            <a:r>
              <a:rPr lang="it-IT" dirty="0" smtClean="0"/>
              <a:t>Notare che il risultato ripete il nome di Guido Rossi nei due record estratti, che si diversificano quindi per il solo corso di laurea diverso (Fisica nel primo e Matematica nel secondo).</a:t>
            </a:r>
            <a:endParaRPr lang="it-IT" dirty="0"/>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9543" y="1636486"/>
            <a:ext cx="406400" cy="406400"/>
          </a:xfrm>
          <a:prstGeom prst="rect">
            <a:avLst/>
          </a:prstGeom>
        </p:spPr>
      </p:pic>
      <p:pic>
        <p:nvPicPr>
          <p:cNvPr id="6"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985828" y="4101376"/>
            <a:ext cx="406400" cy="406400"/>
          </a:xfrm>
          <a:prstGeom prst="rect">
            <a:avLst/>
          </a:prstGeom>
        </p:spPr>
      </p:pic>
    </p:spTree>
    <p:extLst>
      <p:ext uri="{BB962C8B-B14F-4D97-AF65-F5344CB8AC3E}">
        <p14:creationId xmlns:p14="http://schemas.microsoft.com/office/powerpoint/2010/main" val="278158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00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34109" y="267855"/>
            <a:ext cx="11351491" cy="523220"/>
          </a:xfrm>
          <a:prstGeom prst="rect">
            <a:avLst/>
          </a:prstGeom>
          <a:noFill/>
        </p:spPr>
        <p:txBody>
          <a:bodyPr wrap="square" rtlCol="0">
            <a:spAutoFit/>
          </a:bodyPr>
          <a:lstStyle/>
          <a:p>
            <a:pPr algn="ctr"/>
            <a:r>
              <a:rPr lang="en-GB" sz="2800" dirty="0" err="1" smtClean="0"/>
              <a:t>Esempio</a:t>
            </a:r>
            <a:r>
              <a:rPr lang="en-GB" sz="2800" dirty="0" smtClean="0"/>
              <a:t> di non </a:t>
            </a:r>
            <a:r>
              <a:rPr lang="en-GB" sz="2800" dirty="0" err="1" smtClean="0"/>
              <a:t>integrazione</a:t>
            </a:r>
            <a:r>
              <a:rPr lang="en-GB" sz="2800" dirty="0" smtClean="0"/>
              <a:t> </a:t>
            </a:r>
            <a:r>
              <a:rPr lang="en-GB" sz="2800" dirty="0" err="1" smtClean="0"/>
              <a:t>dei</a:t>
            </a:r>
            <a:r>
              <a:rPr lang="en-GB" sz="2800" dirty="0" smtClean="0"/>
              <a:t> </a:t>
            </a:r>
            <a:r>
              <a:rPr lang="en-GB" sz="2800" dirty="0" err="1" smtClean="0"/>
              <a:t>dati</a:t>
            </a:r>
            <a:endParaRPr lang="en-GB" sz="2800" dirty="0"/>
          </a:p>
        </p:txBody>
      </p:sp>
      <p:graphicFrame>
        <p:nvGraphicFramePr>
          <p:cNvPr id="5" name="Tabella 4"/>
          <p:cNvGraphicFramePr>
            <a:graphicFrameLocks noGrp="1"/>
          </p:cNvGraphicFramePr>
          <p:nvPr>
            <p:extLst>
              <p:ext uri="{D42A27DB-BD31-4B8C-83A1-F6EECF244321}">
                <p14:modId xmlns:p14="http://schemas.microsoft.com/office/powerpoint/2010/main" val="652937121"/>
              </p:ext>
            </p:extLst>
          </p:nvPr>
        </p:nvGraphicFramePr>
        <p:xfrm>
          <a:off x="628073" y="1849634"/>
          <a:ext cx="5375564" cy="2912457"/>
        </p:xfrm>
        <a:graphic>
          <a:graphicData uri="http://schemas.openxmlformats.org/drawingml/2006/table">
            <a:tbl>
              <a:tblPr firstRow="1" bandRow="1">
                <a:tableStyleId>{5C22544A-7EE6-4342-B048-85BDC9FD1C3A}</a:tableStyleId>
              </a:tblPr>
              <a:tblGrid>
                <a:gridCol w="1337147">
                  <a:extLst>
                    <a:ext uri="{9D8B030D-6E8A-4147-A177-3AD203B41FA5}">
                      <a16:colId xmlns:a16="http://schemas.microsoft.com/office/drawing/2014/main" val="423648316"/>
                    </a:ext>
                  </a:extLst>
                </a:gridCol>
                <a:gridCol w="1135132">
                  <a:extLst>
                    <a:ext uri="{9D8B030D-6E8A-4147-A177-3AD203B41FA5}">
                      <a16:colId xmlns:a16="http://schemas.microsoft.com/office/drawing/2014/main" val="3773977660"/>
                    </a:ext>
                  </a:extLst>
                </a:gridCol>
                <a:gridCol w="1317906">
                  <a:extLst>
                    <a:ext uri="{9D8B030D-6E8A-4147-A177-3AD203B41FA5}">
                      <a16:colId xmlns:a16="http://schemas.microsoft.com/office/drawing/2014/main" val="1829540382"/>
                    </a:ext>
                  </a:extLst>
                </a:gridCol>
                <a:gridCol w="1585379">
                  <a:extLst>
                    <a:ext uri="{9D8B030D-6E8A-4147-A177-3AD203B41FA5}">
                      <a16:colId xmlns:a16="http://schemas.microsoft.com/office/drawing/2014/main" val="2572200571"/>
                    </a:ext>
                  </a:extLst>
                </a:gridCol>
              </a:tblGrid>
              <a:tr h="363165">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Telefono</a:t>
                      </a:r>
                      <a:endParaRPr lang="en-GB" dirty="0"/>
                    </a:p>
                  </a:txBody>
                  <a:tcPr/>
                </a:tc>
                <a:extLst>
                  <a:ext uri="{0D108BD9-81ED-4DB2-BD59-A6C34878D82A}">
                    <a16:rowId xmlns:a16="http://schemas.microsoft.com/office/drawing/2014/main" val="3302664046"/>
                  </a:ext>
                </a:extLst>
              </a:tr>
              <a:tr h="635539">
                <a:tc>
                  <a:txBody>
                    <a:bodyPr/>
                    <a:lstStyle/>
                    <a:p>
                      <a:r>
                        <a:rPr lang="en-GB" dirty="0" smtClean="0"/>
                        <a:t>1</a:t>
                      </a:r>
                      <a:endParaRPr lang="en-GB" dirty="0"/>
                    </a:p>
                  </a:txBody>
                  <a:tcPr/>
                </a:tc>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smtClean="0"/>
                        <a:t>345541289</a:t>
                      </a:r>
                      <a:endParaRPr lang="en-GB" dirty="0"/>
                    </a:p>
                  </a:txBody>
                  <a:tcPr/>
                </a:tc>
                <a:extLst>
                  <a:ext uri="{0D108BD9-81ED-4DB2-BD59-A6C34878D82A}">
                    <a16:rowId xmlns:a16="http://schemas.microsoft.com/office/drawing/2014/main" val="1683358185"/>
                  </a:ext>
                </a:extLst>
              </a:tr>
              <a:tr h="635539">
                <a:tc>
                  <a:txBody>
                    <a:bodyPr/>
                    <a:lstStyle/>
                    <a:p>
                      <a:r>
                        <a:rPr lang="en-GB" dirty="0" smtClean="0"/>
                        <a:t>2</a:t>
                      </a:r>
                      <a:endParaRPr lang="en-GB" dirty="0"/>
                    </a:p>
                  </a:txBody>
                  <a:tcPr/>
                </a:tc>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345541290</a:t>
                      </a:r>
                    </a:p>
                  </a:txBody>
                  <a:tcPr/>
                </a:tc>
                <a:extLst>
                  <a:ext uri="{0D108BD9-81ED-4DB2-BD59-A6C34878D82A}">
                    <a16:rowId xmlns:a16="http://schemas.microsoft.com/office/drawing/2014/main" val="2267636198"/>
                  </a:ext>
                </a:extLst>
              </a:tr>
              <a:tr h="635539">
                <a:tc>
                  <a:txBody>
                    <a:bodyPr/>
                    <a:lstStyle/>
                    <a:p>
                      <a:r>
                        <a:rPr lang="en-GB" dirty="0" smtClean="0"/>
                        <a:t>3</a:t>
                      </a:r>
                      <a:endParaRPr lang="en-GB" dirty="0"/>
                    </a:p>
                  </a:txBody>
                  <a:tcPr/>
                </a:tc>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345541291</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txBody>
                  <a:tcPr/>
                </a:tc>
                <a:extLst>
                  <a:ext uri="{0D108BD9-81ED-4DB2-BD59-A6C34878D82A}">
                    <a16:rowId xmlns:a16="http://schemas.microsoft.com/office/drawing/2014/main" val="3121520930"/>
                  </a:ext>
                </a:extLst>
              </a:tr>
              <a:tr h="635539">
                <a:tc>
                  <a:txBody>
                    <a:bodyPr/>
                    <a:lstStyle/>
                    <a:p>
                      <a:r>
                        <a:rPr lang="en-GB" dirty="0" smtClean="0"/>
                        <a:t>4</a:t>
                      </a:r>
                      <a:endParaRPr lang="en-GB" dirty="0"/>
                    </a:p>
                  </a:txBody>
                  <a:tcPr/>
                </a:tc>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347665599</a:t>
                      </a:r>
                    </a:p>
                  </a:txBody>
                  <a:tcPr/>
                </a:tc>
                <a:extLst>
                  <a:ext uri="{0D108BD9-81ED-4DB2-BD59-A6C34878D82A}">
                    <a16:rowId xmlns:a16="http://schemas.microsoft.com/office/drawing/2014/main" val="3162263538"/>
                  </a:ext>
                </a:extLst>
              </a:tr>
            </a:tbl>
          </a:graphicData>
        </a:graphic>
      </p:graphicFrame>
      <p:graphicFrame>
        <p:nvGraphicFramePr>
          <p:cNvPr id="6" name="Tabella 5"/>
          <p:cNvGraphicFramePr>
            <a:graphicFrameLocks noGrp="1"/>
          </p:cNvGraphicFramePr>
          <p:nvPr>
            <p:extLst>
              <p:ext uri="{D42A27DB-BD31-4B8C-83A1-F6EECF244321}">
                <p14:modId xmlns:p14="http://schemas.microsoft.com/office/powerpoint/2010/main" val="3752337404"/>
              </p:ext>
            </p:extLst>
          </p:nvPr>
        </p:nvGraphicFramePr>
        <p:xfrm>
          <a:off x="6003641" y="1849634"/>
          <a:ext cx="4470400" cy="2907916"/>
        </p:xfrm>
        <a:graphic>
          <a:graphicData uri="http://schemas.openxmlformats.org/drawingml/2006/table">
            <a:tbl>
              <a:tblPr firstRow="1" bandRow="1">
                <a:tableStyleId>{5C22544A-7EE6-4342-B048-85BDC9FD1C3A}</a:tableStyleId>
              </a:tblPr>
              <a:tblGrid>
                <a:gridCol w="1337147">
                  <a:extLst>
                    <a:ext uri="{9D8B030D-6E8A-4147-A177-3AD203B41FA5}">
                      <a16:colId xmlns:a16="http://schemas.microsoft.com/office/drawing/2014/main" val="423648316"/>
                    </a:ext>
                  </a:extLst>
                </a:gridCol>
                <a:gridCol w="2024890">
                  <a:extLst>
                    <a:ext uri="{9D8B030D-6E8A-4147-A177-3AD203B41FA5}">
                      <a16:colId xmlns:a16="http://schemas.microsoft.com/office/drawing/2014/main" val="3773977660"/>
                    </a:ext>
                  </a:extLst>
                </a:gridCol>
                <a:gridCol w="1108363">
                  <a:extLst>
                    <a:ext uri="{9D8B030D-6E8A-4147-A177-3AD203B41FA5}">
                      <a16:colId xmlns:a16="http://schemas.microsoft.com/office/drawing/2014/main" val="1829540382"/>
                    </a:ext>
                  </a:extLst>
                </a:gridCol>
              </a:tblGrid>
              <a:tr h="363165">
                <a:tc>
                  <a:txBody>
                    <a:bodyPr/>
                    <a:lstStyle/>
                    <a:p>
                      <a:r>
                        <a:rPr lang="en-GB" dirty="0" err="1" smtClean="0"/>
                        <a:t>Codice</a:t>
                      </a:r>
                      <a:endParaRPr lang="en-GB" dirty="0"/>
                    </a:p>
                  </a:txBody>
                  <a:tcPr/>
                </a:tc>
                <a:tc>
                  <a:txBody>
                    <a:bodyPr/>
                    <a:lstStyle/>
                    <a:p>
                      <a:r>
                        <a:rPr lang="en-GB" dirty="0" err="1" smtClean="0"/>
                        <a:t>Denominazione</a:t>
                      </a:r>
                      <a:endParaRPr lang="en-GB" dirty="0"/>
                    </a:p>
                  </a:txBody>
                  <a:tcPr/>
                </a:tc>
                <a:tc>
                  <a:txBody>
                    <a:bodyPr/>
                    <a:lstStyle/>
                    <a:p>
                      <a:r>
                        <a:rPr lang="en-GB" dirty="0" err="1" smtClean="0"/>
                        <a:t>Durata</a:t>
                      </a:r>
                      <a:endParaRPr lang="en-GB" dirty="0"/>
                    </a:p>
                  </a:txBody>
                  <a:tcPr/>
                </a:tc>
                <a:extLst>
                  <a:ext uri="{0D108BD9-81ED-4DB2-BD59-A6C34878D82A}">
                    <a16:rowId xmlns:a16="http://schemas.microsoft.com/office/drawing/2014/main" val="3302664046"/>
                  </a:ext>
                </a:extLst>
              </a:tr>
              <a:tr h="635539">
                <a:tc>
                  <a:txBody>
                    <a:bodyPr/>
                    <a:lstStyle/>
                    <a:p>
                      <a:r>
                        <a:rPr lang="en-GB" dirty="0" smtClean="0"/>
                        <a:t>1</a:t>
                      </a:r>
                      <a:endParaRPr lang="en-GB" dirty="0"/>
                    </a:p>
                  </a:txBody>
                  <a:tcPr/>
                </a:tc>
                <a:tc>
                  <a:txBody>
                    <a:bodyPr/>
                    <a:lstStyle/>
                    <a:p>
                      <a:r>
                        <a:rPr lang="en-GB" dirty="0" err="1" smtClean="0"/>
                        <a:t>Fisica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1683358185"/>
                  </a:ext>
                </a:extLst>
              </a:tr>
              <a:tr h="635539">
                <a:tc>
                  <a:txBody>
                    <a:bodyPr/>
                    <a:lstStyle/>
                    <a:p>
                      <a:r>
                        <a:rPr lang="en-GB" dirty="0" smtClean="0"/>
                        <a:t>2</a:t>
                      </a:r>
                      <a:endParaRPr lang="en-GB" dirty="0"/>
                    </a:p>
                  </a:txBody>
                  <a:tcPr/>
                </a:tc>
                <a:tc>
                  <a:txBody>
                    <a:bodyPr/>
                    <a:lstStyle/>
                    <a:p>
                      <a:r>
                        <a:rPr lang="en-GB" dirty="0" err="1" smtClean="0"/>
                        <a:t>Matematica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2267636198"/>
                  </a:ext>
                </a:extLst>
              </a:tr>
              <a:tr h="635539">
                <a:tc>
                  <a:txBody>
                    <a:bodyPr/>
                    <a:lstStyle/>
                    <a:p>
                      <a:r>
                        <a:rPr lang="en-GB" dirty="0" smtClean="0"/>
                        <a:t>3</a:t>
                      </a:r>
                      <a:endParaRPr lang="en-GB" dirty="0"/>
                    </a:p>
                  </a:txBody>
                  <a:tcPr/>
                </a:tc>
                <a:tc>
                  <a:txBody>
                    <a:bodyPr/>
                    <a:lstStyle/>
                    <a:p>
                      <a:r>
                        <a:rPr lang="en-GB" dirty="0" err="1" smtClean="0"/>
                        <a:t>Economia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3121520930"/>
                  </a:ext>
                </a:extLst>
              </a:tr>
              <a:tr h="635539">
                <a:tc>
                  <a:txBody>
                    <a:bodyPr/>
                    <a:lstStyle/>
                    <a:p>
                      <a:r>
                        <a:rPr lang="en-GB" dirty="0" smtClean="0"/>
                        <a:t>1</a:t>
                      </a:r>
                      <a:endParaRPr lang="en-GB" dirty="0"/>
                    </a:p>
                  </a:txBody>
                  <a:tcPr/>
                </a:tc>
                <a:tc>
                  <a:txBody>
                    <a:bodyPr/>
                    <a:lstStyle/>
                    <a:p>
                      <a:r>
                        <a:rPr lang="en-GB" dirty="0" err="1" smtClean="0"/>
                        <a:t>Fisica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1159597069"/>
                  </a:ext>
                </a:extLst>
              </a:tr>
            </a:tbl>
          </a:graphicData>
        </a:graphic>
      </p:graphicFrame>
      <p:sp>
        <p:nvSpPr>
          <p:cNvPr id="7" name="CasellaDiTesto 6"/>
          <p:cNvSpPr txBox="1"/>
          <p:nvPr/>
        </p:nvSpPr>
        <p:spPr>
          <a:xfrm>
            <a:off x="5306291" y="1135688"/>
            <a:ext cx="1265382" cy="369332"/>
          </a:xfrm>
          <a:prstGeom prst="rect">
            <a:avLst/>
          </a:prstGeom>
          <a:noFill/>
        </p:spPr>
        <p:txBody>
          <a:bodyPr wrap="square" rtlCol="0">
            <a:spAutoFit/>
          </a:bodyPr>
          <a:lstStyle/>
          <a:p>
            <a:r>
              <a:rPr lang="en-GB" dirty="0" err="1" smtClean="0"/>
              <a:t>Studenti</a:t>
            </a:r>
            <a:endParaRPr lang="en-GB" dirty="0"/>
          </a:p>
        </p:txBody>
      </p:sp>
      <p:pic>
        <p:nvPicPr>
          <p:cNvPr id="9"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5164" y="3576782"/>
            <a:ext cx="406400" cy="406400"/>
          </a:xfrm>
          <a:prstGeom prst="rect">
            <a:avLst/>
          </a:prstGeom>
        </p:spPr>
      </p:pic>
    </p:spTree>
    <p:extLst>
      <p:ext uri="{BB962C8B-B14F-4D97-AF65-F5344CB8AC3E}">
        <p14:creationId xmlns:p14="http://schemas.microsoft.com/office/powerpoint/2010/main" val="2860963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6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34109" y="267855"/>
            <a:ext cx="11351491" cy="584775"/>
          </a:xfrm>
          <a:prstGeom prst="rect">
            <a:avLst/>
          </a:prstGeom>
          <a:noFill/>
        </p:spPr>
        <p:txBody>
          <a:bodyPr wrap="square" rtlCol="0">
            <a:spAutoFit/>
          </a:bodyPr>
          <a:lstStyle/>
          <a:p>
            <a:pPr algn="ctr"/>
            <a:r>
              <a:rPr lang="en-GB" sz="3200" dirty="0" err="1" smtClean="0"/>
              <a:t>Integrazione</a:t>
            </a:r>
            <a:r>
              <a:rPr lang="en-GB" sz="3200" dirty="0" smtClean="0"/>
              <a:t> </a:t>
            </a:r>
            <a:r>
              <a:rPr lang="en-GB" sz="3200" dirty="0" err="1" smtClean="0"/>
              <a:t>dei</a:t>
            </a:r>
            <a:r>
              <a:rPr lang="en-GB" sz="3200" dirty="0" smtClean="0"/>
              <a:t> </a:t>
            </a:r>
            <a:r>
              <a:rPr lang="en-GB" sz="3200" dirty="0" err="1" smtClean="0"/>
              <a:t>dati</a:t>
            </a:r>
            <a:r>
              <a:rPr lang="en-GB" sz="3200" dirty="0" smtClean="0"/>
              <a:t>: le </a:t>
            </a:r>
            <a:r>
              <a:rPr lang="en-GB" sz="3200" dirty="0" err="1" smtClean="0"/>
              <a:t>relazioni</a:t>
            </a:r>
            <a:r>
              <a:rPr lang="en-GB" sz="3200" dirty="0" smtClean="0"/>
              <a:t> </a:t>
            </a:r>
            <a:r>
              <a:rPr lang="en-GB" sz="3200" dirty="0" err="1" smtClean="0"/>
              <a:t>fra</a:t>
            </a:r>
            <a:r>
              <a:rPr lang="en-GB" sz="3200" dirty="0" smtClean="0"/>
              <a:t> </a:t>
            </a:r>
            <a:r>
              <a:rPr lang="en-GB" sz="3200" dirty="0" err="1" smtClean="0"/>
              <a:t>tavole</a:t>
            </a:r>
            <a:endParaRPr lang="en-GB" sz="3200" dirty="0"/>
          </a:p>
        </p:txBody>
      </p:sp>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4800" y="384675"/>
            <a:ext cx="406400" cy="406400"/>
          </a:xfrm>
          <a:prstGeom prst="rect">
            <a:avLst/>
          </a:prstGeom>
        </p:spPr>
      </p:pic>
      <p:sp>
        <p:nvSpPr>
          <p:cNvPr id="6" name="CasellaDiTesto 5"/>
          <p:cNvSpPr txBox="1"/>
          <p:nvPr/>
        </p:nvSpPr>
        <p:spPr>
          <a:xfrm>
            <a:off x="2086495" y="1435672"/>
            <a:ext cx="9245600" cy="677108"/>
          </a:xfrm>
          <a:prstGeom prst="rect">
            <a:avLst/>
          </a:prstGeom>
          <a:noFill/>
        </p:spPr>
        <p:txBody>
          <a:bodyPr wrap="square" rtlCol="0">
            <a:spAutoFit/>
          </a:bodyPr>
          <a:lstStyle/>
          <a:p>
            <a:r>
              <a:rPr lang="en-GB" sz="2000" b="1" dirty="0" err="1" smtClean="0"/>
              <a:t>Chiave</a:t>
            </a:r>
            <a:r>
              <a:rPr lang="en-GB" sz="2000" b="1" dirty="0" smtClean="0"/>
              <a:t> </a:t>
            </a:r>
            <a:r>
              <a:rPr lang="en-GB" sz="2000" b="1" dirty="0" err="1" smtClean="0"/>
              <a:t>primaria</a:t>
            </a:r>
            <a:r>
              <a:rPr lang="en-GB" sz="2000" b="1" dirty="0" smtClean="0"/>
              <a:t> – Primary Key (PK)</a:t>
            </a:r>
          </a:p>
          <a:p>
            <a:r>
              <a:rPr lang="en-GB" dirty="0" smtClean="0"/>
              <a:t>Campo </a:t>
            </a:r>
            <a:r>
              <a:rPr lang="en-GB" dirty="0" err="1" smtClean="0"/>
              <a:t>il</a:t>
            </a:r>
            <a:r>
              <a:rPr lang="en-GB" dirty="0" smtClean="0"/>
              <a:t> cui </a:t>
            </a:r>
            <a:r>
              <a:rPr lang="en-GB" dirty="0" err="1" smtClean="0"/>
              <a:t>contenuto</a:t>
            </a:r>
            <a:r>
              <a:rPr lang="en-GB" dirty="0" smtClean="0"/>
              <a:t> </a:t>
            </a:r>
            <a:r>
              <a:rPr lang="en-GB" dirty="0" err="1" smtClean="0"/>
              <a:t>permette</a:t>
            </a:r>
            <a:r>
              <a:rPr lang="en-GB" dirty="0" smtClean="0"/>
              <a:t> di </a:t>
            </a:r>
            <a:r>
              <a:rPr lang="en-GB" dirty="0" err="1" smtClean="0"/>
              <a:t>identificare</a:t>
            </a:r>
            <a:r>
              <a:rPr lang="en-GB" dirty="0" smtClean="0"/>
              <a:t> </a:t>
            </a:r>
            <a:r>
              <a:rPr lang="en-GB" dirty="0" err="1" smtClean="0"/>
              <a:t>univocamente</a:t>
            </a:r>
            <a:r>
              <a:rPr lang="en-GB" dirty="0" smtClean="0"/>
              <a:t> </a:t>
            </a:r>
            <a:r>
              <a:rPr lang="en-GB" dirty="0" err="1" smtClean="0"/>
              <a:t>il</a:t>
            </a:r>
            <a:r>
              <a:rPr lang="en-GB" dirty="0" smtClean="0"/>
              <a:t> </a:t>
            </a:r>
            <a:r>
              <a:rPr lang="en-GB" dirty="0" err="1" smtClean="0"/>
              <a:t>singolo</a:t>
            </a:r>
            <a:r>
              <a:rPr lang="en-GB" dirty="0" smtClean="0"/>
              <a:t> record</a:t>
            </a:r>
            <a:endParaRPr lang="en-GB" dirty="0"/>
          </a:p>
        </p:txBody>
      </p:sp>
      <p:graphicFrame>
        <p:nvGraphicFramePr>
          <p:cNvPr id="7" name="Tabella 6"/>
          <p:cNvGraphicFramePr>
            <a:graphicFrameLocks noGrp="1"/>
          </p:cNvGraphicFramePr>
          <p:nvPr>
            <p:extLst>
              <p:ext uri="{D42A27DB-BD31-4B8C-83A1-F6EECF244321}">
                <p14:modId xmlns:p14="http://schemas.microsoft.com/office/powerpoint/2010/main" val="1659232847"/>
              </p:ext>
            </p:extLst>
          </p:nvPr>
        </p:nvGraphicFramePr>
        <p:xfrm>
          <a:off x="3268749" y="3110407"/>
          <a:ext cx="5375564" cy="2272377"/>
        </p:xfrm>
        <a:graphic>
          <a:graphicData uri="http://schemas.openxmlformats.org/drawingml/2006/table">
            <a:tbl>
              <a:tblPr firstRow="1" bandRow="1">
                <a:tableStyleId>{5C22544A-7EE6-4342-B048-85BDC9FD1C3A}</a:tableStyleId>
              </a:tblPr>
              <a:tblGrid>
                <a:gridCol w="1337147">
                  <a:extLst>
                    <a:ext uri="{9D8B030D-6E8A-4147-A177-3AD203B41FA5}">
                      <a16:colId xmlns:a16="http://schemas.microsoft.com/office/drawing/2014/main" val="423648316"/>
                    </a:ext>
                  </a:extLst>
                </a:gridCol>
                <a:gridCol w="1135132">
                  <a:extLst>
                    <a:ext uri="{9D8B030D-6E8A-4147-A177-3AD203B41FA5}">
                      <a16:colId xmlns:a16="http://schemas.microsoft.com/office/drawing/2014/main" val="3773977660"/>
                    </a:ext>
                  </a:extLst>
                </a:gridCol>
                <a:gridCol w="1317906">
                  <a:extLst>
                    <a:ext uri="{9D8B030D-6E8A-4147-A177-3AD203B41FA5}">
                      <a16:colId xmlns:a16="http://schemas.microsoft.com/office/drawing/2014/main" val="1829540382"/>
                    </a:ext>
                  </a:extLst>
                </a:gridCol>
                <a:gridCol w="1585379">
                  <a:extLst>
                    <a:ext uri="{9D8B030D-6E8A-4147-A177-3AD203B41FA5}">
                      <a16:colId xmlns:a16="http://schemas.microsoft.com/office/drawing/2014/main" val="2572200571"/>
                    </a:ext>
                  </a:extLst>
                </a:gridCol>
              </a:tblGrid>
              <a:tr h="363165">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Telefono</a:t>
                      </a:r>
                      <a:endParaRPr lang="en-GB" dirty="0"/>
                    </a:p>
                  </a:txBody>
                  <a:tcPr/>
                </a:tc>
                <a:extLst>
                  <a:ext uri="{0D108BD9-81ED-4DB2-BD59-A6C34878D82A}">
                    <a16:rowId xmlns:a16="http://schemas.microsoft.com/office/drawing/2014/main" val="3302664046"/>
                  </a:ext>
                </a:extLst>
              </a:tr>
              <a:tr h="635539">
                <a:tc>
                  <a:txBody>
                    <a:bodyPr/>
                    <a:lstStyle/>
                    <a:p>
                      <a:r>
                        <a:rPr lang="en-GB" dirty="0" smtClean="0"/>
                        <a:t>1</a:t>
                      </a:r>
                      <a:endParaRPr lang="en-GB" dirty="0"/>
                    </a:p>
                  </a:txBody>
                  <a:tcPr/>
                </a:tc>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smtClean="0"/>
                        <a:t>345541289</a:t>
                      </a:r>
                      <a:endParaRPr lang="en-GB" dirty="0"/>
                    </a:p>
                  </a:txBody>
                  <a:tcPr/>
                </a:tc>
                <a:extLst>
                  <a:ext uri="{0D108BD9-81ED-4DB2-BD59-A6C34878D82A}">
                    <a16:rowId xmlns:a16="http://schemas.microsoft.com/office/drawing/2014/main" val="1683358185"/>
                  </a:ext>
                </a:extLst>
              </a:tr>
              <a:tr h="635539">
                <a:tc>
                  <a:txBody>
                    <a:bodyPr/>
                    <a:lstStyle/>
                    <a:p>
                      <a:r>
                        <a:rPr lang="en-GB" dirty="0" smtClean="0"/>
                        <a:t>2</a:t>
                      </a:r>
                      <a:endParaRPr lang="en-GB" dirty="0"/>
                    </a:p>
                  </a:txBody>
                  <a:tcPr/>
                </a:tc>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345541290</a:t>
                      </a:r>
                    </a:p>
                  </a:txBody>
                  <a:tcPr/>
                </a:tc>
                <a:extLst>
                  <a:ext uri="{0D108BD9-81ED-4DB2-BD59-A6C34878D82A}">
                    <a16:rowId xmlns:a16="http://schemas.microsoft.com/office/drawing/2014/main" val="2267636198"/>
                  </a:ext>
                </a:extLst>
              </a:tr>
              <a:tr h="635539">
                <a:tc>
                  <a:txBody>
                    <a:bodyPr/>
                    <a:lstStyle/>
                    <a:p>
                      <a:r>
                        <a:rPr lang="en-GB" dirty="0" smtClean="0"/>
                        <a:t>3</a:t>
                      </a:r>
                      <a:endParaRPr lang="en-GB" dirty="0"/>
                    </a:p>
                  </a:txBody>
                  <a:tcPr/>
                </a:tc>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345541291</a:t>
                      </a:r>
                    </a:p>
                  </a:txBody>
                  <a:tcPr/>
                </a:tc>
                <a:extLst>
                  <a:ext uri="{0D108BD9-81ED-4DB2-BD59-A6C34878D82A}">
                    <a16:rowId xmlns:a16="http://schemas.microsoft.com/office/drawing/2014/main" val="3121520930"/>
                  </a:ext>
                </a:extLst>
              </a:tr>
            </a:tbl>
          </a:graphicData>
        </a:graphic>
      </p:graphicFrame>
      <p:sp>
        <p:nvSpPr>
          <p:cNvPr id="8" name="CasellaDiTesto 7"/>
          <p:cNvSpPr txBox="1"/>
          <p:nvPr/>
        </p:nvSpPr>
        <p:spPr>
          <a:xfrm>
            <a:off x="5222240" y="2642467"/>
            <a:ext cx="1265382" cy="369332"/>
          </a:xfrm>
          <a:prstGeom prst="rect">
            <a:avLst/>
          </a:prstGeom>
          <a:noFill/>
        </p:spPr>
        <p:txBody>
          <a:bodyPr wrap="square" rtlCol="0">
            <a:spAutoFit/>
          </a:bodyPr>
          <a:lstStyle/>
          <a:p>
            <a:r>
              <a:rPr lang="en-GB" dirty="0" err="1" smtClean="0"/>
              <a:t>Studenti</a:t>
            </a:r>
            <a:endParaRPr lang="en-GB" dirty="0"/>
          </a:p>
        </p:txBody>
      </p:sp>
      <p:sp>
        <p:nvSpPr>
          <p:cNvPr id="9" name="Ovale 8"/>
          <p:cNvSpPr/>
          <p:nvPr/>
        </p:nvSpPr>
        <p:spPr>
          <a:xfrm>
            <a:off x="3037840" y="2932545"/>
            <a:ext cx="1662545" cy="1200728"/>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058400" y="4133273"/>
            <a:ext cx="406400" cy="406400"/>
          </a:xfrm>
          <a:prstGeom prst="rect">
            <a:avLst/>
          </a:prstGeom>
        </p:spPr>
      </p:pic>
    </p:spTree>
    <p:extLst>
      <p:ext uri="{BB962C8B-B14F-4D97-AF65-F5344CB8AC3E}">
        <p14:creationId xmlns:p14="http://schemas.microsoft.com/office/powerpoint/2010/main" val="1939895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396"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53934" y="969587"/>
            <a:ext cx="11212945" cy="1231106"/>
          </a:xfrm>
          <a:prstGeom prst="rect">
            <a:avLst/>
          </a:prstGeom>
          <a:noFill/>
        </p:spPr>
        <p:txBody>
          <a:bodyPr wrap="square" rtlCol="0">
            <a:spAutoFit/>
          </a:bodyPr>
          <a:lstStyle/>
          <a:p>
            <a:r>
              <a:rPr lang="en-GB" sz="2000" b="1" dirty="0" err="1" smtClean="0"/>
              <a:t>Chiave</a:t>
            </a:r>
            <a:r>
              <a:rPr lang="en-GB" sz="2000" b="1" dirty="0" smtClean="0"/>
              <a:t> </a:t>
            </a:r>
            <a:r>
              <a:rPr lang="en-GB" sz="2000" b="1" dirty="0" err="1" smtClean="0"/>
              <a:t>secondaria</a:t>
            </a:r>
            <a:r>
              <a:rPr lang="en-GB" sz="2000" b="1" dirty="0" smtClean="0"/>
              <a:t> – Foreign Key (FK)</a:t>
            </a:r>
          </a:p>
          <a:p>
            <a:r>
              <a:rPr lang="en-GB" dirty="0" smtClean="0"/>
              <a:t>Campo </a:t>
            </a:r>
            <a:r>
              <a:rPr lang="en-GB" dirty="0" err="1" smtClean="0"/>
              <a:t>il</a:t>
            </a:r>
            <a:r>
              <a:rPr lang="en-GB" dirty="0" smtClean="0"/>
              <a:t> cui </a:t>
            </a:r>
            <a:r>
              <a:rPr lang="en-GB" dirty="0" err="1" smtClean="0"/>
              <a:t>contenuto</a:t>
            </a:r>
            <a:r>
              <a:rPr lang="en-GB" dirty="0" smtClean="0"/>
              <a:t> </a:t>
            </a:r>
            <a:r>
              <a:rPr lang="en-GB" dirty="0" err="1" smtClean="0"/>
              <a:t>identifica</a:t>
            </a:r>
            <a:r>
              <a:rPr lang="en-GB" dirty="0" smtClean="0"/>
              <a:t> </a:t>
            </a:r>
            <a:r>
              <a:rPr lang="en-GB" dirty="0" err="1" smtClean="0"/>
              <a:t>univocamente</a:t>
            </a:r>
            <a:r>
              <a:rPr lang="en-GB" dirty="0" smtClean="0"/>
              <a:t> un record in </a:t>
            </a:r>
            <a:r>
              <a:rPr lang="en-GB" dirty="0" err="1" smtClean="0"/>
              <a:t>un’altra</a:t>
            </a:r>
            <a:r>
              <a:rPr lang="en-GB" dirty="0" smtClean="0"/>
              <a:t> </a:t>
            </a:r>
            <a:r>
              <a:rPr lang="en-GB" dirty="0" err="1" smtClean="0"/>
              <a:t>tavola</a:t>
            </a:r>
            <a:r>
              <a:rPr lang="en-GB" dirty="0" smtClean="0"/>
              <a:t> del database </a:t>
            </a:r>
            <a:r>
              <a:rPr lang="en-GB" dirty="0" err="1" smtClean="0"/>
              <a:t>tramite</a:t>
            </a:r>
            <a:r>
              <a:rPr lang="en-GB" dirty="0" smtClean="0"/>
              <a:t> </a:t>
            </a:r>
            <a:r>
              <a:rPr lang="en-GB" dirty="0" err="1" smtClean="0"/>
              <a:t>una</a:t>
            </a:r>
            <a:r>
              <a:rPr lang="en-GB" dirty="0" smtClean="0"/>
              <a:t> </a:t>
            </a:r>
            <a:r>
              <a:rPr lang="en-GB" dirty="0" err="1" smtClean="0"/>
              <a:t>relazione</a:t>
            </a:r>
            <a:r>
              <a:rPr lang="en-GB" dirty="0" smtClean="0"/>
              <a:t> con la </a:t>
            </a:r>
            <a:r>
              <a:rPr lang="en-GB" dirty="0" err="1" smtClean="0"/>
              <a:t>sua</a:t>
            </a:r>
            <a:r>
              <a:rPr lang="en-GB" dirty="0" smtClean="0"/>
              <a:t> </a:t>
            </a:r>
            <a:r>
              <a:rPr lang="en-GB" dirty="0" err="1" smtClean="0"/>
              <a:t>chiave</a:t>
            </a:r>
            <a:r>
              <a:rPr lang="en-GB" dirty="0" smtClean="0"/>
              <a:t> </a:t>
            </a:r>
            <a:r>
              <a:rPr lang="en-GB" dirty="0" err="1" smtClean="0"/>
              <a:t>primaria</a:t>
            </a:r>
            <a:r>
              <a:rPr lang="en-GB" dirty="0" smtClean="0"/>
              <a:t>.</a:t>
            </a:r>
          </a:p>
          <a:p>
            <a:r>
              <a:rPr lang="en-GB" dirty="0" err="1" smtClean="0"/>
              <a:t>Oppure</a:t>
            </a:r>
            <a:r>
              <a:rPr lang="en-GB" dirty="0" smtClean="0"/>
              <a:t>: campo di </a:t>
            </a:r>
            <a:r>
              <a:rPr lang="en-GB" dirty="0" err="1" smtClean="0"/>
              <a:t>una</a:t>
            </a:r>
            <a:r>
              <a:rPr lang="en-GB" dirty="0" smtClean="0"/>
              <a:t> </a:t>
            </a:r>
            <a:r>
              <a:rPr lang="en-GB" dirty="0" err="1" smtClean="0"/>
              <a:t>tabella</a:t>
            </a:r>
            <a:r>
              <a:rPr lang="en-GB" dirty="0" smtClean="0"/>
              <a:t> (</a:t>
            </a:r>
            <a:r>
              <a:rPr lang="en-GB" dirty="0" err="1" smtClean="0"/>
              <a:t>referenziale</a:t>
            </a:r>
            <a:r>
              <a:rPr lang="en-GB" dirty="0" smtClean="0"/>
              <a:t>) </a:t>
            </a:r>
            <a:r>
              <a:rPr lang="en-GB" dirty="0" err="1" smtClean="0"/>
              <a:t>che</a:t>
            </a:r>
            <a:r>
              <a:rPr lang="en-GB" dirty="0" smtClean="0"/>
              <a:t> </a:t>
            </a:r>
            <a:r>
              <a:rPr lang="en-GB" dirty="0" err="1" smtClean="0"/>
              <a:t>referenzia</a:t>
            </a:r>
            <a:r>
              <a:rPr lang="en-GB" dirty="0" smtClean="0"/>
              <a:t> </a:t>
            </a:r>
            <a:r>
              <a:rPr lang="en-GB" dirty="0" err="1" smtClean="0"/>
              <a:t>una</a:t>
            </a:r>
            <a:r>
              <a:rPr lang="en-GB" dirty="0" smtClean="0"/>
              <a:t> Colonna di </a:t>
            </a:r>
            <a:r>
              <a:rPr lang="en-GB" dirty="0" err="1" smtClean="0"/>
              <a:t>un’altra</a:t>
            </a:r>
            <a:r>
              <a:rPr lang="en-GB" dirty="0" smtClean="0"/>
              <a:t> </a:t>
            </a:r>
            <a:r>
              <a:rPr lang="en-GB" dirty="0" err="1" smtClean="0"/>
              <a:t>tabella</a:t>
            </a:r>
            <a:r>
              <a:rPr lang="en-GB" dirty="0" smtClean="0"/>
              <a:t> (</a:t>
            </a:r>
            <a:r>
              <a:rPr lang="en-GB" dirty="0" err="1" smtClean="0"/>
              <a:t>referenziata</a:t>
            </a:r>
            <a:r>
              <a:rPr lang="en-GB" dirty="0" smtClean="0"/>
              <a:t>). </a:t>
            </a:r>
            <a:endParaRPr lang="en-GB" dirty="0"/>
          </a:p>
        </p:txBody>
      </p:sp>
      <p:sp>
        <p:nvSpPr>
          <p:cNvPr id="5" name="CasellaDiTesto 4"/>
          <p:cNvSpPr txBox="1"/>
          <p:nvPr/>
        </p:nvSpPr>
        <p:spPr>
          <a:xfrm>
            <a:off x="434109" y="267855"/>
            <a:ext cx="11351491" cy="584775"/>
          </a:xfrm>
          <a:prstGeom prst="rect">
            <a:avLst/>
          </a:prstGeom>
          <a:noFill/>
        </p:spPr>
        <p:txBody>
          <a:bodyPr wrap="square" rtlCol="0">
            <a:spAutoFit/>
          </a:bodyPr>
          <a:lstStyle/>
          <a:p>
            <a:pPr algn="ctr"/>
            <a:r>
              <a:rPr lang="en-GB" sz="3200" dirty="0" err="1" smtClean="0"/>
              <a:t>Integrazione</a:t>
            </a:r>
            <a:r>
              <a:rPr lang="en-GB" sz="3200" dirty="0" smtClean="0"/>
              <a:t> </a:t>
            </a:r>
            <a:r>
              <a:rPr lang="en-GB" sz="3200" dirty="0" err="1" smtClean="0"/>
              <a:t>dei</a:t>
            </a:r>
            <a:r>
              <a:rPr lang="en-GB" sz="3200" dirty="0" smtClean="0"/>
              <a:t> </a:t>
            </a:r>
            <a:r>
              <a:rPr lang="en-GB" sz="3200" dirty="0" err="1" smtClean="0"/>
              <a:t>dati</a:t>
            </a:r>
            <a:r>
              <a:rPr lang="en-GB" sz="3200" dirty="0" smtClean="0"/>
              <a:t>: le </a:t>
            </a:r>
            <a:r>
              <a:rPr lang="en-GB" sz="3200" dirty="0" err="1" smtClean="0"/>
              <a:t>relazioni</a:t>
            </a:r>
            <a:r>
              <a:rPr lang="en-GB" sz="3200" dirty="0" smtClean="0"/>
              <a:t> </a:t>
            </a:r>
            <a:r>
              <a:rPr lang="en-GB" sz="3200" dirty="0" err="1" smtClean="0"/>
              <a:t>fra</a:t>
            </a:r>
            <a:r>
              <a:rPr lang="en-GB" sz="3200" dirty="0" smtClean="0"/>
              <a:t> </a:t>
            </a:r>
            <a:r>
              <a:rPr lang="en-GB" sz="3200" dirty="0" err="1" smtClean="0"/>
              <a:t>tavole</a:t>
            </a:r>
            <a:endParaRPr lang="en-GB" sz="3200" dirty="0"/>
          </a:p>
        </p:txBody>
      </p:sp>
      <p:graphicFrame>
        <p:nvGraphicFramePr>
          <p:cNvPr id="6" name="Tabella 5"/>
          <p:cNvGraphicFramePr>
            <a:graphicFrameLocks noGrp="1"/>
          </p:cNvGraphicFramePr>
          <p:nvPr>
            <p:extLst>
              <p:ext uri="{D42A27DB-BD31-4B8C-83A1-F6EECF244321}">
                <p14:modId xmlns:p14="http://schemas.microsoft.com/office/powerpoint/2010/main" val="1673717569"/>
              </p:ext>
            </p:extLst>
          </p:nvPr>
        </p:nvGraphicFramePr>
        <p:xfrm>
          <a:off x="434109" y="3070682"/>
          <a:ext cx="6921731" cy="2907916"/>
        </p:xfrm>
        <a:graphic>
          <a:graphicData uri="http://schemas.openxmlformats.org/drawingml/2006/table">
            <a:tbl>
              <a:tblPr firstRow="1" bandRow="1">
                <a:tableStyleId>{5C22544A-7EE6-4342-B048-85BDC9FD1C3A}</a:tableStyleId>
              </a:tblPr>
              <a:tblGrid>
                <a:gridCol w="1313411">
                  <a:extLst>
                    <a:ext uri="{9D8B030D-6E8A-4147-A177-3AD203B41FA5}">
                      <a16:colId xmlns:a16="http://schemas.microsoft.com/office/drawing/2014/main" val="423648316"/>
                    </a:ext>
                  </a:extLst>
                </a:gridCol>
                <a:gridCol w="1290320">
                  <a:extLst>
                    <a:ext uri="{9D8B030D-6E8A-4147-A177-3AD203B41FA5}">
                      <a16:colId xmlns:a16="http://schemas.microsoft.com/office/drawing/2014/main" val="3773977660"/>
                    </a:ext>
                  </a:extLst>
                </a:gridCol>
                <a:gridCol w="1310640">
                  <a:extLst>
                    <a:ext uri="{9D8B030D-6E8A-4147-A177-3AD203B41FA5}">
                      <a16:colId xmlns:a16="http://schemas.microsoft.com/office/drawing/2014/main" val="1829540382"/>
                    </a:ext>
                  </a:extLst>
                </a:gridCol>
                <a:gridCol w="1330960">
                  <a:extLst>
                    <a:ext uri="{9D8B030D-6E8A-4147-A177-3AD203B41FA5}">
                      <a16:colId xmlns:a16="http://schemas.microsoft.com/office/drawing/2014/main" val="2572200571"/>
                    </a:ext>
                  </a:extLst>
                </a:gridCol>
                <a:gridCol w="1676400">
                  <a:extLst>
                    <a:ext uri="{9D8B030D-6E8A-4147-A177-3AD203B41FA5}">
                      <a16:colId xmlns:a16="http://schemas.microsoft.com/office/drawing/2014/main" val="825032415"/>
                    </a:ext>
                  </a:extLst>
                </a:gridCol>
              </a:tblGrid>
              <a:tr h="363165">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Telefono</a:t>
                      </a:r>
                      <a:endParaRPr lang="en-GB" dirty="0"/>
                    </a:p>
                  </a:txBody>
                  <a:tcPr/>
                </a:tc>
                <a:tc>
                  <a:txBody>
                    <a:bodyPr/>
                    <a:lstStyle/>
                    <a:p>
                      <a:r>
                        <a:rPr lang="en-GB" dirty="0" err="1" smtClean="0"/>
                        <a:t>Cod_corso</a:t>
                      </a:r>
                      <a:endParaRPr lang="en-GB" dirty="0"/>
                    </a:p>
                  </a:txBody>
                  <a:tcPr/>
                </a:tc>
                <a:extLst>
                  <a:ext uri="{0D108BD9-81ED-4DB2-BD59-A6C34878D82A}">
                    <a16:rowId xmlns:a16="http://schemas.microsoft.com/office/drawing/2014/main" val="3302664046"/>
                  </a:ext>
                </a:extLst>
              </a:tr>
              <a:tr h="635539">
                <a:tc>
                  <a:txBody>
                    <a:bodyPr/>
                    <a:lstStyle/>
                    <a:p>
                      <a:r>
                        <a:rPr lang="en-GB" dirty="0" smtClean="0"/>
                        <a:t>1</a:t>
                      </a:r>
                      <a:endParaRPr lang="en-GB" dirty="0"/>
                    </a:p>
                  </a:txBody>
                  <a:tcPr/>
                </a:tc>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smtClean="0"/>
                        <a:t>345541289</a:t>
                      </a:r>
                      <a:endParaRPr lang="en-GB" dirty="0"/>
                    </a:p>
                  </a:txBody>
                  <a:tcPr/>
                </a:tc>
                <a:tc>
                  <a:txBody>
                    <a:bodyPr/>
                    <a:lstStyle/>
                    <a:p>
                      <a:r>
                        <a:rPr lang="en-GB" dirty="0" smtClean="0"/>
                        <a:t>1</a:t>
                      </a:r>
                      <a:endParaRPr lang="en-GB" dirty="0"/>
                    </a:p>
                  </a:txBody>
                  <a:tcPr/>
                </a:tc>
                <a:extLst>
                  <a:ext uri="{0D108BD9-81ED-4DB2-BD59-A6C34878D82A}">
                    <a16:rowId xmlns:a16="http://schemas.microsoft.com/office/drawing/2014/main" val="1683358185"/>
                  </a:ext>
                </a:extLst>
              </a:tr>
              <a:tr h="635539">
                <a:tc>
                  <a:txBody>
                    <a:bodyPr/>
                    <a:lstStyle/>
                    <a:p>
                      <a:r>
                        <a:rPr lang="en-GB" dirty="0" smtClean="0"/>
                        <a:t>2</a:t>
                      </a:r>
                      <a:endParaRPr lang="en-GB" dirty="0"/>
                    </a:p>
                  </a:txBody>
                  <a:tcPr/>
                </a:tc>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345541290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a:t>
                      </a:r>
                    </a:p>
                  </a:txBody>
                  <a:tcPr/>
                </a:tc>
                <a:extLst>
                  <a:ext uri="{0D108BD9-81ED-4DB2-BD59-A6C34878D82A}">
                    <a16:rowId xmlns:a16="http://schemas.microsoft.com/office/drawing/2014/main" val="2267636198"/>
                  </a:ext>
                </a:extLst>
              </a:tr>
              <a:tr h="635539">
                <a:tc>
                  <a:txBody>
                    <a:bodyPr/>
                    <a:lstStyle/>
                    <a:p>
                      <a:r>
                        <a:rPr lang="en-GB" dirty="0" smtClean="0"/>
                        <a:t>3</a:t>
                      </a:r>
                      <a:endParaRPr lang="en-GB" dirty="0"/>
                    </a:p>
                  </a:txBody>
                  <a:tcPr/>
                </a:tc>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345541291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2</a:t>
                      </a:r>
                    </a:p>
                  </a:txBody>
                  <a:tcPr/>
                </a:tc>
                <a:extLst>
                  <a:ext uri="{0D108BD9-81ED-4DB2-BD59-A6C34878D82A}">
                    <a16:rowId xmlns:a16="http://schemas.microsoft.com/office/drawing/2014/main" val="3121520930"/>
                  </a:ext>
                </a:extLst>
              </a:tr>
              <a:tr h="635539">
                <a:tc>
                  <a:txBody>
                    <a:bodyPr/>
                    <a:lstStyle/>
                    <a:p>
                      <a:r>
                        <a:rPr lang="en-GB" dirty="0" smtClean="0"/>
                        <a:t>4</a:t>
                      </a:r>
                      <a:endParaRPr lang="en-GB" dirty="0"/>
                    </a:p>
                  </a:txBody>
                  <a:tcPr/>
                </a:tc>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347554433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a:t>
                      </a:r>
                    </a:p>
                  </a:txBody>
                  <a:tcPr/>
                </a:tc>
                <a:extLst>
                  <a:ext uri="{0D108BD9-81ED-4DB2-BD59-A6C34878D82A}">
                    <a16:rowId xmlns:a16="http://schemas.microsoft.com/office/drawing/2014/main" val="412115906"/>
                  </a:ext>
                </a:extLst>
              </a:tr>
            </a:tbl>
          </a:graphicData>
        </a:graphic>
      </p:graphicFrame>
      <p:sp>
        <p:nvSpPr>
          <p:cNvPr id="7" name="CasellaDiTesto 6"/>
          <p:cNvSpPr txBox="1"/>
          <p:nvPr/>
        </p:nvSpPr>
        <p:spPr>
          <a:xfrm>
            <a:off x="2387600" y="2602742"/>
            <a:ext cx="1265382" cy="369332"/>
          </a:xfrm>
          <a:prstGeom prst="rect">
            <a:avLst/>
          </a:prstGeom>
          <a:noFill/>
        </p:spPr>
        <p:txBody>
          <a:bodyPr wrap="square" rtlCol="0">
            <a:spAutoFit/>
          </a:bodyPr>
          <a:lstStyle/>
          <a:p>
            <a:r>
              <a:rPr lang="en-GB" dirty="0" err="1" smtClean="0"/>
              <a:t>Studenti</a:t>
            </a:r>
            <a:endParaRPr lang="en-GB" dirty="0"/>
          </a:p>
        </p:txBody>
      </p:sp>
      <p:sp>
        <p:nvSpPr>
          <p:cNvPr id="8" name="Ovale 7"/>
          <p:cNvSpPr/>
          <p:nvPr/>
        </p:nvSpPr>
        <p:spPr>
          <a:xfrm>
            <a:off x="5567680" y="2813082"/>
            <a:ext cx="1662545" cy="1200728"/>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64880" y="4321440"/>
            <a:ext cx="406400" cy="406400"/>
          </a:xfrm>
          <a:prstGeom prst="rect">
            <a:avLst/>
          </a:prstGeom>
        </p:spPr>
      </p:pic>
    </p:spTree>
    <p:extLst>
      <p:ext uri="{BB962C8B-B14F-4D97-AF65-F5344CB8AC3E}">
        <p14:creationId xmlns:p14="http://schemas.microsoft.com/office/powerpoint/2010/main" val="1000859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3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34109" y="267855"/>
            <a:ext cx="11351491" cy="584775"/>
          </a:xfrm>
          <a:prstGeom prst="rect">
            <a:avLst/>
          </a:prstGeom>
          <a:noFill/>
        </p:spPr>
        <p:txBody>
          <a:bodyPr wrap="square" rtlCol="0">
            <a:spAutoFit/>
          </a:bodyPr>
          <a:lstStyle/>
          <a:p>
            <a:pPr algn="ctr"/>
            <a:r>
              <a:rPr lang="en-GB" sz="3200" dirty="0" err="1" smtClean="0"/>
              <a:t>Relazioni</a:t>
            </a:r>
            <a:r>
              <a:rPr lang="en-GB" sz="3200" dirty="0" smtClean="0"/>
              <a:t> </a:t>
            </a:r>
            <a:r>
              <a:rPr lang="en-GB" sz="3200" dirty="0" err="1" smtClean="0"/>
              <a:t>fra</a:t>
            </a:r>
            <a:r>
              <a:rPr lang="en-GB" sz="3200" dirty="0" smtClean="0"/>
              <a:t> </a:t>
            </a:r>
            <a:r>
              <a:rPr lang="en-GB" sz="3200" dirty="0" err="1" smtClean="0"/>
              <a:t>tavole</a:t>
            </a:r>
            <a:r>
              <a:rPr lang="en-GB" sz="3200" dirty="0" smtClean="0"/>
              <a:t> con PK e FK (1:N)</a:t>
            </a:r>
            <a:endParaRPr lang="en-GB" sz="3200" dirty="0"/>
          </a:p>
        </p:txBody>
      </p:sp>
      <p:graphicFrame>
        <p:nvGraphicFramePr>
          <p:cNvPr id="5" name="Tabella 4"/>
          <p:cNvGraphicFramePr>
            <a:graphicFrameLocks noGrp="1"/>
          </p:cNvGraphicFramePr>
          <p:nvPr>
            <p:extLst>
              <p:ext uri="{D42A27DB-BD31-4B8C-83A1-F6EECF244321}">
                <p14:modId xmlns:p14="http://schemas.microsoft.com/office/powerpoint/2010/main" val="395683393"/>
              </p:ext>
            </p:extLst>
          </p:nvPr>
        </p:nvGraphicFramePr>
        <p:xfrm>
          <a:off x="434109" y="1361959"/>
          <a:ext cx="6921731" cy="2907916"/>
        </p:xfrm>
        <a:graphic>
          <a:graphicData uri="http://schemas.openxmlformats.org/drawingml/2006/table">
            <a:tbl>
              <a:tblPr firstRow="1" bandRow="1">
                <a:tableStyleId>{5C22544A-7EE6-4342-B048-85BDC9FD1C3A}</a:tableStyleId>
              </a:tblPr>
              <a:tblGrid>
                <a:gridCol w="1313411">
                  <a:extLst>
                    <a:ext uri="{9D8B030D-6E8A-4147-A177-3AD203B41FA5}">
                      <a16:colId xmlns:a16="http://schemas.microsoft.com/office/drawing/2014/main" val="423648316"/>
                    </a:ext>
                  </a:extLst>
                </a:gridCol>
                <a:gridCol w="1290320">
                  <a:extLst>
                    <a:ext uri="{9D8B030D-6E8A-4147-A177-3AD203B41FA5}">
                      <a16:colId xmlns:a16="http://schemas.microsoft.com/office/drawing/2014/main" val="3773977660"/>
                    </a:ext>
                  </a:extLst>
                </a:gridCol>
                <a:gridCol w="1310640">
                  <a:extLst>
                    <a:ext uri="{9D8B030D-6E8A-4147-A177-3AD203B41FA5}">
                      <a16:colId xmlns:a16="http://schemas.microsoft.com/office/drawing/2014/main" val="1829540382"/>
                    </a:ext>
                  </a:extLst>
                </a:gridCol>
                <a:gridCol w="1330960">
                  <a:extLst>
                    <a:ext uri="{9D8B030D-6E8A-4147-A177-3AD203B41FA5}">
                      <a16:colId xmlns:a16="http://schemas.microsoft.com/office/drawing/2014/main" val="2572200571"/>
                    </a:ext>
                  </a:extLst>
                </a:gridCol>
                <a:gridCol w="1676400">
                  <a:extLst>
                    <a:ext uri="{9D8B030D-6E8A-4147-A177-3AD203B41FA5}">
                      <a16:colId xmlns:a16="http://schemas.microsoft.com/office/drawing/2014/main" val="825032415"/>
                    </a:ext>
                  </a:extLst>
                </a:gridCol>
              </a:tblGrid>
              <a:tr h="363165">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Telefono</a:t>
                      </a:r>
                      <a:endParaRPr lang="en-GB" dirty="0"/>
                    </a:p>
                  </a:txBody>
                  <a:tcPr/>
                </a:tc>
                <a:tc>
                  <a:txBody>
                    <a:bodyPr/>
                    <a:lstStyle/>
                    <a:p>
                      <a:r>
                        <a:rPr lang="en-GB" dirty="0" err="1" smtClean="0"/>
                        <a:t>Cod_corso</a:t>
                      </a:r>
                      <a:endParaRPr lang="en-GB" dirty="0"/>
                    </a:p>
                  </a:txBody>
                  <a:tcPr/>
                </a:tc>
                <a:extLst>
                  <a:ext uri="{0D108BD9-81ED-4DB2-BD59-A6C34878D82A}">
                    <a16:rowId xmlns:a16="http://schemas.microsoft.com/office/drawing/2014/main" val="3302664046"/>
                  </a:ext>
                </a:extLst>
              </a:tr>
              <a:tr h="635539">
                <a:tc>
                  <a:txBody>
                    <a:bodyPr/>
                    <a:lstStyle/>
                    <a:p>
                      <a:r>
                        <a:rPr lang="en-GB" dirty="0" smtClean="0"/>
                        <a:t>1</a:t>
                      </a:r>
                      <a:endParaRPr lang="en-GB" dirty="0"/>
                    </a:p>
                  </a:txBody>
                  <a:tcPr/>
                </a:tc>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smtClean="0"/>
                        <a:t>345541289</a:t>
                      </a:r>
                      <a:endParaRPr lang="en-GB" dirty="0"/>
                    </a:p>
                  </a:txBody>
                  <a:tcPr/>
                </a:tc>
                <a:tc>
                  <a:txBody>
                    <a:bodyPr/>
                    <a:lstStyle/>
                    <a:p>
                      <a:r>
                        <a:rPr lang="en-GB" dirty="0" smtClean="0"/>
                        <a:t>1</a:t>
                      </a:r>
                      <a:endParaRPr lang="en-GB" dirty="0"/>
                    </a:p>
                  </a:txBody>
                  <a:tcPr/>
                </a:tc>
                <a:extLst>
                  <a:ext uri="{0D108BD9-81ED-4DB2-BD59-A6C34878D82A}">
                    <a16:rowId xmlns:a16="http://schemas.microsoft.com/office/drawing/2014/main" val="1683358185"/>
                  </a:ext>
                </a:extLst>
              </a:tr>
              <a:tr h="635539">
                <a:tc>
                  <a:txBody>
                    <a:bodyPr/>
                    <a:lstStyle/>
                    <a:p>
                      <a:r>
                        <a:rPr lang="en-GB" dirty="0" smtClean="0"/>
                        <a:t>2</a:t>
                      </a:r>
                      <a:endParaRPr lang="en-GB" dirty="0"/>
                    </a:p>
                  </a:txBody>
                  <a:tcPr/>
                </a:tc>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345541290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a:t>
                      </a:r>
                    </a:p>
                  </a:txBody>
                  <a:tcPr/>
                </a:tc>
                <a:extLst>
                  <a:ext uri="{0D108BD9-81ED-4DB2-BD59-A6C34878D82A}">
                    <a16:rowId xmlns:a16="http://schemas.microsoft.com/office/drawing/2014/main" val="2267636198"/>
                  </a:ext>
                </a:extLst>
              </a:tr>
              <a:tr h="635539">
                <a:tc>
                  <a:txBody>
                    <a:bodyPr/>
                    <a:lstStyle/>
                    <a:p>
                      <a:r>
                        <a:rPr lang="en-GB" dirty="0" smtClean="0"/>
                        <a:t>3</a:t>
                      </a:r>
                      <a:endParaRPr lang="en-GB" dirty="0"/>
                    </a:p>
                  </a:txBody>
                  <a:tcPr/>
                </a:tc>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345541291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2</a:t>
                      </a:r>
                    </a:p>
                  </a:txBody>
                  <a:tcPr/>
                </a:tc>
                <a:extLst>
                  <a:ext uri="{0D108BD9-81ED-4DB2-BD59-A6C34878D82A}">
                    <a16:rowId xmlns:a16="http://schemas.microsoft.com/office/drawing/2014/main" val="3121520930"/>
                  </a:ext>
                </a:extLst>
              </a:tr>
              <a:tr h="635539">
                <a:tc>
                  <a:txBody>
                    <a:bodyPr/>
                    <a:lstStyle/>
                    <a:p>
                      <a:r>
                        <a:rPr lang="en-GB" dirty="0" smtClean="0"/>
                        <a:t>4</a:t>
                      </a:r>
                      <a:endParaRPr lang="en-GB" dirty="0"/>
                    </a:p>
                  </a:txBody>
                  <a:tcPr/>
                </a:tc>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347554433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a:t>
                      </a:r>
                    </a:p>
                  </a:txBody>
                  <a:tcPr/>
                </a:tc>
                <a:extLst>
                  <a:ext uri="{0D108BD9-81ED-4DB2-BD59-A6C34878D82A}">
                    <a16:rowId xmlns:a16="http://schemas.microsoft.com/office/drawing/2014/main" val="412115906"/>
                  </a:ext>
                </a:extLst>
              </a:tr>
            </a:tbl>
          </a:graphicData>
        </a:graphic>
      </p:graphicFrame>
      <p:sp>
        <p:nvSpPr>
          <p:cNvPr id="6" name="CasellaDiTesto 5"/>
          <p:cNvSpPr txBox="1"/>
          <p:nvPr/>
        </p:nvSpPr>
        <p:spPr>
          <a:xfrm>
            <a:off x="2387600" y="894019"/>
            <a:ext cx="1265382" cy="369332"/>
          </a:xfrm>
          <a:prstGeom prst="rect">
            <a:avLst/>
          </a:prstGeom>
          <a:noFill/>
        </p:spPr>
        <p:txBody>
          <a:bodyPr wrap="square" rtlCol="0">
            <a:spAutoFit/>
          </a:bodyPr>
          <a:lstStyle/>
          <a:p>
            <a:r>
              <a:rPr lang="en-GB" dirty="0" err="1" smtClean="0"/>
              <a:t>Studenti</a:t>
            </a:r>
            <a:endParaRPr lang="en-GB" dirty="0"/>
          </a:p>
        </p:txBody>
      </p:sp>
      <p:graphicFrame>
        <p:nvGraphicFramePr>
          <p:cNvPr id="7" name="Tabella 6"/>
          <p:cNvGraphicFramePr>
            <a:graphicFrameLocks noGrp="1"/>
          </p:cNvGraphicFramePr>
          <p:nvPr>
            <p:extLst>
              <p:ext uri="{D42A27DB-BD31-4B8C-83A1-F6EECF244321}">
                <p14:modId xmlns:p14="http://schemas.microsoft.com/office/powerpoint/2010/main" val="3707379099"/>
              </p:ext>
            </p:extLst>
          </p:nvPr>
        </p:nvGraphicFramePr>
        <p:xfrm>
          <a:off x="7518393" y="4417341"/>
          <a:ext cx="4470400" cy="2272377"/>
        </p:xfrm>
        <a:graphic>
          <a:graphicData uri="http://schemas.openxmlformats.org/drawingml/2006/table">
            <a:tbl>
              <a:tblPr firstRow="1" bandRow="1">
                <a:tableStyleId>{5C22544A-7EE6-4342-B048-85BDC9FD1C3A}</a:tableStyleId>
              </a:tblPr>
              <a:tblGrid>
                <a:gridCol w="1337147">
                  <a:extLst>
                    <a:ext uri="{9D8B030D-6E8A-4147-A177-3AD203B41FA5}">
                      <a16:colId xmlns:a16="http://schemas.microsoft.com/office/drawing/2014/main" val="423648316"/>
                    </a:ext>
                  </a:extLst>
                </a:gridCol>
                <a:gridCol w="2024890">
                  <a:extLst>
                    <a:ext uri="{9D8B030D-6E8A-4147-A177-3AD203B41FA5}">
                      <a16:colId xmlns:a16="http://schemas.microsoft.com/office/drawing/2014/main" val="3773977660"/>
                    </a:ext>
                  </a:extLst>
                </a:gridCol>
                <a:gridCol w="1108363">
                  <a:extLst>
                    <a:ext uri="{9D8B030D-6E8A-4147-A177-3AD203B41FA5}">
                      <a16:colId xmlns:a16="http://schemas.microsoft.com/office/drawing/2014/main" val="1829540382"/>
                    </a:ext>
                  </a:extLst>
                </a:gridCol>
              </a:tblGrid>
              <a:tr h="363165">
                <a:tc>
                  <a:txBody>
                    <a:bodyPr/>
                    <a:lstStyle/>
                    <a:p>
                      <a:r>
                        <a:rPr lang="en-GB" dirty="0" err="1" smtClean="0"/>
                        <a:t>Codice</a:t>
                      </a:r>
                      <a:endParaRPr lang="en-GB" dirty="0"/>
                    </a:p>
                  </a:txBody>
                  <a:tcPr/>
                </a:tc>
                <a:tc>
                  <a:txBody>
                    <a:bodyPr/>
                    <a:lstStyle/>
                    <a:p>
                      <a:r>
                        <a:rPr lang="en-GB" dirty="0" err="1" smtClean="0"/>
                        <a:t>Denominazione</a:t>
                      </a:r>
                      <a:endParaRPr lang="en-GB" dirty="0"/>
                    </a:p>
                  </a:txBody>
                  <a:tcPr/>
                </a:tc>
                <a:tc>
                  <a:txBody>
                    <a:bodyPr/>
                    <a:lstStyle/>
                    <a:p>
                      <a:r>
                        <a:rPr lang="en-GB" dirty="0" err="1" smtClean="0"/>
                        <a:t>Durata</a:t>
                      </a:r>
                      <a:endParaRPr lang="en-GB" dirty="0"/>
                    </a:p>
                  </a:txBody>
                  <a:tcPr/>
                </a:tc>
                <a:extLst>
                  <a:ext uri="{0D108BD9-81ED-4DB2-BD59-A6C34878D82A}">
                    <a16:rowId xmlns:a16="http://schemas.microsoft.com/office/drawing/2014/main" val="3302664046"/>
                  </a:ext>
                </a:extLst>
              </a:tr>
              <a:tr h="635539">
                <a:tc>
                  <a:txBody>
                    <a:bodyPr/>
                    <a:lstStyle/>
                    <a:p>
                      <a:r>
                        <a:rPr lang="en-GB" dirty="0" smtClean="0"/>
                        <a:t>1</a:t>
                      </a:r>
                      <a:endParaRPr lang="en-GB" dirty="0"/>
                    </a:p>
                  </a:txBody>
                  <a:tcPr/>
                </a:tc>
                <a:tc>
                  <a:txBody>
                    <a:bodyPr/>
                    <a:lstStyle/>
                    <a:p>
                      <a:r>
                        <a:rPr lang="en-GB" dirty="0" err="1" smtClean="0"/>
                        <a:t>Fisica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1683358185"/>
                  </a:ext>
                </a:extLst>
              </a:tr>
              <a:tr h="635539">
                <a:tc>
                  <a:txBody>
                    <a:bodyPr/>
                    <a:lstStyle/>
                    <a:p>
                      <a:r>
                        <a:rPr lang="en-GB" dirty="0" smtClean="0"/>
                        <a:t>2</a:t>
                      </a:r>
                      <a:endParaRPr lang="en-GB" dirty="0"/>
                    </a:p>
                  </a:txBody>
                  <a:tcPr/>
                </a:tc>
                <a:tc>
                  <a:txBody>
                    <a:bodyPr/>
                    <a:lstStyle/>
                    <a:p>
                      <a:r>
                        <a:rPr lang="en-GB" dirty="0" err="1" smtClean="0"/>
                        <a:t>Matematica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2267636198"/>
                  </a:ext>
                </a:extLst>
              </a:tr>
              <a:tr h="635539">
                <a:tc>
                  <a:txBody>
                    <a:bodyPr/>
                    <a:lstStyle/>
                    <a:p>
                      <a:r>
                        <a:rPr lang="en-GB" dirty="0" smtClean="0"/>
                        <a:t>3</a:t>
                      </a:r>
                      <a:endParaRPr lang="en-GB" dirty="0"/>
                    </a:p>
                  </a:txBody>
                  <a:tcPr/>
                </a:tc>
                <a:tc>
                  <a:txBody>
                    <a:bodyPr/>
                    <a:lstStyle/>
                    <a:p>
                      <a:r>
                        <a:rPr lang="en-GB" dirty="0" err="1" smtClean="0"/>
                        <a:t>Economia</a:t>
                      </a:r>
                      <a:endParaRPr lang="en-GB" dirty="0"/>
                    </a:p>
                  </a:txBody>
                  <a:tcPr/>
                </a:tc>
                <a:tc>
                  <a:txBody>
                    <a:bodyPr/>
                    <a:lstStyle/>
                    <a:p>
                      <a:r>
                        <a:rPr lang="en-GB" dirty="0" smtClean="0"/>
                        <a:t>3</a:t>
                      </a:r>
                      <a:endParaRPr lang="en-GB" dirty="0"/>
                    </a:p>
                  </a:txBody>
                  <a:tcPr/>
                </a:tc>
                <a:extLst>
                  <a:ext uri="{0D108BD9-81ED-4DB2-BD59-A6C34878D82A}">
                    <a16:rowId xmlns:a16="http://schemas.microsoft.com/office/drawing/2014/main" val="3121520930"/>
                  </a:ext>
                </a:extLst>
              </a:tr>
            </a:tbl>
          </a:graphicData>
        </a:graphic>
      </p:graphicFrame>
      <p:sp>
        <p:nvSpPr>
          <p:cNvPr id="8" name="CasellaDiTesto 7"/>
          <p:cNvSpPr txBox="1"/>
          <p:nvPr/>
        </p:nvSpPr>
        <p:spPr>
          <a:xfrm>
            <a:off x="9573483" y="3973289"/>
            <a:ext cx="1842655" cy="369332"/>
          </a:xfrm>
          <a:prstGeom prst="rect">
            <a:avLst/>
          </a:prstGeom>
          <a:noFill/>
        </p:spPr>
        <p:txBody>
          <a:bodyPr wrap="square" rtlCol="0">
            <a:spAutoFit/>
          </a:bodyPr>
          <a:lstStyle/>
          <a:p>
            <a:r>
              <a:rPr lang="en-GB" dirty="0" err="1" smtClean="0"/>
              <a:t>Corsi</a:t>
            </a:r>
            <a:r>
              <a:rPr lang="en-GB" dirty="0" smtClean="0"/>
              <a:t> di </a:t>
            </a:r>
            <a:r>
              <a:rPr lang="en-GB" dirty="0" err="1" smtClean="0"/>
              <a:t>laurea</a:t>
            </a:r>
            <a:endParaRPr lang="en-GB" dirty="0"/>
          </a:p>
        </p:txBody>
      </p:sp>
      <p:cxnSp>
        <p:nvCxnSpPr>
          <p:cNvPr id="15" name="Connettore 4 14"/>
          <p:cNvCxnSpPr/>
          <p:nvPr/>
        </p:nvCxnSpPr>
        <p:spPr>
          <a:xfrm rot="16200000" flipV="1">
            <a:off x="6299869" y="2570736"/>
            <a:ext cx="2902577" cy="790633"/>
          </a:xfrm>
          <a:prstGeom prst="bentConnector3">
            <a:avLst>
              <a:gd name="adj1" fmla="val 99323"/>
            </a:avLst>
          </a:prstGeom>
          <a:ln w="22225">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8239760" y="4053840"/>
            <a:ext cx="436880" cy="369332"/>
          </a:xfrm>
          <a:prstGeom prst="rect">
            <a:avLst/>
          </a:prstGeom>
          <a:noFill/>
        </p:spPr>
        <p:txBody>
          <a:bodyPr wrap="square" rtlCol="0">
            <a:spAutoFit/>
          </a:bodyPr>
          <a:lstStyle/>
          <a:p>
            <a:r>
              <a:rPr lang="en-GB" dirty="0" smtClean="0"/>
              <a:t>1</a:t>
            </a:r>
            <a:endParaRPr lang="en-GB" dirty="0"/>
          </a:p>
        </p:txBody>
      </p:sp>
      <p:sp>
        <p:nvSpPr>
          <p:cNvPr id="19" name="CasellaDiTesto 18"/>
          <p:cNvSpPr txBox="1"/>
          <p:nvPr/>
        </p:nvSpPr>
        <p:spPr>
          <a:xfrm>
            <a:off x="7518393" y="1066800"/>
            <a:ext cx="508007" cy="369332"/>
          </a:xfrm>
          <a:prstGeom prst="rect">
            <a:avLst/>
          </a:prstGeom>
          <a:noFill/>
        </p:spPr>
        <p:txBody>
          <a:bodyPr wrap="square" rtlCol="0">
            <a:spAutoFit/>
          </a:bodyPr>
          <a:lstStyle/>
          <a:p>
            <a:r>
              <a:rPr lang="en-GB" dirty="0" smtClean="0"/>
              <a:t>N</a:t>
            </a:r>
            <a:endParaRPr lang="en-GB" dirty="0"/>
          </a:p>
        </p:txBody>
      </p:sp>
      <p:pic>
        <p:nvPicPr>
          <p:cNvPr id="20"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17091" y="4576004"/>
            <a:ext cx="406400" cy="406400"/>
          </a:xfrm>
          <a:prstGeom prst="rect">
            <a:avLst/>
          </a:prstGeom>
        </p:spPr>
      </p:pic>
    </p:spTree>
    <p:extLst>
      <p:ext uri="{BB962C8B-B14F-4D97-AF65-F5344CB8AC3E}">
        <p14:creationId xmlns:p14="http://schemas.microsoft.com/office/powerpoint/2010/main" val="316313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52"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34109" y="267855"/>
            <a:ext cx="11351491" cy="584775"/>
          </a:xfrm>
          <a:prstGeom prst="rect">
            <a:avLst/>
          </a:prstGeom>
          <a:noFill/>
        </p:spPr>
        <p:txBody>
          <a:bodyPr wrap="square" rtlCol="0">
            <a:spAutoFit/>
          </a:bodyPr>
          <a:lstStyle/>
          <a:p>
            <a:pPr algn="ctr"/>
            <a:r>
              <a:rPr lang="en-GB" sz="3200" dirty="0" err="1" smtClean="0"/>
              <a:t>Linguaggio</a:t>
            </a:r>
            <a:r>
              <a:rPr lang="en-GB" sz="3200" dirty="0" smtClean="0"/>
              <a:t> SQL: </a:t>
            </a:r>
            <a:r>
              <a:rPr lang="en-GB" sz="3200" dirty="0" err="1" smtClean="0"/>
              <a:t>l’operatore</a:t>
            </a:r>
            <a:r>
              <a:rPr lang="en-GB" sz="3200" dirty="0" smtClean="0"/>
              <a:t> select</a:t>
            </a:r>
            <a:endParaRPr lang="en-GB" sz="3200" dirty="0"/>
          </a:p>
        </p:txBody>
      </p:sp>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91360" y="357042"/>
            <a:ext cx="406400" cy="406400"/>
          </a:xfrm>
          <a:prstGeom prst="rect">
            <a:avLst/>
          </a:prstGeom>
        </p:spPr>
      </p:pic>
      <p:sp>
        <p:nvSpPr>
          <p:cNvPr id="6" name="CasellaDiTesto 5"/>
          <p:cNvSpPr txBox="1"/>
          <p:nvPr/>
        </p:nvSpPr>
        <p:spPr>
          <a:xfrm>
            <a:off x="434109" y="4897120"/>
            <a:ext cx="11351491" cy="1754326"/>
          </a:xfrm>
          <a:prstGeom prst="rect">
            <a:avLst/>
          </a:prstGeom>
          <a:noFill/>
        </p:spPr>
        <p:txBody>
          <a:bodyPr wrap="square" rtlCol="0">
            <a:spAutoFit/>
          </a:bodyPr>
          <a:lstStyle/>
          <a:p>
            <a:r>
              <a:rPr lang="en-GB" b="1" dirty="0" err="1">
                <a:solidFill>
                  <a:srgbClr val="FF0000"/>
                </a:solidFill>
              </a:rPr>
              <a:t>Approfondimento</a:t>
            </a:r>
            <a:r>
              <a:rPr lang="en-GB" dirty="0"/>
              <a:t> – </a:t>
            </a:r>
            <a:r>
              <a:rPr lang="it-IT" b="1" dirty="0" smtClean="0"/>
              <a:t>ISO </a:t>
            </a:r>
            <a:r>
              <a:rPr lang="it-IT" b="1" dirty="0"/>
              <a:t>(International Organization for </a:t>
            </a:r>
            <a:r>
              <a:rPr lang="it-IT" b="1" dirty="0" err="1"/>
              <a:t>Standardization</a:t>
            </a:r>
            <a:r>
              <a:rPr lang="it-IT" b="1" dirty="0"/>
              <a:t>)</a:t>
            </a:r>
            <a:r>
              <a:rPr lang="it-IT" dirty="0"/>
              <a:t> è la più grande organizzazione al mondo che sviluppa standard e raccoglie l'adesione di oltre 160 Paesi appartenenti a tutti i continenti</a:t>
            </a:r>
            <a:r>
              <a:rPr lang="it-IT" dirty="0" smtClean="0"/>
              <a:t>.</a:t>
            </a:r>
          </a:p>
          <a:p>
            <a:r>
              <a:rPr lang="it-IT" dirty="0"/>
              <a:t>Gli standard riguardano tutti i settori economico-industriali:</a:t>
            </a:r>
            <a:br>
              <a:rPr lang="it-IT" dirty="0"/>
            </a:br>
            <a:r>
              <a:rPr lang="it-IT" dirty="0"/>
              <a:t>- materiali;</a:t>
            </a:r>
            <a:br>
              <a:rPr lang="it-IT" dirty="0"/>
            </a:br>
            <a:r>
              <a:rPr lang="it-IT" dirty="0"/>
              <a:t>- immateriali, come nel campo del software, che si concretizzano nelle funzioni, database, documenti, misure di qualità</a:t>
            </a:r>
            <a:r>
              <a:rPr lang="it-IT" dirty="0" smtClean="0"/>
              <a:t>. (cfr.: </a:t>
            </a:r>
            <a:r>
              <a:rPr lang="it-IT" dirty="0" smtClean="0">
                <a:hlinkClick r:id="rId7"/>
              </a:rPr>
              <a:t>http</a:t>
            </a:r>
            <a:r>
              <a:rPr lang="it-IT" dirty="0">
                <a:hlinkClick r:id="rId7"/>
              </a:rPr>
              <a:t>://www.iso25000.it/styled-12</a:t>
            </a:r>
            <a:r>
              <a:rPr lang="it-IT" dirty="0" smtClean="0">
                <a:hlinkClick r:id="rId7"/>
              </a:rPr>
              <a:t>/</a:t>
            </a:r>
            <a:r>
              <a:rPr lang="it-IT" dirty="0" smtClean="0"/>
              <a:t> ).</a:t>
            </a:r>
            <a:endParaRPr lang="en-GB" dirty="0"/>
          </a:p>
        </p:txBody>
      </p:sp>
      <p:sp>
        <p:nvSpPr>
          <p:cNvPr id="7" name="CasellaDiTesto 6"/>
          <p:cNvSpPr txBox="1"/>
          <p:nvPr/>
        </p:nvSpPr>
        <p:spPr>
          <a:xfrm>
            <a:off x="314960" y="955040"/>
            <a:ext cx="11592560" cy="2585323"/>
          </a:xfrm>
          <a:prstGeom prst="rect">
            <a:avLst/>
          </a:prstGeom>
          <a:noFill/>
        </p:spPr>
        <p:txBody>
          <a:bodyPr wrap="square" rtlCol="0">
            <a:spAutoFit/>
          </a:bodyPr>
          <a:lstStyle/>
          <a:p>
            <a:r>
              <a:rPr lang="it-IT" dirty="0" smtClean="0"/>
              <a:t>L’operatore</a:t>
            </a:r>
            <a:r>
              <a:rPr lang="it-IT" b="1" dirty="0" smtClean="0"/>
              <a:t> SELECT</a:t>
            </a:r>
            <a:r>
              <a:rPr lang="it-IT" dirty="0" smtClean="0"/>
              <a:t> è </a:t>
            </a:r>
            <a:r>
              <a:rPr lang="it-IT" dirty="0"/>
              <a:t>la funzionalità più usata di un </a:t>
            </a:r>
            <a:r>
              <a:rPr lang="it-IT" dirty="0" smtClean="0"/>
              <a:t>database.</a:t>
            </a:r>
          </a:p>
          <a:p>
            <a:r>
              <a:rPr lang="it-IT" dirty="0" smtClean="0"/>
              <a:t>Viene usato per eseguire la ricerca di uno o più record all’interno del database. I record possono essere memorizzati su una tabella o anche su più tabelle relazionate fra di loro.</a:t>
            </a:r>
          </a:p>
          <a:p>
            <a:r>
              <a:rPr lang="it-IT" dirty="0" smtClean="0"/>
              <a:t>Vediamone la sintassi:</a:t>
            </a:r>
          </a:p>
          <a:p>
            <a:endParaRPr lang="it-IT" dirty="0" smtClean="0"/>
          </a:p>
          <a:p>
            <a:pPr algn="ctr"/>
            <a:r>
              <a:rPr lang="it-IT" b="1" dirty="0" smtClean="0"/>
              <a:t>SELECT</a:t>
            </a:r>
            <a:r>
              <a:rPr lang="it-IT" dirty="0" smtClean="0"/>
              <a:t> </a:t>
            </a:r>
            <a:r>
              <a:rPr lang="it-IT" dirty="0" err="1" smtClean="0"/>
              <a:t>lista_elementi_selezione</a:t>
            </a:r>
            <a:endParaRPr lang="it-IT" dirty="0"/>
          </a:p>
          <a:p>
            <a:pPr algn="ctr"/>
            <a:r>
              <a:rPr lang="it-IT" b="1" dirty="0"/>
              <a:t>FROM</a:t>
            </a:r>
            <a:r>
              <a:rPr lang="it-IT" dirty="0"/>
              <a:t> </a:t>
            </a:r>
            <a:r>
              <a:rPr lang="it-IT" dirty="0" err="1"/>
              <a:t>lista_riferimenti_tabella</a:t>
            </a:r>
            <a:endParaRPr lang="it-IT" dirty="0"/>
          </a:p>
          <a:p>
            <a:pPr algn="ctr"/>
            <a:r>
              <a:rPr lang="it-IT" dirty="0"/>
              <a:t>[ </a:t>
            </a:r>
            <a:r>
              <a:rPr lang="it-IT" b="1" dirty="0"/>
              <a:t>WHERE</a:t>
            </a:r>
            <a:r>
              <a:rPr lang="it-IT" dirty="0"/>
              <a:t> </a:t>
            </a:r>
            <a:r>
              <a:rPr lang="it-IT" dirty="0" err="1"/>
              <a:t>espressione_condizionale</a:t>
            </a:r>
            <a:r>
              <a:rPr lang="it-IT" dirty="0"/>
              <a:t> ]</a:t>
            </a:r>
          </a:p>
          <a:p>
            <a:pPr algn="ctr"/>
            <a:r>
              <a:rPr lang="it-IT" dirty="0" smtClean="0"/>
              <a:t>[ </a:t>
            </a:r>
            <a:r>
              <a:rPr lang="it-IT" b="1" dirty="0"/>
              <a:t>ORDER BY </a:t>
            </a:r>
            <a:r>
              <a:rPr lang="it-IT" dirty="0" err="1"/>
              <a:t>lista_colonne</a:t>
            </a:r>
            <a:r>
              <a:rPr lang="it-IT" dirty="0"/>
              <a:t> </a:t>
            </a:r>
            <a:r>
              <a:rPr lang="it-IT" dirty="0" smtClean="0"/>
              <a:t>]</a:t>
            </a:r>
          </a:p>
        </p:txBody>
      </p:sp>
      <p:pic>
        <p:nvPicPr>
          <p:cNvPr id="2"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044337" y="3573444"/>
            <a:ext cx="406400" cy="406400"/>
          </a:xfrm>
          <a:prstGeom prst="rect">
            <a:avLst/>
          </a:prstGeom>
        </p:spPr>
      </p:pic>
      <p:sp>
        <p:nvSpPr>
          <p:cNvPr id="3" name="CasellaDiTesto 2"/>
          <p:cNvSpPr txBox="1"/>
          <p:nvPr/>
        </p:nvSpPr>
        <p:spPr>
          <a:xfrm>
            <a:off x="1179444" y="2710542"/>
            <a:ext cx="1922986" cy="523220"/>
          </a:xfrm>
          <a:prstGeom prst="rect">
            <a:avLst/>
          </a:prstGeom>
          <a:noFill/>
        </p:spPr>
        <p:txBody>
          <a:bodyPr wrap="square" rtlCol="0">
            <a:spAutoFit/>
          </a:bodyPr>
          <a:lstStyle/>
          <a:p>
            <a:r>
              <a:rPr lang="it-IT" sz="2800" b="1" dirty="0" smtClean="0"/>
              <a:t>QUERY</a:t>
            </a:r>
            <a:endParaRPr lang="it-IT" b="1" dirty="0"/>
          </a:p>
        </p:txBody>
      </p:sp>
      <p:cxnSp>
        <p:nvCxnSpPr>
          <p:cNvPr id="9" name="Connettore 2 8"/>
          <p:cNvCxnSpPr/>
          <p:nvPr/>
        </p:nvCxnSpPr>
        <p:spPr>
          <a:xfrm flipV="1">
            <a:off x="2597426" y="2895600"/>
            <a:ext cx="1321431" cy="86139"/>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832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9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783"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3840" y="1209040"/>
            <a:ext cx="11531600" cy="5078313"/>
          </a:xfrm>
          <a:prstGeom prst="rect">
            <a:avLst/>
          </a:prstGeom>
          <a:noFill/>
        </p:spPr>
        <p:txBody>
          <a:bodyPr wrap="square" rtlCol="0">
            <a:spAutoFit/>
          </a:bodyPr>
          <a:lstStyle/>
          <a:p>
            <a:pPr algn="ctr"/>
            <a:endParaRPr lang="it-IT" sz="2400" b="1" dirty="0" smtClean="0"/>
          </a:p>
          <a:p>
            <a:pPr algn="ctr"/>
            <a:endParaRPr lang="it-IT" sz="2400" b="1" dirty="0"/>
          </a:p>
          <a:p>
            <a:pPr algn="ctr"/>
            <a:r>
              <a:rPr lang="it-IT" sz="2400" b="1" dirty="0" smtClean="0"/>
              <a:t>SELECT</a:t>
            </a:r>
            <a:r>
              <a:rPr lang="it-IT" sz="2400" dirty="0" smtClean="0"/>
              <a:t> </a:t>
            </a:r>
            <a:r>
              <a:rPr lang="it-IT" sz="2400" dirty="0" err="1"/>
              <a:t>lista_elementi_selezione</a:t>
            </a:r>
            <a:endParaRPr lang="it-IT" sz="2400" dirty="0"/>
          </a:p>
          <a:p>
            <a:pPr algn="ctr"/>
            <a:r>
              <a:rPr lang="it-IT" sz="2400" b="1" dirty="0"/>
              <a:t>FROM</a:t>
            </a:r>
            <a:r>
              <a:rPr lang="it-IT" sz="2400" dirty="0"/>
              <a:t> </a:t>
            </a:r>
            <a:r>
              <a:rPr lang="it-IT" sz="2400" dirty="0" err="1"/>
              <a:t>lista_riferimenti_tabella</a:t>
            </a:r>
            <a:endParaRPr lang="it-IT" sz="2400" dirty="0"/>
          </a:p>
          <a:p>
            <a:pPr algn="ctr"/>
            <a:r>
              <a:rPr lang="it-IT" sz="2400" dirty="0"/>
              <a:t>[ </a:t>
            </a:r>
            <a:r>
              <a:rPr lang="it-IT" sz="2400" b="1" dirty="0"/>
              <a:t>WHERE</a:t>
            </a:r>
            <a:r>
              <a:rPr lang="it-IT" sz="2400" dirty="0"/>
              <a:t> </a:t>
            </a:r>
            <a:r>
              <a:rPr lang="it-IT" sz="2400" dirty="0" err="1"/>
              <a:t>espressione_condizionale</a:t>
            </a:r>
            <a:r>
              <a:rPr lang="it-IT" sz="2400" dirty="0"/>
              <a:t> ]</a:t>
            </a:r>
          </a:p>
          <a:p>
            <a:pPr algn="ctr"/>
            <a:r>
              <a:rPr lang="it-IT" sz="2400" dirty="0" smtClean="0"/>
              <a:t>[ </a:t>
            </a:r>
            <a:r>
              <a:rPr lang="it-IT" sz="2400" b="1" dirty="0"/>
              <a:t>ORDER BY </a:t>
            </a:r>
            <a:r>
              <a:rPr lang="it-IT" sz="2400" dirty="0" err="1"/>
              <a:t>lista_colonne</a:t>
            </a:r>
            <a:r>
              <a:rPr lang="it-IT" sz="2400" dirty="0"/>
              <a:t> ]</a:t>
            </a:r>
          </a:p>
          <a:p>
            <a:endParaRPr lang="it-IT" dirty="0" smtClean="0"/>
          </a:p>
          <a:p>
            <a:r>
              <a:rPr lang="it-IT" dirty="0" smtClean="0"/>
              <a:t>Ove</a:t>
            </a:r>
            <a:r>
              <a:rPr lang="it-IT" dirty="0"/>
              <a:t>: </a:t>
            </a:r>
            <a:endParaRPr lang="it-IT" dirty="0" smtClean="0"/>
          </a:p>
          <a:p>
            <a:endParaRPr lang="it-IT" b="1" dirty="0" smtClean="0"/>
          </a:p>
          <a:p>
            <a:r>
              <a:rPr lang="it-IT" b="1" dirty="0" smtClean="0"/>
              <a:t>Select</a:t>
            </a:r>
            <a:r>
              <a:rPr lang="it-IT" dirty="0"/>
              <a:t>: viene detta clausola di proiezione e stabilisce quali colonne devono essere riportate nel risultato </a:t>
            </a:r>
            <a:r>
              <a:rPr lang="it-IT" dirty="0" smtClean="0"/>
              <a:t>finale</a:t>
            </a:r>
          </a:p>
          <a:p>
            <a:r>
              <a:rPr lang="it-IT" b="1" dirty="0" smtClean="0"/>
              <a:t>From</a:t>
            </a:r>
            <a:r>
              <a:rPr lang="it-IT" dirty="0" smtClean="0"/>
              <a:t>: viene detta clausola </a:t>
            </a:r>
            <a:r>
              <a:rPr lang="it-IT" dirty="0"/>
              <a:t>di </a:t>
            </a:r>
            <a:r>
              <a:rPr lang="it-IT" dirty="0" smtClean="0"/>
              <a:t>selezione e </a:t>
            </a:r>
            <a:r>
              <a:rPr lang="it-IT" dirty="0"/>
              <a:t>stabilisce da quale tabella (o da </a:t>
            </a:r>
            <a:r>
              <a:rPr lang="it-IT" dirty="0" smtClean="0"/>
              <a:t>quali tabelle) </a:t>
            </a:r>
            <a:r>
              <a:rPr lang="it-IT" dirty="0"/>
              <a:t>estrarre i </a:t>
            </a:r>
            <a:r>
              <a:rPr lang="it-IT" dirty="0" smtClean="0"/>
              <a:t>dati</a:t>
            </a:r>
          </a:p>
          <a:p>
            <a:r>
              <a:rPr lang="it-IT" b="1" dirty="0" err="1" smtClean="0"/>
              <a:t>Where</a:t>
            </a:r>
            <a:r>
              <a:rPr lang="it-IT" dirty="0" smtClean="0"/>
              <a:t>: </a:t>
            </a:r>
            <a:r>
              <a:rPr lang="it-IT" dirty="0"/>
              <a:t>filtro sulle righe che verranno </a:t>
            </a:r>
            <a:r>
              <a:rPr lang="it-IT" dirty="0" smtClean="0"/>
              <a:t>estratte </a:t>
            </a:r>
          </a:p>
          <a:p>
            <a:r>
              <a:rPr lang="it-IT" b="1" dirty="0" smtClean="0"/>
              <a:t>Order by</a:t>
            </a:r>
            <a:r>
              <a:rPr lang="it-IT" dirty="0" smtClean="0"/>
              <a:t>: ordinamento</a:t>
            </a:r>
            <a:r>
              <a:rPr lang="it-IT" dirty="0"/>
              <a:t> da applicare al risultato </a:t>
            </a:r>
            <a:r>
              <a:rPr lang="it-IT" dirty="0" smtClean="0"/>
              <a:t>finale </a:t>
            </a:r>
          </a:p>
          <a:p>
            <a:endParaRPr lang="it-IT" dirty="0"/>
          </a:p>
          <a:p>
            <a:r>
              <a:rPr lang="it-IT" dirty="0" smtClean="0"/>
              <a:t>Vediamo un esempio</a:t>
            </a:r>
          </a:p>
          <a:p>
            <a:endParaRPr lang="en-GB" dirty="0"/>
          </a:p>
        </p:txBody>
      </p:sp>
      <p:sp>
        <p:nvSpPr>
          <p:cNvPr id="5" name="Rettangolo 4"/>
          <p:cNvSpPr/>
          <p:nvPr/>
        </p:nvSpPr>
        <p:spPr>
          <a:xfrm>
            <a:off x="3419186" y="165854"/>
            <a:ext cx="4236031" cy="707886"/>
          </a:xfrm>
          <a:prstGeom prst="rect">
            <a:avLst/>
          </a:prstGeom>
        </p:spPr>
        <p:txBody>
          <a:bodyPr wrap="none">
            <a:spAutoFit/>
          </a:bodyPr>
          <a:lstStyle/>
          <a:p>
            <a:pPr algn="ctr"/>
            <a:r>
              <a:rPr lang="en-GB" sz="4000" dirty="0" smtClean="0"/>
              <a:t>L’operatore </a:t>
            </a:r>
            <a:r>
              <a:rPr lang="en-GB" sz="4000" dirty="0"/>
              <a:t>select</a:t>
            </a: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79000" y="2452914"/>
            <a:ext cx="406400" cy="406400"/>
          </a:xfrm>
          <a:prstGeom prst="rect">
            <a:avLst/>
          </a:prstGeom>
        </p:spPr>
      </p:pic>
    </p:spTree>
    <p:extLst>
      <p:ext uri="{BB962C8B-B14F-4D97-AF65-F5344CB8AC3E}">
        <p14:creationId xmlns:p14="http://schemas.microsoft.com/office/powerpoint/2010/main" val="2552092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96686" y="261257"/>
            <a:ext cx="10918371" cy="646331"/>
          </a:xfrm>
          <a:prstGeom prst="rect">
            <a:avLst/>
          </a:prstGeom>
          <a:noFill/>
        </p:spPr>
        <p:txBody>
          <a:bodyPr wrap="square" rtlCol="0">
            <a:spAutoFit/>
          </a:bodyPr>
          <a:lstStyle/>
          <a:p>
            <a:pPr algn="ctr"/>
            <a:r>
              <a:rPr lang="it-IT" sz="3600" dirty="0" smtClean="0"/>
              <a:t>L’operatore </a:t>
            </a:r>
            <a:r>
              <a:rPr lang="it-IT" sz="3600" dirty="0" err="1" smtClean="0"/>
              <a:t>select</a:t>
            </a:r>
            <a:r>
              <a:rPr lang="it-IT" sz="3600" dirty="0" smtClean="0"/>
              <a:t>: alcuni esempi</a:t>
            </a:r>
            <a:endParaRPr lang="it-IT" sz="3600" dirty="0"/>
          </a:p>
        </p:txBody>
      </p:sp>
      <p:sp>
        <p:nvSpPr>
          <p:cNvPr id="4" name="CasellaDiTesto 3"/>
          <p:cNvSpPr txBox="1"/>
          <p:nvPr/>
        </p:nvSpPr>
        <p:spPr>
          <a:xfrm>
            <a:off x="566057" y="907588"/>
            <a:ext cx="10896600" cy="461665"/>
          </a:xfrm>
          <a:prstGeom prst="rect">
            <a:avLst/>
          </a:prstGeom>
          <a:noFill/>
        </p:spPr>
        <p:txBody>
          <a:bodyPr wrap="square" rtlCol="0">
            <a:spAutoFit/>
          </a:bodyPr>
          <a:lstStyle/>
          <a:p>
            <a:r>
              <a:rPr lang="it-IT" sz="2400" dirty="0" smtClean="0"/>
              <a:t>Voglio estrarre dalla tavola Studenti il nome e cognome di tutti gli iscritti.</a:t>
            </a:r>
            <a:endParaRPr lang="it-IT" sz="2400" dirty="0"/>
          </a:p>
        </p:txBody>
      </p:sp>
      <p:graphicFrame>
        <p:nvGraphicFramePr>
          <p:cNvPr id="5" name="Tabella 4"/>
          <p:cNvGraphicFramePr>
            <a:graphicFrameLocks noGrp="1"/>
          </p:cNvGraphicFramePr>
          <p:nvPr>
            <p:extLst>
              <p:ext uri="{D42A27DB-BD31-4B8C-83A1-F6EECF244321}">
                <p14:modId xmlns:p14="http://schemas.microsoft.com/office/powerpoint/2010/main" val="3756865985"/>
              </p:ext>
            </p:extLst>
          </p:nvPr>
        </p:nvGraphicFramePr>
        <p:xfrm>
          <a:off x="434109" y="1862364"/>
          <a:ext cx="10286901" cy="1840024"/>
        </p:xfrm>
        <a:graphic>
          <a:graphicData uri="http://schemas.openxmlformats.org/drawingml/2006/table">
            <a:tbl>
              <a:tblPr firstRow="1" bandRow="1">
                <a:tableStyleId>{5C22544A-7EE6-4342-B048-85BDC9FD1C3A}</a:tableStyleId>
              </a:tblPr>
              <a:tblGrid>
                <a:gridCol w="1637154">
                  <a:extLst>
                    <a:ext uri="{9D8B030D-6E8A-4147-A177-3AD203B41FA5}">
                      <a16:colId xmlns:a16="http://schemas.microsoft.com/office/drawing/2014/main" val="423648316"/>
                    </a:ext>
                  </a:extLst>
                </a:gridCol>
                <a:gridCol w="1608372">
                  <a:extLst>
                    <a:ext uri="{9D8B030D-6E8A-4147-A177-3AD203B41FA5}">
                      <a16:colId xmlns:a16="http://schemas.microsoft.com/office/drawing/2014/main" val="3773977660"/>
                    </a:ext>
                  </a:extLst>
                </a:gridCol>
                <a:gridCol w="1633700">
                  <a:extLst>
                    <a:ext uri="{9D8B030D-6E8A-4147-A177-3AD203B41FA5}">
                      <a16:colId xmlns:a16="http://schemas.microsoft.com/office/drawing/2014/main" val="1829540382"/>
                    </a:ext>
                  </a:extLst>
                </a:gridCol>
                <a:gridCol w="1659029">
                  <a:extLst>
                    <a:ext uri="{9D8B030D-6E8A-4147-A177-3AD203B41FA5}">
                      <a16:colId xmlns:a16="http://schemas.microsoft.com/office/drawing/2014/main" val="2572200571"/>
                    </a:ext>
                  </a:extLst>
                </a:gridCol>
                <a:gridCol w="1659029">
                  <a:extLst>
                    <a:ext uri="{9D8B030D-6E8A-4147-A177-3AD203B41FA5}">
                      <a16:colId xmlns:a16="http://schemas.microsoft.com/office/drawing/2014/main" val="430432479"/>
                    </a:ext>
                  </a:extLst>
                </a:gridCol>
                <a:gridCol w="2089617">
                  <a:extLst>
                    <a:ext uri="{9D8B030D-6E8A-4147-A177-3AD203B41FA5}">
                      <a16:colId xmlns:a16="http://schemas.microsoft.com/office/drawing/2014/main" val="825032415"/>
                    </a:ext>
                  </a:extLst>
                </a:gridCol>
              </a:tblGrid>
              <a:tr h="212114">
                <a:tc>
                  <a:txBody>
                    <a:bodyPr/>
                    <a:lstStyle/>
                    <a:p>
                      <a:r>
                        <a:rPr lang="en-GB" dirty="0" err="1" smtClean="0"/>
                        <a:t>Matricola</a:t>
                      </a:r>
                      <a:endParaRPr lang="en-GB" dirty="0"/>
                    </a:p>
                  </a:txBody>
                  <a:tcPr/>
                </a:tc>
                <a:tc>
                  <a:txBody>
                    <a:bodyPr/>
                    <a:lstStyle/>
                    <a:p>
                      <a:r>
                        <a:rPr lang="en-GB" dirty="0" smtClean="0"/>
                        <a:t>Nome</a:t>
                      </a:r>
                      <a:endParaRPr lang="en-GB" dirty="0"/>
                    </a:p>
                  </a:txBody>
                  <a:tcPr/>
                </a:tc>
                <a:tc>
                  <a:txBody>
                    <a:bodyPr/>
                    <a:lstStyle/>
                    <a:p>
                      <a:r>
                        <a:rPr lang="en-GB" dirty="0" err="1" smtClean="0"/>
                        <a:t>Cognome</a:t>
                      </a:r>
                      <a:endParaRPr lang="en-GB" dirty="0"/>
                    </a:p>
                  </a:txBody>
                  <a:tcPr/>
                </a:tc>
                <a:tc>
                  <a:txBody>
                    <a:bodyPr/>
                    <a:lstStyle/>
                    <a:p>
                      <a:r>
                        <a:rPr lang="en-GB" dirty="0" err="1" smtClean="0"/>
                        <a:t>Telefono</a:t>
                      </a:r>
                      <a:endParaRPr lang="en-GB" dirty="0"/>
                    </a:p>
                  </a:txBody>
                  <a:tcPr/>
                </a:tc>
                <a:tc>
                  <a:txBody>
                    <a:bodyPr/>
                    <a:lstStyle/>
                    <a:p>
                      <a:r>
                        <a:rPr lang="en-GB" dirty="0" err="1" smtClean="0"/>
                        <a:t>Residenza</a:t>
                      </a:r>
                      <a:endParaRPr lang="en-GB" dirty="0"/>
                    </a:p>
                  </a:txBody>
                  <a:tcPr/>
                </a:tc>
                <a:tc>
                  <a:txBody>
                    <a:bodyPr/>
                    <a:lstStyle/>
                    <a:p>
                      <a:r>
                        <a:rPr lang="en-GB" dirty="0" err="1" smtClean="0"/>
                        <a:t>Cod_corso</a:t>
                      </a:r>
                      <a:endParaRPr lang="en-GB" dirty="0"/>
                    </a:p>
                  </a:txBody>
                  <a:tcPr/>
                </a:tc>
                <a:extLst>
                  <a:ext uri="{0D108BD9-81ED-4DB2-BD59-A6C34878D82A}">
                    <a16:rowId xmlns:a16="http://schemas.microsoft.com/office/drawing/2014/main" val="3302664046"/>
                  </a:ext>
                </a:extLst>
              </a:tr>
              <a:tr h="368566">
                <a:tc>
                  <a:txBody>
                    <a:bodyPr/>
                    <a:lstStyle/>
                    <a:p>
                      <a:r>
                        <a:rPr lang="en-GB" dirty="0" smtClean="0"/>
                        <a:t>1</a:t>
                      </a:r>
                      <a:endParaRPr lang="en-GB" dirty="0"/>
                    </a:p>
                  </a:txBody>
                  <a:tcPr/>
                </a:tc>
                <a:tc>
                  <a:txBody>
                    <a:bodyPr/>
                    <a:lstStyle/>
                    <a:p>
                      <a:r>
                        <a:rPr lang="en-GB" dirty="0" smtClean="0"/>
                        <a:t>Andrea</a:t>
                      </a:r>
                      <a:endParaRPr lang="en-GB" dirty="0"/>
                    </a:p>
                  </a:txBody>
                  <a:tcPr/>
                </a:tc>
                <a:tc>
                  <a:txBody>
                    <a:bodyPr/>
                    <a:lstStyle/>
                    <a:p>
                      <a:r>
                        <a:rPr lang="en-GB" dirty="0" err="1" smtClean="0"/>
                        <a:t>Favretto</a:t>
                      </a:r>
                      <a:endParaRPr lang="en-GB" dirty="0"/>
                    </a:p>
                  </a:txBody>
                  <a:tcPr/>
                </a:tc>
                <a:tc>
                  <a:txBody>
                    <a:bodyPr/>
                    <a:lstStyle/>
                    <a:p>
                      <a:r>
                        <a:rPr lang="en-GB" dirty="0" smtClean="0"/>
                        <a:t>345541289</a:t>
                      </a:r>
                      <a:endParaRPr lang="en-GB" dirty="0"/>
                    </a:p>
                  </a:txBody>
                  <a:tcPr/>
                </a:tc>
                <a:tc>
                  <a:txBody>
                    <a:bodyPr/>
                    <a:lstStyle/>
                    <a:p>
                      <a:r>
                        <a:rPr lang="en-GB" dirty="0" smtClean="0"/>
                        <a:t>Trieste</a:t>
                      </a:r>
                      <a:endParaRPr lang="en-GB" dirty="0"/>
                    </a:p>
                  </a:txBody>
                  <a:tcPr/>
                </a:tc>
                <a:tc>
                  <a:txBody>
                    <a:bodyPr/>
                    <a:lstStyle/>
                    <a:p>
                      <a:r>
                        <a:rPr lang="en-GB" dirty="0" smtClean="0"/>
                        <a:t>1</a:t>
                      </a:r>
                      <a:endParaRPr lang="en-GB" dirty="0"/>
                    </a:p>
                  </a:txBody>
                  <a:tcPr/>
                </a:tc>
                <a:extLst>
                  <a:ext uri="{0D108BD9-81ED-4DB2-BD59-A6C34878D82A}">
                    <a16:rowId xmlns:a16="http://schemas.microsoft.com/office/drawing/2014/main" val="1683358185"/>
                  </a:ext>
                </a:extLst>
              </a:tr>
              <a:tr h="368566">
                <a:tc>
                  <a:txBody>
                    <a:bodyPr/>
                    <a:lstStyle/>
                    <a:p>
                      <a:r>
                        <a:rPr lang="en-GB" dirty="0" smtClean="0"/>
                        <a:t>2</a:t>
                      </a:r>
                      <a:endParaRPr lang="en-GB" dirty="0"/>
                    </a:p>
                  </a:txBody>
                  <a:tcPr/>
                </a:tc>
                <a:tc>
                  <a:txBody>
                    <a:bodyPr/>
                    <a:lstStyle/>
                    <a:p>
                      <a:r>
                        <a:rPr lang="en-GB" dirty="0" smtClean="0"/>
                        <a:t>Luigi</a:t>
                      </a:r>
                      <a:endParaRPr lang="en-GB" dirty="0"/>
                    </a:p>
                  </a:txBody>
                  <a:tcPr/>
                </a:tc>
                <a:tc>
                  <a:txBody>
                    <a:bodyPr/>
                    <a:lstStyle/>
                    <a:p>
                      <a:r>
                        <a:rPr lang="en-GB" dirty="0" smtClean="0"/>
                        <a:t>Rossi</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345541290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Udine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mn-lt"/>
                          <a:ea typeface="+mn-ea"/>
                          <a:cs typeface="+mn-cs"/>
                        </a:rPr>
                        <a:t>3</a:t>
                      </a:r>
                    </a:p>
                  </a:txBody>
                  <a:tcPr/>
                </a:tc>
                <a:extLst>
                  <a:ext uri="{0D108BD9-81ED-4DB2-BD59-A6C34878D82A}">
                    <a16:rowId xmlns:a16="http://schemas.microsoft.com/office/drawing/2014/main" val="2267636198"/>
                  </a:ext>
                </a:extLst>
              </a:tr>
              <a:tr h="368566">
                <a:tc>
                  <a:txBody>
                    <a:bodyPr/>
                    <a:lstStyle/>
                    <a:p>
                      <a:r>
                        <a:rPr lang="en-GB" dirty="0" smtClean="0"/>
                        <a:t>3</a:t>
                      </a:r>
                      <a:endParaRPr lang="en-GB" dirty="0"/>
                    </a:p>
                  </a:txBody>
                  <a:tcPr/>
                </a:tc>
                <a:tc>
                  <a:txBody>
                    <a:bodyPr/>
                    <a:lstStyle/>
                    <a:p>
                      <a:r>
                        <a:rPr lang="en-GB" dirty="0" smtClean="0"/>
                        <a:t>Mario</a:t>
                      </a:r>
                      <a:endParaRPr lang="en-GB" dirty="0"/>
                    </a:p>
                  </a:txBody>
                  <a:tcPr/>
                </a:tc>
                <a:tc>
                  <a:txBody>
                    <a:bodyPr/>
                    <a:lstStyle/>
                    <a:p>
                      <a:r>
                        <a:rPr lang="en-GB" dirty="0" smtClean="0"/>
                        <a:t>Garibaldi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345541291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Trieste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2</a:t>
                      </a:r>
                    </a:p>
                  </a:txBody>
                  <a:tcPr/>
                </a:tc>
                <a:extLst>
                  <a:ext uri="{0D108BD9-81ED-4DB2-BD59-A6C34878D82A}">
                    <a16:rowId xmlns:a16="http://schemas.microsoft.com/office/drawing/2014/main" val="3121520930"/>
                  </a:ext>
                </a:extLst>
              </a:tr>
              <a:tr h="368566">
                <a:tc>
                  <a:txBody>
                    <a:bodyPr/>
                    <a:lstStyle/>
                    <a:p>
                      <a:r>
                        <a:rPr lang="en-GB" dirty="0" smtClean="0"/>
                        <a:t>4</a:t>
                      </a:r>
                      <a:endParaRPr lang="en-GB" dirty="0"/>
                    </a:p>
                  </a:txBody>
                  <a:tcPr/>
                </a:tc>
                <a:tc>
                  <a:txBody>
                    <a:bodyPr/>
                    <a:lstStyle/>
                    <a:p>
                      <a:r>
                        <a:rPr lang="en-GB" dirty="0" smtClean="0"/>
                        <a:t>Federico</a:t>
                      </a:r>
                      <a:endParaRPr lang="en-GB" dirty="0"/>
                    </a:p>
                  </a:txBody>
                  <a:tcPr/>
                </a:tc>
                <a:tc>
                  <a:txBody>
                    <a:bodyPr/>
                    <a:lstStyle/>
                    <a:p>
                      <a:r>
                        <a:rPr lang="en-GB" dirty="0" smtClean="0"/>
                        <a:t>Mazzini</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347554433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Gorizia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a:t>
                      </a:r>
                    </a:p>
                  </a:txBody>
                  <a:tcPr/>
                </a:tc>
                <a:extLst>
                  <a:ext uri="{0D108BD9-81ED-4DB2-BD59-A6C34878D82A}">
                    <a16:rowId xmlns:a16="http://schemas.microsoft.com/office/drawing/2014/main" val="412115906"/>
                  </a:ext>
                </a:extLst>
              </a:tr>
            </a:tbl>
          </a:graphicData>
        </a:graphic>
      </p:graphicFrame>
      <p:sp>
        <p:nvSpPr>
          <p:cNvPr id="6" name="CasellaDiTesto 5"/>
          <p:cNvSpPr txBox="1"/>
          <p:nvPr/>
        </p:nvSpPr>
        <p:spPr>
          <a:xfrm>
            <a:off x="2387600" y="1394424"/>
            <a:ext cx="1866348" cy="461665"/>
          </a:xfrm>
          <a:prstGeom prst="rect">
            <a:avLst/>
          </a:prstGeom>
          <a:noFill/>
        </p:spPr>
        <p:txBody>
          <a:bodyPr wrap="square" rtlCol="0">
            <a:spAutoFit/>
          </a:bodyPr>
          <a:lstStyle/>
          <a:p>
            <a:r>
              <a:rPr lang="en-GB" sz="2400" dirty="0" err="1" smtClean="0"/>
              <a:t>Studenti</a:t>
            </a:r>
            <a:endParaRPr lang="en-GB" dirty="0"/>
          </a:p>
        </p:txBody>
      </p:sp>
      <p:sp>
        <p:nvSpPr>
          <p:cNvPr id="7" name="CasellaDiTesto 6"/>
          <p:cNvSpPr txBox="1"/>
          <p:nvPr/>
        </p:nvSpPr>
        <p:spPr>
          <a:xfrm>
            <a:off x="1391478" y="3818448"/>
            <a:ext cx="7209183" cy="830997"/>
          </a:xfrm>
          <a:prstGeom prst="rect">
            <a:avLst/>
          </a:prstGeom>
          <a:noFill/>
        </p:spPr>
        <p:txBody>
          <a:bodyPr wrap="square" rtlCol="0">
            <a:spAutoFit/>
          </a:bodyPr>
          <a:lstStyle/>
          <a:p>
            <a:r>
              <a:rPr lang="it-IT" sz="2400" b="1" dirty="0" smtClean="0"/>
              <a:t>Select</a:t>
            </a:r>
            <a:r>
              <a:rPr lang="it-IT" sz="2400" dirty="0" smtClean="0"/>
              <a:t> </a:t>
            </a:r>
            <a:r>
              <a:rPr lang="it-IT" sz="2400" dirty="0" err="1" smtClean="0"/>
              <a:t>Studenti.Nome</a:t>
            </a:r>
            <a:r>
              <a:rPr lang="it-IT" sz="2400" dirty="0" smtClean="0"/>
              <a:t>, </a:t>
            </a:r>
            <a:r>
              <a:rPr lang="it-IT" sz="2400" dirty="0" err="1" smtClean="0"/>
              <a:t>Studenti.Cognome</a:t>
            </a:r>
            <a:endParaRPr lang="it-IT" sz="2400" dirty="0" smtClean="0"/>
          </a:p>
          <a:p>
            <a:r>
              <a:rPr lang="it-IT" sz="2400" b="1" dirty="0" smtClean="0"/>
              <a:t>From</a:t>
            </a:r>
            <a:r>
              <a:rPr lang="it-IT" sz="2400" dirty="0" smtClean="0"/>
              <a:t> Studenti</a:t>
            </a:r>
            <a:endParaRPr lang="it-IT" sz="2400" dirty="0"/>
          </a:p>
        </p:txBody>
      </p:sp>
      <p:sp>
        <p:nvSpPr>
          <p:cNvPr id="8" name="CasellaDiTesto 7"/>
          <p:cNvSpPr txBox="1"/>
          <p:nvPr/>
        </p:nvSpPr>
        <p:spPr>
          <a:xfrm>
            <a:off x="3320774" y="5204894"/>
            <a:ext cx="1679241" cy="521248"/>
          </a:xfrm>
          <a:prstGeom prst="rect">
            <a:avLst/>
          </a:prstGeom>
          <a:noFill/>
        </p:spPr>
        <p:txBody>
          <a:bodyPr wrap="square" rtlCol="0">
            <a:spAutoFit/>
          </a:bodyPr>
          <a:lstStyle/>
          <a:p>
            <a:r>
              <a:rPr lang="it-IT" sz="2800" dirty="0" smtClean="0"/>
              <a:t>Risultato</a:t>
            </a:r>
            <a:r>
              <a:rPr lang="it-IT" dirty="0" smtClean="0"/>
              <a:t>:</a:t>
            </a:r>
            <a:endParaRPr lang="it-IT" dirty="0"/>
          </a:p>
        </p:txBody>
      </p:sp>
      <p:graphicFrame>
        <p:nvGraphicFramePr>
          <p:cNvPr id="9" name="Tabella 8"/>
          <p:cNvGraphicFramePr>
            <a:graphicFrameLocks noGrp="1"/>
          </p:cNvGraphicFramePr>
          <p:nvPr>
            <p:extLst>
              <p:ext uri="{D42A27DB-BD31-4B8C-83A1-F6EECF244321}">
                <p14:modId xmlns:p14="http://schemas.microsoft.com/office/powerpoint/2010/main" val="186215290"/>
              </p:ext>
            </p:extLst>
          </p:nvPr>
        </p:nvGraphicFramePr>
        <p:xfrm>
          <a:off x="5388896" y="4580839"/>
          <a:ext cx="2600960" cy="1840024"/>
        </p:xfrm>
        <a:graphic>
          <a:graphicData uri="http://schemas.openxmlformats.org/drawingml/2006/table">
            <a:tbl>
              <a:tblPr firstRow="1" bandRow="1">
                <a:tableStyleId>{5C22544A-7EE6-4342-B048-85BDC9FD1C3A}</a:tableStyleId>
              </a:tblPr>
              <a:tblGrid>
                <a:gridCol w="1290320">
                  <a:extLst>
                    <a:ext uri="{9D8B030D-6E8A-4147-A177-3AD203B41FA5}">
                      <a16:colId xmlns:a16="http://schemas.microsoft.com/office/drawing/2014/main" val="2495839413"/>
                    </a:ext>
                  </a:extLst>
                </a:gridCol>
                <a:gridCol w="1310640">
                  <a:extLst>
                    <a:ext uri="{9D8B030D-6E8A-4147-A177-3AD203B41FA5}">
                      <a16:colId xmlns:a16="http://schemas.microsoft.com/office/drawing/2014/main" val="1472428531"/>
                    </a:ext>
                  </a:extLst>
                </a:gridCol>
              </a:tblGrid>
              <a:tr h="212114">
                <a:tc>
                  <a:txBody>
                    <a:bodyPr/>
                    <a:lstStyle/>
                    <a:p>
                      <a:r>
                        <a:rPr lang="en-GB" dirty="0" smtClean="0"/>
                        <a:t>Nome</a:t>
                      </a:r>
                      <a:endParaRPr lang="en-GB" dirty="0"/>
                    </a:p>
                  </a:txBody>
                  <a:tcPr/>
                </a:tc>
                <a:tc>
                  <a:txBody>
                    <a:bodyPr/>
                    <a:lstStyle/>
                    <a:p>
                      <a:r>
                        <a:rPr lang="en-GB" dirty="0" err="1" smtClean="0"/>
                        <a:t>Cognome</a:t>
                      </a:r>
                      <a:endParaRPr lang="en-GB" dirty="0"/>
                    </a:p>
                  </a:txBody>
                  <a:tcPr/>
                </a:tc>
                <a:extLst>
                  <a:ext uri="{0D108BD9-81ED-4DB2-BD59-A6C34878D82A}">
                    <a16:rowId xmlns:a16="http://schemas.microsoft.com/office/drawing/2014/main" val="2059901079"/>
                  </a:ext>
                </a:extLst>
              </a:tr>
              <a:tr h="368566">
                <a:tc>
                  <a:txBody>
                    <a:bodyPr/>
                    <a:lstStyle/>
                    <a:p>
                      <a:r>
                        <a:rPr lang="en-GB" dirty="0" smtClean="0"/>
                        <a:t>Andrea</a:t>
                      </a:r>
                      <a:endParaRPr lang="en-GB" dirty="0"/>
                    </a:p>
                  </a:txBody>
                  <a:tcPr/>
                </a:tc>
                <a:tc>
                  <a:txBody>
                    <a:bodyPr/>
                    <a:lstStyle/>
                    <a:p>
                      <a:r>
                        <a:rPr lang="en-GB" dirty="0" err="1" smtClean="0"/>
                        <a:t>Favretto</a:t>
                      </a:r>
                      <a:endParaRPr lang="en-GB" dirty="0"/>
                    </a:p>
                  </a:txBody>
                  <a:tcPr/>
                </a:tc>
                <a:extLst>
                  <a:ext uri="{0D108BD9-81ED-4DB2-BD59-A6C34878D82A}">
                    <a16:rowId xmlns:a16="http://schemas.microsoft.com/office/drawing/2014/main" val="1199830101"/>
                  </a:ext>
                </a:extLst>
              </a:tr>
              <a:tr h="368566">
                <a:tc>
                  <a:txBody>
                    <a:bodyPr/>
                    <a:lstStyle/>
                    <a:p>
                      <a:r>
                        <a:rPr lang="en-GB" dirty="0" smtClean="0"/>
                        <a:t>Luigi</a:t>
                      </a:r>
                      <a:endParaRPr lang="en-GB" dirty="0"/>
                    </a:p>
                  </a:txBody>
                  <a:tcPr/>
                </a:tc>
                <a:tc>
                  <a:txBody>
                    <a:bodyPr/>
                    <a:lstStyle/>
                    <a:p>
                      <a:r>
                        <a:rPr lang="en-GB" dirty="0" smtClean="0"/>
                        <a:t>Rossi</a:t>
                      </a:r>
                      <a:endParaRPr lang="en-GB" dirty="0"/>
                    </a:p>
                  </a:txBody>
                  <a:tcPr/>
                </a:tc>
                <a:extLst>
                  <a:ext uri="{0D108BD9-81ED-4DB2-BD59-A6C34878D82A}">
                    <a16:rowId xmlns:a16="http://schemas.microsoft.com/office/drawing/2014/main" val="1791528299"/>
                  </a:ext>
                </a:extLst>
              </a:tr>
              <a:tr h="368566">
                <a:tc>
                  <a:txBody>
                    <a:bodyPr/>
                    <a:lstStyle/>
                    <a:p>
                      <a:r>
                        <a:rPr lang="en-GB" dirty="0" smtClean="0"/>
                        <a:t>Mario</a:t>
                      </a:r>
                      <a:endParaRPr lang="en-GB" dirty="0"/>
                    </a:p>
                  </a:txBody>
                  <a:tcPr/>
                </a:tc>
                <a:tc>
                  <a:txBody>
                    <a:bodyPr/>
                    <a:lstStyle/>
                    <a:p>
                      <a:r>
                        <a:rPr lang="en-GB" dirty="0" smtClean="0"/>
                        <a:t>Garibaldi</a:t>
                      </a:r>
                      <a:endParaRPr lang="en-GB" dirty="0"/>
                    </a:p>
                  </a:txBody>
                  <a:tcPr/>
                </a:tc>
                <a:extLst>
                  <a:ext uri="{0D108BD9-81ED-4DB2-BD59-A6C34878D82A}">
                    <a16:rowId xmlns:a16="http://schemas.microsoft.com/office/drawing/2014/main" val="579188175"/>
                  </a:ext>
                </a:extLst>
              </a:tr>
              <a:tr h="368566">
                <a:tc>
                  <a:txBody>
                    <a:bodyPr/>
                    <a:lstStyle/>
                    <a:p>
                      <a:r>
                        <a:rPr lang="en-GB" dirty="0" smtClean="0"/>
                        <a:t>Federico</a:t>
                      </a:r>
                      <a:endParaRPr lang="en-GB" dirty="0"/>
                    </a:p>
                  </a:txBody>
                  <a:tcPr/>
                </a:tc>
                <a:tc>
                  <a:txBody>
                    <a:bodyPr/>
                    <a:lstStyle/>
                    <a:p>
                      <a:r>
                        <a:rPr lang="en-GB" dirty="0" smtClean="0"/>
                        <a:t>Mazzini</a:t>
                      </a:r>
                      <a:endParaRPr lang="en-GB" dirty="0"/>
                    </a:p>
                  </a:txBody>
                  <a:tcPr/>
                </a:tc>
                <a:extLst>
                  <a:ext uri="{0D108BD9-81ED-4DB2-BD59-A6C34878D82A}">
                    <a16:rowId xmlns:a16="http://schemas.microsoft.com/office/drawing/2014/main" val="2495459678"/>
                  </a:ext>
                </a:extLst>
              </a:tr>
            </a:tbl>
          </a:graphicData>
        </a:graphic>
      </p:graphicFrame>
      <p:pic>
        <p:nvPicPr>
          <p:cNvPr id="10"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9727" y="4030746"/>
            <a:ext cx="406400" cy="406400"/>
          </a:xfrm>
          <a:prstGeom prst="rect">
            <a:avLst/>
          </a:prstGeom>
        </p:spPr>
      </p:pic>
      <p:pic>
        <p:nvPicPr>
          <p:cNvPr id="11"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439727" y="5500851"/>
            <a:ext cx="406400" cy="406400"/>
          </a:xfrm>
          <a:prstGeom prst="rect">
            <a:avLst/>
          </a:prstGeom>
        </p:spPr>
      </p:pic>
    </p:spTree>
    <p:extLst>
      <p:ext uri="{BB962C8B-B14F-4D97-AF65-F5344CB8AC3E}">
        <p14:creationId xmlns:p14="http://schemas.microsoft.com/office/powerpoint/2010/main" val="955105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3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4537"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2258</Words>
  <Application>Microsoft Office PowerPoint</Application>
  <PresentationFormat>Widescreen</PresentationFormat>
  <Paragraphs>678</Paragraphs>
  <Slides>23</Slides>
  <Notes>0</Notes>
  <HiddenSlides>0</HiddenSlides>
  <MMClips>30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23</vt:i4>
      </vt:variant>
    </vt:vector>
  </HeadingPairs>
  <TitlesOfParts>
    <vt:vector size="31" baseType="lpstr">
      <vt:lpstr>Arial</vt:lpstr>
      <vt:lpstr>Arial</vt:lpstr>
      <vt:lpstr>DejaVu Sans</vt:lpstr>
      <vt:lpstr>MS Sans Serif</vt:lpstr>
      <vt:lpstr>Symbol</vt:lpstr>
      <vt:lpstr>Times New Roman</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Hewlett-Packard Company</dc:creator>
  <cp:lastModifiedBy>Hewlett-Packard Company</cp:lastModifiedBy>
  <cp:revision>122</cp:revision>
  <dcterms:created xsi:type="dcterms:W3CDTF">2020-03-16T14:16:40Z</dcterms:created>
  <dcterms:modified xsi:type="dcterms:W3CDTF">2020-03-23T14:52:24Z</dcterms:modified>
  <cp:contentStatus/>
</cp:coreProperties>
</file>