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7" r:id="rId3"/>
    <p:sldId id="410" r:id="rId4"/>
    <p:sldId id="421" r:id="rId5"/>
    <p:sldId id="422" r:id="rId6"/>
    <p:sldId id="454" r:id="rId7"/>
    <p:sldId id="455" r:id="rId8"/>
    <p:sldId id="408" r:id="rId9"/>
    <p:sldId id="409" r:id="rId10"/>
    <p:sldId id="412" r:id="rId11"/>
    <p:sldId id="424" r:id="rId12"/>
    <p:sldId id="413" r:id="rId13"/>
    <p:sldId id="414" r:id="rId14"/>
    <p:sldId id="415" r:id="rId15"/>
    <p:sldId id="416" r:id="rId16"/>
    <p:sldId id="417" r:id="rId17"/>
    <p:sldId id="418" r:id="rId18"/>
    <p:sldId id="427" r:id="rId19"/>
    <p:sldId id="428" r:id="rId20"/>
    <p:sldId id="420" r:id="rId2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64C8-3FDF-D643-B81C-BA8CAD92D44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26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64C8-3FDF-D643-B81C-BA8CAD92D44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60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49D355-16BD-4E45-BD9A-5EA878CF7CBD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Antonella </a:t>
            </a:r>
            <a:r>
              <a:rPr lang="it-IT" sz="2800" dirty="0" err="1" smtClean="0"/>
              <a:t>Monticco</a:t>
            </a:r>
            <a:endParaRPr lang="it-IT" sz="2800" dirty="0" smtClean="0"/>
          </a:p>
          <a:p>
            <a:r>
              <a:rPr lang="it-IT" sz="2800" dirty="0" smtClean="0"/>
              <a:t>Quarto audio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40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38023" y="2248347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 sanitari sono abituati a fare domande chiuse :</a:t>
            </a:r>
          </a:p>
          <a:p>
            <a:endParaRPr lang="it-IT" dirty="0" smtClean="0"/>
          </a:p>
          <a:p>
            <a:r>
              <a:rPr lang="it-IT" dirty="0" smtClean="0"/>
              <a:t>Anamnestiche                               </a:t>
            </a:r>
            <a:r>
              <a:rPr lang="it-IT" b="1" dirty="0" smtClean="0"/>
              <a:t>obiettivo tecnico</a:t>
            </a:r>
          </a:p>
          <a:p>
            <a:endParaRPr lang="it-IT" b="1" dirty="0" smtClean="0"/>
          </a:p>
          <a:p>
            <a:pPr marL="0" indent="0">
              <a:buNone/>
            </a:pPr>
            <a:r>
              <a:rPr lang="it-IT" dirty="0" smtClean="0"/>
              <a:t>Limiti :</a:t>
            </a:r>
            <a:endParaRPr lang="it-IT" dirty="0"/>
          </a:p>
          <a:p>
            <a:r>
              <a:rPr lang="it-IT" sz="2000" dirty="0" smtClean="0"/>
              <a:t>Accettare per vera la risposta del paziente</a:t>
            </a:r>
            <a:r>
              <a:rPr lang="it-IT" sz="2000" i="1" dirty="0" smtClean="0"/>
              <a:t> (smascherare il paziente compromette il clima relazionale)</a:t>
            </a:r>
          </a:p>
          <a:p>
            <a:r>
              <a:rPr lang="it-IT" sz="2000" dirty="0" smtClean="0"/>
              <a:t>Stressare una risposta veloce in situazioni emotive perturbate</a:t>
            </a:r>
          </a:p>
          <a:p>
            <a:r>
              <a:rPr lang="it-IT" sz="2000" dirty="0" smtClean="0"/>
              <a:t>Aumentare i rischi di cattiva informazione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chiuse  </a:t>
            </a:r>
            <a:endParaRPr lang="it-IT" dirty="0"/>
          </a:p>
        </p:txBody>
      </p:sp>
      <p:sp>
        <p:nvSpPr>
          <p:cNvPr id="4" name="Freccia destra 3"/>
          <p:cNvSpPr/>
          <p:nvPr/>
        </p:nvSpPr>
        <p:spPr>
          <a:xfrm>
            <a:off x="3219042" y="3345005"/>
            <a:ext cx="1668587" cy="1624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9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Domande aperte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988840"/>
            <a:ext cx="7016876" cy="1944216"/>
          </a:xfrm>
        </p:spPr>
        <p:txBody>
          <a:bodyPr/>
          <a:lstStyle/>
          <a:p>
            <a:r>
              <a:rPr lang="it-IT" altLang="it-IT" dirty="0"/>
              <a:t>Si definisce domanda aperta qualsiasi domanda che apre al paziente lo spazio per esprimere qualcosa di compiuto: un problema, un’esperienza, un ricordo, una riflessione, un bisogno </a:t>
            </a:r>
            <a:r>
              <a:rPr lang="it-IT" altLang="it-IT" dirty="0" err="1"/>
              <a:t>ecc</a:t>
            </a:r>
            <a:endParaRPr lang="it-IT" alt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947916" y="4648648"/>
            <a:ext cx="5112568" cy="1084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i="1" dirty="0" smtClean="0"/>
              <a:t>Aprono uno spazio esplorativo</a:t>
            </a:r>
            <a:endParaRPr lang="it-IT" sz="2800" b="1" i="1" dirty="0"/>
          </a:p>
        </p:txBody>
      </p:sp>
      <p:sp>
        <p:nvSpPr>
          <p:cNvPr id="5" name="Freccia a destra 4"/>
          <p:cNvSpPr/>
          <p:nvPr/>
        </p:nvSpPr>
        <p:spPr>
          <a:xfrm>
            <a:off x="1043608" y="4869160"/>
            <a:ext cx="1266440" cy="6938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988840"/>
            <a:ext cx="7416824" cy="4104455"/>
          </a:xfrm>
        </p:spPr>
        <p:txBody>
          <a:bodyPr>
            <a:normAutofit/>
          </a:bodyPr>
          <a:lstStyle/>
          <a:p>
            <a:r>
              <a:rPr lang="it-IT" dirty="0" smtClean="0"/>
              <a:t>Domande lineari …. </a:t>
            </a:r>
            <a:r>
              <a:rPr lang="it-IT" sz="2000" i="1" dirty="0" smtClean="0"/>
              <a:t>Questo è successo prima….e dopo…. </a:t>
            </a:r>
            <a:r>
              <a:rPr lang="it-IT" dirty="0" smtClean="0"/>
              <a:t>	    </a:t>
            </a:r>
            <a:r>
              <a:rPr lang="it-IT" sz="2000" i="1" dirty="0" smtClean="0">
                <a:solidFill>
                  <a:srgbClr val="FF0000"/>
                </a:solidFill>
              </a:rPr>
              <a:t>causa / effetto </a:t>
            </a:r>
          </a:p>
          <a:p>
            <a:pPr marL="0" indent="0">
              <a:buNone/>
            </a:pPr>
            <a:endParaRPr lang="it-IT" sz="2000" i="1" dirty="0">
              <a:solidFill>
                <a:srgbClr val="FF0000"/>
              </a:solidFill>
            </a:endParaRPr>
          </a:p>
          <a:p>
            <a:r>
              <a:rPr lang="it-IT" dirty="0" smtClean="0"/>
              <a:t>Domande narrative </a:t>
            </a:r>
            <a:r>
              <a:rPr lang="it-IT" sz="2000" i="1" dirty="0" smtClean="0"/>
              <a:t>….vuole provare a descrivermi il tipo di dolore che sente … Mi racconti cosa le è successo.. Sente un dolore quando si siede e dopo, mi dica di più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Domande riflessive …</a:t>
            </a:r>
            <a:r>
              <a:rPr lang="it-IT" sz="2000" i="1" dirty="0" smtClean="0"/>
              <a:t>cosa le hanno già detto a proposito del suo disturbo…ha già delle informazioni su questo argomento… Ci sono delle cose importanti che vorrebbe aggiungere… che non le ho chiesto…</a:t>
            </a:r>
            <a:endParaRPr lang="it-IT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95023" y="692696"/>
            <a:ext cx="7077377" cy="1008112"/>
          </a:xfrm>
        </p:spPr>
        <p:txBody>
          <a:bodyPr>
            <a:normAutofit/>
          </a:bodyPr>
          <a:lstStyle/>
          <a:p>
            <a:r>
              <a:rPr lang="it-IT" dirty="0" smtClean="0"/>
              <a:t>Esempi di domande aperte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5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87624" y="2119256"/>
            <a:ext cx="7056784" cy="3902031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Abitudini</a:t>
            </a:r>
            <a:r>
              <a:rPr lang="it-IT" dirty="0" smtClean="0"/>
              <a:t> del paziente </a:t>
            </a:r>
            <a:r>
              <a:rPr lang="it-IT" i="1" dirty="0" smtClean="0"/>
              <a:t>“cosa è meglio fare”</a:t>
            </a:r>
            <a:endParaRPr lang="it-IT" i="1" dirty="0"/>
          </a:p>
          <a:p>
            <a:r>
              <a:rPr lang="it-IT" b="1" dirty="0" smtClean="0">
                <a:solidFill>
                  <a:srgbClr val="800000"/>
                </a:solidFill>
              </a:rPr>
              <a:t>Convinzioni</a:t>
            </a:r>
            <a:r>
              <a:rPr lang="it-IT" i="1" dirty="0" smtClean="0">
                <a:solidFill>
                  <a:srgbClr val="800000"/>
                </a:solidFill>
              </a:rPr>
              <a:t>, </a:t>
            </a:r>
            <a:r>
              <a:rPr lang="it-IT" dirty="0" smtClean="0"/>
              <a:t>credenze non verificate </a:t>
            </a:r>
            <a:r>
              <a:rPr lang="it-IT" i="1" dirty="0" smtClean="0"/>
              <a:t>“si è sempre saputo che..</a:t>
            </a:r>
            <a:endParaRPr lang="it-IT" i="1" dirty="0"/>
          </a:p>
          <a:p>
            <a:r>
              <a:rPr lang="it-IT" b="1" dirty="0" smtClean="0">
                <a:solidFill>
                  <a:srgbClr val="800000"/>
                </a:solidFill>
              </a:rPr>
              <a:t>Esperienze</a:t>
            </a:r>
            <a:r>
              <a:rPr lang="it-IT" b="1" dirty="0" smtClean="0"/>
              <a:t> </a:t>
            </a:r>
            <a:r>
              <a:rPr lang="it-IT" dirty="0" smtClean="0"/>
              <a:t>: </a:t>
            </a:r>
            <a:r>
              <a:rPr lang="it-IT" i="1" dirty="0" smtClean="0"/>
              <a:t>se è già successo si ripeterà</a:t>
            </a:r>
            <a:endParaRPr lang="it-IT" i="1" dirty="0"/>
          </a:p>
          <a:p>
            <a:r>
              <a:rPr lang="it-IT" b="1" dirty="0" smtClean="0">
                <a:solidFill>
                  <a:srgbClr val="800000"/>
                </a:solidFill>
              </a:rPr>
              <a:t>Paure </a:t>
            </a:r>
            <a:r>
              <a:rPr lang="it-IT" dirty="0" smtClean="0"/>
              <a:t>: </a:t>
            </a:r>
            <a:r>
              <a:rPr lang="it-IT" i="1" dirty="0" smtClean="0"/>
              <a:t>cosa succederà se…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Aspettative</a:t>
            </a:r>
            <a:r>
              <a:rPr lang="it-IT" dirty="0" smtClean="0"/>
              <a:t> : </a:t>
            </a:r>
            <a:r>
              <a:rPr lang="it-IT" i="1" dirty="0" smtClean="0"/>
              <a:t>cosa mi aspetterà nel futuro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Pregiudizi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smtClean="0"/>
              <a:t>: </a:t>
            </a:r>
            <a:r>
              <a:rPr lang="it-IT" i="1" dirty="0" smtClean="0"/>
              <a:t>mi hanno detto che ….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riflessive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6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15616" y="2248348"/>
            <a:ext cx="7329136" cy="3732788"/>
          </a:xfrm>
        </p:spPr>
        <p:txBody>
          <a:bodyPr>
            <a:normAutofit/>
          </a:bodyPr>
          <a:lstStyle/>
          <a:p>
            <a:r>
              <a:rPr lang="it-IT" dirty="0" smtClean="0"/>
              <a:t>Sulle differenze</a:t>
            </a:r>
          </a:p>
          <a:p>
            <a:r>
              <a:rPr lang="it-IT" dirty="0" smtClean="0"/>
              <a:t>Sui modelli di comportamento</a:t>
            </a:r>
          </a:p>
          <a:p>
            <a:r>
              <a:rPr lang="it-IT" dirty="0" smtClean="0"/>
              <a:t>Sulle esperienze di altri </a:t>
            </a:r>
          </a:p>
          <a:p>
            <a:r>
              <a:rPr lang="it-IT" dirty="0" smtClean="0"/>
              <a:t>Su alternative multiple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riflessive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75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2132856"/>
            <a:ext cx="7344816" cy="3941377"/>
          </a:xfrm>
        </p:spPr>
        <p:txBody>
          <a:bodyPr>
            <a:normAutofit/>
          </a:bodyPr>
          <a:lstStyle/>
          <a:p>
            <a:r>
              <a:rPr lang="it-IT" b="1" dirty="0" smtClean="0"/>
              <a:t>Obiettivo</a:t>
            </a:r>
            <a:r>
              <a:rPr lang="it-IT" dirty="0" smtClean="0"/>
              <a:t>: a cosa mi serve questa domanda? E’ davvero necessaria?</a:t>
            </a:r>
          </a:p>
          <a:p>
            <a:endParaRPr lang="it-IT" dirty="0" smtClean="0"/>
          </a:p>
          <a:p>
            <a:r>
              <a:rPr lang="it-IT" b="1" dirty="0" smtClean="0"/>
              <a:t>Situazione del paziente</a:t>
            </a:r>
            <a:r>
              <a:rPr lang="it-IT" dirty="0" smtClean="0"/>
              <a:t>: Ha le risorse in questo momento per affrontare questa domanda? </a:t>
            </a:r>
          </a:p>
          <a:p>
            <a:endParaRPr lang="it-IT" dirty="0" smtClean="0"/>
          </a:p>
          <a:p>
            <a:r>
              <a:rPr lang="it-IT" b="1" dirty="0" smtClean="0"/>
              <a:t>Tempo</a:t>
            </a:r>
            <a:r>
              <a:rPr lang="it-IT" dirty="0" smtClean="0"/>
              <a:t>: ho tempo per trattare le risposte?</a:t>
            </a:r>
          </a:p>
          <a:p>
            <a:endParaRPr lang="it-IT" dirty="0" smtClean="0"/>
          </a:p>
          <a:p>
            <a:r>
              <a:rPr lang="it-IT" b="1" dirty="0" smtClean="0"/>
              <a:t>Competenza</a:t>
            </a:r>
            <a:r>
              <a:rPr lang="it-IT" dirty="0" smtClean="0"/>
              <a:t>: sono in grado di utilizzare le risposte?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846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b="1" i="1" dirty="0"/>
              <a:t>Le domande sono strumenti </a:t>
            </a:r>
            <a:r>
              <a:rPr lang="it-IT" sz="3200" b="1" i="1" dirty="0" smtClean="0"/>
              <a:t>potenti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3094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it-IT" b="1" dirty="0" smtClean="0"/>
              <a:t>Domande multiple concatenate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Domande di lettura del pensiero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Domande sul perché </a:t>
            </a:r>
          </a:p>
          <a:p>
            <a:pPr lvl="0">
              <a:lnSpc>
                <a:spcPct val="200000"/>
              </a:lnSpc>
            </a:pPr>
            <a:r>
              <a:rPr lang="it-IT" b="1" dirty="0">
                <a:cs typeface="Times New Roman" pitchFamily="18" charset="0"/>
              </a:rPr>
              <a:t>Domande senza utilizzare le risposte</a:t>
            </a:r>
            <a:endParaRPr lang="it-IT" sz="3200" b="1" dirty="0"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/>
              <a:t>Domande da evitare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235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84" y="2097090"/>
            <a:ext cx="1817832" cy="18137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180" y="4653136"/>
            <a:ext cx="2242252" cy="1342232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8490" y="2309540"/>
            <a:ext cx="7745505" cy="386358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Preparare il terreno </a:t>
            </a:r>
          </a:p>
          <a:p>
            <a:r>
              <a:rPr lang="it-IT" dirty="0" smtClean="0"/>
              <a:t>Esplicitare con chiarezza l’obiettivo della propria domanda</a:t>
            </a:r>
          </a:p>
          <a:p>
            <a:r>
              <a:rPr lang="it-IT" dirty="0" smtClean="0"/>
              <a:t>Sintonizzarsi sul lessico del paziente, utilizzando anche le sue parole.</a:t>
            </a:r>
          </a:p>
          <a:p>
            <a:r>
              <a:rPr lang="it-IT" dirty="0" smtClean="0"/>
              <a:t>Lasciare spazi di silenzio </a:t>
            </a:r>
          </a:p>
          <a:p>
            <a:endParaRPr lang="it-IT" dirty="0"/>
          </a:p>
          <a:p>
            <a:r>
              <a:rPr lang="it-IT" dirty="0" smtClean="0"/>
              <a:t>Smentire, contrapporsi, dimostrare con la logica che il </a:t>
            </a:r>
            <a:r>
              <a:rPr lang="it-IT" dirty="0" err="1" smtClean="0"/>
              <a:t>paz</a:t>
            </a:r>
            <a:r>
              <a:rPr lang="it-IT" dirty="0" smtClean="0"/>
              <a:t>. è in errore.</a:t>
            </a:r>
          </a:p>
          <a:p>
            <a:r>
              <a:rPr lang="it-IT" dirty="0" smtClean="0"/>
              <a:t>Lasciar cadere le risposte senza utilizzarle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Per fare buone domande e ricevere buone risposte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400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in gruppo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119256"/>
            <a:ext cx="7344816" cy="3902032"/>
          </a:xfrm>
        </p:spPr>
        <p:txBody>
          <a:bodyPr>
            <a:normAutofit/>
          </a:bodyPr>
          <a:lstStyle/>
          <a:p>
            <a:r>
              <a:rPr lang="it-IT" b="1" dirty="0" smtClean="0"/>
              <a:t>Fate tre esempi di domanda chiusa</a:t>
            </a:r>
            <a:r>
              <a:rPr lang="it-IT" dirty="0" smtClean="0"/>
              <a:t>, anche ripensando ai racconti scambiati nell’esercizio precedente </a:t>
            </a:r>
            <a:r>
              <a:rPr lang="it-IT" b="1" dirty="0" smtClean="0"/>
              <a:t>e trasformatele in domande aperte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Cercate di utilizzare differenti tipi di apertura</a:t>
            </a:r>
          </a:p>
          <a:p>
            <a:endParaRPr lang="it-IT" dirty="0"/>
          </a:p>
          <a:p>
            <a:r>
              <a:rPr lang="it-IT" dirty="0" smtClean="0"/>
              <a:t>Se provaste ad osservarvi dall’esterno, come sarebbe il vostro bilancio tra domande chiuse e aperte? Siete soliti utilizzare delle domande che è meglio evitare?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45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44816" cy="975320"/>
          </a:xfrm>
        </p:spPr>
        <p:txBody>
          <a:bodyPr>
            <a:normAutofit fontScale="90000"/>
          </a:bodyPr>
          <a:lstStyle/>
          <a:p>
            <a:r>
              <a:rPr lang="it-IT" altLang="it-IT" sz="3600" b="1" dirty="0" smtClean="0"/>
              <a:t>Dobbiamo imparare dai nostri errori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899593" y="1916832"/>
            <a:ext cx="7416824" cy="4104456"/>
          </a:xfrm>
        </p:spPr>
        <p:txBody>
          <a:bodyPr/>
          <a:lstStyle/>
          <a:p>
            <a:r>
              <a:rPr lang="it-IT" altLang="it-IT" dirty="0" smtClean="0"/>
              <a:t>Solo con l’osservazione e l’aiuto dei feed-back riusciamo ad avere un’idea dell’effetto che facciamo</a:t>
            </a:r>
          </a:p>
          <a:p>
            <a:endParaRPr lang="it-IT" altLang="it-IT" dirty="0" smtClean="0"/>
          </a:p>
        </p:txBody>
      </p:sp>
      <p:pic>
        <p:nvPicPr>
          <p:cNvPr id="34820" name="Picture 2" descr="C:\Users\Fisiot 52\AppData\Local\Microsoft\Windows\Temporary Internet Files\Content.IE5\B26UQH49\snoopy_e_gli_error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4404"/>
            <a:ext cx="3943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82274" y="5013176"/>
            <a:ext cx="5723468" cy="770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4000" b="1" i="1" dirty="0" smtClean="0"/>
              <a:t>L’arte di fare domande</a:t>
            </a:r>
            <a:endParaRPr lang="it-IT" sz="4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36704" cy="36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56176" y="479715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63722" y="1484784"/>
            <a:ext cx="337388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Utilizzare le domande con saggezza e, dove possibile, usare domande aperte, riflessive.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9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15616" y="2348879"/>
            <a:ext cx="7056784" cy="3374189"/>
          </a:xfrm>
        </p:spPr>
        <p:txBody>
          <a:bodyPr/>
          <a:lstStyle/>
          <a:p>
            <a:r>
              <a:rPr lang="it-IT" sz="2800" dirty="0" smtClean="0"/>
              <a:t>Le domande di un professionista servono ad avere informazioni sugli aspetti del mondo del paziente che possono essere importanti e significativi per la cura.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domande nella cura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04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99592" y="644902"/>
            <a:ext cx="4392488" cy="34321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Spesso il professionista della salute fa delle domande di tipo anamnestico, per raccogliere informazioni</a:t>
            </a:r>
          </a:p>
          <a:p>
            <a:pPr marL="0" indent="0"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Spesso vengono usate </a:t>
            </a:r>
            <a:r>
              <a:rPr lang="it-IT" b="1" dirty="0" smtClean="0"/>
              <a:t>domande chiuse</a:t>
            </a:r>
            <a:r>
              <a:rPr lang="it-IT" dirty="0" smtClean="0"/>
              <a:t>, che prevedono delle risposte brevi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0598"/>
            <a:ext cx="2823629" cy="25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79712" y="436510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dirty="0" smtClean="0"/>
              <a:t>Ha dolore in questo momento?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dirty="0" smtClean="0"/>
              <a:t>Da 0 a 10 quanto dolore ha?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dirty="0" smtClean="0"/>
              <a:t>Ha fatto gli esercizi questa settimana?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dirty="0" smtClean="0"/>
              <a:t>Ha cominciato la dieta?</a:t>
            </a:r>
          </a:p>
        </p:txBody>
      </p:sp>
    </p:spTree>
    <p:extLst>
      <p:ext uri="{BB962C8B-B14F-4D97-AF65-F5344CB8AC3E}">
        <p14:creationId xmlns:p14="http://schemas.microsoft.com/office/powerpoint/2010/main" val="7329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>
          <a:xfrm>
            <a:off x="829816" y="676852"/>
            <a:ext cx="7414592" cy="960438"/>
          </a:xfrm>
        </p:spPr>
        <p:txBody>
          <a:bodyPr/>
          <a:lstStyle/>
          <a:p>
            <a:r>
              <a:rPr lang="it-IT" altLang="it-IT" dirty="0" smtClean="0"/>
              <a:t>A volte non basta…</a:t>
            </a:r>
          </a:p>
        </p:txBody>
      </p:sp>
      <p:sp>
        <p:nvSpPr>
          <p:cNvPr id="36867" name="Segnaposto contenuto 4"/>
          <p:cNvSpPr>
            <a:spLocks noGrp="1"/>
          </p:cNvSpPr>
          <p:nvPr>
            <p:ph sz="half" idx="4294967295"/>
          </p:nvPr>
        </p:nvSpPr>
        <p:spPr>
          <a:xfrm>
            <a:off x="1042988" y="2780928"/>
            <a:ext cx="3601020" cy="3462710"/>
          </a:xfrm>
          <a:prstGeom prst="rect">
            <a:avLst/>
          </a:prstGeom>
        </p:spPr>
        <p:txBody>
          <a:bodyPr/>
          <a:lstStyle/>
          <a:p>
            <a:r>
              <a:rPr lang="it-IT" altLang="it-IT" dirty="0" smtClean="0"/>
              <a:t>E il paziente tenta di «aprire» la domanda chiusa aggiungendo qualcosa di narrativo, di diverso..</a:t>
            </a:r>
          </a:p>
        </p:txBody>
      </p:sp>
      <p:pic>
        <p:nvPicPr>
          <p:cNvPr id="36868" name="Picture 3" descr="C:\Users\Fisiot 52\AppData\Local\Microsoft\Windows\Temporary Internet Files\Content.IE5\B26UQH49\punto_interrogativo_doma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7290"/>
            <a:ext cx="3738885" cy="467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pratica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772816"/>
            <a:ext cx="6565344" cy="1728192"/>
          </a:xfrm>
        </p:spPr>
        <p:txBody>
          <a:bodyPr/>
          <a:lstStyle/>
          <a:p>
            <a:endParaRPr lang="it-IT" dirty="0" smtClean="0"/>
          </a:p>
          <a:p>
            <a:pPr>
              <a:buNone/>
            </a:pPr>
            <a:r>
              <a:rPr lang="it-IT" dirty="0" smtClean="0"/>
              <a:t>Domande chiuse                      quando il paziente             tende ad  “aprire”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3851920" y="2348880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971600" y="3356992"/>
            <a:ext cx="25202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Cosa so già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123728" y="4077072"/>
            <a:ext cx="32043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Cosa non so e mi servirebbe sapere 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3851920" y="4976536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 cosa mi serve la risposta 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451178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trattamento mi provoca dolore</a:t>
            </a:r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4824536" cy="4680520"/>
          </a:xfrm>
        </p:spPr>
        <p:txBody>
          <a:bodyPr>
            <a:noAutofit/>
          </a:bodyPr>
          <a:lstStyle/>
          <a:p>
            <a:r>
              <a:rPr lang="it-IT" sz="1800" dirty="0" smtClean="0"/>
              <a:t>FT</a:t>
            </a:r>
            <a:r>
              <a:rPr lang="it-IT" sz="1800" dirty="0"/>
              <a:t>: il dolore è spontaneo o dipende da qualche movimento?   </a:t>
            </a:r>
          </a:p>
          <a:p>
            <a:r>
              <a:rPr lang="it-IT" sz="1800" dirty="0"/>
              <a:t>P: anche spontaneo … però anche dopo certi movimenti …non sempre però……</a:t>
            </a:r>
          </a:p>
          <a:p>
            <a:pPr marL="0" indent="0">
              <a:buNone/>
            </a:pPr>
            <a:r>
              <a:rPr lang="it-IT" sz="1800" dirty="0"/>
              <a:t> </a:t>
            </a:r>
          </a:p>
          <a:p>
            <a:r>
              <a:rPr lang="it-IT" sz="1800" dirty="0"/>
              <a:t>FT: dura solo qualche ora  o anche dopo?</a:t>
            </a:r>
          </a:p>
          <a:p>
            <a:r>
              <a:rPr lang="it-IT" sz="1800" dirty="0"/>
              <a:t>P: proprio forte per 2/3 ore poi dipende se riposo passa prima, ma in alcune giornate devo andare in città per fare diverse commissioni e allora peggiora per tutto il giorno.</a:t>
            </a:r>
          </a:p>
          <a:p>
            <a:endParaRPr lang="it-IT" sz="1800" dirty="0"/>
          </a:p>
          <a:p>
            <a:r>
              <a:rPr lang="it-IT" sz="1800" dirty="0"/>
              <a:t>FT: lei non deve fare sforzi e portare pesi, deve riposarsi altrimenti la riabilitazione non serve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>
          <a:xfrm>
            <a:off x="5724128" y="1772816"/>
            <a:ext cx="2592288" cy="4248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200" dirty="0" smtClean="0"/>
              <a:t>Cosa sa il </a:t>
            </a:r>
            <a:r>
              <a:rPr lang="it-IT" sz="2200" dirty="0" err="1" smtClean="0"/>
              <a:t>ft</a:t>
            </a:r>
            <a:r>
              <a:rPr lang="it-IT" sz="2200" dirty="0" smtClean="0"/>
              <a:t> dalle informazioni del paziente?</a:t>
            </a:r>
          </a:p>
          <a:p>
            <a:endParaRPr lang="it-IT" sz="2200" dirty="0"/>
          </a:p>
          <a:p>
            <a:endParaRPr lang="it-IT" sz="2200" dirty="0" smtClean="0"/>
          </a:p>
          <a:p>
            <a:endParaRPr lang="it-IT" sz="2200" dirty="0" smtClean="0"/>
          </a:p>
          <a:p>
            <a:r>
              <a:rPr lang="it-IT" sz="2200" dirty="0" smtClean="0"/>
              <a:t>Cosa non sa ma sarebbe utile sapere?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07475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5" cy="2462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relazione terapeutica come tutte le relazioni professionali si fonda inizialmente sulla </a:t>
            </a:r>
            <a:r>
              <a:rPr lang="it-IT" sz="2000" b="1" dirty="0" smtClean="0"/>
              <a:t>non parite</a:t>
            </a:r>
            <a:r>
              <a:rPr lang="it-IT" sz="2000" b="1" dirty="0" smtClean="0">
                <a:latin typeface="Palatino"/>
                <a:cs typeface="Palatino"/>
              </a:rPr>
              <a:t>ticità</a:t>
            </a:r>
            <a:r>
              <a:rPr lang="it-IT" sz="2000" b="1" dirty="0" smtClean="0"/>
              <a:t> </a:t>
            </a:r>
            <a:r>
              <a:rPr lang="it-IT" sz="2000" dirty="0" smtClean="0"/>
              <a:t>dei ruoli e delle competenze.</a:t>
            </a:r>
          </a:p>
          <a:p>
            <a:endParaRPr lang="it-IT" sz="2000" dirty="0"/>
          </a:p>
          <a:p>
            <a:r>
              <a:rPr lang="it-IT" sz="2000" dirty="0" smtClean="0"/>
              <a:t>La costruzione di pariteticità sarà  </a:t>
            </a:r>
            <a:r>
              <a:rPr lang="it-IT" sz="2000" b="1" dirty="0" smtClean="0"/>
              <a:t>una tendenza </a:t>
            </a:r>
            <a:r>
              <a:rPr lang="it-IT" sz="2000" dirty="0" smtClean="0"/>
              <a:t>la cui piena realizzazione si attuerà alla fine dell’esperienza terapeutica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relazione terapeutica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71600" y="4711068"/>
            <a:ext cx="7250228" cy="1447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L’esperienza della “pariteticità” costruisce </a:t>
            </a:r>
          </a:p>
          <a:p>
            <a:pPr algn="ctr"/>
            <a:r>
              <a:rPr lang="it-IT" sz="2800" dirty="0" smtClean="0"/>
              <a:t>l’alleanza terapeutica!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43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43608" y="1628800"/>
            <a:ext cx="7302111" cy="864096"/>
          </a:xfrm>
        </p:spPr>
        <p:txBody>
          <a:bodyPr>
            <a:normAutofit fontScale="85000" lnSpcReduction="10000"/>
          </a:bodyPr>
          <a:lstStyle/>
          <a:p>
            <a:r>
              <a:rPr lang="it-IT" sz="2800" dirty="0"/>
              <a:t>La sintonizzazione tra la richiesta del paziente e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la </a:t>
            </a:r>
            <a:r>
              <a:rPr lang="it-IT" sz="2800" dirty="0"/>
              <a:t>proposta del terapeuta avviene attraverso </a:t>
            </a:r>
            <a:r>
              <a:rPr lang="it-IT" sz="2800" dirty="0" smtClean="0"/>
              <a:t>un dialogo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dialogo e cura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11725"/>
            <a:ext cx="2304256" cy="33020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911725"/>
            <a:ext cx="2197331" cy="33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221140" y="3573016"/>
            <a:ext cx="2728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it-IT" sz="2000" b="1" dirty="0" smtClean="0"/>
              <a:t>Domande</a:t>
            </a:r>
            <a:endParaRPr lang="it-IT" sz="2000" b="1" dirty="0"/>
          </a:p>
          <a:p>
            <a:pPr indent="-182880"/>
            <a:r>
              <a:rPr lang="it-IT" sz="2000" b="1" dirty="0" smtClean="0"/>
              <a:t>Interpretazioni</a:t>
            </a:r>
            <a:endParaRPr lang="it-IT" sz="2000" b="1" dirty="0"/>
          </a:p>
          <a:p>
            <a:pPr indent="-182880"/>
            <a:r>
              <a:rPr lang="it-IT" sz="2000" b="1" dirty="0" smtClean="0"/>
              <a:t>Esposizione </a:t>
            </a:r>
            <a:r>
              <a:rPr lang="it-IT" sz="2000" b="1" dirty="0"/>
              <a:t>emotiva</a:t>
            </a:r>
          </a:p>
          <a:p>
            <a:pPr indent="-182880"/>
            <a:r>
              <a:rPr lang="it-IT" sz="2000" b="1" dirty="0" smtClean="0"/>
              <a:t>Gestione </a:t>
            </a:r>
            <a:r>
              <a:rPr lang="it-IT" sz="2000" b="1" dirty="0"/>
              <a:t>delle crisi</a:t>
            </a:r>
          </a:p>
        </p:txBody>
      </p:sp>
    </p:spTree>
    <p:extLst>
      <p:ext uri="{BB962C8B-B14F-4D97-AF65-F5344CB8AC3E}">
        <p14:creationId xmlns:p14="http://schemas.microsoft.com/office/powerpoint/2010/main" val="13781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1390</TotalTime>
  <Words>657</Words>
  <Application>Microsoft Office PowerPoint</Application>
  <PresentationFormat>Presentazione su schermo (4:3)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Puntina da disegno</vt:lpstr>
      <vt:lpstr>Laboratorio di relazione terapeutica</vt:lpstr>
      <vt:lpstr>L’arte di fare domande</vt:lpstr>
      <vt:lpstr>Le domande nella cura</vt:lpstr>
      <vt:lpstr>Presentazione standard di PowerPoint</vt:lpstr>
      <vt:lpstr>A volte non basta…</vt:lpstr>
      <vt:lpstr>In pratica</vt:lpstr>
      <vt:lpstr>Il trattamento mi provoca dolore</vt:lpstr>
      <vt:lpstr>La relazione terapeutica</vt:lpstr>
      <vt:lpstr>Il dialogo e cura </vt:lpstr>
      <vt:lpstr>Domande chiuse  </vt:lpstr>
      <vt:lpstr>Domande aperte</vt:lpstr>
      <vt:lpstr>Esempi di domande aperte</vt:lpstr>
      <vt:lpstr>Domande riflessive</vt:lpstr>
      <vt:lpstr>Domande riflessive </vt:lpstr>
      <vt:lpstr>Le domande sono strumenti potenti</vt:lpstr>
      <vt:lpstr>Domande da evitare</vt:lpstr>
      <vt:lpstr>Per fare buone domande e ricevere buone risposte</vt:lpstr>
      <vt:lpstr>Esercizio in gruppo</vt:lpstr>
      <vt:lpstr>Dobbiamo imparare dai nostri errori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104</cp:revision>
  <cp:lastPrinted>2018-05-07T06:49:44Z</cp:lastPrinted>
  <dcterms:created xsi:type="dcterms:W3CDTF">2017-01-09T12:45:30Z</dcterms:created>
  <dcterms:modified xsi:type="dcterms:W3CDTF">2020-03-23T20:01:03Z</dcterms:modified>
</cp:coreProperties>
</file>