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324" r:id="rId3"/>
    <p:sldId id="316" r:id="rId4"/>
    <p:sldId id="317" r:id="rId5"/>
    <p:sldId id="320" r:id="rId6"/>
    <p:sldId id="318" r:id="rId7"/>
    <p:sldId id="321" r:id="rId8"/>
    <p:sldId id="323" r:id="rId9"/>
    <p:sldId id="322" r:id="rId10"/>
    <p:sldId id="319" r:id="rId11"/>
    <p:sldId id="257" r:id="rId12"/>
    <p:sldId id="258" r:id="rId13"/>
    <p:sldId id="259" r:id="rId14"/>
    <p:sldId id="260" r:id="rId15"/>
    <p:sldId id="335" r:id="rId16"/>
    <p:sldId id="338" r:id="rId17"/>
    <p:sldId id="339" r:id="rId18"/>
    <p:sldId id="340" r:id="rId19"/>
    <p:sldId id="336" r:id="rId20"/>
    <p:sldId id="328" r:id="rId21"/>
    <p:sldId id="329" r:id="rId22"/>
    <p:sldId id="337" r:id="rId23"/>
    <p:sldId id="327" r:id="rId24"/>
    <p:sldId id="330" r:id="rId25"/>
    <p:sldId id="331" r:id="rId26"/>
    <p:sldId id="332" r:id="rId27"/>
    <p:sldId id="264" r:id="rId28"/>
    <p:sldId id="265" r:id="rId29"/>
    <p:sldId id="266" r:id="rId30"/>
    <p:sldId id="334" r:id="rId31"/>
    <p:sldId id="333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347" r:id="rId44"/>
    <p:sldId id="278" r:id="rId45"/>
    <p:sldId id="279" r:id="rId46"/>
    <p:sldId id="280" r:id="rId47"/>
    <p:sldId id="348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325" r:id="rId58"/>
    <p:sldId id="290" r:id="rId59"/>
    <p:sldId id="291" r:id="rId60"/>
    <p:sldId id="292" r:id="rId61"/>
    <p:sldId id="293" r:id="rId62"/>
    <p:sldId id="295" r:id="rId63"/>
    <p:sldId id="296" r:id="rId64"/>
    <p:sldId id="297" r:id="rId65"/>
    <p:sldId id="298" r:id="rId66"/>
    <p:sldId id="299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  <p:sldId id="344" r:id="rId80"/>
    <p:sldId id="345" r:id="rId81"/>
    <p:sldId id="346" r:id="rId82"/>
    <p:sldId id="341" r:id="rId83"/>
    <p:sldId id="342" r:id="rId84"/>
    <p:sldId id="343" r:id="rId85"/>
    <p:sldId id="313" r:id="rId86"/>
    <p:sldId id="314" r:id="rId8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24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46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44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2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725B0E-AD6B-4DA2-9349-19510E8809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176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0056B1-B369-423F-95A5-A22646B1D4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933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F16331-4FB4-45E8-BB2E-AE912B1470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550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96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76B2C1-6ED7-4217-857F-784151E985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736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84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08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98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72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69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8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0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24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9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eU8G038zFo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GEnWTeTcIk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632700" cy="1055687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5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Artroprotesi</a:t>
            </a:r>
            <a:r>
              <a:rPr lang="it-IT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d’anca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32" y="1600200"/>
            <a:ext cx="5984135" cy="4525963"/>
          </a:xfrm>
          <a:prstGeom prst="rect">
            <a:avLst/>
          </a:prstGeom>
          <a:noFill/>
        </p:spPr>
      </p:pic>
      <p:sp>
        <p:nvSpPr>
          <p:cNvPr id="4198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9726BE3-FF2C-4AC9-A557-11BD02790826}" type="slidenum">
              <a:rPr lang="it-IT" altLang="it-IT">
                <a:solidFill>
                  <a:schemeClr val="tx2"/>
                </a:solidFill>
              </a:rPr>
              <a:pPr/>
              <a:t>1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3068960"/>
            <a:ext cx="8496944" cy="3433109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Attualmente i criteri indicativi per </a:t>
            </a:r>
            <a:r>
              <a:rPr lang="it-IT" sz="2400" dirty="0" err="1" smtClean="0"/>
              <a:t>artroprotesi</a:t>
            </a:r>
            <a:r>
              <a:rPr lang="it-IT" sz="2400" dirty="0" smtClean="0"/>
              <a:t> totale di anca e di ginocchio sono basate su evidenze limitate e di bassa qualità.</a:t>
            </a:r>
          </a:p>
          <a:p>
            <a:r>
              <a:rPr lang="it-IT" sz="2400" dirty="0" smtClean="0"/>
              <a:t>Usualmente vengono considerati tre domini:</a:t>
            </a:r>
          </a:p>
          <a:p>
            <a:pPr lvl="1"/>
            <a:r>
              <a:rPr lang="it-IT" sz="2000" dirty="0" smtClean="0"/>
              <a:t>Il dolore </a:t>
            </a:r>
            <a:r>
              <a:rPr lang="it-IT" sz="2000" dirty="0" smtClean="0">
                <a:sym typeface="Wingdings" pitchFamily="2" charset="2"/>
              </a:rPr>
              <a:t> non gestito da un trattamento conservativo</a:t>
            </a:r>
            <a:endParaRPr lang="it-IT" sz="2000" dirty="0" smtClean="0"/>
          </a:p>
          <a:p>
            <a:pPr lvl="1"/>
            <a:r>
              <a:rPr lang="it-IT" sz="2000" dirty="0" smtClean="0"/>
              <a:t>La funzione</a:t>
            </a:r>
          </a:p>
          <a:p>
            <a:pPr lvl="1"/>
            <a:r>
              <a:rPr lang="it-IT" sz="2000" dirty="0" smtClean="0"/>
              <a:t>I cambiamenti radiografici (KL ≥ III) </a:t>
            </a:r>
            <a:r>
              <a:rPr lang="it-IT" sz="2000" dirty="0" smtClean="0">
                <a:sym typeface="Wingdings" pitchFamily="2" charset="2"/>
              </a:rPr>
              <a:t> evidenza di bassa qualità</a:t>
            </a: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633"/>
            <a:ext cx="6840760" cy="30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5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332415" cy="1462087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5400" dirty="0"/>
              <a:t>ARTROPROTESI D’ANCA</a:t>
            </a: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44488" y="2349500"/>
          <a:ext cx="5478462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magine bitmap" r:id="rId3" imgW="5601482" imgH="3495238" progId="Paint.Picture">
                  <p:embed/>
                </p:oleObj>
              </mc:Choice>
              <mc:Fallback>
                <p:oleObj name="Immagine bitmap" r:id="rId3" imgW="5601482" imgH="3495238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349500"/>
                        <a:ext cx="5478462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Segnaposto numero diapositiva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4778202-44CD-4C8F-A10C-02F5D13639A9}" type="slidenum">
              <a:rPr lang="it-IT" altLang="it-IT">
                <a:solidFill>
                  <a:schemeClr val="tx2"/>
                </a:solidFill>
              </a:rPr>
              <a:pPr/>
              <a:t>11</a:t>
            </a:fld>
            <a:endParaRPr lang="it-IT" altLang="it-IT">
              <a:solidFill>
                <a:schemeClr val="tx2"/>
              </a:solidFill>
            </a:endParaRPr>
          </a:p>
        </p:txBody>
      </p:sp>
      <p:pic>
        <p:nvPicPr>
          <p:cNvPr id="430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060575"/>
            <a:ext cx="25400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77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613"/>
            <a:ext cx="5832673" cy="98425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6600" dirty="0" err="1"/>
              <a:t>endoprotesi</a:t>
            </a:r>
            <a:endParaRPr lang="it-IT" sz="6600" dirty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708275"/>
            <a:ext cx="8713788" cy="41052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Può essere impiantata solo la parte femorale che andrà ad articolarsi con il cotile del paziente 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utilizzato </a:t>
            </a:r>
            <a:r>
              <a:rPr lang="it-IT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nel paziente anziano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che abbia subito </a:t>
            </a:r>
            <a:r>
              <a:rPr lang="it-IT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 frattura del collo femore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perché si riducono i tempi chirurgici e quindi i rischi operatori e permette una rapida ripresa della funzionalità.</a:t>
            </a:r>
          </a:p>
        </p:txBody>
      </p:sp>
      <p:sp>
        <p:nvSpPr>
          <p:cNvPr id="4403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42D5EED-A485-449E-8D61-B33438AC364B}" type="slidenum">
              <a:rPr lang="it-IT" altLang="it-IT">
                <a:solidFill>
                  <a:schemeClr val="tx2"/>
                </a:solidFill>
              </a:rPr>
              <a:pPr/>
              <a:t>12</a:t>
            </a:fld>
            <a:endParaRPr lang="it-IT" altLang="it-IT">
              <a:solidFill>
                <a:schemeClr val="tx2"/>
              </a:solidFill>
            </a:endParaRPr>
          </a:p>
        </p:txBody>
      </p:sp>
      <p:pic>
        <p:nvPicPr>
          <p:cNvPr id="44037" name="Picture 6" descr="imm_prot_anc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15888"/>
            <a:ext cx="2378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3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333375"/>
            <a:ext cx="8208144" cy="1367433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400" dirty="0"/>
              <a:t>Alcune </a:t>
            </a:r>
            <a:r>
              <a:rPr lang="it-IT" sz="4400" dirty="0" smtClean="0"/>
              <a:t>considerazioni </a:t>
            </a:r>
            <a:r>
              <a:rPr lang="it-IT" sz="4400" dirty="0"/>
              <a:t>chirurgiche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751388" y="2060848"/>
            <a:ext cx="4032250" cy="406848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it-IT" altLang="it-IT" sz="2400" b="1" u="sng" dirty="0" smtClean="0"/>
              <a:t>Via d’accesso: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b="1" u="sng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it-IT" altLang="it-IT" sz="2800" dirty="0" smtClean="0"/>
              <a:t>La zona della cicatrice è il punto di minor resistenza</a:t>
            </a:r>
          </a:p>
        </p:txBody>
      </p:sp>
      <p:sp>
        <p:nvSpPr>
          <p:cNvPr id="4506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50825" y="2349500"/>
            <a:ext cx="4105275" cy="4248150"/>
          </a:xfrm>
          <a:prstGeom prst="rect">
            <a:avLst/>
          </a:prstGeom>
        </p:spPr>
        <p:txBody>
          <a:bodyPr/>
          <a:lstStyle/>
          <a:p>
            <a:pPr marL="533400" indent="-533400" eaLnBrk="1" hangingPunct="1"/>
            <a:r>
              <a:rPr lang="it-IT" altLang="it-IT" sz="2400" b="1" u="sng" dirty="0" smtClean="0"/>
              <a:t>Metodi di fissazione: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it-IT" altLang="it-IT" b="1" u="sng" dirty="0" smtClean="0"/>
          </a:p>
          <a:p>
            <a:pPr marL="914400" lvl="1" indent="-457200" eaLnBrk="1" hangingPunct="1">
              <a:buFont typeface="Wingdings" pitchFamily="2" charset="2"/>
              <a:buAutoNum type="arabicPeriod"/>
            </a:pPr>
            <a:r>
              <a:rPr lang="it-IT" altLang="it-IT" sz="2800" dirty="0" smtClean="0"/>
              <a:t>Cementate</a:t>
            </a:r>
          </a:p>
          <a:p>
            <a:pPr marL="914400" lvl="1" indent="-457200" eaLnBrk="1" hangingPunct="1">
              <a:buFont typeface="Wingdings" pitchFamily="2" charset="2"/>
              <a:buNone/>
            </a:pPr>
            <a:endParaRPr lang="it-IT" altLang="it-IT" sz="2800" dirty="0" smtClean="0"/>
          </a:p>
          <a:p>
            <a:pPr marL="914400" lvl="1" indent="-457200" eaLnBrk="1" hangingPunct="1">
              <a:buFont typeface="Wingdings" pitchFamily="2" charset="2"/>
              <a:buAutoNum type="arabicPeriod" startAt="2"/>
            </a:pPr>
            <a:r>
              <a:rPr lang="it-IT" altLang="it-IT" sz="2800" dirty="0" smtClean="0"/>
              <a:t>Non cementate</a:t>
            </a:r>
          </a:p>
          <a:p>
            <a:pPr marL="914400" lvl="1" indent="-457200" eaLnBrk="1" hangingPunct="1">
              <a:buFont typeface="Wingdings" pitchFamily="2" charset="2"/>
              <a:buNone/>
            </a:pPr>
            <a:endParaRPr lang="it-IT" altLang="it-IT" sz="2800" dirty="0" smtClean="0"/>
          </a:p>
          <a:p>
            <a:pPr marL="914400" lvl="1" indent="-457200" eaLnBrk="1" hangingPunct="1">
              <a:buFont typeface="Wingdings" pitchFamily="2" charset="2"/>
              <a:buAutoNum type="arabicPeriod" startAt="3"/>
            </a:pPr>
            <a:r>
              <a:rPr lang="it-IT" altLang="it-IT" sz="2800" dirty="0" smtClean="0"/>
              <a:t>ibride</a:t>
            </a:r>
          </a:p>
        </p:txBody>
      </p:sp>
      <p:sp>
        <p:nvSpPr>
          <p:cNvPr id="4505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09E6844-BDC3-45CE-84AE-B593FBE94B7F}" type="slidenum">
              <a:rPr lang="it-IT" altLang="it-IT">
                <a:solidFill>
                  <a:schemeClr val="tx2"/>
                </a:solidFill>
              </a:rPr>
              <a:pPr/>
              <a:t>13</a:t>
            </a:fld>
            <a:endParaRPr lang="it-IT" altLang="it-IT">
              <a:solidFill>
                <a:schemeClr val="tx2"/>
              </a:solidFill>
            </a:endParaRP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468313" y="1844675"/>
            <a:ext cx="3816350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altLang="it-IT"/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4859338" y="2565400"/>
            <a:ext cx="3816350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5911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9036050" cy="57610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/>
            <a:r>
              <a:rPr lang="it-IT" altLang="it-IT" sz="2400" b="1" u="sng" dirty="0" smtClean="0"/>
              <a:t>Protesi cementate</a:t>
            </a:r>
            <a:r>
              <a:rPr lang="it-IT" altLang="it-IT" sz="2400" dirty="0" smtClean="0"/>
              <a:t>: la fissazione della componente protesica è affidata al cemento. Il carico è immediato.</a:t>
            </a:r>
          </a:p>
          <a:p>
            <a:pPr eaLnBrk="1" hangingPunct="1"/>
            <a:endParaRPr lang="it-IT" altLang="it-IT" sz="2400" dirty="0" smtClean="0"/>
          </a:p>
          <a:p>
            <a:r>
              <a:rPr lang="it-IT" altLang="it-IT" sz="2400" b="1" u="sng" dirty="0" smtClean="0"/>
              <a:t>Protesi non cementate</a:t>
            </a:r>
            <a:r>
              <a:rPr lang="it-IT" altLang="it-IT" sz="2400" dirty="0" smtClean="0"/>
              <a:t>: la fissazione poggia su un duplice meccanismo, meccanico e biologico. I</a:t>
            </a:r>
            <a:r>
              <a:rPr lang="it-IT" sz="2400" dirty="0" smtClean="0"/>
              <a:t>l </a:t>
            </a:r>
            <a:r>
              <a:rPr lang="it-IT" sz="2400" dirty="0"/>
              <a:t>processo di </a:t>
            </a:r>
            <a:r>
              <a:rPr lang="it-IT" sz="2400" dirty="0" err="1" smtClean="0"/>
              <a:t>osteo</a:t>
            </a:r>
            <a:r>
              <a:rPr lang="it-IT" sz="2400" dirty="0" smtClean="0"/>
              <a:t>-integrazione </a:t>
            </a:r>
            <a:r>
              <a:rPr lang="it-IT" sz="2400" dirty="0"/>
              <a:t>avviene con modalità simili a quelle che si osservano nella guarigione di una frattura: dopo 2-3 settimane, l'iniziale stadio infiammatorio è seguito da una fase di riparazione, durante la quale si forma osso trabecolare, e quindi, dopo circa 6 settimane, da una fase rimodellante che segue la legge di Wolff, cioè stratificazione dell'osso nei punti di maggiore sforzo e riassorbimento osseo ove lo sforzo è minore</a:t>
            </a:r>
            <a:r>
              <a:rPr lang="it-IT" sz="2400" dirty="0" smtClean="0"/>
              <a:t>.</a:t>
            </a:r>
            <a:r>
              <a:rPr lang="it-IT" altLang="it-IT" sz="2400" dirty="0"/>
              <a:t> </a:t>
            </a:r>
            <a:r>
              <a:rPr lang="it-IT" altLang="it-IT" sz="2400" b="1" i="1" dirty="0" smtClean="0"/>
              <a:t>Il </a:t>
            </a:r>
            <a:r>
              <a:rPr lang="it-IT" altLang="it-IT" sz="2400" b="1" i="1" dirty="0"/>
              <a:t>carico viene protetto più a lungo (2-3 </a:t>
            </a:r>
            <a:r>
              <a:rPr lang="it-IT" altLang="it-IT" sz="2400" b="1" i="1" dirty="0">
                <a:sym typeface="Wingdings" pitchFamily="2" charset="2"/>
              </a:rPr>
              <a:t> 6 </a:t>
            </a:r>
            <a:r>
              <a:rPr lang="it-IT" altLang="it-IT" sz="2400" b="1" i="1" dirty="0" err="1"/>
              <a:t>sett</a:t>
            </a:r>
            <a:r>
              <a:rPr lang="it-IT" altLang="it-IT" sz="2400" b="1" i="1" dirty="0"/>
              <a:t>., dipende dall’indicazione </a:t>
            </a:r>
            <a:r>
              <a:rPr lang="it-IT" altLang="it-IT" sz="2400" b="1" i="1" dirty="0" smtClean="0"/>
              <a:t>del chirurgo)</a:t>
            </a:r>
            <a:r>
              <a:rPr lang="it-IT" sz="2400" b="1" i="1" dirty="0" smtClean="0"/>
              <a:t> </a:t>
            </a:r>
            <a:endParaRPr lang="it-IT" altLang="it-IT" sz="2400" b="1" i="1" dirty="0" smtClean="0"/>
          </a:p>
          <a:p>
            <a:pPr eaLnBrk="1" hangingPunct="1"/>
            <a:endParaRPr lang="it-IT" altLang="it-IT" sz="2400" dirty="0" smtClean="0"/>
          </a:p>
          <a:p>
            <a:pPr eaLnBrk="1" hangingPunct="1"/>
            <a:r>
              <a:rPr lang="it-IT" altLang="it-IT" sz="2400" b="1" u="sng" dirty="0" smtClean="0"/>
              <a:t>Protesi ibride</a:t>
            </a:r>
            <a:r>
              <a:rPr lang="it-IT" altLang="it-IT" sz="2400" dirty="0" smtClean="0"/>
              <a:t>: cementazione dello stelo, mentre vi è fissazione meccanica-biologica del cotile. Normalmente seguono i tempi delle non cementate</a:t>
            </a:r>
          </a:p>
        </p:txBody>
      </p:sp>
      <p:sp>
        <p:nvSpPr>
          <p:cNvPr id="4608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865ECDB-2626-4E65-A2D1-6FA80CB86302}" type="slidenum">
              <a:rPr lang="it-IT" altLang="it-IT">
                <a:solidFill>
                  <a:schemeClr val="tx2"/>
                </a:solidFill>
              </a:rPr>
              <a:pPr/>
              <a:t>14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28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947191"/>
          </a:xfrm>
        </p:spPr>
        <p:txBody>
          <a:bodyPr>
            <a:normAutofit/>
          </a:bodyPr>
          <a:lstStyle/>
          <a:p>
            <a:r>
              <a:rPr lang="it-IT" sz="3200" dirty="0" smtClean="0"/>
              <a:t>Via d’accesso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752528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La protesi dell’anca </a:t>
            </a:r>
            <a:r>
              <a:rPr lang="it-IT" sz="2400" dirty="0" smtClean="0"/>
              <a:t>deve </a:t>
            </a:r>
            <a:r>
              <a:rPr lang="it-IT" sz="2400" dirty="0"/>
              <a:t>essere impiantata attraverso un’incisione chirurgica </a:t>
            </a:r>
            <a:r>
              <a:rPr lang="it-IT" sz="2400" i="1" dirty="0"/>
              <a:t>(via </a:t>
            </a:r>
            <a:r>
              <a:rPr lang="it-IT" sz="2400" i="1" dirty="0" smtClean="0"/>
              <a:t>d’accesso) </a:t>
            </a:r>
            <a:r>
              <a:rPr lang="it-IT" sz="2400" dirty="0" smtClean="0"/>
              <a:t>che attraversa il piano muscolare circondante l’anca in diversi modi;</a:t>
            </a:r>
          </a:p>
          <a:p>
            <a:r>
              <a:rPr lang="it-IT" sz="2400" dirty="0" smtClean="0"/>
              <a:t>Le vie più comuni sono: </a:t>
            </a:r>
            <a:r>
              <a:rPr lang="it-IT" sz="2400" b="1" u="sng" dirty="0" smtClean="0"/>
              <a:t>anteriore</a:t>
            </a:r>
            <a:r>
              <a:rPr lang="it-IT" sz="2400" dirty="0" smtClean="0"/>
              <a:t> nell’intervallo di Smith-</a:t>
            </a:r>
            <a:r>
              <a:rPr lang="it-IT" sz="2400" dirty="0" err="1" smtClean="0"/>
              <a:t>Petersen</a:t>
            </a:r>
            <a:r>
              <a:rPr lang="it-IT" sz="2400" dirty="0" smtClean="0"/>
              <a:t>, </a:t>
            </a:r>
            <a:r>
              <a:rPr lang="it-IT" sz="2400" b="1" u="sng" dirty="0" err="1" smtClean="0"/>
              <a:t>antero</a:t>
            </a:r>
            <a:r>
              <a:rPr lang="it-IT" sz="2400" b="1" u="sng" dirty="0" smtClean="0"/>
              <a:t>-laterale</a:t>
            </a:r>
            <a:r>
              <a:rPr lang="it-IT" sz="2400" dirty="0" smtClean="0"/>
              <a:t> (secondo Watson-Jones), </a:t>
            </a:r>
            <a:r>
              <a:rPr lang="it-IT" sz="2400" b="1" u="sng" dirty="0" smtClean="0"/>
              <a:t>laterale diretta o </a:t>
            </a:r>
            <a:r>
              <a:rPr lang="it-IT" sz="2400" b="1" u="sng" dirty="0" err="1" smtClean="0"/>
              <a:t>transglutea</a:t>
            </a:r>
            <a:r>
              <a:rPr lang="it-IT" sz="2400" dirty="0" smtClean="0"/>
              <a:t> (secondo </a:t>
            </a:r>
            <a:r>
              <a:rPr lang="it-IT" sz="2400" dirty="0" err="1" smtClean="0"/>
              <a:t>Hardinge</a:t>
            </a:r>
            <a:r>
              <a:rPr lang="it-IT" sz="2400" dirty="0" smtClean="0"/>
              <a:t> e secondo </a:t>
            </a:r>
            <a:r>
              <a:rPr lang="it-IT" sz="2400" dirty="0" err="1" smtClean="0"/>
              <a:t>Bauer</a:t>
            </a:r>
            <a:r>
              <a:rPr lang="it-IT" sz="2400" dirty="0" smtClean="0"/>
              <a:t>), </a:t>
            </a:r>
            <a:r>
              <a:rPr lang="it-IT" sz="2400" b="1" u="sng" dirty="0" smtClean="0"/>
              <a:t>laterale </a:t>
            </a:r>
            <a:r>
              <a:rPr lang="it-IT" sz="2400" b="1" u="sng" dirty="0" err="1" smtClean="0"/>
              <a:t>transtrocanterica</a:t>
            </a:r>
            <a:r>
              <a:rPr lang="it-IT" sz="2400" dirty="0" smtClean="0"/>
              <a:t> (secondo </a:t>
            </a:r>
            <a:r>
              <a:rPr lang="it-IT" sz="2400" dirty="0" err="1" smtClean="0"/>
              <a:t>Charnley</a:t>
            </a:r>
            <a:r>
              <a:rPr lang="it-IT" sz="2400" dirty="0"/>
              <a:t>)</a:t>
            </a:r>
            <a:r>
              <a:rPr lang="it-IT" sz="2400" dirty="0" smtClean="0"/>
              <a:t> e</a:t>
            </a:r>
            <a:r>
              <a:rPr lang="it-IT" sz="2400" dirty="0"/>
              <a:t> </a:t>
            </a:r>
            <a:r>
              <a:rPr lang="it-IT" sz="2400" b="1" u="sng" dirty="0" smtClean="0"/>
              <a:t>postero-laterale</a:t>
            </a:r>
            <a:r>
              <a:rPr lang="it-IT" sz="2400" dirty="0" smtClean="0"/>
              <a:t> (secondo Moore). </a:t>
            </a:r>
          </a:p>
          <a:p>
            <a:r>
              <a:rPr lang="it-IT" sz="2400" dirty="0" smtClean="0"/>
              <a:t>Quella </a:t>
            </a:r>
            <a:r>
              <a:rPr lang="it-IT" sz="2400" dirty="0"/>
              <a:t>anteriore è la sola via d’accesso che risparmia tutti i muscoli </a:t>
            </a:r>
            <a:r>
              <a:rPr lang="it-IT" sz="2400" i="1" dirty="0"/>
              <a:t>(mini-invasiva)</a:t>
            </a:r>
            <a:r>
              <a:rPr lang="it-IT" sz="2400" dirty="0"/>
              <a:t> perché non ne prevede il distacco, come succede nelle altre vie d’accesso, ma consente di raggiungere l’articolazione dell’anca semplicemente divaricando i muscoli anteriori.</a:t>
            </a:r>
          </a:p>
        </p:txBody>
      </p:sp>
    </p:spTree>
    <p:extLst>
      <p:ext uri="{BB962C8B-B14F-4D97-AF65-F5344CB8AC3E}">
        <p14:creationId xmlns:p14="http://schemas.microsoft.com/office/powerpoint/2010/main" val="14121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it-IT" sz="3600" b="1" u="sng" dirty="0"/>
              <a:t>Via </a:t>
            </a:r>
            <a:r>
              <a:rPr lang="it-IT" sz="3600" b="1" u="sng" dirty="0" err="1"/>
              <a:t>antero</a:t>
            </a:r>
            <a:r>
              <a:rPr lang="it-IT" sz="3600" b="1" u="sng" dirty="0"/>
              <a:t>-laterale (Watson-Jones):</a:t>
            </a:r>
            <a:r>
              <a:rPr lang="it-IT" sz="3600" dirty="0"/>
              <a:t> la via maggiormente utilizzata per la chirurgia protesica di primo impianto</a:t>
            </a:r>
            <a:r>
              <a:rPr lang="it-IT" sz="3600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358092"/>
            <a:ext cx="8892480" cy="4095244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it-IT" sz="2600" dirty="0"/>
              <a:t>Paziente supino, incisione centrata sul gran trocantere, si prolunga verso l’ileo, curvando in direzione della SIAS e </a:t>
            </a:r>
            <a:r>
              <a:rPr lang="it-IT" sz="2600" dirty="0" err="1"/>
              <a:t>distalmente</a:t>
            </a:r>
            <a:r>
              <a:rPr lang="it-IT" sz="2600" dirty="0"/>
              <a:t> verso la diafisi femorale</a:t>
            </a:r>
            <a:r>
              <a:rPr lang="it-IT" sz="26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it-IT" sz="2600" dirty="0"/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it-IT" sz="2600" dirty="0"/>
              <a:t>Incisa la fascia lata, si identifica l’intervallo tra TFL e medio gluteo: per ottenere una buona esposizione del piano capsulare è possibile distaccare parte del medio gluteo e l’intero piccolo gluteo oppure </a:t>
            </a:r>
            <a:r>
              <a:rPr lang="it-IT" sz="2600" dirty="0" err="1"/>
              <a:t>osteotomizzare</a:t>
            </a:r>
            <a:r>
              <a:rPr lang="it-IT" sz="2600" dirty="0"/>
              <a:t> il gran </a:t>
            </a:r>
            <a:r>
              <a:rPr lang="it-IT" sz="2600" dirty="0" err="1"/>
              <a:t>trocatere</a:t>
            </a:r>
            <a:r>
              <a:rPr lang="it-IT" sz="2600" dirty="0"/>
              <a:t> che andrà poi reinserito.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0956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u="sng" dirty="0" smtClean="0"/>
              <a:t>Via laterale-diretta (</a:t>
            </a:r>
            <a:r>
              <a:rPr lang="it-IT" sz="2800" b="1" u="sng" dirty="0" err="1" smtClean="0"/>
              <a:t>Harding</a:t>
            </a:r>
            <a:r>
              <a:rPr lang="it-IT" sz="2800" b="1" u="sng" dirty="0" smtClean="0"/>
              <a:t>):</a:t>
            </a:r>
            <a:r>
              <a:rPr lang="it-IT" sz="2800" dirty="0" smtClean="0"/>
              <a:t> consente ottima esposizione acetabolare e del femore </a:t>
            </a:r>
            <a:r>
              <a:rPr lang="it-IT" sz="2800" dirty="0" err="1" smtClean="0"/>
              <a:t>prox</a:t>
            </a:r>
            <a:r>
              <a:rPr lang="it-IT" sz="2800" dirty="0" smtClean="0"/>
              <a:t>, differendo dalla </a:t>
            </a:r>
            <a:r>
              <a:rPr lang="it-IT" sz="2800" dirty="0" err="1" smtClean="0"/>
              <a:t>antero</a:t>
            </a:r>
            <a:r>
              <a:rPr lang="it-IT" sz="2800" dirty="0" smtClean="0"/>
              <a:t>-laterale per maggior rispetto del medio gluteo e l’eliminazione dell’eventuale osteotomia del gran trocantere</a:t>
            </a:r>
          </a:p>
          <a:p>
            <a:pPr marL="990600" lvl="1" indent="-533400"/>
            <a:r>
              <a:rPr lang="it-IT" sz="2400" dirty="0" smtClean="0"/>
              <a:t>Pz supino, si centra l’incisione sul gran trocantere, si incide la fascia lata per esporre il medio gluteo superiormente e il vasto laterale inferiormente.</a:t>
            </a:r>
          </a:p>
          <a:p>
            <a:pPr marL="990600" lvl="1" indent="-533400"/>
            <a:r>
              <a:rPr lang="it-IT" sz="2400" dirty="0" smtClean="0"/>
              <a:t>Si incidono le rispettive aponeurosi, si dissociano le fibre longitudinalmente, fino a sollevare una bratta ossea trocanterica utile per la re-inserzione finale: </a:t>
            </a:r>
            <a:r>
              <a:rPr lang="it-IT" sz="2400" b="1" u="sng" dirty="0" smtClean="0"/>
              <a:t>i glutei vengono così risparmiati.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85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sz="2800" b="1" u="sng" dirty="0" smtClean="0"/>
              <a:t>Via postero-laterale (Moore):</a:t>
            </a:r>
            <a:r>
              <a:rPr lang="it-IT" sz="2800" dirty="0" smtClean="0"/>
              <a:t> buona esposizione delle componenti articolari e tende a preservare le inserzioni di piccolo e medio gluteo.</a:t>
            </a:r>
          </a:p>
          <a:p>
            <a:pPr marL="990600" lvl="1" indent="-533400">
              <a:lnSpc>
                <a:spcPct val="80000"/>
              </a:lnSpc>
            </a:pPr>
            <a:r>
              <a:rPr lang="it-IT" sz="2400" dirty="0" smtClean="0"/>
              <a:t>Paziente in decubito laterale, incisione a ridosso del margine posteriore del gran trocantere: sezionata la fascia lata, si espongono le fibre muscolari del grande gluteo, che vengono dissociate e separate longitudinalmente fino ad esporre gli extra-rotatori, nell’ordine piriforme, otturatore interno, gemelli, otturatore esterno e quadrato.</a:t>
            </a:r>
          </a:p>
          <a:p>
            <a:pPr marL="990600" lvl="1" indent="-533400">
              <a:lnSpc>
                <a:spcPct val="80000"/>
              </a:lnSpc>
            </a:pPr>
            <a:r>
              <a:rPr lang="it-IT" sz="2400" dirty="0" smtClean="0"/>
              <a:t>Infissi i punti di sutura nei corpi tendinei, si sezionano a tutto spessore gli extra-rotatori, preservando intatto, se possibile, il quadrato, avendo così accesso al </a:t>
            </a:r>
            <a:r>
              <a:rPr lang="it-IT" sz="2400" i="1" u="sng" dirty="0" smtClean="0"/>
              <a:t>piano capsulare, che viene staccato </a:t>
            </a:r>
            <a:r>
              <a:rPr lang="it-IT" sz="2400" i="1" u="sng" dirty="0" err="1" smtClean="0"/>
              <a:t>circonferenzialmente</a:t>
            </a:r>
            <a:r>
              <a:rPr lang="it-IT" sz="2400" i="1" u="sng" dirty="0" smtClean="0"/>
              <a:t> dall’acetabolo per poi essere reinserito</a:t>
            </a:r>
            <a:r>
              <a:rPr lang="it-IT" sz="2400" dirty="0" smtClean="0"/>
              <a:t>. </a:t>
            </a:r>
          </a:p>
          <a:p>
            <a:pPr marL="990600" lvl="1" indent="-533400">
              <a:lnSpc>
                <a:spcPct val="80000"/>
              </a:lnSpc>
            </a:pPr>
            <a:r>
              <a:rPr lang="it-IT" sz="2400" dirty="0" smtClean="0"/>
              <a:t>Attenzione al tronco comune dello sciatico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699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56FD8D3-2727-4BBF-811D-627227F964F4}" type="slidenum">
              <a:rPr lang="it-IT" altLang="it-IT">
                <a:solidFill>
                  <a:schemeClr val="tx2"/>
                </a:solidFill>
              </a:rPr>
              <a:pPr/>
              <a:t>19</a:t>
            </a:fld>
            <a:endParaRPr lang="it-IT" altLang="it-IT">
              <a:solidFill>
                <a:schemeClr val="tx2"/>
              </a:solidFill>
            </a:endParaRPr>
          </a:p>
        </p:txBody>
      </p:sp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179512" y="5589588"/>
            <a:ext cx="448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ACCESSO 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POSTEROLAT</a:t>
            </a:r>
            <a:endParaRPr lang="it-IT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9156" name="Picture 3" descr="disegno00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05807"/>
            <a:ext cx="3960813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 descr="disegno002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40322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 descr="disegno002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40322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2158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sz="quarter"/>
          </p:nvPr>
        </p:nvSpPr>
        <p:spPr>
          <a:xfrm>
            <a:off x="35496" y="116632"/>
            <a:ext cx="9036496" cy="1462087"/>
          </a:xfrm>
        </p:spPr>
        <p:txBody>
          <a:bodyPr/>
          <a:lstStyle/>
          <a:p>
            <a:r>
              <a:rPr lang="it-IT" dirty="0" smtClean="0"/>
              <a:t>Riferimenti bibliografici + importanti</a:t>
            </a: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" y="1628800"/>
            <a:ext cx="4904854" cy="20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6405" y="2017713"/>
            <a:ext cx="25473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491338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9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60351"/>
            <a:ext cx="4536058" cy="1296441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buFont typeface="Arial" charset="0"/>
              <a:buChar char="»"/>
            </a:pPr>
            <a:r>
              <a:rPr lang="it-IT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ACCESSO </a:t>
            </a: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ANTERIORE</a:t>
            </a:r>
            <a:endParaRPr lang="it-IT" altLang="it-IT" sz="2800" dirty="0" smtClean="0"/>
          </a:p>
        </p:txBody>
      </p:sp>
      <p:sp>
        <p:nvSpPr>
          <p:cNvPr id="86019" name="Text Box 7"/>
          <p:cNvSpPr txBox="1">
            <a:spLocks noChangeArrowheads="1"/>
          </p:cNvSpPr>
          <p:nvPr/>
        </p:nvSpPr>
        <p:spPr bwMode="auto">
          <a:xfrm>
            <a:off x="420975" y="2634573"/>
            <a:ext cx="32657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 dirty="0"/>
              <a:t>La capsula viene </a:t>
            </a:r>
          </a:p>
          <a:p>
            <a:pPr eaLnBrk="1" hangingPunct="1"/>
            <a:r>
              <a:rPr lang="it-IT" altLang="it-IT" sz="2400" dirty="0"/>
              <a:t>Esposta attraverso </a:t>
            </a:r>
          </a:p>
          <a:p>
            <a:pPr eaLnBrk="1" hangingPunct="1"/>
            <a:r>
              <a:rPr lang="it-IT" altLang="it-IT" sz="2400" dirty="0"/>
              <a:t>l’intervallo di </a:t>
            </a:r>
          </a:p>
          <a:p>
            <a:pPr eaLnBrk="1" hangingPunct="1"/>
            <a:r>
              <a:rPr lang="it-IT" altLang="it-IT" sz="2400" dirty="0"/>
              <a:t>Smith-</a:t>
            </a:r>
            <a:r>
              <a:rPr lang="it-IT" altLang="it-IT" sz="2400" dirty="0" err="1"/>
              <a:t>Petersen</a:t>
            </a:r>
            <a:r>
              <a:rPr lang="it-IT" altLang="it-IT" sz="2400" dirty="0"/>
              <a:t>, </a:t>
            </a:r>
          </a:p>
          <a:p>
            <a:pPr eaLnBrk="1" hangingPunct="1"/>
            <a:r>
              <a:rPr lang="it-IT" altLang="it-IT" sz="2400" dirty="0"/>
              <a:t>Subito medialmente </a:t>
            </a:r>
          </a:p>
          <a:p>
            <a:pPr eaLnBrk="1" hangingPunct="1"/>
            <a:r>
              <a:rPr lang="it-IT" altLang="it-IT" sz="2400" dirty="0"/>
              <a:t>Al </a:t>
            </a:r>
            <a:r>
              <a:rPr lang="it-IT" altLang="it-IT" sz="2400" dirty="0" smtClean="0"/>
              <a:t>TFL, lateralmente</a:t>
            </a:r>
          </a:p>
          <a:p>
            <a:pPr eaLnBrk="1" hangingPunct="1"/>
            <a:r>
              <a:rPr lang="it-IT" altLang="it-IT" sz="2400" dirty="0" smtClean="0"/>
              <a:t>Al sartorio</a:t>
            </a:r>
            <a:endParaRPr lang="it-IT" altLang="it-IT" sz="2400" dirty="0"/>
          </a:p>
        </p:txBody>
      </p:sp>
      <p:sp>
        <p:nvSpPr>
          <p:cNvPr id="86020" name="Rectangle 8"/>
          <p:cNvSpPr>
            <a:spLocks noChangeArrowheads="1"/>
          </p:cNvSpPr>
          <p:nvPr/>
        </p:nvSpPr>
        <p:spPr bwMode="auto">
          <a:xfrm>
            <a:off x="323528" y="2564904"/>
            <a:ext cx="3363246" cy="284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alt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45798"/>
            <a:ext cx="37623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355976" y="10901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smtClean="0"/>
              <a:t>Accesso </a:t>
            </a:r>
            <a:r>
              <a:rPr lang="it-IT" sz="2400" dirty="0"/>
              <a:t>anteriore all’anca destra. I capi muscolari non vengono disinseriti per esporre il piano capsulare</a:t>
            </a:r>
          </a:p>
        </p:txBody>
      </p:sp>
    </p:spTree>
    <p:extLst>
      <p:ext uri="{BB962C8B-B14F-4D97-AF65-F5344CB8AC3E}">
        <p14:creationId xmlns:p14="http://schemas.microsoft.com/office/powerpoint/2010/main" val="800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sz="half" idx="1"/>
          </p:nvPr>
        </p:nvSpPr>
        <p:spPr>
          <a:xfrm>
            <a:off x="35496" y="44624"/>
            <a:ext cx="4248472" cy="6552728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/>
              <a:t>Vantaggi della via anteriore nell’</a:t>
            </a:r>
            <a:r>
              <a:rPr lang="it-IT" b="1" dirty="0" err="1"/>
              <a:t>artroprotesi</a:t>
            </a:r>
            <a:r>
              <a:rPr lang="it-IT" b="1" dirty="0"/>
              <a:t> d’anca:</a:t>
            </a:r>
          </a:p>
          <a:p>
            <a:r>
              <a:rPr lang="it-IT" dirty="0"/>
              <a:t>La cicatrice chirurgica cutanea è ridotta, con conseguente diminuzione della reazione cicatriziale dei tessuti;</a:t>
            </a:r>
          </a:p>
          <a:p>
            <a:r>
              <a:rPr lang="it-IT" dirty="0"/>
              <a:t>Ridotta zoppia e limitazione funzionale nell’immediato post-operatorio;</a:t>
            </a:r>
          </a:p>
          <a:p>
            <a:r>
              <a:rPr lang="it-IT" dirty="0"/>
              <a:t>Riduzione del dolore post-operatorio, poiché i muscoli non vengono sezionati;</a:t>
            </a:r>
          </a:p>
          <a:p>
            <a:r>
              <a:rPr lang="it-IT" dirty="0"/>
              <a:t>Riduzione del rischio di lussazione: la preservazione della muscolatura glutea permette di migliorare la stabilità dell’articolazione; </a:t>
            </a:r>
          </a:p>
          <a:p>
            <a:r>
              <a:rPr lang="it-IT" dirty="0"/>
              <a:t>Minor perdita di sangue: il rispetto delle strutture muscolari e dei vasi sanguigni permette di ridurre la perdita ematica durante l’intervento e nell’immediato post-operatorio;</a:t>
            </a:r>
          </a:p>
          <a:p>
            <a:r>
              <a:rPr lang="it-IT" dirty="0"/>
              <a:t>Ripresa della completa funzionalità articolare più rapida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2"/>
          </p:nvPr>
        </p:nvSpPr>
        <p:spPr>
          <a:xfrm>
            <a:off x="4355976" y="4293096"/>
            <a:ext cx="4788024" cy="2564904"/>
          </a:xfrm>
        </p:spPr>
        <p:txBody>
          <a:bodyPr>
            <a:normAutofit fontScale="40000" lnSpcReduction="20000"/>
          </a:bodyPr>
          <a:lstStyle/>
          <a:p>
            <a:r>
              <a:rPr lang="it-IT" sz="4500" b="1" dirty="0"/>
              <a:t>Svantaggi della via </a:t>
            </a:r>
            <a:r>
              <a:rPr lang="it-IT" sz="4500" b="1" dirty="0" smtClean="0"/>
              <a:t>anteriore:</a:t>
            </a:r>
            <a:endParaRPr lang="it-IT" sz="4500" b="1" dirty="0"/>
          </a:p>
          <a:p>
            <a:r>
              <a:rPr lang="it-IT" sz="4500" dirty="0"/>
              <a:t>Tecnica chirurgica più complessa, non adatta a tutti i pazienti. E’ da evitare in particolare in pazienti obesi o con masse muscolari particolarmente sviluppate o con alterazioni morfologiche importanti dell’anca;</a:t>
            </a:r>
          </a:p>
          <a:p>
            <a:r>
              <a:rPr lang="it-IT" sz="4500" dirty="0"/>
              <a:t>Rischio di lesione del nervo </a:t>
            </a:r>
            <a:r>
              <a:rPr lang="it-IT" sz="4500" dirty="0" err="1"/>
              <a:t>femoro</a:t>
            </a:r>
            <a:r>
              <a:rPr lang="it-IT" sz="4500" dirty="0"/>
              <a:t>-cutaneo laterale della coscia con conseguente area di anestesia o alterata sensibilità cutanea a livello della coscia</a:t>
            </a:r>
            <a:r>
              <a:rPr lang="it-IT" sz="4500" dirty="0" smtClean="0"/>
              <a:t>.</a:t>
            </a:r>
            <a:endParaRPr lang="it-IT" sz="4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60" y="24755"/>
            <a:ext cx="4013836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17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772399" cy="3124199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L’approccio posteriore è associato ad una maggiore frequenza di instabilità rispetto all’approccio anteriore o laterale ?</a:t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829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988839"/>
            <a:ext cx="9036496" cy="4896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 err="1"/>
              <a:t>Rodriguez</a:t>
            </a:r>
            <a:r>
              <a:rPr lang="it-IT" sz="2000" b="1" dirty="0"/>
              <a:t> e </a:t>
            </a:r>
            <a:r>
              <a:rPr lang="it-IT" sz="2000" b="1" dirty="0" err="1" smtClean="0"/>
              <a:t>Ranawat</a:t>
            </a:r>
            <a:r>
              <a:rPr lang="it-IT" sz="2000" b="1" dirty="0" smtClean="0"/>
              <a:t> </a:t>
            </a:r>
            <a:r>
              <a:rPr lang="it-IT" sz="2000" b="1" dirty="0"/>
              <a:t>2014, hanno comparato approccio posteriore e anteriore in termini </a:t>
            </a:r>
            <a:r>
              <a:rPr lang="it-IT" sz="2000" b="1" dirty="0" smtClean="0"/>
              <a:t>di:</a:t>
            </a:r>
          </a:p>
          <a:p>
            <a:pPr marL="0" indent="0">
              <a:buNone/>
            </a:pPr>
            <a:r>
              <a:rPr lang="it-IT" sz="2000" dirty="0" smtClean="0"/>
              <a:t>1</a:t>
            </a:r>
            <a:r>
              <a:rPr lang="it-IT" sz="2000" dirty="0"/>
              <a:t>) recupero della funzionalità dell’anca, 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2</a:t>
            </a:r>
            <a:r>
              <a:rPr lang="it-IT" sz="2000" dirty="0"/>
              <a:t>)  ripresa della salute generale dopo l’intervento, 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3</a:t>
            </a:r>
            <a:r>
              <a:rPr lang="it-IT" sz="2000" dirty="0"/>
              <a:t>) tempo operatorio e complicazioni, 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4</a:t>
            </a:r>
            <a:r>
              <a:rPr lang="it-IT" sz="2000" dirty="0"/>
              <a:t>) precisione di posizionamento dei componenti. 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>
                <a:sym typeface="Wingdings" pitchFamily="2" charset="2"/>
              </a:rPr>
              <a:t>  </a:t>
            </a:r>
            <a:r>
              <a:rPr lang="it-IT" sz="2000" b="1" dirty="0" smtClean="0"/>
              <a:t>eseguito </a:t>
            </a:r>
            <a:r>
              <a:rPr lang="it-IT" sz="2000" b="1" dirty="0"/>
              <a:t>da chirurghi molto esperti nelle due differenti tecniche chirurgiche. </a:t>
            </a:r>
            <a:endParaRPr lang="it-IT" sz="2000" b="1" dirty="0" smtClean="0"/>
          </a:p>
          <a:p>
            <a:pPr marL="0" indent="0">
              <a:buNone/>
            </a:pPr>
            <a:r>
              <a:rPr lang="it-IT" sz="2000" dirty="0" smtClean="0"/>
              <a:t>Modesto </a:t>
            </a:r>
            <a:r>
              <a:rPr lang="it-IT" sz="2000" dirty="0"/>
              <a:t>miglioramento della ripresa della funzione dell’anca nelle prime 2 settimane dell’intervento </a:t>
            </a:r>
            <a:r>
              <a:rPr lang="it-IT" sz="2000" dirty="0" smtClean="0"/>
              <a:t> (x via anteriore) e </a:t>
            </a:r>
            <a:r>
              <a:rPr lang="it-IT" sz="2000" dirty="0"/>
              <a:t>nessuna differenza a partire dalle 2 settimane</a:t>
            </a:r>
            <a:r>
              <a:rPr lang="it-IT" sz="2000" dirty="0" smtClean="0"/>
              <a:t>. </a:t>
            </a:r>
          </a:p>
          <a:p>
            <a:pPr marL="0" indent="0">
              <a:buNone/>
            </a:pPr>
            <a:endParaRPr lang="it-IT" sz="800" dirty="0" smtClean="0"/>
          </a:p>
          <a:p>
            <a:pPr marL="0" indent="0">
              <a:buNone/>
            </a:pPr>
            <a:r>
              <a:rPr lang="it-IT" sz="2000" dirty="0" smtClean="0"/>
              <a:t>No differenze in: lunghezza </a:t>
            </a:r>
            <a:r>
              <a:rPr lang="it-IT" sz="2000" dirty="0"/>
              <a:t>dell’arto, </a:t>
            </a:r>
            <a:r>
              <a:rPr lang="it-IT" sz="2000" dirty="0" smtClean="0"/>
              <a:t>durata </a:t>
            </a:r>
            <a:r>
              <a:rPr lang="it-IT" sz="2000" dirty="0"/>
              <a:t>del ricovero</a:t>
            </a:r>
            <a:r>
              <a:rPr lang="it-IT" sz="2000" dirty="0" smtClean="0"/>
              <a:t>, </a:t>
            </a:r>
            <a:r>
              <a:rPr lang="it-IT" sz="2000" dirty="0"/>
              <a:t>allineamento dell’impianto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r>
              <a:rPr lang="it-IT" sz="2000" dirty="0" smtClean="0"/>
              <a:t> </a:t>
            </a:r>
          </a:p>
          <a:p>
            <a:pPr marL="0" indent="0">
              <a:buNone/>
            </a:pPr>
            <a:r>
              <a:rPr lang="it-IT" sz="2000" b="1" dirty="0" smtClean="0"/>
              <a:t>Gli </a:t>
            </a:r>
            <a:r>
              <a:rPr lang="it-IT" sz="2000" b="1" dirty="0"/>
              <a:t>Autori concludono che non esistono differenze in termine di dolore e ripresa della funzionalità tra accesso anteriore e posteriore</a:t>
            </a:r>
            <a:r>
              <a:rPr lang="it-IT" b="1" dirty="0" smtClean="0"/>
              <a:t>.</a:t>
            </a:r>
            <a:endParaRPr lang="it-IT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5"/>
            <a:ext cx="6186980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19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492896"/>
            <a:ext cx="8964488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err="1"/>
              <a:t>Poehling-Monaghan</a:t>
            </a:r>
            <a:r>
              <a:rPr lang="it-IT" sz="2400" dirty="0"/>
              <a:t> e </a:t>
            </a:r>
            <a:r>
              <a:rPr lang="it-IT" sz="2400" dirty="0" smtClean="0"/>
              <a:t>Pagnano, 2015 hanno </a:t>
            </a:r>
            <a:r>
              <a:rPr lang="it-IT" sz="2400" dirty="0"/>
              <a:t>comparato </a:t>
            </a:r>
            <a:r>
              <a:rPr lang="it-IT" sz="2400" dirty="0" smtClean="0"/>
              <a:t>i </a:t>
            </a:r>
            <a:r>
              <a:rPr lang="it-IT" sz="2400" dirty="0"/>
              <a:t>risultati con gli accessi mininvasivi anteriore diretto e mini posteriore rispetto a: 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1</a:t>
            </a:r>
            <a:r>
              <a:rPr lang="it-IT" sz="2400" dirty="0"/>
              <a:t>) tornare alle </a:t>
            </a:r>
            <a:r>
              <a:rPr lang="it-IT" sz="2400" dirty="0" smtClean="0"/>
              <a:t>AVQ in </a:t>
            </a:r>
            <a:r>
              <a:rPr lang="it-IT" sz="2400" dirty="0"/>
              <a:t>2 giorni, 2 settimane, o due mesi;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2</a:t>
            </a:r>
            <a:r>
              <a:rPr lang="it-IT" sz="2400" dirty="0"/>
              <a:t>) il rischio di complicanze intraoperatoria o postoperatorie </a:t>
            </a:r>
            <a:r>
              <a:rPr lang="it-IT" sz="2400" dirty="0" smtClean="0"/>
              <a:t>precoci</a:t>
            </a:r>
            <a:r>
              <a:rPr lang="it-IT" sz="2400" dirty="0"/>
              <a:t>;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3</a:t>
            </a:r>
            <a:r>
              <a:rPr lang="it-IT" sz="2400" dirty="0"/>
              <a:t>) la posizione dei componenti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>
                <a:sym typeface="Wingdings" pitchFamily="2" charset="2"/>
              </a:rPr>
              <a:t></a:t>
            </a:r>
            <a:r>
              <a:rPr lang="it-IT" sz="2400" dirty="0" smtClean="0"/>
              <a:t>Tutti </a:t>
            </a:r>
            <a:r>
              <a:rPr lang="it-IT" sz="2400" dirty="0"/>
              <a:t>i casi sono stati operati </a:t>
            </a:r>
            <a:r>
              <a:rPr lang="it-IT" sz="2400" dirty="0" smtClean="0"/>
              <a:t>da </a:t>
            </a:r>
            <a:r>
              <a:rPr lang="it-IT" sz="2400" dirty="0"/>
              <a:t>chirurghi di grandissima </a:t>
            </a:r>
            <a:r>
              <a:rPr lang="it-IT" sz="2400" dirty="0" smtClean="0"/>
              <a:t>esperienza</a:t>
            </a:r>
          </a:p>
          <a:p>
            <a:pPr marL="0" indent="0">
              <a:buNone/>
            </a:pPr>
            <a:r>
              <a:rPr lang="it-IT" sz="2400" dirty="0" smtClean="0">
                <a:sym typeface="Wingdings" pitchFamily="2" charset="2"/>
              </a:rPr>
              <a:t></a:t>
            </a:r>
            <a:r>
              <a:rPr lang="it-IT" sz="2400" dirty="0">
                <a:sym typeface="Wingdings" pitchFamily="2" charset="2"/>
              </a:rPr>
              <a:t>S</a:t>
            </a:r>
            <a:r>
              <a:rPr lang="it-IT" sz="2400" dirty="0" smtClean="0"/>
              <a:t>tesso </a:t>
            </a:r>
            <a:r>
              <a:rPr lang="it-IT" sz="2400" dirty="0"/>
              <a:t>protocollo riabilitativo accelerato e nessuna restrizione di movimento è stata eseguita dai due gruppi di pazienti.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557"/>
            <a:ext cx="6028351" cy="223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24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Non sono state osservate differenze tra i due gruppi </a:t>
            </a:r>
            <a:r>
              <a:rPr lang="it-IT" sz="2000" b="1" dirty="0" smtClean="0"/>
              <a:t>in:</a:t>
            </a:r>
          </a:p>
          <a:p>
            <a:r>
              <a:rPr lang="it-IT" sz="2000" dirty="0" smtClean="0"/>
              <a:t>termini </a:t>
            </a:r>
            <a:r>
              <a:rPr lang="it-IT" sz="2000" dirty="0"/>
              <a:t>di durata del ricovero, </a:t>
            </a:r>
            <a:endParaRPr lang="it-IT" sz="2000" dirty="0" smtClean="0"/>
          </a:p>
          <a:p>
            <a:r>
              <a:rPr lang="it-IT" sz="2000" dirty="0" smtClean="0"/>
              <a:t>richiesta </a:t>
            </a:r>
            <a:r>
              <a:rPr lang="it-IT" sz="2000" dirty="0"/>
              <a:t>di terapia antidolorifica, </a:t>
            </a:r>
            <a:endParaRPr lang="it-IT" sz="2000" dirty="0" smtClean="0"/>
          </a:p>
          <a:p>
            <a:r>
              <a:rPr lang="it-IT" sz="2000" dirty="0" smtClean="0"/>
              <a:t>complicazioni </a:t>
            </a:r>
            <a:r>
              <a:rPr lang="it-IT" sz="2000" dirty="0"/>
              <a:t>operatorie in ospedale. </a:t>
            </a:r>
            <a:endParaRPr lang="it-IT" sz="2000" dirty="0" smtClean="0"/>
          </a:p>
          <a:p>
            <a:r>
              <a:rPr lang="it-IT" sz="2000" dirty="0" smtClean="0"/>
              <a:t>ripresa </a:t>
            </a:r>
            <a:r>
              <a:rPr lang="it-IT" sz="2000" dirty="0"/>
              <a:t>e durata della deambulazione e nel salire le scale, </a:t>
            </a:r>
            <a:endParaRPr lang="it-IT" sz="2000" dirty="0" smtClean="0"/>
          </a:p>
          <a:p>
            <a:endParaRPr lang="it-IT" sz="2000" b="1" dirty="0"/>
          </a:p>
          <a:p>
            <a:pPr marL="0" indent="0">
              <a:buNone/>
            </a:pPr>
            <a:r>
              <a:rPr lang="it-IT" sz="2000" b="1" dirty="0" smtClean="0"/>
              <a:t>L’ </a:t>
            </a:r>
            <a:r>
              <a:rPr lang="it-IT" sz="2000" b="1" dirty="0"/>
              <a:t>80% è tornato direttamente a casa senza ricovero </a:t>
            </a:r>
            <a:r>
              <a:rPr lang="it-IT" sz="2000" b="1" dirty="0" smtClean="0"/>
              <a:t>riabilitativo</a:t>
            </a:r>
            <a:endParaRPr lang="it-IT" sz="2000" b="1" dirty="0"/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r>
              <a:rPr lang="it-IT" sz="2000" b="1" dirty="0" smtClean="0"/>
              <a:t>Durata dell’intervento:</a:t>
            </a:r>
          </a:p>
          <a:p>
            <a:r>
              <a:rPr lang="it-IT" sz="2000" b="1" dirty="0" smtClean="0"/>
              <a:t>114 minuti in media x via anteriore (</a:t>
            </a:r>
            <a:r>
              <a:rPr lang="it-IT" sz="2000" b="1" dirty="0" err="1" smtClean="0"/>
              <a:t>min</a:t>
            </a:r>
            <a:r>
              <a:rPr lang="it-IT" sz="2000" b="1" dirty="0" smtClean="0"/>
              <a:t> 60-max 251)</a:t>
            </a:r>
          </a:p>
          <a:p>
            <a:r>
              <a:rPr lang="it-IT" sz="2000" b="1" dirty="0" smtClean="0"/>
              <a:t>60 minuti in media per via posteriore (</a:t>
            </a:r>
            <a:r>
              <a:rPr lang="it-IT" sz="2000" b="1" dirty="0" err="1" smtClean="0"/>
              <a:t>min</a:t>
            </a:r>
            <a:r>
              <a:rPr lang="it-IT" sz="2000" b="1" dirty="0" smtClean="0"/>
              <a:t> 41-max 113)</a:t>
            </a:r>
          </a:p>
        </p:txBody>
      </p:sp>
    </p:spTree>
    <p:extLst>
      <p:ext uri="{BB962C8B-B14F-4D97-AF65-F5344CB8AC3E}">
        <p14:creationId xmlns:p14="http://schemas.microsoft.com/office/powerpoint/2010/main" val="220824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760640"/>
          </a:xfrm>
        </p:spPr>
        <p:txBody>
          <a:bodyPr>
            <a:normAutofit/>
          </a:bodyPr>
          <a:lstStyle/>
          <a:p>
            <a:r>
              <a:rPr lang="it-IT" sz="2000" dirty="0"/>
              <a:t> A 2 settimane, il 92%  </a:t>
            </a:r>
            <a:r>
              <a:rPr lang="it-IT" sz="2000" dirty="0" smtClean="0"/>
              <a:t>dei </a:t>
            </a:r>
            <a:r>
              <a:rPr lang="it-IT" sz="2000" dirty="0"/>
              <a:t>pazienti operati con l’accesso anteriore avevano bisogno di supporto per camminare mentre solo il 68% di quelli operati con il mini posteriore necessitano di </a:t>
            </a:r>
            <a:r>
              <a:rPr lang="it-IT" sz="2000" dirty="0" smtClean="0"/>
              <a:t>supporto.</a:t>
            </a:r>
          </a:p>
          <a:p>
            <a:r>
              <a:rPr lang="it-IT" sz="2000" dirty="0" smtClean="0"/>
              <a:t>A </a:t>
            </a:r>
            <a:r>
              <a:rPr lang="it-IT" sz="2000" dirty="0"/>
              <a:t>8 settimane, i pazienti con accesso anteriore diretto hanno riportato un punteggio secondo la scala di Harris superiore di 6 punti  (95 contro 89) ma un tasso inferiore di ripresa della attività lavorativa e guida della macchina rispetto ai pazienti operati con accesso mini posteriore. </a:t>
            </a:r>
            <a:endParaRPr lang="it-IT" sz="2000" dirty="0" smtClean="0"/>
          </a:p>
          <a:p>
            <a:r>
              <a:rPr lang="it-IT" sz="2000" dirty="0" smtClean="0"/>
              <a:t>Nessuna </a:t>
            </a:r>
            <a:r>
              <a:rPr lang="it-IT" sz="2000" dirty="0"/>
              <a:t>differenza invece si è riscontrata sulla assunzione di antidolorifici, durata della deambulazione, attività della vita quotidiana e posizione delle componenti protesiche. </a:t>
            </a: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b="1" i="1" dirty="0" smtClean="0"/>
              <a:t>CONCLUSIONI</a:t>
            </a:r>
            <a:r>
              <a:rPr lang="it-IT" sz="2000" b="1" i="1" dirty="0"/>
              <a:t>: Non esiste  un vantaggio sistematico dell’accesso anteriore sul mini posteriore. Altri fattori come la attenta gestione del dolore, la selezione dei pazienti, il volume operatorio e l’esperienza del chirurgo, un rapido protocollo di riabilitazione, possono essere più rilevanti ai fini della ripresa dopo intervento di protesi di anca</a:t>
            </a:r>
            <a:r>
              <a:rPr lang="it-IT" sz="2000" b="1" i="1" dirty="0" smtClean="0"/>
              <a:t>.</a:t>
            </a: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3786930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1775"/>
            <a:ext cx="8259961" cy="105251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400" dirty="0"/>
              <a:t>Possibili complicanze: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713663" cy="49688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lussazioni dell’impianto protesico </a:t>
            </a:r>
            <a:r>
              <a:rPr lang="it-IT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 studia attentamente il libretto informativo del reparto ospedaliero!</a:t>
            </a:r>
            <a:endParaRPr lang="it-IT" sz="24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it-IT" sz="24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lussazioni dopo intervento di PTA sono sinonimo di instabilità della neo-articolazione. I meccanismi della lussazione sono due:</a:t>
            </a:r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Flessione, adduzione e intra-rotazione che causano lussazione posteriore</a:t>
            </a:r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Estensione, adduzione ed extra-rotazione che determinano lussazione anteriore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endParaRPr lang="it-IT" sz="24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17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F225BAB-32EE-43E3-9213-62DF87666CE7}" type="slidenum">
              <a:rPr lang="it-IT" altLang="it-IT">
                <a:solidFill>
                  <a:schemeClr val="tx2"/>
                </a:solidFill>
              </a:rPr>
              <a:pPr/>
              <a:t>27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0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916113"/>
            <a:ext cx="3135313" cy="1384300"/>
          </a:xfrm>
          <a:noFill/>
        </p:spPr>
      </p:pic>
      <p:pic>
        <p:nvPicPr>
          <p:cNvPr id="51203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989138"/>
            <a:ext cx="3084513" cy="1282700"/>
          </a:xfrm>
          <a:noFill/>
        </p:spPr>
      </p:pic>
      <p:pic>
        <p:nvPicPr>
          <p:cNvPr id="51204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157788"/>
            <a:ext cx="2932113" cy="1206500"/>
          </a:xfrm>
          <a:noFill/>
        </p:spPr>
      </p:pic>
      <p:pic>
        <p:nvPicPr>
          <p:cNvPr id="51205" name="Picture 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3644900"/>
            <a:ext cx="1814513" cy="1981200"/>
          </a:xfrm>
          <a:noFill/>
        </p:spPr>
      </p:pic>
      <p:sp>
        <p:nvSpPr>
          <p:cNvPr id="51206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43A0F5E-F42E-4E8F-89D5-A1D46E235362}" type="slidenum">
              <a:rPr lang="it-IT" altLang="it-IT">
                <a:solidFill>
                  <a:schemeClr val="tx2"/>
                </a:solidFill>
              </a:rPr>
              <a:pPr/>
              <a:t>28</a:t>
            </a:fld>
            <a:endParaRPr lang="it-IT" altLang="it-IT">
              <a:solidFill>
                <a:schemeClr val="tx2"/>
              </a:solidFill>
            </a:endParaRPr>
          </a:p>
        </p:txBody>
      </p:sp>
      <p:sp>
        <p:nvSpPr>
          <p:cNvPr id="51207" name="Text Box 19"/>
          <p:cNvSpPr txBox="1">
            <a:spLocks noChangeArrowheads="1"/>
          </p:cNvSpPr>
          <p:nvPr/>
        </p:nvSpPr>
        <p:spPr bwMode="auto">
          <a:xfrm>
            <a:off x="6516688" y="4005263"/>
            <a:ext cx="892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9600" dirty="0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51208" name="Text Box 21"/>
          <p:cNvSpPr txBox="1">
            <a:spLocks noChangeArrowheads="1"/>
          </p:cNvSpPr>
          <p:nvPr/>
        </p:nvSpPr>
        <p:spPr bwMode="auto">
          <a:xfrm>
            <a:off x="195263" y="3644900"/>
            <a:ext cx="55292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/>
              <a:t>Usare un cuscino come divaricatore,</a:t>
            </a:r>
          </a:p>
          <a:p>
            <a:pPr eaLnBrk="1" hangingPunct="1"/>
            <a:r>
              <a:rPr lang="it-IT" altLang="it-IT" sz="2400"/>
              <a:t>In particolare per girarsi sul fianco sano</a:t>
            </a:r>
          </a:p>
          <a:p>
            <a:pPr eaLnBrk="1" hangingPunct="1"/>
            <a:r>
              <a:rPr lang="it-IT" altLang="it-IT" sz="2400"/>
              <a:t>E per stare in decubito laterale</a:t>
            </a:r>
          </a:p>
        </p:txBody>
      </p:sp>
      <p:sp>
        <p:nvSpPr>
          <p:cNvPr id="51209" name="Text Box 22"/>
          <p:cNvSpPr txBox="1">
            <a:spLocks noChangeArrowheads="1"/>
          </p:cNvSpPr>
          <p:nvPr/>
        </p:nvSpPr>
        <p:spPr bwMode="auto">
          <a:xfrm>
            <a:off x="5148263" y="404813"/>
            <a:ext cx="3636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/>
              <a:t>Non accavallare le gambe</a:t>
            </a:r>
          </a:p>
          <a:p>
            <a:pPr eaLnBrk="1" hangingPunct="1"/>
            <a:r>
              <a:rPr lang="it-IT" altLang="it-IT" sz="2400"/>
              <a:t>E non addurre mentre si </a:t>
            </a:r>
          </a:p>
          <a:p>
            <a:pPr eaLnBrk="1" hangingPunct="1"/>
            <a:r>
              <a:rPr lang="it-IT" altLang="it-IT" sz="2400"/>
              <a:t>Ruota sul fianco</a:t>
            </a:r>
          </a:p>
        </p:txBody>
      </p:sp>
      <p:sp>
        <p:nvSpPr>
          <p:cNvPr id="51210" name="Text Box 23"/>
          <p:cNvSpPr txBox="1">
            <a:spLocks noChangeArrowheads="1"/>
          </p:cNvSpPr>
          <p:nvPr/>
        </p:nvSpPr>
        <p:spPr bwMode="auto">
          <a:xfrm>
            <a:off x="4787900" y="5846763"/>
            <a:ext cx="4200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/>
              <a:t>Non sedersi su sedie</a:t>
            </a:r>
          </a:p>
          <a:p>
            <a:pPr eaLnBrk="1" hangingPunct="1"/>
            <a:r>
              <a:rPr lang="it-IT" altLang="it-IT" sz="2400"/>
              <a:t>Troppo basse, ad es. poltrone</a:t>
            </a:r>
          </a:p>
        </p:txBody>
      </p:sp>
    </p:spTree>
    <p:extLst>
      <p:ext uri="{BB962C8B-B14F-4D97-AF65-F5344CB8AC3E}">
        <p14:creationId xmlns:p14="http://schemas.microsoft.com/office/powerpoint/2010/main" val="27639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535FD00-BC7A-48C4-81C1-91A1B1590601}" type="slidenum">
              <a:rPr lang="it-IT" altLang="it-IT">
                <a:solidFill>
                  <a:schemeClr val="tx2"/>
                </a:solidFill>
              </a:rPr>
              <a:pPr/>
              <a:t>29</a:t>
            </a:fld>
            <a:endParaRPr lang="it-IT" altLang="it-IT">
              <a:solidFill>
                <a:schemeClr val="tx2"/>
              </a:solidFill>
            </a:endParaRPr>
          </a:p>
        </p:txBody>
      </p:sp>
      <p:pic>
        <p:nvPicPr>
          <p:cNvPr id="52227" name="Picture 4" descr="clip_image002_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562225"/>
            <a:ext cx="1485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clip_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2009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prodotto_3644_g250x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2089150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7" descr="prodotto_54100x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365625"/>
            <a:ext cx="1673225" cy="167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4067175" y="884238"/>
            <a:ext cx="459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/>
              <a:t>Non sedersi a gambe accavallate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611188" y="5414963"/>
            <a:ext cx="1585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/>
              <a:t>Utilizzare</a:t>
            </a:r>
          </a:p>
          <a:p>
            <a:pPr eaLnBrk="1" hangingPunct="1"/>
            <a:r>
              <a:rPr lang="it-IT" altLang="it-IT" sz="2400"/>
              <a:t>Alza water</a:t>
            </a:r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5364163" y="5199063"/>
            <a:ext cx="310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/>
              <a:t>Non piegarsi in avanti</a:t>
            </a:r>
          </a:p>
          <a:p>
            <a:pPr eaLnBrk="1" hangingPunct="1"/>
            <a:r>
              <a:rPr lang="it-IT" altLang="it-IT" sz="2400"/>
              <a:t>Oltre i 90°</a:t>
            </a:r>
          </a:p>
        </p:txBody>
      </p:sp>
    </p:spTree>
    <p:extLst>
      <p:ext uri="{BB962C8B-B14F-4D97-AF65-F5344CB8AC3E}">
        <p14:creationId xmlns:p14="http://schemas.microsoft.com/office/powerpoint/2010/main" val="40760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852936"/>
            <a:ext cx="8640960" cy="38164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2010</a:t>
            </a:r>
            <a:r>
              <a:rPr lang="en-US" sz="2400" dirty="0"/>
              <a:t>– </a:t>
            </a:r>
            <a:r>
              <a:rPr lang="en-US" sz="2400" dirty="0" smtClean="0"/>
              <a:t>2011: &gt; 496,000 </a:t>
            </a:r>
            <a:r>
              <a:rPr lang="en-US" sz="2400" dirty="0"/>
              <a:t>THA e</a:t>
            </a:r>
            <a:r>
              <a:rPr lang="en-US" sz="2400" dirty="0" smtClean="0"/>
              <a:t> </a:t>
            </a:r>
            <a:r>
              <a:rPr lang="en-US" sz="2400" dirty="0"/>
              <a:t>762,000 </a:t>
            </a:r>
            <a:r>
              <a:rPr lang="en-US" sz="2400" dirty="0" smtClean="0"/>
              <a:t>TKA in Canada e US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La </a:t>
            </a:r>
            <a:r>
              <a:rPr lang="en-US" sz="2400" dirty="0" err="1" smtClean="0"/>
              <a:t>riabilitazione</a:t>
            </a:r>
            <a:r>
              <a:rPr lang="en-US" sz="2400" dirty="0" smtClean="0"/>
              <a:t> è </a:t>
            </a:r>
            <a:r>
              <a:rPr lang="en-US" sz="2400" dirty="0" err="1" smtClean="0"/>
              <a:t>considerata</a:t>
            </a:r>
            <a:r>
              <a:rPr lang="en-US" sz="2400" dirty="0" smtClean="0"/>
              <a:t> </a:t>
            </a:r>
            <a:r>
              <a:rPr lang="en-US" sz="2400" dirty="0" err="1" smtClean="0"/>
              <a:t>importante</a:t>
            </a:r>
            <a:r>
              <a:rPr lang="en-US" sz="2400" dirty="0" smtClean="0"/>
              <a:t> per </a:t>
            </a:r>
            <a:r>
              <a:rPr lang="en-US" sz="2400" dirty="0" err="1" smtClean="0"/>
              <a:t>raggiungere</a:t>
            </a:r>
            <a:r>
              <a:rPr lang="en-US" sz="2400" dirty="0" smtClean="0"/>
              <a:t> </a:t>
            </a:r>
            <a:r>
              <a:rPr lang="en-US" sz="2400" dirty="0" err="1" smtClean="0"/>
              <a:t>obiettivi</a:t>
            </a:r>
            <a:r>
              <a:rPr lang="en-US" sz="2400" dirty="0" smtClean="0"/>
              <a:t> </a:t>
            </a:r>
            <a:r>
              <a:rPr lang="en-US" sz="2400" dirty="0" err="1" smtClean="0"/>
              <a:t>ottimali</a:t>
            </a:r>
            <a:r>
              <a:rPr lang="en-US" sz="2400" dirty="0" smtClean="0"/>
              <a:t>, ma ci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differenti</a:t>
            </a:r>
            <a:r>
              <a:rPr lang="en-US" sz="2400" dirty="0" smtClean="0"/>
              <a:t> </a:t>
            </a:r>
            <a:r>
              <a:rPr lang="en-US" sz="2400" dirty="0" err="1" smtClean="0"/>
              <a:t>visioni</a:t>
            </a:r>
            <a:r>
              <a:rPr lang="en-US" sz="2400" dirty="0" smtClean="0"/>
              <a:t> </a:t>
            </a:r>
            <a:r>
              <a:rPr lang="en-US" sz="2400" dirty="0" err="1" smtClean="0"/>
              <a:t>sulle</a:t>
            </a:r>
            <a:r>
              <a:rPr lang="en-US" sz="2400" dirty="0" smtClean="0"/>
              <a:t> </a:t>
            </a:r>
            <a:r>
              <a:rPr lang="en-US" sz="2400" dirty="0" err="1" smtClean="0"/>
              <a:t>pratiche</a:t>
            </a:r>
            <a:r>
              <a:rPr lang="en-US" sz="2400" dirty="0" smtClean="0"/>
              <a:t> </a:t>
            </a:r>
            <a:r>
              <a:rPr lang="en-US" sz="2400" dirty="0" err="1" smtClean="0"/>
              <a:t>riabilitative</a:t>
            </a:r>
            <a:r>
              <a:rPr lang="en-US" sz="2400" dirty="0" smtClean="0"/>
              <a:t> e </a:t>
            </a:r>
            <a:r>
              <a:rPr lang="en-US" sz="2400" dirty="0" err="1" smtClean="0"/>
              <a:t>sugli</a:t>
            </a:r>
            <a:r>
              <a:rPr lang="en-US" sz="2400" dirty="0" smtClean="0"/>
              <a:t> outcomes e </a:t>
            </a:r>
            <a:r>
              <a:rPr lang="en-US" sz="2400" dirty="0" err="1" smtClean="0"/>
              <a:t>considerevoli</a:t>
            </a:r>
            <a:r>
              <a:rPr lang="en-US" sz="2400" dirty="0" smtClean="0"/>
              <a:t> variant sui </a:t>
            </a:r>
            <a:r>
              <a:rPr lang="en-US" sz="2400" dirty="0" err="1" smtClean="0"/>
              <a:t>programmi</a:t>
            </a:r>
            <a:r>
              <a:rPr lang="en-US" sz="2400" dirty="0" smtClean="0"/>
              <a:t> e </a:t>
            </a:r>
            <a:r>
              <a:rPr lang="en-US" sz="2400" dirty="0" err="1" smtClean="0"/>
              <a:t>sulle</a:t>
            </a:r>
            <a:r>
              <a:rPr lang="en-US" sz="2400" dirty="0" smtClean="0"/>
              <a:t> </a:t>
            </a:r>
            <a:r>
              <a:rPr lang="en-US" sz="2400" dirty="0" err="1" smtClean="0"/>
              <a:t>durate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 </a:t>
            </a:r>
            <a:r>
              <a:rPr lang="en-US" sz="2400" dirty="0" err="1" smtClean="0"/>
              <a:t>poco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sugli</a:t>
            </a:r>
            <a:r>
              <a:rPr lang="en-US" sz="2400" dirty="0" smtClean="0"/>
              <a:t> </a:t>
            </a:r>
            <a:r>
              <a:rPr lang="en-US" sz="2400" dirty="0" err="1" smtClean="0"/>
              <a:t>effetti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riabilitazione</a:t>
            </a:r>
            <a:r>
              <a:rPr lang="en-US" sz="2400" dirty="0" smtClean="0"/>
              <a:t> a </a:t>
            </a:r>
            <a:r>
              <a:rPr lang="en-US" sz="2400" dirty="0" err="1" smtClean="0"/>
              <a:t>lungo</a:t>
            </a:r>
            <a:r>
              <a:rPr lang="en-US" sz="2400" dirty="0" smtClean="0"/>
              <a:t> </a:t>
            </a:r>
            <a:r>
              <a:rPr lang="en-US" sz="2400" dirty="0" err="1" smtClean="0"/>
              <a:t>termine</a:t>
            </a:r>
            <a:r>
              <a:rPr lang="en-US" sz="2400" dirty="0" smtClean="0"/>
              <a:t>. </a:t>
            </a: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2008"/>
            <a:ext cx="661747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61718" y="1557868"/>
            <a:ext cx="3174178" cy="42473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b="1" dirty="0" smtClean="0"/>
              <a:t>Queste precauzioni sono davvero utili per evitare la lussazione del neo impianto?</a:t>
            </a:r>
            <a:endParaRPr lang="it-IT" sz="2800" b="1" dirty="0"/>
          </a:p>
        </p:txBody>
      </p:sp>
      <p:pic>
        <p:nvPicPr>
          <p:cNvPr id="7170" name="Picture 2" descr="C:\Users\Fisiot 52\AppData\Local\Microsoft\Windows\Temporary Internet Files\Content.IE5\H91US1CZ\Punto-di-domanda1-266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11" y="980728"/>
            <a:ext cx="472468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53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17" y="114254"/>
            <a:ext cx="6883283" cy="32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968" y="3005720"/>
            <a:ext cx="8951536" cy="222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553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7211144" cy="936625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400" dirty="0"/>
              <a:t>Altre complicanze</a:t>
            </a:r>
          </a:p>
        </p:txBody>
      </p:sp>
      <p:sp>
        <p:nvSpPr>
          <p:cNvPr id="53252" name="Rectangle 1027"/>
          <p:cNvSpPr>
            <a:spLocks noGrp="1" noChangeArrowheads="1"/>
          </p:cNvSpPr>
          <p:nvPr>
            <p:ph idx="1"/>
          </p:nvPr>
        </p:nvSpPr>
        <p:spPr>
          <a:xfrm>
            <a:off x="144463" y="1844675"/>
            <a:ext cx="8964612" cy="4824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it-IT" altLang="it-IT" sz="2400" b="1" u="sng" dirty="0" smtClean="0"/>
              <a:t>l’embolia polmonare acuta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dirty="0" smtClean="0"/>
              <a:t>La trombosi venosa profonda è una complicanza frequente e pericolosa negli interventi chirurgici di protesi d’anca. L’embolia polmonare è la complicanza più pericolosa della TVP e rappresenta la principale causa di morte in questo tipo di chirurgia. Profilassi della TVP: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it-IT" altLang="it-IT" sz="2400" dirty="0" smtClean="0"/>
              <a:t>Mezzi fisici: mobilizzazione precoce, calza elastica a compressione graduata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it-IT" altLang="it-IT" sz="2400" dirty="0" smtClean="0"/>
              <a:t>Farmaci: anticoagulanti, eparina, acido acetilsalicilico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i="1" u="sng" dirty="0" smtClean="0"/>
              <a:t>Seguire le indicazioni del chirurgo per iniziare la FKT e per portare il paziente in posizione seduta</a:t>
            </a:r>
          </a:p>
        </p:txBody>
      </p:sp>
      <p:sp>
        <p:nvSpPr>
          <p:cNvPr id="5325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E9FE3DF-9E24-4365-8676-235622469A3B}" type="slidenum">
              <a:rPr lang="it-IT" altLang="it-IT">
                <a:solidFill>
                  <a:schemeClr val="tx2"/>
                </a:solidFill>
              </a:rPr>
              <a:pPr/>
              <a:t>32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20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4235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it-IT" altLang="it-IT" sz="2400" dirty="0" smtClean="0"/>
              <a:t>Lesioni nervose periferiche 0,6 – 2%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it-IT" altLang="it-IT" sz="2400" dirty="0" smtClean="0"/>
              <a:t>Fratture </a:t>
            </a:r>
            <a:r>
              <a:rPr lang="it-IT" altLang="it-IT" sz="2400" dirty="0" err="1" smtClean="0"/>
              <a:t>periprotesiche</a:t>
            </a:r>
            <a:r>
              <a:rPr lang="it-IT" altLang="it-IT" sz="2400" dirty="0" smtClean="0"/>
              <a:t> intraoperatorie 0,1 – 8%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it-IT" altLang="it-IT" sz="2400" dirty="0" smtClean="0"/>
              <a:t>Lesioni muscolo-tendinee 0,17 – 2,5%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it-IT" altLang="it-IT" sz="2400" dirty="0" smtClean="0"/>
              <a:t>Lussazioni delle componenti precoce 1 – 10%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it-IT" altLang="it-IT" sz="2400" dirty="0" smtClean="0"/>
              <a:t>Infezione precoce 1 – 2%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it-IT" altLang="it-IT" sz="2400" i="1" dirty="0" smtClean="0"/>
              <a:t>Mobilizzazione settica della protesi 8%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it-IT" altLang="it-IT" sz="2400" dirty="0" smtClean="0"/>
              <a:t>Incidenti anestesiologici, shock ipotensivo da cemento, emorragia acuta massiva, anemia post operatoria, ossificazioni eterotopiche, fratture </a:t>
            </a:r>
            <a:r>
              <a:rPr lang="it-IT" altLang="it-IT" sz="2400" dirty="0" err="1" smtClean="0"/>
              <a:t>periprotesiche</a:t>
            </a:r>
            <a:r>
              <a:rPr lang="it-IT" altLang="it-IT" sz="2400" dirty="0" smtClean="0"/>
              <a:t> post-operatorie, infezioni tardive, rottura meccanica delle componenti protesiche …</a:t>
            </a:r>
          </a:p>
        </p:txBody>
      </p:sp>
      <p:sp>
        <p:nvSpPr>
          <p:cNvPr id="5427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1DAB444-8520-4E95-99B4-BF31F2060871}" type="slidenum">
              <a:rPr lang="it-IT" altLang="it-IT">
                <a:solidFill>
                  <a:schemeClr val="tx2"/>
                </a:solidFill>
              </a:rPr>
              <a:pPr/>
              <a:t>33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35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6661150" cy="1100137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dirty="0"/>
              <a:t>3 considerazioni: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8713788" cy="4681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it-IT" altLang="it-IT" sz="2400" dirty="0" smtClean="0"/>
              <a:t>Aver eliminato il dolore non significa aver recuperato </a:t>
            </a:r>
            <a:r>
              <a:rPr lang="it-IT" altLang="it-IT" sz="2400" b="1" u="sng" dirty="0" smtClean="0"/>
              <a:t>la piena funzionalità articolare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it-IT" altLang="it-IT" sz="2400" dirty="0" smtClean="0"/>
              <a:t>Spesso i pazienti sono soggetti anziani: oltre alle complicanze già viste, va prevenuta la </a:t>
            </a:r>
            <a:r>
              <a:rPr lang="it-IT" altLang="it-IT" sz="2400" b="1" u="sng" dirty="0" err="1" smtClean="0"/>
              <a:t>sdr</a:t>
            </a:r>
            <a:r>
              <a:rPr lang="it-IT" altLang="it-IT" sz="2400" b="1" u="sng" dirty="0" smtClean="0"/>
              <a:t> da immobilizzazione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it-IT" altLang="it-IT" sz="2400" b="1" u="sng" dirty="0" smtClean="0"/>
              <a:t>La protesi non è eterna</a:t>
            </a:r>
            <a:r>
              <a:rPr lang="it-IT" altLang="it-IT" sz="2400" dirty="0" smtClean="0"/>
              <a:t>: svolge bene le sue funzioni, anche a lungo termine, a patto che non venga usurata da un superlavoro e da un aumento ponderale eccessivo</a:t>
            </a:r>
          </a:p>
        </p:txBody>
      </p:sp>
      <p:sp>
        <p:nvSpPr>
          <p:cNvPr id="5529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610235C-142C-445D-A484-7E97CEFBFAA9}" type="slidenum">
              <a:rPr lang="it-IT" altLang="it-IT">
                <a:solidFill>
                  <a:schemeClr val="tx2"/>
                </a:solidFill>
              </a:rPr>
              <a:pPr/>
              <a:t>34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9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784976" cy="1439565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Valutazione </a:t>
            </a:r>
            <a:r>
              <a:rPr lang="it-IT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riabilitativa</a:t>
            </a:r>
            <a:endParaRPr lang="it-IT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205038"/>
            <a:ext cx="8893175" cy="453548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b="1" u="sng" dirty="0" smtClean="0"/>
              <a:t>anamnesi</a:t>
            </a:r>
            <a:r>
              <a:rPr lang="it-IT" altLang="it-IT" sz="2400" dirty="0" smtClean="0"/>
              <a:t> rispetto alla persona (età, occupazione, barriere </a:t>
            </a:r>
            <a:r>
              <a:rPr lang="it-IT" altLang="it-IT" sz="2400" dirty="0" err="1" smtClean="0"/>
              <a:t>archittetoniche</a:t>
            </a:r>
            <a:r>
              <a:rPr lang="it-IT" altLang="it-IT" sz="2400" dirty="0" smtClean="0"/>
              <a:t>), rispetto alla patologia: verificare il quadro clinico della patologia di base e il coinvolgimento di altre articolazioni</a:t>
            </a:r>
          </a:p>
          <a:p>
            <a:pPr eaLnBrk="1" hangingPunct="1"/>
            <a:r>
              <a:rPr lang="it-IT" altLang="it-IT" sz="2400" dirty="0" smtClean="0"/>
              <a:t>Verificare il tipo di fissazione e la via d’accesso</a:t>
            </a:r>
          </a:p>
          <a:p>
            <a:pPr eaLnBrk="1" hangingPunct="1"/>
            <a:r>
              <a:rPr lang="it-IT" altLang="it-IT" sz="2400" b="1" u="sng" dirty="0" smtClean="0"/>
              <a:t>Esame soggettivo</a:t>
            </a:r>
            <a:r>
              <a:rPr lang="it-IT" altLang="it-IT" sz="2400" dirty="0" smtClean="0"/>
              <a:t>: quali sintomi riferisce il paziente, soprattutto se vi è dolore, di che tipo (nell’immediato post-operatorio </a:t>
            </a:r>
            <a:r>
              <a:rPr lang="it-IT" altLang="it-IT" sz="2400" dirty="0" smtClean="0">
                <a:sym typeface="Wingdings" pitchFamily="2" charset="2"/>
              </a:rPr>
              <a:t> dolore chirurgico)</a:t>
            </a:r>
            <a:endParaRPr lang="it-IT" altLang="it-IT" sz="2400" dirty="0" smtClean="0"/>
          </a:p>
        </p:txBody>
      </p:sp>
      <p:sp>
        <p:nvSpPr>
          <p:cNvPr id="563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F4455CB-4CC5-4133-9CFF-4DF1A85CD189}" type="slidenum">
              <a:rPr lang="it-IT" altLang="it-IT">
                <a:solidFill>
                  <a:schemeClr val="tx2"/>
                </a:solidFill>
              </a:rPr>
              <a:pPr/>
              <a:t>35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6157912" cy="1462087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5400" dirty="0"/>
              <a:t>Esame obiettivo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017713"/>
            <a:ext cx="8631238" cy="4219575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altLang="it-IT" sz="2400" b="1" u="sng" dirty="0" smtClean="0"/>
              <a:t>Esame articolare</a:t>
            </a:r>
            <a:r>
              <a:rPr lang="it-IT" altLang="it-IT" sz="2400" dirty="0" smtClean="0"/>
              <a:t>: l’intervento dovrebbe aver tolto limitazioni articolari, in particolare il flesso d’anca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b="1" u="sng" dirty="0" smtClean="0"/>
              <a:t>Esame muscolare</a:t>
            </a:r>
            <a:r>
              <a:rPr lang="it-IT" altLang="it-IT" sz="2400" dirty="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sz="2400" dirty="0" smtClean="0"/>
              <a:t>in base alla via d’accesso, diversi muscoli possono essere coinvolti. La più frequente, la via laterale, coinvolge il medio-gluteo.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sz="2400" dirty="0" smtClean="0"/>
              <a:t>Se l’intervento è risultato di una patologia degenerativa, probabilmente vi sarà presente precedente ipotrofia, e forse anche retrazioni mio-fasciali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sz="2400" dirty="0" smtClean="0"/>
              <a:t>Presenza di contratture muscolari, ad es. dello psoas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b="1" u="sng" dirty="0" smtClean="0"/>
              <a:t>Ispezione e palpazione</a:t>
            </a:r>
            <a:r>
              <a:rPr lang="it-IT" altLang="it-IT" sz="2400" dirty="0" smtClean="0"/>
              <a:t> del tessuto </a:t>
            </a:r>
            <a:r>
              <a:rPr lang="it-IT" altLang="it-IT" sz="2400" dirty="0" err="1" smtClean="0"/>
              <a:t>pericicatriziale</a:t>
            </a:r>
            <a:r>
              <a:rPr lang="it-IT" altLang="it-IT" sz="2400" dirty="0" smtClean="0"/>
              <a:t>: </a:t>
            </a:r>
            <a:r>
              <a:rPr lang="it-IT" altLang="it-IT" sz="2400" dirty="0" err="1" smtClean="0"/>
              <a:t>ev</a:t>
            </a:r>
            <a:r>
              <a:rPr lang="it-IT" altLang="it-IT" sz="2400" dirty="0" smtClean="0"/>
              <a:t>. aderenze e scarso scorrimento</a:t>
            </a:r>
          </a:p>
        </p:txBody>
      </p:sp>
      <p:sp>
        <p:nvSpPr>
          <p:cNvPr id="5734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70DF978-635D-4816-99C0-BFE843EB82E8}" type="slidenum">
              <a:rPr lang="it-IT" altLang="it-IT">
                <a:solidFill>
                  <a:schemeClr val="tx2"/>
                </a:solidFill>
              </a:rPr>
              <a:pPr/>
              <a:t>36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8784976" cy="136815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5400" dirty="0"/>
              <a:t>Valutazione funzionale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17713"/>
            <a:ext cx="8415338" cy="44354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Passaggi posturali: educando ad eseguirli in sicurezza ed autonomia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Capacità di muovere l’arto in decubito, ad es. sollevarlo dal piano del letto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Stazione eretta e deambulazione con ausili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Scelta dell’ausilio più adatto (deambulatore o stampelle canadesi)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Valutazione della forza e delle competenze dell’altro arto inferiore e degli arti superiori</a:t>
            </a:r>
          </a:p>
        </p:txBody>
      </p:sp>
      <p:sp>
        <p:nvSpPr>
          <p:cNvPr id="5837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B83D8B5-4305-4232-B8CE-DE77896BB1ED}" type="slidenum">
              <a:rPr lang="it-IT" altLang="it-IT">
                <a:solidFill>
                  <a:schemeClr val="tx2"/>
                </a:solidFill>
              </a:rPr>
              <a:pPr/>
              <a:t>37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653136"/>
            <a:ext cx="8856984" cy="1143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400" dirty="0"/>
              <a:t>Esempi di </a:t>
            </a:r>
            <a:r>
              <a:rPr lang="it-IT" sz="4400" dirty="0" smtClean="0"/>
              <a:t>Scale </a:t>
            </a:r>
            <a:r>
              <a:rPr lang="it-IT" sz="4400" dirty="0"/>
              <a:t>di valutazione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49275"/>
            <a:ext cx="8559800" cy="424787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b="1" u="sng" dirty="0" smtClean="0"/>
              <a:t>WOMAC</a:t>
            </a:r>
            <a:r>
              <a:rPr lang="it-IT" altLang="it-IT" sz="2400" dirty="0" smtClean="0"/>
              <a:t> (Western Ontario and </a:t>
            </a:r>
            <a:r>
              <a:rPr lang="it-IT" altLang="it-IT" sz="2400" dirty="0" err="1" smtClean="0"/>
              <a:t>McMaster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universities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osteoarthritis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index</a:t>
            </a:r>
            <a:r>
              <a:rPr lang="it-IT" altLang="it-IT" sz="2400" dirty="0" smtClean="0"/>
              <a:t>): molto usata per la misurazione della disabilità da artrosi, in particolare per coxartrosi e gonartrosi. Gold standard per la valutazione dell’efficacia di trattamenti farmacologici e riabilitativi</a:t>
            </a:r>
          </a:p>
          <a:p>
            <a:pPr eaLnBrk="1" hangingPunct="1"/>
            <a:r>
              <a:rPr lang="it-IT" altLang="it-IT" sz="2400" b="1" u="sng" dirty="0" err="1" smtClean="0"/>
              <a:t>Harrip</a:t>
            </a:r>
            <a:r>
              <a:rPr lang="it-IT" altLang="it-IT" sz="2400" b="1" u="sng" dirty="0" smtClean="0"/>
              <a:t> Hip Score</a:t>
            </a:r>
            <a:r>
              <a:rPr lang="it-IT" altLang="it-IT" sz="2400" dirty="0" smtClean="0"/>
              <a:t>: scala per la coxartrosi, </a:t>
            </a:r>
            <a:r>
              <a:rPr lang="it-IT" altLang="it-IT" sz="2400" dirty="0" err="1" smtClean="0"/>
              <a:t>gold</a:t>
            </a:r>
            <a:r>
              <a:rPr lang="it-IT" altLang="it-IT" sz="2400" dirty="0" smtClean="0"/>
              <a:t> standard per la valutazione della chirurgia e successiva riabilitazione. Punteggio </a:t>
            </a:r>
            <a:r>
              <a:rPr lang="it-IT" altLang="it-IT" sz="2400" dirty="0" err="1" smtClean="0"/>
              <a:t>max</a:t>
            </a:r>
            <a:r>
              <a:rPr lang="it-IT" altLang="it-IT" sz="2400" dirty="0" smtClean="0"/>
              <a:t> 100; sotto i 70 risultato dell’intervento chirurgico scarso</a:t>
            </a:r>
          </a:p>
        </p:txBody>
      </p:sp>
      <p:sp>
        <p:nvSpPr>
          <p:cNvPr id="5939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37A7A7AF-9ED4-4F0E-ADFE-D05EBFDAB237}" type="slidenum">
              <a:rPr lang="it-IT" altLang="it-IT">
                <a:solidFill>
                  <a:schemeClr val="tx2"/>
                </a:solidFill>
              </a:rPr>
              <a:pPr/>
              <a:t>38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848674" cy="1366986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/>
              <a:t>Obiettivi </a:t>
            </a:r>
            <a:br>
              <a:rPr lang="it-IT" sz="4000" dirty="0"/>
            </a:br>
            <a:r>
              <a:rPr lang="it-IT" sz="4000" dirty="0"/>
              <a:t>Immediato post-operatorio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205038"/>
            <a:ext cx="8713788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400" b="1" dirty="0" smtClean="0"/>
              <a:t>Prevenire le complicanze: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 smtClean="0"/>
              <a:t>La lussazione della protesi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 smtClean="0"/>
              <a:t>La TVP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 smtClean="0"/>
              <a:t>La </a:t>
            </a:r>
            <a:r>
              <a:rPr lang="it-IT" altLang="it-IT" sz="2400" dirty="0" err="1" smtClean="0"/>
              <a:t>sdr</a:t>
            </a:r>
            <a:r>
              <a:rPr lang="it-IT" altLang="it-IT" sz="2400" dirty="0" smtClean="0"/>
              <a:t> da immobilizzazione </a:t>
            </a:r>
            <a:r>
              <a:rPr lang="it-IT" altLang="it-IT" sz="2400" dirty="0" smtClean="0">
                <a:sym typeface="Wingdings" pitchFamily="2" charset="2"/>
              </a:rPr>
              <a:t> </a:t>
            </a:r>
            <a:r>
              <a:rPr lang="it-IT" altLang="it-IT" sz="2400" i="1" dirty="0" smtClean="0">
                <a:sym typeface="Wingdings" pitchFamily="2" charset="2"/>
              </a:rPr>
              <a:t>“tirar fuori dal letto prima possibile il paziente, soprattutto se è anziano”:</a:t>
            </a:r>
            <a:r>
              <a:rPr lang="it-IT" altLang="it-IT" sz="2400" dirty="0" smtClean="0">
                <a:sym typeface="Wingdings" pitchFamily="2" charset="2"/>
              </a:rPr>
              <a:t> il paziente può essere educato alla stazione eretta e alla deambulazione subito, anche se a carico protetto</a:t>
            </a:r>
            <a:endParaRPr lang="it-IT" altLang="it-IT" sz="2400" dirty="0" smtClean="0"/>
          </a:p>
        </p:txBody>
      </p:sp>
      <p:sp>
        <p:nvSpPr>
          <p:cNvPr id="6041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987B934-D65A-4071-99F1-BF72B167083B}" type="slidenum">
              <a:rPr lang="it-IT" altLang="it-IT">
                <a:solidFill>
                  <a:schemeClr val="tx2"/>
                </a:solidFill>
              </a:rPr>
              <a:pPr/>
              <a:t>39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11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147248" cy="5112568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“Protracted </a:t>
            </a:r>
            <a:r>
              <a:rPr lang="en-US" sz="2400" i="1" dirty="0"/>
              <a:t>physical </a:t>
            </a:r>
            <a:r>
              <a:rPr lang="en-US" sz="2400" i="1" dirty="0" smtClean="0"/>
              <a:t>impairment </a:t>
            </a:r>
            <a:r>
              <a:rPr lang="en-US" sz="2400" i="1" dirty="0"/>
              <a:t>and activity limitations are </a:t>
            </a:r>
            <a:r>
              <a:rPr lang="en-US" sz="2400" i="1" dirty="0" smtClean="0"/>
              <a:t>reported, </a:t>
            </a:r>
            <a:r>
              <a:rPr lang="en-US" sz="2400" i="1" dirty="0"/>
              <a:t>and </a:t>
            </a:r>
            <a:r>
              <a:rPr lang="en-US" sz="2400" b="1" i="1" u="sng" dirty="0"/>
              <a:t>systematic reviews of physical therapy interventions </a:t>
            </a:r>
            <a:r>
              <a:rPr lang="en-US" sz="2400" b="1" i="1" u="sng" dirty="0" smtClean="0"/>
              <a:t>post surgery conclude that no one particular approach is clearly superior </a:t>
            </a:r>
            <a:r>
              <a:rPr lang="en-US" sz="2400" i="1" dirty="0" smtClean="0"/>
              <a:t>in addressing these and other outcomes.”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There are no </a:t>
            </a:r>
            <a:r>
              <a:rPr lang="en-US" sz="2400" dirty="0"/>
              <a:t>North American evidence-based clinical practice </a:t>
            </a:r>
            <a:r>
              <a:rPr lang="en-US" sz="2400" dirty="0" smtClean="0"/>
              <a:t>guidelines </a:t>
            </a:r>
            <a:r>
              <a:rPr lang="en-US" sz="2400" dirty="0"/>
              <a:t>to inform health professionals’ and patients’ decisions about appropriate rehabilitation care.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767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257800"/>
            <a:ext cx="7630616" cy="1267544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/>
              <a:t>Obiettivi </a:t>
            </a:r>
            <a:br>
              <a:rPr lang="it-IT" sz="4000" dirty="0"/>
            </a:br>
            <a:r>
              <a:rPr lang="it-IT" sz="4000" dirty="0"/>
              <a:t>Immediato post-operatorio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569325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it-IT" altLang="it-IT" sz="2400" b="1" dirty="0" smtClean="0"/>
              <a:t>Raggiungere quanto prima l’autonomia nella gestione delle posture a letto e nel controllo dei passaggi posturali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endParaRPr lang="it-IT" altLang="it-IT" sz="2400" dirty="0" smtClean="0"/>
          </a:p>
          <a:p>
            <a:pPr marL="1009650" lvl="1" indent="-609600" eaLnBrk="1" hangingPunct="1">
              <a:lnSpc>
                <a:spcPct val="80000"/>
              </a:lnSpc>
            </a:pPr>
            <a:r>
              <a:rPr lang="it-IT" altLang="it-IT" sz="2400" dirty="0" smtClean="0"/>
              <a:t>Esercizi per gli arti superiori</a:t>
            </a:r>
            <a:endParaRPr lang="it-IT" altLang="it-IT" sz="2400" b="1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endParaRPr lang="it-IT" altLang="it-IT" sz="2400" b="1" dirty="0" smtClean="0"/>
          </a:p>
          <a:p>
            <a:pPr marL="1009650" lvl="1" indent="-609600" eaLnBrk="1" hangingPunct="1">
              <a:lnSpc>
                <a:spcPct val="80000"/>
              </a:lnSpc>
            </a:pPr>
            <a:r>
              <a:rPr lang="it-IT" altLang="it-IT" sz="2400" dirty="0" smtClean="0"/>
              <a:t>Esercizi</a:t>
            </a:r>
            <a:r>
              <a:rPr lang="it-IT" altLang="it-IT" sz="2400" b="1" dirty="0" smtClean="0"/>
              <a:t> </a:t>
            </a:r>
            <a:r>
              <a:rPr lang="it-IT" altLang="it-IT" sz="2400" dirty="0" smtClean="0"/>
              <a:t>per l’arto “sano”: di rinforzo; distali di auto-mobilizzazione della caviglia.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endParaRPr lang="it-IT" altLang="it-IT" sz="2400" dirty="0" smtClean="0"/>
          </a:p>
          <a:p>
            <a:pPr marL="1009650" lvl="1" indent="-609600" eaLnBrk="1" hangingPunct="1">
              <a:lnSpc>
                <a:spcPct val="80000"/>
              </a:lnSpc>
            </a:pPr>
            <a:r>
              <a:rPr lang="it-IT" altLang="it-IT" sz="2400" dirty="0" smtClean="0"/>
              <a:t>esercizi per il piede dell’arto operato, al fine anche di stimolare la circolazione;</a:t>
            </a:r>
          </a:p>
        </p:txBody>
      </p:sp>
      <p:sp>
        <p:nvSpPr>
          <p:cNvPr id="6144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CBCBD0E-4B77-4B80-8816-1909B6E386C6}" type="slidenum">
              <a:rPr lang="it-IT" altLang="it-IT">
                <a:solidFill>
                  <a:schemeClr val="tx2"/>
                </a:solidFill>
              </a:rPr>
              <a:pPr/>
              <a:t>40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5809" y="214313"/>
            <a:ext cx="2543294" cy="1462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0975" y="2781300"/>
            <a:ext cx="8712200" cy="396081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smtClean="0"/>
              <a:t>Iniziare la </a:t>
            </a:r>
            <a:r>
              <a:rPr lang="it-IT" altLang="it-IT" sz="2400" b="1" smtClean="0"/>
              <a:t>mobilizzazione dell’arto operato</a:t>
            </a:r>
            <a:r>
              <a:rPr lang="it-IT" altLang="it-IT" sz="2400" smtClean="0"/>
              <a:t>, nel rispetto del range possibile, recuperando aspetti informativi</a:t>
            </a:r>
          </a:p>
          <a:p>
            <a:pPr eaLnBrk="1" hangingPunct="1"/>
            <a:r>
              <a:rPr lang="it-IT" altLang="it-IT" sz="2400" b="1" smtClean="0"/>
              <a:t>Esercizi per la ricostruzione di un adeguato campo afferenziale</a:t>
            </a:r>
            <a:r>
              <a:rPr lang="it-IT" altLang="it-IT" sz="2400" smtClean="0"/>
              <a:t> per il recupero di un movimento adattabile attraverso l’elaborazione di informazioni tattili, cinestesiche e pressorie</a:t>
            </a:r>
          </a:p>
          <a:p>
            <a:pPr eaLnBrk="1" hangingPunct="1"/>
            <a:r>
              <a:rPr lang="it-IT" altLang="it-IT" sz="2400" b="1" smtClean="0"/>
              <a:t>Esercizi assistiti all’anca operata</a:t>
            </a:r>
            <a:r>
              <a:rPr lang="it-IT" altLang="it-IT" sz="2400" smtClean="0"/>
              <a:t>, isometriche di glutei e quadricipite. Evitare rinforzi contro-resistenza in leg-extension, che fanno leva sulla diafisi femorale</a:t>
            </a:r>
          </a:p>
        </p:txBody>
      </p:sp>
      <p:pic>
        <p:nvPicPr>
          <p:cNvPr id="6246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88913"/>
            <a:ext cx="3233737" cy="2590800"/>
          </a:xfrm>
          <a:noFill/>
        </p:spPr>
      </p:pic>
      <p:sp>
        <p:nvSpPr>
          <p:cNvPr id="62469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0B3029E-ECC7-46DA-B8AF-897BFA5719E8}" type="slidenum">
              <a:rPr lang="it-IT" altLang="it-IT">
                <a:solidFill>
                  <a:schemeClr val="tx2"/>
                </a:solidFill>
              </a:rPr>
              <a:pPr/>
              <a:t>41</a:t>
            </a:fld>
            <a:endParaRPr lang="it-IT" altLang="it-IT">
              <a:solidFill>
                <a:schemeClr val="tx2"/>
              </a:solidFill>
            </a:endParaRPr>
          </a:p>
        </p:txBody>
      </p:sp>
      <p:pic>
        <p:nvPicPr>
          <p:cNvPr id="6247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6273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951" cy="1296144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400" dirty="0"/>
              <a:t>prime </a:t>
            </a:r>
            <a:r>
              <a:rPr lang="it-IT" sz="4400" dirty="0" smtClean="0"/>
              <a:t>giornate </a:t>
            </a:r>
            <a:br>
              <a:rPr lang="it-IT" sz="4400" dirty="0" smtClean="0"/>
            </a:br>
            <a:r>
              <a:rPr lang="it-IT" sz="4400" dirty="0" smtClean="0"/>
              <a:t>post-operatorie</a:t>
            </a:r>
            <a:endParaRPr lang="it-IT" sz="44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9144000" cy="49117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Graduale adattamento alla posizione seduta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 le gambe fuori dal letto, attenzione piano di seduta troppo basso, non vanno superati i 90° di </a:t>
            </a:r>
            <a:r>
              <a:rPr lang="it-I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flex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Esercizi in posizione seduta, di rinforzo del quadricipite, di stabilizzazione del tronco, di trasferimento del carico da un ischio all’altro. 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it-I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un paziente anziano, defedato, che ha perso molto sangue durante l’intervento, è possibile l’instaurarsi di una </a:t>
            </a:r>
            <a:r>
              <a:rPr lang="it-IT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sindrome ipocinetica.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raggiungimento della posizione seduta deve essere più precoce possibile: va prevenuto l’allettamento.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it-IT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Raggiunta la posizione seduta, posso puntare ad organizzare e </a:t>
            </a:r>
            <a:r>
              <a:rPr lang="it-IT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recuperare l’attività muscolare di fissazione dell’anca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molto spesso i glutei vengono coinvolti dall’accesso chirurgico e va </a:t>
            </a:r>
            <a:r>
              <a:rPr lang="it-I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ristimolata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 capacità di stabilizzare il bacino, soprattutto sul piano frontale </a:t>
            </a:r>
          </a:p>
        </p:txBody>
      </p:sp>
      <p:sp>
        <p:nvSpPr>
          <p:cNvPr id="6349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ACC6B14-0204-46B6-AF4A-85A4E722EAA8}" type="slidenum">
              <a:rPr lang="it-IT" altLang="it-IT">
                <a:solidFill>
                  <a:schemeClr val="tx2"/>
                </a:solidFill>
              </a:rPr>
              <a:pPr/>
              <a:t>42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99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US" dirty="0"/>
              <a:t>Post-Operative Exercises Weeks 1-4 for Total Hip </a:t>
            </a:r>
            <a:r>
              <a:rPr lang="en-US" dirty="0" smtClean="0"/>
              <a:t>Replacement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youtu.be/9eU8G038zFo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7398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4313"/>
            <a:ext cx="8404423" cy="1462087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 smtClean="0"/>
              <a:t>Obiettivo in fase precocemente sub-acuta:</a:t>
            </a:r>
            <a:r>
              <a:rPr lang="it-IT" sz="4000" dirty="0"/>
              <a:t> </a:t>
            </a:r>
            <a:r>
              <a:rPr lang="it-IT" sz="4000" dirty="0" smtClean="0"/>
              <a:t>stazione </a:t>
            </a:r>
            <a:r>
              <a:rPr lang="it-IT" sz="4000" dirty="0"/>
              <a:t>eretta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17713"/>
            <a:ext cx="4537075" cy="4840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500" smtClean="0"/>
              <a:t>Va presa coscienza del carico concesso sull’arto operato, con l’ausilio di una bilancia. Si impostano esercizi di </a:t>
            </a:r>
            <a:r>
              <a:rPr lang="it-IT" altLang="it-IT" sz="2500" b="1" u="sng" smtClean="0"/>
              <a:t>trasferimento controllato di carico</a:t>
            </a:r>
            <a:r>
              <a:rPr lang="it-IT" altLang="it-IT" sz="2500" smtClean="0"/>
              <a:t> e si educa il paziente all’utilizzo di stampelle canadesi, dove è possibile; se il paziente è anziano e manca ancora di stabilità, può essere necessario l’uso di un deambulatore.</a:t>
            </a:r>
          </a:p>
        </p:txBody>
      </p:sp>
      <p:sp>
        <p:nvSpPr>
          <p:cNvPr id="64516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B0E4302-48B1-4044-A3EC-9C14948EAC43}" type="slidenum">
              <a:rPr lang="it-IT" altLang="it-IT">
                <a:solidFill>
                  <a:schemeClr val="tx2"/>
                </a:solidFill>
              </a:rPr>
              <a:pPr/>
              <a:t>44</a:t>
            </a:fld>
            <a:endParaRPr lang="it-IT" altLang="it-IT">
              <a:solidFill>
                <a:schemeClr val="tx2"/>
              </a:solidFill>
            </a:endParaRP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13100"/>
            <a:ext cx="29876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54213"/>
            <a:ext cx="13065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58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3238"/>
            <a:ext cx="4992688" cy="5084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Si continuano gli </a:t>
            </a:r>
            <a:r>
              <a:rPr lang="it-IT" altLang="it-IT" sz="2400" b="1" u="sng" smtClean="0"/>
              <a:t>esercizi di mobilizzazione e di rinforzo a letto</a:t>
            </a:r>
            <a:r>
              <a:rPr lang="it-IT" altLang="it-IT" sz="2400" smtClean="0"/>
              <a:t>, aumentando la resistenza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Vanno </a:t>
            </a:r>
            <a:r>
              <a:rPr lang="it-IT" altLang="it-IT" sz="2400" b="1" u="sng" smtClean="0"/>
              <a:t>curati i passaggi posturali</a:t>
            </a:r>
            <a:r>
              <a:rPr lang="it-IT" altLang="it-IT" sz="2400" smtClean="0"/>
              <a:t>, sia per l’autonomia del paziente che per prevenire direzioni pericolose per la protesi.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Continuo con gli esercizi di stabilizzazione a livello del bacino; in questa fase punterò anche a riorganizzare la capacità di orientamento dell’arto nella </a:t>
            </a:r>
            <a:r>
              <a:rPr lang="it-IT" altLang="it-IT" sz="2400" b="1" u="sng" smtClean="0"/>
              <a:t>fase di oscillazione del cammino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smtClean="0"/>
          </a:p>
        </p:txBody>
      </p:sp>
      <p:pic>
        <p:nvPicPr>
          <p:cNvPr id="65539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644900"/>
            <a:ext cx="3694113" cy="2273300"/>
          </a:xfrm>
          <a:noFill/>
        </p:spPr>
      </p:pic>
      <p:sp>
        <p:nvSpPr>
          <p:cNvPr id="65540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C6E97F1-C90C-40D0-BFF8-F4CAAD6E644D}" type="slidenum">
              <a:rPr lang="it-IT" altLang="it-IT">
                <a:solidFill>
                  <a:schemeClr val="tx2"/>
                </a:solidFill>
              </a:rPr>
              <a:pPr/>
              <a:t>45</a:t>
            </a:fld>
            <a:endParaRPr lang="it-IT" altLang="it-IT">
              <a:solidFill>
                <a:schemeClr val="tx2"/>
              </a:solidFill>
            </a:endParaRPr>
          </a:p>
        </p:txBody>
      </p:sp>
      <p:pic>
        <p:nvPicPr>
          <p:cNvPr id="6554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33464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12"/>
          <p:cNvSpPr txBox="1">
            <a:spLocks noChangeArrowheads="1"/>
          </p:cNvSpPr>
          <p:nvPr/>
        </p:nvSpPr>
        <p:spPr bwMode="auto">
          <a:xfrm>
            <a:off x="5867400" y="1916113"/>
            <a:ext cx="31956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/>
              <a:t>Lavorare sul controllo</a:t>
            </a:r>
          </a:p>
          <a:p>
            <a:pPr eaLnBrk="1" hangingPunct="1"/>
            <a:r>
              <a:rPr lang="it-IT" altLang="it-IT" sz="2400"/>
              <a:t>Dell’abduzione e</a:t>
            </a:r>
          </a:p>
          <a:p>
            <a:pPr eaLnBrk="1" hangingPunct="1"/>
            <a:r>
              <a:rPr lang="it-IT" altLang="it-IT" sz="2400"/>
              <a:t>dell’allineamento </a:t>
            </a:r>
          </a:p>
          <a:p>
            <a:pPr eaLnBrk="1" hangingPunct="1"/>
            <a:r>
              <a:rPr lang="it-IT" altLang="it-IT" sz="2400"/>
              <a:t>anca-ginocchio-tallone</a:t>
            </a:r>
          </a:p>
        </p:txBody>
      </p:sp>
      <p:sp>
        <p:nvSpPr>
          <p:cNvPr id="65543" name="Rectangle 14"/>
          <p:cNvSpPr>
            <a:spLocks noChangeArrowheads="1"/>
          </p:cNvSpPr>
          <p:nvPr/>
        </p:nvSpPr>
        <p:spPr bwMode="auto">
          <a:xfrm>
            <a:off x="5795963" y="1916113"/>
            <a:ext cx="3168650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altLang="it-IT"/>
          </a:p>
        </p:txBody>
      </p:sp>
      <p:sp>
        <p:nvSpPr>
          <p:cNvPr id="65544" name="Text Box 15"/>
          <p:cNvSpPr txBox="1">
            <a:spLocks noChangeArrowheads="1"/>
          </p:cNvSpPr>
          <p:nvPr/>
        </p:nvSpPr>
        <p:spPr bwMode="auto">
          <a:xfrm>
            <a:off x="5099050" y="6040438"/>
            <a:ext cx="4081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/>
              <a:t>Passaggi posturali più dinamici ma sempre attenti a non addurre</a:t>
            </a:r>
          </a:p>
        </p:txBody>
      </p:sp>
    </p:spTree>
    <p:extLst>
      <p:ext uri="{BB962C8B-B14F-4D97-AF65-F5344CB8AC3E}">
        <p14:creationId xmlns:p14="http://schemas.microsoft.com/office/powerpoint/2010/main" val="11156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892480" cy="1392385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 smtClean="0"/>
              <a:t>Recupero funzionale del cammino e graduale concessione del </a:t>
            </a:r>
            <a:r>
              <a:rPr lang="it-IT" sz="4000" dirty="0"/>
              <a:t>carico </a:t>
            </a:r>
            <a:r>
              <a:rPr lang="it-IT" sz="4000" dirty="0" smtClean="0"/>
              <a:t>completo</a:t>
            </a:r>
            <a:endParaRPr lang="it-IT" sz="4000" dirty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76872"/>
            <a:ext cx="8712968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b="1" u="sng" dirty="0" smtClean="0"/>
              <a:t>Esercizi per il TCC</a:t>
            </a:r>
            <a:r>
              <a:rPr lang="it-IT" altLang="it-IT" sz="2400" dirty="0" smtClean="0"/>
              <a:t>, con progressivo incremento del carico e della capacità di equilibrio: in particolare va riorganizzato il ruolo dell’anca nel trasferimento, nell’accettazione e nel mantenimento dinamico del carico sull’arto inferiore, nell’ottica di un recupero del carico non solo quantitativo.</a:t>
            </a:r>
          </a:p>
          <a:p>
            <a:pPr marL="0" indent="0" eaLnBrk="1" hangingPunct="1">
              <a:buNone/>
            </a:pPr>
            <a:endParaRPr lang="it-IT" altLang="it-IT" sz="2400" dirty="0" smtClean="0"/>
          </a:p>
          <a:p>
            <a:pPr eaLnBrk="1" hangingPunct="1"/>
            <a:r>
              <a:rPr lang="it-IT" altLang="it-IT" sz="2400" b="1" u="sng" dirty="0" smtClean="0"/>
              <a:t>Educazione all’economia articolare</a:t>
            </a:r>
            <a:r>
              <a:rPr lang="it-IT" altLang="it-IT" sz="2400" dirty="0" smtClean="0"/>
              <a:t> e comunque a evitare le posizioni a rischio per la protesi</a:t>
            </a:r>
          </a:p>
        </p:txBody>
      </p:sp>
      <p:sp>
        <p:nvSpPr>
          <p:cNvPr id="6656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F97AB13-99B5-4A18-97E9-B353C2EEA5AC}" type="slidenum">
              <a:rPr lang="it-IT" altLang="it-IT">
                <a:solidFill>
                  <a:schemeClr val="tx2"/>
                </a:solidFill>
              </a:rPr>
              <a:pPr/>
              <a:t>46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61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US" dirty="0"/>
              <a:t>Post-Operative Exercises Weeks 4-6 for Total Hip </a:t>
            </a:r>
            <a:r>
              <a:rPr lang="en-US" dirty="0" smtClean="0"/>
              <a:t>Replacement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youtu.be/1GEnWTeTcIk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4326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379363" y="188640"/>
            <a:ext cx="8297093" cy="1224136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400" dirty="0"/>
              <a:t>Salire e scendere le scale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017713"/>
            <a:ext cx="4524375" cy="484028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dirty="0" smtClean="0"/>
              <a:t>Può essere insegnato già in fase precoce in vista della dimissione e ritorno a domicilio</a:t>
            </a:r>
          </a:p>
          <a:p>
            <a:pPr eaLnBrk="1" hangingPunct="1"/>
            <a:r>
              <a:rPr lang="it-IT" altLang="it-IT" sz="2400" dirty="0" smtClean="0"/>
              <a:t>Con due canadesi o 1 canadese e corrimano</a:t>
            </a:r>
          </a:p>
          <a:p>
            <a:pPr eaLnBrk="1" hangingPunct="1"/>
            <a:r>
              <a:rPr lang="it-IT" altLang="it-IT" sz="2400" dirty="0" smtClean="0"/>
              <a:t>Salire: sale “la sana”</a:t>
            </a:r>
          </a:p>
          <a:p>
            <a:pPr eaLnBrk="1" hangingPunct="1"/>
            <a:r>
              <a:rPr lang="it-IT" altLang="it-IT" sz="2400" dirty="0" smtClean="0"/>
              <a:t>Scendere: prima stampelle, “l’arto malato” e poi “il sano”</a:t>
            </a:r>
          </a:p>
        </p:txBody>
      </p:sp>
      <p:pic>
        <p:nvPicPr>
          <p:cNvPr id="6758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05038"/>
            <a:ext cx="4464050" cy="1495425"/>
          </a:xfrm>
          <a:noFill/>
        </p:spPr>
      </p:pic>
      <p:sp>
        <p:nvSpPr>
          <p:cNvPr id="67589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72BF88B-21D5-4C1F-A795-3A1D7EF4F45E}" type="slidenum">
              <a:rPr lang="it-IT" altLang="it-IT">
                <a:solidFill>
                  <a:schemeClr val="tx2"/>
                </a:solidFill>
              </a:rPr>
              <a:pPr/>
              <a:t>48</a:t>
            </a:fld>
            <a:endParaRPr lang="it-IT" altLang="it-IT">
              <a:solidFill>
                <a:schemeClr val="tx2"/>
              </a:solidFill>
            </a:endParaRPr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5651500" y="3933825"/>
            <a:ext cx="2530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/>
              <a:t>Esempio di salita.</a:t>
            </a:r>
          </a:p>
          <a:p>
            <a:pPr eaLnBrk="1" hangingPunct="1"/>
            <a:r>
              <a:rPr lang="it-IT" altLang="it-IT" sz="2400"/>
              <a:t>Sale “la sana”</a:t>
            </a:r>
          </a:p>
        </p:txBody>
      </p:sp>
      <p:sp>
        <p:nvSpPr>
          <p:cNvPr id="67591" name="Rectangle 9"/>
          <p:cNvSpPr>
            <a:spLocks noChangeArrowheads="1"/>
          </p:cNvSpPr>
          <p:nvPr/>
        </p:nvSpPr>
        <p:spPr bwMode="auto">
          <a:xfrm>
            <a:off x="5651500" y="3933825"/>
            <a:ext cx="2592388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30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12775"/>
            <a:ext cx="5942013" cy="94456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/>
              <a:t>Osservazioni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400" b="1" u="sng" dirty="0" smtClean="0"/>
              <a:t>le caratteristiche alterazioni del cammino del paziente con coxartrosi possono permanere nonostante i benefici dell’intervento.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400" b="1" u="sng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La chirurgia ortopedica risolve il dolore, risolve la limitazione articolare, tuttavia anche nella situazione post-chirurgica possono permanere contratture antalgiche, riduzione dell’articolarità effettivamente utilizzata dal paziente, ipotrofia muscolare e compensi adattivi.</a:t>
            </a:r>
          </a:p>
        </p:txBody>
      </p:sp>
      <p:sp>
        <p:nvSpPr>
          <p:cNvPr id="6861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3AC457C-C816-4BE5-8969-E63AE19937BA}" type="slidenum">
              <a:rPr lang="it-IT" altLang="it-IT">
                <a:solidFill>
                  <a:schemeClr val="tx2"/>
                </a:solidFill>
              </a:rPr>
              <a:pPr/>
              <a:t>49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12" y="44624"/>
            <a:ext cx="9071992" cy="1440160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raccomandazioni dopo </a:t>
            </a:r>
            <a:r>
              <a:rPr lang="it-IT" sz="4000" dirty="0" err="1" smtClean="0"/>
              <a:t>Artroprotesi</a:t>
            </a:r>
            <a:r>
              <a:rPr lang="it-IT" sz="4000" dirty="0" smtClean="0"/>
              <a:t> in OA, senza complicanze </a:t>
            </a:r>
            <a:r>
              <a:rPr lang="it-IT" sz="4000" dirty="0" err="1" smtClean="0"/>
              <a:t>perioperatorie</a:t>
            </a:r>
            <a:r>
              <a:rPr lang="it-IT" sz="4000" dirty="0" smtClean="0"/>
              <a:t>-ACR 2014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896544"/>
          </a:xfrm>
        </p:spPr>
        <p:txBody>
          <a:bodyPr>
            <a:noAutofit/>
          </a:bodyPr>
          <a:lstStyle/>
          <a:p>
            <a:r>
              <a:rPr lang="it-IT" sz="2200" dirty="0" smtClean="0"/>
              <a:t>Durata della degenza ≤ 5gg</a:t>
            </a:r>
          </a:p>
          <a:p>
            <a:r>
              <a:rPr lang="it-IT" sz="2200" dirty="0" smtClean="0"/>
              <a:t>I pazienti dovrebbero essere valutati in fase </a:t>
            </a:r>
            <a:r>
              <a:rPr lang="it-IT" sz="2200" dirty="0" err="1" smtClean="0"/>
              <a:t>pre</a:t>
            </a:r>
            <a:r>
              <a:rPr lang="it-IT" sz="2200" dirty="0" smtClean="0"/>
              <a:t>-operatoria per valutare il loro bisogno riabilitativo</a:t>
            </a:r>
          </a:p>
          <a:p>
            <a:r>
              <a:rPr lang="it-IT" sz="2200" dirty="0" smtClean="0"/>
              <a:t>E’ importante distinguere tra una fase riabilitativa post-acuta precoce e una più tardiva, basandosi sullo stato di guarigione dei tessuti e del recupero della funzione muscolare</a:t>
            </a:r>
          </a:p>
          <a:p>
            <a:r>
              <a:rPr lang="it-IT" sz="2200" dirty="0" smtClean="0"/>
              <a:t>I bisogni specifici e le preferenze dei pazienti dovrebbero essere considerati nell’applicazione delle raccomandazioni riabilitative</a:t>
            </a:r>
          </a:p>
          <a:p>
            <a:r>
              <a:rPr lang="it-IT" sz="2200" dirty="0" smtClean="0"/>
              <a:t>La riabilitazione post-acuta dovrebbe essere condotta da professionisti competenti con esperienza clinica</a:t>
            </a:r>
          </a:p>
          <a:p>
            <a:r>
              <a:rPr lang="it-IT" sz="2200" u="sng" dirty="0" smtClean="0"/>
              <a:t>…. </a:t>
            </a:r>
            <a:r>
              <a:rPr lang="it-IT" sz="2200" i="1" u="sng" dirty="0" smtClean="0"/>
              <a:t>Vedi direttamente il pdf allegato x riassunto completo raccomandazioni</a:t>
            </a:r>
          </a:p>
          <a:p>
            <a:r>
              <a:rPr lang="it-IT" sz="2200" b="1" dirty="0" smtClean="0"/>
              <a:t>I pazienti dovrebbero avere accesso a servizi appropriati di follow-up per i loro bisogni nei due anni successivi agli interventi di </a:t>
            </a:r>
            <a:r>
              <a:rPr lang="it-IT" sz="2200" b="1" dirty="0" err="1" smtClean="0"/>
              <a:t>artroprotesi</a:t>
            </a:r>
            <a:r>
              <a:rPr lang="it-IT" sz="2200" b="1" dirty="0" smtClean="0"/>
              <a:t>.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42889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84213"/>
            <a:ext cx="6263977" cy="94456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400" dirty="0"/>
              <a:t>Si può evidenziare</a:t>
            </a:r>
            <a:r>
              <a:rPr lang="it-IT" sz="44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9138"/>
            <a:ext cx="8642350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un cammino con ridotta velocità, ridotta ampiezza, ridotto tempo di doppio appoggio e riduzione del tempo di appoggio </a:t>
            </a:r>
            <a:r>
              <a:rPr lang="it-IT" altLang="it-IT" sz="2400" dirty="0" err="1" smtClean="0"/>
              <a:t>monopodalico</a:t>
            </a:r>
            <a:r>
              <a:rPr lang="it-IT" altLang="it-IT" sz="2400" dirty="0" smtClean="0"/>
              <a:t> (</a:t>
            </a:r>
            <a:r>
              <a:rPr lang="it-IT" altLang="it-IT" sz="2400" b="1" u="sng" dirty="0" smtClean="0"/>
              <a:t>passo di fuga</a:t>
            </a:r>
            <a:r>
              <a:rPr lang="it-IT" altLang="it-IT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instabilità latero-laterale (</a:t>
            </a:r>
            <a:r>
              <a:rPr lang="it-IT" altLang="it-IT" sz="2400" b="1" u="sng" dirty="0" smtClean="0"/>
              <a:t>segno di </a:t>
            </a:r>
            <a:r>
              <a:rPr lang="it-IT" altLang="it-IT" sz="2400" b="1" u="sng" dirty="0" err="1" smtClean="0"/>
              <a:t>Trendelemburg</a:t>
            </a:r>
            <a:r>
              <a:rPr lang="it-IT" altLang="it-IT" sz="2400" dirty="0" smtClean="0"/>
              <a:t>), con un ginocchio che resta rigido, incapace di ammortizzamento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il problema del carico, non è solo nella fase centrale del carico, ma anche nella fase di accettazione e di uscita dal carico.</a:t>
            </a:r>
          </a:p>
        </p:txBody>
      </p:sp>
      <p:sp>
        <p:nvSpPr>
          <p:cNvPr id="6963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2FB3D9B-397F-47CA-891F-E8316120B15E}" type="slidenum">
              <a:rPr lang="it-IT" altLang="it-IT">
                <a:solidFill>
                  <a:schemeClr val="tx2"/>
                </a:solidFill>
              </a:rPr>
              <a:pPr/>
              <a:t>50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18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5888"/>
            <a:ext cx="1460500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489325"/>
            <a:ext cx="3810000" cy="3179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000" b="1" u="sng" dirty="0" smtClean="0"/>
              <a:t>ridotta estensione dell’anca</a:t>
            </a:r>
            <a:r>
              <a:rPr lang="it-IT" altLang="it-IT" sz="2000" dirty="0" smtClean="0"/>
              <a:t>: l’anca tende a restare in flessione anche quando accetta il carico. Compenso in </a:t>
            </a:r>
            <a:r>
              <a:rPr lang="it-IT" altLang="it-IT" sz="2000" b="1" u="sng" dirty="0" err="1" smtClean="0"/>
              <a:t>iperlordosi</a:t>
            </a:r>
            <a:r>
              <a:rPr lang="it-IT" altLang="it-IT" sz="2000" b="1" u="sng" dirty="0" smtClean="0"/>
              <a:t> lombare</a:t>
            </a:r>
            <a:endParaRPr lang="it-IT" altLang="it-IT" sz="2000" dirty="0" smtClean="0"/>
          </a:p>
        </p:txBody>
      </p:sp>
      <p:sp>
        <p:nvSpPr>
          <p:cNvPr id="70660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AB1182C-83D8-406A-8DC4-7652AC052684}" type="slidenum">
              <a:rPr lang="it-IT" altLang="it-IT">
                <a:solidFill>
                  <a:schemeClr val="tx2"/>
                </a:solidFill>
              </a:rPr>
              <a:pPr/>
              <a:t>51</a:t>
            </a:fld>
            <a:endParaRPr lang="it-IT" altLang="it-IT">
              <a:solidFill>
                <a:schemeClr val="tx2"/>
              </a:solidFill>
            </a:endParaRPr>
          </a:p>
        </p:txBody>
      </p:sp>
      <p:pic>
        <p:nvPicPr>
          <p:cNvPr id="70661" name="Picture 4" descr="Pim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924175"/>
            <a:ext cx="39116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09538"/>
            <a:ext cx="150971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80975"/>
            <a:ext cx="140811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0"/>
            <a:ext cx="12366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0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5986462" cy="887413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800" dirty="0" smtClean="0"/>
              <a:t>Considerazione</a:t>
            </a:r>
            <a:endParaRPr lang="it-IT" sz="4800" dirty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42350" cy="50403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300" b="1" u="sng" dirty="0" smtClean="0"/>
              <a:t>l’escissione chirurgica della capsula articolare</a:t>
            </a:r>
            <a:r>
              <a:rPr lang="it-IT" altLang="it-IT" sz="2300" dirty="0" smtClean="0"/>
              <a:t>, se da un lato elimina recettori responsabili della spina algica, dall’altro depaupera il SNC di informazioni propriocettive e cinestesiche.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300" dirty="0" smtClean="0"/>
              <a:t>In un intervento di artroplastica anche altre componenti, come strutture tendinee, legamentose, fasciali possono venir modificate in tensione e direzione. Gli stessi muscoli possono venir alterati dall’intervento operatorio, proprio allo scopo di creare condizioni più favorevoli al nuovo movimento.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300" dirty="0" smtClean="0"/>
              <a:t>Il paziente operato di </a:t>
            </a:r>
            <a:r>
              <a:rPr lang="it-IT" altLang="it-IT" sz="2300" dirty="0" err="1" smtClean="0"/>
              <a:t>artroprotesi</a:t>
            </a:r>
            <a:r>
              <a:rPr lang="it-IT" altLang="it-IT" sz="2300" dirty="0" smtClean="0"/>
              <a:t>, spesso si trova in una </a:t>
            </a:r>
            <a:r>
              <a:rPr lang="it-IT" altLang="it-IT" sz="2300" b="1" u="sng" dirty="0" smtClean="0"/>
              <a:t>situazione patologica cronica</a:t>
            </a:r>
            <a:r>
              <a:rPr lang="it-IT" altLang="it-IT" sz="2300" dirty="0" smtClean="0"/>
              <a:t>, che lo ha indotto sia per la presenza di motivi meccanici, sia per la presenza di una sintomatologia dolorosa e costante, ad acquisire schemi di movimento notevolmente diversi dai normali </a:t>
            </a:r>
          </a:p>
        </p:txBody>
      </p:sp>
      <p:sp>
        <p:nvSpPr>
          <p:cNvPr id="7168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6AB7184-17D8-4C2D-994E-3B6BEB8B8E45}" type="slidenum">
              <a:rPr lang="it-IT" altLang="it-IT">
                <a:solidFill>
                  <a:schemeClr val="tx2"/>
                </a:solidFill>
              </a:rPr>
              <a:pPr/>
              <a:t>52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6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844675"/>
            <a:ext cx="4249738" cy="45370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sz="2400" smtClean="0"/>
              <a:t>La condotta terapeutica non dovrebbe quindi basarsi esclusivamente sul rinforzo muscolare e sulla mobilizzazione attiva-passiva, ma su esercizi che tengano conto della </a:t>
            </a:r>
            <a:r>
              <a:rPr lang="it-IT" altLang="it-IT" sz="2400" b="1" u="sng" smtClean="0"/>
              <a:t>necessità di ricreare un campo afferenziale dell’articolazione sostituita. </a:t>
            </a:r>
          </a:p>
        </p:txBody>
      </p:sp>
      <p:sp>
        <p:nvSpPr>
          <p:cNvPr id="7270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989138"/>
            <a:ext cx="449580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sz="2400" smtClean="0"/>
              <a:t>Va ricreata </a:t>
            </a:r>
            <a:r>
              <a:rPr lang="it-IT" altLang="it-IT" sz="2400" b="1" u="sng" smtClean="0"/>
              <a:t>l’adattabilità dell’anca alle caratteristiche del cammino e del piano d’appoggio</a:t>
            </a:r>
            <a:r>
              <a:rPr lang="it-IT" altLang="it-IT" sz="2400" smtClean="0"/>
              <a:t>. Questo compito è particolarmente evidente nella fase 0-15% del cammino, quando il carico passa dall’arto posteriore a quello anteriore.</a:t>
            </a:r>
          </a:p>
        </p:txBody>
      </p:sp>
      <p:sp>
        <p:nvSpPr>
          <p:cNvPr id="72706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85AED12-ED8C-4544-A431-7DD5E7C11A59}" type="slidenum">
              <a:rPr lang="it-IT" altLang="it-IT">
                <a:solidFill>
                  <a:schemeClr val="tx2"/>
                </a:solidFill>
              </a:rPr>
              <a:pPr/>
              <a:t>53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0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64463" cy="1462087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Fallimento di una protesi d’anca</a:t>
            </a:r>
            <a:endParaRPr lang="it-IT" dirty="0"/>
          </a:p>
        </p:txBody>
      </p:sp>
      <p:sp>
        <p:nvSpPr>
          <p:cNvPr id="37891" name="Segnaposto testo 3"/>
          <p:cNvSpPr>
            <a:spLocks noGrp="1"/>
          </p:cNvSpPr>
          <p:nvPr>
            <p:ph type="body" sz="half" idx="1"/>
          </p:nvPr>
        </p:nvSpPr>
        <p:spPr>
          <a:xfrm>
            <a:off x="34925" y="1916113"/>
            <a:ext cx="3810000" cy="4681537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it-IT" altLang="it-IT" smtClean="0"/>
              <a:t>Può fallire dopo tempi variabili: da pochi anni a decenni e per cause a volte sconosciute.</a:t>
            </a:r>
          </a:p>
          <a:p>
            <a:pPr eaLnBrk="1" hangingPunct="1"/>
            <a:r>
              <a:rPr lang="it-IT" altLang="it-IT" smtClean="0"/>
              <a:t>Si sospetta quando il paziente lamenta dolore:</a:t>
            </a:r>
          </a:p>
          <a:p>
            <a:pPr lvl="1" eaLnBrk="1" hangingPunct="1"/>
            <a:r>
              <a:rPr lang="it-IT" altLang="it-IT" smtClean="0"/>
              <a:t>Inguinale</a:t>
            </a:r>
          </a:p>
          <a:p>
            <a:pPr lvl="1" eaLnBrk="1" hangingPunct="1"/>
            <a:r>
              <a:rPr lang="it-IT" altLang="it-IT" smtClean="0"/>
              <a:t>Trocanterico</a:t>
            </a:r>
          </a:p>
          <a:p>
            <a:pPr lvl="1" eaLnBrk="1" hangingPunct="1"/>
            <a:r>
              <a:rPr lang="it-IT" altLang="it-IT" smtClean="0"/>
              <a:t>Coscia </a:t>
            </a:r>
          </a:p>
          <a:p>
            <a:pPr lvl="1" eaLnBrk="1" hangingPunct="1"/>
            <a:r>
              <a:rPr lang="it-IT" altLang="it-IT" smtClean="0"/>
              <a:t>ginocchio</a:t>
            </a:r>
          </a:p>
        </p:txBody>
      </p:sp>
      <p:sp>
        <p:nvSpPr>
          <p:cNvPr id="37892" name="Segnaposto contenuto 4"/>
          <p:cNvSpPr>
            <a:spLocks noGrp="1"/>
          </p:cNvSpPr>
          <p:nvPr>
            <p:ph sz="half" idx="2"/>
          </p:nvPr>
        </p:nvSpPr>
        <p:spPr>
          <a:xfrm>
            <a:off x="4140200" y="2017713"/>
            <a:ext cx="4814888" cy="465137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it-IT" altLang="it-IT" smtClean="0"/>
              <a:t>Entità del problema:</a:t>
            </a:r>
          </a:p>
          <a:p>
            <a:pPr eaLnBrk="1" hangingPunct="1"/>
            <a:r>
              <a:rPr lang="it-IT" altLang="it-IT" smtClean="0"/>
              <a:t>Ad esempio CTO Torino dal 1998 al 2012, su 2946 interventi 425 sono stati di reimpianto, circa il 17%</a:t>
            </a:r>
          </a:p>
          <a:p>
            <a:pPr eaLnBrk="1" hangingPunct="1"/>
            <a:r>
              <a:rPr lang="it-IT" altLang="it-IT" smtClean="0"/>
              <a:t>Per la maggior parte donne, di età tra i 60 e gli 80 anni:</a:t>
            </a:r>
          </a:p>
          <a:p>
            <a:pPr lvl="1" eaLnBrk="1" hangingPunct="1"/>
            <a:r>
              <a:rPr lang="it-IT" altLang="it-IT" smtClean="0"/>
              <a:t>Scollamento asettico: 226</a:t>
            </a:r>
          </a:p>
          <a:p>
            <a:pPr lvl="1" eaLnBrk="1" hangingPunct="1"/>
            <a:r>
              <a:rPr lang="it-IT" altLang="it-IT" smtClean="0"/>
              <a:t>Scollamento settico: 28</a:t>
            </a:r>
          </a:p>
          <a:p>
            <a:pPr lvl="1" eaLnBrk="1" hangingPunct="1"/>
            <a:r>
              <a:rPr lang="it-IT" altLang="it-IT" smtClean="0"/>
              <a:t>Instabilità: 43</a:t>
            </a:r>
          </a:p>
          <a:p>
            <a:pPr lvl="1" eaLnBrk="1" hangingPunct="1"/>
            <a:r>
              <a:rPr lang="it-IT" altLang="it-IT" smtClean="0"/>
              <a:t>Usura: 52</a:t>
            </a:r>
          </a:p>
          <a:p>
            <a:pPr lvl="1" eaLnBrk="1" hangingPunct="1"/>
            <a:r>
              <a:rPr lang="it-IT" altLang="it-IT" smtClean="0"/>
              <a:t>Fratture: 17</a:t>
            </a:r>
          </a:p>
          <a:p>
            <a:pPr lvl="1" eaLnBrk="1" hangingPunct="1"/>
            <a:r>
              <a:rPr lang="it-IT" altLang="it-IT" smtClean="0"/>
              <a:t>…</a:t>
            </a:r>
          </a:p>
        </p:txBody>
      </p:sp>
      <p:sp>
        <p:nvSpPr>
          <p:cNvPr id="37893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1D96FFF-639D-4006-966C-FFA581D2ECD0}" type="slidenum">
              <a:rPr lang="it-IT" altLang="it-IT">
                <a:solidFill>
                  <a:srgbClr val="7F7F7F"/>
                </a:solidFill>
              </a:rPr>
              <a:pPr/>
              <a:t>54</a:t>
            </a:fld>
            <a:endParaRPr lang="it-IT" altLang="it-IT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40" y="116632"/>
            <a:ext cx="8229600" cy="96490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 smtClean="0"/>
              <a:t>Per il tuo approfondimento</a:t>
            </a:r>
            <a:r>
              <a:rPr lang="it-IT" sz="4000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it-IT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73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8807397-96C3-4CA6-A75D-7E2206303F27}" type="slidenum">
              <a:rPr lang="it-IT" altLang="it-IT">
                <a:solidFill>
                  <a:schemeClr val="tx2"/>
                </a:solidFill>
              </a:rPr>
              <a:pPr/>
              <a:t>55</a:t>
            </a:fld>
            <a:endParaRPr lang="it-IT" altLang="it-IT">
              <a:solidFill>
                <a:schemeClr val="tx2"/>
              </a:solidFill>
            </a:endParaRPr>
          </a:p>
        </p:txBody>
      </p:sp>
      <p:sp>
        <p:nvSpPr>
          <p:cNvPr id="78852" name="AutoShape 3"/>
          <p:cNvSpPr>
            <a:spLocks noChangeArrowheads="1"/>
          </p:cNvSpPr>
          <p:nvPr/>
        </p:nvSpPr>
        <p:spPr bwMode="auto">
          <a:xfrm>
            <a:off x="0" y="1052513"/>
            <a:ext cx="9144000" cy="5545137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 eaLnBrk="1" hangingPunct="1">
              <a:buFontTx/>
              <a:buAutoNum type="arabicPeriod"/>
              <a:defRPr/>
            </a:pPr>
            <a:r>
              <a:rPr lang="it-IT" sz="2800" b="1" u="sng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ABC dell’</a:t>
            </a:r>
            <a:r>
              <a:rPr lang="it-IT" sz="2800" b="1" u="sng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artroprotesi</a:t>
            </a:r>
            <a:r>
              <a:rPr lang="it-IT" sz="2800" b="1" u="sng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: </a:t>
            </a:r>
          </a:p>
          <a:p>
            <a:pPr marL="457200" indent="-457200" algn="ctr" eaLnBrk="1" hangingPunct="1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differenza tra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artroprotesi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ed </a:t>
            </a:r>
            <a:r>
              <a:rPr lang="it-IT" sz="2400" b="1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endoprotesi</a:t>
            </a:r>
            <a:endParaRPr lang="it-IT" sz="2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ctr" eaLnBrk="1" hangingPunct="1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Complicanze post-chirurgiche e prevenzione</a:t>
            </a:r>
          </a:p>
          <a:p>
            <a:pPr marL="457200" indent="-457200" algn="ctr" eaLnBrk="1" hangingPunct="1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Tempi di carico nelle diverse fissazioni</a:t>
            </a:r>
          </a:p>
          <a:p>
            <a:pPr marL="457200" indent="-457200" algn="ctr" eaLnBrk="1" hangingPunct="1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Differenza tra mobilizzazione e lussazione impianto</a:t>
            </a:r>
          </a:p>
          <a:p>
            <a:pPr marL="457200" indent="-457200" algn="ctr" eaLnBrk="1" hangingPunct="1">
              <a:buFont typeface="Arial" pitchFamily="34" charset="0"/>
              <a:buChar char="•"/>
              <a:defRPr/>
            </a:pPr>
            <a:endParaRPr lang="it-IT" sz="2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ctr" eaLnBrk="1" hangingPunct="1">
              <a:lnSpc>
                <a:spcPct val="130000"/>
              </a:lnSpc>
              <a:buFont typeface="+mj-lt"/>
              <a:buAutoNum type="arabicPeriod" startAt="2"/>
              <a:defRPr/>
            </a:pPr>
            <a:r>
              <a:rPr lang="it-IT" sz="2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Obiettivi e trattamento in fase acuta</a:t>
            </a:r>
          </a:p>
          <a:p>
            <a:pPr marL="457200" indent="-457200" algn="ctr" eaLnBrk="1" hangingPunct="1">
              <a:lnSpc>
                <a:spcPct val="130000"/>
              </a:lnSpc>
              <a:buFontTx/>
              <a:buAutoNum type="arabicPeriod" startAt="2"/>
              <a:defRPr/>
            </a:pPr>
            <a:r>
              <a:rPr lang="it-IT" sz="2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Obiettivi e trattamento per il recupero della deambulazione</a:t>
            </a:r>
          </a:p>
        </p:txBody>
      </p:sp>
    </p:spTree>
    <p:extLst>
      <p:ext uri="{BB962C8B-B14F-4D97-AF65-F5344CB8AC3E}">
        <p14:creationId xmlns:p14="http://schemas.microsoft.com/office/powerpoint/2010/main" val="16335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3428999"/>
            <a:ext cx="7853561" cy="27035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b="1" dirty="0" smtClean="0"/>
              <a:t>The </a:t>
            </a:r>
            <a:r>
              <a:rPr lang="it-IT" altLang="it-IT" sz="2800" b="1" dirty="0" err="1" smtClean="0"/>
              <a:t>Rapid</a:t>
            </a:r>
            <a:r>
              <a:rPr lang="it-IT" altLang="it-IT" sz="2800" b="1" dirty="0" smtClean="0"/>
              <a:t> </a:t>
            </a:r>
            <a:r>
              <a:rPr lang="it-IT" altLang="it-IT" sz="2800" b="1" dirty="0" err="1" smtClean="0"/>
              <a:t>Recovery</a:t>
            </a:r>
            <a:r>
              <a:rPr lang="it-IT" altLang="it-IT" sz="2800" b="1" dirty="0" smtClean="0"/>
              <a:t> Program/fast-</a:t>
            </a:r>
            <a:r>
              <a:rPr lang="it-IT" altLang="it-IT" sz="2800" b="1" dirty="0" err="1" smtClean="0"/>
              <a:t>track</a:t>
            </a:r>
            <a:r>
              <a:rPr lang="it-IT" altLang="it-IT" sz="2800" b="1" dirty="0" smtClean="0"/>
              <a:t> </a:t>
            </a:r>
            <a:r>
              <a:rPr lang="it-IT" altLang="it-IT" sz="2800" b="1" dirty="0" err="1" smtClean="0"/>
              <a:t>surgery</a:t>
            </a:r>
            <a:endParaRPr lang="it-IT" altLang="it-IT" sz="2800" b="1" dirty="0" smtClean="0"/>
          </a:p>
          <a:p>
            <a:pPr eaLnBrk="1" hangingPunct="1"/>
            <a:endParaRPr lang="it-IT" altLang="it-IT" sz="2800" b="1" dirty="0" smtClean="0"/>
          </a:p>
          <a:p>
            <a:pPr eaLnBrk="1" hangingPunct="1"/>
            <a:r>
              <a:rPr lang="it-IT" altLang="it-IT" sz="2800" b="1" dirty="0" smtClean="0"/>
              <a:t>Chirurgia mini-invasiva per via anteriore dell’anca</a:t>
            </a:r>
          </a:p>
        </p:txBody>
      </p:sp>
      <p:sp>
        <p:nvSpPr>
          <p:cNvPr id="7475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BE175AB-7E60-4044-8F5B-8907BD002C65}" type="slidenum">
              <a:rPr lang="it-IT" altLang="it-IT">
                <a:solidFill>
                  <a:schemeClr val="tx2"/>
                </a:solidFill>
              </a:rPr>
              <a:pPr/>
              <a:t>56</a:t>
            </a:fld>
            <a:endParaRPr lang="it-IT" altLang="it-IT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7" y="116312"/>
            <a:ext cx="7450665" cy="33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6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032" y="332656"/>
            <a:ext cx="7772400" cy="1667271"/>
          </a:xfrm>
        </p:spPr>
        <p:txBody>
          <a:bodyPr/>
          <a:lstStyle/>
          <a:p>
            <a:r>
              <a:rPr lang="it-IT" b="1" dirty="0" smtClean="0"/>
              <a:t>Concetto di fast-</a:t>
            </a:r>
            <a:r>
              <a:rPr lang="it-IT" b="1" dirty="0" err="1" smtClean="0"/>
              <a:t>track</a:t>
            </a:r>
            <a:r>
              <a:rPr lang="it-IT" b="1" dirty="0" smtClean="0"/>
              <a:t>  </a:t>
            </a:r>
            <a:r>
              <a:rPr lang="it-IT" b="1" dirty="0" err="1" smtClean="0"/>
              <a:t>surgery</a:t>
            </a:r>
            <a:r>
              <a:rPr lang="it-IT" b="1" dirty="0" smtClean="0"/>
              <a:t> e </a:t>
            </a:r>
            <a:r>
              <a:rPr lang="it-IT" b="1" dirty="0" err="1" smtClean="0"/>
              <a:t>rapid</a:t>
            </a:r>
            <a:r>
              <a:rPr lang="it-IT" b="1" dirty="0" smtClean="0"/>
              <a:t>  </a:t>
            </a:r>
            <a:r>
              <a:rPr lang="it-IT" b="1" dirty="0" err="1" smtClean="0"/>
              <a:t>recovery</a:t>
            </a:r>
            <a:r>
              <a:rPr lang="it-IT" b="1" dirty="0" smtClean="0"/>
              <a:t> </a:t>
            </a:r>
            <a:r>
              <a:rPr lang="it-IT" b="1" dirty="0" err="1" smtClean="0"/>
              <a:t>programmes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2068"/>
            <a:ext cx="8147248" cy="3649133"/>
          </a:xfrm>
        </p:spPr>
        <p:txBody>
          <a:bodyPr>
            <a:normAutofit fontScale="92500"/>
          </a:bodyPr>
          <a:lstStyle/>
          <a:p>
            <a:r>
              <a:rPr lang="it-IT" sz="2800" dirty="0"/>
              <a:t>un </a:t>
            </a:r>
            <a:r>
              <a:rPr lang="it-IT" sz="2800" dirty="0" smtClean="0"/>
              <a:t>«pacchetto di cure» </a:t>
            </a:r>
            <a:r>
              <a:rPr lang="it-IT" sz="2800" dirty="0"/>
              <a:t>che mira a ridurre la morbilità per </a:t>
            </a:r>
            <a:r>
              <a:rPr lang="it-IT" sz="2800" dirty="0" smtClean="0"/>
              <a:t>offrire procedure </a:t>
            </a:r>
            <a:r>
              <a:rPr lang="it-IT" sz="2800" dirty="0"/>
              <a:t>senza dolore e senza rischi che </a:t>
            </a:r>
            <a:r>
              <a:rPr lang="it-IT" sz="2800" dirty="0" smtClean="0"/>
              <a:t>riducano significativamente </a:t>
            </a:r>
            <a:r>
              <a:rPr lang="it-IT" sz="2800" dirty="0"/>
              <a:t>il numero di giorni in cui un paziente è in </a:t>
            </a:r>
            <a:r>
              <a:rPr lang="it-IT" sz="2800" dirty="0" smtClean="0"/>
              <a:t>ospedale</a:t>
            </a:r>
          </a:p>
          <a:p>
            <a:endParaRPr lang="it-IT" sz="2800" dirty="0"/>
          </a:p>
          <a:p>
            <a:r>
              <a:rPr lang="it-IT" sz="2800" dirty="0" smtClean="0"/>
              <a:t>Il programma di </a:t>
            </a:r>
            <a:r>
              <a:rPr lang="it-IT" sz="2800" dirty="0" err="1" smtClean="0"/>
              <a:t>rapid</a:t>
            </a:r>
            <a:r>
              <a:rPr lang="it-IT" sz="2800" dirty="0" smtClean="0"/>
              <a:t> </a:t>
            </a:r>
            <a:r>
              <a:rPr lang="it-IT" sz="2800" dirty="0" err="1" smtClean="0"/>
              <a:t>recovery</a:t>
            </a:r>
            <a:r>
              <a:rPr lang="it-IT" sz="2800" dirty="0" smtClean="0"/>
              <a:t> è «più una filosofia che un reale rigido programma. E’ la continua volontà di migliorare le cure attorno al paziente ortopedico».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09462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76672"/>
            <a:ext cx="5638800" cy="922338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5400" dirty="0"/>
              <a:t>Background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824"/>
            <a:ext cx="8785225" cy="489728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Sistemi sanitari/assistenziali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Incremento delle domande di cura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Decremento dei mezzi finanziari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Società dell’invecchiamento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Richieste sempre maggiori di sostituzioni articolari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Cosa viene richiesto?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Ridurre i tempi d’attesa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Ridurre i tempi di ricovero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Mantenere e/o migliorare la qualità delle cure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Incrementare il numero di pazienti trattati</a:t>
            </a:r>
          </a:p>
        </p:txBody>
      </p:sp>
      <p:sp>
        <p:nvSpPr>
          <p:cNvPr id="7577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122D273-0C7A-4B83-9817-C5FDE91AD874}" type="slidenum">
              <a:rPr lang="it-IT" altLang="it-IT">
                <a:solidFill>
                  <a:schemeClr val="tx2"/>
                </a:solidFill>
              </a:rPr>
              <a:pPr/>
              <a:t>58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620713"/>
            <a:ext cx="8172450" cy="1055687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/>
              <a:t>Rapid Recovery </a:t>
            </a:r>
            <a:r>
              <a:rPr lang="it-IT" sz="4000">
                <a:sym typeface="Wingdings" pitchFamily="2" charset="2"/>
              </a:rPr>
              <a:t></a:t>
            </a:r>
            <a:r>
              <a:rPr lang="it-IT" sz="4000"/>
              <a:t> l’opportunità di: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88840"/>
            <a:ext cx="8713787" cy="46085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it-IT" altLang="it-IT" sz="2400" dirty="0" smtClean="0"/>
              <a:t>Migliorare la qualità delle cure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dirty="0" smtClean="0"/>
              <a:t>Migliorare gli </a:t>
            </a:r>
            <a:r>
              <a:rPr lang="it-IT" altLang="it-IT" sz="2400" dirty="0" err="1" smtClean="0"/>
              <a:t>outcome</a:t>
            </a:r>
            <a:endParaRPr lang="it-IT" altLang="it-IT" sz="2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dirty="0" smtClean="0"/>
              <a:t>Incrementare la soddisfazione del paziente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dirty="0" smtClean="0"/>
              <a:t>E la soddisfazione dei chirurghi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dirty="0" smtClean="0"/>
              <a:t>E dello staff ospedaliero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dirty="0" smtClean="0"/>
              <a:t>Ridurre i costi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dirty="0" smtClean="0"/>
              <a:t>Mantenendo o anche incrementando il numero degli interventi</a:t>
            </a:r>
          </a:p>
        </p:txBody>
      </p:sp>
      <p:sp>
        <p:nvSpPr>
          <p:cNvPr id="7680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2364E92-87CD-41D3-A699-7C81016FE34F}" type="slidenum">
              <a:rPr lang="it-IT" altLang="it-IT">
                <a:solidFill>
                  <a:schemeClr val="tx2"/>
                </a:solidFill>
              </a:rPr>
              <a:pPr/>
              <a:t>59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03400" cy="1512168"/>
          </a:xfrm>
        </p:spPr>
        <p:txBody>
          <a:bodyPr>
            <a:normAutofit fontScale="90000"/>
          </a:bodyPr>
          <a:lstStyle/>
          <a:p>
            <a:r>
              <a:rPr lang="it-IT" sz="3200" b="1" dirty="0" err="1" smtClean="0"/>
              <a:t>Results</a:t>
            </a:r>
            <a:r>
              <a:rPr lang="it-IT" sz="3200" b="1" dirty="0"/>
              <a:t> </a:t>
            </a:r>
            <a:r>
              <a:rPr lang="it-IT" sz="3200" b="1" dirty="0" smtClean="0"/>
              <a:t>by </a:t>
            </a:r>
            <a:r>
              <a:rPr lang="it-IT" sz="3200" b="1" dirty="0" err="1" smtClean="0"/>
              <a:t>rehabilitation</a:t>
            </a:r>
            <a:r>
              <a:rPr lang="it-IT" sz="3200" b="1" dirty="0" smtClean="0"/>
              <a:t>  </a:t>
            </a:r>
            <a:r>
              <a:rPr lang="it-IT" sz="3200" b="1" dirty="0" err="1" smtClean="0"/>
              <a:t>topic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Fasi della riabilitazione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6085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E’ </a:t>
            </a:r>
            <a:r>
              <a:rPr lang="en-US" sz="2400" dirty="0" err="1" smtClean="0"/>
              <a:t>importante</a:t>
            </a:r>
            <a:r>
              <a:rPr lang="en-US" sz="2400" dirty="0" smtClean="0"/>
              <a:t> </a:t>
            </a:r>
            <a:r>
              <a:rPr lang="en-US" sz="2400" dirty="0" err="1" smtClean="0"/>
              <a:t>differenziare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precoce</a:t>
            </a:r>
            <a:r>
              <a:rPr lang="en-US" sz="2400" dirty="0" smtClean="0"/>
              <a:t> e </a:t>
            </a:r>
            <a:r>
              <a:rPr lang="en-US" sz="2400" dirty="0" err="1" smtClean="0"/>
              <a:t>tardiva</a:t>
            </a:r>
            <a:r>
              <a:rPr lang="en-US" sz="2400" dirty="0" smtClean="0"/>
              <a:t> di </a:t>
            </a:r>
            <a:r>
              <a:rPr lang="en-US" sz="2400" dirty="0" err="1" smtClean="0"/>
              <a:t>riabilitazione</a:t>
            </a:r>
            <a:r>
              <a:rPr lang="en-US" sz="2400" dirty="0" smtClean="0"/>
              <a:t> post-</a:t>
            </a:r>
            <a:r>
              <a:rPr lang="en-US" sz="2400" dirty="0" err="1" smtClean="0"/>
              <a:t>acuta</a:t>
            </a:r>
            <a:r>
              <a:rPr lang="en-US" sz="2400" dirty="0" smtClean="0"/>
              <a:t> </a:t>
            </a:r>
            <a:r>
              <a:rPr lang="en-US" sz="2400" dirty="0" err="1" smtClean="0"/>
              <a:t>sulla</a:t>
            </a:r>
            <a:r>
              <a:rPr lang="en-US" sz="2400" dirty="0" smtClean="0"/>
              <a:t> base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guarigione</a:t>
            </a:r>
            <a:r>
              <a:rPr lang="en-US" sz="2400" dirty="0" smtClean="0"/>
              <a:t> del </a:t>
            </a:r>
            <a:r>
              <a:rPr lang="en-US" sz="2400" dirty="0" err="1" smtClean="0"/>
              <a:t>tessuto</a:t>
            </a:r>
            <a:r>
              <a:rPr lang="en-US" sz="2400" dirty="0" smtClean="0"/>
              <a:t> e del </a:t>
            </a:r>
            <a:r>
              <a:rPr lang="en-US" sz="2400" dirty="0" err="1" smtClean="0"/>
              <a:t>recupero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funzione</a:t>
            </a:r>
            <a:r>
              <a:rPr lang="en-US" sz="2400" dirty="0" smtClean="0"/>
              <a:t> </a:t>
            </a:r>
            <a:r>
              <a:rPr lang="en-US" sz="2400" dirty="0" err="1" smtClean="0"/>
              <a:t>muscolare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Tuttavia</a:t>
            </a:r>
            <a:r>
              <a:rPr lang="en-US" sz="2400" dirty="0" smtClean="0"/>
              <a:t> non vi è </a:t>
            </a:r>
            <a:r>
              <a:rPr lang="en-US" sz="2400" dirty="0" err="1" smtClean="0"/>
              <a:t>consenso</a:t>
            </a:r>
            <a:r>
              <a:rPr lang="en-US" sz="2400" dirty="0" smtClean="0"/>
              <a:t> </a:t>
            </a:r>
            <a:r>
              <a:rPr lang="en-US" sz="2400" dirty="0" err="1" smtClean="0"/>
              <a:t>sulla</a:t>
            </a:r>
            <a:r>
              <a:rPr lang="en-US" sz="2400" dirty="0" smtClean="0"/>
              <a:t> </a:t>
            </a:r>
            <a:r>
              <a:rPr lang="en-US" sz="2400" dirty="0" err="1" smtClean="0"/>
              <a:t>durata</a:t>
            </a:r>
            <a:r>
              <a:rPr lang="en-US" sz="2400" dirty="0" smtClean="0"/>
              <a:t> di </a:t>
            </a:r>
            <a:r>
              <a:rPr lang="en-US" sz="2400" dirty="0" err="1" smtClean="0"/>
              <a:t>queste</a:t>
            </a:r>
            <a:r>
              <a:rPr lang="en-US" sz="2400" dirty="0" smtClean="0"/>
              <a:t> </a:t>
            </a:r>
            <a:r>
              <a:rPr lang="en-US" sz="2400" dirty="0" err="1" smtClean="0"/>
              <a:t>fasi</a:t>
            </a:r>
            <a:r>
              <a:rPr lang="en-US" sz="2400" dirty="0"/>
              <a:t> </a:t>
            </a:r>
            <a:r>
              <a:rPr lang="en-US" sz="2400" dirty="0" err="1" smtClean="0"/>
              <a:t>postchirurgiche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Per le THA:  early phase  3 - 16 sett;  late phase 12 sett. - 8 </a:t>
            </a:r>
            <a:r>
              <a:rPr lang="en-US" sz="2400" dirty="0" err="1" smtClean="0"/>
              <a:t>mesi</a:t>
            </a:r>
            <a:endParaRPr lang="en-US" sz="2400" dirty="0" smtClean="0"/>
          </a:p>
          <a:p>
            <a:r>
              <a:rPr lang="en-US" sz="2400" dirty="0" smtClean="0"/>
              <a:t>Per le  TKA:  </a:t>
            </a:r>
            <a:r>
              <a:rPr lang="en-US" sz="2400" dirty="0"/>
              <a:t>early </a:t>
            </a:r>
            <a:r>
              <a:rPr lang="en-US" sz="2400" dirty="0" smtClean="0"/>
              <a:t>phase 3 – 16 sett;  late phase 12 sett – 12 </a:t>
            </a:r>
            <a:r>
              <a:rPr lang="en-US" sz="2400" dirty="0" err="1" smtClean="0"/>
              <a:t>mesi</a:t>
            </a:r>
            <a:endParaRPr lang="en-US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6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251700" cy="1270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800" dirty="0"/>
              <a:t>Principi di riferimento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987550"/>
            <a:ext cx="8964612" cy="4681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it-IT" altLang="it-IT" sz="2400" dirty="0" smtClean="0"/>
              <a:t>Efficienza e qualità nella gestione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dirty="0" smtClean="0"/>
              <a:t>Protocolli standardizzati e percorsi </a:t>
            </a:r>
            <a:r>
              <a:rPr lang="it-IT" altLang="it-IT" sz="2400" dirty="0" err="1" smtClean="0"/>
              <a:t>pre</a:t>
            </a:r>
            <a:r>
              <a:rPr lang="it-IT" altLang="it-IT" sz="2400" dirty="0" smtClean="0"/>
              <a:t>, peri e post operatori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b="1" u="sng" dirty="0" smtClean="0"/>
              <a:t>Gestione del dolore per una precoce mobilizzazione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b="1" u="sng" dirty="0" smtClean="0"/>
              <a:t>Educazione del paziente già in fase </a:t>
            </a:r>
            <a:r>
              <a:rPr lang="it-IT" altLang="it-IT" sz="2400" b="1" u="sng" dirty="0" err="1" smtClean="0"/>
              <a:t>pre</a:t>
            </a:r>
            <a:r>
              <a:rPr lang="it-IT" altLang="it-IT" sz="2400" b="1" u="sng" dirty="0" smtClean="0"/>
              <a:t>-operatoria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b="1" u="sng" dirty="0" smtClean="0"/>
              <a:t>Precoce mobilizzazione e riabilitazione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dirty="0" smtClean="0"/>
              <a:t>“</a:t>
            </a:r>
            <a:r>
              <a:rPr lang="it-IT" altLang="it-IT" sz="2400" dirty="0" err="1" smtClean="0"/>
              <a:t>Groups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dinamics</a:t>
            </a:r>
            <a:r>
              <a:rPr lang="it-IT" altLang="it-IT" sz="2400" dirty="0" smtClean="0"/>
              <a:t>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dirty="0" smtClean="0"/>
              <a:t>Dimissione pianificate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altLang="it-IT" sz="2400" dirty="0" smtClean="0"/>
              <a:t>Approccio clinico/chirurgico</a:t>
            </a:r>
          </a:p>
        </p:txBody>
      </p:sp>
      <p:sp>
        <p:nvSpPr>
          <p:cNvPr id="7782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198A9C4-AEB2-40BA-8549-4DF131A7E2A9}" type="slidenum">
              <a:rPr lang="it-IT" altLang="it-IT">
                <a:solidFill>
                  <a:schemeClr val="tx2"/>
                </a:solidFill>
              </a:rPr>
              <a:pPr/>
              <a:t>60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427739" cy="8509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800" dirty="0"/>
              <a:t>The Ideal </a:t>
            </a:r>
            <a:r>
              <a:rPr lang="it-IT" sz="4800" dirty="0" err="1"/>
              <a:t>Pathway</a:t>
            </a:r>
            <a:endParaRPr lang="it-IT" sz="4800" dirty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484784"/>
            <a:ext cx="8964612" cy="51843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altLang="it-IT" sz="2400" dirty="0" smtClean="0"/>
              <a:t>I pazienti ricevono chiare informazioni prima dell’ammissione ospedaliera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altLang="it-IT" sz="2400" dirty="0" smtClean="0"/>
              <a:t>Stesso tipo di intervento, unica giornata operatoria, creare un gruppo che segua l’intero percorso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altLang="it-IT" sz="2400" dirty="0" smtClean="0"/>
              <a:t>La mobilizzazione inizia il giorno dopo l’intervento, i pazienti usano i loro abiti quotidiani e stanno seduti, non a letto</a:t>
            </a:r>
          </a:p>
          <a:p>
            <a:pPr marL="609600" indent="-609600">
              <a:buFontTx/>
              <a:buAutoNum type="arabicPeriod" startAt="5"/>
            </a:pPr>
            <a:r>
              <a:rPr lang="it-IT" altLang="it-IT" sz="2400" dirty="0" smtClean="0"/>
              <a:t>Motivati in terapia di gruppo e con coach personali</a:t>
            </a:r>
          </a:p>
          <a:p>
            <a:pPr marL="609600" indent="-609600">
              <a:buFontTx/>
              <a:buAutoNum type="arabicPeriod" startAt="5"/>
            </a:pPr>
            <a:r>
              <a:rPr lang="it-IT" altLang="it-IT" sz="2400" b="1" i="1" dirty="0" smtClean="0"/>
              <a:t>Esercizi </a:t>
            </a:r>
            <a:r>
              <a:rPr lang="it-IT" altLang="it-IT" sz="2400" b="1" i="1" dirty="0"/>
              <a:t>e fisioterapia vengono insegnati prima dell’intervento ed eseguiti nel post-operatorio in gruppo</a:t>
            </a:r>
          </a:p>
          <a:p>
            <a:pPr marL="609600" indent="-609600">
              <a:buFontTx/>
              <a:buAutoNum type="arabicPeriod" startAt="5"/>
            </a:pPr>
            <a:r>
              <a:rPr lang="it-IT" altLang="it-IT" sz="2400" dirty="0"/>
              <a:t>Tutti i protocolli di cura sono standardizzati, con obiettivi e giorno di dimissione concordati</a:t>
            </a:r>
          </a:p>
          <a:p>
            <a:pPr marL="609600" indent="-609600">
              <a:buFontTx/>
              <a:buAutoNum type="arabicPeriod" startAt="5"/>
            </a:pPr>
            <a:r>
              <a:rPr lang="it-IT" altLang="it-IT" sz="2400" dirty="0"/>
              <a:t>Dimissione standard o riabilitazione sono organizzati prima dell’ammissione ospedaliera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it-IT" altLang="it-IT" sz="2400" dirty="0" smtClean="0"/>
          </a:p>
        </p:txBody>
      </p:sp>
      <p:sp>
        <p:nvSpPr>
          <p:cNvPr id="7885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68C26D1-002D-454B-9960-AABCFA617509}" type="slidenum">
              <a:rPr lang="it-IT" altLang="it-IT">
                <a:solidFill>
                  <a:schemeClr val="tx2"/>
                </a:solidFill>
              </a:rPr>
              <a:pPr/>
              <a:t>61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819900" cy="117951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dirty="0"/>
              <a:t>recupero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569325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Gli esercizi di fisioterapia sono importanti dopo un intervento di sostituzione protesica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Il recupero dipende anche dal fatto che il paziente segua </a:t>
            </a:r>
            <a:r>
              <a:rPr lang="it-IT" altLang="it-IT" sz="2400" b="1" i="1" dirty="0" smtClean="0"/>
              <a:t>la “routine” di esercizi stabiliti</a:t>
            </a:r>
            <a:r>
              <a:rPr lang="it-IT" altLang="it-IT" sz="2400" dirty="0" smtClean="0"/>
              <a:t> (…”</a:t>
            </a:r>
            <a:r>
              <a:rPr lang="it-IT" altLang="it-IT" sz="2400" dirty="0" err="1" smtClean="0"/>
              <a:t>following</a:t>
            </a:r>
            <a:r>
              <a:rPr lang="it-IT" altLang="it-IT" sz="2400" dirty="0" smtClean="0"/>
              <a:t> the </a:t>
            </a:r>
            <a:r>
              <a:rPr lang="it-IT" altLang="it-IT" sz="2400" dirty="0" err="1" smtClean="0"/>
              <a:t>established</a:t>
            </a:r>
            <a:r>
              <a:rPr lang="it-IT" altLang="it-IT" sz="2400" dirty="0" smtClean="0"/>
              <a:t> post-operative </a:t>
            </a:r>
            <a:r>
              <a:rPr lang="it-IT" altLang="it-IT" sz="2400" dirty="0" err="1" smtClean="0"/>
              <a:t>exercise</a:t>
            </a:r>
            <a:r>
              <a:rPr lang="it-IT" altLang="it-IT" sz="2400" dirty="0" smtClean="0"/>
              <a:t> routine”)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Il recupero è molto rapido, comunque il paziente può inizialmente usare delle stampelle e poi progressivamente </a:t>
            </a:r>
            <a:r>
              <a:rPr lang="it-IT" altLang="it-IT" sz="2400" b="1" i="1" dirty="0" smtClean="0"/>
              <a:t>un bastone da passeggio per alcuni mesi</a:t>
            </a:r>
          </a:p>
        </p:txBody>
      </p:sp>
      <p:sp>
        <p:nvSpPr>
          <p:cNvPr id="8089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4CD5A74-041C-430A-B56E-15EB61C06745}" type="slidenum">
              <a:rPr lang="it-IT" altLang="it-IT">
                <a:solidFill>
                  <a:schemeClr val="tx2"/>
                </a:solidFill>
              </a:rPr>
              <a:pPr/>
              <a:t>62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476431" cy="1224136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/>
              <a:t>Durata del ricovero: </a:t>
            </a:r>
            <a:r>
              <a:rPr lang="it-IT" sz="4000" dirty="0" smtClean="0"/>
              <a:t>3-10 </a:t>
            </a:r>
            <a:r>
              <a:rPr lang="it-IT" sz="4000" dirty="0"/>
              <a:t>gg</a:t>
            </a:r>
          </a:p>
        </p:txBody>
      </p:sp>
      <p:sp>
        <p:nvSpPr>
          <p:cNvPr id="8192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060575"/>
            <a:ext cx="8820150" cy="46815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dirty="0" smtClean="0"/>
              <a:t>Dopo la dimissione sono richieste:</a:t>
            </a:r>
          </a:p>
          <a:p>
            <a:pPr lvl="1" eaLnBrk="1" hangingPunct="1"/>
            <a:r>
              <a:rPr lang="it-IT" altLang="it-IT" sz="2000" dirty="0" err="1" smtClean="0"/>
              <a:t>Visits</a:t>
            </a:r>
            <a:r>
              <a:rPr lang="it-IT" altLang="it-IT" sz="2000" dirty="0" smtClean="0"/>
              <a:t> to a </a:t>
            </a:r>
            <a:r>
              <a:rPr lang="it-IT" altLang="it-IT" sz="2000" dirty="0" err="1" smtClean="0"/>
              <a:t>physical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therapist</a:t>
            </a:r>
            <a:endParaRPr lang="it-IT" altLang="it-IT" sz="2000" dirty="0" smtClean="0"/>
          </a:p>
          <a:p>
            <a:pPr lvl="1" eaLnBrk="1" hangingPunct="1"/>
            <a:r>
              <a:rPr lang="it-IT" altLang="it-IT" sz="2000" dirty="0" err="1" smtClean="0"/>
              <a:t>Exercises</a:t>
            </a:r>
            <a:r>
              <a:rPr lang="it-IT" altLang="it-IT" sz="2000" dirty="0" smtClean="0"/>
              <a:t> to be </a:t>
            </a:r>
            <a:r>
              <a:rPr lang="it-IT" altLang="it-IT" sz="2000" dirty="0" err="1" smtClean="0"/>
              <a:t>perfomed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daily</a:t>
            </a:r>
            <a:endParaRPr lang="it-IT" altLang="it-IT" sz="2000" dirty="0" smtClean="0"/>
          </a:p>
          <a:p>
            <a:pPr eaLnBrk="1" hangingPunct="1"/>
            <a:r>
              <a:rPr lang="it-IT" altLang="it-IT" sz="2400" dirty="0" smtClean="0"/>
              <a:t>Durante il post-operatorio vengono insegnate le tecniche per camminare, fare le scale, sedersi e alzarsi (anche dal WC), entrare ed uscire dall’auto</a:t>
            </a:r>
          </a:p>
          <a:p>
            <a:pPr eaLnBrk="1" hangingPunct="1"/>
            <a:r>
              <a:rPr lang="it-IT" altLang="it-IT" sz="2400" i="1" u="sng" dirty="0" smtClean="0"/>
              <a:t>“Il trattamento </a:t>
            </a:r>
            <a:r>
              <a:rPr lang="it-IT" altLang="it-IT" sz="2400" i="1" u="sng" dirty="0" err="1" smtClean="0"/>
              <a:t>pre</a:t>
            </a:r>
            <a:r>
              <a:rPr lang="it-IT" altLang="it-IT" sz="2400" i="1" u="sng" dirty="0" smtClean="0"/>
              <a:t> e post-operatorio varia in base a molti fattori. Parla col tuo chirurgo sul trattamento e sulla </a:t>
            </a:r>
            <a:r>
              <a:rPr lang="it-IT" altLang="it-IT" sz="2400" b="1" i="1" u="sng" dirty="0" smtClean="0"/>
              <a:t>scheda di esercizio</a:t>
            </a:r>
            <a:r>
              <a:rPr lang="it-IT" altLang="it-IT" sz="2400" i="1" u="sng" dirty="0" smtClean="0"/>
              <a:t> che è giusta per te”</a:t>
            </a:r>
          </a:p>
        </p:txBody>
      </p:sp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3C0F1D7-0B99-4E17-AE7F-C0C507E56291}" type="slidenum">
              <a:rPr lang="it-IT" altLang="it-IT">
                <a:solidFill>
                  <a:schemeClr val="tx2"/>
                </a:solidFill>
              </a:rPr>
              <a:pPr/>
              <a:t>63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784976" cy="1143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/>
              <a:t>Studio Berger, Jacobs et al, 2004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640763" cy="49244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dirty="0" smtClean="0"/>
              <a:t>Dicembre 2001 – maggio 2003</a:t>
            </a:r>
          </a:p>
          <a:p>
            <a:pPr eaLnBrk="1" hangingPunct="1"/>
            <a:r>
              <a:rPr lang="it-IT" altLang="it-IT" sz="2400" dirty="0" smtClean="0"/>
              <a:t>100 pazienti, THA primaria, 26 F e 74 M</a:t>
            </a:r>
          </a:p>
          <a:p>
            <a:pPr eaLnBrk="1" hangingPunct="1"/>
            <a:r>
              <a:rPr lang="it-IT" altLang="it-IT" sz="2400" dirty="0" smtClean="0"/>
              <a:t>Età: media 56 (41-75)</a:t>
            </a:r>
          </a:p>
          <a:p>
            <a:pPr eaLnBrk="1" hangingPunct="1"/>
            <a:r>
              <a:rPr lang="it-IT" altLang="it-IT" sz="2400" dirty="0" smtClean="0"/>
              <a:t>Esclusi pazienti con importante obesità, </a:t>
            </a:r>
            <a:r>
              <a:rPr lang="it-IT" altLang="it-IT" sz="2400" dirty="0" err="1" smtClean="0"/>
              <a:t>comorbidità</a:t>
            </a:r>
            <a:r>
              <a:rPr lang="it-IT" altLang="it-IT" sz="2400" dirty="0" smtClean="0"/>
              <a:t> importanti, IMA…</a:t>
            </a:r>
          </a:p>
          <a:p>
            <a:pPr eaLnBrk="1" hangingPunct="1"/>
            <a:r>
              <a:rPr lang="it-IT" altLang="it-IT" sz="2400" dirty="0" smtClean="0"/>
              <a:t>Protocollo chirurgico: “</a:t>
            </a:r>
            <a:r>
              <a:rPr lang="it-IT" altLang="it-IT" sz="2400" dirty="0" err="1" smtClean="0"/>
              <a:t>minimally</a:t>
            </a:r>
            <a:r>
              <a:rPr lang="it-IT" altLang="it-IT" sz="2400" dirty="0" smtClean="0"/>
              <a:t> invasive </a:t>
            </a:r>
            <a:r>
              <a:rPr lang="it-IT" altLang="it-IT" sz="2400" dirty="0" err="1" smtClean="0"/>
              <a:t>two-incision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approch</a:t>
            </a:r>
            <a:r>
              <a:rPr lang="it-IT" altLang="it-IT" sz="2400" dirty="0" smtClean="0"/>
              <a:t>”, protesi non cementate</a:t>
            </a:r>
          </a:p>
          <a:p>
            <a:pPr eaLnBrk="1" hangingPunct="1"/>
            <a:r>
              <a:rPr lang="it-IT" altLang="it-IT" sz="2400" dirty="0" smtClean="0"/>
              <a:t>Osservati prospetticamente per 3 mesi</a:t>
            </a:r>
          </a:p>
        </p:txBody>
      </p:sp>
    </p:spTree>
    <p:extLst>
      <p:ext uri="{BB962C8B-B14F-4D97-AF65-F5344CB8AC3E}">
        <p14:creationId xmlns:p14="http://schemas.microsoft.com/office/powerpoint/2010/main" val="30690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713788" cy="6524625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b="1" u="sng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pazienti furono visti a: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settimana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settimane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settimane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mesi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it-IT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b="1" u="sng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pazienti tenevano un diario per segnare: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Sospensione delle stampelle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Sospensione del bastone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Sospensione farmaci contro il dolore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Inizio guida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Ritorno al lavoro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 di camminare mezzo miglio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Indipendenti nelle ADL (trasferimenti letto-sedia; salire e scendere le scale; camminare; entrare o uscire dall’auto o altro mezzo di trasporto; preparare i pasti; eseguire l’igiene quotidiana; vestirsi (a parte calze e scarpe) e qualsiasi altra attività che i pazienti pensano necessaria per la loro vita quotidiana)</a:t>
            </a:r>
          </a:p>
          <a:p>
            <a:pPr marL="548640" lvl="1"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it-IT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b="1" u="sng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SF-12 pre-operatorio, a 3 settimane, a 6 settimane e a 3 mesi</a:t>
            </a:r>
          </a:p>
        </p:txBody>
      </p:sp>
    </p:spTree>
    <p:extLst>
      <p:ext uri="{BB962C8B-B14F-4D97-AF65-F5344CB8AC3E}">
        <p14:creationId xmlns:p14="http://schemas.microsoft.com/office/powerpoint/2010/main" val="19461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728788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2800" dirty="0"/>
              <a:t>“a </a:t>
            </a:r>
            <a:r>
              <a:rPr lang="it-IT" sz="2800" dirty="0" err="1"/>
              <a:t>comprehensive</a:t>
            </a:r>
            <a:r>
              <a:rPr lang="it-IT" sz="2800" dirty="0"/>
              <a:t> </a:t>
            </a:r>
            <a:r>
              <a:rPr lang="it-IT" sz="2800" dirty="0" err="1"/>
              <a:t>rehabilitation</a:t>
            </a:r>
            <a:r>
              <a:rPr lang="it-IT" sz="2800" dirty="0"/>
              <a:t> </a:t>
            </a:r>
            <a:r>
              <a:rPr lang="it-IT" sz="2800" dirty="0" err="1"/>
              <a:t>pathway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included</a:t>
            </a:r>
            <a:r>
              <a:rPr lang="it-IT" sz="2800" dirty="0"/>
              <a:t> </a:t>
            </a:r>
            <a:r>
              <a:rPr lang="it-IT" sz="2800" dirty="0" err="1"/>
              <a:t>preadmission</a:t>
            </a:r>
            <a:r>
              <a:rPr lang="it-IT" sz="2800" dirty="0"/>
              <a:t>, hospital and </a:t>
            </a:r>
            <a:r>
              <a:rPr lang="it-IT" sz="2800" dirty="0" err="1"/>
              <a:t>postdischarge</a:t>
            </a:r>
            <a:r>
              <a:rPr lang="it-IT" sz="2800" dirty="0"/>
              <a:t> care”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420938"/>
            <a:ext cx="8642350" cy="42386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400" b="1" u="sng" dirty="0" err="1" smtClean="0"/>
              <a:t>Pre</a:t>
            </a:r>
            <a:r>
              <a:rPr lang="it-IT" altLang="it-IT" sz="2400" b="1" u="sng" dirty="0" smtClean="0"/>
              <a:t>-operatorio:</a:t>
            </a:r>
            <a:r>
              <a:rPr lang="it-IT" altLang="it-IT" sz="2400" dirty="0" smtClean="0"/>
              <a:t> un infermiere spiega le possibili complicazioni, l’intero percorso ospedaliero e le cure post-operatorie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Ai pazienti viene detto che saranno capaci di camminare autonomamente il giorno dell’intervento.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Dopo la lezione con l’infermiere, i pazienti seguono </a:t>
            </a:r>
            <a:r>
              <a:rPr lang="it-IT" altLang="it-IT" sz="2400" b="1" u="sng" dirty="0" smtClean="0"/>
              <a:t>una sessione di terapia fisica</a:t>
            </a:r>
            <a:r>
              <a:rPr lang="it-IT" altLang="it-IT" sz="2400" dirty="0" smtClean="0"/>
              <a:t> (con chi?) per essere istruiti sull’uso delle stampelle nel cammino, con tanto carico quanto tollerato</a:t>
            </a:r>
          </a:p>
        </p:txBody>
      </p:sp>
    </p:spTree>
    <p:extLst>
      <p:ext uri="{BB962C8B-B14F-4D97-AF65-F5344CB8AC3E}">
        <p14:creationId xmlns:p14="http://schemas.microsoft.com/office/powerpoint/2010/main" val="31327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5445224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dirty="0"/>
              <a:t>Post-operatorio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04664"/>
            <a:ext cx="8856984" cy="504056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Terapia fisica e occupazionale iniziata 5-6 ore dopo l’intervento.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L’arto operato viene caricato a tolleranza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tutti i pazienti vengono insegnati i trasferimenti letto e sedia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tutti i pazienti viene insegnato il cammino, prima con stampelle, poi con bastone e infine senza ausilio, il giorno dell’intervento.</a:t>
            </a:r>
          </a:p>
          <a:p>
            <a:pPr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pazienti viene insegnato come salire e scendere le scale, con e senza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stampelle</a:t>
            </a:r>
          </a:p>
          <a:p>
            <a:pPr>
              <a:spcAft>
                <a:spcPct val="0"/>
              </a:spcAft>
            </a:pPr>
            <a:r>
              <a:rPr lang="it-IT" altLang="it-IT" sz="2400" dirty="0" smtClean="0"/>
              <a:t>Terapia </a:t>
            </a:r>
            <a:r>
              <a:rPr lang="it-IT" altLang="it-IT" sz="2400" dirty="0"/>
              <a:t>del dolore // Anestesia</a:t>
            </a:r>
          </a:p>
          <a:p>
            <a:pPr>
              <a:spcAft>
                <a:spcPct val="0"/>
              </a:spcAft>
            </a:pPr>
            <a:r>
              <a:rPr lang="it-IT" altLang="it-IT" sz="2400" dirty="0"/>
              <a:t>Idratazione e farmaci per prevenire ipotensione e nausea post-operatoria</a:t>
            </a:r>
          </a:p>
          <a:p>
            <a:pPr>
              <a:spcAft>
                <a:spcPct val="0"/>
              </a:spcAft>
            </a:pPr>
            <a:r>
              <a:rPr lang="it-IT" altLang="it-IT" sz="2400" dirty="0" smtClean="0"/>
              <a:t>NB: Intervento </a:t>
            </a:r>
            <a:r>
              <a:rPr lang="it-IT" altLang="it-IT" sz="2400" dirty="0"/>
              <a:t>di </a:t>
            </a:r>
            <a:r>
              <a:rPr lang="it-IT" altLang="it-IT" sz="2400" dirty="0" err="1"/>
              <a:t>artroprotesi</a:t>
            </a:r>
            <a:r>
              <a:rPr lang="it-IT" altLang="it-IT" sz="2400" dirty="0"/>
              <a:t> avviene senza sezione di muscoli o tendini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/>
              <a:t>Dimissione ospedaliera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964612" cy="53276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 smtClean="0"/>
              <a:t>Trasferimenti indipendenti: letto-stazione eretta e viceversa; sedia-stazione eretta e viceversa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 smtClean="0"/>
              <a:t>Cammino per 100 piedi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 smtClean="0"/>
              <a:t>Salire e scendere un piano di scale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 smtClean="0"/>
              <a:t>I pazienti sono incoraggiati ad iniziare le loro attività subito se tollerate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 smtClean="0"/>
              <a:t>Possono guidare se sospendono farmaci narcotici: home </a:t>
            </a:r>
            <a:r>
              <a:rPr lang="it-IT" altLang="it-IT" sz="2400" dirty="0" err="1" smtClean="0"/>
              <a:t>physical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therapy</a:t>
            </a:r>
            <a:r>
              <a:rPr lang="it-IT" altLang="it-IT" sz="2400" dirty="0" smtClean="0"/>
              <a:t> – dopo la guida, </a:t>
            </a:r>
            <a:r>
              <a:rPr lang="it-IT" altLang="it-IT" sz="2400" dirty="0" err="1" smtClean="0"/>
              <a:t>outpatient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physical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therapy</a:t>
            </a:r>
            <a:endParaRPr lang="it-IT" altLang="it-IT" sz="2400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 smtClean="0"/>
              <a:t>I pazienti e i terapisti sono incoraggiati ad avanzare più velocemente possibile.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 smtClean="0"/>
              <a:t>I pazienti che lavorano sono incoraggiati a tornare al lavoro appena possibile</a:t>
            </a:r>
          </a:p>
        </p:txBody>
      </p:sp>
    </p:spTree>
    <p:extLst>
      <p:ext uri="{BB962C8B-B14F-4D97-AF65-F5344CB8AC3E}">
        <p14:creationId xmlns:p14="http://schemas.microsoft.com/office/powerpoint/2010/main" val="33211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6000" dirty="0"/>
              <a:t>risultati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70000"/>
            <a:ext cx="8642350" cy="53276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Tutti i 100 </a:t>
            </a:r>
            <a:r>
              <a:rPr lang="it-IT" altLang="it-IT" sz="2400" dirty="0" err="1" smtClean="0"/>
              <a:t>paz</a:t>
            </a:r>
            <a:r>
              <a:rPr lang="it-IT" altLang="it-IT" sz="2400" dirty="0" smtClean="0"/>
              <a:t> completarono lo studio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Tempo medio chirurgico: 101 </a:t>
            </a:r>
            <a:r>
              <a:rPr lang="it-IT" altLang="it-IT" sz="2400" dirty="0" err="1" smtClean="0"/>
              <a:t>min</a:t>
            </a:r>
            <a:r>
              <a:rPr lang="it-IT" altLang="it-IT" sz="2400" dirty="0" smtClean="0"/>
              <a:t> (65-120)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Perdita media di sangue: 291 cc (100-1300)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8 </a:t>
            </a:r>
            <a:r>
              <a:rPr lang="it-IT" altLang="it-IT" sz="2400" dirty="0" err="1" smtClean="0"/>
              <a:t>paz</a:t>
            </a:r>
            <a:r>
              <a:rPr lang="it-IT" altLang="it-IT" sz="2400" dirty="0" smtClean="0"/>
              <a:t> richiesero trattamenti addizionali per la nausea e 7, risolta la nausea, iniziarono la terapia fisica il giorno dell’intervento, 1 </a:t>
            </a:r>
            <a:r>
              <a:rPr lang="it-IT" altLang="it-IT" sz="2400" dirty="0" err="1" smtClean="0"/>
              <a:t>paz</a:t>
            </a:r>
            <a:r>
              <a:rPr lang="it-IT" altLang="it-IT" sz="2400" dirty="0" smtClean="0"/>
              <a:t> il mattino dopo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9 </a:t>
            </a:r>
            <a:r>
              <a:rPr lang="it-IT" altLang="it-IT" sz="2400" dirty="0" err="1" smtClean="0"/>
              <a:t>paz</a:t>
            </a:r>
            <a:r>
              <a:rPr lang="it-IT" altLang="it-IT" sz="2400" dirty="0" smtClean="0"/>
              <a:t> ebbero un’ipotensione ortostatica transitoria che richiese un bolo di liquidi </a:t>
            </a:r>
            <a:r>
              <a:rPr lang="it-IT" altLang="it-IT" sz="2400" dirty="0" err="1" smtClean="0"/>
              <a:t>i.v</a:t>
            </a:r>
            <a:r>
              <a:rPr lang="it-IT" altLang="it-IT" sz="2400" dirty="0" smtClean="0"/>
              <a:t>.: 7 iniziarono la terapia fisica il giorno stesso, 2 il mattino seguente.</a:t>
            </a:r>
            <a:endParaRPr lang="it-IT" altLang="it-IT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20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93037" cy="1462087"/>
          </a:xfrm>
        </p:spPr>
        <p:txBody>
          <a:bodyPr>
            <a:normAutofit/>
          </a:bodyPr>
          <a:lstStyle/>
          <a:p>
            <a:r>
              <a:rPr lang="it-IT" b="1" dirty="0" smtClean="0"/>
              <a:t>Raccomandazioni per gli interventi riabilitativi post-acuti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3672408" cy="4114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b="1" dirty="0" smtClean="0"/>
              <a:t>ESERCIZI TERAPEUTICI E FUNZIONALI</a:t>
            </a:r>
          </a:p>
          <a:p>
            <a:pPr lvl="1"/>
            <a:r>
              <a:rPr lang="it-IT" sz="1800" dirty="0" smtClean="0"/>
              <a:t>Rom Attivo</a:t>
            </a:r>
          </a:p>
          <a:p>
            <a:pPr lvl="1"/>
            <a:r>
              <a:rPr lang="it-IT" sz="1800" dirty="0" smtClean="0"/>
              <a:t>Rinforzo muscolare</a:t>
            </a:r>
          </a:p>
          <a:p>
            <a:pPr lvl="1"/>
            <a:r>
              <a:rPr lang="it-IT" sz="1800" dirty="0" err="1" smtClean="0"/>
              <a:t>Streching</a:t>
            </a:r>
            <a:endParaRPr lang="it-IT" sz="1800" dirty="0" smtClean="0"/>
          </a:p>
          <a:p>
            <a:pPr lvl="1"/>
            <a:r>
              <a:rPr lang="it-IT" sz="1800" dirty="0" smtClean="0"/>
              <a:t>Training posturale</a:t>
            </a:r>
          </a:p>
          <a:p>
            <a:pPr lvl="1"/>
            <a:r>
              <a:rPr lang="it-IT" sz="1800" dirty="0" smtClean="0"/>
              <a:t>Core </a:t>
            </a:r>
            <a:r>
              <a:rPr lang="it-IT" sz="1800" dirty="0" err="1" smtClean="0"/>
              <a:t>stability</a:t>
            </a:r>
            <a:r>
              <a:rPr lang="it-IT" sz="1800" dirty="0" smtClean="0"/>
              <a:t> training</a:t>
            </a:r>
          </a:p>
          <a:p>
            <a:pPr lvl="1"/>
            <a:r>
              <a:rPr lang="it-IT" sz="1800" dirty="0" smtClean="0"/>
              <a:t>Esercizi per casa</a:t>
            </a:r>
          </a:p>
          <a:p>
            <a:pPr lvl="1"/>
            <a:r>
              <a:rPr lang="it-IT" sz="1800" dirty="0" smtClean="0"/>
              <a:t>Equilibrio statico e dinamico</a:t>
            </a:r>
            <a:endParaRPr lang="it-IT" sz="1800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2"/>
          </p:nvPr>
        </p:nvSpPr>
        <p:spPr>
          <a:xfrm>
            <a:off x="4788024" y="1700808"/>
            <a:ext cx="4176464" cy="20882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dirty="0" smtClean="0"/>
              <a:t>Scale</a:t>
            </a:r>
          </a:p>
          <a:p>
            <a:r>
              <a:rPr lang="it-IT" sz="2000" dirty="0" smtClean="0"/>
              <a:t>Girarsi e alzarsi  dal letto</a:t>
            </a:r>
          </a:p>
          <a:p>
            <a:r>
              <a:rPr lang="it-IT" sz="2000" dirty="0" smtClean="0"/>
              <a:t>Sedersi e alzarsi dalla sedia</a:t>
            </a:r>
          </a:p>
          <a:p>
            <a:r>
              <a:rPr lang="it-IT" sz="2000" dirty="0" smtClean="0"/>
              <a:t>Trasferimento auto, vasca, WC</a:t>
            </a:r>
          </a:p>
          <a:p>
            <a:r>
              <a:rPr lang="it-IT" sz="2000" dirty="0" smtClean="0"/>
              <a:t>Vestirsi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3056" y="4182164"/>
            <a:ext cx="1928671" cy="257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79"/>
            <a:ext cx="1944216" cy="261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0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/>
              <a:t>Quali risultati?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476672"/>
            <a:ext cx="6932240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it-IT" altLang="it-IT" sz="2400" b="1" i="1" dirty="0" smtClean="0"/>
              <a:t>97 pazienti poterono iniziare la terapia fisica il giorno stesso dell’intervento</a:t>
            </a:r>
          </a:p>
          <a:p>
            <a:pPr eaLnBrk="1" hangingPunct="1"/>
            <a:r>
              <a:rPr lang="it-IT" altLang="it-IT" sz="2400" i="1" dirty="0" smtClean="0"/>
              <a:t>Tutti i 97 rispettarono i criteri di dimissione il giorno stesso dell’intervento</a:t>
            </a:r>
          </a:p>
          <a:p>
            <a:pPr eaLnBrk="1" hangingPunct="1"/>
            <a:r>
              <a:rPr lang="it-IT" altLang="it-IT" sz="2400" i="1" dirty="0" smtClean="0"/>
              <a:t>Gli altri 3 il mattino seguente</a:t>
            </a:r>
          </a:p>
          <a:p>
            <a:pPr eaLnBrk="1" hangingPunct="1"/>
            <a:r>
              <a:rPr lang="it-IT" altLang="it-IT" sz="2400" b="1" i="1" dirty="0" smtClean="0"/>
              <a:t>Tutti e 100 vennero dimessi entro 23 ore dalla chirurgia</a:t>
            </a:r>
          </a:p>
          <a:p>
            <a:pPr eaLnBrk="1" hangingPunct="1"/>
            <a:r>
              <a:rPr lang="it-IT" altLang="it-IT" sz="2400" b="1" i="1" dirty="0" smtClean="0"/>
              <a:t>Tutti dimessi a casa</a:t>
            </a:r>
          </a:p>
        </p:txBody>
      </p:sp>
    </p:spTree>
    <p:extLst>
      <p:ext uri="{BB962C8B-B14F-4D97-AF65-F5344CB8AC3E}">
        <p14:creationId xmlns:p14="http://schemas.microsoft.com/office/powerpoint/2010/main" val="3646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/>
              <a:t>A casa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692696"/>
            <a:ext cx="7004248" cy="3514179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dirty="0" smtClean="0"/>
              <a:t>91 pazienti iniziarono un programma di terapia fisica domiciliare</a:t>
            </a:r>
          </a:p>
          <a:p>
            <a:pPr eaLnBrk="1" hangingPunct="1"/>
            <a:r>
              <a:rPr lang="it-IT" altLang="it-IT" sz="2400" dirty="0" smtClean="0"/>
              <a:t>9 erano già in grado di seguire il programma ambulatoriale</a:t>
            </a:r>
          </a:p>
          <a:p>
            <a:pPr eaLnBrk="1" hangingPunct="1"/>
            <a:r>
              <a:rPr lang="it-IT" altLang="it-IT" sz="2400" dirty="0" smtClean="0"/>
              <a:t>Entro la prima settimana 62 </a:t>
            </a:r>
            <a:r>
              <a:rPr lang="it-IT" altLang="it-IT" sz="2400" dirty="0" err="1" smtClean="0"/>
              <a:t>paz</a:t>
            </a:r>
            <a:r>
              <a:rPr lang="it-IT" altLang="it-IT" sz="2400" dirty="0" smtClean="0"/>
              <a:t> iniziarono terapia ambulatoriale</a:t>
            </a:r>
          </a:p>
          <a:p>
            <a:pPr eaLnBrk="1" hangingPunct="1"/>
            <a:r>
              <a:rPr lang="it-IT" altLang="it-IT" sz="2400" dirty="0" smtClean="0"/>
              <a:t>Entro la seconda, tutti e 100.</a:t>
            </a:r>
          </a:p>
        </p:txBody>
      </p:sp>
    </p:spTree>
    <p:extLst>
      <p:ext uri="{BB962C8B-B14F-4D97-AF65-F5344CB8AC3E}">
        <p14:creationId xmlns:p14="http://schemas.microsoft.com/office/powerpoint/2010/main" val="1465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 smtClean="0"/>
              <a:t>Dati</a:t>
            </a:r>
            <a:br>
              <a:rPr lang="it-IT" sz="4000" dirty="0" smtClean="0"/>
            </a:br>
            <a:r>
              <a:rPr lang="it-IT" sz="4000" dirty="0" smtClean="0"/>
              <a:t>raccolti </a:t>
            </a:r>
            <a:r>
              <a:rPr lang="it-IT" sz="4000" dirty="0"/>
              <a:t>su tutti e 100 i </a:t>
            </a:r>
            <a:r>
              <a:rPr lang="it-IT" sz="4000" dirty="0" err="1"/>
              <a:t>paz</a:t>
            </a:r>
            <a:endParaRPr lang="it-IT" sz="40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824"/>
            <a:ext cx="8642350" cy="482426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2 </a:t>
            </a:r>
            <a:r>
              <a:rPr lang="it-IT" altLang="it-IT" sz="2400" dirty="0" err="1" smtClean="0"/>
              <a:t>paz</a:t>
            </a:r>
            <a:r>
              <a:rPr lang="it-IT" altLang="it-IT" sz="2400" dirty="0" smtClean="0"/>
              <a:t> non guidavano; 22 non lavoravano; 13 non avevano mai camminato per mezzo miglio (altre infermità o non interesse)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u="sng" dirty="0" smtClean="0"/>
              <a:t>Stop Stampelle</a:t>
            </a:r>
            <a:r>
              <a:rPr lang="it-IT" altLang="it-IT" sz="2400" dirty="0" smtClean="0"/>
              <a:t>: 6 gg (0-19)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u="sng" dirty="0" smtClean="0"/>
              <a:t>Stop narcotici</a:t>
            </a:r>
            <a:r>
              <a:rPr lang="it-IT" altLang="it-IT" sz="2400" dirty="0" smtClean="0"/>
              <a:t>: 6 gg (0-28)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98 </a:t>
            </a:r>
            <a:r>
              <a:rPr lang="it-IT" altLang="it-IT" sz="2400" dirty="0" err="1" smtClean="0"/>
              <a:t>paz</a:t>
            </a:r>
            <a:r>
              <a:rPr lang="it-IT" altLang="it-IT" sz="2400" dirty="0" smtClean="0"/>
              <a:t>, </a:t>
            </a:r>
            <a:r>
              <a:rPr lang="it-IT" altLang="it-IT" sz="2400" b="1" u="sng" dirty="0" smtClean="0"/>
              <a:t>ripresa della guida</a:t>
            </a:r>
            <a:r>
              <a:rPr lang="it-IT" altLang="it-IT" sz="2400" dirty="0" smtClean="0"/>
              <a:t>: 6 gg (2-18)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78 </a:t>
            </a:r>
            <a:r>
              <a:rPr lang="it-IT" altLang="it-IT" sz="2400" dirty="0" err="1" smtClean="0"/>
              <a:t>paz</a:t>
            </a:r>
            <a:r>
              <a:rPr lang="it-IT" altLang="it-IT" sz="2400" dirty="0" smtClean="0"/>
              <a:t>, </a:t>
            </a:r>
            <a:r>
              <a:rPr lang="it-IT" altLang="it-IT" sz="2400" b="1" u="sng" dirty="0" smtClean="0"/>
              <a:t>ripresa lavoro</a:t>
            </a:r>
            <a:r>
              <a:rPr lang="it-IT" altLang="it-IT" sz="2400" dirty="0" smtClean="0"/>
              <a:t>: 8 gg (1-20)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u="sng" dirty="0" smtClean="0"/>
              <a:t>Cammino senza ausili</a:t>
            </a:r>
            <a:r>
              <a:rPr lang="it-IT" altLang="it-IT" sz="2400" dirty="0" smtClean="0"/>
              <a:t>: 9 gg (3-25)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u="sng" dirty="0" smtClean="0"/>
              <a:t>ADL</a:t>
            </a:r>
            <a:r>
              <a:rPr lang="it-IT" altLang="it-IT" sz="2400" dirty="0" smtClean="0"/>
              <a:t>: 10 gg (1-27)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87 </a:t>
            </a:r>
            <a:r>
              <a:rPr lang="it-IT" altLang="it-IT" sz="2400" dirty="0" err="1" smtClean="0"/>
              <a:t>paz</a:t>
            </a:r>
            <a:r>
              <a:rPr lang="it-IT" altLang="it-IT" sz="2400" dirty="0" smtClean="0"/>
              <a:t>, </a:t>
            </a:r>
            <a:r>
              <a:rPr lang="it-IT" altLang="it-IT" sz="2400" b="1" u="sng" dirty="0" smtClean="0"/>
              <a:t>Cammino ½ miglio</a:t>
            </a:r>
            <a:r>
              <a:rPr lang="it-IT" altLang="it-IT" sz="2400" dirty="0" smtClean="0"/>
              <a:t>: 16 gg (2-35)</a:t>
            </a:r>
          </a:p>
        </p:txBody>
      </p:sp>
    </p:spTree>
    <p:extLst>
      <p:ext uri="{BB962C8B-B14F-4D97-AF65-F5344CB8AC3E}">
        <p14:creationId xmlns:p14="http://schemas.microsoft.com/office/powerpoint/2010/main" val="1697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dirty="0"/>
              <a:t>Harris Hip Score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29600" cy="295292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dirty="0" smtClean="0"/>
              <a:t>Media preoperatoria: 56 punti (32-77)</a:t>
            </a:r>
          </a:p>
          <a:p>
            <a:pPr eaLnBrk="1" hangingPunct="1"/>
            <a:r>
              <a:rPr lang="it-IT" altLang="it-IT" sz="2800" dirty="0" smtClean="0"/>
              <a:t>A 3 settimane: 91 (61-100)</a:t>
            </a:r>
          </a:p>
          <a:p>
            <a:pPr eaLnBrk="1" hangingPunct="1"/>
            <a:r>
              <a:rPr lang="it-IT" altLang="it-IT" sz="2800" dirty="0" smtClean="0"/>
              <a:t>A 6 settimane: 94 (79-100)</a:t>
            </a:r>
          </a:p>
          <a:p>
            <a:pPr eaLnBrk="1" hangingPunct="1"/>
            <a:r>
              <a:rPr lang="it-IT" altLang="it-IT" sz="2800" dirty="0" smtClean="0"/>
              <a:t>A 12 settimane: 96 (74-100)</a:t>
            </a:r>
          </a:p>
        </p:txBody>
      </p:sp>
    </p:spTree>
    <p:extLst>
      <p:ext uri="{BB962C8B-B14F-4D97-AF65-F5344CB8AC3E}">
        <p14:creationId xmlns:p14="http://schemas.microsoft.com/office/powerpoint/2010/main" val="40849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257800"/>
            <a:ext cx="7918648" cy="11430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3600" dirty="0"/>
              <a:t>SF-12: indice fisico e mentale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91513" cy="442118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Preoperatorio fisico: 35,1 (20,5-56,8)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A 3 settimane: 48,5 (26,4-58,7)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A 6 settimane: 49,1 (30,4-59,8)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A 12 settimane: 52,0 (28,7-62,3)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Preoperatorio mentale: 59,2 (31,4-70,1)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A 3 settimane: 60,5 (26,4-58,8)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A 6 settimane: 60,2 (31,4-70,1)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A 12 settimane: 59,9 (30,2-69,7)</a:t>
            </a:r>
          </a:p>
        </p:txBody>
      </p:sp>
    </p:spTree>
    <p:extLst>
      <p:ext uri="{BB962C8B-B14F-4D97-AF65-F5344CB8AC3E}">
        <p14:creationId xmlns:p14="http://schemas.microsoft.com/office/powerpoint/2010/main" val="40354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/>
              <a:t>Follow-up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4235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dirty="0" smtClean="0"/>
              <a:t>Tutti i pazienti furono seguiti </a:t>
            </a:r>
            <a:r>
              <a:rPr lang="it-IT" altLang="it-IT" sz="2400" b="1" u="sng" dirty="0" smtClean="0"/>
              <a:t>per 3 mesi</a:t>
            </a:r>
            <a:r>
              <a:rPr lang="it-IT" altLang="it-IT" sz="2400" dirty="0" smtClean="0"/>
              <a:t>, clinicamente e radiologicamente:</a:t>
            </a:r>
          </a:p>
          <a:p>
            <a:pPr eaLnBrk="1" hangingPunct="1">
              <a:buFontTx/>
              <a:buNone/>
            </a:pPr>
            <a:endParaRPr lang="it-IT" altLang="it-IT" sz="2400" dirty="0" smtClean="0"/>
          </a:p>
          <a:p>
            <a:pPr eaLnBrk="1" hangingPunct="1"/>
            <a:r>
              <a:rPr lang="it-IT" altLang="it-IT" sz="2400" b="1" i="1" dirty="0" smtClean="0"/>
              <a:t>Nessun ricovero</a:t>
            </a:r>
            <a:r>
              <a:rPr lang="it-IT" altLang="it-IT" sz="2400" i="1" dirty="0" smtClean="0"/>
              <a:t> per alcuna ragione: no re-interventi, no dislocazioni, no infezioni</a:t>
            </a:r>
          </a:p>
          <a:p>
            <a:pPr eaLnBrk="1" hangingPunct="1"/>
            <a:r>
              <a:rPr lang="it-IT" altLang="it-IT" sz="2400" b="1" i="1" dirty="0" smtClean="0"/>
              <a:t>Non ci furono complicazioni a causa del protocollo di riabilitazione rapida</a:t>
            </a:r>
          </a:p>
          <a:p>
            <a:pPr eaLnBrk="1" hangingPunct="1"/>
            <a:r>
              <a:rPr lang="it-IT" altLang="it-IT" sz="2400" b="1" i="1" dirty="0" smtClean="0"/>
              <a:t>Non ci furono evidenze di cedimento o allentamento di nessuna delle componenti femorali</a:t>
            </a:r>
          </a:p>
        </p:txBody>
      </p:sp>
    </p:spTree>
    <p:extLst>
      <p:ext uri="{BB962C8B-B14F-4D97-AF65-F5344CB8AC3E}">
        <p14:creationId xmlns:p14="http://schemas.microsoft.com/office/powerpoint/2010/main" val="27903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/>
              <a:t>discussione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31838"/>
            <a:ext cx="7704856" cy="384929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dirty="0" smtClean="0"/>
              <a:t>Il protocollo di </a:t>
            </a:r>
            <a:r>
              <a:rPr lang="it-IT" altLang="it-IT" sz="2400" dirty="0" err="1" smtClean="0"/>
              <a:t>rapid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rehabilitation</a:t>
            </a:r>
            <a:r>
              <a:rPr lang="it-IT" altLang="it-IT" sz="2400" dirty="0" smtClean="0"/>
              <a:t> è sicuro</a:t>
            </a:r>
          </a:p>
          <a:p>
            <a:pPr eaLnBrk="1" hangingPunct="1"/>
            <a:r>
              <a:rPr lang="it-IT" altLang="it-IT" sz="2400" dirty="0" smtClean="0"/>
              <a:t>Il recupero dei pazienti operati con THA, con tecniche mini-invasive e rapida riabilitazione è molto più veloce di quello “classico”</a:t>
            </a:r>
          </a:p>
          <a:p>
            <a:pPr eaLnBrk="1" hangingPunct="1"/>
            <a:r>
              <a:rPr lang="it-IT" altLang="it-IT" sz="2400" dirty="0" smtClean="0"/>
              <a:t>DIMISSIONE: entro 23 ore</a:t>
            </a:r>
          </a:p>
          <a:p>
            <a:pPr eaLnBrk="1" hangingPunct="1"/>
            <a:r>
              <a:rPr lang="it-IT" altLang="it-IT" sz="2400" dirty="0" smtClean="0"/>
              <a:t>Il recupero rapido continua dopo la dimissione</a:t>
            </a:r>
          </a:p>
        </p:txBody>
      </p:sp>
    </p:spTree>
    <p:extLst>
      <p:ext uri="{BB962C8B-B14F-4D97-AF65-F5344CB8AC3E}">
        <p14:creationId xmlns:p14="http://schemas.microsoft.com/office/powerpoint/2010/main" val="31740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098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dirty="0" smtClean="0"/>
              <a:t>Protesi non cementate</a:t>
            </a:r>
          </a:p>
          <a:p>
            <a:pPr eaLnBrk="1" hangingPunct="1"/>
            <a:r>
              <a:rPr lang="it-IT" altLang="it-IT" sz="2400" dirty="0" smtClean="0"/>
              <a:t>Caricate a tolleranza il giorno stesso dell’intervento</a:t>
            </a:r>
          </a:p>
          <a:p>
            <a:pPr eaLnBrk="1" hangingPunct="1"/>
            <a:r>
              <a:rPr lang="it-IT" altLang="it-IT" sz="2400" dirty="0" smtClean="0"/>
              <a:t>2 protocolli: chirurgico e riabilitativo</a:t>
            </a:r>
          </a:p>
          <a:p>
            <a:pPr eaLnBrk="1" hangingPunct="1"/>
            <a:r>
              <a:rPr lang="it-IT" altLang="it-IT" sz="2400" dirty="0" smtClean="0"/>
              <a:t>Qui si combinano, ma altri studi dimostrano comunque il recupero accelerato già solo con il protocollo chirurgico </a:t>
            </a:r>
            <a:r>
              <a:rPr lang="it-IT" altLang="it-IT" sz="2400" dirty="0" smtClean="0">
                <a:sym typeface="Wingdings" pitchFamily="2" charset="2"/>
              </a:rPr>
              <a:t> incisione della capsula senza ablazione, trauma minimo dei tessuti molli  massima stabilità</a:t>
            </a:r>
          </a:p>
          <a:p>
            <a:pPr eaLnBrk="1" hangingPunct="1"/>
            <a:r>
              <a:rPr lang="it-IT" altLang="it-IT" sz="2400" dirty="0" smtClean="0">
                <a:sym typeface="Wingdings" pitchFamily="2" charset="2"/>
              </a:rPr>
              <a:t>Meno dolore e recupero rapido della funzione</a:t>
            </a:r>
            <a:endParaRPr lang="it-IT" alt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7305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76250"/>
            <a:ext cx="8229600" cy="485298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dirty="0" smtClean="0"/>
              <a:t>Il recupero rapido è anche di qualità?</a:t>
            </a:r>
          </a:p>
          <a:p>
            <a:pPr eaLnBrk="1" hangingPunct="1"/>
            <a:r>
              <a:rPr lang="it-IT" altLang="it-IT" sz="2400" dirty="0" smtClean="0"/>
              <a:t>A 1 anno? La qualità del cammino, il dolore, l’altro arto inferiore?</a:t>
            </a:r>
          </a:p>
          <a:p>
            <a:pPr eaLnBrk="1" hangingPunct="1"/>
            <a:r>
              <a:rPr lang="it-IT" altLang="it-IT" sz="2400" dirty="0" smtClean="0"/>
              <a:t>Quali pazienti sono adatti ad un protocollo riabilitativo rapido?</a:t>
            </a:r>
          </a:p>
          <a:p>
            <a:pPr eaLnBrk="1" hangingPunct="1"/>
            <a:r>
              <a:rPr lang="it-IT" altLang="it-IT" sz="2400" dirty="0" smtClean="0"/>
              <a:t>Si può avere un approccio rapido anche in chirurgia classica oppure la stabilità data dai tessuti molli è essenziale?</a:t>
            </a:r>
          </a:p>
          <a:p>
            <a:pPr eaLnBrk="1" hangingPunct="1"/>
            <a:r>
              <a:rPr lang="it-IT" altLang="it-IT" sz="2400" dirty="0" smtClean="0"/>
              <a:t>Perché l’approccio mininvasivo è ancora poco diffuso?</a:t>
            </a:r>
          </a:p>
        </p:txBody>
      </p:sp>
    </p:spTree>
    <p:extLst>
      <p:ext uri="{BB962C8B-B14F-4D97-AF65-F5344CB8AC3E}">
        <p14:creationId xmlns:p14="http://schemas.microsoft.com/office/powerpoint/2010/main" val="15565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8" y="116632"/>
            <a:ext cx="8964488" cy="1417638"/>
          </a:xfrm>
        </p:spPr>
        <p:txBody>
          <a:bodyPr/>
          <a:lstStyle/>
          <a:p>
            <a:r>
              <a:rPr lang="it-IT" sz="3600" i="1" dirty="0" smtClean="0"/>
              <a:t>«Future </a:t>
            </a:r>
            <a:r>
              <a:rPr lang="it-IT" sz="3600" i="1" dirty="0" err="1" smtClean="0"/>
              <a:t>young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patient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demand</a:t>
            </a:r>
            <a:r>
              <a:rPr lang="it-IT" sz="3600" i="1" dirty="0" smtClean="0"/>
              <a:t> for </a:t>
            </a:r>
            <a:r>
              <a:rPr lang="it-IT" sz="3600" i="1" dirty="0" err="1" smtClean="0"/>
              <a:t>primary</a:t>
            </a:r>
            <a:r>
              <a:rPr lang="it-IT" sz="3600" i="1" dirty="0" smtClean="0"/>
              <a:t> and </a:t>
            </a:r>
            <a:r>
              <a:rPr lang="it-IT" sz="3600" i="1" dirty="0" err="1" smtClean="0"/>
              <a:t>revision</a:t>
            </a:r>
            <a:r>
              <a:rPr lang="it-IT" sz="3600" i="1" dirty="0" smtClean="0"/>
              <a:t> joint </a:t>
            </a:r>
            <a:r>
              <a:rPr lang="it-IT" sz="3600" i="1" dirty="0" err="1" smtClean="0"/>
              <a:t>replacement</a:t>
            </a:r>
            <a:r>
              <a:rPr lang="it-IT" sz="3600" i="1" dirty="0" smtClean="0"/>
              <a:t>», </a:t>
            </a:r>
            <a:r>
              <a:rPr lang="it-IT" sz="3600" i="1" dirty="0" err="1" smtClean="0"/>
              <a:t>Kurtz</a:t>
            </a:r>
            <a:r>
              <a:rPr lang="it-IT" sz="3600" i="1" dirty="0" smtClean="0"/>
              <a:t> et al, 2009</a:t>
            </a:r>
            <a:endParaRPr lang="it-IT" sz="36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16224"/>
            <a:ext cx="8219256" cy="4925144"/>
          </a:xfrm>
        </p:spPr>
        <p:txBody>
          <a:bodyPr/>
          <a:lstStyle/>
          <a:p>
            <a:r>
              <a:rPr lang="it-IT" b="1" dirty="0" smtClean="0"/>
              <a:t>USA 1993</a:t>
            </a:r>
            <a:r>
              <a:rPr lang="it-IT" dirty="0" smtClean="0"/>
              <a:t>, tra primo impianto e revisione:</a:t>
            </a:r>
          </a:p>
          <a:p>
            <a:pPr lvl="1"/>
            <a:r>
              <a:rPr lang="it-IT" dirty="0" smtClean="0"/>
              <a:t>32% THA  	&lt; 65 anni</a:t>
            </a:r>
          </a:p>
          <a:p>
            <a:pPr lvl="1"/>
            <a:r>
              <a:rPr lang="it-IT" dirty="0" smtClean="0"/>
              <a:t>25-27% TKA	&lt; 65 anni</a:t>
            </a:r>
          </a:p>
          <a:p>
            <a:pPr lvl="1"/>
            <a:endParaRPr lang="it-IT" dirty="0"/>
          </a:p>
          <a:p>
            <a:r>
              <a:rPr lang="it-IT" b="1" dirty="0" smtClean="0"/>
              <a:t>USA 2006:</a:t>
            </a:r>
          </a:p>
          <a:p>
            <a:pPr lvl="1"/>
            <a:r>
              <a:rPr lang="it-IT" dirty="0" smtClean="0"/>
              <a:t>Primo impianto THA		&lt; 65 anni 	46%</a:t>
            </a:r>
          </a:p>
          <a:p>
            <a:pPr lvl="1"/>
            <a:r>
              <a:rPr lang="it-IT" dirty="0" smtClean="0"/>
              <a:t>Revisione THA 		&lt; 65 anni	40%</a:t>
            </a:r>
          </a:p>
          <a:p>
            <a:pPr lvl="1"/>
            <a:r>
              <a:rPr lang="it-IT" dirty="0" smtClean="0"/>
              <a:t>Primo impianto TKA		&lt; 65 anni	41%</a:t>
            </a:r>
          </a:p>
          <a:p>
            <a:pPr lvl="1"/>
            <a:r>
              <a:rPr lang="it-IT" dirty="0" smtClean="0"/>
              <a:t>Revisione TKA		&lt; 65 anni	44%</a:t>
            </a:r>
          </a:p>
          <a:p>
            <a:pPr lvl="1"/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2166E-5941-47B6-A5D8-3389BD4F85AD}" type="slidenum">
              <a:rPr lang="it-IT" smtClean="0"/>
              <a:pPr>
                <a:defRPr/>
              </a:pPr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74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72807" cy="1152128"/>
          </a:xfrm>
        </p:spPr>
        <p:txBody>
          <a:bodyPr/>
          <a:lstStyle/>
          <a:p>
            <a:r>
              <a:rPr lang="it-IT" dirty="0" smtClean="0"/>
              <a:t>Training del passo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48" y="1268760"/>
            <a:ext cx="8958839" cy="2088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dirty="0" smtClean="0"/>
              <a:t>Corretto uso e progressione nell’utilizzo degli ausili, in particolare dei bastoni</a:t>
            </a:r>
          </a:p>
          <a:p>
            <a:r>
              <a:rPr lang="it-IT" sz="2400" dirty="0" smtClean="0"/>
              <a:t>Correzioni di eventuali alterazioni del passo</a:t>
            </a:r>
          </a:p>
          <a:p>
            <a:r>
              <a:rPr lang="it-IT" sz="2400" dirty="0" smtClean="0"/>
              <a:t>Assicurare una appropriata progressione di carico rispetto all’arto operato</a:t>
            </a:r>
            <a:endParaRPr lang="it-IT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448272" cy="323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8394"/>
            <a:ext cx="2448272" cy="323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61" y="3573016"/>
            <a:ext cx="2441451" cy="322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7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 2030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domanda, in proiezione, di TJA di pazienti &lt; 65 anni sarà:</a:t>
            </a:r>
          </a:p>
          <a:p>
            <a:pPr lvl="1"/>
            <a:r>
              <a:rPr lang="it-IT" dirty="0" smtClean="0"/>
              <a:t> THA primo impianto 		52%</a:t>
            </a:r>
          </a:p>
          <a:p>
            <a:pPr lvl="1"/>
            <a:r>
              <a:rPr lang="it-IT" dirty="0"/>
              <a:t> </a:t>
            </a:r>
            <a:r>
              <a:rPr lang="it-IT" dirty="0" smtClean="0"/>
              <a:t>THA di revisione			36%</a:t>
            </a:r>
          </a:p>
          <a:p>
            <a:pPr lvl="1"/>
            <a:r>
              <a:rPr lang="it-IT" dirty="0"/>
              <a:t> </a:t>
            </a:r>
            <a:r>
              <a:rPr lang="it-IT" dirty="0" smtClean="0"/>
              <a:t>TKA primo impianto		55%</a:t>
            </a:r>
          </a:p>
          <a:p>
            <a:pPr lvl="1"/>
            <a:r>
              <a:rPr lang="it-IT" dirty="0"/>
              <a:t> </a:t>
            </a:r>
            <a:r>
              <a:rPr lang="it-IT" dirty="0" smtClean="0"/>
              <a:t>TKA di revisione			62%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2166E-5941-47B6-A5D8-3389BD4F85AD}" type="slidenum">
              <a:rPr lang="it-IT" smtClean="0"/>
              <a:pPr>
                <a:defRPr/>
              </a:pPr>
              <a:t>80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2984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2006          </a:t>
            </a:r>
            <a:r>
              <a:rPr lang="it-IT" b="1" dirty="0" smtClean="0">
                <a:sym typeface="Wingdings" pitchFamily="2" charset="2"/>
              </a:rPr>
              <a:t>           </a:t>
            </a:r>
            <a:r>
              <a:rPr lang="it-IT" b="1" dirty="0">
                <a:sym typeface="Wingdings" pitchFamily="2" charset="2"/>
              </a:rPr>
              <a:t>2030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dati reali          </a:t>
            </a:r>
            <a:r>
              <a:rPr lang="it-IT" b="1" dirty="0" smtClean="0">
                <a:sym typeface="Wingdings" pitchFamily="2" charset="2"/>
              </a:rPr>
              <a:t>  dati proiettati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r>
              <a:rPr lang="it-IT" b="1" dirty="0"/>
              <a:t>45 – 54 anni</a:t>
            </a:r>
            <a:endParaRPr lang="it-IT" b="1" dirty="0" smtClean="0"/>
          </a:p>
          <a:p>
            <a:pPr lvl="1"/>
            <a:r>
              <a:rPr lang="it-IT" dirty="0" smtClean="0"/>
              <a:t>Primo impianto THA:  34.300 </a:t>
            </a:r>
            <a:r>
              <a:rPr lang="it-IT" dirty="0" smtClean="0">
                <a:sym typeface="Wingdings" pitchFamily="2" charset="2"/>
              </a:rPr>
              <a:t></a:t>
            </a:r>
            <a:r>
              <a:rPr lang="it-IT" dirty="0" smtClean="0"/>
              <a:t> 202.500</a:t>
            </a:r>
          </a:p>
          <a:p>
            <a:pPr lvl="1"/>
            <a:r>
              <a:rPr lang="it-IT" dirty="0" smtClean="0"/>
              <a:t>Primo impianto TKA:  59.100 </a:t>
            </a:r>
            <a:r>
              <a:rPr lang="it-IT" dirty="0" smtClean="0">
                <a:sym typeface="Wingdings" pitchFamily="2" charset="2"/>
              </a:rPr>
              <a:t>  994.100</a:t>
            </a:r>
          </a:p>
          <a:p>
            <a:pPr lvl="1"/>
            <a:endParaRPr lang="it-IT" dirty="0">
              <a:sym typeface="Wingdings" pitchFamily="2" charset="2"/>
            </a:endParaRPr>
          </a:p>
          <a:p>
            <a:r>
              <a:rPr lang="it-IT" b="1" dirty="0" smtClean="0">
                <a:sym typeface="Wingdings" pitchFamily="2" charset="2"/>
              </a:rPr>
              <a:t>55 – 64 anni</a:t>
            </a:r>
          </a:p>
          <a:p>
            <a:pPr lvl="1"/>
            <a:r>
              <a:rPr lang="it-IT" dirty="0" smtClean="0">
                <a:sym typeface="Wingdings" pitchFamily="2" charset="2"/>
              </a:rPr>
              <a:t>Primo impianto THA:   56.300     217.700</a:t>
            </a:r>
          </a:p>
          <a:p>
            <a:pPr lvl="1"/>
            <a:r>
              <a:rPr lang="it-IT" dirty="0" smtClean="0">
                <a:sym typeface="Wingdings" pitchFamily="2" charset="2"/>
              </a:rPr>
              <a:t>Primo impianto TKA: 147.100  1.300.200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2166E-5941-47B6-A5D8-3389BD4F85AD}" type="slidenum">
              <a:rPr lang="it-IT" smtClean="0"/>
              <a:pPr>
                <a:defRPr/>
              </a:pPr>
              <a:t>81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2283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Fast-Track Surgery</a:t>
            </a:r>
          </a:p>
        </p:txBody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it-IT" smtClean="0"/>
              <a:t>Un insieme di interventi riabilitativi e medici, in grado di migliorare globalmente le performance di un intervento chirurgico senza modificarne gli aspetti tecnici tradizionali</a:t>
            </a:r>
          </a:p>
        </p:txBody>
      </p:sp>
    </p:spTree>
    <p:extLst>
      <p:ext uri="{BB962C8B-B14F-4D97-AF65-F5344CB8AC3E}">
        <p14:creationId xmlns:p14="http://schemas.microsoft.com/office/powerpoint/2010/main" val="10593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Ma quale razionale per la riabilitazione post protesica?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 smtClean="0"/>
              <a:t>«An </a:t>
            </a:r>
            <a:r>
              <a:rPr lang="it-IT" i="1" dirty="0" err="1" smtClean="0"/>
              <a:t>appraisal</a:t>
            </a:r>
            <a:r>
              <a:rPr lang="it-IT" i="1" dirty="0" smtClean="0"/>
              <a:t> of </a:t>
            </a:r>
            <a:r>
              <a:rPr lang="it-IT" i="1" dirty="0" err="1" smtClean="0"/>
              <a:t>rehabilitation</a:t>
            </a:r>
            <a:r>
              <a:rPr lang="it-IT" i="1" dirty="0" smtClean="0"/>
              <a:t> </a:t>
            </a:r>
            <a:r>
              <a:rPr lang="it-IT" i="1" dirty="0" err="1" smtClean="0"/>
              <a:t>regimes</a:t>
            </a:r>
            <a:r>
              <a:rPr lang="it-IT" i="1" dirty="0" smtClean="0"/>
              <a:t> </a:t>
            </a:r>
            <a:r>
              <a:rPr lang="it-IT" i="1" dirty="0" err="1" smtClean="0"/>
              <a:t>used</a:t>
            </a:r>
            <a:r>
              <a:rPr lang="it-IT" i="1" dirty="0" smtClean="0"/>
              <a:t> for </a:t>
            </a:r>
            <a:r>
              <a:rPr lang="it-IT" i="1" dirty="0" err="1" smtClean="0"/>
              <a:t>improving</a:t>
            </a:r>
            <a:r>
              <a:rPr lang="it-IT" i="1" dirty="0" smtClean="0"/>
              <a:t> </a:t>
            </a:r>
            <a:r>
              <a:rPr lang="it-IT" i="1" dirty="0" err="1" smtClean="0"/>
              <a:t>functional</a:t>
            </a:r>
            <a:r>
              <a:rPr lang="it-IT" i="1" dirty="0" smtClean="0"/>
              <a:t> </a:t>
            </a:r>
            <a:r>
              <a:rPr lang="it-IT" i="1" dirty="0" err="1" smtClean="0"/>
              <a:t>outcome</a:t>
            </a:r>
            <a:r>
              <a:rPr lang="it-IT" i="1" dirty="0" smtClean="0"/>
              <a:t> </a:t>
            </a:r>
            <a:r>
              <a:rPr lang="it-IT" i="1" dirty="0" err="1" smtClean="0"/>
              <a:t>after</a:t>
            </a:r>
            <a:r>
              <a:rPr lang="it-IT" i="1" dirty="0" smtClean="0"/>
              <a:t> </a:t>
            </a:r>
            <a:r>
              <a:rPr lang="it-IT" i="1" dirty="0" err="1" smtClean="0"/>
              <a:t>total</a:t>
            </a:r>
            <a:r>
              <a:rPr lang="it-IT" i="1" dirty="0" smtClean="0"/>
              <a:t> hip </a:t>
            </a:r>
            <a:r>
              <a:rPr lang="it-IT" i="1" dirty="0" err="1" smtClean="0"/>
              <a:t>replacement</a:t>
            </a:r>
            <a:r>
              <a:rPr lang="it-IT" i="1" dirty="0" smtClean="0"/>
              <a:t> </a:t>
            </a:r>
            <a:r>
              <a:rPr lang="it-IT" i="1" dirty="0" err="1" smtClean="0"/>
              <a:t>surgery</a:t>
            </a:r>
            <a:r>
              <a:rPr lang="it-IT" i="1" dirty="0" smtClean="0"/>
              <a:t>» </a:t>
            </a:r>
            <a:r>
              <a:rPr lang="it-IT" dirty="0" err="1" smtClean="0"/>
              <a:t>Okoro</a:t>
            </a:r>
            <a:r>
              <a:rPr lang="it-IT" dirty="0" smtClean="0"/>
              <a:t> et al, 2012 </a:t>
            </a:r>
            <a:r>
              <a:rPr lang="it-IT" dirty="0" err="1" smtClean="0"/>
              <a:t>rw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In fase preoperatoria: dolore e perdita ROM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In fase postoperatoria: </a:t>
            </a:r>
          </a:p>
          <a:p>
            <a:pPr marL="914400" lvl="1" indent="-514350"/>
            <a:r>
              <a:rPr lang="it-IT" dirty="0" smtClean="0"/>
              <a:t>Soddisfazione dei pazienti e dei medici rispetto alla riduzione del dolore e al recupero di mobilità</a:t>
            </a:r>
          </a:p>
          <a:p>
            <a:pPr marL="914400" lvl="1" indent="-514350"/>
            <a:r>
              <a:rPr lang="it-IT" dirty="0" smtClean="0"/>
              <a:t>Ma ..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2166E-5941-47B6-A5D8-3389BD4F85AD}" type="slidenum">
              <a:rPr lang="it-IT" smtClean="0"/>
              <a:pPr>
                <a:defRPr/>
              </a:pPr>
              <a:t>83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8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76664"/>
          </a:xfrm>
        </p:spPr>
        <p:txBody>
          <a:bodyPr/>
          <a:lstStyle/>
          <a:p>
            <a:r>
              <a:rPr lang="it-IT" b="1" dirty="0" err="1" smtClean="0"/>
              <a:t>Outcomes</a:t>
            </a:r>
            <a:r>
              <a:rPr lang="it-IT" b="1" dirty="0" smtClean="0"/>
              <a:t> almeno ad 1 anno rivelano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lvl="1"/>
            <a:r>
              <a:rPr lang="it-IT" sz="2400" dirty="0" smtClean="0"/>
              <a:t>Limitazioni funzionali permangono anche in assenza di dolore</a:t>
            </a:r>
          </a:p>
          <a:p>
            <a:pPr marL="457200" lvl="1" indent="0">
              <a:buNone/>
            </a:pPr>
            <a:endParaRPr lang="it-IT" sz="2400" dirty="0" smtClean="0"/>
          </a:p>
          <a:p>
            <a:pPr lvl="1"/>
            <a:r>
              <a:rPr lang="it-IT" sz="2400" dirty="0" smtClean="0"/>
              <a:t>Limitazioni: Diminuzione della forza muscolare e della stabilità posturale</a:t>
            </a:r>
          </a:p>
          <a:p>
            <a:pPr marL="457200" lvl="1" indent="0">
              <a:buNone/>
            </a:pPr>
            <a:endParaRPr lang="it-IT" sz="2400" dirty="0" smtClean="0"/>
          </a:p>
          <a:p>
            <a:pPr lvl="1"/>
            <a:r>
              <a:rPr lang="it-IT" sz="2400" dirty="0" smtClean="0"/>
              <a:t>Questi deficit sono evidenti anche a due anni dalla chirurgia</a:t>
            </a:r>
          </a:p>
          <a:p>
            <a:pPr marL="457200" lvl="1" indent="0">
              <a:buNone/>
            </a:pPr>
            <a:endParaRPr lang="it-IT" sz="2400" dirty="0" smtClean="0"/>
          </a:p>
          <a:p>
            <a:pPr lvl="1"/>
            <a:r>
              <a:rPr lang="it-IT" sz="2400" dirty="0" smtClean="0"/>
              <a:t>La debolezza muscolare può risultare in una riduzione della protezione della fissazione dell’impianto (Long et al, 1993)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2166E-5941-47B6-A5D8-3389BD4F85AD}" type="slidenum">
              <a:rPr lang="it-IT" smtClean="0"/>
              <a:pPr>
                <a:defRPr/>
              </a:pPr>
              <a:t>84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8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61975"/>
            <a:ext cx="7848600" cy="490538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2800"/>
              <a:t>Bibliografia sul rapid recovery/mini-invasività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484313"/>
            <a:ext cx="8964488" cy="537368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altLang="it-IT" sz="2400" i="1" dirty="0" smtClean="0"/>
              <a:t>“</a:t>
            </a:r>
            <a:r>
              <a:rPr lang="it-IT" altLang="it-IT" sz="2400" i="1" dirty="0" err="1" smtClean="0"/>
              <a:t>Understanding</a:t>
            </a:r>
            <a:r>
              <a:rPr lang="it-IT" altLang="it-IT" sz="2400" i="1" dirty="0" smtClean="0"/>
              <a:t> the </a:t>
            </a:r>
            <a:r>
              <a:rPr lang="it-IT" altLang="it-IT" sz="2400" i="1" dirty="0" err="1" smtClean="0"/>
              <a:t>rapid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recovery</a:t>
            </a:r>
            <a:r>
              <a:rPr lang="it-IT" altLang="it-IT" sz="2400" i="1" dirty="0" smtClean="0"/>
              <a:t>”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Biomet</a:t>
            </a:r>
            <a:endParaRPr lang="it-IT" altLang="it-IT" sz="2400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400" i="1" dirty="0" smtClean="0"/>
              <a:t>“</a:t>
            </a:r>
            <a:r>
              <a:rPr lang="it-IT" altLang="it-IT" sz="2400" i="1" dirty="0" err="1" smtClean="0"/>
              <a:t>Rapid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Rehabilitation</a:t>
            </a:r>
            <a:r>
              <a:rPr lang="it-IT" altLang="it-IT" sz="2400" i="1" dirty="0" smtClean="0"/>
              <a:t> and </a:t>
            </a:r>
            <a:r>
              <a:rPr lang="it-IT" altLang="it-IT" sz="2400" i="1" dirty="0" err="1" smtClean="0"/>
              <a:t>Recovery</a:t>
            </a:r>
            <a:r>
              <a:rPr lang="it-IT" altLang="it-IT" sz="2400" i="1" dirty="0" smtClean="0"/>
              <a:t> with </a:t>
            </a:r>
            <a:r>
              <a:rPr lang="it-IT" altLang="it-IT" sz="2400" i="1" dirty="0" err="1" smtClean="0"/>
              <a:t>Minimally</a:t>
            </a:r>
            <a:r>
              <a:rPr lang="it-IT" altLang="it-IT" sz="2400" i="1" dirty="0" smtClean="0"/>
              <a:t> Invasive Total Hip </a:t>
            </a:r>
            <a:r>
              <a:rPr lang="it-IT" altLang="it-IT" sz="2400" i="1" dirty="0" err="1" smtClean="0"/>
              <a:t>Arthroplasty</a:t>
            </a:r>
            <a:r>
              <a:rPr lang="it-IT" altLang="it-IT" sz="2400" i="1" dirty="0" smtClean="0"/>
              <a:t>”</a:t>
            </a:r>
            <a:r>
              <a:rPr lang="it-IT" altLang="it-IT" sz="2400" dirty="0" smtClean="0"/>
              <a:t> R.A. Berger, J.J. Jacobs, R.M. Meneghini, C. Della Valle, W. </a:t>
            </a:r>
            <a:r>
              <a:rPr lang="it-IT" altLang="it-IT" sz="2400" dirty="0" err="1" smtClean="0"/>
              <a:t>Paprosky</a:t>
            </a:r>
            <a:r>
              <a:rPr lang="it-IT" altLang="it-IT" sz="2400" dirty="0" smtClean="0"/>
              <a:t>, A. Rosenberg, </a:t>
            </a:r>
            <a:r>
              <a:rPr lang="it-IT" altLang="it-IT" sz="2400" dirty="0" err="1" smtClean="0"/>
              <a:t>Clinical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Orthopaedics</a:t>
            </a:r>
            <a:r>
              <a:rPr lang="it-IT" altLang="it-IT" sz="2400" dirty="0" smtClean="0"/>
              <a:t> and </a:t>
            </a:r>
            <a:r>
              <a:rPr lang="it-IT" altLang="it-IT" sz="2400" dirty="0" err="1" smtClean="0"/>
              <a:t>related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research</a:t>
            </a:r>
            <a:r>
              <a:rPr lang="it-IT" altLang="it-IT" sz="2400" dirty="0" smtClean="0"/>
              <a:t>, n. 429, pp. 239-247, 2004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i="1" dirty="0" smtClean="0"/>
              <a:t>“</a:t>
            </a:r>
            <a:r>
              <a:rPr lang="it-IT" altLang="it-IT" sz="2400" i="1" dirty="0" err="1" smtClean="0"/>
              <a:t>Muscle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Damage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During</a:t>
            </a:r>
            <a:r>
              <a:rPr lang="it-IT" altLang="it-IT" sz="2400" i="1" dirty="0" smtClean="0"/>
              <a:t> MIS Total Hip </a:t>
            </a:r>
            <a:r>
              <a:rPr lang="it-IT" altLang="it-IT" sz="2400" i="1" dirty="0" err="1" smtClean="0"/>
              <a:t>Arthroplasty</a:t>
            </a:r>
            <a:r>
              <a:rPr lang="it-IT" altLang="it-IT" sz="2400" i="1" dirty="0" smtClean="0"/>
              <a:t>- Smith-</a:t>
            </a:r>
            <a:r>
              <a:rPr lang="it-IT" altLang="it-IT" sz="2400" i="1" dirty="0" err="1" smtClean="0"/>
              <a:t>Peterson</a:t>
            </a:r>
            <a:r>
              <a:rPr lang="it-IT" altLang="it-IT" sz="2400" i="1" dirty="0" smtClean="0"/>
              <a:t> vs </a:t>
            </a:r>
            <a:r>
              <a:rPr lang="it-IT" altLang="it-IT" sz="2400" i="1" dirty="0" err="1" smtClean="0"/>
              <a:t>Posterior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Approach</a:t>
            </a:r>
            <a:r>
              <a:rPr lang="it-IT" altLang="it-IT" sz="2400" i="1" dirty="0" smtClean="0"/>
              <a:t>”</a:t>
            </a:r>
            <a:r>
              <a:rPr lang="it-IT" altLang="it-IT" sz="2400" dirty="0" smtClean="0"/>
              <a:t> R.M. Meneghini, M.W. Pagnano, R.T. </a:t>
            </a:r>
            <a:r>
              <a:rPr lang="it-IT" altLang="it-IT" sz="2400" dirty="0" err="1" smtClean="0"/>
              <a:t>Trousdale</a:t>
            </a:r>
            <a:r>
              <a:rPr lang="it-IT" altLang="it-IT" sz="2400" dirty="0" smtClean="0"/>
              <a:t>, W.J. </a:t>
            </a:r>
            <a:r>
              <a:rPr lang="it-IT" altLang="it-IT" sz="2400" dirty="0" err="1" smtClean="0"/>
              <a:t>Hozack</a:t>
            </a:r>
            <a:r>
              <a:rPr lang="it-IT" altLang="it-IT" sz="2400" dirty="0" smtClean="0"/>
              <a:t>, </a:t>
            </a:r>
            <a:r>
              <a:rPr lang="it-IT" altLang="it-IT" sz="2400" dirty="0" err="1" smtClean="0"/>
              <a:t>Clinical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Orthopaedics</a:t>
            </a:r>
            <a:r>
              <a:rPr lang="it-IT" altLang="it-IT" sz="2400" dirty="0" smtClean="0"/>
              <a:t> and </a:t>
            </a:r>
            <a:r>
              <a:rPr lang="it-IT" altLang="it-IT" sz="2400" dirty="0" err="1" smtClean="0"/>
              <a:t>related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research</a:t>
            </a:r>
            <a:r>
              <a:rPr lang="it-IT" altLang="it-IT" sz="2400" dirty="0" smtClean="0"/>
              <a:t>, n.000, pp. 000-000, 2006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i="1" dirty="0" smtClean="0"/>
              <a:t>“</a:t>
            </a:r>
            <a:r>
              <a:rPr lang="it-IT" altLang="it-IT" sz="2400" i="1" dirty="0" err="1" smtClean="0"/>
              <a:t>Minimally</a:t>
            </a:r>
            <a:r>
              <a:rPr lang="it-IT" altLang="it-IT" sz="2400" i="1" dirty="0" smtClean="0"/>
              <a:t> invasive </a:t>
            </a:r>
            <a:r>
              <a:rPr lang="it-IT" altLang="it-IT" sz="2400" i="1" dirty="0" err="1" smtClean="0"/>
              <a:t>total</a:t>
            </a:r>
            <a:r>
              <a:rPr lang="it-IT" altLang="it-IT" sz="2400" i="1" dirty="0" smtClean="0"/>
              <a:t> hip </a:t>
            </a:r>
            <a:r>
              <a:rPr lang="it-IT" altLang="it-IT" sz="2400" i="1" dirty="0" err="1" smtClean="0"/>
              <a:t>arthroplasty</a:t>
            </a:r>
            <a:r>
              <a:rPr lang="it-IT" altLang="it-IT" sz="2400" i="1" dirty="0" smtClean="0"/>
              <a:t> with the </a:t>
            </a:r>
            <a:r>
              <a:rPr lang="it-IT" altLang="it-IT" sz="2400" i="1" dirty="0" err="1" smtClean="0"/>
              <a:t>anterior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approach</a:t>
            </a:r>
            <a:r>
              <a:rPr lang="it-IT" altLang="it-IT" sz="2400" i="1" dirty="0" smtClean="0"/>
              <a:t>”</a:t>
            </a:r>
            <a:r>
              <a:rPr lang="it-IT" altLang="it-IT" sz="2400" dirty="0" smtClean="0"/>
              <a:t> B.S. </a:t>
            </a:r>
            <a:r>
              <a:rPr lang="it-IT" altLang="it-IT" sz="2400" dirty="0" err="1" smtClean="0"/>
              <a:t>Bal</a:t>
            </a:r>
            <a:r>
              <a:rPr lang="it-IT" altLang="it-IT" sz="2400" dirty="0" smtClean="0"/>
              <a:t>, S. </a:t>
            </a:r>
            <a:r>
              <a:rPr lang="it-IT" altLang="it-IT" sz="2400" dirty="0" err="1" smtClean="0"/>
              <a:t>Vallurupalli</a:t>
            </a:r>
            <a:r>
              <a:rPr lang="it-IT" altLang="it-IT" sz="2400" dirty="0" smtClean="0"/>
              <a:t>, IJO, vol. 42, </a:t>
            </a:r>
            <a:r>
              <a:rPr lang="it-IT" altLang="it-IT" sz="2400" dirty="0" err="1" smtClean="0"/>
              <a:t>issue</a:t>
            </a:r>
            <a:r>
              <a:rPr lang="it-IT" altLang="it-IT" sz="2400" dirty="0" smtClean="0"/>
              <a:t> 3, pp. 301-308, 2008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i="1" dirty="0" smtClean="0"/>
              <a:t>“</a:t>
            </a:r>
            <a:r>
              <a:rPr lang="it-IT" altLang="it-IT" sz="2400" i="1" dirty="0" err="1" smtClean="0"/>
              <a:t>Health-Related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Quality</a:t>
            </a:r>
            <a:r>
              <a:rPr lang="it-IT" altLang="it-IT" sz="2400" i="1" dirty="0" smtClean="0"/>
              <a:t> of Life in Total Hip and Total </a:t>
            </a:r>
            <a:r>
              <a:rPr lang="it-IT" altLang="it-IT" sz="2400" i="1" dirty="0" err="1" smtClean="0"/>
              <a:t>Knee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Arthroplasty</a:t>
            </a:r>
            <a:r>
              <a:rPr lang="it-IT" altLang="it-IT" sz="2400" i="1" dirty="0" smtClean="0"/>
              <a:t>. A Qualitative and </a:t>
            </a:r>
            <a:r>
              <a:rPr lang="it-IT" altLang="it-IT" sz="2400" i="1" dirty="0" err="1" smtClean="0"/>
              <a:t>Systematic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Review</a:t>
            </a:r>
            <a:r>
              <a:rPr lang="it-IT" altLang="it-IT" sz="2400" i="1" dirty="0" smtClean="0"/>
              <a:t> of the </a:t>
            </a:r>
            <a:r>
              <a:rPr lang="it-IT" altLang="it-IT" sz="2400" i="1" dirty="0" err="1" smtClean="0"/>
              <a:t>Literature</a:t>
            </a:r>
            <a:r>
              <a:rPr lang="it-IT" altLang="it-IT" sz="2400" i="1" dirty="0" smtClean="0"/>
              <a:t>”</a:t>
            </a:r>
            <a:r>
              <a:rPr lang="it-IT" altLang="it-IT" sz="2400" dirty="0" smtClean="0"/>
              <a:t> O. </a:t>
            </a:r>
            <a:r>
              <a:rPr lang="it-IT" altLang="it-IT" sz="2400" dirty="0" err="1" smtClean="0"/>
              <a:t>Ethgen</a:t>
            </a:r>
            <a:r>
              <a:rPr lang="it-IT" altLang="it-IT" sz="2400" dirty="0" smtClean="0"/>
              <a:t>, O. </a:t>
            </a:r>
            <a:r>
              <a:rPr lang="it-IT" altLang="it-IT" sz="2400" dirty="0" err="1" smtClean="0"/>
              <a:t>Bruyere</a:t>
            </a:r>
            <a:r>
              <a:rPr lang="it-IT" altLang="it-IT" sz="2400" dirty="0" smtClean="0"/>
              <a:t>, F. </a:t>
            </a:r>
            <a:r>
              <a:rPr lang="it-IT" altLang="it-IT" sz="2400" dirty="0" err="1" smtClean="0"/>
              <a:t>Richy</a:t>
            </a:r>
            <a:r>
              <a:rPr lang="it-IT" altLang="it-IT" sz="2400" dirty="0" smtClean="0"/>
              <a:t>, C. </a:t>
            </a:r>
            <a:r>
              <a:rPr lang="it-IT" altLang="it-IT" sz="2400" dirty="0" err="1" smtClean="0"/>
              <a:t>Dardennes</a:t>
            </a:r>
            <a:r>
              <a:rPr lang="it-IT" altLang="it-IT" sz="2400" dirty="0" smtClean="0"/>
              <a:t>, J.Y. </a:t>
            </a:r>
            <a:r>
              <a:rPr lang="it-IT" altLang="it-IT" sz="2400" dirty="0" err="1" smtClean="0"/>
              <a:t>Reginster</a:t>
            </a:r>
            <a:r>
              <a:rPr lang="it-IT" altLang="it-IT" sz="2400" dirty="0" smtClean="0"/>
              <a:t>, J Bone Joint </a:t>
            </a:r>
            <a:r>
              <a:rPr lang="it-IT" altLang="it-IT" sz="2400" dirty="0" err="1" smtClean="0"/>
              <a:t>Surg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Am</a:t>
            </a:r>
            <a:r>
              <a:rPr lang="it-IT" altLang="it-IT" sz="2400" dirty="0" smtClean="0"/>
              <a:t>, 2004; 86: 963-974</a:t>
            </a:r>
          </a:p>
        </p:txBody>
      </p:sp>
      <p:sp>
        <p:nvSpPr>
          <p:cNvPr id="9933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8701C1E-D6A6-4931-93D5-FF4951F91CCE}" type="slidenum">
              <a:rPr lang="it-IT" altLang="it-IT">
                <a:solidFill>
                  <a:schemeClr val="tx2"/>
                </a:solidFill>
              </a:rPr>
              <a:pPr/>
              <a:t>85</a:t>
            </a:fld>
            <a:endParaRPr lang="it-IT" alt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40" y="116632"/>
            <a:ext cx="8229600" cy="96490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 smtClean="0"/>
              <a:t>Per il tuo approfondimento…</a:t>
            </a:r>
            <a:endParaRPr lang="it-IT" sz="4000" dirty="0"/>
          </a:p>
        </p:txBody>
      </p:sp>
      <p:sp>
        <p:nvSpPr>
          <p:cNvPr id="10035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E0E3800-97CC-4FC1-BE0F-0B2E254D8710}" type="slidenum">
              <a:rPr lang="it-IT" altLang="it-IT">
                <a:solidFill>
                  <a:srgbClr val="675D59"/>
                </a:solidFill>
              </a:rPr>
              <a:pPr/>
              <a:t>86</a:t>
            </a:fld>
            <a:endParaRPr lang="it-IT" altLang="it-IT">
              <a:solidFill>
                <a:srgbClr val="675D59"/>
              </a:solidFill>
            </a:endParaRPr>
          </a:p>
        </p:txBody>
      </p:sp>
      <p:sp>
        <p:nvSpPr>
          <p:cNvPr id="78852" name="AutoShape 3"/>
          <p:cNvSpPr>
            <a:spLocks noChangeArrowheads="1"/>
          </p:cNvSpPr>
          <p:nvPr/>
        </p:nvSpPr>
        <p:spPr bwMode="auto">
          <a:xfrm>
            <a:off x="0" y="1052513"/>
            <a:ext cx="9144000" cy="5545137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800" b="1" dirty="0">
                <a:solidFill>
                  <a:srgbClr val="E8DED8">
                    <a:lumMod val="25000"/>
                  </a:srgbClr>
                </a:solidFill>
                <a:latin typeface="Calibri" pitchFamily="34" charset="0"/>
              </a:rPr>
              <a:t>Definisci il concetto di </a:t>
            </a:r>
            <a:r>
              <a:rPr lang="it-IT" sz="2800" b="1" dirty="0" err="1">
                <a:solidFill>
                  <a:srgbClr val="E8DED8">
                    <a:lumMod val="25000"/>
                  </a:srgbClr>
                </a:solidFill>
                <a:latin typeface="Calibri" pitchFamily="34" charset="0"/>
              </a:rPr>
              <a:t>rapid</a:t>
            </a:r>
            <a:r>
              <a:rPr lang="it-IT" sz="2800" b="1" dirty="0">
                <a:solidFill>
                  <a:srgbClr val="E8DED8">
                    <a:lumMod val="25000"/>
                  </a:srgbClr>
                </a:solidFill>
                <a:latin typeface="Calibri" pitchFamily="34" charset="0"/>
              </a:rPr>
              <a:t> </a:t>
            </a:r>
            <a:r>
              <a:rPr lang="it-IT" sz="2800" b="1" dirty="0" err="1">
                <a:solidFill>
                  <a:srgbClr val="E8DED8">
                    <a:lumMod val="25000"/>
                  </a:srgbClr>
                </a:solidFill>
                <a:latin typeface="Calibri" pitchFamily="34" charset="0"/>
              </a:rPr>
              <a:t>recovery</a:t>
            </a:r>
            <a:r>
              <a:rPr lang="it-IT" sz="2800" b="1" dirty="0">
                <a:solidFill>
                  <a:srgbClr val="E8DED8">
                    <a:lumMod val="25000"/>
                  </a:srgbClr>
                </a:solidFill>
                <a:latin typeface="Calibri" pitchFamily="34" charset="0"/>
              </a:rPr>
              <a:t> e i suoi principi</a:t>
            </a:r>
          </a:p>
          <a:p>
            <a:pPr marL="457200" indent="-457200" algn="ctr" eaLnBrk="1" hangingPunct="1">
              <a:lnSpc>
                <a:spcPct val="150000"/>
              </a:lnSpc>
              <a:buFont typeface="+mj-lt"/>
              <a:buAutoNum type="arabicPeriod" startAt="2"/>
              <a:defRPr/>
            </a:pPr>
            <a:r>
              <a:rPr lang="it-IT" sz="2800" b="1" dirty="0">
                <a:solidFill>
                  <a:srgbClr val="E8DED8">
                    <a:lumMod val="25000"/>
                  </a:srgbClr>
                </a:solidFill>
                <a:latin typeface="Calibri" pitchFamily="34" charset="0"/>
              </a:rPr>
              <a:t>Quali i risultati di questo percorso?</a:t>
            </a:r>
          </a:p>
          <a:p>
            <a:pPr marL="457200" indent="-457200" algn="ctr" eaLnBrk="1" hangingPunct="1">
              <a:lnSpc>
                <a:spcPct val="150000"/>
              </a:lnSpc>
              <a:buFontTx/>
              <a:buAutoNum type="arabicPeriod" startAt="2"/>
              <a:defRPr/>
            </a:pPr>
            <a:r>
              <a:rPr lang="it-IT" sz="2800" b="1" dirty="0">
                <a:solidFill>
                  <a:srgbClr val="E8DED8">
                    <a:lumMod val="25000"/>
                  </a:srgbClr>
                </a:solidFill>
                <a:latin typeface="Calibri" pitchFamily="34" charset="0"/>
              </a:rPr>
              <a:t>Quali le criticità?</a:t>
            </a:r>
          </a:p>
        </p:txBody>
      </p:sp>
    </p:spTree>
    <p:extLst>
      <p:ext uri="{BB962C8B-B14F-4D97-AF65-F5344CB8AC3E}">
        <p14:creationId xmlns:p14="http://schemas.microsoft.com/office/powerpoint/2010/main" val="30801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116633"/>
            <a:ext cx="5040560" cy="41044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2000" b="1" dirty="0"/>
              <a:t>EDUCAZIONE SANITARIA</a:t>
            </a:r>
          </a:p>
          <a:p>
            <a:r>
              <a:rPr lang="it-IT" sz="2000" dirty="0"/>
              <a:t>Monitorare eventuali complicanze</a:t>
            </a:r>
          </a:p>
          <a:p>
            <a:r>
              <a:rPr lang="it-IT" sz="2000" dirty="0"/>
              <a:t>Restrizioni di movimento e posizioni</a:t>
            </a:r>
          </a:p>
          <a:p>
            <a:r>
              <a:rPr lang="it-IT" sz="2000" dirty="0" err="1"/>
              <a:t>Pain</a:t>
            </a:r>
            <a:r>
              <a:rPr lang="it-IT" sz="2000" dirty="0"/>
              <a:t> management</a:t>
            </a:r>
          </a:p>
          <a:p>
            <a:r>
              <a:rPr lang="it-IT" sz="2000" dirty="0"/>
              <a:t>Protezione articolare a lungo termine</a:t>
            </a:r>
          </a:p>
          <a:p>
            <a:r>
              <a:rPr lang="it-IT" sz="2000" dirty="0"/>
              <a:t>Progressione di esercizi sicura</a:t>
            </a:r>
          </a:p>
          <a:p>
            <a:r>
              <a:rPr lang="it-IT" sz="2000" dirty="0"/>
              <a:t>Ritorno alla guida </a:t>
            </a:r>
          </a:p>
          <a:p>
            <a:r>
              <a:rPr lang="it-IT" sz="2000" dirty="0"/>
              <a:t>Ritorno alle attività sportive </a:t>
            </a:r>
            <a:r>
              <a:rPr lang="it-IT" sz="2000" dirty="0" smtClean="0"/>
              <a:t>e/o ricreative</a:t>
            </a:r>
            <a:endParaRPr lang="it-IT" sz="2000" dirty="0"/>
          </a:p>
          <a:p>
            <a:endParaRPr lang="it-IT" sz="2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4357536"/>
            <a:ext cx="1872208" cy="250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" y="4437112"/>
            <a:ext cx="3103621" cy="218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04" y="692696"/>
            <a:ext cx="3049321" cy="22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42" y="3429000"/>
            <a:ext cx="3082383" cy="229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0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5043</Words>
  <Application>Microsoft Office PowerPoint</Application>
  <PresentationFormat>Presentazione su schermo (4:3)</PresentationFormat>
  <Paragraphs>554</Paragraphs>
  <Slides>86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86</vt:i4>
      </vt:variant>
    </vt:vector>
  </HeadingPairs>
  <TitlesOfParts>
    <vt:vector size="88" baseType="lpstr">
      <vt:lpstr>Tema di Office</vt:lpstr>
      <vt:lpstr>Immagine bitmap</vt:lpstr>
      <vt:lpstr>Artroprotesi d’anca</vt:lpstr>
      <vt:lpstr>Riferimenti bibliografici + importanti</vt:lpstr>
      <vt:lpstr>Presentazione standard di PowerPoint</vt:lpstr>
      <vt:lpstr>Presentazione standard di PowerPoint</vt:lpstr>
      <vt:lpstr>raccomandazioni dopo Artroprotesi in OA, senza complicanze perioperatorie-ACR 2014</vt:lpstr>
      <vt:lpstr>Results by rehabilitation  topic Fasi della riabilitazione </vt:lpstr>
      <vt:lpstr>Raccomandazioni per gli interventi riabilitativi post-acuti</vt:lpstr>
      <vt:lpstr>Training del passo</vt:lpstr>
      <vt:lpstr>Presentazione standard di PowerPoint</vt:lpstr>
      <vt:lpstr>Presentazione standard di PowerPoint</vt:lpstr>
      <vt:lpstr>ARTROPROTESI D’ANCA</vt:lpstr>
      <vt:lpstr>endoprotesi</vt:lpstr>
      <vt:lpstr>Alcune considerazioni chirurgiche</vt:lpstr>
      <vt:lpstr>Presentazione standard di PowerPoint</vt:lpstr>
      <vt:lpstr>Via d’accesso</vt:lpstr>
      <vt:lpstr>Via antero-laterale (Watson-Jones): la via maggiormente utilizzata per la chirurgia protesica di primo impianto.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L’approccio posteriore è associato ad una maggiore frequenza di instabilità rispetto all’approccio anteriore o laterale 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Possibili complicanze:</vt:lpstr>
      <vt:lpstr>Presentazione standard di PowerPoint</vt:lpstr>
      <vt:lpstr>Presentazione standard di PowerPoint</vt:lpstr>
      <vt:lpstr>Queste precauzioni sono davvero utili per evitare la lussazione del neo impianto?</vt:lpstr>
      <vt:lpstr>Presentazione standard di PowerPoint</vt:lpstr>
      <vt:lpstr>Altre complicanze</vt:lpstr>
      <vt:lpstr>Presentazione standard di PowerPoint</vt:lpstr>
      <vt:lpstr>3 considerazioni:</vt:lpstr>
      <vt:lpstr>Valutazione riabilitativa</vt:lpstr>
      <vt:lpstr>Esame obiettivo</vt:lpstr>
      <vt:lpstr>Valutazione funzionale</vt:lpstr>
      <vt:lpstr>Esempi di Scale di valutazione</vt:lpstr>
      <vt:lpstr>Obiettivi  Immediato post-operatorio</vt:lpstr>
      <vt:lpstr>Obiettivi  Immediato post-operatorio</vt:lpstr>
      <vt:lpstr>Presentazione standard di PowerPoint</vt:lpstr>
      <vt:lpstr>prime giornate  post-operatorie</vt:lpstr>
      <vt:lpstr>Post-Operative Exercises Weeks 1-4 for Total Hip Replacement</vt:lpstr>
      <vt:lpstr>Obiettivo in fase precocemente sub-acuta: stazione eretta</vt:lpstr>
      <vt:lpstr>Presentazione standard di PowerPoint</vt:lpstr>
      <vt:lpstr>Recupero funzionale del cammino e graduale concessione del carico completo</vt:lpstr>
      <vt:lpstr>Post-Operative Exercises Weeks 4-6 for Total Hip Replacement</vt:lpstr>
      <vt:lpstr>Salire e scendere le scale</vt:lpstr>
      <vt:lpstr>Osservazioni</vt:lpstr>
      <vt:lpstr>Si può evidenziare:</vt:lpstr>
      <vt:lpstr>Presentazione standard di PowerPoint</vt:lpstr>
      <vt:lpstr>Considerazione</vt:lpstr>
      <vt:lpstr>Presentazione standard di PowerPoint</vt:lpstr>
      <vt:lpstr>Fallimento di una protesi d’anca</vt:lpstr>
      <vt:lpstr>Per il tuo approfondimento…</vt:lpstr>
      <vt:lpstr>Presentazione standard di PowerPoint</vt:lpstr>
      <vt:lpstr>Concetto di fast-track  surgery e rapid  recovery programmes</vt:lpstr>
      <vt:lpstr>Background</vt:lpstr>
      <vt:lpstr>Rapid Recovery  l’opportunità di:</vt:lpstr>
      <vt:lpstr>Principi di riferimento</vt:lpstr>
      <vt:lpstr>The Ideal Pathway</vt:lpstr>
      <vt:lpstr>recupero</vt:lpstr>
      <vt:lpstr>Durata del ricovero: 3-10 gg</vt:lpstr>
      <vt:lpstr>Studio Berger, Jacobs et al, 2004</vt:lpstr>
      <vt:lpstr>Presentazione standard di PowerPoint</vt:lpstr>
      <vt:lpstr>“a comprehensive rehabilitation pathway that included preadmission, hospital and postdischarge care”</vt:lpstr>
      <vt:lpstr>Post-operatorio</vt:lpstr>
      <vt:lpstr>Dimissione ospedaliera</vt:lpstr>
      <vt:lpstr>risultati</vt:lpstr>
      <vt:lpstr>Quali risultati?</vt:lpstr>
      <vt:lpstr>A casa</vt:lpstr>
      <vt:lpstr>Dati raccolti su tutti e 100 i paz</vt:lpstr>
      <vt:lpstr>Harris Hip Score</vt:lpstr>
      <vt:lpstr>SF-12: indice fisico e mentale</vt:lpstr>
      <vt:lpstr>Follow-up</vt:lpstr>
      <vt:lpstr>discussione</vt:lpstr>
      <vt:lpstr>Presentazione standard di PowerPoint</vt:lpstr>
      <vt:lpstr>Presentazione standard di PowerPoint</vt:lpstr>
      <vt:lpstr>«Future young patient demand for primary and revision joint replacement», Kurtz et al, 2009</vt:lpstr>
      <vt:lpstr>Nel 2030 …</vt:lpstr>
      <vt:lpstr>2006                     2030 dati reali            dati proiettati</vt:lpstr>
      <vt:lpstr>Fast-Track Surgery</vt:lpstr>
      <vt:lpstr>Ma quale razionale per la riabilitazione post protesica?</vt:lpstr>
      <vt:lpstr>Presentazione standard di PowerPoint</vt:lpstr>
      <vt:lpstr>Bibliografia sul rapid recovery/mini-invasività</vt:lpstr>
      <vt:lpstr>Per il tuo approfondimento…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Artroprotesi d’anca</dc:title>
  <dc:creator>Fisiot 52</dc:creator>
  <cp:lastModifiedBy>Fisiot24</cp:lastModifiedBy>
  <cp:revision>43</cp:revision>
  <dcterms:created xsi:type="dcterms:W3CDTF">2017-08-04T14:53:07Z</dcterms:created>
  <dcterms:modified xsi:type="dcterms:W3CDTF">2020-03-20T21:39:32Z</dcterms:modified>
</cp:coreProperties>
</file>