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35"/>
  </p:notesMasterIdLst>
  <p:sldIdLst>
    <p:sldId id="448" r:id="rId3"/>
    <p:sldId id="450" r:id="rId4"/>
    <p:sldId id="361" r:id="rId5"/>
    <p:sldId id="363" r:id="rId6"/>
    <p:sldId id="364" r:id="rId7"/>
    <p:sldId id="451" r:id="rId8"/>
    <p:sldId id="452" r:id="rId9"/>
    <p:sldId id="362" r:id="rId10"/>
    <p:sldId id="462" r:id="rId11"/>
    <p:sldId id="453" r:id="rId12"/>
    <p:sldId id="449" r:id="rId13"/>
    <p:sldId id="368" r:id="rId14"/>
    <p:sldId id="369" r:id="rId15"/>
    <p:sldId id="370" r:id="rId16"/>
    <p:sldId id="371" r:id="rId17"/>
    <p:sldId id="372" r:id="rId18"/>
    <p:sldId id="454" r:id="rId19"/>
    <p:sldId id="456" r:id="rId20"/>
    <p:sldId id="366" r:id="rId21"/>
    <p:sldId id="367" r:id="rId22"/>
    <p:sldId id="457" r:id="rId23"/>
    <p:sldId id="455" r:id="rId24"/>
    <p:sldId id="458" r:id="rId25"/>
    <p:sldId id="365" r:id="rId26"/>
    <p:sldId id="373" r:id="rId27"/>
    <p:sldId id="459" r:id="rId28"/>
    <p:sldId id="374" r:id="rId29"/>
    <p:sldId id="460" r:id="rId30"/>
    <p:sldId id="375" r:id="rId31"/>
    <p:sldId id="376" r:id="rId32"/>
    <p:sldId id="461" r:id="rId33"/>
    <p:sldId id="377" r:id="rId3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3634"/>
  </p:normalViewPr>
  <p:slideViewPr>
    <p:cSldViewPr>
      <p:cViewPr varScale="1">
        <p:scale>
          <a:sx n="104" d="100"/>
          <a:sy n="104" d="100"/>
        </p:scale>
        <p:origin x="1800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527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7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49775" cy="3406775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8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015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527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42AB79C2-C74D-4F6B-A705-7BDC5E117FA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93C231-20CB-49C1-814C-4EA905918BB7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237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7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791BC9-0B2A-4ACE-9BC3-AB490B7978AB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242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2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655A92-D97C-4810-8BF6-3FDBE27669DD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243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3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515E3A-8ADA-4162-9D07-2DB7A54C3DE5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241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1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505FED-4678-478B-855F-5280C19591DD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2498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98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66D07A-52BD-4670-9340-F611CB5F2751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2508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08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B60807-50D7-47F2-BA31-008D8E4A9726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2519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19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C22674-0F17-4282-BA9B-77187D6BA12F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52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2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54CA58-961A-47DB-8027-CD4D2FD66AF9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253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3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A957C4-B619-49E1-B2D1-C9D2BE4DE16D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2396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96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8A3482-1D3D-4F61-892B-27339E5C1B82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240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0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E11C06-4769-4FBD-BB86-0E3D3EC9D5DC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238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8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D2913C-AAF1-4CD0-AC8D-A0088DD77A41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244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1984F7-1D98-498F-B5A1-5D272C03862D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245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72636C-FD8C-4B10-B63D-5AD1F36FA198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246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6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7D7332-B198-410D-9C7B-4F1E015A9745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247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AB66ED-17E4-41EA-9107-5CBEE163F9D9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248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8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94C404-B3EC-430A-B760-0742F0EAC69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624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540097-7C0E-4DAB-BBE2-45AE9A6FAE4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436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00813" y="609600"/>
            <a:ext cx="1938337" cy="54673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62613" cy="54673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0FED3FA-4308-4BC3-A877-2FB3C9F701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063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408C5A1E-9B6C-0E48-9C0F-88CC7F1A54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CF12E08-E41E-3340-B7AD-2B6ED4C4D15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94C222AF-83A0-BF4C-A79C-2AF15C51604B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48168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77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7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8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72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0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6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0E67F1-91CE-42EE-A3D8-689E5FAB48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5382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71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1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5ED584-2EB8-4C84-83CA-746F4CC6CF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535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0475" cy="40957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8675" y="1981200"/>
            <a:ext cx="3800475" cy="40957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1EF8A9-91D8-4012-AA98-B5104800BB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804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4D4195-2605-44DE-A01B-78B8B78BEF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538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F750A4-287D-48BA-84AC-57F1FF39E3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208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ED25B-1B29-40F4-B0D4-09923094A1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785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D1D4CE-CD84-4A15-B65F-35EF23EF5A8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61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2B31D11-D265-4F5B-B41F-10DFC62ECE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369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3175"/>
            <a:ext cx="17524413" cy="13671550"/>
            <a:chOff x="-5298" y="2"/>
            <a:chExt cx="11039" cy="8612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47" cy="3302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9327E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2"/>
              <a:ext cx="10584" cy="8612"/>
            </a:xfrm>
            <a:custGeom>
              <a:avLst/>
              <a:gdLst>
                <a:gd name="G0" fmla="sin 10800 17698264"/>
                <a:gd name="G1" fmla="+- G0 10800 0"/>
                <a:gd name="G2" fmla="cos 10800 17698264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809" y="0"/>
                  </a:moveTo>
                  <a:cubicBezTo>
                    <a:pt x="16770" y="5"/>
                    <a:pt x="21600" y="4839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809" y="0"/>
                  </a:moveTo>
                  <a:cubicBezTo>
                    <a:pt x="16770" y="5"/>
                    <a:pt x="21600" y="4839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533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859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765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59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6538250D-AACA-4AB6-870C-23623FF247D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335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766F1-7DE8-4F0C-8E94-0CFCC24A56A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4C99-CCC0-40D5-AFFF-9DF41CD6262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91F8A-8373-C048-ACE4-73E318C1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276872"/>
            <a:ext cx="7753350" cy="112395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CIRCOLATORIO LINFATICO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(sintesi)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0C0824-0CC8-F948-9EA8-930654540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2"/>
    </mc:Choice>
    <mc:Fallback>
      <p:transition spd="slow" advTm="1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F6AF471-D037-C545-AEF1-A5C192D19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413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C2EFF5-5F05-4141-A9C4-5B5A586B1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9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21"/>
    </mc:Choice>
    <mc:Fallback>
      <p:transition spd="slow" advTm="56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F7D0C-5BBF-DF40-8C27-3E0393DB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29" y="0"/>
            <a:ext cx="7753350" cy="62068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LINFONODI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2140B7-EF21-304F-9AE2-8D10059CC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05" y="764704"/>
            <a:ext cx="9036496" cy="5544616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 intercalati sul decorso dei Collettori Linfatici.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 classificano tra gli ORGANI LINFOIDI</a:t>
            </a:r>
          </a:p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 raggruppano in Stazioni a Collocazione Regionale, Profonda e/o Superficiale, per provvedere al «setaccio/filtraggio» della Linfa, rallentandone il decorso nell’ ambito della loro specifica struttura.</a:t>
            </a:r>
          </a:p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Hanno forma definita RENIFORME, con un margine convesso, dove la linfa afferisce tramite i Collettori Afferenti, ed un margine opposto con una depressione concava, detta ILO,  dove si localizzano i Collettori Efferenti e Vasi Sanguiferi per l’ irrorazione nutritizia del linfonodo stesso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5A35C9-3E00-FC4C-8D36-39281E9DD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0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30"/>
    </mc:Choice>
    <mc:Fallback>
      <p:transition spd="slow" advTm="107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2885" r="7690" b="12009"/>
          <a:stretch>
            <a:fillRect/>
          </a:stretch>
        </p:blipFill>
        <p:spPr bwMode="auto">
          <a:xfrm>
            <a:off x="71438" y="720725"/>
            <a:ext cx="89281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3" t="2885" r="7690" b="120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CA3F8B-AC61-954E-A573-25455A464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6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2780" r="2986" b="6451"/>
          <a:stretch>
            <a:fillRect/>
          </a:stretch>
        </p:blipFill>
        <p:spPr bwMode="auto">
          <a:xfrm>
            <a:off x="1944688" y="0"/>
            <a:ext cx="6124575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292" t="2780" r="2986" b="64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F870A3-F87F-6940-962B-2BD064AC6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3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2237" b="7784"/>
          <a:stretch>
            <a:fillRect/>
          </a:stretch>
        </p:blipFill>
        <p:spPr bwMode="auto">
          <a:xfrm>
            <a:off x="2376488" y="431800"/>
            <a:ext cx="5184775" cy="63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86" r="2237" b="7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A62495-547B-E24D-B124-F2A4ECC4A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1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2448" r="5069" b="13832"/>
          <a:stretch>
            <a:fillRect/>
          </a:stretch>
        </p:blipFill>
        <p:spPr bwMode="auto">
          <a:xfrm>
            <a:off x="0" y="431800"/>
            <a:ext cx="907256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33" t="2448" r="5069" b="138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5BBF57-BD0E-CF42-8946-FCAB45587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3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2780" r="6921" b="11790"/>
          <a:stretch>
            <a:fillRect/>
          </a:stretch>
        </p:blipFill>
        <p:spPr bwMode="auto">
          <a:xfrm>
            <a:off x="0" y="720725"/>
            <a:ext cx="8999538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31" t="2780" r="6921" b="117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CDAD77-F057-CC4D-8593-8657E361F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FB4A61F-063F-2941-974A-DC68400EB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241300"/>
            <a:ext cx="64992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F000B5-660D-E741-ABE3-28DB2A173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2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70"/>
    </mc:Choice>
    <mc:Fallback>
      <p:transition spd="slow" advTm="14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F7FA0-AC71-1C4A-ACA0-23AEA591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315416"/>
            <a:ext cx="7753350" cy="112395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dei LINFONODI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0743A5-0ADD-2D4A-B9F9-A113B73B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40060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Il TESSUTO LINFOIDE è un particolare tipo di Tessuto Connettivo con un’impalcatura di fibre reticolari sulle quali si inseriscono LINFOCITI e CELLULE della SERIE MONOCITO-MACROFAGICA.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Il LINFONODO presenta una zona 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esterna (CORTICALE) dove si trovano LINFOCITI «B», che, qualora stimolati da specifici Antigeni, evolvono a PLASMACELLULE che producono specifici Anticorpi nell’ ambito dei cosiddetti CENTRI GERMINATIVI. La zona 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piu’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interna (MIDOLLARE) è costituita da setti di Tessuto Linfoide provenienti dalla Corticale, dove sono localizzati LINFOCITI «B» e «T» e MACROFAGI.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LINFA decorre con flusso lento nei SENI localizzati sia nella Corticale, sia nella Midollare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9E51DD-4F41-F945-9278-B89CB75C9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2"/>
    </mc:Choice>
    <mc:Fallback>
      <p:transition spd="slow" advTm="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t="5397" r="4796" b="14514"/>
          <a:stretch>
            <a:fillRect/>
          </a:stretch>
        </p:blipFill>
        <p:spPr bwMode="auto">
          <a:xfrm>
            <a:off x="-71438" y="503238"/>
            <a:ext cx="9072563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652" t="5397" r="4796" b="145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88C0A2-F131-0442-8478-B10A9E5BD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5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">
            <a:extLst>
              <a:ext uri="{FF2B5EF4-FFF2-40B4-BE49-F238E27FC236}">
                <a16:creationId xmlns:a16="http://schemas.microsoft.com/office/drawing/2014/main" id="{DAFE13BB-8ED4-9442-A797-6F95CD856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241300"/>
            <a:ext cx="77089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E537AF-0994-4547-B5F6-502FAC75D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26"/>
    </mc:Choice>
    <mc:Fallback>
      <p:transition spd="slow" advTm="2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4025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687763"/>
            <a:ext cx="345757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4" name="Line 4"/>
          <p:cNvSpPr>
            <a:spLocks noChangeShapeType="1"/>
          </p:cNvSpPr>
          <p:nvPr/>
        </p:nvSpPr>
        <p:spPr bwMode="auto">
          <a:xfrm>
            <a:off x="4859338" y="1268413"/>
            <a:ext cx="73025" cy="3673475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6BBBFE-C66A-A543-BC86-7D3A64385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9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39CFDE-5103-D045-93D7-FE366BBB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132856"/>
            <a:ext cx="7753350" cy="1123950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ALTRI  ORGANI  LINFOIDI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FEFAB3-20C6-BB46-896C-094EAA265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4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9"/>
    </mc:Choice>
    <mc:Fallback>
      <p:transition spd="slow" advTm="8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9A936AAA-8793-974E-AC8C-6CBC1E8D6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41300"/>
            <a:ext cx="52419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079853-7EAC-1248-B664-7463022DC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4"/>
    </mc:Choice>
    <mc:Fallback>
      <p:transition spd="slow" advTm="25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BE0C6E-3562-D446-AE32-125EB9F46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TESSUTO LINFOIDE ASSOCIATO ALLE MUCOSE (Mucosa-</a:t>
            </a:r>
            <a:r>
              <a:rPr lang="it-IT" sz="3200" dirty="0" err="1">
                <a:latin typeface="Gurmukhi MN" panose="02020600050405020304" pitchFamily="18" charset="0"/>
                <a:cs typeface="Gurmukhi MN" panose="02020600050405020304" pitchFamily="18" charset="0"/>
              </a:rPr>
              <a:t>Associated</a:t>
            </a: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lang="it-IT" sz="3200" dirty="0" err="1">
                <a:latin typeface="Gurmukhi MN" panose="02020600050405020304" pitchFamily="18" charset="0"/>
                <a:cs typeface="Gurmukhi MN" panose="02020600050405020304" pitchFamily="18" charset="0"/>
              </a:rPr>
              <a:t>Lymphoid</a:t>
            </a: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lang="it-IT" sz="3200" dirty="0" err="1">
                <a:latin typeface="Gurmukhi MN" panose="02020600050405020304" pitchFamily="18" charset="0"/>
                <a:cs typeface="Gurmukhi MN" panose="02020600050405020304" pitchFamily="18" charset="0"/>
              </a:rPr>
              <a:t>Tissue</a:t>
            </a: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, </a:t>
            </a:r>
            <a:r>
              <a:rPr lang="it-IT" sz="3200" i="1" dirty="0">
                <a:latin typeface="Gurmukhi MN" panose="02020600050405020304" pitchFamily="18" charset="0"/>
                <a:cs typeface="Gurmukhi MN" panose="02020600050405020304" pitchFamily="18" charset="0"/>
              </a:rPr>
              <a:t>MALT</a:t>
            </a: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70979C-E1D3-CB4B-8979-BC1E7060B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417638"/>
            <a:ext cx="7992888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b="1" dirty="0"/>
              <a:t>Sono rappresentati da:</a:t>
            </a:r>
          </a:p>
          <a:p>
            <a:pPr marL="0" indent="0">
              <a:buNone/>
            </a:pPr>
            <a:endParaRPr lang="it-IT" sz="2600" b="1" dirty="0"/>
          </a:p>
          <a:p>
            <a:pPr>
              <a:buFontTx/>
              <a:buChar char="-"/>
            </a:pPr>
            <a:r>
              <a:rPr lang="it-IT" sz="2600" b="1" dirty="0"/>
              <a:t>ANELLO (o ARCO) LINFATICO di WALDEYER nel distretto ORO-FARINGEO  con le TONSILLE PALATINE, LINGUALE, FARINGEA, TUBARICA, LARINGEA </a:t>
            </a:r>
          </a:p>
          <a:p>
            <a:pPr>
              <a:buFontTx/>
              <a:buChar char="-"/>
            </a:pPr>
            <a:endParaRPr lang="it-IT" sz="2600" b="1" dirty="0"/>
          </a:p>
          <a:p>
            <a:pPr>
              <a:buFontTx/>
              <a:buChar char="-"/>
            </a:pPr>
            <a:r>
              <a:rPr lang="it-IT" sz="2600" b="1" dirty="0"/>
              <a:t>FORMAZIONI LINFOIDI dell’ INTESTINO: PLACCHE di PEYER nell’ Ileo, APPENDICE CECALE (o VERMIFORME), NODULI LINFOIDI della Lamina Propria e/o Tonaca Sottomucosa dell’ Intestino Tenue e Crasso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BA649A-CADB-2543-9D18-88C879D55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8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35"/>
    </mc:Choice>
    <mc:Fallback>
      <p:transition spd="slow" advTm="9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2782" r="5310" b="9120"/>
          <a:stretch>
            <a:fillRect/>
          </a:stretch>
        </p:blipFill>
        <p:spPr bwMode="auto">
          <a:xfrm>
            <a:off x="1800225" y="71438"/>
            <a:ext cx="6335713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53" t="2782" r="5310" b="9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AA1D37-9861-374F-903E-57EC9AD92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4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4648" r="7619" b="13124"/>
          <a:stretch>
            <a:fillRect/>
          </a:stretch>
        </p:blipFill>
        <p:spPr bwMode="auto">
          <a:xfrm>
            <a:off x="1511300" y="431800"/>
            <a:ext cx="6624638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11" t="4648" r="7619" b="13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76DE43-7368-A442-81B3-255D6A09B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4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B902A-98D0-2F42-A2AE-7F1EE511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MILZA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00D2D3-E654-DB4A-A222-ECC8CB2D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92088"/>
            <a:ext cx="8496944" cy="6065912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LINFOIDE, pieno, impari, intraperitoneale e localizzato nell’ IPOCONDRIO SINISTRO.</a:t>
            </a: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Prende rapporto con la Parete Addominale Antero-Laterale, il Muscolo Diaframma, il Fondo dello Stomaco, il Rene Sinistro, la Coda del Pancreas.</a:t>
            </a: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deputato alla distruzione dei Globuli Rossi del Sangue che hanno concluso il loro ciclo vitale dopo circa 120 giorni di vita (ERITROCATERESI).</a:t>
            </a:r>
          </a:p>
          <a:p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A differenza dei Linfonodi, la MILZA «setaccia» e «filtra» il Sangue (anziché la Linfa), al fine di identificarvi possibili agenti potenzialmente dannosi per l’ organismo. 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1307E6-9193-1149-BF90-F0CC1908D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1"/>
    </mc:Choice>
    <mc:Fallback>
      <p:transition spd="slow" advTm="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TOPOGRAFICA DELLA MILZA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7750"/>
            <a:ext cx="7696200" cy="58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1EBE0D-4792-3440-8FE2-93DF7D262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6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AC8B8-7003-3149-A559-CDF16B18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85" y="-171400"/>
            <a:ext cx="7753350" cy="112395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DELLA MILZA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0D27A-69AB-F646-83F0-28272CD09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2" y="764704"/>
            <a:ext cx="9036496" cy="590545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La MILZA è rivestita da una CAPSULA FIBRO-MUSCOLARE (Muscolatura Liscia)</a:t>
            </a:r>
          </a:p>
          <a:p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Il Tessuto Linfoide della MILZA si organizza in: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POLPA BIANCA, il cui tessuto linfoide segue le Ramificazioni della Arteria Splenica o Lienale, provvista di Fibrocellule Muscolari Lisce;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POLPA ROSSA è prevalentemente costituita da Eritrociti, che vengono selezionati da Cellule Linfoidi per selezionare quelli da sottoporre a Eritrocateresi. Avviene tramite 2 modalità: la cosiddetta »CIRCOLAZIONE CHIUSA» immette sangue nella Polpa Rossa tramite LACUNE VASCOLARI VENOSE, che con il loro endotelio, non consentono un contattato «diretto» tra sangue e tessuto linfoide. Secondo la «CIRCOLAZIONE APERTA» , il Sangue viene immesso nella Polpa Rossa direttamente in contatto col Tessuto Linfoide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E929C8-F931-1A4B-A4E3-8CFF768AF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00"/>
    </mc:Choice>
    <mc:Fallback>
      <p:transition spd="slow" advTm="17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MILZA: CIRCOLAZIONE APERTA e CHIUSA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754619-F4FA-A741-A471-1B26761B0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6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CIRCOLATORIO LINFATICO</a:t>
            </a:r>
          </a:p>
        </p:txBody>
      </p:sp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4140200" y="1282700"/>
            <a:ext cx="4546600" cy="5556250"/>
            <a:chOff x="2608" y="808"/>
            <a:chExt cx="2864" cy="3500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5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808"/>
              <a:ext cx="2864" cy="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12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1620" name="Rectangle 4"/>
            <p:cNvSpPr>
              <a:spLocks noChangeArrowheads="1"/>
            </p:cNvSpPr>
            <p:nvPr/>
          </p:nvSpPr>
          <p:spPr bwMode="auto">
            <a:xfrm>
              <a:off x="2666" y="837"/>
              <a:ext cx="2740" cy="3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6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29543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0B9099-BB59-7942-837A-902F41650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50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780" r="6728" b="14461"/>
          <a:stretch>
            <a:fillRect/>
          </a:stretch>
        </p:blipFill>
        <p:spPr bwMode="auto">
          <a:xfrm>
            <a:off x="647700" y="360363"/>
            <a:ext cx="7488238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53" t="2780" r="6728" b="144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9081AA-1442-2E40-94F8-0517F3871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00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DBDD6-9A86-DF42-BDC2-682347D3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9109"/>
            <a:ext cx="7753350" cy="74559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I M 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0A8384-3B9E-EE4E-B43D-E873719FC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77869"/>
            <a:ext cx="8640960" cy="587727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Organo LINFOIDE impari localizzato nel MEDIASTINO della Cavità Toracica, </a:t>
            </a:r>
            <a:r>
              <a:rPr lang="it-IT" sz="26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antero</a:t>
            </a:r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-superiormente rispetto al Cuore racchiuso nel suo Sacco Pericardico.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Fino all’ età adolescenziale provvede a differenziare i LINFOCITI «T» (</a:t>
            </a:r>
            <a:r>
              <a:rPr lang="it-IT" sz="26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Timociti</a:t>
            </a:r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).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A differenza di altri organi linfoidi, l’ impalcatura è di tipo Epiteliale le cui cellule presentano prolungamenti che costituiscono un particolare reticolo NON connettivale.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Caratteristiche formazioni a lamelle cellulari concentriche i Corpuscoli di </a:t>
            </a:r>
            <a:r>
              <a:rPr lang="it-IT" sz="26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Hassal</a:t>
            </a:r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.</a:t>
            </a:r>
          </a:p>
          <a:p>
            <a:r>
              <a:rPr 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Successivamente all’ adolescenza, va incontro ad una regressione morfo-funzionale a tessuto adiposo.</a:t>
            </a:r>
          </a:p>
          <a:p>
            <a:endParaRPr lang="it-IT" sz="26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A315ED-E156-FE4B-B602-D1F539F1F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7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5"/>
    </mc:Choice>
    <mc:Fallback>
      <p:transition spd="slow" advTm="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28600"/>
            <a:ext cx="7772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 MICROSCOPICA del TIMO</a:t>
            </a: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5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5508625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8"/>
          <a:stretch>
            <a:fillRect/>
          </a:stretch>
        </p:blipFill>
        <p:spPr bwMode="auto">
          <a:xfrm>
            <a:off x="5392738" y="1196975"/>
            <a:ext cx="375126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04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723488-0123-C543-A7BB-8A3AF01D4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4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SCHEMA  MORFO-FUNZIONALE DEL SISTEMA </a:t>
            </a:r>
            <a:b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CIRCOLATORIO LINFATICO</a:t>
            </a: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4681537"/>
          </a:xfrm>
          <a:ln/>
        </p:spPr>
        <p:txBody>
          <a:bodyPr/>
          <a:lstStyle/>
          <a:p>
            <a:pPr marL="0" indent="0">
              <a:spcBef>
                <a:spcPts val="600"/>
              </a:spcBef>
              <a:buClr>
                <a:srgbClr val="FFFF00"/>
              </a:buClr>
              <a:buSzPct val="80000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25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FLUIDO INTERSTIZIALE, oltre ad essere recuperato nel Sistema Venoso, viene recuperato anche nel Sistema Circolatorio Linfatico, costituendo la LINFA.</a:t>
            </a:r>
          </a:p>
          <a:p>
            <a:pPr marL="0" indent="0">
              <a:spcBef>
                <a:spcPts val="600"/>
              </a:spcBef>
              <a:buClr>
                <a:srgbClr val="FFFF00"/>
              </a:buClr>
              <a:buSzPct val="80000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25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decorso della LINFA può essere così schematizzato: dai CAPILLARI LINFATICI, si passa ai PRECOLLETTORI LINFATICI, da qui nei COLLETTORI SUPERFICIALI e PROFONDI, sul decorso dei quali si localizzano degli Organi Linfoidi, definiti LINFONODI. I COLLETTORI confluiscono poi in:</a:t>
            </a:r>
          </a:p>
          <a:p>
            <a:pPr>
              <a:spcBef>
                <a:spcPts val="600"/>
              </a:spcBef>
              <a:buClr>
                <a:srgbClr val="FFFF00"/>
              </a:buClr>
              <a:buSzPct val="80000"/>
              <a:buFontTx/>
              <a:buChar char="-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250" b="1" dirty="0">
                <a:solidFill>
                  <a:schemeClr val="tx1"/>
                </a:solidFill>
                <a:latin typeface="Comic Sans MS" panose="030F0902030302020204" pitchFamily="66" charset="0"/>
              </a:rPr>
              <a:t>DOTTO TORACICO, che raccoglie la linfa della Regione SOTTODIAFRAMMATICA e della META’ SOPRADIAFRAMMATICA SINISTRA e ARTO SUPERIORE SINISTRO;</a:t>
            </a:r>
          </a:p>
          <a:p>
            <a:pPr>
              <a:spcBef>
                <a:spcPts val="600"/>
              </a:spcBef>
              <a:buClr>
                <a:srgbClr val="FFFF00"/>
              </a:buClr>
              <a:buSzPct val="80000"/>
              <a:buFontTx/>
              <a:buChar char="-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250" b="1" dirty="0">
                <a:solidFill>
                  <a:schemeClr val="tx1"/>
                </a:solidFill>
                <a:latin typeface="Comic Sans MS" panose="030F0902030302020204" pitchFamily="66" charset="0"/>
              </a:rPr>
              <a:t>TRONCO LINFATICO DESTRO, che raccoglie la linfa della META’ SOPRADIAFRAMMATICA DESTRA e ARTO SUPERIORE DESTRO </a:t>
            </a:r>
          </a:p>
          <a:p>
            <a:pPr marL="0" indent="0">
              <a:spcBef>
                <a:spcPts val="600"/>
              </a:spcBef>
              <a:buClr>
                <a:srgbClr val="FFFF00"/>
              </a:buClr>
              <a:buSzPct val="80000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9C5961-7D86-654A-B290-7D4ADFCAD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3737" r="3360" b="12747"/>
          <a:stretch>
            <a:fillRect/>
          </a:stretch>
        </p:blipFill>
        <p:spPr bwMode="auto">
          <a:xfrm>
            <a:off x="936625" y="144463"/>
            <a:ext cx="7199313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78" t="3737" r="3360" b="127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D310F4-D0F7-F443-856F-2577E45DF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6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">
            <a:extLst>
              <a:ext uri="{FF2B5EF4-FFF2-40B4-BE49-F238E27FC236}">
                <a16:creationId xmlns:a16="http://schemas.microsoft.com/office/drawing/2014/main" id="{D44BBA5F-FA6C-6C48-9779-A390DDDC0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241300"/>
            <a:ext cx="30797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76297B-3304-C74C-B765-8234EC8DC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76"/>
    </mc:Choice>
    <mc:Fallback>
      <p:transition spd="slow" advTm="2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>
            <a:extLst>
              <a:ext uri="{FF2B5EF4-FFF2-40B4-BE49-F238E27FC236}">
                <a16:creationId xmlns:a16="http://schemas.microsoft.com/office/drawing/2014/main" id="{DBBF2AAC-7331-6E41-886A-8CA3300F2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89000"/>
            <a:ext cx="89281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4EAB9A-DD0F-1C4A-9EE7-D4EF2147D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8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3"/>
    </mc:Choice>
    <mc:Fallback>
      <p:transition spd="slow" advTm="2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PERCORSO SCHEMATICO DELLA LINFA</a:t>
            </a:r>
          </a:p>
        </p:txBody>
      </p:sp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3879850" y="1295400"/>
            <a:ext cx="5257800" cy="5556250"/>
            <a:chOff x="2444" y="816"/>
            <a:chExt cx="3312" cy="3500"/>
          </a:xfrm>
        </p:grpSpPr>
        <p:pic>
          <p:nvPicPr>
            <p:cNvPr id="112643" name="Picture 3"/>
            <p:cNvPicPr>
              <a:picLocks noChangeAspect="1" noChangeArrowheads="1"/>
            </p:cNvPicPr>
            <p:nvPr/>
          </p:nvPicPr>
          <p:blipFill>
            <a:blip r:embed="rId5">
              <a:lum bright="1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816"/>
              <a:ext cx="3312" cy="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18000" contrast="12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644" name="Rectangle 4"/>
            <p:cNvSpPr>
              <a:spLocks noChangeArrowheads="1"/>
            </p:cNvSpPr>
            <p:nvPr/>
          </p:nvSpPr>
          <p:spPr bwMode="auto">
            <a:xfrm>
              <a:off x="2502" y="845"/>
              <a:ext cx="3188" cy="3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120305" y="1447800"/>
            <a:ext cx="3802751" cy="45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60" tIns="46080" rIns="92160" bIns="460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CAPILLARI LINFATICI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Wingdings" panose="05000000000000000000" pitchFamily="2" charset="2"/>
              </a:rPr>
              <a:t>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PRECOLLETTORI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Wingdings" panose="05000000000000000000" pitchFamily="2" charset="2"/>
              </a:rPr>
              <a:t>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COLLETTORI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(SUPERFICIALI e 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PROFONDI)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Wingdings" panose="05000000000000000000" pitchFamily="2" charset="2"/>
              </a:rPr>
              <a:t>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TRONCHI LINFATICI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PRINCIPALI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(Dotto Toracico e Tronco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Linfatico Destro)</a:t>
            </a:r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 flipV="1">
            <a:off x="3505200" y="2266950"/>
            <a:ext cx="2438400" cy="2171700"/>
          </a:xfrm>
          <a:prstGeom prst="line">
            <a:avLst/>
          </a:prstGeom>
          <a:noFill/>
          <a:ln w="25560" cap="sq">
            <a:solidFill>
              <a:srgbClr val="99FF33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 flipV="1">
            <a:off x="2971800" y="3790950"/>
            <a:ext cx="3352800" cy="1257300"/>
          </a:xfrm>
          <a:prstGeom prst="line">
            <a:avLst/>
          </a:prstGeom>
          <a:noFill/>
          <a:ln w="25560" cap="sq">
            <a:solidFill>
              <a:srgbClr val="99FF33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D8F8F5-6D3B-AC49-A648-268F3CCEC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5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2EEC03-3EC6-1446-A2C5-829BC926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32856"/>
            <a:ext cx="7753350" cy="11239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ORGANI  LINFOIDI</a:t>
            </a:r>
            <a:b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 LINFONODI -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3A2A8A-4CD9-6040-95D4-45FD6448E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94"/>
    </mc:Choice>
    <mc:Fallback>
      <p:transition spd="slow" advTm="50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7074</TotalTime>
  <Words>797</Words>
  <Application>Microsoft Macintosh PowerPoint</Application>
  <PresentationFormat>Presentazione su schermo (4:3)</PresentationFormat>
  <Paragraphs>73</Paragraphs>
  <Slides>32</Slides>
  <Notes>17</Notes>
  <HiddenSlides>0</HiddenSlides>
  <MMClips>32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5" baseType="lpstr">
      <vt:lpstr>Gurmukhi MN</vt:lpstr>
      <vt:lpstr>Microsoft YaHei</vt:lpstr>
      <vt:lpstr>ＭＳ Ｐゴシック</vt:lpstr>
      <vt:lpstr>Arial</vt:lpstr>
      <vt:lpstr>Calibri</vt:lpstr>
      <vt:lpstr>Chalkboard SE</vt:lpstr>
      <vt:lpstr>Comic Sans MS</vt:lpstr>
      <vt:lpstr>Copperplate Gothic Bold</vt:lpstr>
      <vt:lpstr>Lucida Sans Unicode</vt:lpstr>
      <vt:lpstr>Times New Roman</vt:lpstr>
      <vt:lpstr>Wingdings</vt:lpstr>
      <vt:lpstr>Tema di Office</vt:lpstr>
      <vt:lpstr>Office Theme</vt:lpstr>
      <vt:lpstr>SISTEMA CIRCOLATORIO LINFATICO (sintesi)</vt:lpstr>
      <vt:lpstr>Presentazione standard di PowerPoint</vt:lpstr>
      <vt:lpstr>SISTEMA CIRCOLATORIO LINFATICO</vt:lpstr>
      <vt:lpstr>SCHEMA  MORFO-FUNZIONALE DEL SISTEMA  CIRCOLATORIO LINFATICO</vt:lpstr>
      <vt:lpstr>Presentazione standard di PowerPoint</vt:lpstr>
      <vt:lpstr>Presentazione standard di PowerPoint</vt:lpstr>
      <vt:lpstr>Presentazione standard di PowerPoint</vt:lpstr>
      <vt:lpstr>PERCORSO SCHEMATICO DELLA LINFA</vt:lpstr>
      <vt:lpstr>ORGANI  LINFOIDI - LINFONODI -</vt:lpstr>
      <vt:lpstr>Presentazione standard di PowerPoint</vt:lpstr>
      <vt:lpstr>LINFONODI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STRUTTURA dei LINFONODI</vt:lpstr>
      <vt:lpstr>Presentazione standard di PowerPoint</vt:lpstr>
      <vt:lpstr>Presentazione standard di PowerPoint</vt:lpstr>
      <vt:lpstr>ALTRI  ORGANI  LINFOIDI</vt:lpstr>
      <vt:lpstr>Presentazione standard di PowerPoint</vt:lpstr>
      <vt:lpstr>TESSUTO LINFOIDE ASSOCIATO ALLE MUCOSE (Mucosa-Associated Lymphoid Tissue, MALT)</vt:lpstr>
      <vt:lpstr>Presentazione standard di PowerPoint</vt:lpstr>
      <vt:lpstr>Presentazione standard di PowerPoint</vt:lpstr>
      <vt:lpstr>MILZA</vt:lpstr>
      <vt:lpstr>ANATOMIA TOPOGRAFICA DELLA MILZA</vt:lpstr>
      <vt:lpstr>STRUTTURA DELLA MILZA</vt:lpstr>
      <vt:lpstr>MILZA: CIRCOLAZIONE APERTA e CHIUSA</vt:lpstr>
      <vt:lpstr>Presentazione standard di PowerPoint</vt:lpstr>
      <vt:lpstr>T I M O</vt:lpstr>
      <vt:lpstr>STRUTTURA  MICROSCOPICA del TIMO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MUSCOLI MASTICATORI (1)</dc:title>
  <dc:creator>Pallette</dc:creator>
  <cp:lastModifiedBy>Utente di Microsoft Office</cp:lastModifiedBy>
  <cp:revision>446</cp:revision>
  <cp:lastPrinted>2020-02-13T11:48:13Z</cp:lastPrinted>
  <dcterms:created xsi:type="dcterms:W3CDTF">2000-11-30T12:44:42Z</dcterms:created>
  <dcterms:modified xsi:type="dcterms:W3CDTF">2020-03-24T11:12:31Z</dcterms:modified>
</cp:coreProperties>
</file>