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59" r:id="rId4"/>
    <p:sldId id="260" r:id="rId5"/>
    <p:sldId id="26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27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55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4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40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40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375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67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06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65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32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46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02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89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88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50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9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86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6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>
                <a:cs typeface="Times New Roman" panose="02020603050405020304" pitchFamily="18" charset="0"/>
              </a:rPr>
              <a:t>(a.a.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>
                <a:cs typeface="Times New Roman" panose="02020603050405020304" pitchFamily="18" charset="0"/>
              </a:rPr>
              <a:t>Parte I:  Lezione 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>
                <a:cs typeface="Times New Roman" panose="02020603050405020304" pitchFamily="18" charset="0"/>
              </a:rPr>
              <a:t>Docente:   </a:t>
            </a:r>
            <a:r>
              <a:rPr lang="it-IT" sz="1500" i="1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6751EC-CD85-4DEE-ADFB-12F70BF2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it-IT"/>
          </a:p>
        </p:txBody>
      </p:sp>
      <p:sp>
        <p:nvSpPr>
          <p:cNvPr id="5" name="Nastro inclinato in basso 4">
            <a:extLst>
              <a:ext uri="{FF2B5EF4-FFF2-40B4-BE49-F238E27FC236}">
                <a16:creationId xmlns:a16="http://schemas.microsoft.com/office/drawing/2014/main" id="{F7C78253-31F8-48BA-9F87-FE944BD3F143}"/>
              </a:ext>
            </a:extLst>
          </p:cNvPr>
          <p:cNvSpPr/>
          <p:nvPr/>
        </p:nvSpPr>
        <p:spPr>
          <a:xfrm>
            <a:off x="2346121" y="1961995"/>
            <a:ext cx="7499758" cy="2189526"/>
          </a:xfrm>
          <a:prstGeom prst="ribbon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AEC7BC-6F3D-4873-BA8E-18054AA51179}"/>
              </a:ext>
            </a:extLst>
          </p:cNvPr>
          <p:cNvSpPr txBox="1"/>
          <p:nvPr/>
        </p:nvSpPr>
        <p:spPr>
          <a:xfrm>
            <a:off x="4404221" y="2432808"/>
            <a:ext cx="3389152" cy="163121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it-IT" sz="2000" i="1">
                <a:latin typeface="Algerian" panose="04020705040A02060702" pitchFamily="82" charset="0"/>
                <a:cs typeface="Times New Roman" panose="02020603050405020304" pitchFamily="18" charset="0"/>
              </a:rPr>
              <a:t>I Testi</a:t>
            </a:r>
          </a:p>
          <a:p>
            <a:pPr algn="ctr"/>
            <a:r>
              <a:rPr lang="it-IT" sz="2000" i="1">
                <a:latin typeface="Algerian" panose="04020705040A02060702" pitchFamily="82" charset="0"/>
                <a:cs typeface="Times New Roman" panose="02020603050405020304" pitchFamily="18" charset="0"/>
              </a:rPr>
              <a:t>◊</a:t>
            </a:r>
          </a:p>
          <a:p>
            <a:pPr algn="ctr"/>
            <a:r>
              <a:rPr lang="it-IT" sz="2000" i="1">
                <a:latin typeface="Algerian" panose="04020705040A02060702" pitchFamily="82" charset="0"/>
                <a:cs typeface="Times New Roman" panose="02020603050405020304" pitchFamily="18" charset="0"/>
              </a:rPr>
              <a:t>Riflettere sulla lingua </a:t>
            </a:r>
          </a:p>
          <a:p>
            <a:pPr algn="ctr"/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</a:p>
        </p:txBody>
      </p:sp>
    </p:spTree>
    <p:extLst>
      <p:ext uri="{BB962C8B-B14F-4D97-AF65-F5344CB8AC3E}">
        <p14:creationId xmlns:p14="http://schemas.microsoft.com/office/powerpoint/2010/main" val="230100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E409A0-509E-4F26-A270-00B3D86E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Letteratura tecnico-scientifica ed erudita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(breve sguardo d’insieme)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 riflessione erudita sul linguaggio e sulle sue forme nelle concreta realizzazione espressiva è: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presente sin dagli esordi della produzione letteraria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presupposto dell’attività artistico-letteraria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› aspetto intrinseco dell’attività artistico-letteraria  </a:t>
            </a: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Confronto con la prassi ellenistica        diffusione di dottrine linguistico-grammaticali e filologiche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sviluppo di una riflessione erudita e nascita di una disciplina grammaticale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(Svetonio, </a:t>
            </a:r>
            <a:r>
              <a:rPr lang="it-IT"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grammaticis </a:t>
            </a: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1:</a:t>
            </a:r>
            <a:r>
              <a:rPr lang="it-IT"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primus igitur, quantum opinamur, studium grammaticae in urbem intulit Crates Mallotes, Aristarchi aequalis</a:t>
            </a: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Sviluppo del pensiero linguistico-grammaticale latino (con attenzione all’esegesi dei testi poetici)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Interesse per i testi arcaici e per l’aspetto ‘difficile’ e ‘oscuro’ della lingua       gusto erudito/antiquario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Prima produzione filologica e grammaticale che trova una sistematizzazione nell’opera di Varrone               </a:t>
            </a:r>
            <a:r>
              <a:rPr lang="it-IT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BD5C01A0-F004-4630-979D-017BC8EBF03C}"/>
              </a:ext>
            </a:extLst>
          </p:cNvPr>
          <p:cNvSpPr/>
          <p:nvPr/>
        </p:nvSpPr>
        <p:spPr>
          <a:xfrm>
            <a:off x="10402350" y="2856452"/>
            <a:ext cx="167780" cy="427838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196DE775-B9E9-43C1-8213-1BC7B5E832C5}"/>
              </a:ext>
            </a:extLst>
          </p:cNvPr>
          <p:cNvSpPr/>
          <p:nvPr/>
        </p:nvSpPr>
        <p:spPr>
          <a:xfrm>
            <a:off x="3909272" y="2856452"/>
            <a:ext cx="167780" cy="104862"/>
          </a:xfrm>
          <a:prstGeom prst="rightArrow">
            <a:avLst>
              <a:gd name="adj1" fmla="val 50000"/>
              <a:gd name="adj2" fmla="val 54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24854E-2C37-4460-AC66-5B331F4F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422" y="4740025"/>
            <a:ext cx="195089" cy="146317"/>
          </a:xfrm>
          <a:prstGeom prst="rect">
            <a:avLst/>
          </a:prstGeom>
        </p:spPr>
      </p:pic>
      <p:pic>
        <p:nvPicPr>
          <p:cNvPr id="2" name="registrazione per slide lez 23 marzo">
            <a:hlinkClick r:id="" action="ppaction://media"/>
            <a:extLst>
              <a:ext uri="{FF2B5EF4-FFF2-40B4-BE49-F238E27FC236}">
                <a16:creationId xmlns:a16="http://schemas.microsoft.com/office/drawing/2014/main" id="{6230D02C-E8CB-44D8-8803-4B559A8AE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1098" y="5506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B77689-4404-40AF-8FFB-188D689E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550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3300"/>
              <a:t> </a:t>
            </a:r>
            <a:r>
              <a:rPr lang="it-IT" sz="3300" i="1">
                <a:latin typeface="Times New Roman" panose="02020603050405020304" pitchFamily="18" charset="0"/>
                <a:cs typeface="Times New Roman" panose="02020603050405020304" pitchFamily="18" charset="0"/>
              </a:rPr>
              <a:t>Varro noster diligentissimus investigator antiquitatis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3300">
                <a:latin typeface="Times New Roman" panose="02020603050405020304" pitchFamily="18" charset="0"/>
                <a:cs typeface="Times New Roman" panose="02020603050405020304" pitchFamily="18" charset="0"/>
              </a:rPr>
              <a:t>(Cic. </a:t>
            </a:r>
            <a:r>
              <a:rPr lang="it-IT" sz="3300" i="1">
                <a:latin typeface="Times New Roman" panose="02020603050405020304" pitchFamily="18" charset="0"/>
                <a:cs typeface="Times New Roman" panose="02020603050405020304" pitchFamily="18" charset="0"/>
              </a:rPr>
              <a:t>Brut</a:t>
            </a:r>
            <a:r>
              <a:rPr lang="it-IT" sz="3300">
                <a:latin typeface="Times New Roman" panose="02020603050405020304" pitchFamily="18" charset="0"/>
                <a:cs typeface="Times New Roman" panose="02020603050405020304" pitchFamily="18" charset="0"/>
              </a:rPr>
              <a:t>. 60)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116 a.C.- 27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Principali opere non pervenute: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Antiquitates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divise in 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humanae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divinae →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grande opera erudita sulle istituzioni e la storia degli usi del popolo romano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Disciplinae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ampio trattato di taglio ‘scientifico’ che iniziava proprio con la sezione sulla grammatica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Logistorici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 temi morali illustrati con esempi tratti dalla storia e dal mito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Ci sono pervenute invece porzioni del: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De lingua Latina: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imponente opera impostata con un metodo storico-antiquario strutturata in 25 libri dei quali sono pervenuti i ll. V-X: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› linguaggio come campo di indagine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studio della lingua per capire le origini del popolo romano e delle sue istituzioni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metodo etimologico come cardine dell’analisi linguistico-storica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spiegazione del senso originario di oggetti e concetti grazie all’ausilio della ‘letteratura’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conoscenza approfondita dei primi </a:t>
            </a:r>
            <a:r>
              <a:rPr lang="it-IT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auctores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e poeti ‘dotti’, padri della ‘letteratura’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› la lingua dei poeti tra gli ‘strumenti’ di indagine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 rustica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:  in tre libri conservati quasi integralmente: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› esaltazione della vita dei campi come una sorta di ritorno gioioso alle origini di Roma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trattato tecnico condotto con uno spirito conservatore e attenzione alla produttività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coltivazione della terra (libro 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allevamento del bestiame (libro II)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allevamento degli animali da cortile (libro III)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› presenza di elementi autobiografici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 sz="2900" i="1">
                <a:latin typeface="Times New Roman" panose="02020603050405020304" pitchFamily="18" charset="0"/>
                <a:cs typeface="Times New Roman" panose="02020603050405020304" pitchFamily="18" charset="0"/>
              </a:rPr>
              <a:t>Saturae Menippeae </a:t>
            </a:r>
            <a:r>
              <a:rPr lang="it-IT" sz="2900">
                <a:latin typeface="Times New Roman" panose="02020603050405020304" pitchFamily="18" charset="0"/>
                <a:cs typeface="Times New Roman" panose="02020603050405020304" pitchFamily="18" charset="0"/>
              </a:rPr>
              <a:t>(conservati circa 600 frammenti)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7458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8CB93B-5564-490F-B069-DEF60271D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8" y="640167"/>
            <a:ext cx="9497884" cy="5582429"/>
          </a:xfrm>
        </p:spPr>
      </p:pic>
    </p:spTree>
    <p:extLst>
      <p:ext uri="{BB962C8B-B14F-4D97-AF65-F5344CB8AC3E}">
        <p14:creationId xmlns:p14="http://schemas.microsoft.com/office/powerpoint/2010/main" val="853853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453</Words>
  <Application>Microsoft Office PowerPoint</Application>
  <PresentationFormat>Widescreen</PresentationFormat>
  <Paragraphs>74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Algerian</vt:lpstr>
      <vt:lpstr>Arial</vt:lpstr>
      <vt:lpstr>Garamond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18</cp:revision>
  <dcterms:created xsi:type="dcterms:W3CDTF">2020-03-23T09:06:27Z</dcterms:created>
  <dcterms:modified xsi:type="dcterms:W3CDTF">2020-03-24T11:10:07Z</dcterms:modified>
</cp:coreProperties>
</file>