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61" r:id="rId3"/>
    <p:sldId id="268" r:id="rId4"/>
    <p:sldId id="267" r:id="rId5"/>
    <p:sldId id="264" r:id="rId6"/>
    <p:sldId id="265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AD239DA6-69BD-40A6-8366-F1F553E76373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4574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2348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9977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8850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2079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3852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5496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27084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3764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7479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7947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6116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6903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306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6774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5888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68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D239DA6-69BD-40A6-8366-F1F553E76373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2570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4EA796A0-E1DF-40A1-9318-24F07FBF2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49585" y="1744910"/>
            <a:ext cx="7248088" cy="3607266"/>
          </a:xfrm>
        </p:spPr>
        <p:txBody>
          <a:bodyPr>
            <a:normAutofit fontScale="85000" lnSpcReduction="20000"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endParaRPr lang="it-IT" sz="2000" i="1">
              <a:latin typeface="+mj-lt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it-IT" sz="2400" i="1"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it-IT" sz="2400" i="1"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3400" i="1">
                <a:latin typeface="Algerian" panose="04020705040A02060702" pitchFamily="82" charset="0"/>
                <a:cs typeface="Times New Roman" panose="02020603050405020304" pitchFamily="18" charset="0"/>
              </a:rPr>
              <a:t>Corso di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3400" i="1">
                <a:latin typeface="Algerian" panose="04020705040A02060702" pitchFamily="82" charset="0"/>
                <a:cs typeface="Times New Roman" panose="02020603050405020304" pitchFamily="18" charset="0"/>
              </a:rPr>
              <a:t>Grammatica Latina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2400" i="1">
                <a:cs typeface="Times New Roman" panose="02020603050405020304" pitchFamily="18" charset="0"/>
              </a:rPr>
              <a:t>(a.a. 2019-2020)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it-IT" sz="2000"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2000" b="1">
                <a:cs typeface="Times New Roman" panose="02020603050405020304" pitchFamily="18" charset="0"/>
              </a:rPr>
              <a:t>Parte I:  Lezione 5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it-IT" sz="2000"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it-IT" sz="2000"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it-IT" sz="2000"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1800" i="1">
                <a:latin typeface="Algerian" panose="04020705040A02060702" pitchFamily="82" charset="0"/>
                <a:cs typeface="Times New Roman" panose="02020603050405020304" pitchFamily="18" charset="0"/>
              </a:rPr>
              <a:t>		                        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1800" i="1">
                <a:latin typeface="Algerian" panose="04020705040A02060702" pitchFamily="82" charset="0"/>
                <a:cs typeface="Times New Roman" panose="02020603050405020304" pitchFamily="18" charset="0"/>
              </a:rPr>
              <a:t>                            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800">
                <a:cs typeface="Times New Roman" panose="02020603050405020304" pitchFamily="18" charset="0"/>
              </a:rPr>
              <a:t>                                                                                                              </a:t>
            </a:r>
            <a:r>
              <a:rPr lang="it-IT" sz="1500">
                <a:cs typeface="Times New Roman" panose="02020603050405020304" pitchFamily="18" charset="0"/>
              </a:rPr>
              <a:t>Docente:   </a:t>
            </a:r>
            <a:r>
              <a:rPr lang="it-IT" sz="1500" i="1">
                <a:cs typeface="Times New Roman" panose="02020603050405020304" pitchFamily="18" charset="0"/>
              </a:rPr>
              <a:t>Luciana Furbetta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500"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(lfurbetta@units.it)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it-IT" sz="1800">
              <a:latin typeface="Algerian" panose="04020705040A02060702" pitchFamily="8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197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26751EC-CD85-4DEE-ADFB-12F70BF2F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marL="0" indent="0">
              <a:buNone/>
            </a:pPr>
            <a:endParaRPr lang="it-IT"/>
          </a:p>
        </p:txBody>
      </p:sp>
      <p:sp>
        <p:nvSpPr>
          <p:cNvPr id="5" name="Nastro inclinato in basso 4">
            <a:extLst>
              <a:ext uri="{FF2B5EF4-FFF2-40B4-BE49-F238E27FC236}">
                <a16:creationId xmlns:a16="http://schemas.microsoft.com/office/drawing/2014/main" id="{F7C78253-31F8-48BA-9F87-FE944BD3F143}"/>
              </a:ext>
            </a:extLst>
          </p:cNvPr>
          <p:cNvSpPr/>
          <p:nvPr/>
        </p:nvSpPr>
        <p:spPr>
          <a:xfrm>
            <a:off x="2357091" y="1869717"/>
            <a:ext cx="7499758" cy="2189526"/>
          </a:xfrm>
          <a:prstGeom prst="ribbon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9AEC7BC-6F3D-4873-BA8E-18054AA51179}"/>
              </a:ext>
            </a:extLst>
          </p:cNvPr>
          <p:cNvSpPr txBox="1"/>
          <p:nvPr/>
        </p:nvSpPr>
        <p:spPr>
          <a:xfrm>
            <a:off x="4404220" y="2432808"/>
            <a:ext cx="3405501" cy="144655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I Testi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i="1">
                <a:solidFill>
                  <a:prstClr val="black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◊</a:t>
            </a:r>
            <a:endParaRPr kumimoji="0" lang="it-IT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Riflettere sulla lingua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(I)</a:t>
            </a:r>
            <a:endParaRPr kumimoji="0" lang="it-IT" b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003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55D581-E483-4E10-9235-B3611C4AD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07" y="645952"/>
            <a:ext cx="10679185" cy="1770077"/>
          </a:xfr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it-IT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Varrone </a:t>
            </a:r>
            <a:br>
              <a:rPr lang="it-IT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32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lingua Latina</a:t>
            </a:r>
            <a:r>
              <a:rPr lang="it-IT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X 72-78</a:t>
            </a:r>
            <a:endParaRPr lang="it-IT" sz="320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105A41C-9425-4AEC-910A-5E3DF1970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008" y="2483141"/>
            <a:ext cx="10679185" cy="3573711"/>
          </a:xfr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</a:p>
          <a:p>
            <a:pPr marL="0" indent="0" algn="ctr">
              <a:buNone/>
            </a:pP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Testo</a:t>
            </a:r>
          </a:p>
          <a:p>
            <a:pPr marL="0" indent="0" algn="ctr">
              <a:buNone/>
            </a:pP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</a:p>
          <a:p>
            <a:pPr marL="0" indent="0" algn="ctr">
              <a:buNone/>
            </a:pP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Contesto</a:t>
            </a:r>
          </a:p>
          <a:p>
            <a:pPr marL="0" indent="0" algn="ctr">
              <a:buNone/>
            </a:pP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</a:p>
          <a:p>
            <a:pPr marL="0" indent="0" algn="ctr">
              <a:buNone/>
            </a:pP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Analisi del testo</a:t>
            </a:r>
          </a:p>
          <a:p>
            <a:pPr marL="0" indent="0" algn="ctr">
              <a:buNone/>
            </a:pP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</a:p>
          <a:p>
            <a:pPr marL="0" indent="0" algn="ctr">
              <a:buNone/>
            </a:pPr>
            <a:endParaRPr lang="it-IT" i="1" baseline="-2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530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530FCCD-8CB1-4672-A48E-E92FDA287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  <a:blipFill>
            <a:blip r:embed="rId4"/>
            <a:tile tx="0" ty="0" sx="100000" sy="100000" flip="none" algn="tl"/>
          </a:blipFill>
        </p:spPr>
        <p:txBody>
          <a:bodyPr/>
          <a:lstStyle/>
          <a:p>
            <a:pPr marL="0" indent="0">
              <a:buNone/>
            </a:pPr>
            <a:r>
              <a:rPr lang="it-IT"/>
              <a:t>- 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Dibattito negli studi linguistici antichi tra analogismo e anomalismo</a:t>
            </a:r>
          </a:p>
          <a:p>
            <a:pPr marL="0" indent="0" algn="ctr"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Anomalia connessa all’uso  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vs  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analogia connessa alla norma regolatrice</a:t>
            </a:r>
            <a:endParaRPr lang="it-IT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- Cratete di Mallo e la scuola pergamena + stoici (anomalia)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- Aristarco e la scuola alessandrina (analogia)</a:t>
            </a:r>
            <a:r>
              <a:rPr lang="it-IT" sz="1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(audio)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- Problema del dominio nei fatti linguistici di razionale o dell’irrazionale → confronto con la natura</a:t>
            </a:r>
          </a:p>
          <a:p>
            <a:pPr marL="0" indent="0"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Creazione di nuove parole che poi si flettono secondo paradigmi e danno vita a varietà di forme</a:t>
            </a:r>
          </a:p>
          <a:p>
            <a:pPr marL="0" indent="0">
              <a:buNone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Questo processo linguistico e la varietà morfologica e flessionale seguono leggi costanti o no? Prevale la conformità e la regola o il loro contrario e l’uso? </a:t>
            </a:r>
          </a:p>
          <a:p>
            <a:pPr marL="0" indent="0"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- Anomalisti → uso (= 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consuetudo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)   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Analogisti → regola  (= 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ratio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- Analogia e anomalia → due aspetti di uno stesso processo, si condizionano e completano tra loro e sussistono   </a:t>
            </a:r>
          </a:p>
          <a:p>
            <a:pPr marL="0" indent="0"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soluzione conciliatrice adottata da Varrone  </a:t>
            </a:r>
          </a:p>
        </p:txBody>
      </p:sp>
      <p:sp>
        <p:nvSpPr>
          <p:cNvPr id="5" name="Freccia circolare a destra 4">
            <a:extLst>
              <a:ext uri="{FF2B5EF4-FFF2-40B4-BE49-F238E27FC236}">
                <a16:creationId xmlns:a16="http://schemas.microsoft.com/office/drawing/2014/main" id="{4142D25C-A89A-4B77-84B2-E2858C7FBE94}"/>
              </a:ext>
            </a:extLst>
          </p:cNvPr>
          <p:cNvSpPr/>
          <p:nvPr/>
        </p:nvSpPr>
        <p:spPr>
          <a:xfrm>
            <a:off x="1610686" y="453006"/>
            <a:ext cx="268448" cy="385893"/>
          </a:xfrm>
          <a:prstGeom prst="curv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8" name="Freccia curva 7">
            <a:extLst>
              <a:ext uri="{FF2B5EF4-FFF2-40B4-BE49-F238E27FC236}">
                <a16:creationId xmlns:a16="http://schemas.microsoft.com/office/drawing/2014/main" id="{8A6E78D1-54DE-40F2-83DB-0136917F7CCE}"/>
              </a:ext>
            </a:extLst>
          </p:cNvPr>
          <p:cNvSpPr/>
          <p:nvPr/>
        </p:nvSpPr>
        <p:spPr>
          <a:xfrm rot="5400000">
            <a:off x="975219" y="2728519"/>
            <a:ext cx="281031" cy="260059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28365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89280C6E-810E-4342-B53A-F81083249A48}"/>
              </a:ext>
            </a:extLst>
          </p:cNvPr>
          <p:cNvSpPr/>
          <p:nvPr/>
        </p:nvSpPr>
        <p:spPr>
          <a:xfrm>
            <a:off x="5436066" y="3489820"/>
            <a:ext cx="209725" cy="486562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a destra 9">
            <a:extLst>
              <a:ext uri="{FF2B5EF4-FFF2-40B4-BE49-F238E27FC236}">
                <a16:creationId xmlns:a16="http://schemas.microsoft.com/office/drawing/2014/main" id="{63219109-AD8F-46CD-B975-C2B441F2648B}"/>
              </a:ext>
            </a:extLst>
          </p:cNvPr>
          <p:cNvSpPr/>
          <p:nvPr/>
        </p:nvSpPr>
        <p:spPr>
          <a:xfrm rot="1844823">
            <a:off x="1709417" y="6016681"/>
            <a:ext cx="536896" cy="18448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per slides lez 24 marzo">
            <a:hlinkClick r:id="" action="ppaction://media"/>
            <a:extLst>
              <a:ext uri="{FF2B5EF4-FFF2-40B4-BE49-F238E27FC236}">
                <a16:creationId xmlns:a16="http://schemas.microsoft.com/office/drawing/2014/main" id="{E7D5FD82-88B2-4871-844D-2C4CAC04B0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55016" y="9158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64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9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BC9F4FE-D870-4097-B7C3-EFD0269CC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0"/>
            <a:ext cx="12192001" cy="6858000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Libro X:  conclusioni generali sulle argomentazioni sull’analogia linguistica esposte nei ll. VIII e IX </a:t>
            </a:r>
          </a:p>
          <a:p>
            <a:pPr marL="0" indent="0"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Analogia linguistica in rapporto all’uso dei parlanti  → definizione che tiene conto di una distinzione di categorie di parlanti e del rapporto con l’uso linguistico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› Riconoscimento dell’evoluzione storica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› Riconoscimento della differenziazione in base al contesto di comunicazione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› Differenti tipi di analogia     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› Libertà linguistica dei poeti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it-IT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§ 72. 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cf. § X 63: « quando v’è analogia, ve ne sono di tre tipi, uno negli elementi, un secondo nei suoni, il terzo in entrambi, i primi due sono semplici, il terzo doppio ».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Res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= valore metalinguistico di sostanza grammaticale → elemento morfologico  (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materia)</a:t>
            </a:r>
            <a:endParaRPr lang="it-IT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- Vox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= valore metalinguistico di forma grammaticale → aspetto fonologico (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figura)</a:t>
            </a:r>
          </a:p>
          <a:p>
            <a:pPr marL="0" indent="0">
              <a:buNone/>
            </a:pPr>
            <a:endParaRPr lang="it-IT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§ 73.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Ling. Lat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., VII 28: «cascus significa vetus [...] la sua etimologia è sabina ».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- cascus . . . suri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: cf.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Annales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di Ennio (risp. 24 e 525 Vahlen = 22 e 540 Skutsch)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- amicitia … inimicitia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: cf. Ennio,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scaen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., 12 Vahlen (Jocelyn, p. 164):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eo ego ingenio natus sum: amicitiam atque inimicitiam in frontem promptam gero 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(‘sono nato con una tale indole: l’amicizia e l’inimicizia le porto stampate sulla fronte’); </a:t>
            </a:r>
          </a:p>
        </p:txBody>
      </p:sp>
    </p:spTree>
    <p:extLst>
      <p:ext uri="{BB962C8B-B14F-4D97-AF65-F5344CB8AC3E}">
        <p14:creationId xmlns:p14="http://schemas.microsoft.com/office/powerpoint/2010/main" val="1678109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A49093A-2103-4E8B-826A-7E72D5CCC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§ 74.</a:t>
            </a:r>
            <a:r>
              <a:rPr lang="it-IT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Declinatio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: il termine indica sia la ‘declinazione’, sia la ‘coniugazione’, sia la ‘derivazione’ di una parola da un’altra: è possibile rendere in italiano con: ‘variazione’. </a:t>
            </a:r>
          </a:p>
          <a:p>
            <a:pPr marL="0" indent="0"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Distinzione di tre tipologie d’uso linguistico sul piano dell’effettiva storicità (antico, contemporaneo, di nessuna epoca) </a:t>
            </a:r>
          </a:p>
          <a:p>
            <a:pPr marL="0" indent="0"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I poeti hanno la possibilità di ricorrere a modalità espressive ‘astoriche’</a:t>
            </a:r>
          </a:p>
          <a:p>
            <a:pPr marL="0" indent="0" algn="just"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Distinzione: tre tipologie di analogia riguardante la natura delle parole e il rapporto con la consuetudine linguistica dei singoli e dei poeti che godono di una libertà maggiore sul piano linguistico-espressivo</a:t>
            </a:r>
          </a:p>
          <a:p>
            <a:pPr marL="0" indent="0"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Affermazione della possibilità di uso linguistico individuale differente rispetto a quello consuetudinario e collettivo</a:t>
            </a:r>
          </a:p>
          <a:p>
            <a:pPr marL="0" indent="0">
              <a:buNone/>
            </a:pPr>
            <a:endParaRPr lang="it-IT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§ 77.</a:t>
            </a:r>
            <a:r>
              <a:rPr lang="it-IT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Declinatio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indica sia la derivazione di una parola da un’altra (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verbum in verbum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) sia la modifica flessionale (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verbi discrimen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) che producono effetti sull’aspetto fonologico della parola (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vocis commutatio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endParaRPr lang="it-IT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verbi discrimen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= differenza determinata dalla varietà desinenziale o tematico-desinenziale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- transire 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= termine tecnico per indicare il passaggio ai casi obliqui o più in generale da una forma a un’altra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transit mens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= mutamento logico connesso con quello formale e quindi espresso da quest’ultimo</a:t>
            </a:r>
          </a:p>
          <a:p>
            <a:pPr marL="0" indent="0">
              <a:buNone/>
            </a:pPr>
            <a:endParaRPr lang="it-IT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§ 79.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vivor 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: cf. Ennio,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trag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., 241 Vahlen (= 202 Jocelyn):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vitam vivitur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it-IT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2945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o">
  <a:themeElements>
    <a:clrScheme name="Orga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645</Words>
  <Application>Microsoft Office PowerPoint</Application>
  <PresentationFormat>Widescreen</PresentationFormat>
  <Paragraphs>66</Paragraphs>
  <Slides>6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1" baseType="lpstr">
      <vt:lpstr>Algerian</vt:lpstr>
      <vt:lpstr>Arial</vt:lpstr>
      <vt:lpstr>Garamond</vt:lpstr>
      <vt:lpstr>Times New Roman</vt:lpstr>
      <vt:lpstr>Organico</vt:lpstr>
      <vt:lpstr>Presentazione standard di PowerPoint</vt:lpstr>
      <vt:lpstr>Presentazione standard di PowerPoint</vt:lpstr>
      <vt:lpstr>Varrone  De lingua Latina, X 72-78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Luciana Furbetta</dc:creator>
  <cp:lastModifiedBy>Luciana Furbetta</cp:lastModifiedBy>
  <cp:revision>15</cp:revision>
  <dcterms:created xsi:type="dcterms:W3CDTF">2020-03-23T21:28:48Z</dcterms:created>
  <dcterms:modified xsi:type="dcterms:W3CDTF">2020-03-24T11:38:05Z</dcterms:modified>
</cp:coreProperties>
</file>