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wdp" ContentType="image/vnd.ms-photo"/>
  <Default Extension="bin" ContentType="application/vnd.openxmlformats-officedocument.presentationml.printerSettings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00FF00"/>
    <a:srgbClr val="2F8D5E"/>
    <a:srgbClr val="FFFFFF"/>
    <a:srgbClr val="009999"/>
    <a:srgbClr val="3A8686"/>
    <a:srgbClr val="E4E6D9"/>
    <a:srgbClr val="D7D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12" y="-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audio" Target="../media/audio1.wav"/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3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4" name="TYP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7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1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4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3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7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2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1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9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3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8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4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2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" name="TYPE.WAV"/>
          </p:stSnd>
        </p:sndAc>
      </p:transition>
    </mc:Choice>
    <mc:Fallback xmlns="">
      <p:transition spd="slow" advTm="15299">
        <p:fade/>
        <p:sndAc>
          <p:stSnd>
            <p:snd r:embed="rId3" name="TYP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21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0675-0666-40B6-95CE-CF73F5E00104}" type="datetimeFigureOut">
              <a:rPr lang="it-IT" smtClean="0"/>
              <a:t>23/03/20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B9A3-49FA-4EDE-9678-18D42E3813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942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mc:AlternateContent xmlns:mc="http://schemas.openxmlformats.org/markup-compatibility/2006" xmlns:p14="http://schemas.microsoft.com/office/powerpoint/2010/main">
    <mc:Choice Requires="p14">
      <p:transition spd="slow" p14:dur="4000" advTm="15299">
        <p14:vortex dir="d"/>
        <p:sndAc>
          <p:stSnd>
            <p:snd r:embed="rId19" name="TYPE.WAV"/>
          </p:stSnd>
        </p:sndAc>
      </p:transition>
    </mc:Choice>
    <mc:Fallback xmlns="">
      <p:transition spd="slow" advTm="15299">
        <p:fade/>
        <p:sndAc>
          <p:stSnd>
            <p:snd r:embed="rId21" name="TYP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hyperlink" Target="https://housinglab.wordpress.com/tag/base-gai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hyperlink" Target="http://www.postpopuli.it/15877-cosa-significa-uguaglianza/" TargetMode="External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audio" Target="../media/audio2.wav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6.jpg"/><Relationship Id="rId6" Type="http://schemas.openxmlformats.org/officeDocument/2006/relationships/hyperlink" Target="http://www.puntosicuro.it/sicurezza-sul-lavoro-C-1/settori-C-4/pubblica-amministrazione-C-29/pubbliche-amministrazioni-la-normativa-sul-benessere-organizzativo-AR-15992/sicurezza-sul-lavoro-C-1/tipologie-di-rischio-C-5/rischio-psicosociale-stress-C-35/pubbliche-amministrazioni-la-normativa-sul-benessere-organizzativo-AR-15992/" TargetMode="External"/><Relationship Id="rId7" Type="http://schemas.openxmlformats.org/officeDocument/2006/relationships/hyperlink" Target="https://creativecommons.org/licenses/by-nc-nd/3.0/" TargetMode="External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audio" Target="../media/audio2.wav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7.jpg"/><Relationship Id="rId6" Type="http://schemas.openxmlformats.org/officeDocument/2006/relationships/hyperlink" Target="https://www.motivateplay.com/2012/11/a-technical-note-for-game-analysts/" TargetMode="External"/><Relationship Id="rId7" Type="http://schemas.openxmlformats.org/officeDocument/2006/relationships/hyperlink" Target="https://creativecommons.org/licenses/by-sa/3.0/" TargetMode="External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audio" Target="../media/audio2.wav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5.png"/><Relationship Id="rId6" Type="http://schemas.microsoft.com/office/2007/relationships/hdphoto" Target="../media/hdphoto2.wdp"/><Relationship Id="rId7" Type="http://schemas.openxmlformats.org/officeDocument/2006/relationships/image" Target="../media/image8.jpg"/><Relationship Id="rId8" Type="http://schemas.openxmlformats.org/officeDocument/2006/relationships/hyperlink" Target="http://myroadtoblack.blogspot.com/2010/04/il-respiro-di-fuoco.html" TargetMode="External"/><Relationship Id="rId9" Type="http://schemas.openxmlformats.org/officeDocument/2006/relationships/audio" Target="../media/audio2.wav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9.jpg"/><Relationship Id="rId6" Type="http://schemas.openxmlformats.org/officeDocument/2006/relationships/hyperlink" Target="http://robidointheworld.blogspot.com/2011/12/" TargetMode="External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audio" Target="../media/audio2.wav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10.jpeg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11.png"/><Relationship Id="rId9" Type="http://schemas.microsoft.com/office/2007/relationships/hdphoto" Target="../media/hdphoto3.wdp"/><Relationship Id="rId10" Type="http://schemas.openxmlformats.org/officeDocument/2006/relationships/hyperlink" Target="https://www.cittadiniditwitter.it/news/talent-garden-la-piu-grande-rete-di-co-working-in-europa/" TargetMode="External"/><Relationship Id="rId11" Type="http://schemas.openxmlformats.org/officeDocument/2006/relationships/audio" Target="../media/audio2.wav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microsoft.com/office/2007/relationships/hdphoto" Target="../media/hdphoto2.wdp"/><Relationship Id="rId13" Type="http://schemas.openxmlformats.org/officeDocument/2006/relationships/audio" Target="../media/audio2.wav"/><Relationship Id="rId1" Type="http://schemas.microsoft.com/office/2007/relationships/media" Target="../media/media7.m4a"/><Relationship Id="rId2" Type="http://schemas.openxmlformats.org/officeDocument/2006/relationships/audio" Target="../media/media7.m4a"/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5" Type="http://schemas.openxmlformats.org/officeDocument/2006/relationships/image" Target="../media/image12.jpg"/><Relationship Id="rId6" Type="http://schemas.openxmlformats.org/officeDocument/2006/relationships/hyperlink" Target="http://delcastilloencantado.blogspot.com/2011/02/tres-siglos-de-secretos-y-sensaciones.html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it.wikipedia.org/wiki/Genogramma" TargetMode="External"/><Relationship Id="rId9" Type="http://schemas.openxmlformats.org/officeDocument/2006/relationships/image" Target="../media/image14.jpg"/><Relationship Id="rId10" Type="http://schemas.openxmlformats.org/officeDocument/2006/relationships/hyperlink" Target="http://saltedwithshadows.blogspot.com/2009_04_01_archiv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1220A7-0D26-4687-870F-74B404801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536" y="1134737"/>
            <a:ext cx="8162925" cy="1609725"/>
          </a:xfrm>
          <a:effectLst/>
        </p:spPr>
        <p:txBody>
          <a:bodyPr>
            <a:normAutofit/>
            <a:scene3d>
              <a:camera prst="obliqueTop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it-IT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Il processo di valutazione:</a:t>
            </a:r>
            <a:br>
              <a:rPr lang="it-IT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</a:br>
            <a:r>
              <a:rPr lang="it-IT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costruire visioni condivise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B21D24A-D4D4-44FF-B548-F18C8BDEC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487" y="3383010"/>
            <a:ext cx="10487025" cy="1226345"/>
          </a:xfr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4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Dalle risorse alle capacità risolutive delle persone</a:t>
            </a: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0CAD42F-88F5-47C5-889C-3C73980AA5D4}"/>
              </a:ext>
            </a:extLst>
          </p:cNvPr>
          <p:cNvSpPr txBox="1"/>
          <p:nvPr/>
        </p:nvSpPr>
        <p:spPr>
          <a:xfrm>
            <a:off x="7191376" y="5886450"/>
            <a:ext cx="57530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2200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Il metodo del servizio sociale – </a:t>
            </a:r>
            <a:r>
              <a:rPr lang="it-IT" sz="2200" dirty="0" err="1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Fargion</a:t>
            </a:r>
            <a:r>
              <a:rPr lang="it-IT" sz="2200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</a:p>
          <a:p>
            <a:r>
              <a:rPr lang="it-IT" sz="2200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Esposizione da pag. 113 a 127</a:t>
            </a:r>
            <a:endParaRPr lang="it-IT" sz="2200" dirty="0">
              <a:solidFill>
                <a:srgbClr val="2F8D5E"/>
              </a:solidFill>
              <a:effectLst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54D4EEA-D206-40F3-A835-AF71CC96C76F}"/>
              </a:ext>
            </a:extLst>
          </p:cNvPr>
          <p:cNvSpPr txBox="1"/>
          <p:nvPr/>
        </p:nvSpPr>
        <p:spPr>
          <a:xfrm>
            <a:off x="8820149" y="5424785"/>
            <a:ext cx="18478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  <a:bevelB w="38100" h="38100" prst="angle"/>
            </a:sp3d>
          </a:bodyPr>
          <a:lstStyle/>
          <a:p>
            <a:r>
              <a:rPr lang="it-IT" sz="2400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Michela Bossi</a:t>
            </a:r>
            <a:endParaRPr lang="it-IT" sz="2400" dirty="0">
              <a:solidFill>
                <a:srgbClr val="2F8D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4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299">
        <p14:vortex dir="d"/>
      </p:transition>
    </mc:Choice>
    <mc:Fallback xmlns="">
      <p:transition spd="slow" advTm="1529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rgbClr val="D7D9C6"/>
            </a:gs>
            <a:gs pos="83000">
              <a:srgbClr val="D7D9C6"/>
            </a:gs>
            <a:gs pos="100000">
              <a:srgbClr val="E4E6D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>
            <a:extLst>
              <a:ext uri="{FF2B5EF4-FFF2-40B4-BE49-F238E27FC236}">
                <a16:creationId xmlns:a16="http://schemas.microsoft.com/office/drawing/2014/main" xmlns="" id="{EC230506-1A9F-491C-9DBD-977FBBB1A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" y="781051"/>
            <a:ext cx="11229975" cy="4476750"/>
          </a:xfrm>
          <a:ln>
            <a:noFill/>
          </a:ln>
          <a:effectLst/>
        </p:spPr>
        <p:txBody>
          <a:bodyPr>
            <a:scene3d>
              <a:camera prst="orthographicFront"/>
              <a:lightRig rig="threePt" dir="t"/>
            </a:scene3d>
            <a:sp3d prstMaterial="clear"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8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cap="none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ottica</a:t>
            </a:r>
            <a:r>
              <a:rPr lang="it-IT" sz="2800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cap="none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it-IT" sz="2800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RISORSE </a:t>
            </a:r>
            <a:r>
              <a:rPr lang="it-IT" sz="24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la</a:t>
            </a:r>
            <a:r>
              <a:rPr lang="it-IT" sz="28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cap="none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riflessione sulle </a:t>
            </a:r>
            <a:r>
              <a:rPr lang="it-IT" sz="2800" dirty="0">
                <a:ln>
                  <a:gradFill flip="none" rotWithShape="1">
                    <a:gsLst>
                      <a:gs pos="0">
                        <a:srgbClr val="00B0F0"/>
                      </a:gs>
                      <a:gs pos="48000">
                        <a:schemeClr val="accent5">
                          <a:lumMod val="97000"/>
                          <a:lumOff val="3000"/>
                        </a:schemeClr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capacità delle persone</a:t>
            </a:r>
            <a:r>
              <a:rPr lang="it-IT" sz="28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800" cap="none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8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 fronteggiare le </a:t>
            </a:r>
            <a:r>
              <a:rPr lang="it-IT" sz="2800" cap="none" dirty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crisi</a:t>
            </a:r>
            <a:r>
              <a:rPr lang="it-IT" sz="28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 </a:t>
            </a:r>
            <a:r>
              <a:rPr lang="it-IT" sz="2800" i="1" cap="none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particolare </a:t>
            </a:r>
            <a:r>
              <a:rPr lang="it-IT" sz="2800" i="1" cap="none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importanza</a:t>
            </a:r>
            <a:r>
              <a:rPr lang="it-IT" sz="2800" i="1" cap="none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i="1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nel servizio sociale</a:t>
            </a:r>
            <a:r>
              <a:rPr lang="it-IT" sz="2800" i="1" cap="none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05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36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3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it-IT" sz="3200" cap="none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 sintonia con alcuni </a:t>
            </a:r>
            <a:r>
              <a:rPr lang="it-IT" sz="36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valori principali </a:t>
            </a:r>
            <a:endParaRPr lang="it-IT" sz="360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it-IT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40683089-F862-4AE7-8FB0-40310EA75911}"/>
              </a:ext>
            </a:extLst>
          </p:cNvPr>
          <p:cNvSpPr/>
          <p:nvPr/>
        </p:nvSpPr>
        <p:spPr>
          <a:xfrm>
            <a:off x="1447798" y="3684918"/>
            <a:ext cx="9286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Centralità del RISPETTO della persona e della sua DIGNITÀ </a:t>
            </a:r>
            <a:endParaRPr lang="it-IT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2" name="Immagine 11" descr="Immagine che contiene animale, blu, tenendo, palla&#10;&#10;Descrizione generata automaticamente">
            <a:extLst>
              <a:ext uri="{FF2B5EF4-FFF2-40B4-BE49-F238E27FC236}">
                <a16:creationId xmlns:a16="http://schemas.microsoft.com/office/drawing/2014/main" xmlns="" id="{BB2E2E4A-D743-4FCB-8DAE-78F7C3EFDE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0257E"/>
              </a:clrFrom>
              <a:clrTo>
                <a:srgbClr val="50257E">
                  <a:alpha val="0"/>
                </a:srgbClr>
              </a:clrTo>
            </a:clrChange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2045888" y="467984"/>
            <a:ext cx="7603331" cy="56951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7" name="Freccia in giù 16">
            <a:extLst>
              <a:ext uri="{FF2B5EF4-FFF2-40B4-BE49-F238E27FC236}">
                <a16:creationId xmlns:a16="http://schemas.microsoft.com/office/drawing/2014/main" xmlns="" id="{912BB8A7-2B81-476D-A8CF-D31CAF03C29B}"/>
              </a:ext>
            </a:extLst>
          </p:cNvPr>
          <p:cNvSpPr/>
          <p:nvPr/>
        </p:nvSpPr>
        <p:spPr>
          <a:xfrm>
            <a:off x="5614987" y="1980572"/>
            <a:ext cx="952500" cy="504825"/>
          </a:xfrm>
          <a:prstGeom prst="downArrow">
            <a:avLst/>
          </a:prstGeom>
          <a:gradFill flip="none" rotWithShape="1">
            <a:gsLst>
              <a:gs pos="0">
                <a:srgbClr val="FFC000"/>
              </a:gs>
              <a:gs pos="52000">
                <a:schemeClr val="accent4">
                  <a:lumMod val="97000"/>
                  <a:lumOff val="3000"/>
                  <a:alpha val="93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B65B0C33-A8D8-473F-AE42-BE671362A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554" y="3197555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 prst="angle"/>
            <a:extrusionClr>
              <a:srgbClr val="00CC99"/>
            </a:extrusionClr>
          </a:sp3d>
        </p:spPr>
      </p:pic>
    </p:spTree>
    <p:extLst>
      <p:ext uri="{BB962C8B-B14F-4D97-AF65-F5344CB8AC3E}">
        <p14:creationId xmlns:p14="http://schemas.microsoft.com/office/powerpoint/2010/main" val="1494329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15299">
        <p15:prstTrans prst="pageCurlDouble"/>
        <p:sndAc>
          <p:stSnd>
            <p:snd r:embed="rId10" name="ARROW.WAV"/>
          </p:stSnd>
        </p:sndAc>
      </p:transition>
    </mc:Choice>
    <mc:Fallback>
      <p:transition xmlns:p14="http://schemas.microsoft.com/office/powerpoint/2010/main" spd="slow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428DA34-B038-4D04-A2D2-ABFDB1B9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374" y="3736776"/>
            <a:ext cx="4257674" cy="2187774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t">
            <a:noAutofit/>
          </a:bodyPr>
          <a:lstStyle/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Raggiungimento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benessere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nonostante le circostanze avverse.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 di rischio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dipendono dall’ambiente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53633D75-13B3-41CD-A359-F42BA9CA7601}"/>
              </a:ext>
            </a:extLst>
          </p:cNvPr>
          <p:cNvSpPr/>
          <p:nvPr/>
        </p:nvSpPr>
        <p:spPr>
          <a:xfrm>
            <a:off x="2602383" y="1066799"/>
            <a:ext cx="6987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>
                  <a:solidFill>
                    <a:srgbClr val="FFFFFF"/>
                  </a:solidFill>
                </a:ln>
                <a:solidFill>
                  <a:srgbClr val="00CC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Concezioni di </a:t>
            </a:r>
            <a:r>
              <a:rPr lang="it-IT" sz="5400" b="1" i="1" dirty="0" err="1">
                <a:ln>
                  <a:solidFill>
                    <a:srgbClr val="FFFFFF"/>
                  </a:solidFill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endParaRPr lang="it-IT" sz="5400" b="1" i="1" dirty="0">
              <a:ln>
                <a:solidFill>
                  <a:srgbClr val="FFFFFF"/>
                </a:solidFill>
              </a:ln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7E5FBB8-EFBF-47F8-A0FC-D1C3AE6E4E3F}"/>
              </a:ext>
            </a:extLst>
          </p:cNvPr>
          <p:cNvSpPr/>
          <p:nvPr/>
        </p:nvSpPr>
        <p:spPr>
          <a:xfrm>
            <a:off x="1305338" y="2833985"/>
            <a:ext cx="3328668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it-IT" sz="4400" b="1" cap="none" spc="50" dirty="0">
                <a:ln w="0">
                  <a:solidFill>
                    <a:srgbClr val="009999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it-IT" sz="4000" b="1" cap="none" spc="50" dirty="0">
                <a:ln w="0">
                  <a:solidFill>
                    <a:srgbClr val="009999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4000" b="1" cap="none" spc="50" dirty="0">
                <a:ln w="0">
                  <a:solidFill>
                    <a:srgbClr val="009999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ECOLOGICA</a:t>
            </a:r>
            <a:endParaRPr lang="it-IT" sz="5400" b="1" cap="none" spc="50" dirty="0">
              <a:ln w="0">
                <a:solidFill>
                  <a:srgbClr val="009999"/>
                </a:solidFill>
              </a:ln>
              <a:solidFill>
                <a:schemeClr val="bg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2596BF52-F585-4770-941C-1675C7A63F8F}"/>
              </a:ext>
            </a:extLst>
          </p:cNvPr>
          <p:cNvSpPr/>
          <p:nvPr/>
        </p:nvSpPr>
        <p:spPr>
          <a:xfrm>
            <a:off x="6531238" y="2833985"/>
            <a:ext cx="4482574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it-IT" sz="4000" b="1" cap="none" spc="50" dirty="0">
                <a:ln w="0">
                  <a:solidFill>
                    <a:srgbClr val="009999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COSTRUTTIVISTA </a:t>
            </a:r>
            <a:r>
              <a:rPr lang="it-IT" sz="4400" b="1" cap="none" spc="50" dirty="0">
                <a:ln w="0">
                  <a:solidFill>
                    <a:srgbClr val="009999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</a:t>
            </a:r>
            <a:endParaRPr lang="it-IT" sz="4000" b="1" cap="none" spc="50" dirty="0">
              <a:ln w="0">
                <a:solidFill>
                  <a:srgbClr val="009999"/>
                </a:solidFill>
              </a:ln>
              <a:solidFill>
                <a:schemeClr val="bg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BFA76C8-96AE-4CD7-BCAA-9D9F9AA776E8}"/>
              </a:ext>
            </a:extLst>
          </p:cNvPr>
          <p:cNvSpPr txBox="1"/>
          <p:nvPr/>
        </p:nvSpPr>
        <p:spPr>
          <a:xfrm>
            <a:off x="6457950" y="3736776"/>
            <a:ext cx="462915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- Risultato di una negoziazione con l’ambiente per ottenere risorse per raggiungere uno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 autodefinito di benessere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 di rischio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sono culturalmente specifici e possono variare.</a:t>
            </a:r>
          </a:p>
        </p:txBody>
      </p:sp>
      <p:pic>
        <p:nvPicPr>
          <p:cNvPr id="12" name="Immagine 11" descr="Immagine che contiene disegnando&#10;&#10;Descrizione generata automaticamente">
            <a:extLst>
              <a:ext uri="{FF2B5EF4-FFF2-40B4-BE49-F238E27FC236}">
                <a16:creationId xmlns:a16="http://schemas.microsoft.com/office/drawing/2014/main" xmlns="" id="{FFB20D54-736F-424C-91A8-7DD2FF087E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214563" y="1786306"/>
            <a:ext cx="7762874" cy="473832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97527B09-2400-45DB-AF0D-69D7F7F892DF}"/>
              </a:ext>
            </a:extLst>
          </p:cNvPr>
          <p:cNvSpPr txBox="1"/>
          <p:nvPr/>
        </p:nvSpPr>
        <p:spPr>
          <a:xfrm>
            <a:off x="180976" y="6827913"/>
            <a:ext cx="84105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://www.puntosicuro.it/sicurezza-sul-lavoro-C-1/settori-C-4/pubblica-amministrazione-C-29/pubbliche-amministrazioni-la-normativa-sul-benessere-organizzativo-AR-15992/sicurezza-sul-lavoro-C-1/tipologie-di-rischio-C-5/rischio-psicosociale-stress-C-35/pubbliche-amministrazioni-la-normativa-sul-benessere-organizzativo-AR-15992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-nc-nd/3.0/"/>
              </a:rPr>
              <a:t>CC BY-NC-ND</a:t>
            </a:r>
            <a:endParaRPr lang="it-IT" sz="900"/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B753B7CA-2D8C-44CF-B3D7-BEB770DBB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3418" y="907751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 prst="angle"/>
            <a:extrusionClr>
              <a:srgbClr val="00CC99"/>
            </a:extrusionClr>
          </a:sp3d>
        </p:spPr>
      </p:pic>
    </p:spTree>
    <p:extLst>
      <p:ext uri="{BB962C8B-B14F-4D97-AF65-F5344CB8AC3E}">
        <p14:creationId xmlns:p14="http://schemas.microsoft.com/office/powerpoint/2010/main" val="3082168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10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AC49C61-0B29-4018-90DC-4D5FB23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99443"/>
            <a:ext cx="9905998" cy="1478570"/>
          </a:xfrm>
        </p:spPr>
        <p:txBody>
          <a:bodyPr>
            <a:scene3d>
              <a:camera prst="orthographicFront"/>
              <a:lightRig rig="threePt" dir="t"/>
            </a:scene3d>
            <a:sp3d>
              <a:bevelT w="38100" h="38100" prst="angle"/>
            </a:sp3d>
          </a:bodyPr>
          <a:lstStyle/>
          <a:p>
            <a:pPr algn="ctr"/>
            <a:r>
              <a:rPr lang="it-IT" b="1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Prospettiva delle risorse </a:t>
            </a:r>
            <a:r>
              <a:rPr lang="it-IT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b="1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concetto di </a:t>
            </a:r>
            <a:r>
              <a:rPr lang="it-IT" b="1" i="1" cap="none" dirty="0" err="1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resiliece</a:t>
            </a:r>
            <a:r>
              <a:rPr lang="it-IT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considerati in una </a:t>
            </a:r>
            <a:r>
              <a:rPr lang="it-IT" cap="none" dirty="0">
                <a:ln>
                  <a:solidFill>
                    <a:srgbClr val="7030A0"/>
                  </a:solidFill>
                  <a:bevel/>
                </a:ln>
                <a:gradFill flip="none" rotWithShape="1">
                  <a:gsLst>
                    <a:gs pos="0">
                      <a:srgbClr val="C00000"/>
                    </a:gs>
                    <a:gs pos="48000">
                      <a:schemeClr val="accent2">
                        <a:lumMod val="97000"/>
                        <a:lumOff val="3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dimensione critica</a:t>
            </a:r>
            <a:r>
              <a:rPr lang="it-IT" cap="none" dirty="0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C154E29-20DB-49C8-B6DF-90FEE1F51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878013"/>
            <a:ext cx="10668000" cy="4722812"/>
          </a:xfrm>
          <a:noFill/>
        </p:spPr>
        <p:txBody>
          <a:bodyPr/>
          <a:lstStyle/>
          <a:p>
            <a:pPr>
              <a:buFontTx/>
              <a:buChar char="-"/>
            </a:pPr>
            <a:r>
              <a:rPr lang="it-IT" u="sng" dirty="0">
                <a:solidFill>
                  <a:schemeClr val="accent6">
                    <a:lumMod val="50000"/>
                  </a:schemeClr>
                </a:solidFill>
              </a:rPr>
              <a:t>Prima questione aperta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: entrambi si prestano a una lettura fortemente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individualistica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individualizzata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dei problemi.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Gray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2F8D5E"/>
                </a:solidFill>
                <a:sym typeface="Wingdings" panose="05000000000000000000" pitchFamily="2" charset="2"/>
              </a:rPr>
              <a:t>(</a:t>
            </a:r>
            <a:r>
              <a:rPr lang="it-IT" sz="20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sym typeface="Wingdings" panose="05000000000000000000" pitchFamily="2" charset="2"/>
              </a:rPr>
              <a:t>2011</a:t>
            </a:r>
            <a:r>
              <a:rPr lang="it-IT" sz="2000" dirty="0">
                <a:solidFill>
                  <a:srgbClr val="2F8D5E"/>
                </a:solidFill>
                <a:sym typeface="Wingdings" panose="05000000000000000000" pitchFamily="2" charset="2"/>
              </a:rPr>
              <a:t>)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esse si prestano a una interpretazione secondo logiche neoliberiste che responsabilizzano le persone rispetto ai problemi, oscurandone la dimensione sociale e strutturale, guardando gli esiti di un processo come se ne fossero le cause.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b="1" dirty="0" err="1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Ungar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rgbClr val="2F8D5E"/>
                </a:solidFill>
                <a:sym typeface="Wingdings" panose="05000000000000000000" pitchFamily="2" charset="2"/>
              </a:rPr>
              <a:t>(</a:t>
            </a:r>
            <a:r>
              <a:rPr lang="it-IT" sz="20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sym typeface="Wingdings" panose="05000000000000000000" pitchFamily="2" charset="2"/>
              </a:rPr>
              <a:t>2004</a:t>
            </a:r>
            <a:r>
              <a:rPr lang="it-IT" sz="2000" dirty="0">
                <a:solidFill>
                  <a:srgbClr val="2F8D5E"/>
                </a:solidFill>
                <a:sym typeface="Wingdings" panose="05000000000000000000" pitchFamily="2" charset="2"/>
              </a:rPr>
              <a:t>)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porta il caso del senso di controllo sulla situazione come una delle caratteristiche che la ricerca ha collegato con la </a:t>
            </a:r>
            <a:r>
              <a:rPr lang="it-IT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resilience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. Osserva che questo tratto potrebbe benissimo essere visto come effetto, invece che come causa.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 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/>
                <a:sym typeface="Wingdings" panose="05000000000000000000" pitchFamily="2" charset="2"/>
              </a:rPr>
              <a:t>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Sottolinea l’importanza del leggere il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concetto di </a:t>
            </a:r>
            <a:r>
              <a:rPr lang="it-IT" sz="2000" i="1" dirty="0" err="1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resilience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in </a:t>
            </a:r>
            <a:r>
              <a:rPr lang="it-IT" sz="2000" u="sng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un’ottica costruttivista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, ricollegandolo a modi differenti di valutare quello che è il benessere e le modalità positive per raggiungerlo.</a:t>
            </a:r>
            <a:endParaRPr lang="it-IT" sz="2000" dirty="0"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magine 4" descr="Immagine che contiene coltello&#10;&#10;Descrizione generata automaticamente">
            <a:extLst>
              <a:ext uri="{FF2B5EF4-FFF2-40B4-BE49-F238E27FC236}">
                <a16:creationId xmlns:a16="http://schemas.microsoft.com/office/drawing/2014/main" xmlns="" id="{F3572D45-8B5A-410A-8C85-F15BB11C2A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590675" y="115416"/>
            <a:ext cx="9144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B579561-9BB0-4CCE-B283-024518F0B955}"/>
              </a:ext>
            </a:extLst>
          </p:cNvPr>
          <p:cNvSpPr txBox="1"/>
          <p:nvPr/>
        </p:nvSpPr>
        <p:spPr>
          <a:xfrm>
            <a:off x="152400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s://www.motivateplay.com/2012/11/a-technical-note-for-game-analysts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-sa/3.0/"/>
              </a:rPr>
              <a:t>CC BY-SA</a:t>
            </a:r>
            <a:endParaRPr lang="it-IT" sz="90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A27D9DB1-C942-481F-BE80-1BA3959A1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5012" y="895047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 prst="angle"/>
            <a:extrusionClr>
              <a:srgbClr val="00CC99"/>
            </a:extrusionClr>
          </a:sp3d>
        </p:spPr>
      </p:pic>
    </p:spTree>
    <p:extLst>
      <p:ext uri="{BB962C8B-B14F-4D97-AF65-F5344CB8AC3E}">
        <p14:creationId xmlns:p14="http://schemas.microsoft.com/office/powerpoint/2010/main" val="1505333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10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EDD4C0"/>
            </a:gs>
            <a:gs pos="0">
              <a:schemeClr val="accent2">
                <a:lumMod val="60000"/>
                <a:lumOff val="40000"/>
              </a:schemeClr>
            </a:gs>
            <a:gs pos="100000">
              <a:srgbClr val="E4E6D9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0552BC-7F0A-473E-9615-0EA56642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52145"/>
            <a:ext cx="9905998" cy="102930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  <a:bevelB w="38100" h="38100" prst="angle"/>
            </a:sp3d>
          </a:bodyPr>
          <a:lstStyle/>
          <a:p>
            <a:pPr algn="ctr"/>
            <a:r>
              <a:rPr lang="it-IT" sz="4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La questione del rischio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AD3EC1E-4199-4AA5-B491-CB694972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1724025"/>
            <a:ext cx="10553700" cy="443865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                 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questi anni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– notevole </a:t>
            </a:r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importanza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nelle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valutazioni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di servizio sociale.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it-IT" sz="4000" b="1" dirty="0">
                <a:ln>
                  <a:gradFill>
                    <a:gsLst>
                      <a:gs pos="0">
                        <a:srgbClr val="00206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3A8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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centrale in molti ambiti dell’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intervento sociale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In relazione alla tutela dei minori.</a:t>
            </a:r>
          </a:p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Nel contesto delle persone anziane.</a:t>
            </a:r>
          </a:p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Nel lavoro con le persone affette da malattia mentale.</a:t>
            </a:r>
          </a:p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In relazione ai comportamenti potenzialmente pericolosi dei giovani.</a:t>
            </a:r>
          </a:p>
          <a:p>
            <a:pPr>
              <a:buFontTx/>
              <a:buChar char="-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Nella gestione degli interventi alternativi al carcere.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A8B4FF3-FB57-4D21-AC1D-B932094D33DE}"/>
              </a:ext>
            </a:extLst>
          </p:cNvPr>
          <p:cNvSpPr/>
          <p:nvPr/>
        </p:nvSpPr>
        <p:spPr>
          <a:xfrm>
            <a:off x="200025" y="1676702"/>
            <a:ext cx="26695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3600" b="1" dirty="0">
                <a:ln w="13462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85000"/>
                        <a:lumOff val="1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85000"/>
                        <a:lumOff val="1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RISCHIO</a:t>
            </a:r>
            <a:endParaRPr lang="it-IT" sz="4400" b="1" dirty="0">
              <a:ln w="13462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chemeClr val="tx1">
                      <a:lumMod val="85000"/>
                      <a:lumOff val="15000"/>
                      <a:shade val="30000"/>
                      <a:satMod val="115000"/>
                    </a:schemeClr>
                  </a:gs>
                  <a:gs pos="50000">
                    <a:schemeClr val="tx1">
                      <a:lumMod val="85000"/>
                      <a:lumOff val="1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85000"/>
                      <a:lumOff val="1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7117694B-C706-4653-8B68-7F6E1D6C3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17" y="823116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 prst="angle"/>
            <a:extrusionClr>
              <a:srgbClr val="00CC99"/>
            </a:extrusionClr>
          </a:sp3d>
        </p:spPr>
      </p:pic>
      <p:pic>
        <p:nvPicPr>
          <p:cNvPr id="7" name="Immagine 6" descr="Immagine che contiene natura, fuoco, edificio, caminetto&#10;&#10;Descrizione generata automaticamente">
            <a:extLst>
              <a:ext uri="{FF2B5EF4-FFF2-40B4-BE49-F238E27FC236}">
                <a16:creationId xmlns:a16="http://schemas.microsoft.com/office/drawing/2014/main" xmlns="" id="{511F0F93-51FC-4E17-B3DE-B1BE854C01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70705"/>
              </a:clrFrom>
              <a:clrTo>
                <a:srgbClr val="070705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548698" y="2857201"/>
            <a:ext cx="3000599" cy="40007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36859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9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EDD4C0"/>
            </a:gs>
            <a:gs pos="0">
              <a:schemeClr val="accent2">
                <a:lumMod val="60000"/>
                <a:lumOff val="40000"/>
              </a:schemeClr>
            </a:gs>
            <a:gs pos="100000">
              <a:srgbClr val="E4E6D9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4037055-14D8-4837-A116-E642FF98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81" y="495300"/>
            <a:ext cx="9905998" cy="839787"/>
          </a:xfrm>
        </p:spPr>
        <p:txBody>
          <a:bodyPr>
            <a:normAutofit/>
          </a:bodyPr>
          <a:lstStyle/>
          <a:p>
            <a:pPr algn="ctr"/>
            <a:r>
              <a:rPr lang="it-IT" cap="none" dirty="0">
                <a:ln>
                  <a:solidFill>
                    <a:srgbClr val="7030A0"/>
                  </a:solidFill>
                  <a:bevel/>
                </a:ln>
                <a:gradFill flip="none" rotWithShape="1">
                  <a:gsLst>
                    <a:gs pos="0">
                      <a:srgbClr val="C00000"/>
                    </a:gs>
                    <a:gs pos="48000">
                      <a:srgbClr val="DD8047">
                        <a:lumMod val="97000"/>
                        <a:lumOff val="3000"/>
                      </a:srgbClr>
                    </a:gs>
                    <a:gs pos="100000">
                      <a:srgbClr val="DD8047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RISCHIO in chiave critica: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A9925EA-9625-4681-A7C3-4B524C1E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143" y="1247775"/>
            <a:ext cx="10297714" cy="5429250"/>
          </a:xfrm>
          <a:ln>
            <a:noFill/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2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</a:t>
            </a:r>
            <a:r>
              <a:rPr lang="it-IT" sz="2200" b="1" dirty="0">
                <a:ln>
                  <a:gradFill>
                    <a:gsLst>
                      <a:gs pos="0">
                        <a:srgbClr val="94B6D2">
                          <a:lumMod val="5000"/>
                          <a:lumOff val="95000"/>
                        </a:srgbClr>
                      </a:gs>
                      <a:gs pos="74000">
                        <a:srgbClr val="94B6D2">
                          <a:lumMod val="45000"/>
                          <a:lumOff val="55000"/>
                        </a:srgbClr>
                      </a:gs>
                      <a:gs pos="83000">
                        <a:srgbClr val="94B6D2">
                          <a:lumMod val="45000"/>
                          <a:lumOff val="55000"/>
                        </a:srgbClr>
                      </a:gs>
                      <a:gs pos="100000">
                        <a:srgbClr val="94B6D2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Stalker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it-IT" sz="2200" dirty="0">
                <a:solidFill>
                  <a:srgbClr val="2F8D5E"/>
                </a:solidFill>
                <a:sym typeface="Wingdings" panose="05000000000000000000" pitchFamily="2" charset="2"/>
              </a:rPr>
              <a:t>(</a:t>
            </a:r>
            <a:r>
              <a:rPr lang="it-IT" sz="2200" dirty="0">
                <a:ln>
                  <a:gradFill>
                    <a:gsLst>
                      <a:gs pos="0">
                        <a:srgbClr val="94B6D2">
                          <a:lumMod val="5000"/>
                          <a:lumOff val="95000"/>
                        </a:srgbClr>
                      </a:gs>
                      <a:gs pos="74000">
                        <a:srgbClr val="94B6D2">
                          <a:lumMod val="45000"/>
                          <a:lumOff val="55000"/>
                        </a:srgbClr>
                      </a:gs>
                      <a:gs pos="83000">
                        <a:srgbClr val="94B6D2">
                          <a:lumMod val="45000"/>
                          <a:lumOff val="55000"/>
                        </a:srgbClr>
                      </a:gs>
                      <a:gs pos="100000">
                        <a:srgbClr val="94B6D2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sym typeface="Wingdings" panose="05000000000000000000" pitchFamily="2" charset="2"/>
              </a:rPr>
              <a:t>2003</a:t>
            </a:r>
            <a:r>
              <a:rPr lang="it-IT" sz="2200" dirty="0">
                <a:solidFill>
                  <a:srgbClr val="2F8D5E"/>
                </a:solidFill>
                <a:sym typeface="Wingdings" panose="05000000000000000000" pitchFamily="2" charset="2"/>
              </a:rPr>
              <a:t>)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  rileva come l’idea di rischio abbia assunto connotazione 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negativa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 e come il termine venga utilizzato come sinonimo di pericolo, vulnerabilità o in relazione a soggetti collegandolo a una potenziale pericolosità.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200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>
                <a:ln>
                  <a:gradFill>
                    <a:gsLst>
                      <a:gs pos="0">
                        <a:srgbClr val="94B6D2">
                          <a:lumMod val="5000"/>
                          <a:lumOff val="95000"/>
                        </a:srgbClr>
                      </a:gs>
                      <a:gs pos="74000">
                        <a:srgbClr val="94B6D2">
                          <a:lumMod val="45000"/>
                          <a:lumOff val="55000"/>
                        </a:srgbClr>
                      </a:gs>
                      <a:gs pos="83000">
                        <a:srgbClr val="94B6D2">
                          <a:lumMod val="45000"/>
                          <a:lumOff val="55000"/>
                        </a:srgbClr>
                      </a:gs>
                      <a:gs pos="100000">
                        <a:srgbClr val="94B6D2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</a:ln>
                <a:solidFill>
                  <a:srgbClr val="2F8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Douglas 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 sottolinea l’equazione rischio-pericolo-colpevolizzazione. Il concetto, secondo lei, è intriso di </a:t>
            </a:r>
            <a:r>
              <a:rPr lang="it-IT" sz="2200" dirty="0">
                <a:solidFill>
                  <a:srgbClr val="968C8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emotività.</a:t>
            </a:r>
            <a:endParaRPr lang="it-IT" sz="2200" dirty="0">
              <a:solidFill>
                <a:srgbClr val="968C8C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sz="1800" dirty="0">
              <a:solidFill>
                <a:srgbClr val="968C8C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it-IT" sz="3600" dirty="0">
                <a:ln>
                  <a:solidFill>
                    <a:srgbClr val="7030A0"/>
                  </a:solidFill>
                  <a:bevel/>
                </a:ln>
                <a:gradFill flip="none" rotWithShape="1">
                  <a:gsLst>
                    <a:gs pos="0">
                      <a:srgbClr val="C00000"/>
                    </a:gs>
                    <a:gs pos="48000">
                      <a:srgbClr val="DD8047">
                        <a:lumMod val="97000"/>
                        <a:lumOff val="3000"/>
                      </a:srgbClr>
                    </a:gs>
                    <a:gs pos="100000">
                      <a:srgbClr val="DD8047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Ideologia del RISCHIO – contesto servizi sociali:</a:t>
            </a:r>
            <a:endParaRPr lang="it-IT" sz="2000" dirty="0">
              <a:solidFill>
                <a:srgbClr val="968C8C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Introduzione </a:t>
            </a:r>
            <a:r>
              <a:rPr lang="it-IT" b="1" dirty="0">
                <a:ln>
                  <a:gradFill>
                    <a:gsLst>
                      <a:gs pos="0">
                        <a:srgbClr val="FFFF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968C8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STRUMENTI STANDARDIZZATI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sym typeface="Wingdings" panose="05000000000000000000" pitchFamily="2" charset="2"/>
              </a:rPr>
              <a:t>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it-IT" i="1" dirty="0">
                <a:solidFill>
                  <a:srgbClr val="968C8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basati su </a:t>
            </a:r>
            <a:r>
              <a:rPr lang="it-IT" i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968C8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statistiche</a:t>
            </a:r>
          </a:p>
          <a:p>
            <a:pPr marL="0" indent="0">
              <a:buNone/>
            </a:pPr>
            <a:endParaRPr lang="it-IT" sz="2000" dirty="0">
              <a:solidFill>
                <a:srgbClr val="968C8C">
                  <a:lumMod val="50000"/>
                </a:srgb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Impatto estremamente </a:t>
            </a:r>
            <a:r>
              <a:rPr lang="it-IT" u="sng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negativo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 sulla 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relazione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 e possibilità di 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aiuto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 e 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intervento</a:t>
            </a:r>
            <a:r>
              <a:rPr lang="it-IT" dirty="0">
                <a:solidFill>
                  <a:srgbClr val="968C8C">
                    <a:lumMod val="50000"/>
                  </a:srgbClr>
                </a:solidFill>
                <a:sym typeface="Wingdings" panose="05000000000000000000" pitchFamily="2" charset="2"/>
              </a:rPr>
              <a:t>.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xmlns="" id="{08B9FC6B-7078-49D5-98DA-AA7564C17DA7}"/>
              </a:ext>
            </a:extLst>
          </p:cNvPr>
          <p:cNvSpPr/>
          <p:nvPr/>
        </p:nvSpPr>
        <p:spPr>
          <a:xfrm>
            <a:off x="5617961" y="5369719"/>
            <a:ext cx="820939" cy="481012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 descr="Immagine che contiene persona, esterni, tenendo, uomo&#10;&#10;Descrizione generata automaticamente">
            <a:extLst>
              <a:ext uri="{FF2B5EF4-FFF2-40B4-BE49-F238E27FC236}">
                <a16:creationId xmlns:a16="http://schemas.microsoft.com/office/drawing/2014/main" xmlns="" id="{83BAED79-89FA-493E-B181-DD4C3558E7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896225" y="1335087"/>
            <a:ext cx="3348632" cy="483169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DD52A3D9-F086-4DB3-8684-6C598C052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7816" y="627856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 prst="angle"/>
            <a:extrusionClr>
              <a:srgbClr val="00CC99"/>
            </a:extrusionClr>
          </a:sp3d>
        </p:spPr>
      </p:pic>
    </p:spTree>
    <p:extLst>
      <p:ext uri="{BB962C8B-B14F-4D97-AF65-F5344CB8AC3E}">
        <p14:creationId xmlns:p14="http://schemas.microsoft.com/office/powerpoint/2010/main" val="200886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9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EDD4C0"/>
            </a:gs>
            <a:gs pos="0">
              <a:schemeClr val="accent2">
                <a:lumMod val="60000"/>
                <a:lumOff val="40000"/>
              </a:schemeClr>
            </a:gs>
            <a:gs pos="86000">
              <a:srgbClr val="E4E6D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057C7F-AD9B-4452-AD02-3DA3546D8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47" y="297794"/>
            <a:ext cx="10391775" cy="1855780"/>
          </a:xfrm>
        </p:spPr>
        <p:txBody>
          <a:bodyPr>
            <a:normAutofit/>
          </a:bodyPr>
          <a:lstStyle/>
          <a:p>
            <a:pPr algn="ctr"/>
            <a:r>
              <a:rPr lang="it-IT" sz="40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I vincoli e il quadro normativo </a:t>
            </a:r>
            <a:r>
              <a:rPr lang="it-IT" sz="4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it-IT" sz="4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it-IT" sz="2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it-IT" sz="24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it-IT" sz="2400" cap="non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2400" cap="non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rincipali documenti </a:t>
            </a:r>
            <a:br>
              <a:rPr lang="it-IT" sz="2400" cap="non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it-IT" sz="2400" cap="none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anose="05000000000000000000" pitchFamily="2" charset="2"/>
              </a:rPr>
              <a:t> definizione internazionale                codice deontologico italiano</a:t>
            </a:r>
            <a:endParaRPr lang="it-IT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991FC2D-E89E-46A9-B917-6C2AE588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47" y="2464831"/>
            <a:ext cx="10420351" cy="4060041"/>
          </a:xfrm>
          <a:ln>
            <a:noFill/>
          </a:ln>
        </p:spPr>
        <p:txBody>
          <a:bodyPr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it-IT" sz="4000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Le risorse e il territorio </a:t>
            </a:r>
          </a:p>
          <a:p>
            <a:pPr marL="0" indent="0">
              <a:buNone/>
            </a:pPr>
            <a:endParaRPr lang="it-IT" dirty="0"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>
              <a:buNone/>
            </a:pPr>
            <a:endParaRPr lang="it-IT" dirty="0"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>
              <a:buNone/>
            </a:pPr>
            <a:endParaRPr lang="it-IT" dirty="0"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>
              <a:buNone/>
            </a:pPr>
            <a:endParaRPr lang="it-IT" sz="2000" i="1" dirty="0"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Creare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 </a:t>
            </a:r>
            <a:r>
              <a:rPr lang="it-IT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connessioni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 e </a:t>
            </a:r>
            <a:r>
              <a:rPr lang="it-IT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reti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+mj-ea"/>
                <a:cs typeface="+mj-cs"/>
                <a:sym typeface="Wingdings" panose="05000000000000000000" pitchFamily="2" charset="2"/>
              </a:rPr>
              <a:t>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 </a:t>
            </a:r>
            <a:r>
              <a:rPr lang="it-IT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possibile se 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ea typeface="+mj-ea"/>
                <a:cs typeface="+mj-cs"/>
                <a:sym typeface="Wingdings" panose="05000000000000000000" pitchFamily="2" charset="2"/>
              </a:rPr>
              <a:t></a:t>
            </a:r>
            <a:r>
              <a:rPr lang="it-IT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 </a:t>
            </a:r>
            <a:r>
              <a:rPr lang="it-IT" i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Wingdings" panose="05000000000000000000" pitchFamily="2" charset="2"/>
              </a:rPr>
              <a:t>SERVIZIO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e </a:t>
            </a:r>
            <a:r>
              <a:rPr lang="it-IT" i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Wingdings" panose="05000000000000000000" pitchFamily="2" charset="2"/>
              </a:rPr>
              <a:t>ASS. SOCIALE  </a:t>
            </a:r>
            <a:endParaRPr lang="it-IT" dirty="0">
              <a:solidFill>
                <a:schemeClr val="accent6">
                  <a:lumMod val="50000"/>
                </a:schemeClr>
              </a:solidFill>
              <a:effectLst>
                <a:glow rad="635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                                           immersi e collegati nell’intreccio delle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Wingdings" panose="05000000000000000000" pitchFamily="2" charset="2"/>
              </a:rPr>
              <a:t>OPPORTUNITÀ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lang="it-IT" dirty="0"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4A569C4-C3CE-49FE-AA1E-541607724B5F}"/>
              </a:ext>
            </a:extLst>
          </p:cNvPr>
          <p:cNvSpPr txBox="1"/>
          <p:nvPr/>
        </p:nvSpPr>
        <p:spPr>
          <a:xfrm>
            <a:off x="5019674" y="3462342"/>
            <a:ext cx="6381750" cy="1390124"/>
          </a:xfrm>
          <a:custGeom>
            <a:avLst/>
            <a:gdLst>
              <a:gd name="connsiteX0" fmla="*/ 0 w 6381750"/>
              <a:gd name="connsiteY0" fmla="*/ 0 h 1390124"/>
              <a:gd name="connsiteX1" fmla="*/ 574358 w 6381750"/>
              <a:gd name="connsiteY1" fmla="*/ 0 h 1390124"/>
              <a:gd name="connsiteX2" fmla="*/ 1021080 w 6381750"/>
              <a:gd name="connsiteY2" fmla="*/ 0 h 1390124"/>
              <a:gd name="connsiteX3" fmla="*/ 1786890 w 6381750"/>
              <a:gd name="connsiteY3" fmla="*/ 0 h 1390124"/>
              <a:gd name="connsiteX4" fmla="*/ 2361248 w 6381750"/>
              <a:gd name="connsiteY4" fmla="*/ 0 h 1390124"/>
              <a:gd name="connsiteX5" fmla="*/ 2935605 w 6381750"/>
              <a:gd name="connsiteY5" fmla="*/ 0 h 1390124"/>
              <a:gd name="connsiteX6" fmla="*/ 3701415 w 6381750"/>
              <a:gd name="connsiteY6" fmla="*/ 0 h 1390124"/>
              <a:gd name="connsiteX7" fmla="*/ 4211955 w 6381750"/>
              <a:gd name="connsiteY7" fmla="*/ 0 h 1390124"/>
              <a:gd name="connsiteX8" fmla="*/ 4977765 w 6381750"/>
              <a:gd name="connsiteY8" fmla="*/ 0 h 1390124"/>
              <a:gd name="connsiteX9" fmla="*/ 5743575 w 6381750"/>
              <a:gd name="connsiteY9" fmla="*/ 0 h 1390124"/>
              <a:gd name="connsiteX10" fmla="*/ 6381750 w 6381750"/>
              <a:gd name="connsiteY10" fmla="*/ 0 h 1390124"/>
              <a:gd name="connsiteX11" fmla="*/ 6381750 w 6381750"/>
              <a:gd name="connsiteY11" fmla="*/ 722864 h 1390124"/>
              <a:gd name="connsiteX12" fmla="*/ 6381750 w 6381750"/>
              <a:gd name="connsiteY12" fmla="*/ 1390124 h 1390124"/>
              <a:gd name="connsiteX13" fmla="*/ 5935028 w 6381750"/>
              <a:gd name="connsiteY13" fmla="*/ 1390124 h 1390124"/>
              <a:gd name="connsiteX14" fmla="*/ 5169218 w 6381750"/>
              <a:gd name="connsiteY14" fmla="*/ 1390124 h 1390124"/>
              <a:gd name="connsiteX15" fmla="*/ 4658678 w 6381750"/>
              <a:gd name="connsiteY15" fmla="*/ 1390124 h 1390124"/>
              <a:gd name="connsiteX16" fmla="*/ 4020503 w 6381750"/>
              <a:gd name="connsiteY16" fmla="*/ 1390124 h 1390124"/>
              <a:gd name="connsiteX17" fmla="*/ 3254693 w 6381750"/>
              <a:gd name="connsiteY17" fmla="*/ 1390124 h 1390124"/>
              <a:gd name="connsiteX18" fmla="*/ 2616518 w 6381750"/>
              <a:gd name="connsiteY18" fmla="*/ 1390124 h 1390124"/>
              <a:gd name="connsiteX19" fmla="*/ 2169795 w 6381750"/>
              <a:gd name="connsiteY19" fmla="*/ 1390124 h 1390124"/>
              <a:gd name="connsiteX20" fmla="*/ 1659255 w 6381750"/>
              <a:gd name="connsiteY20" fmla="*/ 1390124 h 1390124"/>
              <a:gd name="connsiteX21" fmla="*/ 893445 w 6381750"/>
              <a:gd name="connsiteY21" fmla="*/ 1390124 h 1390124"/>
              <a:gd name="connsiteX22" fmla="*/ 0 w 6381750"/>
              <a:gd name="connsiteY22" fmla="*/ 1390124 h 1390124"/>
              <a:gd name="connsiteX23" fmla="*/ 0 w 6381750"/>
              <a:gd name="connsiteY23" fmla="*/ 722864 h 1390124"/>
              <a:gd name="connsiteX24" fmla="*/ 0 w 6381750"/>
              <a:gd name="connsiteY24" fmla="*/ 0 h 139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81750" h="1390124" extrusionOk="0">
                <a:moveTo>
                  <a:pt x="0" y="0"/>
                </a:moveTo>
                <a:cubicBezTo>
                  <a:pt x="178392" y="-16509"/>
                  <a:pt x="312698" y="-14277"/>
                  <a:pt x="574358" y="0"/>
                </a:cubicBezTo>
                <a:cubicBezTo>
                  <a:pt x="836018" y="14277"/>
                  <a:pt x="918921" y="-17914"/>
                  <a:pt x="1021080" y="0"/>
                </a:cubicBezTo>
                <a:cubicBezTo>
                  <a:pt x="1123239" y="17914"/>
                  <a:pt x="1564857" y="9820"/>
                  <a:pt x="1786890" y="0"/>
                </a:cubicBezTo>
                <a:cubicBezTo>
                  <a:pt x="2008923" y="-9820"/>
                  <a:pt x="2083481" y="-21964"/>
                  <a:pt x="2361248" y="0"/>
                </a:cubicBezTo>
                <a:cubicBezTo>
                  <a:pt x="2639015" y="21964"/>
                  <a:pt x="2755838" y="-9794"/>
                  <a:pt x="2935605" y="0"/>
                </a:cubicBezTo>
                <a:cubicBezTo>
                  <a:pt x="3115372" y="9794"/>
                  <a:pt x="3547558" y="-21568"/>
                  <a:pt x="3701415" y="0"/>
                </a:cubicBezTo>
                <a:cubicBezTo>
                  <a:pt x="3855272" y="21568"/>
                  <a:pt x="3979758" y="-9846"/>
                  <a:pt x="4211955" y="0"/>
                </a:cubicBezTo>
                <a:cubicBezTo>
                  <a:pt x="4444152" y="9846"/>
                  <a:pt x="4618701" y="21575"/>
                  <a:pt x="4977765" y="0"/>
                </a:cubicBezTo>
                <a:cubicBezTo>
                  <a:pt x="5336829" y="-21575"/>
                  <a:pt x="5392071" y="34173"/>
                  <a:pt x="5743575" y="0"/>
                </a:cubicBezTo>
                <a:cubicBezTo>
                  <a:pt x="6095079" y="-34173"/>
                  <a:pt x="6221741" y="-11560"/>
                  <a:pt x="6381750" y="0"/>
                </a:cubicBezTo>
                <a:cubicBezTo>
                  <a:pt x="6384063" y="237027"/>
                  <a:pt x="6350994" y="421841"/>
                  <a:pt x="6381750" y="722864"/>
                </a:cubicBezTo>
                <a:cubicBezTo>
                  <a:pt x="6412506" y="1023887"/>
                  <a:pt x="6366589" y="1109808"/>
                  <a:pt x="6381750" y="1390124"/>
                </a:cubicBezTo>
                <a:cubicBezTo>
                  <a:pt x="6187530" y="1398547"/>
                  <a:pt x="6053778" y="1398951"/>
                  <a:pt x="5935028" y="1390124"/>
                </a:cubicBezTo>
                <a:cubicBezTo>
                  <a:pt x="5816278" y="1381297"/>
                  <a:pt x="5365152" y="1362464"/>
                  <a:pt x="5169218" y="1390124"/>
                </a:cubicBezTo>
                <a:cubicBezTo>
                  <a:pt x="4973284" y="1417785"/>
                  <a:pt x="4897799" y="1395954"/>
                  <a:pt x="4658678" y="1390124"/>
                </a:cubicBezTo>
                <a:cubicBezTo>
                  <a:pt x="4419557" y="1384294"/>
                  <a:pt x="4156109" y="1404525"/>
                  <a:pt x="4020503" y="1390124"/>
                </a:cubicBezTo>
                <a:cubicBezTo>
                  <a:pt x="3884897" y="1375723"/>
                  <a:pt x="3538362" y="1371524"/>
                  <a:pt x="3254693" y="1390124"/>
                </a:cubicBezTo>
                <a:cubicBezTo>
                  <a:pt x="2971024" y="1408725"/>
                  <a:pt x="2842999" y="1368618"/>
                  <a:pt x="2616518" y="1390124"/>
                </a:cubicBezTo>
                <a:cubicBezTo>
                  <a:pt x="2390038" y="1411630"/>
                  <a:pt x="2323152" y="1382728"/>
                  <a:pt x="2169795" y="1390124"/>
                </a:cubicBezTo>
                <a:cubicBezTo>
                  <a:pt x="2016438" y="1397520"/>
                  <a:pt x="1871420" y="1391464"/>
                  <a:pt x="1659255" y="1390124"/>
                </a:cubicBezTo>
                <a:cubicBezTo>
                  <a:pt x="1447090" y="1388784"/>
                  <a:pt x="1252544" y="1408784"/>
                  <a:pt x="893445" y="1390124"/>
                </a:cubicBezTo>
                <a:cubicBezTo>
                  <a:pt x="534346" y="1371465"/>
                  <a:pt x="202142" y="1415009"/>
                  <a:pt x="0" y="1390124"/>
                </a:cubicBezTo>
                <a:cubicBezTo>
                  <a:pt x="-20310" y="1162509"/>
                  <a:pt x="32623" y="1034499"/>
                  <a:pt x="0" y="722864"/>
                </a:cubicBezTo>
                <a:cubicBezTo>
                  <a:pt x="-32623" y="411229"/>
                  <a:pt x="-34671" y="321002"/>
                  <a:pt x="0" y="0"/>
                </a:cubicBezTo>
                <a:close/>
              </a:path>
            </a:pathLst>
          </a:custGeom>
          <a:noFill/>
          <a:ln w="1905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t-IT" sz="2400" dirty="0">
                <a:solidFill>
                  <a:srgbClr val="968C8C">
                    <a:lumMod val="5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riconoscimento della </a:t>
            </a:r>
            <a:r>
              <a:rPr lang="it-IT" sz="2400" dirty="0">
                <a:solidFill>
                  <a:srgbClr val="968C8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pluralità dei soggetti </a:t>
            </a:r>
            <a:r>
              <a:rPr lang="it-IT" sz="2400" dirty="0">
                <a:solidFill>
                  <a:srgbClr val="968C8C">
                    <a:lumMod val="5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che intervengono nel contesto della PROMOZIONE DEL BENESSERE.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F118A443-02D3-428C-AAF7-2953B9952E3E}"/>
              </a:ext>
            </a:extLst>
          </p:cNvPr>
          <p:cNvSpPr/>
          <p:nvPr/>
        </p:nvSpPr>
        <p:spPr>
          <a:xfrm>
            <a:off x="1009647" y="3495684"/>
            <a:ext cx="26031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it-IT" sz="4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25400" dir="2700000" algn="tl" rotWithShape="0">
                    <a:schemeClr val="accent2"/>
                  </a:outerShdw>
                </a:effectLst>
                <a:ea typeface="+mj-ea"/>
                <a:cs typeface="+mj-cs"/>
              </a:rPr>
              <a:t>Modello di </a:t>
            </a:r>
            <a:r>
              <a:rPr lang="it-IT" sz="4000" b="1" i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25400" dir="2700000" algn="tl" rotWithShape="0">
                    <a:schemeClr val="accent2"/>
                  </a:outerShdw>
                </a:effectLst>
                <a:ea typeface="+mj-ea"/>
                <a:cs typeface="+mj-cs"/>
              </a:rPr>
              <a:t>welfare mix</a:t>
            </a:r>
            <a:endParaRPr lang="it-IT" sz="4000" b="1" i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254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xmlns="" id="{04C2AE67-CEF4-4284-886F-42C0DD6E259F}"/>
              </a:ext>
            </a:extLst>
          </p:cNvPr>
          <p:cNvSpPr/>
          <p:nvPr/>
        </p:nvSpPr>
        <p:spPr>
          <a:xfrm>
            <a:off x="3863818" y="3996402"/>
            <a:ext cx="904875" cy="322001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curva 6">
            <a:extLst>
              <a:ext uri="{FF2B5EF4-FFF2-40B4-BE49-F238E27FC236}">
                <a16:creationId xmlns:a16="http://schemas.microsoft.com/office/drawing/2014/main" xmlns="" id="{BBD321B5-A3E4-4B2D-A574-9BA24DCF8D48}"/>
              </a:ext>
            </a:extLst>
          </p:cNvPr>
          <p:cNvSpPr/>
          <p:nvPr/>
        </p:nvSpPr>
        <p:spPr>
          <a:xfrm rot="5400000">
            <a:off x="10220323" y="5599937"/>
            <a:ext cx="214315" cy="242887"/>
          </a:xfrm>
          <a:prstGeom prst="bentArrow">
            <a:avLst/>
          </a:prstGeom>
          <a:noFill/>
          <a:ln w="12700">
            <a:solidFill>
              <a:schemeClr val="bg1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98D09672-A767-4B79-B996-9BCE7F99F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4990" y="669925"/>
            <a:ext cx="487363" cy="487363"/>
          </a:xfrm>
          <a:prstGeom prst="rect">
            <a:avLst/>
          </a:prstGeom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 prstMaterial="matte">
            <a:bevelB prst="angle"/>
            <a:extrusionClr>
              <a:srgbClr val="00CC99"/>
            </a:extrusionClr>
          </a:sp3d>
        </p:spPr>
      </p:pic>
      <p:pic>
        <p:nvPicPr>
          <p:cNvPr id="10" name="Immagine 9" descr="Immagine che contiene tavolo, giocattolo, piccolo, sedendo&#10;&#10;Descrizione generata automaticamente">
            <a:extLst>
              <a:ext uri="{FF2B5EF4-FFF2-40B4-BE49-F238E27FC236}">
                <a16:creationId xmlns:a16="http://schemas.microsoft.com/office/drawing/2014/main" xmlns="" id="{A21372A6-FE0A-4B0B-87D9-F3F05360EAC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0" y="3109220"/>
            <a:ext cx="5686425" cy="31904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89646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11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EDD4C0"/>
            </a:gs>
            <a:gs pos="0">
              <a:schemeClr val="accent2">
                <a:lumMod val="60000"/>
                <a:lumOff val="40000"/>
              </a:schemeClr>
            </a:gs>
            <a:gs pos="86000">
              <a:srgbClr val="E4E6D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F9C90AB-6F1B-4241-9085-58863620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469510"/>
            <a:ext cx="9905998" cy="1057275"/>
          </a:xfrm>
        </p:spPr>
        <p:txBody>
          <a:bodyPr>
            <a:normAutofit/>
          </a:bodyPr>
          <a:lstStyle/>
          <a:p>
            <a:pPr algn="ctr"/>
            <a:r>
              <a:rPr lang="it-IT" sz="4800" cap="none" dirty="0">
                <a:gradFill flip="none" rotWithShape="1">
                  <a:gsLst>
                    <a:gs pos="0">
                      <a:srgbClr val="3A8686">
                        <a:shade val="30000"/>
                        <a:satMod val="115000"/>
                      </a:srgbClr>
                    </a:gs>
                    <a:gs pos="50000">
                      <a:srgbClr val="3A8686">
                        <a:shade val="67500"/>
                        <a:satMod val="115000"/>
                      </a:srgbClr>
                    </a:gs>
                    <a:gs pos="100000">
                      <a:srgbClr val="3A868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rgbClr val="00FF0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Gli strumenti</a:t>
            </a:r>
            <a:endParaRPr lang="it-IT" sz="4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78FC77C-267B-414E-87DD-AB3543D4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806962"/>
            <a:ext cx="9905999" cy="4724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2800" b="1" dirty="0" err="1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Genogramma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it-IT" sz="2000" dirty="0">
              <a:solidFill>
                <a:schemeClr val="accent6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t-IT" sz="2800" b="1" dirty="0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800" b="1" dirty="0" err="1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Ecomappa</a:t>
            </a:r>
            <a:r>
              <a:rPr lang="it-IT" sz="2800" b="1" dirty="0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it-IT" sz="2000" b="1" dirty="0">
              <a:ln>
                <a:gradFill>
                  <a:gsLst>
                    <a:gs pos="0">
                      <a:srgbClr val="C0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accent6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t-IT" sz="2800" dirty="0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800" i="1" dirty="0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Altri </a:t>
            </a:r>
            <a:r>
              <a:rPr lang="it-IT" sz="2800" i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meno strutturati 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Ruolo importante nel </a:t>
            </a:r>
            <a:r>
              <a:rPr lang="it-IT" sz="2800" u="sng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coinvolgere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le persone nel processo di valutazione.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                                  - </a:t>
            </a:r>
            <a:r>
              <a:rPr lang="it-IT" sz="2800" b="1" dirty="0">
                <a:ln>
                  <a:gradFill>
                    <a:gsLst>
                      <a:gs pos="0">
                        <a:srgbClr val="C00000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Diario</a:t>
            </a:r>
            <a:endParaRPr lang="it-IT" b="1" dirty="0">
              <a:ln>
                <a:gradFill>
                  <a:gsLst>
                    <a:gs pos="0">
                      <a:srgbClr val="C0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E9FA474-0764-44C4-AC7C-563755F0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423652" y="4400550"/>
            <a:ext cx="4012011" cy="225771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Immagine 11" descr="Immagine che contiene oggetto, orologio, portatile, computer&#10;&#10;Descrizione generata automaticamente">
            <a:extLst>
              <a:ext uri="{FF2B5EF4-FFF2-40B4-BE49-F238E27FC236}">
                <a16:creationId xmlns:a16="http://schemas.microsoft.com/office/drawing/2014/main" xmlns="" id="{0114227C-DF69-4750-9B3A-14FBFBB0CB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t="12371"/>
          <a:stretch/>
        </p:blipFill>
        <p:spPr>
          <a:xfrm>
            <a:off x="300328" y="870485"/>
            <a:ext cx="5011739" cy="1057275"/>
          </a:xfrm>
          <a:prstGeom prst="rect">
            <a:avLst/>
          </a:prstGeom>
        </p:spPr>
      </p:pic>
      <p:pic>
        <p:nvPicPr>
          <p:cNvPr id="18" name="Immagine 1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F1DDB37D-2B40-49B1-A663-1A21FFFB3CC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308224" y="1399122"/>
            <a:ext cx="4890002" cy="3300751"/>
          </a:xfrm>
          <a:prstGeom prst="rect">
            <a:avLst/>
          </a:prstGeom>
          <a:effectLst>
            <a:softEdge rad="889000"/>
          </a:effectLst>
        </p:spPr>
      </p:pic>
      <p:pic>
        <p:nvPicPr>
          <p:cNvPr id="21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7D024B40-EC00-41D7-BD7D-19336503E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 smoothnes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0046" y="911759"/>
            <a:ext cx="487363" cy="487363"/>
          </a:xfrm>
          <a:prstGeom prst="rect">
            <a:avLst/>
          </a:prstGeom>
          <a:noFill/>
          <a:effectLst>
            <a:outerShdw blurRad="50800" dist="38100" sx="108000" sy="108000" algn="l" rotWithShape="0">
              <a:schemeClr val="accent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B/>
            <a:extrusionClr>
              <a:srgbClr val="00CC99"/>
            </a:extrusionClr>
          </a:sp3d>
        </p:spPr>
      </p:pic>
    </p:spTree>
    <p:extLst>
      <p:ext uri="{BB962C8B-B14F-4D97-AF65-F5344CB8AC3E}">
        <p14:creationId xmlns:p14="http://schemas.microsoft.com/office/powerpoint/2010/main" val="214923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 advTm="15299">
        <p15:prstTrans prst="pageCurlDouble"/>
        <p:sndAc>
          <p:stSnd>
            <p:snd r:embed="rId13" name="ARROW.WAV"/>
          </p:stSnd>
        </p:sndAc>
      </p:transition>
    </mc:Choice>
    <mc:Fallback>
      <p:transition xmlns:p14="http://schemas.microsoft.com/office/powerpoint/2010/main" spd="med" advTm="15299">
        <p:fade/>
        <p:sndAc>
          <p:stSnd>
            <p:snd r:embed="rId4" name="ARROW.WAV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rcuito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6346</TotalTime>
  <Words>521</Words>
  <Application>Microsoft Macintosh PowerPoint</Application>
  <PresentationFormat>Personalizzato</PresentationFormat>
  <Paragraphs>58</Paragraphs>
  <Slides>8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Circuito</vt:lpstr>
      <vt:lpstr>Il processo di valutazione: costruire visioni condivise</vt:lpstr>
      <vt:lpstr>Presentazione di PowerPoint</vt:lpstr>
      <vt:lpstr>Presentazione di PowerPoint</vt:lpstr>
      <vt:lpstr>Prospettiva delle risorse e concetto di resiliece considerati in una dimensione critica:</vt:lpstr>
      <vt:lpstr>La questione del rischio</vt:lpstr>
      <vt:lpstr>RISCHIO in chiave critica:</vt:lpstr>
      <vt:lpstr>I vincoli e il quadro normativo   Principali documenti   definizione internazionale                codice deontologico italiano</vt:lpstr>
      <vt:lpstr>Gli strumenti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processo di valutazione: costruire visioni condivise</dc:title>
  <dc:creator>Michela Bossi</dc:creator>
  <cp:lastModifiedBy>Famiglia gui</cp:lastModifiedBy>
  <cp:revision>71</cp:revision>
  <dcterms:created xsi:type="dcterms:W3CDTF">2020-03-16T18:00:09Z</dcterms:created>
  <dcterms:modified xsi:type="dcterms:W3CDTF">2020-03-23T10:15:28Z</dcterms:modified>
</cp:coreProperties>
</file>