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12384C-3080-4C0C-9567-C766415D71D8}"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335535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12384C-3080-4C0C-9567-C766415D71D8}"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69150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12384C-3080-4C0C-9567-C766415D71D8}"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302893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12384C-3080-4C0C-9567-C766415D71D8}"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239725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DB12384C-3080-4C0C-9567-C766415D71D8}"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4540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12384C-3080-4C0C-9567-C766415D71D8}"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288483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12384C-3080-4C0C-9567-C766415D71D8}" type="datetimeFigureOut">
              <a:rPr lang="it-IT" smtClean="0"/>
              <a:t>24/03/2020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40118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12384C-3080-4C0C-9567-C766415D71D8}" type="datetimeFigureOut">
              <a:rPr lang="it-IT" smtClean="0"/>
              <a:t>24/03/2020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242120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12384C-3080-4C0C-9567-C766415D71D8}" type="datetimeFigureOut">
              <a:rPr lang="it-IT" smtClean="0"/>
              <a:t>24/03/2020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409214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12384C-3080-4C0C-9567-C766415D71D8}"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231663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12384C-3080-4C0C-9567-C766415D71D8}"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73CA69-6120-4A4C-B69F-0713AC9A66DF}" type="slidenum">
              <a:rPr lang="it-IT" smtClean="0"/>
              <a:t>‹N›</a:t>
            </a:fld>
            <a:endParaRPr lang="it-IT"/>
          </a:p>
        </p:txBody>
      </p:sp>
    </p:spTree>
    <p:extLst>
      <p:ext uri="{BB962C8B-B14F-4D97-AF65-F5344CB8AC3E}">
        <p14:creationId xmlns:p14="http://schemas.microsoft.com/office/powerpoint/2010/main" val="156244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2384C-3080-4C0C-9567-C766415D71D8}" type="datetimeFigureOut">
              <a:rPr lang="it-IT" smtClean="0"/>
              <a:t>24/03/2020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3CA69-6120-4A4C-B69F-0713AC9A66DF}" type="slidenum">
              <a:rPr lang="it-IT" smtClean="0"/>
              <a:t>‹N›</a:t>
            </a:fld>
            <a:endParaRPr lang="it-IT"/>
          </a:p>
        </p:txBody>
      </p:sp>
    </p:spTree>
    <p:extLst>
      <p:ext uri="{BB962C8B-B14F-4D97-AF65-F5344CB8AC3E}">
        <p14:creationId xmlns:p14="http://schemas.microsoft.com/office/powerpoint/2010/main" val="4088429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5.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12800" y="212436"/>
            <a:ext cx="10658764" cy="523220"/>
          </a:xfrm>
          <a:prstGeom prst="rect">
            <a:avLst/>
          </a:prstGeom>
          <a:noFill/>
        </p:spPr>
        <p:txBody>
          <a:bodyPr wrap="square" rtlCol="0">
            <a:spAutoFit/>
          </a:bodyPr>
          <a:lstStyle/>
          <a:p>
            <a:pPr algn="ctr"/>
            <a:r>
              <a:rPr lang="it-IT" sz="2800" b="1" dirty="0" smtClean="0"/>
              <a:t>Domini</a:t>
            </a:r>
            <a:endParaRPr lang="it-IT" sz="2800" b="1" dirty="0"/>
          </a:p>
        </p:txBody>
      </p:sp>
      <p:sp>
        <p:nvSpPr>
          <p:cNvPr id="3" name="CasellaDiTesto 2"/>
          <p:cNvSpPr txBox="1"/>
          <p:nvPr/>
        </p:nvSpPr>
        <p:spPr>
          <a:xfrm>
            <a:off x="360218" y="810376"/>
            <a:ext cx="11563927" cy="2585323"/>
          </a:xfrm>
          <a:prstGeom prst="rect">
            <a:avLst/>
          </a:prstGeom>
          <a:noFill/>
        </p:spPr>
        <p:txBody>
          <a:bodyPr wrap="square" rtlCol="0">
            <a:spAutoFit/>
          </a:bodyPr>
          <a:lstStyle/>
          <a:p>
            <a:r>
              <a:rPr lang="it-IT" dirty="0" smtClean="0"/>
              <a:t>Si </a:t>
            </a:r>
            <a:r>
              <a:rPr lang="it-IT" dirty="0"/>
              <a:t>definisce come dominio un gruppo di valori differenti, tutti però dello stesso tipo. </a:t>
            </a:r>
            <a:endParaRPr lang="it-IT" dirty="0" smtClean="0"/>
          </a:p>
          <a:p>
            <a:r>
              <a:rPr lang="it-IT" dirty="0"/>
              <a:t>In altre parole i domini sono intervalli di variabilità per gli attributi di determinati campi, che esauriscono i possibili valori per ciascun campo.</a:t>
            </a:r>
          </a:p>
          <a:p>
            <a:r>
              <a:rPr lang="it-IT" dirty="0" smtClean="0"/>
              <a:t>Consideriamo la seguente Query:</a:t>
            </a:r>
          </a:p>
          <a:p>
            <a:r>
              <a:rPr lang="it-IT" b="1" dirty="0" smtClean="0"/>
              <a:t>Select</a:t>
            </a:r>
            <a:r>
              <a:rPr lang="it-IT" dirty="0" smtClean="0"/>
              <a:t> </a:t>
            </a:r>
            <a:r>
              <a:rPr lang="it-IT" dirty="0" err="1"/>
              <a:t>Studenti.Nome</a:t>
            </a:r>
            <a:r>
              <a:rPr lang="it-IT" dirty="0"/>
              <a:t>, </a:t>
            </a:r>
            <a:r>
              <a:rPr lang="it-IT" dirty="0" err="1"/>
              <a:t>Studenti.Cognome</a:t>
            </a:r>
            <a:r>
              <a:rPr lang="it-IT" dirty="0"/>
              <a:t>, Corsi di </a:t>
            </a:r>
            <a:r>
              <a:rPr lang="it-IT" dirty="0" err="1"/>
              <a:t>laurea.Denominazione</a:t>
            </a:r>
            <a:endParaRPr lang="it-IT" dirty="0"/>
          </a:p>
          <a:p>
            <a:r>
              <a:rPr lang="it-IT" b="1" dirty="0"/>
              <a:t>From</a:t>
            </a:r>
            <a:r>
              <a:rPr lang="it-IT" dirty="0"/>
              <a:t> Studenti, Corsi di laurea </a:t>
            </a:r>
          </a:p>
          <a:p>
            <a:r>
              <a:rPr lang="it-IT" b="1" dirty="0" err="1"/>
              <a:t>Where</a:t>
            </a:r>
            <a:r>
              <a:rPr lang="it-IT" dirty="0"/>
              <a:t> </a:t>
            </a:r>
            <a:r>
              <a:rPr lang="it-IT" dirty="0" err="1"/>
              <a:t>Studenti.Cod_corso</a:t>
            </a:r>
            <a:r>
              <a:rPr lang="it-IT" dirty="0"/>
              <a:t> = Corsi di </a:t>
            </a:r>
            <a:r>
              <a:rPr lang="it-IT" dirty="0" err="1"/>
              <a:t>laurea.Codice</a:t>
            </a:r>
            <a:endParaRPr lang="it-IT" dirty="0"/>
          </a:p>
          <a:p>
            <a:endParaRPr lang="it-IT" dirty="0" smtClean="0"/>
          </a:p>
          <a:p>
            <a:r>
              <a:rPr lang="it-IT" dirty="0" smtClean="0"/>
              <a:t>Le tavole di partenza </a:t>
            </a:r>
            <a:r>
              <a:rPr lang="it-IT" dirty="0" smtClean="0"/>
              <a:t>sono:</a:t>
            </a: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3059552076"/>
              </p:ext>
            </p:extLst>
          </p:nvPr>
        </p:nvGraphicFramePr>
        <p:xfrm>
          <a:off x="434109" y="3809600"/>
          <a:ext cx="6921731" cy="2907916"/>
        </p:xfrm>
        <a:graphic>
          <a:graphicData uri="http://schemas.openxmlformats.org/drawingml/2006/table">
            <a:tbl>
              <a:tblPr firstRow="1" bandRow="1">
                <a:tableStyleId>{5C22544A-7EE6-4342-B048-85BDC9FD1C3A}</a:tableStyleId>
              </a:tblPr>
              <a:tblGrid>
                <a:gridCol w="1313411">
                  <a:extLst>
                    <a:ext uri="{9D8B030D-6E8A-4147-A177-3AD203B41FA5}">
                      <a16:colId xmlns:a16="http://schemas.microsoft.com/office/drawing/2014/main" val="423648316"/>
                    </a:ext>
                  </a:extLst>
                </a:gridCol>
                <a:gridCol w="1290320">
                  <a:extLst>
                    <a:ext uri="{9D8B030D-6E8A-4147-A177-3AD203B41FA5}">
                      <a16:colId xmlns:a16="http://schemas.microsoft.com/office/drawing/2014/main" val="3773977660"/>
                    </a:ext>
                  </a:extLst>
                </a:gridCol>
                <a:gridCol w="1310640">
                  <a:extLst>
                    <a:ext uri="{9D8B030D-6E8A-4147-A177-3AD203B41FA5}">
                      <a16:colId xmlns:a16="http://schemas.microsoft.com/office/drawing/2014/main" val="1829540382"/>
                    </a:ext>
                  </a:extLst>
                </a:gridCol>
                <a:gridCol w="1330960">
                  <a:extLst>
                    <a:ext uri="{9D8B030D-6E8A-4147-A177-3AD203B41FA5}">
                      <a16:colId xmlns:a16="http://schemas.microsoft.com/office/drawing/2014/main" val="2572200571"/>
                    </a:ext>
                  </a:extLst>
                </a:gridCol>
                <a:gridCol w="1676400">
                  <a:extLst>
                    <a:ext uri="{9D8B030D-6E8A-4147-A177-3AD203B41FA5}">
                      <a16:colId xmlns:a16="http://schemas.microsoft.com/office/drawing/2014/main" val="825032415"/>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635539">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bl>
          </a:graphicData>
        </a:graphic>
      </p:graphicFrame>
      <p:sp>
        <p:nvSpPr>
          <p:cNvPr id="5" name="CasellaDiTesto 4"/>
          <p:cNvSpPr txBox="1"/>
          <p:nvPr/>
        </p:nvSpPr>
        <p:spPr>
          <a:xfrm>
            <a:off x="2387600" y="3341660"/>
            <a:ext cx="1265382" cy="369332"/>
          </a:xfrm>
          <a:prstGeom prst="rect">
            <a:avLst/>
          </a:prstGeom>
          <a:noFill/>
        </p:spPr>
        <p:txBody>
          <a:bodyPr wrap="square" rtlCol="0">
            <a:spAutoFit/>
          </a:bodyPr>
          <a:lstStyle/>
          <a:p>
            <a:r>
              <a:rPr lang="en-GB" dirty="0" err="1" smtClean="0"/>
              <a:t>Studenti</a:t>
            </a:r>
            <a:endParaRPr lang="en-GB" dirty="0"/>
          </a:p>
        </p:txBody>
      </p:sp>
      <p:graphicFrame>
        <p:nvGraphicFramePr>
          <p:cNvPr id="6" name="Tabella 5"/>
          <p:cNvGraphicFramePr>
            <a:graphicFrameLocks noGrp="1"/>
          </p:cNvGraphicFramePr>
          <p:nvPr>
            <p:extLst>
              <p:ext uri="{D42A27DB-BD31-4B8C-83A1-F6EECF244321}">
                <p14:modId xmlns:p14="http://schemas.microsoft.com/office/powerpoint/2010/main" val="1032064661"/>
              </p:ext>
            </p:extLst>
          </p:nvPr>
        </p:nvGraphicFramePr>
        <p:xfrm>
          <a:off x="7518393" y="4417341"/>
          <a:ext cx="4470400"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bl>
          </a:graphicData>
        </a:graphic>
      </p:graphicFrame>
      <p:sp>
        <p:nvSpPr>
          <p:cNvPr id="7" name="CasellaDiTesto 6"/>
          <p:cNvSpPr txBox="1"/>
          <p:nvPr/>
        </p:nvSpPr>
        <p:spPr>
          <a:xfrm>
            <a:off x="9573483" y="3973289"/>
            <a:ext cx="1842655" cy="369332"/>
          </a:xfrm>
          <a:prstGeom prst="rect">
            <a:avLst/>
          </a:prstGeom>
          <a:noFill/>
        </p:spPr>
        <p:txBody>
          <a:bodyPr wrap="square" rtlCol="0">
            <a:spAutoFit/>
          </a:bodyPr>
          <a:lstStyle/>
          <a:p>
            <a:r>
              <a:rPr lang="en-GB" dirty="0" err="1" smtClean="0"/>
              <a:t>Corsi</a:t>
            </a:r>
            <a:r>
              <a:rPr lang="en-GB" dirty="0" smtClean="0"/>
              <a:t> di </a:t>
            </a:r>
            <a:r>
              <a:rPr lang="en-GB" dirty="0" err="1" smtClean="0"/>
              <a:t>laurea</a:t>
            </a:r>
            <a:endParaRPr lang="en-GB" dirty="0"/>
          </a:p>
        </p:txBody>
      </p:sp>
      <p:pic>
        <p:nvPicPr>
          <p:cNvPr id="8"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8211" y="1757298"/>
            <a:ext cx="406400" cy="406400"/>
          </a:xfrm>
          <a:prstGeom prst="rect">
            <a:avLst/>
          </a:prstGeom>
        </p:spPr>
      </p:pic>
    </p:spTree>
    <p:extLst>
      <p:ext uri="{BB962C8B-B14F-4D97-AF65-F5344CB8AC3E}">
        <p14:creationId xmlns:p14="http://schemas.microsoft.com/office/powerpoint/2010/main" val="2066643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0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4036" y="110836"/>
            <a:ext cx="11379200" cy="369332"/>
          </a:xfrm>
          <a:prstGeom prst="rect">
            <a:avLst/>
          </a:prstGeom>
          <a:noFill/>
        </p:spPr>
        <p:txBody>
          <a:bodyPr wrap="square" rtlCol="0">
            <a:spAutoFit/>
          </a:bodyPr>
          <a:lstStyle/>
          <a:p>
            <a:r>
              <a:rPr lang="it-IT" dirty="0" smtClean="0"/>
              <a:t>Il </a:t>
            </a:r>
            <a:r>
              <a:rPr lang="it-IT" dirty="0" smtClean="0"/>
              <a:t>risultato:</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3586146147"/>
              </p:ext>
            </p:extLst>
          </p:nvPr>
        </p:nvGraphicFramePr>
        <p:xfrm>
          <a:off x="3368140" y="295502"/>
          <a:ext cx="6326026" cy="1840024"/>
        </p:xfrm>
        <a:graphic>
          <a:graphicData uri="http://schemas.openxmlformats.org/drawingml/2006/table">
            <a:tbl>
              <a:tblPr firstRow="1" bandRow="1">
                <a:tableStyleId>{5C22544A-7EE6-4342-B048-85BDC9FD1C3A}</a:tableStyleId>
              </a:tblPr>
              <a:tblGrid>
                <a:gridCol w="2086768">
                  <a:extLst>
                    <a:ext uri="{9D8B030D-6E8A-4147-A177-3AD203B41FA5}">
                      <a16:colId xmlns:a16="http://schemas.microsoft.com/office/drawing/2014/main" val="2495839413"/>
                    </a:ext>
                  </a:extLst>
                </a:gridCol>
                <a:gridCol w="2119629">
                  <a:extLst>
                    <a:ext uri="{9D8B030D-6E8A-4147-A177-3AD203B41FA5}">
                      <a16:colId xmlns:a16="http://schemas.microsoft.com/office/drawing/2014/main" val="1472428531"/>
                    </a:ext>
                  </a:extLst>
                </a:gridCol>
                <a:gridCol w="2119629">
                  <a:extLst>
                    <a:ext uri="{9D8B030D-6E8A-4147-A177-3AD203B41FA5}">
                      <a16:colId xmlns:a16="http://schemas.microsoft.com/office/drawing/2014/main" val="2690629229"/>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199830101"/>
                  </a:ext>
                </a:extLst>
              </a:tr>
              <a:tr h="368566">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791528299"/>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579188175"/>
                  </a:ext>
                </a:extLst>
              </a:tr>
              <a:tr h="368566">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495459678"/>
                  </a:ext>
                </a:extLst>
              </a:tr>
            </a:tbl>
          </a:graphicData>
        </a:graphic>
      </p:graphicFrame>
      <p:sp>
        <p:nvSpPr>
          <p:cNvPr id="4" name="CasellaDiTesto 3"/>
          <p:cNvSpPr txBox="1"/>
          <p:nvPr/>
        </p:nvSpPr>
        <p:spPr>
          <a:xfrm>
            <a:off x="193964" y="2290618"/>
            <a:ext cx="11785600" cy="4524315"/>
          </a:xfrm>
          <a:prstGeom prst="rect">
            <a:avLst/>
          </a:prstGeom>
          <a:noFill/>
        </p:spPr>
        <p:txBody>
          <a:bodyPr wrap="square" rtlCol="0">
            <a:spAutoFit/>
          </a:bodyPr>
          <a:lstStyle/>
          <a:p>
            <a:r>
              <a:rPr lang="it-IT" dirty="0" smtClean="0"/>
              <a:t>Come si ricorderà, il prodotto cartesiano fra i record delle due tabelle </a:t>
            </a:r>
            <a:r>
              <a:rPr lang="it-IT" dirty="0" smtClean="0"/>
              <a:t>è </a:t>
            </a:r>
            <a:r>
              <a:rPr lang="it-IT" dirty="0" smtClean="0"/>
              <a:t>stato evitato </a:t>
            </a:r>
            <a:r>
              <a:rPr lang="it-IT" dirty="0" smtClean="0"/>
              <a:t>usando la clausola </a:t>
            </a:r>
            <a:r>
              <a:rPr lang="it-IT" dirty="0" smtClean="0"/>
              <a:t>di </a:t>
            </a:r>
            <a:r>
              <a:rPr lang="it-IT" dirty="0" err="1" smtClean="0"/>
              <a:t>Where</a:t>
            </a:r>
            <a:r>
              <a:rPr lang="it-IT" dirty="0" smtClean="0"/>
              <a:t>, </a:t>
            </a:r>
            <a:r>
              <a:rPr lang="it-IT" dirty="0" smtClean="0"/>
              <a:t>che </a:t>
            </a:r>
            <a:r>
              <a:rPr lang="it-IT" dirty="0" smtClean="0"/>
              <a:t>impone </a:t>
            </a:r>
            <a:r>
              <a:rPr lang="it-IT" dirty="0" smtClean="0"/>
              <a:t>l’uguaglianza della PK della tabella Corsi di </a:t>
            </a:r>
            <a:r>
              <a:rPr lang="it-IT" dirty="0" smtClean="0"/>
              <a:t>laurea </a:t>
            </a:r>
            <a:r>
              <a:rPr lang="it-IT" dirty="0" smtClean="0"/>
              <a:t>(Corsi di </a:t>
            </a:r>
            <a:r>
              <a:rPr lang="it-IT" dirty="0" err="1" smtClean="0"/>
              <a:t>laurea.Codice</a:t>
            </a:r>
            <a:r>
              <a:rPr lang="it-IT" dirty="0" smtClean="0"/>
              <a:t>) con la SK della tabella Studenti (</a:t>
            </a:r>
            <a:r>
              <a:rPr lang="it-IT" dirty="0" err="1" smtClean="0"/>
              <a:t>Studenti.Cod_corso</a:t>
            </a:r>
            <a:r>
              <a:rPr lang="it-IT" dirty="0" smtClean="0"/>
              <a:t>).</a:t>
            </a:r>
          </a:p>
          <a:p>
            <a:endParaRPr lang="it-IT" dirty="0"/>
          </a:p>
          <a:p>
            <a:r>
              <a:rPr lang="it-IT" dirty="0" smtClean="0"/>
              <a:t>Consideriamo adesso questa Query</a:t>
            </a:r>
            <a:r>
              <a:rPr lang="it-IT" dirty="0" smtClean="0"/>
              <a:t>:</a:t>
            </a:r>
          </a:p>
          <a:p>
            <a:r>
              <a:rPr lang="it-IT" b="1" dirty="0" smtClean="0"/>
              <a:t>Select</a:t>
            </a:r>
            <a:r>
              <a:rPr lang="it-IT" dirty="0" smtClean="0"/>
              <a:t> </a:t>
            </a:r>
            <a:r>
              <a:rPr lang="it-IT" dirty="0" err="1" smtClean="0"/>
              <a:t>Studenti.Nome</a:t>
            </a:r>
            <a:r>
              <a:rPr lang="it-IT" dirty="0" smtClean="0"/>
              <a:t>, </a:t>
            </a:r>
            <a:r>
              <a:rPr lang="it-IT" dirty="0" err="1" smtClean="0"/>
              <a:t>Studenti.Cognome</a:t>
            </a:r>
            <a:r>
              <a:rPr lang="it-IT" dirty="0" smtClean="0"/>
              <a:t>, Corsi di </a:t>
            </a:r>
            <a:r>
              <a:rPr lang="it-IT" dirty="0" err="1" smtClean="0"/>
              <a:t>laurea.Denominazione</a:t>
            </a:r>
            <a:endParaRPr lang="it-IT" dirty="0" smtClean="0"/>
          </a:p>
          <a:p>
            <a:r>
              <a:rPr lang="it-IT" b="1" dirty="0" smtClean="0"/>
              <a:t>From</a:t>
            </a:r>
            <a:r>
              <a:rPr lang="it-IT" dirty="0" smtClean="0"/>
              <a:t> Studenti, Corsi di laurea </a:t>
            </a:r>
          </a:p>
          <a:p>
            <a:r>
              <a:rPr lang="it-IT" b="1" dirty="0" err="1" smtClean="0"/>
              <a:t>Where</a:t>
            </a:r>
            <a:r>
              <a:rPr lang="it-IT" dirty="0" smtClean="0"/>
              <a:t> </a:t>
            </a:r>
            <a:r>
              <a:rPr lang="it-IT" dirty="0" err="1" smtClean="0"/>
              <a:t>Studenti.Cod_corso</a:t>
            </a:r>
            <a:r>
              <a:rPr lang="it-IT" dirty="0" smtClean="0"/>
              <a:t> = Corsi di </a:t>
            </a:r>
            <a:r>
              <a:rPr lang="it-IT" dirty="0" err="1" smtClean="0"/>
              <a:t>laurea.Denominazione</a:t>
            </a:r>
            <a:endParaRPr lang="it-IT" dirty="0" smtClean="0"/>
          </a:p>
          <a:p>
            <a:r>
              <a:rPr lang="it-IT" dirty="0" smtClean="0"/>
              <a:t>Questa Query è </a:t>
            </a:r>
            <a:r>
              <a:rPr lang="it-IT" dirty="0" smtClean="0"/>
              <a:t>errata, </a:t>
            </a:r>
            <a:r>
              <a:rPr lang="it-IT" dirty="0" err="1" smtClean="0"/>
              <a:t>perchè</a:t>
            </a:r>
            <a:r>
              <a:rPr lang="it-IT" dirty="0" smtClean="0"/>
              <a:t> </a:t>
            </a:r>
            <a:r>
              <a:rPr lang="it-IT" dirty="0"/>
              <a:t>si basa sull'uguaglianza di due attributi </a:t>
            </a:r>
            <a:r>
              <a:rPr lang="it-IT" dirty="0" smtClean="0"/>
              <a:t>(</a:t>
            </a:r>
            <a:r>
              <a:rPr lang="it-IT" dirty="0" err="1" smtClean="0"/>
              <a:t>Studenti.Cod_corso</a:t>
            </a:r>
            <a:r>
              <a:rPr lang="it-IT" dirty="0" smtClean="0"/>
              <a:t> </a:t>
            </a:r>
            <a:r>
              <a:rPr lang="it-IT" dirty="0"/>
              <a:t>e </a:t>
            </a:r>
            <a:r>
              <a:rPr lang="it-IT" dirty="0" smtClean="0"/>
              <a:t>Corsi di </a:t>
            </a:r>
            <a:r>
              <a:rPr lang="it-IT" dirty="0" err="1" smtClean="0"/>
              <a:t>laurea.Denominazione</a:t>
            </a:r>
            <a:r>
              <a:rPr lang="it-IT" dirty="0" smtClean="0"/>
              <a:t>) </a:t>
            </a:r>
            <a:r>
              <a:rPr lang="it-IT" dirty="0"/>
              <a:t>che non sono definiti sullo stesso dominio, pertanto non sono confrontabili</a:t>
            </a:r>
            <a:r>
              <a:rPr lang="it-IT" dirty="0" smtClean="0"/>
              <a:t>.</a:t>
            </a:r>
          </a:p>
          <a:p>
            <a:endParaRPr lang="it-IT" dirty="0"/>
          </a:p>
          <a:p>
            <a:r>
              <a:rPr lang="it-IT" b="1" dirty="0"/>
              <a:t>In linea generale si può asserire che se due attributi possono memorizzare valori dallo stesso dominio allora sono possibili confronti fra i due campi attraverso operatori </a:t>
            </a:r>
            <a:r>
              <a:rPr lang="it-IT" b="1" dirty="0" smtClean="0"/>
              <a:t>SQL. </a:t>
            </a:r>
          </a:p>
          <a:p>
            <a:r>
              <a:rPr lang="it-IT" b="1" dirty="0" smtClean="0"/>
              <a:t>Al </a:t>
            </a:r>
            <a:r>
              <a:rPr lang="it-IT" b="1" dirty="0"/>
              <a:t>contrario, se due attributi contengono valori non omogenei, probabilmente un confronto fra questi non ha senso e costituisce pertanto un'operazione errata</a:t>
            </a:r>
            <a:r>
              <a:rPr lang="it-IT" b="1" dirty="0" smtClean="0"/>
              <a:t>.</a:t>
            </a:r>
          </a:p>
          <a:p>
            <a:endParaRPr lang="it-IT" dirty="0"/>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0218" y="3355109"/>
            <a:ext cx="406400" cy="406400"/>
          </a:xfrm>
          <a:prstGeom prst="rect">
            <a:avLst/>
          </a:prstGeom>
        </p:spPr>
      </p:pic>
    </p:spTree>
    <p:extLst>
      <p:ext uri="{BB962C8B-B14F-4D97-AF65-F5344CB8AC3E}">
        <p14:creationId xmlns:p14="http://schemas.microsoft.com/office/powerpoint/2010/main" val="185502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910925212"/>
              </p:ext>
            </p:extLst>
          </p:nvPr>
        </p:nvGraphicFramePr>
        <p:xfrm>
          <a:off x="240145" y="1785670"/>
          <a:ext cx="9652000" cy="2208590"/>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gridCol w="1659029">
                  <a:extLst>
                    <a:ext uri="{9D8B030D-6E8A-4147-A177-3AD203B41FA5}">
                      <a16:colId xmlns:a16="http://schemas.microsoft.com/office/drawing/2014/main" val="2572200571"/>
                    </a:ext>
                  </a:extLst>
                </a:gridCol>
                <a:gridCol w="1659029">
                  <a:extLst>
                    <a:ext uri="{9D8B030D-6E8A-4147-A177-3AD203B41FA5}">
                      <a16:colId xmlns:a16="http://schemas.microsoft.com/office/drawing/2014/main" val="430432479"/>
                    </a:ext>
                  </a:extLst>
                </a:gridCol>
                <a:gridCol w="1454716">
                  <a:extLst>
                    <a:ext uri="{9D8B030D-6E8A-4147-A177-3AD203B41FA5}">
                      <a16:colId xmlns:a16="http://schemas.microsoft.com/office/drawing/2014/main" val="825032415"/>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Trieste</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368566">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368566">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368566">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r h="368566">
                <a:tc>
                  <a:txBody>
                    <a:bodyPr/>
                    <a:lstStyle/>
                    <a:p>
                      <a:r>
                        <a:rPr lang="en-GB" dirty="0" smtClean="0"/>
                        <a:t>5</a:t>
                      </a:r>
                      <a:endParaRPr lang="en-GB" dirty="0"/>
                    </a:p>
                  </a:txBody>
                  <a:tcPr/>
                </a:tc>
                <a:tc>
                  <a:txBody>
                    <a:bodyPr/>
                    <a:lstStyle/>
                    <a:p>
                      <a:r>
                        <a:rPr lang="en-GB" dirty="0" smtClean="0"/>
                        <a:t>Gianni</a:t>
                      </a:r>
                      <a:endParaRPr lang="en-GB" dirty="0"/>
                    </a:p>
                  </a:txBody>
                  <a:tcPr/>
                </a:tc>
                <a:tc>
                  <a:txBody>
                    <a:bodyPr/>
                    <a:lstStyle/>
                    <a:p>
                      <a:r>
                        <a:rPr lang="en-GB" dirty="0" err="1" smtClean="0"/>
                        <a:t>Giglio</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345776611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Pordenone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txBody>
                  <a:tcPr/>
                </a:tc>
                <a:extLst>
                  <a:ext uri="{0D108BD9-81ED-4DB2-BD59-A6C34878D82A}">
                    <a16:rowId xmlns:a16="http://schemas.microsoft.com/office/drawing/2014/main" val="252441835"/>
                  </a:ext>
                </a:extLst>
              </a:tr>
            </a:tbl>
          </a:graphicData>
        </a:graphic>
      </p:graphicFrame>
      <p:sp>
        <p:nvSpPr>
          <p:cNvPr id="3" name="CasellaDiTesto 2"/>
          <p:cNvSpPr txBox="1"/>
          <p:nvPr/>
        </p:nvSpPr>
        <p:spPr>
          <a:xfrm>
            <a:off x="492323" y="1324005"/>
            <a:ext cx="1866348" cy="461665"/>
          </a:xfrm>
          <a:prstGeom prst="rect">
            <a:avLst/>
          </a:prstGeom>
          <a:noFill/>
        </p:spPr>
        <p:txBody>
          <a:bodyPr wrap="square" rtlCol="0">
            <a:spAutoFit/>
          </a:bodyPr>
          <a:lstStyle/>
          <a:p>
            <a:r>
              <a:rPr lang="en-GB" sz="2400" dirty="0" err="1" smtClean="0"/>
              <a:t>Studenti</a:t>
            </a:r>
            <a:endParaRPr lang="en-GB" dirty="0"/>
          </a:p>
        </p:txBody>
      </p:sp>
      <p:sp>
        <p:nvSpPr>
          <p:cNvPr id="4" name="CasellaDiTesto 3"/>
          <p:cNvSpPr txBox="1"/>
          <p:nvPr/>
        </p:nvSpPr>
        <p:spPr>
          <a:xfrm>
            <a:off x="369455" y="193964"/>
            <a:ext cx="11508509" cy="523220"/>
          </a:xfrm>
          <a:prstGeom prst="rect">
            <a:avLst/>
          </a:prstGeom>
          <a:noFill/>
        </p:spPr>
        <p:txBody>
          <a:bodyPr wrap="square" rtlCol="0">
            <a:spAutoFit/>
          </a:bodyPr>
          <a:lstStyle/>
          <a:p>
            <a:pPr algn="ctr"/>
            <a:r>
              <a:rPr lang="it-IT" sz="2800" b="1" dirty="0" smtClean="0"/>
              <a:t>Indici</a:t>
            </a:r>
            <a:endParaRPr lang="it-IT" b="1" dirty="0"/>
          </a:p>
        </p:txBody>
      </p:sp>
      <p:sp>
        <p:nvSpPr>
          <p:cNvPr id="5" name="CasellaDiTesto 4"/>
          <p:cNvSpPr txBox="1"/>
          <p:nvPr/>
        </p:nvSpPr>
        <p:spPr>
          <a:xfrm>
            <a:off x="240145" y="951345"/>
            <a:ext cx="11711710" cy="369332"/>
          </a:xfrm>
          <a:prstGeom prst="rect">
            <a:avLst/>
          </a:prstGeom>
          <a:noFill/>
        </p:spPr>
        <p:txBody>
          <a:bodyPr wrap="square" rtlCol="0">
            <a:spAutoFit/>
          </a:bodyPr>
          <a:lstStyle/>
          <a:p>
            <a:r>
              <a:rPr lang="it-IT" dirty="0" smtClean="0"/>
              <a:t>Consideriamo ora la tabella Studenti alla quale è stato inserito il campo residenza:</a:t>
            </a:r>
            <a:endParaRPr lang="it-IT" dirty="0"/>
          </a:p>
        </p:txBody>
      </p:sp>
      <p:sp>
        <p:nvSpPr>
          <p:cNvPr id="6" name="CasellaDiTesto 5"/>
          <p:cNvSpPr txBox="1"/>
          <p:nvPr/>
        </p:nvSpPr>
        <p:spPr>
          <a:xfrm>
            <a:off x="304800" y="4294909"/>
            <a:ext cx="11296073" cy="2031325"/>
          </a:xfrm>
          <a:prstGeom prst="rect">
            <a:avLst/>
          </a:prstGeom>
          <a:noFill/>
        </p:spPr>
        <p:txBody>
          <a:bodyPr wrap="square" rtlCol="0">
            <a:spAutoFit/>
          </a:bodyPr>
          <a:lstStyle/>
          <a:p>
            <a:r>
              <a:rPr lang="it-IT" dirty="0" smtClean="0"/>
              <a:t>Si immagini di dover spesso estrarre dati relativi agli studenti e condizionare l’estrazione di tali dati per la città di residenza dell’iscritto (campo Residenza della tabella Studenti).</a:t>
            </a:r>
          </a:p>
          <a:p>
            <a:r>
              <a:rPr lang="it-IT" dirty="0" smtClean="0"/>
              <a:t>Una Query che estrae matricola, nome e cognome di tutti gli iscritti che risiedono a Trieste sarà:</a:t>
            </a:r>
          </a:p>
          <a:p>
            <a:r>
              <a:rPr lang="it-IT" b="1" dirty="0" smtClean="0"/>
              <a:t>Select</a:t>
            </a:r>
            <a:r>
              <a:rPr lang="it-IT" dirty="0" smtClean="0"/>
              <a:t> </a:t>
            </a:r>
            <a:r>
              <a:rPr lang="it-IT" dirty="0" err="1" smtClean="0"/>
              <a:t>Studenti.Matricola</a:t>
            </a:r>
            <a:r>
              <a:rPr lang="it-IT" dirty="0" smtClean="0"/>
              <a:t>, </a:t>
            </a:r>
            <a:r>
              <a:rPr lang="it-IT" dirty="0" err="1" smtClean="0"/>
              <a:t>Studenti.Nome</a:t>
            </a:r>
            <a:r>
              <a:rPr lang="it-IT" dirty="0" smtClean="0"/>
              <a:t>, </a:t>
            </a:r>
            <a:r>
              <a:rPr lang="it-IT" dirty="0" err="1" smtClean="0"/>
              <a:t>Studenti.Cognome</a:t>
            </a:r>
            <a:endParaRPr lang="it-IT" dirty="0" smtClean="0"/>
          </a:p>
          <a:p>
            <a:r>
              <a:rPr lang="it-IT" b="1" dirty="0" smtClean="0"/>
              <a:t>From</a:t>
            </a:r>
            <a:r>
              <a:rPr lang="it-IT" dirty="0" smtClean="0"/>
              <a:t> Studenti</a:t>
            </a:r>
          </a:p>
          <a:p>
            <a:r>
              <a:rPr lang="it-IT" b="1" dirty="0" err="1" smtClean="0"/>
              <a:t>Where</a:t>
            </a:r>
            <a:r>
              <a:rPr lang="it-IT" dirty="0" smtClean="0"/>
              <a:t> </a:t>
            </a:r>
            <a:r>
              <a:rPr lang="it-IT" dirty="0" err="1" smtClean="0"/>
              <a:t>Studenti.Residenza</a:t>
            </a:r>
            <a:r>
              <a:rPr lang="it-IT" dirty="0" smtClean="0"/>
              <a:t> = ‘Trieste’</a:t>
            </a:r>
          </a:p>
          <a:p>
            <a:endParaRPr lang="it-IT" dirty="0"/>
          </a:p>
        </p:txBody>
      </p:sp>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8691" y="2604593"/>
            <a:ext cx="406400" cy="406400"/>
          </a:xfrm>
          <a:prstGeom prst="rect">
            <a:avLst/>
          </a:prstGeom>
        </p:spPr>
      </p:pic>
    </p:spTree>
    <p:extLst>
      <p:ext uri="{BB962C8B-B14F-4D97-AF65-F5344CB8AC3E}">
        <p14:creationId xmlns:p14="http://schemas.microsoft.com/office/powerpoint/2010/main" val="3324152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17236" y="138545"/>
            <a:ext cx="11286837" cy="369332"/>
          </a:xfrm>
          <a:prstGeom prst="rect">
            <a:avLst/>
          </a:prstGeom>
          <a:noFill/>
        </p:spPr>
        <p:txBody>
          <a:bodyPr wrap="square" rtlCol="0">
            <a:spAutoFit/>
          </a:bodyPr>
          <a:lstStyle/>
          <a:p>
            <a:r>
              <a:rPr lang="it-IT" dirty="0" smtClean="0"/>
              <a:t>Il risultato </a:t>
            </a:r>
            <a:r>
              <a:rPr lang="it-IT" dirty="0" smtClean="0"/>
              <a:t>sarà:</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661227611"/>
              </p:ext>
            </p:extLst>
          </p:nvPr>
        </p:nvGraphicFramePr>
        <p:xfrm>
          <a:off x="341745" y="695779"/>
          <a:ext cx="4879226" cy="1102892"/>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extLst>
                  <a:ext uri="{0D108BD9-81ED-4DB2-BD59-A6C34878D82A}">
                    <a16:rowId xmlns:a16="http://schemas.microsoft.com/office/drawing/2014/main" val="1683358185"/>
                  </a:ext>
                </a:extLst>
              </a:tr>
              <a:tr h="368566">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extLst>
                  <a:ext uri="{0D108BD9-81ED-4DB2-BD59-A6C34878D82A}">
                    <a16:rowId xmlns:a16="http://schemas.microsoft.com/office/drawing/2014/main" val="3121520930"/>
                  </a:ext>
                </a:extLst>
              </a:tr>
            </a:tbl>
          </a:graphicData>
        </a:graphic>
      </p:graphicFrame>
      <p:sp>
        <p:nvSpPr>
          <p:cNvPr id="4" name="CasellaDiTesto 3"/>
          <p:cNvSpPr txBox="1"/>
          <p:nvPr/>
        </p:nvSpPr>
        <p:spPr>
          <a:xfrm>
            <a:off x="5763491" y="695779"/>
            <a:ext cx="5394036" cy="923330"/>
          </a:xfrm>
          <a:prstGeom prst="rect">
            <a:avLst/>
          </a:prstGeom>
          <a:noFill/>
        </p:spPr>
        <p:txBody>
          <a:bodyPr wrap="square" rtlCol="0">
            <a:spAutoFit/>
          </a:bodyPr>
          <a:lstStyle/>
          <a:p>
            <a:r>
              <a:rPr lang="it-IT" dirty="0" smtClean="0"/>
              <a:t>Notare che nella </a:t>
            </a:r>
            <a:r>
              <a:rPr lang="it-IT" dirty="0" err="1" smtClean="0"/>
              <a:t>select</a:t>
            </a:r>
            <a:r>
              <a:rPr lang="it-IT" dirty="0" smtClean="0"/>
              <a:t> non ho richiesto </a:t>
            </a:r>
            <a:r>
              <a:rPr lang="it-IT" dirty="0" smtClean="0"/>
              <a:t>di vedere anche la residenza ma solo nome, cognome e matricola (i tre campi della tabella derivata risultato della Query). </a:t>
            </a:r>
            <a:endParaRPr lang="it-IT" dirty="0"/>
          </a:p>
        </p:txBody>
      </p:sp>
      <p:sp>
        <p:nvSpPr>
          <p:cNvPr id="5" name="CasellaDiTesto 4"/>
          <p:cNvSpPr txBox="1"/>
          <p:nvPr/>
        </p:nvSpPr>
        <p:spPr>
          <a:xfrm>
            <a:off x="249382" y="2733964"/>
            <a:ext cx="11342255" cy="3416320"/>
          </a:xfrm>
          <a:prstGeom prst="rect">
            <a:avLst/>
          </a:prstGeom>
          <a:noFill/>
        </p:spPr>
        <p:txBody>
          <a:bodyPr wrap="square" rtlCol="0">
            <a:spAutoFit/>
          </a:bodyPr>
          <a:lstStyle/>
          <a:p>
            <a:r>
              <a:rPr lang="it-IT" dirty="0" smtClean="0"/>
              <a:t>Per eseguire la Query, il DBMS ha dovuto leggere sequenzialmente i record della tabella Studenti, controllare il valore nel campo Residenza e, se questo coincideva con Trieste, tenere il record, altrimenti scartare il record.</a:t>
            </a:r>
          </a:p>
          <a:p>
            <a:r>
              <a:rPr lang="it-IT" dirty="0" smtClean="0"/>
              <a:t>Nel nostro caso la tabella Studenti conteneva solamente 5 record, quindi la </a:t>
            </a:r>
            <a:r>
              <a:rPr lang="it-IT" dirty="0" err="1" smtClean="0"/>
              <a:t>select</a:t>
            </a:r>
            <a:r>
              <a:rPr lang="it-IT" dirty="0" smtClean="0"/>
              <a:t> sarebbe stata molto veloce.</a:t>
            </a:r>
          </a:p>
          <a:p>
            <a:r>
              <a:rPr lang="it-IT" dirty="0" smtClean="0"/>
              <a:t>Immaginiamo invece il caso di avere una tabella studenti con tanti record: indubbiamente i tempi di esecuzione sarebbero stati più lunghi.</a:t>
            </a:r>
          </a:p>
          <a:p>
            <a:r>
              <a:rPr lang="it-IT" dirty="0" smtClean="0"/>
              <a:t>Per contenere i tempi di esecuzione delle Query nel caso di tabelle con molti record, si possono utilizzare gli indici.</a:t>
            </a:r>
          </a:p>
          <a:p>
            <a:r>
              <a:rPr lang="it-IT" dirty="0" smtClean="0"/>
              <a:t>Si può nel nostro caso rendere indice il campo Residenza della tabella Studenti.</a:t>
            </a:r>
          </a:p>
          <a:p>
            <a:r>
              <a:rPr lang="it-IT" dirty="0" smtClean="0"/>
              <a:t>Il DBMS costruirà in tal caso una tabella </a:t>
            </a:r>
            <a:r>
              <a:rPr lang="it-IT" dirty="0" smtClean="0"/>
              <a:t>trasparente </a:t>
            </a:r>
            <a:r>
              <a:rPr lang="it-IT" dirty="0" smtClean="0"/>
              <a:t>(nel senso che l’utente non si deve preoccupare della sua gestione, totalmente a carico del DBMS). Questa tabella avrà due soli campi. Il primo sarà una determinata residenza, il secondo il riferimento della posizione fisica dei vari record della tabella Studenti che hanno quel determinato valore nel campo Residenza della </a:t>
            </a:r>
            <a:r>
              <a:rPr lang="it-IT" dirty="0" smtClean="0"/>
              <a:t>tabella</a:t>
            </a:r>
            <a:r>
              <a:rPr lang="it-IT" dirty="0" smtClean="0"/>
              <a:t>. </a:t>
            </a:r>
          </a:p>
          <a:p>
            <a:r>
              <a:rPr lang="it-IT" dirty="0" smtClean="0"/>
              <a:t>Si veda la tabella indice nella prossima slide</a:t>
            </a:r>
            <a:endParaRPr lang="it-IT" dirty="0"/>
          </a:p>
        </p:txBody>
      </p:sp>
    </p:spTree>
    <p:extLst>
      <p:ext uri="{BB962C8B-B14F-4D97-AF65-F5344CB8AC3E}">
        <p14:creationId xmlns:p14="http://schemas.microsoft.com/office/powerpoint/2010/main" val="37569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952935426"/>
              </p:ext>
            </p:extLst>
          </p:nvPr>
        </p:nvGraphicFramePr>
        <p:xfrm>
          <a:off x="808182" y="1211341"/>
          <a:ext cx="3245526" cy="1840024"/>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tblGrid>
              <a:tr h="212114">
                <a:tc>
                  <a:txBody>
                    <a:bodyPr/>
                    <a:lstStyle/>
                    <a:p>
                      <a:r>
                        <a:rPr lang="en-GB" dirty="0" err="1" smtClean="0"/>
                        <a:t>Residenza</a:t>
                      </a:r>
                      <a:endParaRPr lang="en-GB" dirty="0"/>
                    </a:p>
                  </a:txBody>
                  <a:tcPr/>
                </a:tc>
                <a:tc>
                  <a:txBody>
                    <a:bodyPr/>
                    <a:lstStyle/>
                    <a:p>
                      <a:r>
                        <a:rPr lang="en-GB" dirty="0" err="1" smtClean="0"/>
                        <a:t>Posizione</a:t>
                      </a:r>
                      <a:endParaRPr lang="en-GB" dirty="0"/>
                    </a:p>
                  </a:txBody>
                  <a:tcPr/>
                </a:tc>
                <a:extLst>
                  <a:ext uri="{0D108BD9-81ED-4DB2-BD59-A6C34878D82A}">
                    <a16:rowId xmlns:a16="http://schemas.microsoft.com/office/drawing/2014/main" val="3302664046"/>
                  </a:ext>
                </a:extLst>
              </a:tr>
              <a:tr h="368566">
                <a:tc>
                  <a:txBody>
                    <a:bodyPr/>
                    <a:lstStyle/>
                    <a:p>
                      <a:r>
                        <a:rPr lang="en-GB" dirty="0" smtClean="0"/>
                        <a:t>Trieste</a:t>
                      </a:r>
                      <a:endParaRPr lang="en-GB" dirty="0"/>
                    </a:p>
                  </a:txBody>
                  <a:tcPr/>
                </a:tc>
                <a:tc>
                  <a:txBody>
                    <a:bodyPr/>
                    <a:lstStyle/>
                    <a:p>
                      <a:r>
                        <a:rPr lang="en-GB" dirty="0" smtClean="0"/>
                        <a:t>1, 3</a:t>
                      </a:r>
                      <a:endParaRPr lang="en-GB" dirty="0"/>
                    </a:p>
                  </a:txBody>
                  <a:tcPr/>
                </a:tc>
                <a:extLst>
                  <a:ext uri="{0D108BD9-81ED-4DB2-BD59-A6C34878D82A}">
                    <a16:rowId xmlns:a16="http://schemas.microsoft.com/office/drawing/2014/main" val="1683358185"/>
                  </a:ext>
                </a:extLst>
              </a:tr>
              <a:tr h="368566">
                <a:tc>
                  <a:txBody>
                    <a:bodyPr/>
                    <a:lstStyle/>
                    <a:p>
                      <a:r>
                        <a:rPr lang="en-GB" dirty="0" smtClean="0"/>
                        <a:t>Udine</a:t>
                      </a:r>
                      <a:endParaRPr lang="en-GB" dirty="0"/>
                    </a:p>
                  </a:txBody>
                  <a:tcPr/>
                </a:tc>
                <a:tc>
                  <a:txBody>
                    <a:bodyPr/>
                    <a:lstStyle/>
                    <a:p>
                      <a:r>
                        <a:rPr lang="en-GB" dirty="0" smtClean="0"/>
                        <a:t>2</a:t>
                      </a:r>
                      <a:endParaRPr lang="en-GB" dirty="0"/>
                    </a:p>
                  </a:txBody>
                  <a:tcPr/>
                </a:tc>
                <a:extLst>
                  <a:ext uri="{0D108BD9-81ED-4DB2-BD59-A6C34878D82A}">
                    <a16:rowId xmlns:a16="http://schemas.microsoft.com/office/drawing/2014/main" val="3121520930"/>
                  </a:ext>
                </a:extLst>
              </a:tr>
              <a:tr h="368566">
                <a:tc>
                  <a:txBody>
                    <a:bodyPr/>
                    <a:lstStyle/>
                    <a:p>
                      <a:r>
                        <a:rPr lang="en-GB" dirty="0" smtClean="0"/>
                        <a:t>Gorizia</a:t>
                      </a:r>
                      <a:endParaRPr lang="en-GB" dirty="0"/>
                    </a:p>
                  </a:txBody>
                  <a:tcPr/>
                </a:tc>
                <a:tc>
                  <a:txBody>
                    <a:bodyPr/>
                    <a:lstStyle/>
                    <a:p>
                      <a:r>
                        <a:rPr lang="en-GB" dirty="0" smtClean="0"/>
                        <a:t>4</a:t>
                      </a:r>
                      <a:endParaRPr lang="en-GB" dirty="0"/>
                    </a:p>
                  </a:txBody>
                  <a:tcPr/>
                </a:tc>
                <a:extLst>
                  <a:ext uri="{0D108BD9-81ED-4DB2-BD59-A6C34878D82A}">
                    <a16:rowId xmlns:a16="http://schemas.microsoft.com/office/drawing/2014/main" val="215624512"/>
                  </a:ext>
                </a:extLst>
              </a:tr>
              <a:tr h="368566">
                <a:tc>
                  <a:txBody>
                    <a:bodyPr/>
                    <a:lstStyle/>
                    <a:p>
                      <a:r>
                        <a:rPr lang="en-GB" dirty="0" smtClean="0"/>
                        <a:t>Pordenone</a:t>
                      </a:r>
                      <a:endParaRPr lang="en-GB" dirty="0"/>
                    </a:p>
                  </a:txBody>
                  <a:tcPr/>
                </a:tc>
                <a:tc>
                  <a:txBody>
                    <a:bodyPr/>
                    <a:lstStyle/>
                    <a:p>
                      <a:r>
                        <a:rPr lang="en-GB" dirty="0" smtClean="0"/>
                        <a:t>5</a:t>
                      </a:r>
                      <a:endParaRPr lang="en-GB" dirty="0"/>
                    </a:p>
                  </a:txBody>
                  <a:tcPr/>
                </a:tc>
                <a:extLst>
                  <a:ext uri="{0D108BD9-81ED-4DB2-BD59-A6C34878D82A}">
                    <a16:rowId xmlns:a16="http://schemas.microsoft.com/office/drawing/2014/main" val="476326257"/>
                  </a:ext>
                </a:extLst>
              </a:tr>
            </a:tbl>
          </a:graphicData>
        </a:graphic>
      </p:graphicFrame>
      <p:sp>
        <p:nvSpPr>
          <p:cNvPr id="3" name="CasellaDiTesto 2"/>
          <p:cNvSpPr txBox="1"/>
          <p:nvPr/>
        </p:nvSpPr>
        <p:spPr>
          <a:xfrm>
            <a:off x="808182" y="535709"/>
            <a:ext cx="3167017" cy="369332"/>
          </a:xfrm>
          <a:prstGeom prst="rect">
            <a:avLst/>
          </a:prstGeom>
          <a:noFill/>
        </p:spPr>
        <p:txBody>
          <a:bodyPr wrap="square" rtlCol="0">
            <a:spAutoFit/>
          </a:bodyPr>
          <a:lstStyle/>
          <a:p>
            <a:r>
              <a:rPr lang="it-IT" dirty="0" smtClean="0"/>
              <a:t>Tabella dell’indice: ‘Residenza’</a:t>
            </a:r>
            <a:endParaRPr lang="it-IT" dirty="0"/>
          </a:p>
        </p:txBody>
      </p:sp>
      <p:sp>
        <p:nvSpPr>
          <p:cNvPr id="4" name="CasellaDiTesto 3"/>
          <p:cNvSpPr txBox="1"/>
          <p:nvPr/>
        </p:nvSpPr>
        <p:spPr>
          <a:xfrm>
            <a:off x="4673599" y="1017377"/>
            <a:ext cx="6225310" cy="3416320"/>
          </a:xfrm>
          <a:prstGeom prst="rect">
            <a:avLst/>
          </a:prstGeom>
          <a:noFill/>
        </p:spPr>
        <p:txBody>
          <a:bodyPr wrap="square" rtlCol="0">
            <a:spAutoFit/>
          </a:bodyPr>
          <a:lstStyle/>
          <a:p>
            <a:r>
              <a:rPr lang="it-IT" dirty="0" smtClean="0"/>
              <a:t>Il DBMS, quando esegue la </a:t>
            </a:r>
            <a:r>
              <a:rPr lang="it-IT" dirty="0" smtClean="0"/>
              <a:t>seguente Query</a:t>
            </a:r>
            <a:r>
              <a:rPr lang="it-IT" dirty="0" smtClean="0"/>
              <a:t>:</a:t>
            </a:r>
          </a:p>
          <a:p>
            <a:endParaRPr lang="it-IT" b="1" dirty="0" smtClean="0"/>
          </a:p>
          <a:p>
            <a:r>
              <a:rPr lang="it-IT" b="1" dirty="0" smtClean="0"/>
              <a:t>Select</a:t>
            </a:r>
            <a:r>
              <a:rPr lang="it-IT" dirty="0" smtClean="0"/>
              <a:t> </a:t>
            </a:r>
            <a:r>
              <a:rPr lang="it-IT" dirty="0" err="1" smtClean="0"/>
              <a:t>Studenti.Matricola</a:t>
            </a:r>
            <a:r>
              <a:rPr lang="it-IT" dirty="0" smtClean="0"/>
              <a:t>, </a:t>
            </a:r>
            <a:r>
              <a:rPr lang="it-IT" dirty="0" err="1" smtClean="0"/>
              <a:t>Studenti.Nome</a:t>
            </a:r>
            <a:r>
              <a:rPr lang="it-IT" dirty="0" smtClean="0"/>
              <a:t>, </a:t>
            </a:r>
            <a:r>
              <a:rPr lang="it-IT" dirty="0" err="1" smtClean="0"/>
              <a:t>Studenti.Cognome</a:t>
            </a:r>
            <a:endParaRPr lang="it-IT" dirty="0" smtClean="0"/>
          </a:p>
          <a:p>
            <a:r>
              <a:rPr lang="it-IT" b="1" dirty="0" smtClean="0"/>
              <a:t>From</a:t>
            </a:r>
            <a:r>
              <a:rPr lang="it-IT" dirty="0" smtClean="0"/>
              <a:t> Studenti</a:t>
            </a:r>
          </a:p>
          <a:p>
            <a:r>
              <a:rPr lang="it-IT" b="1" dirty="0" err="1" smtClean="0"/>
              <a:t>Where</a:t>
            </a:r>
            <a:r>
              <a:rPr lang="it-IT" dirty="0" smtClean="0"/>
              <a:t> </a:t>
            </a:r>
            <a:r>
              <a:rPr lang="it-IT" dirty="0" err="1" smtClean="0"/>
              <a:t>Studenti.Residenza</a:t>
            </a:r>
            <a:r>
              <a:rPr lang="it-IT" dirty="0" smtClean="0"/>
              <a:t> = ‘Trieste’</a:t>
            </a:r>
          </a:p>
          <a:p>
            <a:endParaRPr lang="it-IT" dirty="0" smtClean="0"/>
          </a:p>
          <a:p>
            <a:r>
              <a:rPr lang="it-IT" dirty="0" smtClean="0"/>
              <a:t>Si </a:t>
            </a:r>
            <a:r>
              <a:rPr lang="it-IT" dirty="0" smtClean="0"/>
              <a:t>accorge che il campo Residenza è un indice, quindi invece di scorrere sequenzialmente i campi della tabella in cerca del valore ‘Trieste’, consulta la tabella dell’indice e vede che il valore Trieste è presente nel primo e terzo record della tabella Studenti, quindi estrae direttamente questi due record.</a:t>
            </a:r>
          </a:p>
          <a:p>
            <a:endParaRPr lang="it-IT" dirty="0"/>
          </a:p>
        </p:txBody>
      </p:sp>
      <p:sp>
        <p:nvSpPr>
          <p:cNvPr id="5" name="CasellaDiTesto 4"/>
          <p:cNvSpPr txBox="1"/>
          <p:nvPr/>
        </p:nvSpPr>
        <p:spPr>
          <a:xfrm>
            <a:off x="692727" y="4282113"/>
            <a:ext cx="10972800" cy="1754326"/>
          </a:xfrm>
          <a:prstGeom prst="rect">
            <a:avLst/>
          </a:prstGeom>
          <a:noFill/>
        </p:spPr>
        <p:txBody>
          <a:bodyPr wrap="square" rtlCol="0">
            <a:spAutoFit/>
          </a:bodyPr>
          <a:lstStyle/>
          <a:p>
            <a:r>
              <a:rPr lang="it-IT" dirty="0" smtClean="0"/>
              <a:t>Ricorderete che </a:t>
            </a:r>
            <a:r>
              <a:rPr lang="it-IT" dirty="0" smtClean="0"/>
              <a:t>abbiamo detto che il </a:t>
            </a:r>
            <a:r>
              <a:rPr lang="it-IT" dirty="0" smtClean="0"/>
              <a:t>DBMS non si cura di ordinare in nessun modo i record delle varie tabelle, che quindi sono </a:t>
            </a:r>
            <a:r>
              <a:rPr lang="it-IT" dirty="0" smtClean="0"/>
              <a:t>memorizzati nel loro ordine </a:t>
            </a:r>
            <a:r>
              <a:rPr lang="it-IT" dirty="0" smtClean="0"/>
              <a:t>di inserimento. </a:t>
            </a:r>
            <a:endParaRPr lang="it-IT" dirty="0" smtClean="0"/>
          </a:p>
          <a:p>
            <a:r>
              <a:rPr lang="it-IT" dirty="0" smtClean="0"/>
              <a:t>Tutte </a:t>
            </a:r>
            <a:r>
              <a:rPr lang="it-IT" dirty="0" smtClean="0"/>
              <a:t>le operazioni di ordinamento nelle varie Query sono garantite dalla eventuale clausola ‘</a:t>
            </a:r>
            <a:r>
              <a:rPr lang="it-IT" dirty="0" err="1" smtClean="0"/>
              <a:t>order</a:t>
            </a:r>
            <a:r>
              <a:rPr lang="it-IT" dirty="0" smtClean="0"/>
              <a:t> by’ (a carico dell’utente che scrive le </a:t>
            </a:r>
            <a:r>
              <a:rPr lang="it-IT" dirty="0" err="1" smtClean="0"/>
              <a:t>select</a:t>
            </a:r>
            <a:r>
              <a:rPr lang="it-IT" dirty="0" smtClean="0"/>
              <a:t>).</a:t>
            </a:r>
          </a:p>
          <a:p>
            <a:r>
              <a:rPr lang="it-IT" dirty="0" smtClean="0"/>
              <a:t>In questo modo il DBMS ha la sicurezza che le varie tabelle degli indici sono sempre corrette (si basano su posizioni di record che non cambiano).</a:t>
            </a:r>
            <a:endParaRPr lang="it-IT" dirty="0"/>
          </a:p>
        </p:txBody>
      </p:sp>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2436" y="3300746"/>
            <a:ext cx="406400" cy="406400"/>
          </a:xfrm>
          <a:prstGeom prst="rect">
            <a:avLst/>
          </a:prstGeom>
        </p:spPr>
      </p:pic>
      <p:pic>
        <p:nvPicPr>
          <p:cNvPr id="7"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952509" y="6131208"/>
            <a:ext cx="406400" cy="406400"/>
          </a:xfrm>
          <a:prstGeom prst="rect">
            <a:avLst/>
          </a:prstGeom>
        </p:spPr>
      </p:pic>
    </p:spTree>
    <p:extLst>
      <p:ext uri="{BB962C8B-B14F-4D97-AF65-F5344CB8AC3E}">
        <p14:creationId xmlns:p14="http://schemas.microsoft.com/office/powerpoint/2010/main" val="3613056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93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816</Words>
  <Application>Microsoft Office PowerPoint</Application>
  <PresentationFormat>Widescreen</PresentationFormat>
  <Paragraphs>156</Paragraphs>
  <Slides>5</Slides>
  <Notes>0</Notes>
  <HiddenSlides>0</HiddenSlides>
  <MMClips>5</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vt:i4>
      </vt:variant>
    </vt:vector>
  </HeadingPairs>
  <TitlesOfParts>
    <vt:vector size="9"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Hewlett-Packard Company</dc:creator>
  <cp:lastModifiedBy>Hewlett-Packard Company</cp:lastModifiedBy>
  <cp:revision>35</cp:revision>
  <dcterms:created xsi:type="dcterms:W3CDTF">2020-03-24T09:46:17Z</dcterms:created>
  <dcterms:modified xsi:type="dcterms:W3CDTF">2020-03-24T16:05:09Z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