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igura a mano libera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D57DED-74A8-4DCE-BAE5-B84CE35B7F3B}" type="datetimeFigureOut">
              <a:rPr lang="it-IT" smtClean="0"/>
              <a:t>08/04/2019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5309C3D-9FA1-448F-8FEC-A4505739B27B}" type="slidenum">
              <a:rPr lang="it-IT" smtClean="0"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910454"/>
            <a:ext cx="5715000" cy="414337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323528" y="26064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i="1" u="sng" dirty="0" smtClean="0">
                <a:solidFill>
                  <a:srgbClr val="FFFF00"/>
                </a:solidFill>
              </a:rPr>
              <a:t>GLI STRUMENTI DIAGNOSTICI </a:t>
            </a:r>
            <a:r>
              <a:rPr lang="it-IT" sz="3600" b="1" i="1" u="sng" smtClean="0">
                <a:solidFill>
                  <a:srgbClr val="FFFF00"/>
                </a:solidFill>
              </a:rPr>
              <a:t>PER I </a:t>
            </a:r>
            <a:r>
              <a:rPr lang="it-IT" sz="3600" b="1" i="1" u="sng" dirty="0" smtClean="0">
                <a:solidFill>
                  <a:srgbClr val="FFFF00"/>
                </a:solidFill>
              </a:rPr>
              <a:t>DSA</a:t>
            </a:r>
            <a:endParaRPr lang="it-IT" sz="3600" b="1" i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346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39552" y="548680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LESSICALE DELLA SCRITTURA</a:t>
            </a:r>
          </a:p>
          <a:p>
            <a:pPr algn="ctr"/>
            <a:endParaRPr lang="it-IT" sz="32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2 (Sartori et al., 2007): dettato di parole (velocità);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BVSCO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Re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2012): prova che valuta il parametro di velocità di scrittura in parole con ortografia più complessa (prova /numeri/);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2005): scrittura di parole (tempo), dettato di brano incalzante.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44576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11560" y="476672"/>
            <a:ext cx="79208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PER COMPLETAMENTO DIAGNOSTICO……..</a:t>
            </a:r>
          </a:p>
          <a:p>
            <a:pPr algn="ctr"/>
            <a:endParaRPr lang="it-IT" sz="3200" dirty="0"/>
          </a:p>
          <a:p>
            <a:pPr algn="ctr"/>
            <a:endParaRPr lang="it-IT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Valutazione delle abilità di scrittura (Giovanardi Rossi e Malaguti, 2003): trascrizione, dettato e </a:t>
            </a:r>
            <a:r>
              <a:rPr lang="it-IT" sz="2400" dirty="0" err="1" smtClean="0"/>
              <a:t>autodettato</a:t>
            </a:r>
            <a:r>
              <a:rPr lang="it-IT" sz="2400" dirty="0" smtClean="0"/>
              <a:t>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BVSCO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Re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2012). Prove di scrittura spontanea in stimoli di narrazione o descrizione.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68481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39552" y="404664"/>
            <a:ext cx="80648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VALUTAZIONE DELLA COMPONENTE PRASSICA DELLA SCRITTURA</a:t>
            </a:r>
          </a:p>
          <a:p>
            <a:pPr algn="ctr"/>
            <a:endParaRPr lang="it-IT" sz="32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Scrittura di sequenze (/le/, /uno/, /numeri/)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Re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2012);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Batteria di prove per la valutazione delle componenti </a:t>
            </a:r>
            <a:r>
              <a:rPr lang="it-IT" sz="2400" dirty="0" err="1" smtClean="0"/>
              <a:t>grafomotorie</a:t>
            </a:r>
            <a:r>
              <a:rPr lang="it-IT" sz="2400" dirty="0" smtClean="0"/>
              <a:t> della scrittura nei bambini (Bertelli et al., 2001);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Test DGM per la valutazione delle difficoltà </a:t>
            </a:r>
            <a:r>
              <a:rPr lang="it-IT" sz="2400" dirty="0" err="1" smtClean="0"/>
              <a:t>grafomotorie</a:t>
            </a:r>
            <a:r>
              <a:rPr lang="it-IT" sz="2400" dirty="0" smtClean="0"/>
              <a:t> e posturali nella scrittura (</a:t>
            </a:r>
            <a:r>
              <a:rPr lang="it-IT" sz="2400" dirty="0" err="1" smtClean="0"/>
              <a:t>Borean</a:t>
            </a:r>
            <a:r>
              <a:rPr lang="it-IT" sz="2400" dirty="0" smtClean="0"/>
              <a:t>, </a:t>
            </a:r>
            <a:r>
              <a:rPr lang="it-IT" sz="2400" dirty="0" err="1" smtClean="0"/>
              <a:t>Paciulli</a:t>
            </a:r>
            <a:r>
              <a:rPr lang="it-IT" sz="2400" dirty="0" smtClean="0"/>
              <a:t>, Bravar e Zoia, 2012)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45307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23528" y="188640"/>
            <a:ext cx="856895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ARITMETICHE E DI CALCOLO</a:t>
            </a:r>
          </a:p>
          <a:p>
            <a:pPr algn="ctr"/>
            <a:r>
              <a:rPr lang="it-IT" sz="3200" b="1" i="1" u="sng" dirty="0" smtClean="0"/>
              <a:t>Prove di Primo Livello</a:t>
            </a:r>
          </a:p>
          <a:p>
            <a:pPr algn="ctr"/>
            <a:endParaRPr lang="it-IT" sz="3200" b="1" i="1" u="sng" dirty="0" smtClean="0"/>
          </a:p>
          <a:p>
            <a:r>
              <a:rPr lang="it-IT" sz="2800" b="1" i="1" u="sng" dirty="0" smtClean="0"/>
              <a:t>L</a:t>
            </a:r>
            <a:r>
              <a:rPr lang="it-IT" sz="2400" b="1" i="1" u="sng" dirty="0" smtClean="0"/>
              <a:t>ivello Prescolare:</a:t>
            </a:r>
          </a:p>
          <a:p>
            <a:endParaRPr lang="it-IT" sz="2800" b="1" i="1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b="1" dirty="0" smtClean="0"/>
              <a:t>BIN 4 – 6 (</a:t>
            </a:r>
            <a:r>
              <a:rPr lang="it-IT" sz="2400" b="1" dirty="0" err="1" smtClean="0"/>
              <a:t>Molin</a:t>
            </a:r>
            <a:r>
              <a:rPr lang="it-IT" sz="2400" b="1" dirty="0" smtClean="0"/>
              <a:t>, Poli e Lucangeli, 2007): area dei processi lessicali (confronto tra quantità – dot, comparazione tra numeri arabici, corrispondenza nome – numero, lettura di numeri scritti in codice arabico, scrittura di numeri), area del conteggio (enumerazione in avanti e indietro, seriazione di numeri arabici e completamento di seriazioni), area dei processi </a:t>
            </a:r>
            <a:r>
              <a:rPr lang="it-IT" sz="2400" b="1" dirty="0" err="1" smtClean="0"/>
              <a:t>pre</a:t>
            </a:r>
            <a:r>
              <a:rPr lang="it-IT" sz="2400" b="1" dirty="0" smtClean="0"/>
              <a:t> – sintattici (corrispondenza tra codice arabico e quantità, prova uno/tanti, ordini di grandezza).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29797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1520" y="188640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u="sng" dirty="0" smtClean="0"/>
              <a:t>Livello Scolare:</a:t>
            </a:r>
          </a:p>
          <a:p>
            <a:endParaRPr lang="it-IT" sz="2400" b="1" i="1" u="sng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AC – MT 6 – 11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Lucangeli e Bellina, 2003);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AC – MT 11 – 14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 Cazzola, 2003)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MT AVANZATE – 2  per la 1° e 2° Superiore(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2010): prova di matematica (soluzione di problemi), algebra, calcolo, fatti aritmetici;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12 – 18 (Gugliotta et al., 2009);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DISCALCULIA TEST (Lucangeli et al., 2009): software in cui sono presenti 4 aree di valutazione (senso del numero, fatti numerici, dettato di numeri e calcolo a mente);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ABCA (Lucangeli et al., 2003): prove a mente, prove scritte, prove di comprensione e di produzione;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BDE (</a:t>
            </a:r>
            <a:r>
              <a:rPr lang="it-IT" sz="2400" dirty="0" err="1" smtClean="0"/>
              <a:t>Biancardi</a:t>
            </a:r>
            <a:r>
              <a:rPr lang="it-IT" sz="2400" dirty="0" smtClean="0"/>
              <a:t> e Nicoletti, 2004); è costruito su due </a:t>
            </a:r>
            <a:r>
              <a:rPr lang="it-IT" sz="2400" dirty="0" err="1" smtClean="0"/>
              <a:t>subscale</a:t>
            </a:r>
            <a:r>
              <a:rPr lang="it-IT" sz="2400" dirty="0" smtClean="0"/>
              <a:t>, una che approfondisce le abilità numeriche e l’altra che valuta le abilità di calcolo.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7755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79512" y="260648"/>
            <a:ext cx="878497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DI COMPRENSIONE DEL TESTO</a:t>
            </a:r>
          </a:p>
          <a:p>
            <a:r>
              <a:rPr lang="it-IT" sz="2800" b="1" i="1" u="sng" dirty="0" smtClean="0"/>
              <a:t>Abilità di Decodifica: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Prove MT per la valutazione della lettura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 Colpo, 2011 e 2012;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– 2 (Sartori, Job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2007): prova di lettura di parole e di non parole;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r>
              <a:rPr lang="it-IT" sz="2800" b="1" i="1" u="sng" dirty="0" smtClean="0"/>
              <a:t>Comprensione da Ascolto: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t-IT" sz="2400" dirty="0" smtClean="0"/>
              <a:t>Prove Q1 – VATA (De Beni e Gruppo MT, 2005): per studenti dalla 3° classe della scuola primaria alla 3° secondaria di secondo grado;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t-IT" sz="2400" dirty="0" smtClean="0"/>
              <a:t>TOR (Levorato e </a:t>
            </a:r>
            <a:r>
              <a:rPr lang="it-IT" sz="2400" dirty="0" err="1" smtClean="0"/>
              <a:t>Roc</a:t>
            </a:r>
            <a:r>
              <a:rPr lang="it-IT" sz="2400" dirty="0" smtClean="0"/>
              <a:t>, 2007).</a:t>
            </a:r>
          </a:p>
          <a:p>
            <a:pPr marL="457200" indent="-457200">
              <a:buFont typeface="Arial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847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1520" y="188640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i="1" u="sng" dirty="0" smtClean="0"/>
              <a:t>Conoscenze lessicali: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err="1" smtClean="0"/>
              <a:t>Subtest</a:t>
            </a:r>
            <a:r>
              <a:rPr lang="it-IT" sz="2400" dirty="0" smtClean="0"/>
              <a:t> di Vocabolario della WISC IV;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err="1" smtClean="0"/>
              <a:t>Peabody</a:t>
            </a:r>
            <a:r>
              <a:rPr lang="it-IT" sz="2400" dirty="0" smtClean="0"/>
              <a:t> Picture </a:t>
            </a:r>
            <a:r>
              <a:rPr lang="it-IT" sz="2400" dirty="0" err="1" smtClean="0"/>
              <a:t>Vocabulary</a:t>
            </a:r>
            <a:r>
              <a:rPr lang="it-IT" sz="2400" dirty="0" smtClean="0"/>
              <a:t> Test (</a:t>
            </a:r>
            <a:r>
              <a:rPr lang="it-IT" sz="2400" dirty="0" err="1" smtClean="0"/>
              <a:t>Dunn</a:t>
            </a:r>
            <a:r>
              <a:rPr lang="it-IT" sz="2400" dirty="0" smtClean="0"/>
              <a:t> e </a:t>
            </a:r>
            <a:r>
              <a:rPr lang="it-IT" sz="2400" dirty="0" err="1" smtClean="0"/>
              <a:t>Dunn</a:t>
            </a:r>
            <a:r>
              <a:rPr lang="it-IT" sz="2400" dirty="0" smtClean="0"/>
              <a:t>, 1997), nella versione italiana di Stella, Pizzoli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 (2000).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r>
              <a:rPr lang="it-IT" sz="2800" b="1" i="1" u="sng" dirty="0" smtClean="0"/>
              <a:t>Capacità inferenziale: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Nuove prove avanzate MT per il biennio della scuola secondaria di secondo grado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</a:t>
            </a:r>
            <a:r>
              <a:rPr lang="it-IT" sz="2400" dirty="0" err="1" smtClean="0"/>
              <a:t>Pra</a:t>
            </a:r>
            <a:r>
              <a:rPr lang="it-IT" sz="2400" dirty="0" smtClean="0"/>
              <a:t> Baldi, Friso et al., 2010);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Nuova guida alla comprensione del testo (De Beni, 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Carretti e Meneghetti, 2003)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962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7504" y="188640"/>
            <a:ext cx="8856984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i="1" u="sng" dirty="0" smtClean="0"/>
              <a:t>Aspetti Metacognitivi della Comprensione:</a:t>
            </a:r>
          </a:p>
          <a:p>
            <a:endParaRPr lang="it-IT" sz="2800" b="1" i="1" u="sng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Lettura e </a:t>
            </a:r>
            <a:r>
              <a:rPr lang="it-IT" sz="2400" dirty="0" err="1" smtClean="0"/>
              <a:t>Metacognizione</a:t>
            </a:r>
            <a:r>
              <a:rPr lang="it-IT" sz="2400" dirty="0" smtClean="0"/>
              <a:t> (De Beni, </a:t>
            </a:r>
            <a:r>
              <a:rPr lang="it-IT" sz="2400" dirty="0" err="1" smtClean="0"/>
              <a:t>Pazzaglia</a:t>
            </a:r>
            <a:r>
              <a:rPr lang="it-IT" sz="2400" dirty="0" smtClean="0"/>
              <a:t>, 1991)</a:t>
            </a:r>
          </a:p>
          <a:p>
            <a:endParaRPr lang="it-IT" sz="2400" dirty="0" smtClean="0"/>
          </a:p>
          <a:p>
            <a:endParaRPr lang="it-IT" sz="2400" dirty="0"/>
          </a:p>
          <a:p>
            <a:r>
              <a:rPr lang="it-IT" sz="2800" b="1" i="1" u="sng" dirty="0" smtClean="0"/>
              <a:t>Memoria di Lavoro:</a:t>
            </a:r>
          </a:p>
          <a:p>
            <a:endParaRPr lang="it-IT" sz="2800" b="1" i="1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err="1" smtClean="0"/>
              <a:t>Listening</a:t>
            </a:r>
            <a:r>
              <a:rPr lang="it-IT" sz="2400" dirty="0" smtClean="0"/>
              <a:t> </a:t>
            </a:r>
            <a:r>
              <a:rPr lang="it-IT" sz="2400" dirty="0" err="1" smtClean="0"/>
              <a:t>Span</a:t>
            </a:r>
            <a:r>
              <a:rPr lang="it-IT" sz="2400" dirty="0" smtClean="0"/>
              <a:t> Test di </a:t>
            </a:r>
            <a:r>
              <a:rPr lang="it-IT" sz="2400" dirty="0" err="1" smtClean="0"/>
              <a:t>Daneman</a:t>
            </a:r>
            <a:r>
              <a:rPr lang="it-IT" sz="2400" dirty="0" smtClean="0"/>
              <a:t> e Carpenter, 1980 (versione italiana a cura di Palladino, 2005 per la scuola primaria e </a:t>
            </a:r>
            <a:r>
              <a:rPr lang="it-IT" sz="2400" dirty="0" err="1" smtClean="0"/>
              <a:t>Pazzaglia</a:t>
            </a:r>
            <a:r>
              <a:rPr lang="it-IT" sz="2400" dirty="0" smtClean="0"/>
              <a:t>, Palladino e De Beni, 2000 per la </a:t>
            </a:r>
            <a:r>
              <a:rPr lang="it-IT" sz="2400" smtClean="0"/>
              <a:t>scuola </a:t>
            </a:r>
            <a:r>
              <a:rPr lang="it-IT" sz="2400" smtClean="0"/>
              <a:t>secondaria di </a:t>
            </a:r>
            <a:r>
              <a:rPr lang="it-IT" sz="2400" dirty="0" smtClean="0"/>
              <a:t>secondo grado).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endParaRPr lang="it-IT" sz="2400" dirty="0" smtClean="0"/>
          </a:p>
          <a:p>
            <a:r>
              <a:rPr lang="it-IT" sz="2800" b="1" i="1" u="sng" dirty="0" smtClean="0"/>
              <a:t>Comprensione e Studio</a:t>
            </a:r>
          </a:p>
          <a:p>
            <a:endParaRPr lang="it-IT" sz="2800" b="1" i="1" u="sng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Batteria AMOS (dagli 8 ai 15 anni) di 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2005 </a:t>
            </a:r>
            <a:endParaRPr lang="it-IT" sz="2400" dirty="0"/>
          </a:p>
          <a:p>
            <a:endParaRPr lang="it-IT" sz="2800" b="1" i="1" u="sng" dirty="0" smtClean="0"/>
          </a:p>
          <a:p>
            <a:endParaRPr lang="it-IT" sz="2800" dirty="0" smtClean="0"/>
          </a:p>
          <a:p>
            <a:endParaRPr lang="it-IT" sz="2400" dirty="0" smtClean="0"/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443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39552" y="764704"/>
            <a:ext cx="784887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di LETTURA</a:t>
            </a:r>
          </a:p>
          <a:p>
            <a:pPr algn="ctr"/>
            <a:r>
              <a:rPr lang="it-IT" sz="2800" dirty="0" smtClean="0"/>
              <a:t> </a:t>
            </a:r>
            <a:r>
              <a:rPr lang="it-IT" sz="2800" dirty="0" err="1" smtClean="0"/>
              <a:t>pre</a:t>
            </a:r>
            <a:r>
              <a:rPr lang="it-IT" sz="2800" dirty="0" smtClean="0"/>
              <a:t>-requisiti della lettura</a:t>
            </a:r>
          </a:p>
          <a:p>
            <a:endParaRPr lang="it-IT" dirty="0"/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2005): prove di linguaggio: discriminazione uditiva, ripetizione di non parole, analisi fonemica e fusione sillabica;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IPDA (Terreni et al., 2011);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PRCR – 2/2009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2009);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2400" dirty="0" smtClean="0"/>
              <a:t>CMF (Marotta et al., 2008)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3063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764704"/>
            <a:ext cx="806489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LETTURA DI BRANO</a:t>
            </a:r>
          </a:p>
          <a:p>
            <a:pPr algn="ctr"/>
            <a:endParaRPr lang="it-IT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Prove di lettura MT – 2 per la scuola primaria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 Colpo, 2011);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Nuove prove di lettura MT per la scuola secondaria di 1° grado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 Colpo, 2012);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Prove MT avanzate di lettura e matematica 2 per il biennio della scuola secondaria di 2° grado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2010);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2005): prova di lettura di brano;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17312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27584" y="764704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LETTURA DI PAROLE E NON PAROLE</a:t>
            </a:r>
          </a:p>
          <a:p>
            <a:pPr algn="ctr"/>
            <a:endParaRPr lang="it-IT" sz="3200" dirty="0"/>
          </a:p>
          <a:p>
            <a:pPr algn="ctr"/>
            <a:endParaRPr lang="it-IT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2 (Sartori et al., 2007);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8011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27584" y="620688"/>
            <a:ext cx="763284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CONSAPEVOLEZZA FONOLOGICA</a:t>
            </a:r>
          </a:p>
          <a:p>
            <a:pPr marL="342900" indent="-342900">
              <a:buFont typeface="Arial" pitchFamily="34" charset="0"/>
              <a:buChar char="•"/>
            </a:pPr>
            <a:endParaRPr lang="it-IT" sz="2400" dirty="0"/>
          </a:p>
          <a:p>
            <a:pPr marL="342900" indent="-342900">
              <a:buFont typeface="Arial" pitchFamily="34" charset="0"/>
              <a:buChar char="•"/>
            </a:pPr>
            <a:endParaRPr lang="it-IT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PRCR – 2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2009);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2005): prove di ripetizioni di non parole, analisi fonemica e fusione sillabica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95290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99592" y="764704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VISIVA DELLA LETTURA</a:t>
            </a:r>
          </a:p>
          <a:p>
            <a:pPr algn="ctr"/>
            <a:endParaRPr lang="it-IT" sz="3200" dirty="0"/>
          </a:p>
          <a:p>
            <a:pPr algn="ctr"/>
            <a:endParaRPr lang="it-IT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Prove PRCR – 2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2009): prove di ricerca di due lettere, ricerca di sequenza di lettere;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2 (Sartori et al., 2007): prova 1 – lettura di lettere.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0510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548680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ORTOGRAFICA DELLA SCRITTURA</a:t>
            </a:r>
          </a:p>
          <a:p>
            <a:pPr algn="ctr"/>
            <a:r>
              <a:rPr lang="it-IT" sz="2800" dirty="0" smtClean="0"/>
              <a:t>CONSAPEVOLEZZA FONOLOGICA</a:t>
            </a:r>
          </a:p>
          <a:p>
            <a:pPr algn="ctr"/>
            <a:endParaRPr lang="it-IT" sz="28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PRCR – 2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 et al., 2009): ripetizione di parole senza senso, prove di analisi e segmentazione fonemica;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Test CMF (Marotta et al., 2008): prove di discriminazione fonologica, di fusione ed elisione, di manipolazione del materiale sillabico e fonemico.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468427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476672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FONOLOGICA DELLA SCRITTURA</a:t>
            </a:r>
          </a:p>
          <a:p>
            <a:pPr algn="ctr"/>
            <a:endParaRPr lang="it-IT" sz="32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2 (Sartori et al., 2007): dettato di non parole;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DDO (Angelelli et al., 2008): prova di non parole con corrispondenza 1 fonema / 1 grafema;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BVSCO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Re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2012): prova che valuta il parametro velocità di scrittura nell’automatizzazione della conversione grafema  - fonema (prova /uno/);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BVN 5 – 11 (</a:t>
            </a:r>
            <a:r>
              <a:rPr lang="it-IT" sz="2400" dirty="0" err="1" smtClean="0"/>
              <a:t>Bisiachi</a:t>
            </a:r>
            <a:r>
              <a:rPr lang="it-IT" sz="2400" dirty="0" smtClean="0"/>
              <a:t> et al., 2005): prova di scrittura di non parole.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172276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548680"/>
            <a:ext cx="79928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/>
              <a:t>ABILITA’ ORTOGRAFICA DELLA SCRITTURA</a:t>
            </a:r>
          </a:p>
          <a:p>
            <a:pPr algn="ctr"/>
            <a:endParaRPr lang="it-IT" sz="3200" dirty="0"/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DDO (Angelelli et al., 2008): scrittura di parole a trascrizione ambigua, scrittura di parole regolari (1 fonema / 1 grafema);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BVSCO (</a:t>
            </a:r>
            <a:r>
              <a:rPr lang="it-IT" sz="2400" dirty="0" err="1" smtClean="0"/>
              <a:t>Cornoldi</a:t>
            </a:r>
            <a:r>
              <a:rPr lang="it-IT" sz="2400" dirty="0" smtClean="0"/>
              <a:t>, Re e </a:t>
            </a:r>
            <a:r>
              <a:rPr lang="it-IT" sz="2400" dirty="0" err="1" smtClean="0"/>
              <a:t>Tressoldi</a:t>
            </a:r>
            <a:r>
              <a:rPr lang="it-IT" sz="2400" dirty="0" smtClean="0"/>
              <a:t>, 2012): dettato di brano, frasi omofone non omografe;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t-IT" sz="2400" dirty="0" smtClean="0"/>
              <a:t>DDE 2 (Sartori et al., 2007): dettato di parole (correttezza), dettato di frasi con parole omofone non omografe.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285639948"/>
      </p:ext>
    </p:extLst>
  </p:cSld>
  <p:clrMapOvr>
    <a:masterClrMapping/>
  </p:clrMapOvr>
</p:sld>
</file>

<file path=ppt/theme/theme1.xml><?xml version="1.0" encoding="utf-8"?>
<a:theme xmlns:a="http://schemas.openxmlformats.org/drawingml/2006/main" name="Tecnologia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Tecnologi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nologi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150</TotalTime>
  <Words>1175</Words>
  <Application>Microsoft Office PowerPoint</Application>
  <PresentationFormat>Presentazione su schermo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Tecnologia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Porcelli Lauramaria</dc:creator>
  <cp:lastModifiedBy>Porcelli Lauramaria</cp:lastModifiedBy>
  <cp:revision>14</cp:revision>
  <dcterms:created xsi:type="dcterms:W3CDTF">2018-01-03T12:04:06Z</dcterms:created>
  <dcterms:modified xsi:type="dcterms:W3CDTF">2019-04-08T10:39:54Z</dcterms:modified>
</cp:coreProperties>
</file>