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0" r:id="rId2"/>
    <p:sldId id="271" r:id="rId3"/>
    <p:sldId id="257" r:id="rId4"/>
    <p:sldId id="258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 snapToGrid="0" snapToObjects="1">
      <p:cViewPr varScale="1">
        <p:scale>
          <a:sx n="55" d="100"/>
          <a:sy n="55" d="100"/>
        </p:scale>
        <p:origin x="6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5F0CB59-28F0-534B-BD3A-5355F15E170E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0EDAC93-0B25-EF4B-AEE4-113CB2D1F4BF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172380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CB59-28F0-534B-BD3A-5355F15E170E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AC93-0B25-EF4B-AEE4-113CB2D1F4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646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CB59-28F0-534B-BD3A-5355F15E170E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AC93-0B25-EF4B-AEE4-113CB2D1F4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418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CB59-28F0-534B-BD3A-5355F15E170E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AC93-0B25-EF4B-AEE4-113CB2D1F4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363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F0CB59-28F0-534B-BD3A-5355F15E170E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EDAC93-0B25-EF4B-AEE4-113CB2D1F4BF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38055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CB59-28F0-534B-BD3A-5355F15E170E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AC93-0B25-EF4B-AEE4-113CB2D1F4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68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CB59-28F0-534B-BD3A-5355F15E170E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AC93-0B25-EF4B-AEE4-113CB2D1F4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15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CB59-28F0-534B-BD3A-5355F15E170E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AC93-0B25-EF4B-AEE4-113CB2D1F4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270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CB59-28F0-534B-BD3A-5355F15E170E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EDAC93-0B25-EF4B-AEE4-113CB2D1F4B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282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F0CB59-28F0-534B-BD3A-5355F15E170E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EDAC93-0B25-EF4B-AEE4-113CB2D1F4BF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899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5F0CB59-28F0-534B-BD3A-5355F15E170E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0EDAC93-0B25-EF4B-AEE4-113CB2D1F4BF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6949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5F0CB59-28F0-534B-BD3A-5355F15E170E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0EDAC93-0B25-EF4B-AEE4-113CB2D1F4BF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39504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88"/>
    </mc:Choice>
    <mc:Fallback xmlns="">
      <p:transition spd="slow" advTm="11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8 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>
                <a:solidFill>
                  <a:srgbClr val="FF0000"/>
                </a:solidFill>
              </a:rPr>
              <a:t>Introduzione alla </a:t>
            </a:r>
          </a:p>
          <a:p>
            <a:r>
              <a:rPr lang="it-IT" sz="4800" dirty="0" smtClean="0">
                <a:solidFill>
                  <a:srgbClr val="FF0000"/>
                </a:solidFill>
              </a:rPr>
              <a:t>Geografia umana</a:t>
            </a: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1</a:t>
            </a:r>
            <a:endParaRPr lang="it-IT" sz="4800" dirty="0">
              <a:solidFill>
                <a:srgbClr val="FF00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2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408"/>
    </mc:Choice>
    <mc:Fallback xmlns="">
      <p:transition spd="slow" advTm="443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41E744-42AC-844A-BD31-6C9021FA8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0897"/>
            <a:ext cx="10515600" cy="5176066"/>
          </a:xfrm>
        </p:spPr>
        <p:txBody>
          <a:bodyPr>
            <a:noAutofit/>
          </a:bodyPr>
          <a:lstStyle/>
          <a:p>
            <a:r>
              <a:rPr lang="it-IT" sz="1800" dirty="0"/>
              <a:t>Geografia fisica è cosa diversa dalla geografia umana (uomo + terra)</a:t>
            </a:r>
          </a:p>
          <a:p>
            <a:pPr lvl="8"/>
            <a:r>
              <a:rPr lang="it-IT" dirty="0" smtClean="0"/>
              <a:t>Geografia umana rientra </a:t>
            </a:r>
            <a:r>
              <a:rPr lang="it-IT" dirty="0"/>
              <a:t>fra le scienze umane e sociali</a:t>
            </a:r>
          </a:p>
          <a:p>
            <a:pPr marL="3657600" lvl="8" indent="0">
              <a:buNone/>
            </a:pPr>
            <a:endParaRPr lang="it-IT" sz="800" dirty="0"/>
          </a:p>
          <a:p>
            <a:pPr marL="622300" lvl="8" indent="-231775"/>
            <a:r>
              <a:rPr lang="it-IT" sz="1800" dirty="0"/>
              <a:t>Natura vs. cultura </a:t>
            </a:r>
          </a:p>
          <a:p>
            <a:pPr marL="622300" lvl="8" indent="-231775"/>
            <a:endParaRPr lang="it-IT" sz="800" dirty="0"/>
          </a:p>
          <a:p>
            <a:pPr marL="622300" lvl="8" indent="-231775"/>
            <a:r>
              <a:rPr lang="it-IT" sz="1800" u="sng" dirty="0"/>
              <a:t>Natura</a:t>
            </a:r>
            <a:r>
              <a:rPr lang="it-IT" sz="1800" dirty="0"/>
              <a:t> ciò che è estraneo alla </a:t>
            </a:r>
            <a:r>
              <a:rPr lang="it-IT" sz="1800" dirty="0" smtClean="0"/>
              <a:t>creatività umana</a:t>
            </a:r>
            <a:endParaRPr lang="it-IT" sz="1800" dirty="0"/>
          </a:p>
          <a:p>
            <a:pPr marL="582613" lvl="8" indent="-349250"/>
            <a:r>
              <a:rPr lang="it-IT" sz="1800" u="sng" dirty="0"/>
              <a:t>Cultura</a:t>
            </a:r>
            <a:r>
              <a:rPr lang="it-IT" sz="1800" dirty="0"/>
              <a:t> ciò che è spazio dell’espressione dell’uomo</a:t>
            </a:r>
          </a:p>
          <a:p>
            <a:pPr marL="1562100" lvl="8" indent="-304800"/>
            <a:endParaRPr lang="it-IT" sz="800" dirty="0"/>
          </a:p>
          <a:p>
            <a:pPr marL="536575" lvl="8" indent="-317500"/>
            <a:r>
              <a:rPr lang="it-IT" sz="1800" dirty="0"/>
              <a:t>Cultura è</a:t>
            </a:r>
          </a:p>
          <a:p>
            <a:pPr marL="1562100" lvl="8" indent="-317500"/>
            <a:r>
              <a:rPr lang="it-IT" sz="1800" dirty="0"/>
              <a:t>Costruzione sociale</a:t>
            </a:r>
          </a:p>
          <a:p>
            <a:pPr marL="1562100" lvl="8" indent="-317500"/>
            <a:r>
              <a:rPr lang="it-IT" sz="1800" dirty="0"/>
              <a:t>Non fissa, cambia nel tempo</a:t>
            </a:r>
          </a:p>
          <a:p>
            <a:pPr marL="1562100" lvl="8" indent="-317500"/>
            <a:r>
              <a:rPr lang="it-IT" sz="1800" dirty="0"/>
              <a:t>È un sistema dinamico complesso</a:t>
            </a:r>
          </a:p>
          <a:p>
            <a:pPr marL="1562100" lvl="8" indent="-317500"/>
            <a:endParaRPr lang="it-IT" sz="800" dirty="0"/>
          </a:p>
          <a:p>
            <a:pPr marL="1562100" lvl="8" indent="-317500"/>
            <a:r>
              <a:rPr lang="it-IT" sz="1800" dirty="0"/>
              <a:t>Si differenzia su base geografica (culture locali, regionali, nazionali, sovranazionali)</a:t>
            </a:r>
          </a:p>
          <a:p>
            <a:pPr marL="1562100" lvl="8" indent="-317500"/>
            <a:r>
              <a:rPr lang="it-IT" sz="1800" dirty="0"/>
              <a:t>Si trasmette verticalmente (gerarchia) e orizzontalmente (tra simili) </a:t>
            </a:r>
          </a:p>
          <a:p>
            <a:pPr marL="1562100" lvl="8" indent="-317500"/>
            <a:endParaRPr lang="it-IT" sz="1800" dirty="0"/>
          </a:p>
          <a:p>
            <a:pPr marL="585788" lvl="8" indent="-317500"/>
            <a:r>
              <a:rPr lang="it-IT" sz="1800" dirty="0"/>
              <a:t>Quindi funziona per ibridazioni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0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523"/>
    </mc:Choice>
    <mc:Fallback xmlns="">
      <p:transition spd="slow" advTm="398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40E1C6-03DB-F948-953C-131A310FE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79622"/>
            <a:ext cx="10515600" cy="5497341"/>
          </a:xfrm>
        </p:spPr>
        <p:txBody>
          <a:bodyPr>
            <a:normAutofit lnSpcReduction="10000"/>
          </a:bodyPr>
          <a:lstStyle/>
          <a:p>
            <a:r>
              <a:rPr lang="it-IT" dirty="0"/>
              <a:t>Il </a:t>
            </a:r>
            <a:r>
              <a:rPr lang="it-IT" sz="2400" dirty="0"/>
              <a:t>passaggio principale è stato il superamento del dualismo fra natura e cultura (ovvero della convinzione che l’uomo controlla e gestisce la natura, superandola)</a:t>
            </a:r>
          </a:p>
          <a:p>
            <a:endParaRPr lang="it-IT" sz="2400" dirty="0"/>
          </a:p>
          <a:p>
            <a:pPr lvl="1"/>
            <a:r>
              <a:rPr lang="it-IT" sz="2400" u="sng" dirty="0"/>
              <a:t>Determinismo ambientale </a:t>
            </a:r>
            <a:r>
              <a:rPr lang="it-IT" sz="2400" dirty="0"/>
              <a:t>(</a:t>
            </a:r>
            <a:r>
              <a:rPr lang="it-IT" sz="2400" i="0" dirty="0"/>
              <a:t>ambiente che condiziona la differenze fisiche e culturali dell’uomo) </a:t>
            </a:r>
            <a:r>
              <a:rPr lang="it-IT" sz="2400" i="0" dirty="0">
                <a:sym typeface="Wingdings" pitchFamily="2" charset="2"/>
              </a:rPr>
              <a:t></a:t>
            </a:r>
            <a:r>
              <a:rPr lang="it-IT" sz="2400" i="0" dirty="0"/>
              <a:t> manca una verifica, manca causa effetto, giustifica colonialismo</a:t>
            </a:r>
          </a:p>
          <a:p>
            <a:pPr marL="457200" lvl="1" indent="0">
              <a:buNone/>
            </a:pPr>
            <a:endParaRPr lang="it-IT" sz="2400" dirty="0"/>
          </a:p>
          <a:p>
            <a:pPr lvl="1"/>
            <a:r>
              <a:rPr lang="it-IT" sz="2400" dirty="0"/>
              <a:t>Poss</a:t>
            </a:r>
            <a:r>
              <a:rPr lang="it-IT" sz="2400" u="sng" dirty="0"/>
              <a:t>ibilismo geografico </a:t>
            </a:r>
            <a:r>
              <a:rPr lang="it-IT" sz="2400" i="0" dirty="0"/>
              <a:t>(alternative possibili a seconda delle scelte, delle conoscenze e delle capacità tecniche). </a:t>
            </a:r>
            <a:r>
              <a:rPr lang="it-IT" sz="2400" i="0" dirty="0">
                <a:sym typeface="Wingdings" pitchFamily="2" charset="2"/>
              </a:rPr>
              <a:t> ruolo dell’uomo sull’ambiente</a:t>
            </a:r>
          </a:p>
          <a:p>
            <a:pPr lvl="1"/>
            <a:endParaRPr lang="it-IT" sz="2400" dirty="0">
              <a:sym typeface="Wingdings" pitchFamily="2" charset="2"/>
            </a:endParaRPr>
          </a:p>
          <a:p>
            <a:pPr marL="292100" lvl="1" indent="-292100"/>
            <a:r>
              <a:rPr lang="it-IT" sz="2400" dirty="0">
                <a:sym typeface="Wingdings" pitchFamily="2" charset="2"/>
              </a:rPr>
              <a:t>Si passa da paesaggi naturali a paesaggi culturali</a:t>
            </a:r>
          </a:p>
          <a:p>
            <a:pPr marL="1073150" lvl="1" indent="-292100"/>
            <a:r>
              <a:rPr lang="it-IT" sz="2400" i="0" dirty="0">
                <a:sym typeface="Wingdings" pitchFamily="2" charset="2"/>
              </a:rPr>
              <a:t>La natura è una costruzione sociale</a:t>
            </a:r>
          </a:p>
          <a:p>
            <a:pPr marL="1073150" lvl="1" indent="-292100"/>
            <a:r>
              <a:rPr lang="it-IT" sz="2400" i="0" dirty="0">
                <a:sym typeface="Wingdings" pitchFamily="2" charset="2"/>
              </a:rPr>
              <a:t>La Terra è un sistema dinamico integrato e complesso</a:t>
            </a:r>
            <a:endParaRPr lang="it-IT" sz="2400" i="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7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425"/>
    </mc:Choice>
    <mc:Fallback xmlns="">
      <p:transition spd="slow" advTm="437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98</TotalTime>
  <Words>207</Words>
  <Application>Microsoft Office PowerPoint</Application>
  <PresentationFormat>Widescreen</PresentationFormat>
  <Paragraphs>35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7" baseType="lpstr">
      <vt:lpstr>Franklin Gothic Book</vt:lpstr>
      <vt:lpstr>Wingdings</vt:lpstr>
      <vt:lpstr>Crop</vt:lpstr>
      <vt:lpstr>Geografia  Sergio Zilli</vt:lpstr>
      <vt:lpstr>Presentazione n. 8 (con audio)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Introduzione  alla geografia umana</dc:title>
  <dc:creator>sergio zilli</dc:creator>
  <cp:lastModifiedBy>sergio zilli</cp:lastModifiedBy>
  <cp:revision>11</cp:revision>
  <dcterms:created xsi:type="dcterms:W3CDTF">2019-03-15T20:58:39Z</dcterms:created>
  <dcterms:modified xsi:type="dcterms:W3CDTF">2020-03-25T17:29:18Z</dcterms:modified>
</cp:coreProperties>
</file>