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56" d="100"/>
          <a:sy n="56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49627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90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03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45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35936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35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34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88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03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642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297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6236CD8-4A9B-45AF-9A1A-07C1D5A9290D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F247A2D-8559-48D5-AA42-12555EFDB05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367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8"/>
    </mc:Choice>
    <mc:Fallback xmlns="">
      <p:transition spd="slow" advTm="1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909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9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Introduzione alla </a:t>
            </a:r>
          </a:p>
          <a:p>
            <a:r>
              <a:rPr lang="it-IT" sz="4800" dirty="0" smtClean="0">
                <a:solidFill>
                  <a:srgbClr val="FF0000"/>
                </a:solidFill>
              </a:rPr>
              <a:t>Geografia umana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4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51"/>
    </mc:Choice>
    <mc:Fallback>
      <p:transition spd="slow" advTm="27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C7E69-FBC5-C541-99C7-E8DD60BA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43000"/>
          </a:xfrm>
        </p:spPr>
        <p:txBody>
          <a:bodyPr/>
          <a:lstStyle/>
          <a:p>
            <a:r>
              <a:rPr lang="it-IT" dirty="0" smtClean="0"/>
              <a:t>Il Paesaggio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E956F-FA05-1A4E-A851-1BB1DE735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55081"/>
            <a:ext cx="9739745" cy="4433977"/>
          </a:xfrm>
        </p:spPr>
        <p:txBody>
          <a:bodyPr>
            <a:normAutofit lnSpcReduction="10000"/>
          </a:bodyPr>
          <a:lstStyle/>
          <a:p>
            <a:r>
              <a:rPr lang="it-IT" sz="2800" dirty="0"/>
              <a:t>Il Paesaggio è una realtà al contempo soggettiva e oggettiva</a:t>
            </a:r>
          </a:p>
          <a:p>
            <a:pPr lvl="2"/>
            <a:r>
              <a:rPr lang="it-IT" dirty="0"/>
              <a:t>Emerge il danno del positivismo (che afferma la sola oggettività)</a:t>
            </a:r>
          </a:p>
          <a:p>
            <a:pPr lvl="2"/>
            <a:endParaRPr lang="it-IT" dirty="0"/>
          </a:p>
          <a:p>
            <a:pPr marL="328613" lvl="2" indent="-328613"/>
            <a:r>
              <a:rPr lang="it-IT" sz="2800" dirty="0"/>
              <a:t>Per il geografo il Paesaggio è il palinsesto (la pergamena) su cui si può riscrivere mantenendo le testimonianze del passato</a:t>
            </a:r>
          </a:p>
          <a:p>
            <a:pPr marL="328613" lvl="2" indent="-328613"/>
            <a:endParaRPr lang="it-IT" sz="2800" dirty="0"/>
          </a:p>
          <a:p>
            <a:pPr marL="328613" lvl="2" indent="-328613"/>
            <a:r>
              <a:rPr lang="it-IT" sz="2800" dirty="0"/>
              <a:t>Il campo di lavoro è l’analisi regionale (della regione)</a:t>
            </a:r>
          </a:p>
          <a:p>
            <a:pPr marL="328613" lvl="2" indent="-328613"/>
            <a:endParaRPr lang="it-IT" sz="2800" dirty="0"/>
          </a:p>
          <a:p>
            <a:pPr marL="328613" lvl="2" indent="-328613"/>
            <a:r>
              <a:rPr lang="it-IT" sz="2800" dirty="0"/>
              <a:t>La regione può essere formale o funzionale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363"/>
    </mc:Choice>
    <mc:Fallback>
      <p:transition spd="slow" advTm="48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223F9D-FA88-2B49-8D55-7F0E3D49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Regione formale e regione funzionale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60808-19C6-1D4C-9C75-E9E9E2EA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77961"/>
            <a:ext cx="10515600" cy="4459339"/>
          </a:xfrm>
        </p:spPr>
        <p:txBody>
          <a:bodyPr>
            <a:normAutofit lnSpcReduction="10000"/>
          </a:bodyPr>
          <a:lstStyle/>
          <a:p>
            <a:r>
              <a:rPr lang="it-IT" sz="2800" i="1" dirty="0"/>
              <a:t>Regione formale: </a:t>
            </a:r>
          </a:p>
          <a:p>
            <a:pPr lvl="3"/>
            <a:r>
              <a:rPr lang="it-IT" sz="2400" i="0" dirty="0"/>
              <a:t>Area definita sulla base di una o più caratteristiche fisiche o culturali </a:t>
            </a:r>
            <a:r>
              <a:rPr lang="it-IT" sz="2400" i="0" dirty="0" smtClean="0"/>
              <a:t>omogenee. Ad esempio </a:t>
            </a:r>
            <a:r>
              <a:rPr lang="it-IT" sz="2400" i="0" dirty="0"/>
              <a:t>regioni </a:t>
            </a:r>
            <a:r>
              <a:rPr lang="it-IT" sz="2400" i="0" dirty="0" smtClean="0"/>
              <a:t>fisiche [</a:t>
            </a:r>
            <a:r>
              <a:rPr lang="it-IT" sz="2400" dirty="0" smtClean="0"/>
              <a:t>l’Isola d’Elba]</a:t>
            </a:r>
            <a:r>
              <a:rPr lang="it-IT" sz="2400" i="0" dirty="0" smtClean="0"/>
              <a:t>, </a:t>
            </a:r>
            <a:r>
              <a:rPr lang="it-IT" sz="2400" i="0" dirty="0"/>
              <a:t>regioni </a:t>
            </a:r>
            <a:r>
              <a:rPr lang="it-IT" sz="2400" i="0" dirty="0" smtClean="0"/>
              <a:t>storiche [</a:t>
            </a:r>
            <a:r>
              <a:rPr lang="it-IT" sz="2400" dirty="0" smtClean="0"/>
              <a:t>il Friuli, la Contea di Gorizia</a:t>
            </a:r>
            <a:r>
              <a:rPr lang="it-IT" sz="2400" i="0" dirty="0" smtClean="0"/>
              <a:t>]</a:t>
            </a:r>
            <a:endParaRPr lang="it-IT" sz="2400" i="0" dirty="0"/>
          </a:p>
          <a:p>
            <a:pPr lvl="3"/>
            <a:endParaRPr lang="it-IT" dirty="0"/>
          </a:p>
          <a:p>
            <a:pPr marL="317500" lvl="3" indent="-317500"/>
            <a:r>
              <a:rPr lang="it-IT" sz="2800" dirty="0"/>
              <a:t>Regione funzionale:</a:t>
            </a:r>
          </a:p>
          <a:p>
            <a:pPr marL="1689100" lvl="6" indent="-317500"/>
            <a:r>
              <a:rPr lang="it-IT" sz="2400" dirty="0"/>
              <a:t>Luoghi connessi da relazioni più intense di quelle che questi luoghi intrattengono con </a:t>
            </a:r>
            <a:r>
              <a:rPr lang="it-IT" sz="2400" dirty="0" smtClean="0"/>
              <a:t>l‘esterno. </a:t>
            </a:r>
            <a:r>
              <a:rPr lang="it-IT" sz="2400" dirty="0"/>
              <a:t>Ad esempio</a:t>
            </a:r>
            <a:r>
              <a:rPr lang="it-IT" sz="2400" dirty="0" smtClean="0"/>
              <a:t> </a:t>
            </a:r>
            <a:r>
              <a:rPr lang="it-IT" sz="2400" dirty="0" err="1" smtClean="0"/>
              <a:t>ecoregioni</a:t>
            </a:r>
            <a:r>
              <a:rPr lang="it-IT" sz="2400" dirty="0"/>
              <a:t>, regioni funzionali </a:t>
            </a:r>
            <a:r>
              <a:rPr lang="it-IT" sz="2400" dirty="0" smtClean="0"/>
              <a:t>urbane [</a:t>
            </a:r>
            <a:r>
              <a:rPr lang="it-IT" sz="2400" i="1" dirty="0" smtClean="0"/>
              <a:t>l’area metropolitana di Milano</a:t>
            </a:r>
            <a:r>
              <a:rPr lang="it-IT" sz="2400" dirty="0" smtClean="0"/>
              <a:t>], </a:t>
            </a:r>
            <a:r>
              <a:rPr lang="it-IT" sz="2400" dirty="0"/>
              <a:t>distretti </a:t>
            </a:r>
            <a:r>
              <a:rPr lang="it-IT" sz="2400" dirty="0" smtClean="0"/>
              <a:t>economici [</a:t>
            </a:r>
            <a:r>
              <a:rPr lang="it-IT" sz="2400" i="1" dirty="0" smtClean="0"/>
              <a:t>il triangolo della sedia </a:t>
            </a:r>
            <a:r>
              <a:rPr lang="it-IT" sz="2400" i="1" dirty="0" err="1" smtClean="0"/>
              <a:t>Manzano-S.Giovanni</a:t>
            </a:r>
            <a:r>
              <a:rPr lang="it-IT" sz="2400" i="1" dirty="0" smtClean="0"/>
              <a:t> al Natisone–Corno di Rosazzo</a:t>
            </a:r>
            <a:r>
              <a:rPr lang="it-IT" sz="2400" dirty="0" smtClean="0"/>
              <a:t>], </a:t>
            </a:r>
            <a:r>
              <a:rPr lang="it-IT" sz="2400" dirty="0"/>
              <a:t>regioni </a:t>
            </a:r>
            <a:r>
              <a:rPr lang="it-IT" sz="2400" dirty="0" smtClean="0"/>
              <a:t>istituzionali </a:t>
            </a:r>
            <a:r>
              <a:rPr lang="it-IT" sz="2400" i="1" dirty="0" smtClean="0"/>
              <a:t>[il Friuli Venezia Giulia</a:t>
            </a:r>
            <a:r>
              <a:rPr lang="it-IT" sz="2400" dirty="0" smtClean="0"/>
              <a:t>]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6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951"/>
    </mc:Choice>
    <mc:Fallback>
      <p:transition spd="slow" advTm="30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60</TotalTime>
  <Words>182</Words>
  <Application>Microsoft Office PowerPoint</Application>
  <PresentationFormat>Widescreen</PresentationFormat>
  <Paragraphs>24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Franklin Gothic Book</vt:lpstr>
      <vt:lpstr>Crop</vt:lpstr>
      <vt:lpstr>Geografia  Sergio Zilli</vt:lpstr>
      <vt:lpstr>Presentazione n. 9 (con audio)</vt:lpstr>
      <vt:lpstr>Il Paesaggio</vt:lpstr>
      <vt:lpstr>Regione formale e regione funzionale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6</cp:revision>
  <dcterms:created xsi:type="dcterms:W3CDTF">2020-03-25T16:41:37Z</dcterms:created>
  <dcterms:modified xsi:type="dcterms:W3CDTF">2020-03-25T18:03:44Z</dcterms:modified>
</cp:coreProperties>
</file>