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6423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23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7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9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8451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6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78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21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8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927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96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36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5"/>
    </mc:Choice>
    <mc:Fallback xmlns="">
      <p:transition spd="slow" advTm="1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10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3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5"/>
    </mc:Choice>
    <mc:Fallback xmlns="">
      <p:transition spd="slow" advTm="5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7D477-C44A-D04E-B3FA-2C77F1C8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Concetti fondamentali della 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F93DAA-6685-C44E-AB24-ECF7CA57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1755"/>
            <a:ext cx="10515600" cy="3935208"/>
          </a:xfrm>
        </p:spPr>
        <p:txBody>
          <a:bodyPr>
            <a:normAutofit/>
          </a:bodyPr>
          <a:lstStyle/>
          <a:p>
            <a:pPr marL="900113" indent="-368300"/>
            <a:r>
              <a:rPr lang="it-IT" sz="3200" dirty="0"/>
              <a:t>Luogo</a:t>
            </a:r>
          </a:p>
          <a:p>
            <a:pPr marL="900113" indent="-368300"/>
            <a:r>
              <a:rPr lang="it-IT" sz="3200" dirty="0"/>
              <a:t>Spazio</a:t>
            </a:r>
          </a:p>
          <a:p>
            <a:pPr marL="900113" indent="-368300"/>
            <a:r>
              <a:rPr lang="it-IT" sz="3200" dirty="0"/>
              <a:t>Diffusione spaziale</a:t>
            </a:r>
          </a:p>
          <a:p>
            <a:pPr marL="900113" indent="-368300"/>
            <a:r>
              <a:rPr lang="it-IT" sz="3200" dirty="0"/>
              <a:t>Interazione spaziale</a:t>
            </a:r>
          </a:p>
          <a:p>
            <a:pPr marL="900113" indent="-368300"/>
            <a:r>
              <a:rPr lang="it-IT" sz="3200" dirty="0"/>
              <a:t>Territorio</a:t>
            </a:r>
          </a:p>
          <a:p>
            <a:pPr marL="900113" indent="-368300"/>
            <a:r>
              <a:rPr lang="it-IT" sz="3200" dirty="0" smtClean="0"/>
              <a:t>Scala</a:t>
            </a:r>
            <a:endParaRPr lang="it-IT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44"/>
    </mc:Choice>
    <mc:Fallback xmlns="">
      <p:transition spd="slow" advTm="6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BF15A-FDA1-774A-BD41-20553600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Luogo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6C840F-9B2C-3A46-947A-060C00564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587260"/>
            <a:ext cx="10481095" cy="4796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dirty="0" smtClean="0"/>
              <a:t>Definizione: </a:t>
            </a:r>
            <a:r>
              <a:rPr lang="it-IT" sz="2400" b="1" dirty="0" smtClean="0"/>
              <a:t>Una </a:t>
            </a:r>
            <a:r>
              <a:rPr lang="it-IT" sz="2400" b="1" dirty="0"/>
              <a:t>località contraddistinta </a:t>
            </a:r>
            <a:r>
              <a:rPr lang="it-IT" sz="2400" b="1" dirty="0" smtClean="0"/>
              <a:t>da </a:t>
            </a:r>
            <a:r>
              <a:rPr lang="it-IT" sz="2400" b="1" dirty="0"/>
              <a:t>specifiche caratteristiche fisiche, culturali e sociali</a:t>
            </a:r>
          </a:p>
          <a:p>
            <a:r>
              <a:rPr lang="it-IT" sz="2400" dirty="0"/>
              <a:t>Viene identificato da una posizione </a:t>
            </a:r>
            <a:endParaRPr lang="it-IT" sz="2400" dirty="0" smtClean="0"/>
          </a:p>
          <a:p>
            <a:pPr marL="449263" indent="0">
              <a:buNone/>
            </a:pPr>
            <a:r>
              <a:rPr lang="it-IT" sz="2400" b="1" dirty="0" smtClean="0">
                <a:sym typeface="Wingdings" panose="05000000000000000000" pitchFamily="2" charset="2"/>
              </a:rPr>
              <a:t> </a:t>
            </a:r>
            <a:r>
              <a:rPr lang="it-IT" sz="2400" b="1" dirty="0" smtClean="0"/>
              <a:t>ubicazione assoluta </a:t>
            </a:r>
            <a:r>
              <a:rPr lang="it-IT" sz="2400" dirty="0" smtClean="0"/>
              <a:t>o</a:t>
            </a:r>
            <a:r>
              <a:rPr lang="it-IT" sz="2400" b="1" dirty="0" smtClean="0"/>
              <a:t> posizione geometrica </a:t>
            </a:r>
            <a:r>
              <a:rPr lang="it-IT" sz="2400" dirty="0" smtClean="0"/>
              <a:t>(es</a:t>
            </a:r>
            <a:r>
              <a:rPr lang="it-IT" sz="2400" dirty="0"/>
              <a:t>. coordinate geografiche)</a:t>
            </a:r>
          </a:p>
          <a:p>
            <a:pPr marL="0" indent="0">
              <a:buNone/>
            </a:pPr>
            <a:r>
              <a:rPr lang="it-IT" sz="2400" dirty="0"/>
              <a:t>			Oppure</a:t>
            </a:r>
          </a:p>
          <a:p>
            <a:pPr marL="811213" indent="-276225">
              <a:buNone/>
            </a:pP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dirty="0" smtClean="0"/>
              <a:t>Con </a:t>
            </a:r>
            <a:r>
              <a:rPr lang="it-IT" sz="2400" dirty="0"/>
              <a:t>riferimento a ciò che gli sta intorno, cioè al suo </a:t>
            </a:r>
            <a:r>
              <a:rPr lang="it-IT" sz="2400" b="1" dirty="0" smtClean="0"/>
              <a:t>sito </a:t>
            </a:r>
            <a:r>
              <a:rPr lang="it-IT" sz="2400" dirty="0" smtClean="0"/>
              <a:t>(in relazione alle caratteristiche fisiche della sua collocazione topografica) ovvero</a:t>
            </a:r>
          </a:p>
          <a:p>
            <a:pPr marL="811213" indent="-276225">
              <a:buNone/>
            </a:pPr>
            <a:r>
              <a:rPr lang="it-IT" sz="2400" dirty="0" smtClean="0">
                <a:sym typeface="Wingdings" panose="05000000000000000000" pitchFamily="2" charset="2"/>
              </a:rPr>
              <a:t></a:t>
            </a:r>
            <a:r>
              <a:rPr lang="it-IT" sz="2400" dirty="0" smtClean="0"/>
              <a:t>alla </a:t>
            </a:r>
            <a:r>
              <a:rPr lang="it-IT" sz="2400" dirty="0"/>
              <a:t>sua </a:t>
            </a:r>
            <a:r>
              <a:rPr lang="it-IT" sz="2400" dirty="0" smtClean="0"/>
              <a:t>situazione più ampia, vista alle condizioni «culturali»  </a:t>
            </a:r>
            <a:r>
              <a:rPr lang="it-IT" sz="2400" dirty="0"/>
              <a:t>(</a:t>
            </a:r>
            <a:r>
              <a:rPr lang="it-IT" sz="2400" b="1" dirty="0"/>
              <a:t>posizione </a:t>
            </a:r>
            <a:r>
              <a:rPr lang="it-IT" sz="2400" b="1" dirty="0" smtClean="0"/>
              <a:t>geografica: </a:t>
            </a:r>
            <a:r>
              <a:rPr lang="it-IT" sz="2400" i="1" dirty="0" smtClean="0"/>
              <a:t>la posizione che un luogo occupa in  un contesto regionale più ampio con riferimento alla rete delle comunicazioni e alle possibili relazioni del luogo von tale contesto</a:t>
            </a:r>
            <a:r>
              <a:rPr lang="it-IT" sz="2400" dirty="0" smtClean="0"/>
              <a:t>)</a:t>
            </a:r>
          </a:p>
          <a:p>
            <a:pPr marL="0" indent="0">
              <a:buNone/>
            </a:pPr>
            <a:endParaRPr lang="it-IT" sz="1000" dirty="0" smtClean="0"/>
          </a:p>
          <a:p>
            <a:pPr marL="0" indent="0">
              <a:buNone/>
            </a:pPr>
            <a:r>
              <a:rPr lang="it-IT" sz="2400" dirty="0" smtClean="0"/>
              <a:t>Non esistono due luoghi identici (da cui il </a:t>
            </a:r>
            <a:r>
              <a:rPr lang="it-IT" sz="2400" dirty="0" smtClean="0">
                <a:sym typeface="Wingdings" panose="05000000000000000000" pitchFamily="2" charset="2"/>
              </a:rPr>
              <a:t>turismo, ma anche il senso di appartenenza a un luogo)</a:t>
            </a:r>
            <a:endParaRPr lang="it-IT" sz="2400" dirty="0"/>
          </a:p>
          <a:p>
            <a:pPr marL="0" indent="0">
              <a:buNone/>
            </a:pPr>
            <a:r>
              <a:rPr lang="it-IT" sz="2400" dirty="0" smtClean="0">
                <a:sym typeface="Wingdings" pitchFamily="2" charset="2"/>
              </a:rPr>
              <a:t>	 </a:t>
            </a:r>
            <a:r>
              <a:rPr lang="it-IT" sz="2400" dirty="0">
                <a:sym typeface="Wingdings" pitchFamily="2" charset="2"/>
              </a:rPr>
              <a:t>identità dei singoli e collettiva </a:t>
            </a:r>
          </a:p>
          <a:p>
            <a:pPr marL="2416175" lvl="7" indent="-382588"/>
            <a:r>
              <a:rPr lang="it-IT" sz="2400" dirty="0">
                <a:sym typeface="Wingdings" pitchFamily="2" charset="2"/>
              </a:rPr>
              <a:t>che non è stabile e non è unica</a:t>
            </a:r>
            <a:endParaRPr lang="it-IT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72"/>
    </mc:Choice>
    <mc:Fallback xmlns="">
      <p:transition spd="slow" advTm="27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DC1D0-F761-2349-B8B5-2135E6B9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17120"/>
          </a:xfrm>
        </p:spPr>
        <p:txBody>
          <a:bodyPr/>
          <a:lstStyle/>
          <a:p>
            <a:r>
              <a:rPr lang="it-IT" dirty="0"/>
              <a:t>S</a:t>
            </a:r>
            <a:r>
              <a:rPr lang="it-IT" dirty="0" smtClean="0"/>
              <a:t>pazio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60B8AE-EEC6-D049-9087-3EA2CFCE5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02920"/>
            <a:ext cx="9601200" cy="46496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 smtClean="0"/>
              <a:t>Definizione: </a:t>
            </a:r>
            <a:r>
              <a:rPr lang="it-IT" sz="2400" b="1" dirty="0" smtClean="0"/>
              <a:t>Estensione </a:t>
            </a:r>
            <a:r>
              <a:rPr lang="it-IT" sz="2400" b="1" dirty="0"/>
              <a:t>di superficie terrestre di dimensioni non </a:t>
            </a:r>
            <a:r>
              <a:rPr lang="it-IT" sz="2400" b="1" dirty="0" smtClean="0"/>
              <a:t>definite</a:t>
            </a:r>
            <a:endParaRPr lang="it-IT" sz="800" dirty="0"/>
          </a:p>
          <a:p>
            <a:r>
              <a:rPr lang="it-IT" sz="2400" dirty="0"/>
              <a:t>Tre tipi di spazio</a:t>
            </a:r>
          </a:p>
          <a:p>
            <a:pPr lvl="1"/>
            <a:r>
              <a:rPr lang="it-IT" sz="2400" dirty="0"/>
              <a:t>Spazio </a:t>
            </a:r>
            <a:r>
              <a:rPr lang="it-IT" sz="2400" u="sng" dirty="0"/>
              <a:t>assoluto</a:t>
            </a:r>
            <a:r>
              <a:rPr lang="it-IT" sz="2400" dirty="0"/>
              <a:t>: con dimensioni misurabili e definibili </a:t>
            </a:r>
            <a:r>
              <a:rPr lang="it-IT" sz="2400" dirty="0" smtClean="0"/>
              <a:t>(ad esempio la carta geografica, i confini</a:t>
            </a:r>
            <a:r>
              <a:rPr lang="it-IT" sz="2400" dirty="0"/>
              <a:t>)</a:t>
            </a:r>
          </a:p>
          <a:p>
            <a:pPr marL="1881188" lvl="2" indent="-258763"/>
            <a:r>
              <a:rPr lang="it-IT" sz="2000" dirty="0"/>
              <a:t>Si credeva fosse un’entità assoluta, </a:t>
            </a:r>
            <a:r>
              <a:rPr lang="it-IT" sz="2000" dirty="0" smtClean="0"/>
              <a:t>reale, un </a:t>
            </a:r>
            <a:r>
              <a:rPr lang="it-IT" sz="2000" dirty="0"/>
              <a:t>contenitore di oggetti</a:t>
            </a:r>
          </a:p>
          <a:p>
            <a:pPr marL="1881188" lvl="2" indent="-258763"/>
            <a:r>
              <a:rPr lang="it-IT" sz="2000" dirty="0"/>
              <a:t>Ma è costruzione mentale (molteplice</a:t>
            </a:r>
            <a:r>
              <a:rPr lang="it-IT" sz="2400" dirty="0" smtClean="0"/>
              <a:t>)</a:t>
            </a:r>
          </a:p>
          <a:p>
            <a:pPr marL="1881188" lvl="2" indent="-258763"/>
            <a:endParaRPr lang="it-IT" sz="800" dirty="0"/>
          </a:p>
          <a:p>
            <a:pPr lvl="1"/>
            <a:r>
              <a:rPr lang="it-IT" sz="2400" dirty="0"/>
              <a:t>Spazio </a:t>
            </a:r>
            <a:r>
              <a:rPr lang="it-IT" sz="2400" u="sng" dirty="0"/>
              <a:t>relativo</a:t>
            </a:r>
            <a:r>
              <a:rPr lang="it-IT" sz="2400" dirty="0"/>
              <a:t>: quello le cui proprietà variano a seconda dei </a:t>
            </a:r>
            <a:r>
              <a:rPr lang="it-IT" sz="2400" dirty="0" smtClean="0"/>
              <a:t>contenuti, ovvero i fenomeni che vi si svolgono</a:t>
            </a:r>
          </a:p>
          <a:p>
            <a:pPr marL="530352" lvl="1" indent="0">
              <a:buNone/>
            </a:pPr>
            <a:endParaRPr lang="it-IT" sz="800" dirty="0"/>
          </a:p>
          <a:p>
            <a:pPr lvl="1"/>
            <a:r>
              <a:rPr lang="it-IT" sz="2400" dirty="0"/>
              <a:t>Spazio </a:t>
            </a:r>
            <a:r>
              <a:rPr lang="it-IT" sz="2400" u="sng" dirty="0"/>
              <a:t>relazionale</a:t>
            </a:r>
            <a:r>
              <a:rPr lang="it-IT" sz="2400" dirty="0"/>
              <a:t>: delle connessioni (più o meno) tematiche</a:t>
            </a:r>
          </a:p>
          <a:p>
            <a:pPr marL="1881188" lvl="2" indent="-173038">
              <a:tabLst>
                <a:tab pos="1881188" algn="l"/>
              </a:tabLst>
            </a:pPr>
            <a:r>
              <a:rPr lang="it-IT" sz="2000" dirty="0" smtClean="0"/>
              <a:t> Es</a:t>
            </a:r>
            <a:r>
              <a:rPr lang="it-IT" sz="2000" dirty="0"/>
              <a:t>. del commercio, </a:t>
            </a:r>
            <a:r>
              <a:rPr lang="it-IT" sz="2000" dirty="0" err="1"/>
              <a:t>facebook</a:t>
            </a:r>
            <a:endParaRPr lang="it-IT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80"/>
    </mc:Choice>
    <mc:Fallback xmlns="">
      <p:transition spd="slow" advTm="52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724B2-3C6B-B244-A205-C5D7292E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Spazio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768B42-A4CC-5640-AFE3-A9FDB73C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005"/>
            <a:ext cx="10515600" cy="3949957"/>
          </a:xfrm>
        </p:spPr>
        <p:txBody>
          <a:bodyPr/>
          <a:lstStyle/>
          <a:p>
            <a:pPr marL="811213" indent="-276225"/>
            <a:r>
              <a:rPr lang="it-IT" sz="2800" dirty="0"/>
              <a:t>Lo </a:t>
            </a:r>
            <a:r>
              <a:rPr lang="it-IT" sz="2800" u="sng" dirty="0"/>
              <a:t>spazio geografico </a:t>
            </a:r>
            <a:r>
              <a:rPr lang="it-IT" sz="2800" dirty="0"/>
              <a:t>è </a:t>
            </a:r>
            <a:r>
              <a:rPr lang="it-IT" sz="2800" dirty="0" smtClean="0"/>
              <a:t>un’unione </a:t>
            </a:r>
            <a:r>
              <a:rPr lang="it-IT" sz="2800" dirty="0"/>
              <a:t>dello spazio relativo e dello spazio relazionale</a:t>
            </a:r>
          </a:p>
          <a:p>
            <a:pPr lvl="1"/>
            <a:r>
              <a:rPr lang="it-IT" dirty="0"/>
              <a:t>Le cui proprietà dipendono </a:t>
            </a:r>
            <a:r>
              <a:rPr lang="it-IT" dirty="0" smtClean="0"/>
              <a:t>dalle relazioni </a:t>
            </a:r>
            <a:r>
              <a:rPr lang="it-IT" dirty="0"/>
              <a:t>e </a:t>
            </a:r>
            <a:r>
              <a:rPr lang="it-IT" dirty="0" smtClean="0"/>
              <a:t>interrelazioni </a:t>
            </a:r>
            <a:r>
              <a:rPr lang="it-IT" dirty="0"/>
              <a:t>che sussistono tra i soggetti e gli oggetti che la geografia decide di considerare</a:t>
            </a:r>
          </a:p>
          <a:p>
            <a:pPr lvl="1"/>
            <a:endParaRPr lang="it-IT" dirty="0"/>
          </a:p>
          <a:p>
            <a:pPr marL="534988" lvl="1" indent="0">
              <a:buNone/>
            </a:pPr>
            <a:r>
              <a:rPr lang="it-IT" dirty="0" smtClean="0">
                <a:sym typeface="Wingdings" pitchFamily="2" charset="2"/>
              </a:rPr>
              <a:t>   </a:t>
            </a:r>
            <a:r>
              <a:rPr lang="it-IT" sz="2800" i="1" dirty="0">
                <a:sym typeface="Wingdings" pitchFamily="2" charset="2"/>
              </a:rPr>
              <a:t>la geografia è la costruzione mentale di uno spazio relazionale, che non è arbitraria, ma risponde all’esigenza sociale di conoscere la posizione di certi soggetti e oggetti e le relazioni che li legano fra loro</a:t>
            </a:r>
            <a:endParaRPr lang="it-IT" sz="28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48"/>
    </mc:Choice>
    <mc:Fallback xmlns="">
      <p:transition spd="slow" advTm="15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168</TotalTime>
  <Words>231</Words>
  <Application>Microsoft Office PowerPoint</Application>
  <PresentationFormat>Widescreen</PresentationFormat>
  <Paragraphs>43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Franklin Gothic Book</vt:lpstr>
      <vt:lpstr>Wingdings</vt:lpstr>
      <vt:lpstr>Crop</vt:lpstr>
      <vt:lpstr>Geografia  Sergio Zilli</vt:lpstr>
      <vt:lpstr>Presentazione n. 10 (con audio)</vt:lpstr>
      <vt:lpstr>Concetti fondamentali della geografia</vt:lpstr>
      <vt:lpstr>Luogo</vt:lpstr>
      <vt:lpstr>Spazio</vt:lpstr>
      <vt:lpstr>Spazio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11</cp:revision>
  <dcterms:created xsi:type="dcterms:W3CDTF">2020-03-25T17:55:34Z</dcterms:created>
  <dcterms:modified xsi:type="dcterms:W3CDTF">2020-03-26T15:46:11Z</dcterms:modified>
</cp:coreProperties>
</file>