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7" r:id="rId3"/>
    <p:sldId id="261" r:id="rId4"/>
    <p:sldId id="262" r:id="rId5"/>
    <p:sldId id="268" r:id="rId6"/>
    <p:sldId id="263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5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64236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230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7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97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84513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546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78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215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88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9275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4596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85A12EC-D431-437F-BD43-BD2C3AA5B5D8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3C0A816-EC46-4BB3-B5AB-499F0616BAD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436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3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99"/>
    </mc:Choice>
    <mc:Fallback>
      <p:transition spd="slow" advTm="1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11 </a:t>
            </a:r>
            <a:r>
              <a:rPr lang="it-IT" b="1" dirty="0" smtClean="0"/>
              <a:t>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34836" y="2171700"/>
            <a:ext cx="89777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0000"/>
                </a:solidFill>
              </a:rPr>
              <a:t>Introduzione alla </a:t>
            </a:r>
          </a:p>
          <a:p>
            <a:r>
              <a:rPr lang="it-IT" sz="4800" dirty="0" smtClean="0">
                <a:solidFill>
                  <a:srgbClr val="FF0000"/>
                </a:solidFill>
              </a:rPr>
              <a:t>Geografia umana</a:t>
            </a: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 smtClean="0">
                <a:solidFill>
                  <a:srgbClr val="FF0000"/>
                </a:solidFill>
              </a:rPr>
              <a:t>4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4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4"/>
    </mc:Choice>
    <mc:Fallback>
      <p:transition spd="slow" advTm="5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E19BB-1239-A64D-B336-A0F0383BE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Diffusione spaziale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01354F-6E7F-5A43-88D1-BD1157B85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28750"/>
            <a:ext cx="9894498" cy="50755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b="1" dirty="0" smtClean="0"/>
              <a:t>Definizione</a:t>
            </a:r>
            <a:r>
              <a:rPr lang="it-IT" sz="2800" dirty="0" smtClean="0"/>
              <a:t>: Movimento di persone, idee, mode, malattie etc. da un luogo all’altro con tempi e modalità differenti a seconda del fenomeno considerato</a:t>
            </a:r>
          </a:p>
          <a:p>
            <a:pPr marL="0" indent="0">
              <a:buNone/>
            </a:pPr>
            <a:endParaRPr lang="it-IT" sz="800" dirty="0" smtClean="0"/>
          </a:p>
          <a:p>
            <a:r>
              <a:rPr lang="it-IT" sz="2800" dirty="0" smtClean="0"/>
              <a:t>Fenomeno </a:t>
            </a:r>
            <a:r>
              <a:rPr lang="it-IT" sz="2800" dirty="0"/>
              <a:t>nel quale il movimento – e quindi (anche) la variabile tempo – rappresenta una dimensione essenziale</a:t>
            </a:r>
          </a:p>
          <a:p>
            <a:endParaRPr lang="it-IT" sz="800" dirty="0"/>
          </a:p>
          <a:p>
            <a:r>
              <a:rPr lang="it-IT" sz="2800" dirty="0"/>
              <a:t>La diffusione si manifesta per:</a:t>
            </a:r>
          </a:p>
          <a:p>
            <a:pPr lvl="1"/>
            <a:r>
              <a:rPr lang="it-IT" sz="2400" dirty="0" err="1"/>
              <a:t>Rilocalizzazione</a:t>
            </a:r>
            <a:r>
              <a:rPr lang="it-IT" sz="2400" dirty="0"/>
              <a:t> (es. migrazioni)</a:t>
            </a:r>
          </a:p>
          <a:p>
            <a:pPr lvl="1"/>
            <a:r>
              <a:rPr lang="it-IT" sz="2400" dirty="0"/>
              <a:t>Contagio (es. malattie)</a:t>
            </a:r>
          </a:p>
          <a:p>
            <a:pPr lvl="1"/>
            <a:r>
              <a:rPr lang="it-IT" sz="2400" dirty="0"/>
              <a:t>Gerarchia (es. top/down)</a:t>
            </a:r>
          </a:p>
          <a:p>
            <a:pPr lvl="1"/>
            <a:r>
              <a:rPr lang="it-IT" sz="2400" dirty="0"/>
              <a:t>Stimolo (es. innovazione/moda)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39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842"/>
    </mc:Choice>
    <mc:Fallback>
      <p:transition spd="slow" advTm="454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47575F-AC88-1941-BD22-4D78E1CF4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76378"/>
            <a:ext cx="9601200" cy="1135452"/>
          </a:xfrm>
        </p:spPr>
        <p:txBody>
          <a:bodyPr/>
          <a:lstStyle/>
          <a:p>
            <a:r>
              <a:rPr lang="it-IT" dirty="0"/>
              <a:t>Interazione spaziale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B309BB-36F0-2A46-B87F-608F0ABDB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53369"/>
            <a:ext cx="10058400" cy="4247431"/>
          </a:xfrm>
        </p:spPr>
        <p:txBody>
          <a:bodyPr>
            <a:noAutofit/>
          </a:bodyPr>
          <a:lstStyle/>
          <a:p>
            <a:r>
              <a:rPr lang="it-IT" sz="2400" dirty="0"/>
              <a:t>Interconnessione e interdipendenza dell’uomo sono il risultato </a:t>
            </a:r>
            <a:r>
              <a:rPr lang="it-IT" sz="2400" b="1" dirty="0"/>
              <a:t>dell’interazione </a:t>
            </a:r>
            <a:r>
              <a:rPr lang="it-IT" sz="2400" b="1" dirty="0" smtClean="0"/>
              <a:t>spaziale</a:t>
            </a:r>
          </a:p>
          <a:p>
            <a:endParaRPr lang="it-IT" sz="2400" b="1" dirty="0" smtClean="0"/>
          </a:p>
          <a:p>
            <a:pPr marL="0" indent="0">
              <a:buNone/>
            </a:pPr>
            <a:r>
              <a:rPr lang="it-IT" sz="2400" b="1" dirty="0" smtClean="0"/>
              <a:t>Definizione</a:t>
            </a:r>
            <a:r>
              <a:rPr lang="it-IT" sz="2400" dirty="0" smtClean="0"/>
              <a:t>: Relazione fra due o più soggetti nel corso della quale essi si scambiano idee, merci, servizi e modificano le loro azioni in relazione alle idee e ai comportamenti reciproci</a:t>
            </a:r>
          </a:p>
          <a:p>
            <a:pPr marL="0" indent="0">
              <a:buNone/>
            </a:pPr>
            <a:endParaRPr lang="it-IT" sz="800" dirty="0"/>
          </a:p>
          <a:p>
            <a:pPr marL="361950" indent="-361950">
              <a:buNone/>
            </a:pPr>
            <a:r>
              <a:rPr lang="it-IT" sz="2400" dirty="0">
                <a:sym typeface="Wingdings" pitchFamily="2" charset="2"/>
              </a:rPr>
              <a:t> </a:t>
            </a:r>
            <a:r>
              <a:rPr lang="it-IT" sz="2400" i="1" dirty="0">
                <a:sym typeface="Wingdings" pitchFamily="2" charset="2"/>
              </a:rPr>
              <a:t>l’interazione spaziale è l’insieme delle relazioni che si sviluppano reciprocamene tra soggetti che occupano luoghi e regioni sia vicini sia lontani, come risultato del movimento di persone, beni e </a:t>
            </a:r>
            <a:r>
              <a:rPr lang="it-IT" sz="2400" i="1" dirty="0" smtClean="0">
                <a:sym typeface="Wingdings" pitchFamily="2" charset="2"/>
              </a:rPr>
              <a:t>informazioni</a:t>
            </a:r>
            <a:endParaRPr lang="it-IT" sz="2400" i="1" dirty="0">
              <a:sym typeface="Wingdings" pitchFamily="2" charset="2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6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62"/>
    </mc:Choice>
    <mc:Fallback>
      <p:transition spd="slow" advTm="11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Interazione spaziale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11213" lvl="2" indent="-382588"/>
            <a:r>
              <a:rPr lang="it-IT" sz="2400" dirty="0"/>
              <a:t>Si parla dell’economia di mercato (in quanto unica sopravvissuta), </a:t>
            </a:r>
            <a:r>
              <a:rPr lang="it-IT" sz="2400" dirty="0" smtClean="0"/>
              <a:t>ovvero del </a:t>
            </a:r>
            <a:r>
              <a:rPr lang="it-IT" sz="2400" dirty="0"/>
              <a:t>modello capitalista occidentale: </a:t>
            </a:r>
            <a:r>
              <a:rPr lang="it-IT" sz="2400" u="sng" dirty="0" smtClean="0"/>
              <a:t>Globalizzazione</a:t>
            </a:r>
          </a:p>
          <a:p>
            <a:pPr marL="361950" lvl="2" indent="-361950">
              <a:buNone/>
            </a:pPr>
            <a:endParaRPr lang="it-IT" sz="800" dirty="0">
              <a:sym typeface="Wingdings" panose="05000000000000000000" pitchFamily="2" charset="2"/>
            </a:endParaRPr>
          </a:p>
          <a:p>
            <a:pPr marL="811213" lvl="2" indent="-361950">
              <a:buNone/>
            </a:pPr>
            <a:r>
              <a:rPr lang="it-IT" sz="2400" b="1" dirty="0" smtClean="0">
                <a:sym typeface="Wingdings" panose="05000000000000000000" pitchFamily="2" charset="2"/>
              </a:rPr>
              <a:t>Definizione</a:t>
            </a:r>
            <a:r>
              <a:rPr lang="it-IT" sz="2400" dirty="0" smtClean="0">
                <a:sym typeface="Wingdings" panose="05000000000000000000" pitchFamily="2" charset="2"/>
              </a:rPr>
              <a:t>: il dominio che le relazioni di mercato a scala mondiale hanno su tutte le altre attività ed espressioni sociali e culturali</a:t>
            </a:r>
          </a:p>
          <a:p>
            <a:pPr marL="811213" lvl="2" indent="-361950">
              <a:buNone/>
            </a:pPr>
            <a:endParaRPr lang="it-IT" sz="900" dirty="0" smtClean="0">
              <a:sym typeface="Wingdings" panose="05000000000000000000" pitchFamily="2" charset="2"/>
            </a:endParaRPr>
          </a:p>
          <a:p>
            <a:pPr marL="811213" lvl="2" indent="-361950">
              <a:buNone/>
            </a:pPr>
            <a:r>
              <a:rPr lang="it-IT" sz="2400" dirty="0" smtClean="0">
                <a:sym typeface="Wingdings" panose="05000000000000000000" pitchFamily="2" charset="2"/>
              </a:rPr>
              <a:t> </a:t>
            </a:r>
            <a:r>
              <a:rPr lang="it-IT" sz="2400" dirty="0"/>
              <a:t>Non è né omogenea né contemporanea (es. «globalizzazione» della ricchezza, «globalizzazione» dei diritti del lavoro; «globalizzazione» legislativa e/o dei diritti umani)</a:t>
            </a: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8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092"/>
    </mc:Choice>
    <mc:Fallback>
      <p:transition spd="slow" advTm="32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0DFC4C-794B-1C41-BC93-CCFC587B7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Interazione spaziale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68D60C-6F07-3441-8EB2-0012D1D65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94294"/>
            <a:ext cx="9601200" cy="4073106"/>
          </a:xfrm>
        </p:spPr>
        <p:txBody>
          <a:bodyPr>
            <a:normAutofit/>
          </a:bodyPr>
          <a:lstStyle/>
          <a:p>
            <a:r>
              <a:rPr lang="it-IT" sz="2600" dirty="0"/>
              <a:t>L’interazione spaziale è influenzata da:</a:t>
            </a:r>
          </a:p>
          <a:p>
            <a:pPr marL="0" indent="0">
              <a:buNone/>
            </a:pPr>
            <a:endParaRPr lang="it-IT" sz="900" dirty="0"/>
          </a:p>
          <a:p>
            <a:pPr lvl="1"/>
            <a:r>
              <a:rPr lang="it-IT" sz="2400" dirty="0"/>
              <a:t>Complementarietà (vs. cooperazione) fra luoghi distinti</a:t>
            </a:r>
          </a:p>
          <a:p>
            <a:pPr marL="457200" lvl="1" indent="0">
              <a:buNone/>
            </a:pPr>
            <a:endParaRPr lang="it-IT" sz="900" dirty="0"/>
          </a:p>
          <a:p>
            <a:pPr lvl="1"/>
            <a:r>
              <a:rPr lang="it-IT" sz="2400" dirty="0"/>
              <a:t>Trasferibilità, che è inversamente proporzionale all’energia /costo necessario per lo spostamento di un bene  </a:t>
            </a:r>
            <a:endParaRPr lang="it-IT" sz="2400" dirty="0" smtClean="0"/>
          </a:p>
          <a:p>
            <a:pPr lvl="3"/>
            <a:r>
              <a:rPr lang="it-IT" sz="2200" dirty="0" smtClean="0"/>
              <a:t>(</a:t>
            </a:r>
            <a:r>
              <a:rPr lang="it-IT" sz="2200" dirty="0"/>
              <a:t>es.: informazione vs. container)</a:t>
            </a:r>
          </a:p>
          <a:p>
            <a:pPr marL="457200" lvl="1" indent="0">
              <a:buNone/>
            </a:pPr>
            <a:endParaRPr lang="it-IT" sz="900" dirty="0"/>
          </a:p>
          <a:p>
            <a:pPr lvl="1"/>
            <a:r>
              <a:rPr lang="it-IT" sz="2400" dirty="0"/>
              <a:t>Opportunità alternativa (delocalizzazione</a:t>
            </a:r>
            <a:r>
              <a:rPr lang="it-IT" dirty="0"/>
              <a:t>)</a:t>
            </a:r>
          </a:p>
          <a:p>
            <a:pPr lvl="1"/>
            <a:endParaRPr lang="it-IT" dirty="0"/>
          </a:p>
          <a:p>
            <a:pPr marL="457200" lvl="1" indent="0">
              <a:buNone/>
            </a:pPr>
            <a:r>
              <a:rPr lang="it-IT" i="0" dirty="0">
                <a:sym typeface="Wingdings" pitchFamily="2" charset="2"/>
              </a:rPr>
              <a:t> </a:t>
            </a:r>
            <a:r>
              <a:rPr lang="it-IT" sz="2400" dirty="0">
                <a:sym typeface="Wingdings" pitchFamily="2" charset="2"/>
              </a:rPr>
              <a:t>Si ragiona </a:t>
            </a:r>
            <a:r>
              <a:rPr lang="it-IT" sz="2400" dirty="0" smtClean="0">
                <a:sym typeface="Wingdings" pitchFamily="2" charset="2"/>
              </a:rPr>
              <a:t>in termini di </a:t>
            </a:r>
            <a:r>
              <a:rPr lang="it-IT" sz="2400" dirty="0">
                <a:sym typeface="Wingdings" pitchFamily="2" charset="2"/>
              </a:rPr>
              <a:t>accessibilità</a:t>
            </a:r>
            <a:endParaRPr lang="it-IT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9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555"/>
    </mc:Choice>
    <mc:Fallback>
      <p:transition spd="slow" advTm="317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217</TotalTime>
  <Words>309</Words>
  <Application>Microsoft Office PowerPoint</Application>
  <PresentationFormat>Widescreen</PresentationFormat>
  <Paragraphs>42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9" baseType="lpstr">
      <vt:lpstr>Franklin Gothic Book</vt:lpstr>
      <vt:lpstr>Wingdings</vt:lpstr>
      <vt:lpstr>Crop</vt:lpstr>
      <vt:lpstr>Geografia  Sergio Zilli</vt:lpstr>
      <vt:lpstr>Presentazione n. 11 (con audio)</vt:lpstr>
      <vt:lpstr>Diffusione spaziale</vt:lpstr>
      <vt:lpstr>Interazione spaziale</vt:lpstr>
      <vt:lpstr>Interazione spaziale</vt:lpstr>
      <vt:lpstr>Interazione spaziale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 Sergio Zilli</dc:title>
  <dc:creator>sergio zilli</dc:creator>
  <cp:lastModifiedBy>sergio zilli</cp:lastModifiedBy>
  <cp:revision>13</cp:revision>
  <dcterms:created xsi:type="dcterms:W3CDTF">2020-03-25T17:55:34Z</dcterms:created>
  <dcterms:modified xsi:type="dcterms:W3CDTF">2020-03-26T15:47:21Z</dcterms:modified>
</cp:coreProperties>
</file>