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6" r:id="rId2"/>
    <p:sldId id="267" r:id="rId3"/>
    <p:sldId id="264" r:id="rId4"/>
    <p:sldId id="270" r:id="rId5"/>
    <p:sldId id="268" r:id="rId6"/>
    <p:sldId id="265" r:id="rId7"/>
    <p:sldId id="271" r:id="rId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6" d="100"/>
          <a:sy n="56" d="100"/>
        </p:scale>
        <p:origin x="55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85A12EC-D431-437F-BD43-BD2C3AA5B5D8}" type="datetimeFigureOut">
              <a:rPr lang="it-IT" smtClean="0"/>
              <a:t>26/03/2020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D3C0A816-EC46-4BB3-B5AB-499F0616BADC}" type="slidenum">
              <a:rPr lang="it-IT" smtClean="0"/>
              <a:t>‹N›</a:t>
            </a:fld>
            <a:endParaRPr lang="it-IT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1642362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A12EC-D431-437F-BD43-BD2C3AA5B5D8}" type="datetimeFigureOut">
              <a:rPr lang="it-IT" smtClean="0"/>
              <a:t>26/03/2020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0A816-EC46-4BB3-B5AB-499F0616BA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2230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A12EC-D431-437F-BD43-BD2C3AA5B5D8}" type="datetimeFigureOut">
              <a:rPr lang="it-IT" smtClean="0"/>
              <a:t>26/03/2020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0A816-EC46-4BB3-B5AB-499F0616BA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571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A12EC-D431-437F-BD43-BD2C3AA5B5D8}" type="datetimeFigureOut">
              <a:rPr lang="it-IT" smtClean="0"/>
              <a:t>26/03/2020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0A816-EC46-4BB3-B5AB-499F0616BA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5978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5A12EC-D431-437F-BD43-BD2C3AA5B5D8}" type="datetimeFigureOut">
              <a:rPr lang="it-IT" smtClean="0"/>
              <a:t>26/03/2020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3C0A816-EC46-4BB3-B5AB-499F0616BADC}" type="slidenum">
              <a:rPr lang="it-IT" smtClean="0"/>
              <a:t>‹N›</a:t>
            </a:fld>
            <a:endParaRPr lang="it-IT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7845132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A12EC-D431-437F-BD43-BD2C3AA5B5D8}" type="datetimeFigureOut">
              <a:rPr lang="it-IT" smtClean="0"/>
              <a:t>26/03/2020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0A816-EC46-4BB3-B5AB-499F0616BA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5461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A12EC-D431-437F-BD43-BD2C3AA5B5D8}" type="datetimeFigureOut">
              <a:rPr lang="it-IT" smtClean="0"/>
              <a:t>26/03/2020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0A816-EC46-4BB3-B5AB-499F0616BA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5783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A12EC-D431-437F-BD43-BD2C3AA5B5D8}" type="datetimeFigureOut">
              <a:rPr lang="it-IT" smtClean="0"/>
              <a:t>26/03/2020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0A816-EC46-4BB3-B5AB-499F0616BA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3215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A12EC-D431-437F-BD43-BD2C3AA5B5D8}" type="datetimeFigureOut">
              <a:rPr lang="it-IT" smtClean="0"/>
              <a:t>26/03/2020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0A816-EC46-4BB3-B5AB-499F0616BA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3884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5A12EC-D431-437F-BD43-BD2C3AA5B5D8}" type="datetimeFigureOut">
              <a:rPr lang="it-IT" smtClean="0"/>
              <a:t>26/03/2020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3C0A816-EC46-4BB3-B5AB-499F0616BADC}" type="slidenum">
              <a:rPr lang="it-IT" smtClean="0"/>
              <a:t>‹N›</a:t>
            </a:fld>
            <a:endParaRPr lang="it-IT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79275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5A12EC-D431-437F-BD43-BD2C3AA5B5D8}" type="datetimeFigureOut">
              <a:rPr lang="it-IT" smtClean="0"/>
              <a:t>26/03/2020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3C0A816-EC46-4BB3-B5AB-499F0616BADC}" type="slidenum">
              <a:rPr lang="it-IT" smtClean="0"/>
              <a:t>‹N›</a:t>
            </a:fld>
            <a:endParaRPr lang="it-IT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45960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485A12EC-D431-437F-BD43-BD2C3AA5B5D8}" type="datetimeFigureOut">
              <a:rPr lang="it-IT" smtClean="0"/>
              <a:t>26/03/2020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D3C0A816-EC46-4BB3-B5AB-499F0616BADC}" type="slidenum">
              <a:rPr lang="it-IT" smtClean="0"/>
              <a:t>‹N›</a:t>
            </a:fld>
            <a:endParaRPr lang="it-IT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04369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334961-B490-664F-A9AF-2763EEA263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05660" y="2150153"/>
            <a:ext cx="6425608" cy="1528997"/>
          </a:xfrm>
        </p:spPr>
        <p:txBody>
          <a:bodyPr/>
          <a:lstStyle/>
          <a:p>
            <a:r>
              <a:rPr lang="it-IT" sz="4050" b="1" dirty="0"/>
              <a:t>Geografia</a:t>
            </a:r>
            <a:r>
              <a:rPr lang="it-IT" sz="3000" b="1" dirty="0"/>
              <a:t/>
            </a:r>
            <a:br>
              <a:rPr lang="it-IT" sz="3000" b="1" dirty="0"/>
            </a:br>
            <a:r>
              <a:rPr lang="it-IT" sz="3000" dirty="0"/>
              <a:t/>
            </a:r>
            <a:br>
              <a:rPr lang="it-IT" sz="3000" dirty="0"/>
            </a:br>
            <a:r>
              <a:rPr lang="it-IT" sz="3000" dirty="0"/>
              <a:t>Sergio Zilli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83FBC90-E5F9-594F-A8B9-0C595B6A5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90315" y="4027669"/>
            <a:ext cx="5123755" cy="1068050"/>
          </a:xfrm>
        </p:spPr>
        <p:txBody>
          <a:bodyPr>
            <a:normAutofit fontScale="70000" lnSpcReduction="20000"/>
          </a:bodyPr>
          <a:lstStyle/>
          <a:p>
            <a:r>
              <a:rPr lang="it-IT" dirty="0" err="1"/>
              <a:t>cod</a:t>
            </a:r>
            <a:r>
              <a:rPr lang="it-IT" dirty="0"/>
              <a:t>: </a:t>
            </a:r>
            <a:r>
              <a:rPr lang="it-IT" i="1" dirty="0"/>
              <a:t>006LE </a:t>
            </a:r>
          </a:p>
          <a:p>
            <a:r>
              <a:rPr lang="it-IT" dirty="0"/>
              <a:t>Corso di Laurea: Discipline storiche e filosofiche</a:t>
            </a:r>
            <a:br>
              <a:rPr lang="it-IT" dirty="0"/>
            </a:br>
            <a:endParaRPr lang="it-IT" dirty="0"/>
          </a:p>
          <a:p>
            <a:r>
              <a:rPr lang="it-IT" b="1" dirty="0" err="1"/>
              <a:t>a.a</a:t>
            </a:r>
            <a:r>
              <a:rPr lang="it-IT" b="1" dirty="0"/>
              <a:t>. 2019-2020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338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68"/>
    </mc:Choice>
    <mc:Fallback>
      <p:transition spd="slow" advTm="12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242207-5789-3E4A-906A-F47EB56C4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Presentazione n. </a:t>
            </a:r>
            <a:r>
              <a:rPr lang="it-IT" b="1" dirty="0" smtClean="0"/>
              <a:t>12 </a:t>
            </a:r>
            <a:r>
              <a:rPr lang="it-IT" b="1" dirty="0" smtClean="0"/>
              <a:t>(con </a:t>
            </a:r>
            <a:r>
              <a:rPr lang="it-IT" b="1" dirty="0"/>
              <a:t>audio)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3DD783C-2832-5843-950B-6155EC7477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9927" y="2286000"/>
            <a:ext cx="9601200" cy="35814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t-IT" sz="3600" dirty="0"/>
          </a:p>
          <a:p>
            <a:endParaRPr lang="it-IT" sz="21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1634836" y="2171700"/>
            <a:ext cx="89777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 smtClean="0">
                <a:solidFill>
                  <a:srgbClr val="FF0000"/>
                </a:solidFill>
              </a:rPr>
              <a:t>Introduzione alla </a:t>
            </a:r>
          </a:p>
          <a:p>
            <a:r>
              <a:rPr lang="it-IT" sz="4800" dirty="0" smtClean="0">
                <a:solidFill>
                  <a:srgbClr val="FF0000"/>
                </a:solidFill>
              </a:rPr>
              <a:t>Geografia umana</a:t>
            </a:r>
          </a:p>
          <a:p>
            <a:endParaRPr lang="it-IT" sz="4800" dirty="0">
              <a:solidFill>
                <a:srgbClr val="FF0000"/>
              </a:solidFill>
            </a:endParaRPr>
          </a:p>
          <a:p>
            <a:r>
              <a:rPr lang="it-IT" sz="4800" dirty="0" smtClean="0">
                <a:solidFill>
                  <a:srgbClr val="FF0000"/>
                </a:solidFill>
              </a:rPr>
              <a:t>5</a:t>
            </a:r>
            <a:endParaRPr lang="it-IT" sz="4800" dirty="0">
              <a:solidFill>
                <a:srgbClr val="FF0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549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9"/>
    </mc:Choice>
    <mc:Fallback>
      <p:transition spd="slow" advTm="6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8B2953-9B3C-B446-A47E-D6F865505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territorio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B2BF6A0-D2E6-BB47-B93A-9CAA909973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6402" y="1974893"/>
            <a:ext cx="10111596" cy="4598886"/>
          </a:xfrm>
        </p:spPr>
        <p:txBody>
          <a:bodyPr>
            <a:normAutofit/>
          </a:bodyPr>
          <a:lstStyle/>
          <a:p>
            <a:pPr marL="276225" indent="0">
              <a:buNone/>
            </a:pPr>
            <a:r>
              <a:rPr lang="it-IT" sz="2600" b="1" dirty="0" smtClean="0"/>
              <a:t>Definizione: </a:t>
            </a:r>
            <a:r>
              <a:rPr lang="it-IT" sz="2600" dirty="0" smtClean="0"/>
              <a:t>Spazio </a:t>
            </a:r>
            <a:r>
              <a:rPr lang="it-IT" sz="2600" dirty="0"/>
              <a:t>delle </a:t>
            </a:r>
            <a:r>
              <a:rPr lang="it-IT" sz="2600" dirty="0" smtClean="0"/>
              <a:t>interazioni </a:t>
            </a:r>
            <a:r>
              <a:rPr lang="it-IT" sz="2600" dirty="0"/>
              <a:t>fra </a:t>
            </a:r>
            <a:r>
              <a:rPr lang="it-IT" sz="2600" dirty="0" smtClean="0"/>
              <a:t>soggetti (individui e collettività) correlato con l’insieme delle interazioni fra gli stessi soggetti e l’ambiente esterno. Si concretizzano nello spazio geografico umanizzato (o antropizzato) e nella varietà dei suoi paesaggi</a:t>
            </a:r>
          </a:p>
          <a:p>
            <a:pPr marL="276225" indent="0">
              <a:buNone/>
            </a:pPr>
            <a:r>
              <a:rPr lang="it-IT" sz="2600" dirty="0" smtClean="0">
                <a:sym typeface="Wingdings" panose="05000000000000000000" pitchFamily="2" charset="2"/>
              </a:rPr>
              <a:t> </a:t>
            </a:r>
            <a:r>
              <a:rPr lang="it-IT" sz="2600" i="1" dirty="0" smtClean="0"/>
              <a:t>Spazio </a:t>
            </a:r>
            <a:r>
              <a:rPr lang="it-IT" sz="2600" i="1" dirty="0"/>
              <a:t>delle interazione fra </a:t>
            </a:r>
            <a:r>
              <a:rPr lang="it-IT" sz="2600" i="1" dirty="0" smtClean="0"/>
              <a:t> gli </a:t>
            </a:r>
            <a:r>
              <a:rPr lang="it-IT" sz="2600" i="1" dirty="0"/>
              <a:t>esseri viventi</a:t>
            </a:r>
          </a:p>
          <a:p>
            <a:pPr marL="276225" indent="0">
              <a:buNone/>
            </a:pPr>
            <a:endParaRPr lang="it-IT" sz="900" dirty="0"/>
          </a:p>
          <a:p>
            <a:pPr marL="276225" lvl="2" indent="0"/>
            <a:r>
              <a:rPr lang="it-IT" sz="2400" dirty="0" smtClean="0">
                <a:sym typeface="Wingdings" pitchFamily="2" charset="2"/>
              </a:rPr>
              <a:t> </a:t>
            </a:r>
            <a:r>
              <a:rPr lang="it-IT" sz="2400" dirty="0" err="1" smtClean="0">
                <a:sym typeface="Wingdings" pitchFamily="2" charset="2"/>
              </a:rPr>
              <a:t>Territorium</a:t>
            </a:r>
            <a:r>
              <a:rPr lang="it-IT" sz="2400" dirty="0" smtClean="0">
                <a:sym typeface="Wingdings" pitchFamily="2" charset="2"/>
              </a:rPr>
              <a:t> deriva da</a:t>
            </a:r>
          </a:p>
          <a:p>
            <a:pPr marL="733425" lvl="3" indent="0"/>
            <a:r>
              <a:rPr lang="it-IT" sz="2400" dirty="0" err="1" smtClean="0">
                <a:sym typeface="Wingdings" pitchFamily="2" charset="2"/>
              </a:rPr>
              <a:t>Terrere</a:t>
            </a:r>
            <a:r>
              <a:rPr lang="it-IT" sz="2400" dirty="0" smtClean="0">
                <a:sym typeface="Wingdings" pitchFamily="2" charset="2"/>
              </a:rPr>
              <a:t> (</a:t>
            </a:r>
            <a:r>
              <a:rPr lang="it-IT" sz="2400" i="0" dirty="0" smtClean="0">
                <a:sym typeface="Wingdings" pitchFamily="2" charset="2"/>
              </a:rPr>
              <a:t>terrorizzare, spaventare</a:t>
            </a:r>
            <a:r>
              <a:rPr lang="it-IT" sz="2400" dirty="0" smtClean="0">
                <a:sym typeface="Wingdings" pitchFamily="2" charset="2"/>
              </a:rPr>
              <a:t>)</a:t>
            </a:r>
          </a:p>
          <a:p>
            <a:pPr marL="733425" lvl="3" indent="0"/>
            <a:r>
              <a:rPr lang="it-IT" sz="2400" dirty="0" err="1" smtClean="0">
                <a:sym typeface="Wingdings" pitchFamily="2" charset="2"/>
              </a:rPr>
              <a:t>Terere</a:t>
            </a:r>
            <a:r>
              <a:rPr lang="it-IT" sz="2400" dirty="0" smtClean="0">
                <a:sym typeface="Wingdings" pitchFamily="2" charset="2"/>
              </a:rPr>
              <a:t> (</a:t>
            </a:r>
            <a:r>
              <a:rPr lang="it-IT" sz="2400" i="0" dirty="0" smtClean="0">
                <a:sym typeface="Wingdings" pitchFamily="2" charset="2"/>
              </a:rPr>
              <a:t>arare, tritare le zolle</a:t>
            </a:r>
            <a:r>
              <a:rPr lang="it-IT" sz="2400" dirty="0" smtClean="0">
                <a:sym typeface="Wingdings" pitchFamily="2" charset="2"/>
              </a:rPr>
              <a:t>)</a:t>
            </a:r>
            <a:endParaRPr lang="it-IT" sz="2400" dirty="0">
              <a:sym typeface="Wingdings" pitchFamily="2" charset="2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467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9838"/>
    </mc:Choice>
    <mc:Fallback>
      <p:transition spd="slow" advTm="279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6225" indent="0">
              <a:buNone/>
            </a:pPr>
            <a:r>
              <a:rPr lang="it-IT" sz="2800" dirty="0"/>
              <a:t>Per la </a:t>
            </a:r>
            <a:r>
              <a:rPr lang="it-IT" sz="2800" dirty="0" smtClean="0"/>
              <a:t>geografia umana esseri </a:t>
            </a:r>
            <a:r>
              <a:rPr lang="it-IT" sz="2800" dirty="0"/>
              <a:t>viventi = esseri umani, sia singoli e </a:t>
            </a:r>
            <a:r>
              <a:rPr lang="it-IT" sz="2800" dirty="0" smtClean="0"/>
              <a:t>collettivi</a:t>
            </a:r>
          </a:p>
          <a:p>
            <a:pPr marL="276225" indent="0">
              <a:buNone/>
            </a:pPr>
            <a:endParaRPr lang="it-IT" sz="2800" dirty="0"/>
          </a:p>
          <a:p>
            <a:pPr marL="1439863" lvl="3" indent="-258763"/>
            <a:r>
              <a:rPr lang="it-IT" sz="2800" dirty="0"/>
              <a:t>Relazioni fra loro</a:t>
            </a:r>
          </a:p>
          <a:p>
            <a:pPr marL="1439863" lvl="3" indent="-258763"/>
            <a:r>
              <a:rPr lang="it-IT" sz="2800" dirty="0"/>
              <a:t>Relazioni fra soggetti e ambiente esterno</a:t>
            </a:r>
          </a:p>
          <a:p>
            <a:pPr marL="1439863" lvl="3" indent="-258763"/>
            <a:r>
              <a:rPr lang="it-IT" sz="2800" dirty="0"/>
              <a:t>Fra loro </a:t>
            </a:r>
            <a:r>
              <a:rPr lang="it-IT" sz="2800" dirty="0">
                <a:sym typeface="Wingdings" pitchFamily="2" charset="2"/>
              </a:rPr>
              <a:t> inclusione / esclusione</a:t>
            </a:r>
          </a:p>
          <a:p>
            <a:pPr marL="1439863" lvl="3" indent="-258763"/>
            <a:r>
              <a:rPr lang="it-IT" sz="2800" dirty="0">
                <a:sym typeface="Wingdings" pitchFamily="2" charset="2"/>
              </a:rPr>
              <a:t>Con ambiente  </a:t>
            </a:r>
            <a:r>
              <a:rPr lang="it-IT" sz="2800" dirty="0" smtClean="0">
                <a:sym typeface="Wingdings" pitchFamily="2" charset="2"/>
              </a:rPr>
              <a:t>produzione</a:t>
            </a:r>
            <a:endParaRPr lang="it-IT" sz="2800" dirty="0">
              <a:sym typeface="Wingdings" pitchFamily="2" charset="2"/>
            </a:endParaRP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1F8B2953-9B3C-B446-A47E-D6F865505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territorio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756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753"/>
    </mc:Choice>
    <mc:Fallback>
      <p:transition spd="slow" advTm="287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371599" y="2286000"/>
            <a:ext cx="9877245" cy="3907766"/>
          </a:xfrm>
        </p:spPr>
        <p:txBody>
          <a:bodyPr/>
          <a:lstStyle/>
          <a:p>
            <a:pPr marL="276225" lvl="2" indent="0">
              <a:buNone/>
            </a:pPr>
            <a:r>
              <a:rPr lang="it-IT" sz="2800" i="1" dirty="0">
                <a:sym typeface="Wingdings" pitchFamily="2" charset="2"/>
              </a:rPr>
              <a:t>Lo spazio relazionale della geografia umana è fatto di relazioni intersoggettive territorializzate</a:t>
            </a:r>
            <a:r>
              <a:rPr lang="it-IT" sz="2800" dirty="0">
                <a:sym typeface="Wingdings" pitchFamily="2" charset="2"/>
              </a:rPr>
              <a:t>.</a:t>
            </a:r>
          </a:p>
          <a:p>
            <a:pPr marL="276225" lvl="2" indent="0">
              <a:buNone/>
            </a:pPr>
            <a:endParaRPr lang="it-IT" sz="2400" dirty="0">
              <a:sym typeface="Wingdings" pitchFamily="2" charset="2"/>
            </a:endParaRPr>
          </a:p>
          <a:p>
            <a:pPr marL="982663" lvl="2" indent="-171450"/>
            <a:r>
              <a:rPr lang="it-IT" sz="2400" dirty="0">
                <a:sym typeface="Wingdings" pitchFamily="2" charset="2"/>
              </a:rPr>
              <a:t>Anche le relazioni che sembrano sociali /culturali /economiche hanno sempre base </a:t>
            </a:r>
            <a:r>
              <a:rPr lang="it-IT" sz="2400" u="sng" dirty="0">
                <a:sym typeface="Wingdings" pitchFamily="2" charset="2"/>
              </a:rPr>
              <a:t>territoriale</a:t>
            </a:r>
          </a:p>
          <a:p>
            <a:pPr marL="2155825" lvl="2" indent="-638175">
              <a:buNone/>
            </a:pPr>
            <a:r>
              <a:rPr lang="it-IT" sz="2400" dirty="0">
                <a:sym typeface="Wingdings" pitchFamily="2" charset="2"/>
              </a:rPr>
              <a:t> </a:t>
            </a:r>
            <a:r>
              <a:rPr lang="it-IT" sz="2400" dirty="0" smtClean="0">
                <a:sym typeface="Wingdings" pitchFamily="2" charset="2"/>
              </a:rPr>
              <a:t> rapporti </a:t>
            </a:r>
            <a:r>
              <a:rPr lang="it-IT" sz="2400" dirty="0">
                <a:sym typeface="Wingdings" pitchFamily="2" charset="2"/>
              </a:rPr>
              <a:t>di territorialità</a:t>
            </a:r>
            <a:endParaRPr lang="it-IT" sz="2400" dirty="0"/>
          </a:p>
          <a:p>
            <a:endParaRPr lang="it-IT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1F8B2953-9B3C-B446-A47E-D6F865505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territorio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50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300"/>
    </mc:Choice>
    <mc:Fallback>
      <p:transition spd="slow" advTm="93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239C3C-DE53-8A49-A648-01DBA8DAA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scala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46AFC33-74E8-7344-B750-FAA5FFBB2E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it-IT" sz="2400" b="1" dirty="0" smtClean="0"/>
              <a:t>Definizione: </a:t>
            </a:r>
            <a:r>
              <a:rPr lang="it-IT" sz="2400" dirty="0" smtClean="0"/>
              <a:t>la scala è lo strumento che consente di rappresentare (e quindi discutere) </a:t>
            </a:r>
            <a:r>
              <a:rPr lang="it-IT" sz="2400" dirty="0" smtClean="0"/>
              <a:t>la Terra o la una sua parte.</a:t>
            </a:r>
          </a:p>
          <a:p>
            <a:pPr marL="0" indent="0">
              <a:buNone/>
            </a:pPr>
            <a:endParaRPr lang="it-IT" sz="2400" dirty="0" smtClean="0"/>
          </a:p>
          <a:p>
            <a:r>
              <a:rPr lang="it-IT" sz="2400" dirty="0" smtClean="0"/>
              <a:t>Il problema è quello di raccontare un mondo che è</a:t>
            </a:r>
          </a:p>
          <a:p>
            <a:pPr lvl="1"/>
            <a:r>
              <a:rPr lang="it-IT" sz="2400" dirty="0" smtClean="0"/>
              <a:t>Enorme</a:t>
            </a:r>
          </a:p>
          <a:p>
            <a:pPr lvl="1"/>
            <a:r>
              <a:rPr lang="it-IT" sz="2400" dirty="0" smtClean="0"/>
              <a:t>Tridimensionale</a:t>
            </a:r>
          </a:p>
          <a:p>
            <a:pPr lvl="1"/>
            <a:r>
              <a:rPr lang="it-IT" sz="2400" dirty="0" smtClean="0"/>
              <a:t>Contiene di tutto</a:t>
            </a:r>
            <a:endParaRPr lang="it-IT" sz="2400" dirty="0" smtClean="0"/>
          </a:p>
          <a:p>
            <a:pPr marL="0" indent="0">
              <a:buNone/>
            </a:pPr>
            <a:endParaRPr lang="it-IT" sz="24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978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3034"/>
    </mc:Choice>
    <mc:Fallback>
      <p:transition spd="slow" advTm="283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scala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400" dirty="0"/>
              <a:t>Può essere cartografica e geografica</a:t>
            </a:r>
          </a:p>
          <a:p>
            <a:pPr marL="0" indent="0">
              <a:buNone/>
            </a:pPr>
            <a:endParaRPr lang="it-IT" sz="800" dirty="0"/>
          </a:p>
          <a:p>
            <a:r>
              <a:rPr lang="it-IT" sz="2400" dirty="0"/>
              <a:t>Cartografica: rapporto fra le distanze sulla carta (sullo schermo) e quelle reali sulla superficie terrestre</a:t>
            </a:r>
          </a:p>
          <a:p>
            <a:endParaRPr lang="it-IT" sz="800" dirty="0"/>
          </a:p>
          <a:p>
            <a:r>
              <a:rPr lang="it-IT" sz="2400" dirty="0"/>
              <a:t>Geografica: scala di osservazione, ovvero livello di analisi utilizzata in un determinato studio</a:t>
            </a:r>
          </a:p>
          <a:p>
            <a:pPr lvl="1"/>
            <a:r>
              <a:rPr lang="it-IT" sz="2400" dirty="0"/>
              <a:t>Può essere anche variabile, ma sempre rapportabile alla scala della terra (per avere una visione globale)</a:t>
            </a:r>
          </a:p>
          <a:p>
            <a:endParaRPr lang="it-IT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884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3661"/>
    </mc:Choice>
    <mc:Fallback>
      <p:transition spd="slow" advTm="243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Ritaglio</Template>
  <TotalTime>257</TotalTime>
  <Words>257</Words>
  <Application>Microsoft Office PowerPoint</Application>
  <PresentationFormat>Widescreen</PresentationFormat>
  <Paragraphs>42</Paragraphs>
  <Slides>7</Slides>
  <Notes>0</Notes>
  <HiddenSlides>0</HiddenSlides>
  <MMClips>7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0" baseType="lpstr">
      <vt:lpstr>Franklin Gothic Book</vt:lpstr>
      <vt:lpstr>Wingdings</vt:lpstr>
      <vt:lpstr>Crop</vt:lpstr>
      <vt:lpstr>Geografia  Sergio Zilli</vt:lpstr>
      <vt:lpstr>Presentazione n. 12 (con audio)</vt:lpstr>
      <vt:lpstr>territorio</vt:lpstr>
      <vt:lpstr>territorio</vt:lpstr>
      <vt:lpstr>territorio</vt:lpstr>
      <vt:lpstr>scala</vt:lpstr>
      <vt:lpstr>scala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Geografia  Sergio Zilli</dc:title>
  <dc:creator>sergio zilli</dc:creator>
  <cp:lastModifiedBy>sergio zilli</cp:lastModifiedBy>
  <cp:revision>16</cp:revision>
  <dcterms:created xsi:type="dcterms:W3CDTF">2020-03-25T17:55:34Z</dcterms:created>
  <dcterms:modified xsi:type="dcterms:W3CDTF">2020-03-26T16:36:44Z</dcterms:modified>
</cp:coreProperties>
</file>