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9EC07-3A3A-46BD-A08B-6AEC98A577E9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C83D5-E8B3-45A3-BE8E-248C4A48CC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3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EF3F30A-E819-4C7A-AF18-DE2EE9B510BE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4E44304-037D-46F3-A01F-5649C8BF5C67}" type="slidenum">
              <a:rPr lang="it-IT" altLang="it-IT"/>
              <a:pPr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 eaLnBrk="1" hangingPunct="1"/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95AD-97E5-49B1-9E06-EA487ADC9867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13-8CD3-4019-A2BE-17EA5B92A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28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95AD-97E5-49B1-9E06-EA487ADC9867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13-8CD3-4019-A2BE-17EA5B92A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87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95AD-97E5-49B1-9E06-EA487ADC9867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13-8CD3-4019-A2BE-17EA5B92A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0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95AD-97E5-49B1-9E06-EA487ADC9867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13-8CD3-4019-A2BE-17EA5B92A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09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95AD-97E5-49B1-9E06-EA487ADC9867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13-8CD3-4019-A2BE-17EA5B92A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62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95AD-97E5-49B1-9E06-EA487ADC9867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13-8CD3-4019-A2BE-17EA5B92A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53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95AD-97E5-49B1-9E06-EA487ADC9867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13-8CD3-4019-A2BE-17EA5B92A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80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95AD-97E5-49B1-9E06-EA487ADC9867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13-8CD3-4019-A2BE-17EA5B92A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45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95AD-97E5-49B1-9E06-EA487ADC9867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13-8CD3-4019-A2BE-17EA5B92A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35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95AD-97E5-49B1-9E06-EA487ADC9867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13-8CD3-4019-A2BE-17EA5B92A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20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95AD-97E5-49B1-9E06-EA487ADC9867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97513-8CD3-4019-A2BE-17EA5B92A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36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895AD-97E5-49B1-9E06-EA487ADC9867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97513-8CD3-4019-A2BE-17EA5B92A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55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Capire con le figure 1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0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295400" y="60960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800">
                <a:latin typeface="Times New Roman" pitchFamily="18" charset="0"/>
              </a:rPr>
              <a:t>Talvolta non basta la figura:</a:t>
            </a:r>
          </a:p>
        </p:txBody>
      </p:sp>
      <p:pic>
        <p:nvPicPr>
          <p:cNvPr id="25603" name="Picture 6" descr="1456_1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68425"/>
            <a:ext cx="56165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1763713" y="5876925"/>
            <a:ext cx="4752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/>
              <a:t>Ci vuole anche un testo</a:t>
            </a:r>
          </a:p>
        </p:txBody>
      </p:sp>
      <p:sp>
        <p:nvSpPr>
          <p:cNvPr id="25605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6FC8E8-5A4B-46A7-AA86-FC646AD8109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/>
          </a:p>
        </p:txBody>
      </p:sp>
      <p:sp>
        <p:nvSpPr>
          <p:cNvPr id="25606" name="Segnaposto piè di pagina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</p:spTree>
    <p:extLst>
      <p:ext uri="{BB962C8B-B14F-4D97-AF65-F5344CB8AC3E}">
        <p14:creationId xmlns:p14="http://schemas.microsoft.com/office/powerpoint/2010/main" val="23086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27651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3D1C6A-8C01-482F-B724-ACFCCFACC30D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Integrazione di testo e figure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it-IT" altLang="it-IT" smtClean="0"/>
          </a:p>
          <a:p>
            <a:pPr algn="just" eaLnBrk="1" hangingPunct="1">
              <a:buFontTx/>
              <a:buNone/>
            </a:pPr>
            <a:r>
              <a:rPr lang="it-IT" altLang="it-IT" smtClean="0"/>
              <a:t>Per capire un testo accompagnato da un diagramma, </a:t>
            </a:r>
          </a:p>
          <a:p>
            <a:pPr algn="just" eaLnBrk="1" hangingPunct="1">
              <a:buFontTx/>
              <a:buNone/>
            </a:pPr>
            <a:r>
              <a:rPr lang="it-IT" altLang="it-IT" smtClean="0"/>
              <a:t>chi studia deve spesso compiere delle attivita’ di </a:t>
            </a:r>
            <a:r>
              <a:rPr lang="it-IT" altLang="it-IT" b="1" smtClean="0"/>
              <a:t>search and match</a:t>
            </a:r>
            <a:r>
              <a:rPr lang="it-IT" altLang="it-IT" smtClean="0"/>
              <a:t> </a:t>
            </a:r>
          </a:p>
          <a:p>
            <a:pPr algn="just" eaLnBrk="1" hangingPunct="1">
              <a:buFontTx/>
              <a:buNone/>
            </a:pPr>
            <a:r>
              <a:rPr lang="it-IT" altLang="it-IT" smtClean="0"/>
              <a:t> dividendo le sue risorse in modo non necessario:</a:t>
            </a:r>
            <a:r>
              <a:rPr lang="it-IT" altLang="it-IT" b="1" i="1" smtClean="0"/>
              <a:t> split attention effect</a:t>
            </a:r>
          </a:p>
        </p:txBody>
      </p:sp>
    </p:spTree>
    <p:extLst>
      <p:ext uri="{BB962C8B-B14F-4D97-AF65-F5344CB8AC3E}">
        <p14:creationId xmlns:p14="http://schemas.microsoft.com/office/powerpoint/2010/main" val="23002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28675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AD3B88-181C-4AAB-8246-8E6DE1D5FF9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/>
          </a:p>
        </p:txBody>
      </p:sp>
      <p:pic>
        <p:nvPicPr>
          <p:cNvPr id="28676" name="Picture 2" descr="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00063"/>
            <a:ext cx="4572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5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piè di pagina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29699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10BEEA-15FC-4407-AE00-D2D31C27131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88913"/>
            <a:ext cx="7775575" cy="20161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it-IT" altLang="it-IT" sz="2400" smtClean="0"/>
          </a:p>
          <a:p>
            <a:pPr marL="0" indent="0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it-IT" altLang="it-IT" sz="3200" b="1" smtClean="0"/>
              <a:t>I soluzione:</a:t>
            </a:r>
          </a:p>
          <a:p>
            <a:pPr marL="0" indent="0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it-IT" altLang="it-IT" u="sng" smtClean="0"/>
              <a:t>L’integrazione fisica</a:t>
            </a:r>
            <a:r>
              <a:rPr lang="it-IT" altLang="it-IT" smtClean="0"/>
              <a:t> (frammenti di testo embedded nel diagramma) riduce il carico della working memory.</a:t>
            </a: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714625"/>
            <a:ext cx="60134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2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3072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A7C705-B05B-4522-9635-FCDF923DE64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u="sng" smtClean="0"/>
              <a:t>II soluzione: eliminazione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643438" cy="4543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mtClean="0"/>
              <a:t>Quando non è necessario avere testo+figura:</a:t>
            </a:r>
          </a:p>
          <a:p>
            <a:r>
              <a:rPr lang="en-US" altLang="it-IT" smtClean="0"/>
              <a:t>testo semplice/immaginabile</a:t>
            </a:r>
            <a:endParaRPr lang="it-IT" altLang="it-IT" smtClean="0"/>
          </a:p>
          <a:p>
            <a:r>
              <a:rPr lang="en-US" altLang="it-IT" smtClean="0"/>
              <a:t>ridondante</a:t>
            </a:r>
            <a:endParaRPr lang="it-IT" altLang="it-IT" smtClean="0"/>
          </a:p>
          <a:p>
            <a:r>
              <a:rPr lang="it-IT" altLang="it-IT" smtClean="0"/>
              <a:t>la figura non è coerente</a:t>
            </a:r>
          </a:p>
          <a:p>
            <a:pPr eaLnBrk="1" hangingPunct="1">
              <a:buFontTx/>
              <a:buNone/>
            </a:pPr>
            <a:endParaRPr lang="it-IT" altLang="it-IT" smtClean="0"/>
          </a:p>
        </p:txBody>
      </p:sp>
      <p:pic>
        <p:nvPicPr>
          <p:cNvPr id="30726" name="Segnaposto contenuto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96975"/>
            <a:ext cx="4237038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5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3174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32A215-3828-49B7-ACD6-E44662E35C5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u="sng" smtClean="0"/>
              <a:t>III soluzione: due modalità’</a:t>
            </a:r>
            <a:r>
              <a:rPr lang="it-IT" altLang="it-IT" smtClean="0"/>
              <a:t> :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altLang="it-IT" smtClean="0"/>
              <a:t>basarsi sull’architettura della working-memory (processori multipli) </a:t>
            </a:r>
          </a:p>
          <a:p>
            <a:pPr eaLnBrk="1" hangingPunct="1">
              <a:buFontTx/>
              <a:buNone/>
            </a:pPr>
            <a:endParaRPr lang="it-IT" altLang="it-IT" smtClean="0"/>
          </a:p>
          <a:p>
            <a:pPr eaLnBrk="1" hangingPunct="1">
              <a:buFontTx/>
              <a:buNone/>
            </a:pPr>
            <a:r>
              <a:rPr lang="it-IT" altLang="it-IT" smtClean="0"/>
              <a:t>e proporre una presentazione in più modalità: visivo, uditivo..</a:t>
            </a:r>
          </a:p>
        </p:txBody>
      </p:sp>
    </p:spTree>
    <p:extLst>
      <p:ext uri="{BB962C8B-B14F-4D97-AF65-F5344CB8AC3E}">
        <p14:creationId xmlns:p14="http://schemas.microsoft.com/office/powerpoint/2010/main" val="7834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mtClean="0"/>
              <a:t>Lezioni e libri: mezzo primario per informare e insegnare</a:t>
            </a:r>
          </a:p>
        </p:txBody>
      </p:sp>
      <p:sp>
        <p:nvSpPr>
          <p:cNvPr id="15363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1443DE-1225-4A97-BF05-2AC9B4861FB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628775"/>
            <a:ext cx="4879975" cy="4525963"/>
          </a:xfrm>
          <a:noFill/>
        </p:spPr>
      </p:pic>
      <p:sp>
        <p:nvSpPr>
          <p:cNvPr id="15367" name="Segnaposto piè di pagina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</p:spTree>
    <p:extLst>
      <p:ext uri="{BB962C8B-B14F-4D97-AF65-F5344CB8AC3E}">
        <p14:creationId xmlns:p14="http://schemas.microsoft.com/office/powerpoint/2010/main" val="41246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1638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CA311D-09C0-4301-B398-39C3861C56A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91512" cy="564991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it-IT" altLang="it-IT" sz="3200" smtClean="0"/>
              <a:t>Quale e’ il piu’ efficace?</a:t>
            </a:r>
          </a:p>
          <a:p>
            <a:pPr lvl="1" eaLnBrk="1" hangingPunct="1"/>
            <a:endParaRPr lang="it-IT" altLang="it-IT" sz="3200" smtClean="0"/>
          </a:p>
          <a:p>
            <a:pPr lvl="1" eaLnBrk="1" hangingPunct="1">
              <a:buFontTx/>
              <a:buNone/>
            </a:pPr>
            <a:r>
              <a:rPr lang="it-IT" altLang="it-IT" sz="3200" smtClean="0"/>
              <a:t>Velayo, R. &amp; Quirk, C. (1995). </a:t>
            </a:r>
            <a:r>
              <a:rPr lang="en-GB" altLang="it-IT" sz="3200" smtClean="0"/>
              <a:t>How do presentation modality and strategy use influence memory for paired concepts? </a:t>
            </a:r>
            <a:r>
              <a:rPr lang="it-IT" altLang="it-IT" sz="3200" i="1" smtClean="0"/>
              <a:t>Journal of Instructional Psychology</a:t>
            </a:r>
            <a:r>
              <a:rPr lang="it-IT" altLang="it-IT" sz="32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2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17411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EAC327-CC94-4F7E-B5EB-CA74ECDD97C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18487" cy="2232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3600" smtClean="0"/>
              <a:t>Presentano coppie di concetti conchiglia/orecchio, carota/ventilatore…</a:t>
            </a:r>
          </a:p>
        </p:txBody>
      </p:sp>
      <p:pic>
        <p:nvPicPr>
          <p:cNvPr id="17413" name="Picture 4" descr="vela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06638"/>
            <a:ext cx="638175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6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18435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D9B465-9143-4D0F-A6E6-37F688B4A80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it-IT" altLang="it-IT" smtClean="0"/>
              <a:t>Condizioni           Risultati:</a:t>
            </a:r>
            <a:br>
              <a:rPr lang="it-IT" altLang="it-IT" smtClean="0"/>
            </a:br>
            <a:endParaRPr lang="it-IT" altLang="it-IT" smtClean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100012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it-IT" altLang="it-IT" dirty="0" smtClean="0"/>
              <a:t>Audio			7.77</a:t>
            </a:r>
          </a:p>
          <a:p>
            <a:pPr eaLnBrk="1" hangingPunct="1">
              <a:buFontTx/>
              <a:buNone/>
            </a:pPr>
            <a:r>
              <a:rPr lang="it-IT" altLang="it-IT" dirty="0" err="1" smtClean="0"/>
              <a:t>Audio+testo</a:t>
            </a:r>
            <a:r>
              <a:rPr lang="it-IT" altLang="it-IT" dirty="0" smtClean="0"/>
              <a:t>	7.91</a:t>
            </a:r>
          </a:p>
          <a:p>
            <a:pPr eaLnBrk="1" hangingPunct="1">
              <a:buFontTx/>
              <a:buNone/>
            </a:pPr>
            <a:r>
              <a:rPr lang="it-IT" altLang="it-IT" dirty="0" smtClean="0"/>
              <a:t>Testo			12.25</a:t>
            </a:r>
          </a:p>
          <a:p>
            <a:pPr eaLnBrk="1" hangingPunct="1">
              <a:buFontTx/>
              <a:buNone/>
            </a:pPr>
            <a:r>
              <a:rPr lang="it-IT" altLang="it-IT" dirty="0" smtClean="0"/>
              <a:t>Immagine		13.13</a:t>
            </a:r>
          </a:p>
          <a:p>
            <a:pPr eaLnBrk="1" hangingPunct="1">
              <a:buFontTx/>
              <a:buNone/>
            </a:pPr>
            <a:r>
              <a:rPr lang="it-IT" altLang="it-IT" dirty="0" err="1" smtClean="0"/>
              <a:t>Audio+immagine</a:t>
            </a:r>
            <a:r>
              <a:rPr lang="it-IT" altLang="it-IT" dirty="0" smtClean="0"/>
              <a:t>	13.73</a:t>
            </a:r>
          </a:p>
          <a:p>
            <a:pPr eaLnBrk="1" hangingPunct="1">
              <a:buFontTx/>
              <a:buNone/>
            </a:pPr>
            <a:endParaRPr lang="it-IT" altLang="it-IT" dirty="0" smtClean="0"/>
          </a:p>
          <a:p>
            <a:pPr eaLnBrk="1" hangingPunct="1">
              <a:buFontTx/>
              <a:buNone/>
            </a:pPr>
            <a:r>
              <a:rPr lang="it-IT" altLang="it-IT" dirty="0" smtClean="0"/>
              <a:t>le informazioni verbali orali si ricordano meglio quando sono in congiunzione con le informazioni visive.</a:t>
            </a:r>
          </a:p>
        </p:txBody>
      </p:sp>
    </p:spTree>
    <p:extLst>
      <p:ext uri="{BB962C8B-B14F-4D97-AF65-F5344CB8AC3E}">
        <p14:creationId xmlns:p14="http://schemas.microsoft.com/office/powerpoint/2010/main" val="42898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49275"/>
            <a:ext cx="4608512" cy="86518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400" smtClean="0"/>
              <a:t>Le figure: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400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it-IT" altLang="it-IT" sz="2000" smtClean="0"/>
              <a:t>Usate da sempre per insegnare, informare, divulgare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it-IT" altLang="it-IT" sz="2000" smtClean="0"/>
          </a:p>
        </p:txBody>
      </p:sp>
      <p:pic>
        <p:nvPicPr>
          <p:cNvPr id="20483" name="Picture 5" descr="ty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6265862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7308850" y="981075"/>
            <a:ext cx="158432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Carte geografiche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Dipinti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Tassonomie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Modelli anatomici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Modelli scientifici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Libri illustrati</a:t>
            </a:r>
          </a:p>
        </p:txBody>
      </p:sp>
      <p:sp>
        <p:nvSpPr>
          <p:cNvPr id="20485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CD53B2-8582-41F2-9CA3-11C6277B677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20486" name="Segnaposto piè di pagina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</p:spTree>
    <p:extLst>
      <p:ext uri="{BB962C8B-B14F-4D97-AF65-F5344CB8AC3E}">
        <p14:creationId xmlns:p14="http://schemas.microsoft.com/office/powerpoint/2010/main" val="18603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147050" cy="104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mtClean="0"/>
              <a:t>Oggi: immagini nei testi, nei software, nei siti..</a:t>
            </a:r>
          </a:p>
        </p:txBody>
      </p:sp>
      <p:pic>
        <p:nvPicPr>
          <p:cNvPr id="21507" name="Picture 9" descr="multi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57313"/>
            <a:ext cx="7235825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CE527A-62A7-4E4C-ACA3-812ED88B060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21509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</p:spTree>
    <p:extLst>
      <p:ext uri="{BB962C8B-B14F-4D97-AF65-F5344CB8AC3E}">
        <p14:creationId xmlns:p14="http://schemas.microsoft.com/office/powerpoint/2010/main" val="22142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“Una figura vale 10.000 parole”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868863"/>
            <a:ext cx="8291512" cy="12573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mtClean="0"/>
          </a:p>
          <a:p>
            <a:pPr eaLnBrk="1" hangingPunct="1">
              <a:buFontTx/>
              <a:buNone/>
            </a:pPr>
            <a:r>
              <a:rPr lang="it-IT" altLang="it-IT" smtClean="0"/>
              <a:t>......Sempre?</a:t>
            </a:r>
          </a:p>
        </p:txBody>
      </p:sp>
      <p:pic>
        <p:nvPicPr>
          <p:cNvPr id="22532" name="Picture 6" descr="md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392612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B5E432-C889-496A-A989-1B87EE31833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p:sp>
        <p:nvSpPr>
          <p:cNvPr id="22534" name="Segnaposto piè di pagina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</p:spTree>
    <p:extLst>
      <p:ext uri="{BB962C8B-B14F-4D97-AF65-F5344CB8AC3E}">
        <p14:creationId xmlns:p14="http://schemas.microsoft.com/office/powerpoint/2010/main" val="3668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295400" y="60960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800" b="1">
                <a:latin typeface="Times New Roman" pitchFamily="18" charset="0"/>
              </a:rPr>
              <a:t>Talvolta sì: sostituisce un lungo testo</a:t>
            </a:r>
          </a:p>
        </p:txBody>
      </p:sp>
      <p:pic>
        <p:nvPicPr>
          <p:cNvPr id="23555" name="Picture 3" descr="Immagi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5628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A88D48-CD21-4176-BC9B-007E4072A85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p:sp>
        <p:nvSpPr>
          <p:cNvPr id="23557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</p:spTree>
    <p:extLst>
      <p:ext uri="{BB962C8B-B14F-4D97-AF65-F5344CB8AC3E}">
        <p14:creationId xmlns:p14="http://schemas.microsoft.com/office/powerpoint/2010/main" val="8263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290</Words>
  <Application>Microsoft Office PowerPoint</Application>
  <PresentationFormat>Presentazione su schermo (4:3)</PresentationFormat>
  <Paragraphs>77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Capire con le figure 1</vt:lpstr>
      <vt:lpstr>Lezioni e libri: mezzo primario per informare e insegnare</vt:lpstr>
      <vt:lpstr>Presentazione standard di PowerPoint</vt:lpstr>
      <vt:lpstr>Presentazione standard di PowerPoint</vt:lpstr>
      <vt:lpstr>Condizioni           Risultati: </vt:lpstr>
      <vt:lpstr>Presentazione standard di PowerPoint</vt:lpstr>
      <vt:lpstr>Presentazione standard di PowerPoint</vt:lpstr>
      <vt:lpstr>“Una figura vale 10.000 parole”</vt:lpstr>
      <vt:lpstr>Presentazione standard di PowerPoint</vt:lpstr>
      <vt:lpstr>Presentazione standard di PowerPoint</vt:lpstr>
      <vt:lpstr>Integrazione di testo e figure</vt:lpstr>
      <vt:lpstr>Presentazione standard di PowerPoint</vt:lpstr>
      <vt:lpstr>Presentazione standard di PowerPoint</vt:lpstr>
      <vt:lpstr>II soluzione: eliminazione</vt:lpstr>
      <vt:lpstr>III soluzione: due modalità’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Acer</dc:creator>
  <cp:lastModifiedBy>Acer</cp:lastModifiedBy>
  <cp:revision>2</cp:revision>
  <dcterms:created xsi:type="dcterms:W3CDTF">2020-03-27T10:20:49Z</dcterms:created>
  <dcterms:modified xsi:type="dcterms:W3CDTF">2020-03-27T10:29:36Z</dcterms:modified>
</cp:coreProperties>
</file>