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76" r:id="rId5"/>
    <p:sldId id="259" r:id="rId6"/>
    <p:sldId id="304" r:id="rId7"/>
    <p:sldId id="315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265" r:id="rId19"/>
    <p:sldId id="303" r:id="rId20"/>
    <p:sldId id="260" r:id="rId21"/>
    <p:sldId id="270" r:id="rId22"/>
    <p:sldId id="271" r:id="rId23"/>
    <p:sldId id="272" r:id="rId24"/>
    <p:sldId id="273" r:id="rId25"/>
    <p:sldId id="274" r:id="rId26"/>
    <p:sldId id="261" r:id="rId27"/>
    <p:sldId id="262" r:id="rId28"/>
    <p:sldId id="275" r:id="rId29"/>
    <p:sldId id="316" r:id="rId30"/>
    <p:sldId id="263" r:id="rId31"/>
    <p:sldId id="264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266" r:id="rId41"/>
    <p:sldId id="267" r:id="rId42"/>
    <p:sldId id="268" r:id="rId43"/>
    <p:sldId id="269" r:id="rId44"/>
    <p:sldId id="317" r:id="rId45"/>
    <p:sldId id="300" r:id="rId46"/>
    <p:sldId id="301" r:id="rId47"/>
    <p:sldId id="302" r:id="rId48"/>
    <p:sldId id="318" r:id="rId49"/>
    <p:sldId id="320" r:id="rId50"/>
    <p:sldId id="324" r:id="rId51"/>
    <p:sldId id="321" r:id="rId52"/>
    <p:sldId id="325" r:id="rId53"/>
    <p:sldId id="323" r:id="rId54"/>
    <p:sldId id="330" r:id="rId55"/>
    <p:sldId id="331" r:id="rId56"/>
    <p:sldId id="332" r:id="rId57"/>
    <p:sldId id="333" r:id="rId58"/>
    <p:sldId id="334" r:id="rId59"/>
    <p:sldId id="335" r:id="rId60"/>
    <p:sldId id="336" r:id="rId61"/>
    <p:sldId id="277" r:id="rId62"/>
    <p:sldId id="322" r:id="rId63"/>
    <p:sldId id="319" r:id="rId64"/>
    <p:sldId id="342" r:id="rId65"/>
    <p:sldId id="337" r:id="rId66"/>
    <p:sldId id="279" r:id="rId67"/>
    <p:sldId id="362" r:id="rId68"/>
    <p:sldId id="338" r:id="rId69"/>
    <p:sldId id="278" r:id="rId70"/>
    <p:sldId id="280" r:id="rId71"/>
    <p:sldId id="349" r:id="rId72"/>
    <p:sldId id="350" r:id="rId73"/>
    <p:sldId id="351" r:id="rId74"/>
    <p:sldId id="352" r:id="rId75"/>
    <p:sldId id="353" r:id="rId76"/>
    <p:sldId id="354" r:id="rId77"/>
    <p:sldId id="355" r:id="rId78"/>
    <p:sldId id="356" r:id="rId79"/>
    <p:sldId id="357" r:id="rId80"/>
    <p:sldId id="358" r:id="rId81"/>
    <p:sldId id="359" r:id="rId82"/>
    <p:sldId id="360" r:id="rId83"/>
    <p:sldId id="281" r:id="rId84"/>
    <p:sldId id="282" r:id="rId85"/>
    <p:sldId id="367" r:id="rId86"/>
    <p:sldId id="368" r:id="rId87"/>
    <p:sldId id="341" r:id="rId88"/>
    <p:sldId id="286" r:id="rId89"/>
    <p:sldId id="287" r:id="rId90"/>
    <p:sldId id="344" r:id="rId91"/>
    <p:sldId id="369" r:id="rId92"/>
    <p:sldId id="370" r:id="rId93"/>
    <p:sldId id="371" r:id="rId9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566"/>
    <p:restoredTop sz="93112"/>
  </p:normalViewPr>
  <p:slideViewPr>
    <p:cSldViewPr snapToGrid="0" snapToObjects="1">
      <p:cViewPr varScale="1">
        <p:scale>
          <a:sx n="65" d="100"/>
          <a:sy n="65" d="100"/>
        </p:scale>
        <p:origin x="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059D9E-488A-D44F-9D8D-E432747AD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B009115-CDE3-C146-AC40-15414C9E3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BAAD53-3B4D-CB4F-BC11-2FB97CE2F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FE443D-C491-1343-8CB6-3F7EE43C4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5432A7-FDAA-7C41-BBA8-1143F2DEF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179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C35076-918E-FE47-ABF7-A592A6DD1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4E9F1BE-16CF-EF42-BDB4-9738AF7D4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E46960-BB89-414D-8E3B-D34F95880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0428F5-0A7B-A94D-9C09-09CCB369D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D2ADB1-73CA-234E-A281-CF07DE44E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2826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E6C729F-8054-7F4D-BC99-918784A178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68B5423-F7BA-464C-8D84-F5158B407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50EEC7-00FD-6143-8B61-E285CE0F0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854219-E2DF-A941-8E12-3B243661D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D50D95-170C-E24B-9246-98AA3F17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533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2761BE-9E22-D944-8677-72E501184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817E90-C0BB-264B-A58A-D12285A3C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637CEE-4B67-B44F-BBE1-3B0CD9518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0BE2FB-93DC-C04D-866D-60E2D231F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CD70F7-5651-BE44-A088-747C36D56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223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EDA153-8884-D74D-B2A5-C189A5E07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17BFF0-ECFE-1242-992F-4496DE99D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762BEE-996D-A544-A181-56E11DF12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5CC561-05EB-5849-98C9-6CB2E9E41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36764F-C865-F34D-993A-C32E47DA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829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41020A-7726-E640-B9BB-9CCFAC580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69DA68-8EA3-264B-8D55-C5FE871FF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2308576-6A2F-B042-85E4-5FD172F94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4B9E10-47B6-B341-B62B-8CBA7EBE8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3E2173-DA97-6B44-AB1F-CB09A62B1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9ACEB8-21F5-B748-8F75-4FFF410CF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7510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CCC5EB-D7C3-0349-89D6-FE04A23C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17FAE82-C2BD-D94D-B817-14DED6EB6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BF6B59C-B180-A948-8682-28BBAE141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E491F4D-8F51-2148-8A3E-BDF06FBAB5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58A7C3E-09D0-9F4B-A0E4-BD6BB392BF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0FFD237-4AFC-704D-9680-069E65EA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03BE9A2-4471-3F45-8137-2BFA3F0DD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F1A6F76-DF60-B74A-8B7C-749092D7E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3591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1B800E-9DA4-EE4B-B652-E4428D8EF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CD53B1A-449A-B74F-BDC3-EC394A3A2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F889788-E7CC-614F-92F5-869BAA04F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AF3FF9-DE3B-AF4F-800C-7821925F2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0411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845DC78-584B-9142-91F7-7159DCA5E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F2581DE-5594-B949-9359-C79D4DEF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A5A0346-38AE-B844-9AFD-BF415DD6D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9995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80866E-BD6E-0641-B985-5B2C8771E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CCB154-8609-E74D-BC0D-5601757DC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DCAFA16-8E2B-3C4C-BA61-0A4B54C03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6DEE9C-1661-AA47-85AD-8473C77B3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88299D-56BC-9944-99AF-F1CB17F70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5CC62C2-BB1D-904E-A097-5ED9A9A4C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3150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9191CA-DAAE-5A41-BC8B-EF18DA579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4D1699A-6BDD-4D49-9C25-EE5CA03CF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54F1A40-0D55-D44D-A8D8-6A975E7C5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F85C326-496D-744D-94B5-AAE586234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8C83F9-6FC6-9647-9FBC-9B93E8199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469794-6F11-354C-9BB3-0BBC8EFB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5795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B9BE1E6-0A3F-C749-8307-B3294FCB8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FD69BE9-1148-544A-9504-8C9777F33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2767E3-2816-8A42-ADDC-877BD17FE4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00B0E-4ED3-ED4D-B709-36FB8BF9B6A4}" type="datetimeFigureOut">
              <a:rPr lang="it-IT" smtClean="0"/>
              <a:t>21/10/19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D10E39-7D70-1B40-97D8-A60B919DD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6BA787-6840-3D42-BC27-A183B1E09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E396F-F5FE-794C-B847-C7434F9D7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478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21036260-4B9D-384B-BBCC-C0FFB67B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6071" y="2568367"/>
            <a:ext cx="9144000" cy="1655762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rgbClr val="FF0000"/>
                </a:solidFill>
              </a:rPr>
              <a:t>IL COLLO</a:t>
            </a:r>
          </a:p>
          <a:p>
            <a:r>
              <a:rPr lang="it-IT" sz="4000" dirty="0">
                <a:solidFill>
                  <a:srgbClr val="FF0000"/>
                </a:solidFill>
              </a:rPr>
              <a:t>Topografica e sistematica</a:t>
            </a:r>
          </a:p>
        </p:txBody>
      </p:sp>
    </p:spTree>
    <p:extLst>
      <p:ext uri="{BB962C8B-B14F-4D97-AF65-F5344CB8AC3E}">
        <p14:creationId xmlns:p14="http://schemas.microsoft.com/office/powerpoint/2010/main" val="3794643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3297C5-454B-4A47-94D7-4ED20B310F2E}" type="slidenum">
              <a:rPr lang="it-IT"/>
              <a:pPr>
                <a:defRPr/>
              </a:pPr>
              <a:t>10</a:t>
            </a:fld>
            <a:endParaRPr lang="it-IT"/>
          </a:p>
        </p:txBody>
      </p:sp>
      <p:pic>
        <p:nvPicPr>
          <p:cNvPr id="36865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7438" y="620714"/>
            <a:ext cx="446405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Immagin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25" y="260350"/>
            <a:ext cx="4567238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Immagin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2826" y="3949700"/>
            <a:ext cx="3021013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arrotondato 5"/>
          <p:cNvSpPr/>
          <p:nvPr/>
        </p:nvSpPr>
        <p:spPr>
          <a:xfrm>
            <a:off x="5287964" y="1055689"/>
            <a:ext cx="714375" cy="2381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9621838" y="1719264"/>
            <a:ext cx="950912" cy="2619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6456364" y="1746251"/>
            <a:ext cx="719137" cy="2270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4495801" y="6273800"/>
            <a:ext cx="792163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6872" name="Rettangolo 10"/>
          <p:cNvSpPr>
            <a:spLocks noChangeArrowheads="1"/>
          </p:cNvSpPr>
          <p:nvPr/>
        </p:nvSpPr>
        <p:spPr bwMode="auto">
          <a:xfrm>
            <a:off x="5951538" y="5013325"/>
            <a:ext cx="4572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600">
                <a:solidFill>
                  <a:srgbClr val="C00000"/>
                </a:solidFill>
                <a:latin typeface="Comic Sans MS" pitchFamily="66" charset="0"/>
              </a:rPr>
              <a:t>Muscolo MILOIOIDEO</a:t>
            </a:r>
            <a:r>
              <a:rPr lang="it-IT" sz="1600">
                <a:latin typeface="Comic Sans MS" pitchFamily="66" charset="0"/>
              </a:rPr>
              <a:t>: osso ioide fisso abbassa la mandibola; osso ioide e mandibola fissi flessione testa e collo; innalza osso ioide e pavimento cavità  buccale durante la deglutizione; osso ioide e mandibola fissi flessione testa e collo (nervo miloiodeo)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3216276" y="4365625"/>
            <a:ext cx="792163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5061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8E3BA-E2D3-4379-94A9-0D7A36B121B2}" type="slidenum">
              <a:rPr lang="it-IT"/>
              <a:pPr>
                <a:defRPr/>
              </a:pPr>
              <a:t>11</a:t>
            </a:fld>
            <a:endParaRPr lang="it-IT"/>
          </a:p>
        </p:txBody>
      </p:sp>
      <p:pic>
        <p:nvPicPr>
          <p:cNvPr id="37889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8925" y="196850"/>
            <a:ext cx="5943600" cy="517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arrotondato 6"/>
          <p:cNvSpPr/>
          <p:nvPr/>
        </p:nvSpPr>
        <p:spPr>
          <a:xfrm>
            <a:off x="6249988" y="2025651"/>
            <a:ext cx="792162" cy="1619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37891" name="Immagin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1557338"/>
            <a:ext cx="3287712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tangolo arrotondato 13"/>
          <p:cNvSpPr/>
          <p:nvPr/>
        </p:nvSpPr>
        <p:spPr>
          <a:xfrm>
            <a:off x="7464426" y="2420939"/>
            <a:ext cx="898525" cy="1619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>
            <a:off x="9748838" y="3789364"/>
            <a:ext cx="868362" cy="1619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7894" name="CasellaDiTesto 22"/>
          <p:cNvSpPr txBox="1">
            <a:spLocks noChangeArrowheads="1"/>
          </p:cNvSpPr>
          <p:nvPr/>
        </p:nvSpPr>
        <p:spPr bwMode="auto">
          <a:xfrm>
            <a:off x="2063751" y="5940425"/>
            <a:ext cx="82089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solidFill>
                  <a:srgbClr val="C00000"/>
                </a:solidFill>
                <a:latin typeface="Comic Sans MS" pitchFamily="66" charset="0"/>
              </a:rPr>
              <a:t>Muscolo GENIOIOIDEO</a:t>
            </a:r>
            <a:r>
              <a:rPr lang="it-IT" sz="1600">
                <a:latin typeface="Comic Sans MS" pitchFamily="66" charset="0"/>
              </a:rPr>
              <a:t>: innalza l’osso ioide; osso ioide fisso abbassa la mandibola; osso ioide e mandibola fissi flessione testa e collo (primo nervo spinale cervicale)</a:t>
            </a:r>
          </a:p>
        </p:txBody>
      </p:sp>
    </p:spTree>
    <p:extLst>
      <p:ext uri="{BB962C8B-B14F-4D97-AF65-F5344CB8AC3E}">
        <p14:creationId xmlns:p14="http://schemas.microsoft.com/office/powerpoint/2010/main" val="1061536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2B38B9-9345-4815-94B4-9F749641FC83}" type="slidenum">
              <a:rPr lang="it-IT"/>
              <a:pPr>
                <a:defRPr/>
              </a:pPr>
              <a:t>12</a:t>
            </a:fld>
            <a:endParaRPr lang="it-IT"/>
          </a:p>
        </p:txBody>
      </p:sp>
      <p:pic>
        <p:nvPicPr>
          <p:cNvPr id="38913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2139" y="836614"/>
            <a:ext cx="4960937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ttangolo 4"/>
          <p:cNvSpPr>
            <a:spLocks noChangeArrowheads="1"/>
          </p:cNvSpPr>
          <p:nvPr/>
        </p:nvSpPr>
        <p:spPr bwMode="auto">
          <a:xfrm>
            <a:off x="2284413" y="5868988"/>
            <a:ext cx="7988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solidFill>
                  <a:srgbClr val="C00000"/>
                </a:solidFill>
                <a:latin typeface="Comic Sans MS" pitchFamily="66" charset="0"/>
              </a:rPr>
              <a:t>Muscolo STILOIOIDEO</a:t>
            </a:r>
            <a:r>
              <a:rPr lang="it-IT" sz="1600">
                <a:latin typeface="Comic Sans MS" pitchFamily="66" charset="0"/>
              </a:rPr>
              <a:t>: innalza l’osso ioide; osso ioide fisso flessione testa e collo (nervo facciale)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9545639" y="2455863"/>
            <a:ext cx="714375" cy="215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38916" name="Immagin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8926" y="836613"/>
            <a:ext cx="404971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arrotondato 11"/>
          <p:cNvSpPr/>
          <p:nvPr/>
        </p:nvSpPr>
        <p:spPr>
          <a:xfrm>
            <a:off x="4548188" y="2251075"/>
            <a:ext cx="785812" cy="2174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1119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23611-91B7-435C-B82D-4CFBE51C5054}" type="slidenum">
              <a:rPr lang="it-IT"/>
              <a:pPr>
                <a:defRPr/>
              </a:pPr>
              <a:t>13</a:t>
            </a:fld>
            <a:endParaRPr lang="it-IT"/>
          </a:p>
        </p:txBody>
      </p:sp>
      <p:sp>
        <p:nvSpPr>
          <p:cNvPr id="39937" name="Rectangle 6"/>
          <p:cNvSpPr>
            <a:spLocks noChangeArrowheads="1"/>
          </p:cNvSpPr>
          <p:nvPr/>
        </p:nvSpPr>
        <p:spPr bwMode="auto">
          <a:xfrm>
            <a:off x="2855914" y="115888"/>
            <a:ext cx="67087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800" b="1">
                <a:solidFill>
                  <a:schemeClr val="tx2"/>
                </a:solidFill>
                <a:latin typeface="Comic Sans MS" pitchFamily="66" charset="0"/>
              </a:rPr>
              <a:t>MUSCOLI SOTTOIOIDEI</a:t>
            </a:r>
          </a:p>
        </p:txBody>
      </p:sp>
      <p:pic>
        <p:nvPicPr>
          <p:cNvPr id="39938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8138" y="1131889"/>
            <a:ext cx="5943600" cy="517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arrotondato 6"/>
          <p:cNvSpPr/>
          <p:nvPr/>
        </p:nvSpPr>
        <p:spPr>
          <a:xfrm>
            <a:off x="6289676" y="3597276"/>
            <a:ext cx="792163" cy="1619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6238876" y="4437064"/>
            <a:ext cx="1025525" cy="1619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1608138" y="4598988"/>
            <a:ext cx="792162" cy="1635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6289676" y="5013326"/>
            <a:ext cx="974725" cy="1619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39943" name="Immagin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75525" y="549275"/>
            <a:ext cx="332898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tangolo arrotondato 14"/>
          <p:cNvSpPr/>
          <p:nvPr/>
        </p:nvSpPr>
        <p:spPr>
          <a:xfrm>
            <a:off x="9696451" y="2030413"/>
            <a:ext cx="792163" cy="1635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7175501" y="4292601"/>
            <a:ext cx="3527425" cy="2493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Muscolo OMOIOIDEO</a:t>
            </a:r>
            <a:r>
              <a:rPr lang="it-IT" sz="1200" dirty="0">
                <a:latin typeface="Comic Sans MS" panose="030F0702030302020204" pitchFamily="66" charset="0"/>
              </a:rPr>
              <a:t>: abbassa l’osso ioide; osso ioide fisso flessione testa e collo (primi 3 nervi cervicali spinali)</a:t>
            </a:r>
          </a:p>
          <a:p>
            <a:pPr>
              <a:defRPr/>
            </a:pPr>
            <a:r>
              <a:rPr lang="it-IT" sz="1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Muscolo STERNOIOIDEO</a:t>
            </a:r>
            <a:r>
              <a:rPr lang="it-IT" sz="1200" dirty="0">
                <a:latin typeface="Comic Sans MS" panose="030F0702030302020204" pitchFamily="66" charset="0"/>
              </a:rPr>
              <a:t>: abbassa l’osso ioide; osso ioide fisso flessione testa e collo (primi 3 nervi cervicali spinali)</a:t>
            </a:r>
          </a:p>
          <a:p>
            <a:pPr>
              <a:defRPr/>
            </a:pPr>
            <a:r>
              <a:rPr lang="it-IT" sz="1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Muscolo STERNOTIROIDEO</a:t>
            </a:r>
            <a:r>
              <a:rPr lang="it-IT" sz="1200" dirty="0">
                <a:latin typeface="Comic Sans MS" panose="030F0702030302020204" pitchFamily="66" charset="0"/>
              </a:rPr>
              <a:t>: abbassa l’osso ioide; abbassa la laringe; osso ioide fisso flessione testa e collo (primi 3 nervi cervicali spinali)</a:t>
            </a:r>
          </a:p>
          <a:p>
            <a:pPr>
              <a:defRPr/>
            </a:pPr>
            <a:r>
              <a:rPr lang="it-IT" sz="1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Muscolo TIROIOIDEO</a:t>
            </a:r>
            <a:r>
              <a:rPr lang="it-IT" sz="1200" dirty="0">
                <a:latin typeface="Comic Sans MS" panose="030F0702030302020204" pitchFamily="66" charset="0"/>
              </a:rPr>
              <a:t>: abbassa l’osso ioide; osso ioide fisso eleva la laringe; flessione testa e collo (primo nervo cervicale spinale)</a:t>
            </a:r>
          </a:p>
        </p:txBody>
      </p:sp>
    </p:spTree>
    <p:extLst>
      <p:ext uri="{BB962C8B-B14F-4D97-AF65-F5344CB8AC3E}">
        <p14:creationId xmlns:p14="http://schemas.microsoft.com/office/powerpoint/2010/main" val="801649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0917E6-F95E-44EF-BEDF-EBF6A1504B3B}" type="slidenum">
              <a:rPr lang="it-IT"/>
              <a:pPr>
                <a:defRPr/>
              </a:pPr>
              <a:t>14</a:t>
            </a:fld>
            <a:endParaRPr lang="it-IT"/>
          </a:p>
        </p:txBody>
      </p:sp>
      <p:sp>
        <p:nvSpPr>
          <p:cNvPr id="40961" name="Rectangle 6"/>
          <p:cNvSpPr>
            <a:spLocks noChangeArrowheads="1"/>
          </p:cNvSpPr>
          <p:nvPr/>
        </p:nvSpPr>
        <p:spPr bwMode="auto">
          <a:xfrm>
            <a:off x="2855914" y="188913"/>
            <a:ext cx="67087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800" b="1">
                <a:solidFill>
                  <a:schemeClr val="tx2"/>
                </a:solidFill>
                <a:latin typeface="Comic Sans MS" pitchFamily="66" charset="0"/>
              </a:rPr>
              <a:t>MUSCOLI PREVERTEBRALI</a:t>
            </a:r>
          </a:p>
        </p:txBody>
      </p:sp>
      <p:pic>
        <p:nvPicPr>
          <p:cNvPr id="40962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7388" y="1527176"/>
            <a:ext cx="40005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6"/>
          <p:cNvSpPr>
            <a:spLocks noChangeArrowheads="1"/>
          </p:cNvSpPr>
          <p:nvPr/>
        </p:nvSpPr>
        <p:spPr bwMode="auto">
          <a:xfrm>
            <a:off x="2771776" y="5589588"/>
            <a:ext cx="67087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1600">
                <a:latin typeface="Comic Sans MS" pitchFamily="66" charset="0"/>
              </a:rPr>
              <a:t>VISIONE ANTERIORE</a:t>
            </a:r>
          </a:p>
        </p:txBody>
      </p:sp>
      <p:sp>
        <p:nvSpPr>
          <p:cNvPr id="5" name="Rettangolo arrotondato 4"/>
          <p:cNvSpPr/>
          <p:nvPr/>
        </p:nvSpPr>
        <p:spPr>
          <a:xfrm>
            <a:off x="4524376" y="1525588"/>
            <a:ext cx="1127125" cy="2587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2433638" y="2519363"/>
            <a:ext cx="919162" cy="2587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5010151" y="3013076"/>
            <a:ext cx="987425" cy="2571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40967" name="Immagin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1900" y="1755775"/>
            <a:ext cx="4237038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arrotondato 8"/>
          <p:cNvSpPr/>
          <p:nvPr/>
        </p:nvSpPr>
        <p:spPr>
          <a:xfrm>
            <a:off x="6456363" y="2884488"/>
            <a:ext cx="863600" cy="6080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9634539" y="2306639"/>
            <a:ext cx="865187" cy="4333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9551989" y="3089275"/>
            <a:ext cx="865187" cy="4333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0971" name="Rettangolo 11"/>
          <p:cNvSpPr>
            <a:spLocks noChangeArrowheads="1"/>
          </p:cNvSpPr>
          <p:nvPr/>
        </p:nvSpPr>
        <p:spPr bwMode="auto">
          <a:xfrm>
            <a:off x="3171825" y="6190457"/>
            <a:ext cx="6569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omic Sans MS" pitchFamily="66" charset="0"/>
              </a:rPr>
              <a:t>(Tutti innervati dai rami anteriori dei nervi spinali cervicali)</a:t>
            </a:r>
          </a:p>
        </p:txBody>
      </p:sp>
    </p:spTree>
    <p:extLst>
      <p:ext uri="{BB962C8B-B14F-4D97-AF65-F5344CB8AC3E}">
        <p14:creationId xmlns:p14="http://schemas.microsoft.com/office/powerpoint/2010/main" val="56560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010DC-50DA-41A1-A9FB-A57126C75C34}" type="slidenum">
              <a:rPr lang="it-IT"/>
              <a:pPr>
                <a:defRPr/>
              </a:pPr>
              <a:t>15</a:t>
            </a:fld>
            <a:endParaRPr lang="it-IT"/>
          </a:p>
        </p:txBody>
      </p:sp>
      <p:pic>
        <p:nvPicPr>
          <p:cNvPr id="41985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1484314"/>
            <a:ext cx="553402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Immagin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6726" y="2589214"/>
            <a:ext cx="3851275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6"/>
          <p:cNvSpPr>
            <a:spLocks noChangeArrowheads="1"/>
          </p:cNvSpPr>
          <p:nvPr/>
        </p:nvSpPr>
        <p:spPr bwMode="auto">
          <a:xfrm>
            <a:off x="2768601" y="260351"/>
            <a:ext cx="67087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800" b="1">
                <a:solidFill>
                  <a:srgbClr val="C00000"/>
                </a:solidFill>
                <a:latin typeface="Comic Sans MS" pitchFamily="66" charset="0"/>
              </a:rPr>
              <a:t>MUSCOLI LATERALI del COLLO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6888163" y="3021014"/>
            <a:ext cx="863600" cy="5540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5783263" y="4365625"/>
            <a:ext cx="1079500" cy="5032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1524000" y="4310063"/>
            <a:ext cx="1244600" cy="304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1991" name="CasellaDiTesto 8"/>
          <p:cNvSpPr txBox="1">
            <a:spLocks noChangeArrowheads="1"/>
          </p:cNvSpPr>
          <p:nvPr/>
        </p:nvSpPr>
        <p:spPr bwMode="auto">
          <a:xfrm>
            <a:off x="1774826" y="6381750"/>
            <a:ext cx="25257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omic Sans MS" pitchFamily="66" charset="0"/>
              </a:rPr>
              <a:t>+ Muscolo PLATISMA</a:t>
            </a:r>
          </a:p>
        </p:txBody>
      </p:sp>
    </p:spTree>
    <p:extLst>
      <p:ext uri="{BB962C8B-B14F-4D97-AF65-F5344CB8AC3E}">
        <p14:creationId xmlns:p14="http://schemas.microsoft.com/office/powerpoint/2010/main" val="1384058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085C9-4A98-419D-BEDD-3D7864C73D14}" type="slidenum">
              <a:rPr lang="it-IT"/>
              <a:pPr>
                <a:defRPr/>
              </a:pPr>
              <a:t>16</a:t>
            </a:fld>
            <a:endParaRPr lang="it-IT"/>
          </a:p>
        </p:txBody>
      </p:sp>
      <p:pic>
        <p:nvPicPr>
          <p:cNvPr id="43009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8164" y="992189"/>
            <a:ext cx="6035675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arrotondato 2"/>
          <p:cNvSpPr/>
          <p:nvPr/>
        </p:nvSpPr>
        <p:spPr>
          <a:xfrm>
            <a:off x="3003550" y="3189288"/>
            <a:ext cx="1244600" cy="304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3011" name="Rettangolo 3"/>
          <p:cNvSpPr>
            <a:spLocks noChangeArrowheads="1"/>
          </p:cNvSpPr>
          <p:nvPr/>
        </p:nvSpPr>
        <p:spPr bwMode="auto">
          <a:xfrm>
            <a:off x="1558926" y="6308726"/>
            <a:ext cx="82137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latin typeface="Comic Sans MS" pitchFamily="66" charset="0"/>
              </a:rPr>
              <a:t>(Nervo accessorio (XI) e  rami anteriori del secondo e terzo nervo spinale cervicale)</a:t>
            </a:r>
          </a:p>
        </p:txBody>
      </p:sp>
    </p:spTree>
    <p:extLst>
      <p:ext uri="{BB962C8B-B14F-4D97-AF65-F5344CB8AC3E}">
        <p14:creationId xmlns:p14="http://schemas.microsoft.com/office/powerpoint/2010/main" val="3980005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65FA63-2F0D-42F6-B426-4C268200BD54}" type="slidenum">
              <a:rPr lang="it-IT"/>
              <a:pPr>
                <a:defRPr/>
              </a:pPr>
              <a:t>17</a:t>
            </a:fld>
            <a:endParaRPr lang="it-IT"/>
          </a:p>
        </p:txBody>
      </p:sp>
      <p:sp>
        <p:nvSpPr>
          <p:cNvPr id="45057" name="Rectangle 6"/>
          <p:cNvSpPr>
            <a:spLocks noChangeArrowheads="1"/>
          </p:cNvSpPr>
          <p:nvPr/>
        </p:nvSpPr>
        <p:spPr bwMode="auto">
          <a:xfrm>
            <a:off x="2768601" y="404813"/>
            <a:ext cx="67087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800" b="1">
                <a:solidFill>
                  <a:srgbClr val="C00000"/>
                </a:solidFill>
                <a:latin typeface="Comic Sans MS" pitchFamily="66" charset="0"/>
              </a:rPr>
              <a:t>MUSCOLI SUBOCCIPITALI</a:t>
            </a:r>
          </a:p>
        </p:txBody>
      </p:sp>
      <p:pic>
        <p:nvPicPr>
          <p:cNvPr id="45058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2414" y="1916114"/>
            <a:ext cx="6472237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arrotondato 3"/>
          <p:cNvSpPr/>
          <p:nvPr/>
        </p:nvSpPr>
        <p:spPr>
          <a:xfrm>
            <a:off x="5808664" y="1916114"/>
            <a:ext cx="1582737" cy="4333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7391401" y="4868863"/>
            <a:ext cx="1584325" cy="431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7948614" y="4221163"/>
            <a:ext cx="1387475" cy="431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3000375" y="4597400"/>
            <a:ext cx="1385888" cy="431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3817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EE76BC5-0809-CD40-BE0D-7C5241681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34" y="96545"/>
            <a:ext cx="9163879" cy="676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38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099EFE-A098-F142-A0CF-5A5E9CB29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it-IT" dirty="0"/>
              <a:t>Triangoli del collo</a:t>
            </a:r>
          </a:p>
        </p:txBody>
      </p:sp>
    </p:spTree>
    <p:extLst>
      <p:ext uri="{BB962C8B-B14F-4D97-AF65-F5344CB8AC3E}">
        <p14:creationId xmlns:p14="http://schemas.microsoft.com/office/powerpoint/2010/main" val="3440895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0186AB8-455A-8B40-ABDA-EED751399CC1}"/>
              </a:ext>
            </a:extLst>
          </p:cNvPr>
          <p:cNvSpPr txBox="1"/>
          <p:nvPr/>
        </p:nvSpPr>
        <p:spPr>
          <a:xfrm>
            <a:off x="238539" y="783558"/>
            <a:ext cx="683812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400" dirty="0"/>
              <a:t>INFERIORMENTE DALLA LINEA CERVICO-TORACICA: LINEA PASSANTE SUL MARGINE SUPERIORE DEL MANUBRIO DELLO STERNO, SULL’ARTICOLAZIONE STERNOCLAVICOLARE, SULLE CLAVICOLE E SULLE ARTICOLAZIONI ACROMIOCLAVICOLARI. </a:t>
            </a:r>
          </a:p>
          <a:p>
            <a:pPr marL="457200" indent="-457200">
              <a:buFont typeface="+mj-lt"/>
              <a:buAutoNum type="arabicPeriod"/>
            </a:pPr>
            <a:endParaRPr lang="it-IT" sz="2400" dirty="0"/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POSTERIORMENTE INTERSECA IL PROCESSO SPINOSO DI C7 </a:t>
            </a:r>
          </a:p>
          <a:p>
            <a:pPr marL="457200" indent="-457200">
              <a:buFont typeface="+mj-lt"/>
              <a:buAutoNum type="arabicPeriod"/>
            </a:pPr>
            <a:endParaRPr lang="it-IT" sz="2400" dirty="0"/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SUPERIORMENTE DALLA LINEA CERVICO-CEFALICA: LINEA PASSANTE PER IL MARGINE INFERIORE DELLA MANDIBOLA, CHE POSTERIORMENTE SI PROLUNGA SUL PIANO NUCALE FINO ALLA PROTUBERANZA OCCIPITALE ESTERNA.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4048267-33D7-934D-951E-63C41F321FD1}"/>
              </a:ext>
            </a:extLst>
          </p:cNvPr>
          <p:cNvSpPr txBox="1"/>
          <p:nvPr/>
        </p:nvSpPr>
        <p:spPr>
          <a:xfrm>
            <a:off x="238539" y="198783"/>
            <a:ext cx="1530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LIMITI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52CC3EA-F30A-F341-83B4-9726EF908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195" y="1121488"/>
            <a:ext cx="5501693" cy="44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58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E71641-CD47-CF49-BCC7-8903B2D68FA1}"/>
              </a:ext>
            </a:extLst>
          </p:cNvPr>
          <p:cNvSpPr txBox="1"/>
          <p:nvPr/>
        </p:nvSpPr>
        <p:spPr>
          <a:xfrm>
            <a:off x="178903" y="0"/>
            <a:ext cx="3921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TRIANGOLI DEL COLLO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306432C-FDB7-164A-8B1D-3AE6B4DCE7F9}"/>
              </a:ext>
            </a:extLst>
          </p:cNvPr>
          <p:cNvSpPr txBox="1"/>
          <p:nvPr/>
        </p:nvSpPr>
        <p:spPr>
          <a:xfrm>
            <a:off x="178903" y="897040"/>
            <a:ext cx="7096539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IL TRIANGOLO ANTERIORE </a:t>
            </a:r>
            <a:r>
              <a:rPr lang="it-IT" sz="2800" dirty="0"/>
              <a:t>È POSTO ANTERO-SUPERIORMENTE AL MUSCOLO STERNOCLEIDOMASTOIDEO E COMPRENDE I SEGUENTI TRIANGOLI MINORI:</a:t>
            </a:r>
          </a:p>
          <a:p>
            <a:endParaRPr lang="it-IT" sz="2800" dirty="0"/>
          </a:p>
          <a:p>
            <a:r>
              <a:rPr lang="it-IT" sz="2800" dirty="0"/>
              <a:t>- </a:t>
            </a:r>
            <a:r>
              <a:rPr lang="it-IT" sz="2800" dirty="0">
                <a:solidFill>
                  <a:srgbClr val="FF0000"/>
                </a:solidFill>
              </a:rPr>
              <a:t>TRIANGOLO SOTTOMANDIBOLARE </a:t>
            </a:r>
            <a:r>
              <a:rPr lang="it-IT" sz="2800" dirty="0"/>
              <a:t>O DIGASTRICO: CORRISPONDE ALLE PARTI LATERALI DELLA REGIONE SOPRAIOIDEA. DELIMITATO DA ENTRAMBI I LATI DAI DUE VENTRI (ANTERIORE E POSTERIORE) DEL MUSCOLO DIGASTRICO.</a:t>
            </a: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8E40EF-ACCA-6042-95A3-F7A3F5EE8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965" y="1212574"/>
            <a:ext cx="5193020" cy="479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85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536093E-BB1B-394B-AD89-407A48AEB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88" y="139148"/>
            <a:ext cx="8642752" cy="671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44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62930BF-B13F-4348-9ED2-9643469AA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042" y="0"/>
            <a:ext cx="6753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9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3962820-A01A-FA42-8A8B-2CC475DA6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691" y="0"/>
            <a:ext cx="4756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69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9ABCEEF-05DB-1548-8CFC-8E7CD43A8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1679" y="6264"/>
            <a:ext cx="6971104" cy="6851736"/>
          </a:xfrm>
        </p:spPr>
      </p:pic>
    </p:spTree>
    <p:extLst>
      <p:ext uri="{BB962C8B-B14F-4D97-AF65-F5344CB8AC3E}">
        <p14:creationId xmlns:p14="http://schemas.microsoft.com/office/powerpoint/2010/main" val="2386590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10A6C8B-3A00-B34C-B085-8DF1372AE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774" y="218661"/>
            <a:ext cx="8772339" cy="66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02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63BE61E-EC8D-6A48-BE4F-3EC46381A35B}"/>
              </a:ext>
            </a:extLst>
          </p:cNvPr>
          <p:cNvSpPr txBox="1"/>
          <p:nvPr/>
        </p:nvSpPr>
        <p:spPr>
          <a:xfrm>
            <a:off x="178903" y="755374"/>
            <a:ext cx="5756669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- </a:t>
            </a:r>
            <a:r>
              <a:rPr lang="it-IT" sz="2800" dirty="0">
                <a:solidFill>
                  <a:srgbClr val="FF0000"/>
                </a:solidFill>
              </a:rPr>
              <a:t>TRIANGOLO CAROTIDEO</a:t>
            </a:r>
            <a:r>
              <a:rPr lang="it-IT" sz="2800" dirty="0"/>
              <a:t>: CORRISPONDE ALLA PORZIONE SUPERIORE DELLA REGIONE SOTTOIOIDEA, SOPRA IL VENTRE SUPERIORE DEL MUSCOLO OMOIOIDEO.</a:t>
            </a:r>
          </a:p>
          <a:p>
            <a:endParaRPr lang="it-IT" sz="2800" dirty="0"/>
          </a:p>
          <a:p>
            <a:r>
              <a:rPr lang="it-IT" sz="2800" dirty="0">
                <a:solidFill>
                  <a:srgbClr val="FF0000"/>
                </a:solidFill>
              </a:rPr>
              <a:t>- TRIANGOLO MUSCOLARE</a:t>
            </a:r>
            <a:r>
              <a:rPr lang="it-IT" sz="2800" dirty="0"/>
              <a:t>: PORZIONE INFERIORE DELLA REGIONE SOTTOIOIDEA, SOTTO IL VENTRE SUPERIORE DEL MUSCOLO OMOIOIDEO.</a:t>
            </a:r>
          </a:p>
          <a:p>
            <a:endParaRPr lang="it-IT" sz="2800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11ABD0F-1205-714F-9D01-167C6CC77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572" y="357809"/>
            <a:ext cx="5961545" cy="550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40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8AE8B4F-B60D-AB4F-BAD3-5AF9B52E1464}"/>
              </a:ext>
            </a:extLst>
          </p:cNvPr>
          <p:cNvSpPr txBox="1"/>
          <p:nvPr/>
        </p:nvSpPr>
        <p:spPr>
          <a:xfrm>
            <a:off x="397565" y="0"/>
            <a:ext cx="558082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TRIANGOLO POSTERIORE</a:t>
            </a:r>
          </a:p>
          <a:p>
            <a:r>
              <a:rPr lang="it-IT" sz="2800" dirty="0"/>
              <a:t>IL TRIANGOLO POSTERIORE CORRISPONDE ALLO SPAZIO COMPRESO TRA IL MUSCOLO STERNOCLEIDOMASTOIDEO E IL MARGINE LATERALE DEL MUSCOLO TRAPEZIO.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688A99-5D98-B344-B6AB-35E9BBA41492}"/>
              </a:ext>
            </a:extLst>
          </p:cNvPr>
          <p:cNvSpPr txBox="1"/>
          <p:nvPr/>
        </p:nvSpPr>
        <p:spPr>
          <a:xfrm>
            <a:off x="397565" y="3020970"/>
            <a:ext cx="4243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I TRIANGOLI MINORI SONO: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265638B-C05B-654C-9BD0-0336BB237F81}"/>
              </a:ext>
            </a:extLst>
          </p:cNvPr>
          <p:cNvSpPr txBox="1"/>
          <p:nvPr/>
        </p:nvSpPr>
        <p:spPr>
          <a:xfrm>
            <a:off x="397566" y="3544190"/>
            <a:ext cx="59833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 </a:t>
            </a:r>
            <a:r>
              <a:rPr lang="it-IT" sz="2800" dirty="0">
                <a:solidFill>
                  <a:srgbClr val="FF0000"/>
                </a:solidFill>
              </a:rPr>
              <a:t>TRIANGOLO OCCIPITALE</a:t>
            </a:r>
            <a:r>
              <a:rPr lang="it-IT" sz="2800" dirty="0"/>
              <a:t>: PORZIONE DELLA REGIONE SOPRACLAVICOLARE, SOPRA IL MUSCOLO OMOIOIDEO</a:t>
            </a:r>
          </a:p>
          <a:p>
            <a:r>
              <a:rPr lang="it-IT" sz="2800" dirty="0">
                <a:solidFill>
                  <a:srgbClr val="FF0000"/>
                </a:solidFill>
              </a:rPr>
              <a:t>TRIANGOLO SOPRACLAVICOLARE</a:t>
            </a:r>
            <a:r>
              <a:rPr lang="it-IT" sz="2800" dirty="0"/>
              <a:t>: PORZIONE DELLA REGIONE SOPRACLAVICOLARE SOTTO IL MUSCOLO OMOIOIDEO.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BC71A9F-6AD9-9B4F-9470-7254231E5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47"/>
          <a:stretch/>
        </p:blipFill>
        <p:spPr>
          <a:xfrm>
            <a:off x="5759725" y="1301904"/>
            <a:ext cx="6432275" cy="380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41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BFE72E1-67A5-D748-BC73-4BA0EFB23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464" y="0"/>
            <a:ext cx="4969072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77E3B72-B8E5-B04E-82DB-C99999DE415E}"/>
              </a:ext>
            </a:extLst>
          </p:cNvPr>
          <p:cNvSpPr txBox="1"/>
          <p:nvPr/>
        </p:nvSpPr>
        <p:spPr>
          <a:xfrm>
            <a:off x="159026" y="218660"/>
            <a:ext cx="3153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Focus arteria vertebrale</a:t>
            </a:r>
          </a:p>
        </p:txBody>
      </p:sp>
    </p:spTree>
    <p:extLst>
      <p:ext uri="{BB962C8B-B14F-4D97-AF65-F5344CB8AC3E}">
        <p14:creationId xmlns:p14="http://schemas.microsoft.com/office/powerpoint/2010/main" val="2264802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71E800-7175-6040-8905-A743AAB9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218" y="49695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dirty="0"/>
              <a:t>Gli strati del del collo</a:t>
            </a:r>
            <a:br>
              <a:rPr lang="it-IT" dirty="0"/>
            </a:br>
            <a:br>
              <a:rPr lang="it-IT" dirty="0"/>
            </a:br>
            <a:r>
              <a:rPr lang="it-IT" dirty="0"/>
              <a:t>Approfondimento sulle fasce</a:t>
            </a:r>
          </a:p>
        </p:txBody>
      </p:sp>
    </p:spTree>
    <p:extLst>
      <p:ext uri="{BB962C8B-B14F-4D97-AF65-F5344CB8AC3E}">
        <p14:creationId xmlns:p14="http://schemas.microsoft.com/office/powerpoint/2010/main" val="2284136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489B081-A96D-B745-ADBA-57162FC8CF12}"/>
              </a:ext>
            </a:extLst>
          </p:cNvPr>
          <p:cNvSpPr txBox="1"/>
          <p:nvPr/>
        </p:nvSpPr>
        <p:spPr>
          <a:xfrm>
            <a:off x="159026" y="159026"/>
            <a:ext cx="3506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REGIONI DEL COLLO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9995B6B-6996-114B-8464-EC5172CEBCBD}"/>
              </a:ext>
            </a:extLst>
          </p:cNvPr>
          <p:cNvSpPr txBox="1"/>
          <p:nvPr/>
        </p:nvSpPr>
        <p:spPr>
          <a:xfrm>
            <a:off x="159026" y="682246"/>
            <a:ext cx="783203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Una prima suddivisione del collo permette di riconoscere: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200" dirty="0"/>
              <a:t>Regione posteriore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200" dirty="0"/>
              <a:t>Regione anteriore.</a:t>
            </a:r>
          </a:p>
          <a:p>
            <a:r>
              <a:rPr lang="it-IT" sz="3200" dirty="0"/>
              <a:t>La regione </a:t>
            </a:r>
            <a:r>
              <a:rPr lang="it-IT" sz="3200" dirty="0">
                <a:solidFill>
                  <a:srgbClr val="FF0000"/>
                </a:solidFill>
              </a:rPr>
              <a:t>posteriore</a:t>
            </a:r>
            <a:r>
              <a:rPr lang="it-IT" sz="3200" dirty="0"/>
              <a:t> è considerata, dal punto di vista anatomico, parte del tronco, </a:t>
            </a:r>
            <a:r>
              <a:rPr lang="it-IT" sz="3200" dirty="0" err="1"/>
              <a:t>poiche</a:t>
            </a:r>
            <a:r>
              <a:rPr lang="it-IT" sz="3200" dirty="0"/>
              <a:t>́ con esso ha in comune: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200" dirty="0"/>
              <a:t>Muscoli (trapezio e spinali propriamente detti) 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200" dirty="0"/>
              <a:t>Legamenti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3200" dirty="0"/>
              <a:t>Rachide.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686AEE9-3745-A249-AB1D-77F94BB96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676" y="159026"/>
            <a:ext cx="2725254" cy="363367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FC94E07-98FB-384A-872C-0C670952A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3650" y="4432852"/>
            <a:ext cx="3069556" cy="203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48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A4CD40E-5BE3-3844-8D8E-EB5119C31D10}"/>
              </a:ext>
            </a:extLst>
          </p:cNvPr>
          <p:cNvSpPr txBox="1"/>
          <p:nvPr/>
        </p:nvSpPr>
        <p:spPr>
          <a:xfrm>
            <a:off x="0" y="159026"/>
            <a:ext cx="3376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GLI STRATI DEL COLLO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E9BB875-B40C-CF41-843A-BF60DE1959CD}"/>
              </a:ext>
            </a:extLst>
          </p:cNvPr>
          <p:cNvSpPr txBox="1"/>
          <p:nvPr/>
        </p:nvSpPr>
        <p:spPr>
          <a:xfrm>
            <a:off x="0" y="841272"/>
            <a:ext cx="5744817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IL COLLO APPARE COSTITUITO DA UNA SERIE DI STRATI, CHE DALLA SUPERFICIE ALLA PROFONDITÀ SONO:</a:t>
            </a:r>
          </a:p>
          <a:p>
            <a:r>
              <a:rPr lang="it-IT" sz="2800" dirty="0"/>
              <a:t>- </a:t>
            </a:r>
            <a:r>
              <a:rPr lang="it-IT" sz="2800" dirty="0">
                <a:solidFill>
                  <a:srgbClr val="FF0000"/>
                </a:solidFill>
              </a:rPr>
              <a:t>CUTE ANTERIORE DEL COLLO</a:t>
            </a:r>
          </a:p>
          <a:p>
            <a:r>
              <a:rPr lang="it-IT" sz="2800" dirty="0"/>
              <a:t>- </a:t>
            </a:r>
            <a:r>
              <a:rPr lang="it-IT" sz="2800" dirty="0">
                <a:solidFill>
                  <a:srgbClr val="FF0000"/>
                </a:solidFill>
              </a:rPr>
              <a:t>SOTTOCUTE</a:t>
            </a:r>
            <a:r>
              <a:rPr lang="it-IT" sz="2800" dirty="0"/>
              <a:t> CON IL MUSCOLO PLATISMA, I VASI E I NERVI SUPERFICIALI</a:t>
            </a:r>
          </a:p>
          <a:p>
            <a:r>
              <a:rPr lang="it-IT" sz="2800" dirty="0"/>
              <a:t>- </a:t>
            </a:r>
            <a:r>
              <a:rPr lang="it-IT" sz="2800" dirty="0">
                <a:solidFill>
                  <a:srgbClr val="FF0000"/>
                </a:solidFill>
              </a:rPr>
              <a:t>FASCIA CERVICALE SUPERFICIALE</a:t>
            </a:r>
            <a:r>
              <a:rPr lang="it-IT" sz="2800" dirty="0"/>
              <a:t>, CHE ACCOGLIE IN UNO SDOPPIAMENTO IL MUSCOLO STERNOCLEIDOMASTOIDEO.</a:t>
            </a:r>
          </a:p>
          <a:p>
            <a:r>
              <a:rPr lang="it-IT" sz="2800" dirty="0"/>
              <a:t>- </a:t>
            </a:r>
            <a:r>
              <a:rPr lang="it-IT" sz="2800" dirty="0">
                <a:solidFill>
                  <a:srgbClr val="FF0000"/>
                </a:solidFill>
              </a:rPr>
              <a:t>MUSCOLI SOPRAIOIDEI E SOTTOIOIDEI </a:t>
            </a:r>
            <a:r>
              <a:rPr lang="it-IT" sz="2800" dirty="0"/>
              <a:t>A SECONDA DEL LIVELLO A CUI È EFFETTUATA LA SEZIONE.</a:t>
            </a: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9E0C7D4-FA95-7E40-91E6-952ACAC7A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817" y="1053548"/>
            <a:ext cx="6441519" cy="443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79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FA1B030-49E6-034A-997C-48B09CE74C0C}"/>
              </a:ext>
            </a:extLst>
          </p:cNvPr>
          <p:cNvSpPr txBox="1"/>
          <p:nvPr/>
        </p:nvSpPr>
        <p:spPr>
          <a:xfrm>
            <a:off x="159027" y="178905"/>
            <a:ext cx="39756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FASCE DEL COLLO.</a:t>
            </a:r>
          </a:p>
          <a:p>
            <a:r>
              <a:rPr lang="it-IT" sz="2800" dirty="0"/>
              <a:t>NEL COLLO SI POSSONO INDIVIDUARE LE SEGUENTI FASCE: 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- FASCIA CERVICALE SUPERFICIALE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- FASCIA CERVICALE MEDIA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- FASCIA CERVICALE PROFONDA.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1F6423C-B7EA-884F-8AA2-F6817665D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906" y="0"/>
            <a:ext cx="7088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01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D8D4220-2977-C34E-9186-EC95A36089E6}"/>
              </a:ext>
            </a:extLst>
          </p:cNvPr>
          <p:cNvSpPr txBox="1"/>
          <p:nvPr/>
        </p:nvSpPr>
        <p:spPr>
          <a:xfrm>
            <a:off x="0" y="0"/>
            <a:ext cx="3225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FASCIA CERVICALE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CE6BBE0-08C5-034F-BB52-CC798D0B139F}"/>
              </a:ext>
            </a:extLst>
          </p:cNvPr>
          <p:cNvSpPr txBox="1"/>
          <p:nvPr/>
        </p:nvSpPr>
        <p:spPr>
          <a:xfrm>
            <a:off x="104605" y="815008"/>
            <a:ext cx="47456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2800" dirty="0"/>
              <a:t>LA FASCIA CERVICALE SUPERFICIALE INSERITA FRA DERMA E PELLE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POSIZIONATA SUPERIORMENTE ALLA FASCIA CERVICALE PROFONDA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2E94ED5-70E1-174D-99E2-A8D2BD79B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923" y="434852"/>
            <a:ext cx="5083590" cy="617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0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021E2D3-6DD7-C043-A46A-6F140032F369}"/>
              </a:ext>
            </a:extLst>
          </p:cNvPr>
          <p:cNvSpPr txBox="1"/>
          <p:nvPr/>
        </p:nvSpPr>
        <p:spPr>
          <a:xfrm>
            <a:off x="0" y="139148"/>
            <a:ext cx="5222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FASCIA CERVICALE PROFONDA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C7828CA-9E52-6840-B34B-D10E065C9DAB}"/>
              </a:ext>
            </a:extLst>
          </p:cNvPr>
          <p:cNvSpPr txBox="1"/>
          <p:nvPr/>
        </p:nvSpPr>
        <p:spPr>
          <a:xfrm>
            <a:off x="198782" y="1604412"/>
            <a:ext cx="3833293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Divisa in tre componenti: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dirty="0"/>
              <a:t>Di rivestimento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dirty="0" err="1"/>
              <a:t>Pre</a:t>
            </a:r>
            <a:r>
              <a:rPr lang="it-IT" sz="2800" dirty="0"/>
              <a:t>-tracheale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dirty="0" err="1"/>
              <a:t>Pre</a:t>
            </a:r>
            <a:r>
              <a:rPr lang="it-IT" sz="2800" dirty="0"/>
              <a:t>-vertebrale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dirty="0"/>
              <a:t>Carotidea</a:t>
            </a: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4F0BD9C-301C-4644-A475-DED6EDF2C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905" y="1306177"/>
            <a:ext cx="6925346" cy="443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31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4C87191-A5AE-B24C-9602-EBF777FA0557}"/>
              </a:ext>
            </a:extLst>
          </p:cNvPr>
          <p:cNvSpPr txBox="1"/>
          <p:nvPr/>
        </p:nvSpPr>
        <p:spPr>
          <a:xfrm>
            <a:off x="0" y="0"/>
            <a:ext cx="9860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FASCIA CERVICALE PROFONDA- LAMINA DI RIVESTIMENTO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821CB7E-2410-EB40-B98B-2E43DDC19483}"/>
              </a:ext>
            </a:extLst>
          </p:cNvPr>
          <p:cNvSpPr txBox="1"/>
          <p:nvPr/>
        </p:nvSpPr>
        <p:spPr>
          <a:xfrm>
            <a:off x="238538" y="874643"/>
            <a:ext cx="6369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Si trova fra la fascia superficiale e i muscoli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2298299-0A80-4A41-AB35-763A64EF0E77}"/>
              </a:ext>
            </a:extLst>
          </p:cNvPr>
          <p:cNvSpPr txBox="1"/>
          <p:nvPr/>
        </p:nvSpPr>
        <p:spPr>
          <a:xfrm>
            <a:off x="238538" y="1687731"/>
            <a:ext cx="1217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LIMITI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B96C92D-3768-9C4A-B950-3559AD15A8C0}"/>
              </a:ext>
            </a:extLst>
          </p:cNvPr>
          <p:cNvSpPr txBox="1"/>
          <p:nvPr/>
        </p:nvSpPr>
        <p:spPr>
          <a:xfrm>
            <a:off x="230811" y="2377708"/>
            <a:ext cx="4793300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Superiormente: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Linea nucale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Processi spinosi vertebre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Processi mastoidei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Arcate zigomatiche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Margine </a:t>
            </a:r>
            <a:r>
              <a:rPr lang="it-IT" sz="2800" dirty="0" err="1"/>
              <a:t>inf</a:t>
            </a:r>
            <a:r>
              <a:rPr lang="it-IT" sz="2800" dirty="0"/>
              <a:t> della mandibola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Osso </a:t>
            </a:r>
            <a:r>
              <a:rPr lang="it-IT" sz="2800" dirty="0" err="1"/>
              <a:t>joide</a:t>
            </a:r>
            <a:endParaRPr lang="it-IT" sz="28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977C6B4-22AE-EA47-948F-A9E4DB473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753" y="1397863"/>
            <a:ext cx="6238358" cy="49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94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3">
            <a:extLst>
              <a:ext uri="{FF2B5EF4-FFF2-40B4-BE49-F238E27FC236}">
                <a16:creationId xmlns:a16="http://schemas.microsoft.com/office/drawing/2014/main" id="{D4C87191-A5AE-B24C-9602-EBF777FA0557}"/>
              </a:ext>
            </a:extLst>
          </p:cNvPr>
          <p:cNvSpPr txBox="1"/>
          <p:nvPr/>
        </p:nvSpPr>
        <p:spPr>
          <a:xfrm>
            <a:off x="0" y="162244"/>
            <a:ext cx="9860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dirty="0"/>
              <a:t>FASCIA CERVICALE PROFONDA- LAMINA DI RIVESTIMENTO</a:t>
            </a:r>
          </a:p>
        </p:txBody>
      </p:sp>
      <p:sp>
        <p:nvSpPr>
          <p:cNvPr id="7" name="CasellaDiTesto 5">
            <a:extLst>
              <a:ext uri="{FF2B5EF4-FFF2-40B4-BE49-F238E27FC236}">
                <a16:creationId xmlns:a16="http://schemas.microsoft.com/office/drawing/2014/main" id="{A2298299-0A80-4A41-AB35-763A64EF0E77}"/>
              </a:ext>
            </a:extLst>
          </p:cNvPr>
          <p:cNvSpPr txBox="1"/>
          <p:nvPr/>
        </p:nvSpPr>
        <p:spPr>
          <a:xfrm>
            <a:off x="0" y="940064"/>
            <a:ext cx="1217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dirty="0"/>
              <a:t>LIMITI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ADF6069-ED11-6E42-9179-7B297DF8027A}"/>
              </a:ext>
            </a:extLst>
          </p:cNvPr>
          <p:cNvSpPr txBox="1"/>
          <p:nvPr/>
        </p:nvSpPr>
        <p:spPr>
          <a:xfrm>
            <a:off x="258417" y="1630017"/>
            <a:ext cx="403770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Inferiormente si inserisce :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Manubrio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Le clavicole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Spina delle scapole</a:t>
            </a:r>
          </a:p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D9033BF-5A61-F641-B4FF-51052DD27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51"/>
          <a:stretch/>
        </p:blipFill>
        <p:spPr>
          <a:xfrm>
            <a:off x="5677143" y="940064"/>
            <a:ext cx="5932140" cy="552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220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4C87191-A5AE-B24C-9602-EBF777FA0557}"/>
              </a:ext>
            </a:extLst>
          </p:cNvPr>
          <p:cNvSpPr txBox="1"/>
          <p:nvPr/>
        </p:nvSpPr>
        <p:spPr>
          <a:xfrm>
            <a:off x="0" y="0"/>
            <a:ext cx="7573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dirty="0"/>
              <a:t>FASCIA CERVICALE PROFONDA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06476D6-2CEA-284A-9399-C971C973FFF1}"/>
              </a:ext>
            </a:extLst>
          </p:cNvPr>
          <p:cNvSpPr txBox="1"/>
          <p:nvPr/>
        </p:nvSpPr>
        <p:spPr>
          <a:xfrm>
            <a:off x="298174" y="997467"/>
            <a:ext cx="3275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Lamina </a:t>
            </a:r>
            <a:r>
              <a:rPr lang="it-IT" sz="2800" dirty="0" err="1"/>
              <a:t>pre</a:t>
            </a:r>
            <a:r>
              <a:rPr lang="it-IT" sz="2800" dirty="0"/>
              <a:t>-tracheale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02608B4-BBCA-6A45-9560-2F1C7DBBA685}"/>
              </a:ext>
            </a:extLst>
          </p:cNvPr>
          <p:cNvSpPr txBox="1"/>
          <p:nvPr/>
        </p:nvSpPr>
        <p:spPr>
          <a:xfrm>
            <a:off x="496958" y="1933379"/>
            <a:ext cx="36377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2800" dirty="0"/>
              <a:t>Si estende nella parte anteriore del collo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Si localizza dalle cartilagini cricoidea e tiroidea al torace  ( si fonde con il pericardio fibroso)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8EB1980-6938-2149-9EC3-01C8165AF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68"/>
          <a:stretch/>
        </p:blipFill>
        <p:spPr>
          <a:xfrm>
            <a:off x="7796278" y="3660792"/>
            <a:ext cx="4033962" cy="319720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7158709-0494-A347-8FBA-BE52F73BA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278" y="66692"/>
            <a:ext cx="4033962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02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3">
            <a:extLst>
              <a:ext uri="{FF2B5EF4-FFF2-40B4-BE49-F238E27FC236}">
                <a16:creationId xmlns:a16="http://schemas.microsoft.com/office/drawing/2014/main" id="{D4C87191-A5AE-B24C-9602-EBF777FA0557}"/>
              </a:ext>
            </a:extLst>
          </p:cNvPr>
          <p:cNvSpPr txBox="1"/>
          <p:nvPr/>
        </p:nvSpPr>
        <p:spPr>
          <a:xfrm>
            <a:off x="0" y="184690"/>
            <a:ext cx="5360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dirty="0"/>
              <a:t>FASCIA CERVICALE PROFONDA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E7C4F55-2429-EA4D-B56E-836CF97F3744}"/>
              </a:ext>
            </a:extLst>
          </p:cNvPr>
          <p:cNvSpPr txBox="1"/>
          <p:nvPr/>
        </p:nvSpPr>
        <p:spPr>
          <a:xfrm>
            <a:off x="596348" y="986210"/>
            <a:ext cx="341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Lamine </a:t>
            </a:r>
            <a:r>
              <a:rPr lang="it-IT" sz="2800" dirty="0" err="1"/>
              <a:t>pre</a:t>
            </a:r>
            <a:r>
              <a:rPr lang="it-IT" sz="2800" dirty="0"/>
              <a:t>-vertebrale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C93E40B-AE77-B349-8B3E-CF4D8C4D0488}"/>
              </a:ext>
            </a:extLst>
          </p:cNvPr>
          <p:cNvSpPr txBox="1"/>
          <p:nvPr/>
        </p:nvSpPr>
        <p:spPr>
          <a:xfrm>
            <a:off x="178904" y="1741583"/>
            <a:ext cx="55857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2800" dirty="0"/>
              <a:t>Forma una guaina tubulare di contenimento per la colonna vertebrale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Si estende dalla base del cranio </a:t>
            </a:r>
            <a:r>
              <a:rPr lang="it-IT" sz="2800" dirty="0" err="1"/>
              <a:t>all</a:t>
            </a:r>
            <a:r>
              <a:rPr lang="it-IT" sz="2800" dirty="0"/>
              <a:t> T3 dove si fonde con il legamento long </a:t>
            </a:r>
            <a:r>
              <a:rPr lang="it-IT" sz="2800" dirty="0" err="1"/>
              <a:t>ant</a:t>
            </a:r>
            <a:endParaRPr lang="it-IT" sz="2800" dirty="0"/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Lateralmente si fonde con la lamina ascellare     ( circonda il plesso brachiale e i vasi ascellari)</a:t>
            </a:r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200E6FD-7889-F542-8624-0D764DE55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16" t="6666" r="8043" b="50435"/>
          <a:stretch/>
        </p:blipFill>
        <p:spPr>
          <a:xfrm>
            <a:off x="5764696" y="986210"/>
            <a:ext cx="6071198" cy="463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29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3">
            <a:extLst>
              <a:ext uri="{FF2B5EF4-FFF2-40B4-BE49-F238E27FC236}">
                <a16:creationId xmlns:a16="http://schemas.microsoft.com/office/drawing/2014/main" id="{D4C87191-A5AE-B24C-9602-EBF777FA0557}"/>
              </a:ext>
            </a:extLst>
          </p:cNvPr>
          <p:cNvSpPr txBox="1"/>
          <p:nvPr/>
        </p:nvSpPr>
        <p:spPr>
          <a:xfrm>
            <a:off x="0" y="0"/>
            <a:ext cx="5360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dirty="0"/>
              <a:t>FASCIA CERVICALE PROFONDA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E505FFE-A6FF-9F4C-8D9A-D4B891D9BBE7}"/>
              </a:ext>
            </a:extLst>
          </p:cNvPr>
          <p:cNvSpPr txBox="1"/>
          <p:nvPr/>
        </p:nvSpPr>
        <p:spPr>
          <a:xfrm>
            <a:off x="25705" y="755324"/>
            <a:ext cx="2687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Lamina carotidea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3806147-BD58-BF45-9312-E9DAEEBF53D2}"/>
              </a:ext>
            </a:extLst>
          </p:cNvPr>
          <p:cNvSpPr txBox="1"/>
          <p:nvPr/>
        </p:nvSpPr>
        <p:spPr>
          <a:xfrm>
            <a:off x="25705" y="1449093"/>
            <a:ext cx="51227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2800" dirty="0"/>
              <a:t>Si estende dalla base del cranio alla radice del collo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Si fonde con la lamina </a:t>
            </a:r>
            <a:r>
              <a:rPr lang="it-IT" sz="2800" dirty="0" err="1"/>
              <a:t>pre</a:t>
            </a:r>
            <a:r>
              <a:rPr lang="it-IT" sz="2800" dirty="0"/>
              <a:t>-tracheale e lamina </a:t>
            </a:r>
            <a:r>
              <a:rPr lang="it-IT" sz="2800" dirty="0" err="1"/>
              <a:t>pre</a:t>
            </a:r>
            <a:r>
              <a:rPr lang="it-IT" sz="2800" dirty="0"/>
              <a:t>-vertebrale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5A98E1E-1028-364B-B5A7-FBB5807544A4}"/>
              </a:ext>
            </a:extLst>
          </p:cNvPr>
          <p:cNvSpPr txBox="1"/>
          <p:nvPr/>
        </p:nvSpPr>
        <p:spPr>
          <a:xfrm>
            <a:off x="25705" y="3677479"/>
            <a:ext cx="47450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Contiene: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Le arterie carotidi comune ed interna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La vena giugulare interna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Il nervo vago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04580B7-D867-D749-A495-0DB2D78EF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470" y="751770"/>
            <a:ext cx="6798365" cy="509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423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3F1586D-2D56-D544-BEFD-45443D9A1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660" y="450962"/>
            <a:ext cx="4082774" cy="597834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2172F3D-A91B-1740-8863-9B4944608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305" y="670892"/>
            <a:ext cx="4861615" cy="575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21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7154F43-7ADC-F646-B9C4-57B659E32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509" y="223618"/>
            <a:ext cx="8738429" cy="663438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00EC008-E317-5542-892E-CA6294175D5D}"/>
              </a:ext>
            </a:extLst>
          </p:cNvPr>
          <p:cNvSpPr txBox="1"/>
          <p:nvPr/>
        </p:nvSpPr>
        <p:spPr>
          <a:xfrm>
            <a:off x="755374" y="516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574517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D36F54-5BB9-7B4F-B202-D040104115B1}"/>
              </a:ext>
            </a:extLst>
          </p:cNvPr>
          <p:cNvSpPr txBox="1"/>
          <p:nvPr/>
        </p:nvSpPr>
        <p:spPr>
          <a:xfrm>
            <a:off x="139148" y="159026"/>
            <a:ext cx="5155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ESAME OBIETTIVO DEL COLLO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0A6566E-B710-D342-9416-F62D05A55660}"/>
              </a:ext>
            </a:extLst>
          </p:cNvPr>
          <p:cNvSpPr txBox="1"/>
          <p:nvPr/>
        </p:nvSpPr>
        <p:spPr>
          <a:xfrm>
            <a:off x="139148" y="954155"/>
            <a:ext cx="11549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Il paziente va visitato in stazione eretta, in stazione supina e posizione seduta perché con le diverse posizioni possiamo avere un apprezzamento diverso delle varie strutture e quindi una maggior percezione di alcune regioni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F437372-A3AC-1643-A3DE-0D66C577F934}"/>
              </a:ext>
            </a:extLst>
          </p:cNvPr>
          <p:cNvSpPr txBox="1"/>
          <p:nvPr/>
        </p:nvSpPr>
        <p:spPr>
          <a:xfrm>
            <a:off x="318052" y="2663687"/>
            <a:ext cx="1917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ISPEZIONE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BDCCFF1-8E25-BB48-AA0B-D42DE9E5F58D}"/>
              </a:ext>
            </a:extLst>
          </p:cNvPr>
          <p:cNvSpPr txBox="1"/>
          <p:nvPr/>
        </p:nvSpPr>
        <p:spPr>
          <a:xfrm>
            <a:off x="139148" y="3248462"/>
            <a:ext cx="11620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Paziente seduto o in piedi, col collo in iperestensione  ( TESTA LEGGERMENTE ALL’INDIETRO</a:t>
            </a:r>
            <a:r>
              <a:rPr lang="it-IT" dirty="0"/>
              <a:t>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2D47FF9-1EB6-8248-8154-DB6EBA5487AA}"/>
              </a:ext>
            </a:extLst>
          </p:cNvPr>
          <p:cNvSpPr txBox="1"/>
          <p:nvPr/>
        </p:nvSpPr>
        <p:spPr>
          <a:xfrm>
            <a:off x="337930" y="4194313"/>
            <a:ext cx="2023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OSSERVAZIONI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6760560-480C-804D-B57E-B59AD026DC97}"/>
              </a:ext>
            </a:extLst>
          </p:cNvPr>
          <p:cNvSpPr txBox="1"/>
          <p:nvPr/>
        </p:nvSpPr>
        <p:spPr>
          <a:xfrm>
            <a:off x="139148" y="4804105"/>
            <a:ext cx="409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Tumefazioni, cicatrici, iperemie </a:t>
            </a:r>
          </a:p>
        </p:txBody>
      </p:sp>
    </p:spTree>
    <p:extLst>
      <p:ext uri="{BB962C8B-B14F-4D97-AF65-F5344CB8AC3E}">
        <p14:creationId xmlns:p14="http://schemas.microsoft.com/office/powerpoint/2010/main" val="15306913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E5E521-F85F-3F42-9986-F35201ED886A}"/>
              </a:ext>
            </a:extLst>
          </p:cNvPr>
          <p:cNvSpPr txBox="1"/>
          <p:nvPr/>
        </p:nvSpPr>
        <p:spPr>
          <a:xfrm>
            <a:off x="258417" y="218661"/>
            <a:ext cx="5565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PALPAZIONE: essa va eseguita con i muscoli morbidi, evitando che i muscoli siano in tensione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C3896D9-F9F6-DC4D-A299-7A972117A835}"/>
              </a:ext>
            </a:extLst>
          </p:cNvPr>
          <p:cNvSpPr txBox="1"/>
          <p:nvPr/>
        </p:nvSpPr>
        <p:spPr>
          <a:xfrm>
            <a:off x="258416" y="1789044"/>
            <a:ext cx="556591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AUSCULTAZIONE: fonendoscopio a livello dei grossi vasi (aa. carotidi, </a:t>
            </a:r>
            <a:r>
              <a:rPr lang="it-IT" sz="2400" dirty="0" err="1"/>
              <a:t>vv</a:t>
            </a:r>
            <a:r>
              <a:rPr lang="it-IT" sz="2400" dirty="0"/>
              <a:t>, giugulari) per valutare rumori o soffi vascolari e rumori respiratori. Rispetto alle prime due è una fase marginale dell'esame obiettivo. Attraverso il fonendoscopio possiamo avere accortezza essenzialmente di due parametri: da una parte quelle che possono essere anomalie vascolari (attraverso l'auscultazione delle carotidi e delle giugulari) e quindi individuare rumori o soffi che possono essere più che altro indicazioni di una anomalia cardiaca)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E60C232-B982-1746-A58E-E417BE719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243" y="316124"/>
            <a:ext cx="4981714" cy="620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601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F7894C7-9B83-F14C-AF40-088B5C3BC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063" y="0"/>
            <a:ext cx="9195076" cy="689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795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0A89902-68FA-AB44-B4A1-F5B3E1AFC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427" y="0"/>
            <a:ext cx="8996295" cy="67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277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5E72C5-9444-8C44-B9B0-CF8A3220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6342"/>
            <a:ext cx="10515600" cy="1325563"/>
          </a:xfrm>
        </p:spPr>
        <p:txBody>
          <a:bodyPr/>
          <a:lstStyle/>
          <a:p>
            <a:r>
              <a:rPr lang="it-IT" dirty="0"/>
              <a:t>STRUTTURE PROFONDE DEL COLLO</a:t>
            </a:r>
          </a:p>
        </p:txBody>
      </p:sp>
    </p:spTree>
    <p:extLst>
      <p:ext uri="{BB962C8B-B14F-4D97-AF65-F5344CB8AC3E}">
        <p14:creationId xmlns:p14="http://schemas.microsoft.com/office/powerpoint/2010/main" val="7902933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68708C-E5D2-3147-BB83-2CD441166B74}"/>
              </a:ext>
            </a:extLst>
          </p:cNvPr>
          <p:cNvSpPr txBox="1"/>
          <p:nvPr/>
        </p:nvSpPr>
        <p:spPr>
          <a:xfrm>
            <a:off x="198783" y="238539"/>
            <a:ext cx="6032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STRUTTURE PROFONDE DEL COLLO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22C6909-68F0-6945-8B10-74DEECEB7DFA}"/>
              </a:ext>
            </a:extLst>
          </p:cNvPr>
          <p:cNvSpPr txBox="1"/>
          <p:nvPr/>
        </p:nvSpPr>
        <p:spPr>
          <a:xfrm>
            <a:off x="198783" y="993913"/>
            <a:ext cx="2930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RADICE DEL COLLO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5F63385-39D0-DE4E-A069-5432EE3318B6}"/>
              </a:ext>
            </a:extLst>
          </p:cNvPr>
          <p:cNvSpPr txBox="1"/>
          <p:nvPr/>
        </p:nvSpPr>
        <p:spPr>
          <a:xfrm>
            <a:off x="198783" y="1517133"/>
            <a:ext cx="8684493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2800" dirty="0"/>
              <a:t>Area di giunzione fra testa e collo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Si continua con l’apertura toracica superiore</a:t>
            </a:r>
          </a:p>
          <a:p>
            <a:endParaRPr lang="it-IT" sz="2800" dirty="0"/>
          </a:p>
          <a:p>
            <a:r>
              <a:rPr lang="it-IT" sz="2800" dirty="0"/>
              <a:t>LIMITI DELLA RADICE DEL COLLO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Lateralmente prima coppia di coste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Anteriormente manubrio dello sterno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Posteriormente dal corpo della prima vertebra toracica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65523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D18FDE5-A9A3-504D-800E-3F8649B3CF24}"/>
              </a:ext>
            </a:extLst>
          </p:cNvPr>
          <p:cNvSpPr txBox="1"/>
          <p:nvPr/>
        </p:nvSpPr>
        <p:spPr>
          <a:xfrm>
            <a:off x="178904" y="0"/>
            <a:ext cx="3703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VASCOLARIZZAZIONE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CD039FB-A0EB-C845-9FB4-5C9A8B278CCE}"/>
              </a:ext>
            </a:extLst>
          </p:cNvPr>
          <p:cNvSpPr txBox="1"/>
          <p:nvPr/>
        </p:nvSpPr>
        <p:spPr>
          <a:xfrm>
            <a:off x="0" y="1152939"/>
            <a:ext cx="4273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Circolo carotideo e succlavio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D359662E-D753-404F-A05F-69EE1C2986FF}"/>
              </a:ext>
            </a:extLst>
          </p:cNvPr>
          <p:cNvCxnSpPr/>
          <p:nvPr/>
        </p:nvCxnSpPr>
        <p:spPr>
          <a:xfrm>
            <a:off x="1331843" y="1676159"/>
            <a:ext cx="0" cy="748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45B40E5-8CEE-C947-AA74-554B8C5B31D3}"/>
              </a:ext>
            </a:extLst>
          </p:cNvPr>
          <p:cNvSpPr txBox="1"/>
          <p:nvPr/>
        </p:nvSpPr>
        <p:spPr>
          <a:xfrm>
            <a:off x="178904" y="2789342"/>
            <a:ext cx="63411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Biforcazione fra c3-c4  alla biforcazione glomo carotideo ( CHEMOCETTORE- rileva il </a:t>
            </a:r>
            <a:r>
              <a:rPr lang="it-IT" sz="2800" dirty="0" err="1"/>
              <a:t>pH</a:t>
            </a:r>
            <a:r>
              <a:rPr lang="it-IT" sz="2800" dirty="0"/>
              <a:t> del sangue)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1A9AC2C-DDFB-AD40-9418-6147FAC59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550" y="0"/>
            <a:ext cx="5156450" cy="675517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55D471C-6BF0-024C-8B14-9E91F6B8259D}"/>
              </a:ext>
            </a:extLst>
          </p:cNvPr>
          <p:cNvSpPr txBox="1"/>
          <p:nvPr/>
        </p:nvSpPr>
        <p:spPr>
          <a:xfrm>
            <a:off x="178904" y="4523216"/>
            <a:ext cx="2786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SENO CAROTIDEO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D3FC271-BC86-A94C-B284-3A9AB6987B77}"/>
              </a:ext>
            </a:extLst>
          </p:cNvPr>
          <p:cNvSpPr txBox="1"/>
          <p:nvPr/>
        </p:nvSpPr>
        <p:spPr>
          <a:xfrm>
            <a:off x="337930" y="2286000"/>
            <a:ext cx="3126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GLOMO CAROTIDEO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509CBFB-9051-4F49-99DC-998A463F6413}"/>
              </a:ext>
            </a:extLst>
          </p:cNvPr>
          <p:cNvSpPr txBox="1"/>
          <p:nvPr/>
        </p:nvSpPr>
        <p:spPr>
          <a:xfrm>
            <a:off x="397565" y="5287617"/>
            <a:ext cx="1907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Barocettore</a:t>
            </a:r>
          </a:p>
        </p:txBody>
      </p:sp>
    </p:spTree>
    <p:extLst>
      <p:ext uri="{BB962C8B-B14F-4D97-AF65-F5344CB8AC3E}">
        <p14:creationId xmlns:p14="http://schemas.microsoft.com/office/powerpoint/2010/main" val="8363814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D52C9D9-AF77-2D49-AF97-98ACB330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566" y="0"/>
            <a:ext cx="9494356" cy="68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301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920F45-8A1E-C74D-9B73-FB35F4685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STRUTTURA VISCERALE DEL COLLO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F2D2FF-39CF-EC44-9345-23EEBD048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SISTEMATICA</a:t>
            </a:r>
          </a:p>
        </p:txBody>
      </p:sp>
    </p:spTree>
    <p:extLst>
      <p:ext uri="{BB962C8B-B14F-4D97-AF65-F5344CB8AC3E}">
        <p14:creationId xmlns:p14="http://schemas.microsoft.com/office/powerpoint/2010/main" val="19129603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B39DF1-7AFC-A449-B5D0-0B36C0227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it-IT" dirty="0"/>
              <a:t>Osso ioide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E7C36EC-5FB9-D143-8310-74458991D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50"/>
          <a:stretch/>
        </p:blipFill>
        <p:spPr>
          <a:xfrm>
            <a:off x="1680685" y="1325563"/>
            <a:ext cx="9264306" cy="52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66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69683C7-2E92-A846-B76B-144449F3AFD9}"/>
              </a:ext>
            </a:extLst>
          </p:cNvPr>
          <p:cNvSpPr txBox="1"/>
          <p:nvPr/>
        </p:nvSpPr>
        <p:spPr>
          <a:xfrm>
            <a:off x="0" y="218661"/>
            <a:ext cx="616226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  <a:r>
              <a:rPr lang="it-IT" sz="2800" dirty="0"/>
              <a:t>REGIONI ANTERIORI DEL COLLO SONO:</a:t>
            </a:r>
          </a:p>
          <a:p>
            <a:pPr lvl="1"/>
            <a:r>
              <a:rPr lang="it-IT" sz="2800" dirty="0">
                <a:solidFill>
                  <a:srgbClr val="FF0000"/>
                </a:solidFill>
              </a:rPr>
              <a:t>REGIONE SOTTOIOIDEA</a:t>
            </a:r>
            <a:r>
              <a:rPr lang="it-IT" sz="2800" dirty="0"/>
              <a:t>: REGIONE ANTERIORE POSTA SUPEROANTERIORMENTE AL MUSCOLO</a:t>
            </a:r>
          </a:p>
          <a:p>
            <a:pPr lvl="1"/>
            <a:r>
              <a:rPr lang="it-IT" sz="2800" dirty="0"/>
              <a:t>       STERNOCLEIDOMASTOIDEO.</a:t>
            </a:r>
          </a:p>
          <a:p>
            <a:pPr lvl="1"/>
            <a:endParaRPr lang="it-IT" sz="2800" dirty="0"/>
          </a:p>
          <a:p>
            <a:pPr lvl="1"/>
            <a:r>
              <a:rPr lang="it-IT" sz="2800" dirty="0">
                <a:solidFill>
                  <a:srgbClr val="FF0000"/>
                </a:solidFill>
              </a:rPr>
              <a:t>REGIONE STERNOCLEIDOMASTOIDEA</a:t>
            </a:r>
            <a:r>
              <a:rPr lang="it-IT" sz="2800" dirty="0"/>
              <a:t>: REGIONE CHE CORRISPONDE ALLA FASCIA DEL MUSCOLO STERNOCLEIDOMASTOIDEO.</a:t>
            </a:r>
          </a:p>
          <a:p>
            <a:pPr marL="971550" lvl="1" indent="-514350">
              <a:buFont typeface="+mj-lt"/>
              <a:buAutoNum type="arabicPeriod"/>
            </a:pPr>
            <a:endParaRPr lang="it-IT" sz="2800" dirty="0"/>
          </a:p>
          <a:p>
            <a:pPr lvl="1"/>
            <a:r>
              <a:rPr lang="it-IT" sz="2800" dirty="0">
                <a:solidFill>
                  <a:srgbClr val="FF0000"/>
                </a:solidFill>
              </a:rPr>
              <a:t>    REGIONE SOPRACLAVEARE: </a:t>
            </a:r>
            <a:r>
              <a:rPr lang="it-IT" sz="2800" dirty="0"/>
              <a:t>REGIONE POSTEROINFERIORE ALLO STERNOCLEIDOMASTOIDEO.</a:t>
            </a:r>
          </a:p>
        </p:txBody>
      </p:sp>
    </p:spTree>
    <p:extLst>
      <p:ext uri="{BB962C8B-B14F-4D97-AF65-F5344CB8AC3E}">
        <p14:creationId xmlns:p14="http://schemas.microsoft.com/office/powerpoint/2010/main" val="16022516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C9E9370-953A-3B4F-B325-3527666171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4"/>
          <a:stretch/>
        </p:blipFill>
        <p:spPr>
          <a:xfrm>
            <a:off x="1557866" y="0"/>
            <a:ext cx="9338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298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7E5B1AE-BDB1-404D-8468-716F6AEE75AB}"/>
              </a:ext>
            </a:extLst>
          </p:cNvPr>
          <p:cNvSpPr txBox="1"/>
          <p:nvPr/>
        </p:nvSpPr>
        <p:spPr>
          <a:xfrm>
            <a:off x="0" y="516834"/>
            <a:ext cx="544664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400" dirty="0"/>
              <a:t>OSSO IMPARI, MEDIANO, A FORMA DI FERRO DI CAVALLO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SI TROVA NELLA REGIONE ANTERIORE DEL COLLO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LIMITE SUPERIORE MANDIBOLA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LIMITE INFERIORE LARINGE E CARTILAGINE TIROIDEA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DIVIDE IL COLLO IN REGIONE SOPRAIOIDEA E SOTTOIOIDEA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UN CORPO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DUE GRANDI CORNA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DUE PICCOLE CORNA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SI TROVA NELL’ADULTO FRA C3 E C4</a:t>
            </a:r>
          </a:p>
          <a:p>
            <a:endParaRPr lang="it-IT" sz="2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72B2A8D-CA87-8F4E-AF00-B4FF266E1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208" y="716043"/>
            <a:ext cx="3831713" cy="338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302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EBF1867-38C9-3E4F-AE2D-9FAE9ACA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21" y="0"/>
            <a:ext cx="10003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211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014A96-81ED-604E-AA34-7CD88F9657E8}"/>
              </a:ext>
            </a:extLst>
          </p:cNvPr>
          <p:cNvSpPr txBox="1"/>
          <p:nvPr/>
        </p:nvSpPr>
        <p:spPr>
          <a:xfrm>
            <a:off x="258097" y="1272210"/>
            <a:ext cx="514879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  <a:r>
              <a:rPr lang="it-IT" sz="2400" dirty="0"/>
              <a:t>LA POSIZIONE DELL’OSSO IOIDE È REGOLATA DALLA MESSA IN TENSIONE DI DIFFERENTI MUSCOLI:</a:t>
            </a:r>
          </a:p>
          <a:p>
            <a:endParaRPr lang="it-IT" sz="2400" dirty="0"/>
          </a:p>
          <a:p>
            <a:pPr marL="342900" indent="-342900">
              <a:buFont typeface="+mj-lt"/>
              <a:buAutoNum type="arabicPeriod"/>
            </a:pPr>
            <a:r>
              <a:rPr lang="it-IT" sz="2400" dirty="0"/>
              <a:t>I MUSCOLI SOTTOIOIDEI LO ABBASSANO E LO FISSANO INFERIORMENTE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dirty="0"/>
              <a:t>I MUSCOLI COSTRITTORI DELLA FARINGE LO FISSANO POSTERIORMENTE RETRAENDOLO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400" dirty="0"/>
              <a:t>I MUSCOLI SOPRAIOIDEI LO SOLLEVANO E LO FISSANO SUPERIORMENTE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D958D6D-586D-EA4F-9C83-97184D819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462" y="1272210"/>
            <a:ext cx="5487460" cy="465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654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CCC8BEF-8176-2441-9A11-A54498876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21" y="0"/>
            <a:ext cx="10003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523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FB0D4DC-5759-4240-BBF6-54851A045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21" y="0"/>
            <a:ext cx="10003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204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3F2736D8-B17B-0D4F-A455-0CEB959C7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21" y="0"/>
            <a:ext cx="10003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439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ADFBEC8-A082-6148-A6B2-F06292FB1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21" y="0"/>
            <a:ext cx="10003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939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55D8C26-77EA-7E4F-B00D-F8E787897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21" y="0"/>
            <a:ext cx="10003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540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576A9A7-F853-8B4A-96E3-F4DA76639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105" y="0"/>
            <a:ext cx="9335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84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8227C-9C1C-4C92-931D-F7E652AA0240}" type="slidenum">
              <a:rPr lang="it-IT"/>
              <a:pPr>
                <a:defRPr/>
              </a:pPr>
              <a:t>6</a:t>
            </a:fld>
            <a:endParaRPr lang="it-IT"/>
          </a:p>
        </p:txBody>
      </p:sp>
      <p:sp>
        <p:nvSpPr>
          <p:cNvPr id="33793" name="Rectangle 6"/>
          <p:cNvSpPr>
            <a:spLocks noChangeArrowheads="1"/>
          </p:cNvSpPr>
          <p:nvPr/>
        </p:nvSpPr>
        <p:spPr bwMode="auto">
          <a:xfrm>
            <a:off x="2768601" y="404813"/>
            <a:ext cx="67087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800" b="1">
                <a:solidFill>
                  <a:srgbClr val="C00000"/>
                </a:solidFill>
                <a:latin typeface="Comic Sans MS" pitchFamily="66" charset="0"/>
              </a:rPr>
              <a:t>MUSCOLI ANTERIORI del COLLO</a:t>
            </a:r>
          </a:p>
        </p:txBody>
      </p:sp>
      <p:sp>
        <p:nvSpPr>
          <p:cNvPr id="3" name="Rettangolo 2"/>
          <p:cNvSpPr/>
          <p:nvPr/>
        </p:nvSpPr>
        <p:spPr>
          <a:xfrm>
            <a:off x="1919288" y="2036764"/>
            <a:ext cx="4183062" cy="19383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it-IT" altLang="it-IT" sz="2400" dirty="0">
                <a:latin typeface="Comic Sans MS" panose="030F0702030302020204" pitchFamily="66" charset="0"/>
              </a:rPr>
              <a:t>Muscoli SOPRAIOIDEI</a:t>
            </a:r>
          </a:p>
          <a:p>
            <a:pPr>
              <a:defRPr/>
            </a:pPr>
            <a:endParaRPr lang="it-IT" altLang="it-IT" sz="2400" dirty="0">
              <a:latin typeface="Comic Sans MS" panose="030F0702030302020204" pitchFamily="66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it-IT" altLang="it-IT" sz="2400" dirty="0">
                <a:latin typeface="Comic Sans MS" panose="030F0702030302020204" pitchFamily="66" charset="0"/>
              </a:rPr>
              <a:t>Muscoli SOTTOIOIDEI</a:t>
            </a:r>
          </a:p>
          <a:p>
            <a:pPr>
              <a:defRPr/>
            </a:pPr>
            <a:endParaRPr lang="it-IT" altLang="it-IT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it-IT" altLang="it-IT" sz="2400" dirty="0">
                <a:latin typeface="Comic Sans MS" panose="030F0702030302020204" pitchFamily="66" charset="0"/>
              </a:rPr>
              <a:t>Muscoli PREVERTEBRALI</a:t>
            </a:r>
          </a:p>
        </p:txBody>
      </p:sp>
    </p:spTree>
    <p:extLst>
      <p:ext uri="{BB962C8B-B14F-4D97-AF65-F5344CB8AC3E}">
        <p14:creationId xmlns:p14="http://schemas.microsoft.com/office/powerpoint/2010/main" val="9914733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C9C27EA-F37E-3540-96C5-D236DAC92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105" y="0"/>
            <a:ext cx="9335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034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37DB06A-5B09-9C48-B69E-4F650B12E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42" t="13582" r="26337" b="11871"/>
          <a:stretch/>
        </p:blipFill>
        <p:spPr>
          <a:xfrm>
            <a:off x="6896100" y="482048"/>
            <a:ext cx="5295900" cy="591875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B7B0CD-AE3C-2341-A86A-3F6802B5417D}"/>
              </a:ext>
            </a:extLst>
          </p:cNvPr>
          <p:cNvSpPr txBox="1"/>
          <p:nvPr/>
        </p:nvSpPr>
        <p:spPr>
          <a:xfrm>
            <a:off x="275166" y="2355575"/>
            <a:ext cx="66209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400" dirty="0"/>
              <a:t>I VISCERI DEL COLLO SONO ACCOLTI IN UNA LOGGIA MEDIANA</a:t>
            </a:r>
          </a:p>
          <a:p>
            <a:pPr marL="457200" indent="-457200">
              <a:buFont typeface="+mj-lt"/>
              <a:buAutoNum type="arabicPeriod"/>
            </a:pPr>
            <a:endParaRPr lang="it-IT" sz="2400" dirty="0"/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LA LOGGIA MEDIANA E’ DELIMITATA POSTERIORMENTE DAL RACHIDE E ANTERIORMENTE DALLA FASCIA CERVICALE MEDIA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212E80D-D1CD-784D-B883-EA23B73C72E0}"/>
              </a:ext>
            </a:extLst>
          </p:cNvPr>
          <p:cNvSpPr txBox="1"/>
          <p:nvPr/>
        </p:nvSpPr>
        <p:spPr>
          <a:xfrm>
            <a:off x="596348" y="993913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LIMITI</a:t>
            </a:r>
          </a:p>
        </p:txBody>
      </p:sp>
    </p:spTree>
    <p:extLst>
      <p:ext uri="{BB962C8B-B14F-4D97-AF65-F5344CB8AC3E}">
        <p14:creationId xmlns:p14="http://schemas.microsoft.com/office/powerpoint/2010/main" val="8497545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7B4F097-90E8-FF44-8699-0501FF89A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193" y="908967"/>
            <a:ext cx="6529885" cy="446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200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B7EF5F-911B-6243-A4D5-9FA9B3BCA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it-IT" dirty="0"/>
              <a:t>LA FARINGE</a:t>
            </a:r>
          </a:p>
        </p:txBody>
      </p:sp>
    </p:spTree>
    <p:extLst>
      <p:ext uri="{BB962C8B-B14F-4D97-AF65-F5344CB8AC3E}">
        <p14:creationId xmlns:p14="http://schemas.microsoft.com/office/powerpoint/2010/main" val="22003834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FEE4E9-34B9-0F44-B966-442F151F6AA6}"/>
              </a:ext>
            </a:extLst>
          </p:cNvPr>
          <p:cNvSpPr txBox="1"/>
          <p:nvPr/>
        </p:nvSpPr>
        <p:spPr>
          <a:xfrm>
            <a:off x="0" y="-89647"/>
            <a:ext cx="4413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FARINGE FORMA E LIMITI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77471C9-36CF-DA44-9692-0B98D4E490F9}"/>
              </a:ext>
            </a:extLst>
          </p:cNvPr>
          <p:cNvSpPr txBox="1"/>
          <p:nvPr/>
        </p:nvSpPr>
        <p:spPr>
          <a:xfrm>
            <a:off x="0" y="487025"/>
            <a:ext cx="525331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Lo spazio attorno al faringe, </a:t>
            </a:r>
            <a:r>
              <a:rPr lang="it-IT" sz="2400" dirty="0">
                <a:solidFill>
                  <a:srgbClr val="FF0000"/>
                </a:solidFill>
              </a:rPr>
              <a:t>SPAZIO PARAFARINGEO</a:t>
            </a:r>
            <a:r>
              <a:rPr lang="it-IT" sz="2400" dirty="0"/>
              <a:t>, è costituito da tessuto lasso ricco di vasi e nervi i quali, passano dal cranio al collo e viceversa attraverso i seguenti forami:</a:t>
            </a:r>
          </a:p>
          <a:p>
            <a:endParaRPr lang="it-IT" sz="2400" dirty="0"/>
          </a:p>
          <a:p>
            <a:r>
              <a:rPr lang="it-IT" sz="2400" dirty="0">
                <a:solidFill>
                  <a:srgbClr val="FF0000"/>
                </a:solidFill>
              </a:rPr>
              <a:t>FORAME LACERO ANT. </a:t>
            </a:r>
            <a:r>
              <a:rPr lang="it-IT" sz="2400" dirty="0"/>
              <a:t>(n. </a:t>
            </a:r>
            <a:r>
              <a:rPr lang="it-IT" sz="2400" dirty="0" err="1"/>
              <a:t>vidiano</a:t>
            </a:r>
            <a:r>
              <a:rPr lang="it-IT" sz="2400" dirty="0"/>
              <a:t>), anteriormente al quale passa il seno carotideo dove passano l’a. carotide </a:t>
            </a:r>
            <a:r>
              <a:rPr lang="it-IT" sz="2400" dirty="0" err="1"/>
              <a:t>int</a:t>
            </a:r>
            <a:r>
              <a:rPr lang="it-IT" sz="2400" dirty="0"/>
              <a:t>., il plesso simpatico ed il III°, IV° e VI° paio dei nervi cranici.</a:t>
            </a:r>
          </a:p>
          <a:p>
            <a:r>
              <a:rPr lang="it-IT" sz="2400" dirty="0">
                <a:solidFill>
                  <a:srgbClr val="FF0000"/>
                </a:solidFill>
              </a:rPr>
              <a:t>FORAME OVALE </a:t>
            </a:r>
            <a:r>
              <a:rPr lang="it-IT" sz="2400" dirty="0"/>
              <a:t>(branca mandibolare V° paio dei nervi cranici).</a:t>
            </a:r>
          </a:p>
          <a:p>
            <a:r>
              <a:rPr lang="it-IT" sz="2400" dirty="0">
                <a:solidFill>
                  <a:srgbClr val="FF0000"/>
                </a:solidFill>
              </a:rPr>
              <a:t>FORAME SPINOSO (</a:t>
            </a:r>
            <a:r>
              <a:rPr lang="it-IT" sz="2400" dirty="0"/>
              <a:t>branca mandibolare del V° paio dei nervi cranici).</a:t>
            </a:r>
          </a:p>
          <a:p>
            <a:r>
              <a:rPr lang="it-IT" sz="2400" dirty="0">
                <a:solidFill>
                  <a:srgbClr val="FF0000"/>
                </a:solidFill>
              </a:rPr>
              <a:t>FORAME ROTONDO </a:t>
            </a:r>
            <a:r>
              <a:rPr lang="it-IT" sz="2400" dirty="0"/>
              <a:t>(branca mascellare del V° paio dei nervi cranici).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B8A3E33-F95D-F640-AFAB-6AAAB1477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318" y="495128"/>
            <a:ext cx="6696213" cy="494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018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D56499D-C2CD-4E4D-9ACD-5C425E403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105" y="0"/>
            <a:ext cx="9335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131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D0FA88D-7768-5741-865B-78F9A2B159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27" b="13043"/>
          <a:stretch/>
        </p:blipFill>
        <p:spPr>
          <a:xfrm>
            <a:off x="769993" y="258417"/>
            <a:ext cx="10124858" cy="634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067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9E67509-9B23-6B43-A37D-23E7CFEB7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90" y="0"/>
            <a:ext cx="10432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131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47703B5-0EC9-D247-BF2A-36BA123DE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105" y="0"/>
            <a:ext cx="9335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725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E60B3F1-76DE-D748-BC79-DBC0003FC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16" b="8696"/>
          <a:stretch/>
        </p:blipFill>
        <p:spPr>
          <a:xfrm>
            <a:off x="1445853" y="0"/>
            <a:ext cx="10433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84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8897E7-FED9-DC4A-A898-F96B81FD1F61}"/>
              </a:ext>
            </a:extLst>
          </p:cNvPr>
          <p:cNvSpPr txBox="1"/>
          <p:nvPr/>
        </p:nvSpPr>
        <p:spPr>
          <a:xfrm>
            <a:off x="457200" y="417443"/>
            <a:ext cx="4370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/>
              <a:t>Muscoli del collo</a:t>
            </a:r>
          </a:p>
        </p:txBody>
      </p:sp>
    </p:spTree>
    <p:extLst>
      <p:ext uri="{BB962C8B-B14F-4D97-AF65-F5344CB8AC3E}">
        <p14:creationId xmlns:p14="http://schemas.microsoft.com/office/powerpoint/2010/main" val="36714964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F76786F-ADE8-DB49-908E-C3FFC4FFD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9" b="8333"/>
          <a:stretch/>
        </p:blipFill>
        <p:spPr>
          <a:xfrm>
            <a:off x="894522" y="266700"/>
            <a:ext cx="9692598" cy="649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145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46B29A2-94DF-374F-BF05-F3FBCCDF5B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6"/>
          <a:stretch/>
        </p:blipFill>
        <p:spPr>
          <a:xfrm>
            <a:off x="1522943" y="502024"/>
            <a:ext cx="9916022" cy="608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445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B573D19-8302-974E-A8B7-793EAB6B6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642" y="0"/>
            <a:ext cx="10483476" cy="653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46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3373C47-82E9-3C4E-829D-458F98A0D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63500"/>
            <a:ext cx="85598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382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4B0B51F-5155-C046-8F14-8453BF054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945" y="0"/>
            <a:ext cx="8210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254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2159E91-F054-E549-B797-B3C9D313E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593" y="0"/>
            <a:ext cx="8024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512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6E03410-4B1B-8441-82B9-AF400E806F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03" r="3305" b="15295"/>
          <a:stretch/>
        </p:blipFill>
        <p:spPr>
          <a:xfrm>
            <a:off x="1366416" y="0"/>
            <a:ext cx="10142977" cy="656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278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244D78C-CB8B-DF42-B108-6FF75A900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593" y="0"/>
            <a:ext cx="8024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21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9A3BE20-1BC2-DE4B-890E-29FCC84E6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593" y="0"/>
            <a:ext cx="8024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361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C195A96-94D1-8240-99E3-5AEFD9D52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9" b="17647"/>
          <a:stretch/>
        </p:blipFill>
        <p:spPr>
          <a:xfrm>
            <a:off x="1527781" y="0"/>
            <a:ext cx="9818438" cy="66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74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79E63D-3C91-4778-9466-F7C603D4A81D}" type="slidenum">
              <a:rPr lang="it-IT"/>
              <a:pPr>
                <a:defRPr/>
              </a:pPr>
              <a:t>8</a:t>
            </a:fld>
            <a:endParaRPr lang="it-IT"/>
          </a:p>
        </p:txBody>
      </p:sp>
      <p:sp>
        <p:nvSpPr>
          <p:cNvPr id="34817" name="Rectangle 6"/>
          <p:cNvSpPr>
            <a:spLocks noChangeArrowheads="1"/>
          </p:cNvSpPr>
          <p:nvPr/>
        </p:nvSpPr>
        <p:spPr bwMode="auto">
          <a:xfrm>
            <a:off x="2768601" y="115888"/>
            <a:ext cx="67087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altLang="it-IT" sz="2800" b="1">
                <a:solidFill>
                  <a:schemeClr val="tx2"/>
                </a:solidFill>
                <a:latin typeface="Comic Sans MS" pitchFamily="66" charset="0"/>
              </a:rPr>
              <a:t>MUSCOLI SOPRAIOIDEI</a:t>
            </a:r>
          </a:p>
        </p:txBody>
      </p:sp>
      <p:pic>
        <p:nvPicPr>
          <p:cNvPr id="34818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9613" y="1131889"/>
            <a:ext cx="5942012" cy="517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arrotondato 3"/>
          <p:cNvSpPr/>
          <p:nvPr/>
        </p:nvSpPr>
        <p:spPr>
          <a:xfrm>
            <a:off x="3392488" y="3128963"/>
            <a:ext cx="792162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3762376" y="2671763"/>
            <a:ext cx="792163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7940676" y="2962276"/>
            <a:ext cx="790575" cy="1619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7929563" y="3144838"/>
            <a:ext cx="792162" cy="1635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Connettore 7"/>
          <p:cNvSpPr/>
          <p:nvPr/>
        </p:nvSpPr>
        <p:spPr>
          <a:xfrm>
            <a:off x="3575050" y="2706688"/>
            <a:ext cx="109538" cy="10795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Connettore 8"/>
          <p:cNvSpPr/>
          <p:nvPr/>
        </p:nvSpPr>
        <p:spPr>
          <a:xfrm>
            <a:off x="3216275" y="3176588"/>
            <a:ext cx="109538" cy="10795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Connettore 9"/>
          <p:cNvSpPr/>
          <p:nvPr/>
        </p:nvSpPr>
        <p:spPr>
          <a:xfrm>
            <a:off x="8780464" y="2973388"/>
            <a:ext cx="111125" cy="10795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93606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CBD375E-698F-704D-B856-517A04B9A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74" b="17124"/>
          <a:stretch/>
        </p:blipFill>
        <p:spPr>
          <a:xfrm>
            <a:off x="1438134" y="125506"/>
            <a:ext cx="9902045" cy="619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785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B706995-5D91-E349-BD3F-8E4178A20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593" y="0"/>
            <a:ext cx="8024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835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A239099-837A-FA4F-BF23-8CE23EAE0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593" y="0"/>
            <a:ext cx="8024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537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1F64C50-5C96-7E4E-B9A2-BA22AA604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98" r="13932" b="7778"/>
          <a:stretch/>
        </p:blipFill>
        <p:spPr>
          <a:xfrm>
            <a:off x="2643809" y="0"/>
            <a:ext cx="7195930" cy="68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076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8914E40-D913-4545-BBCC-144317D31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116" y="0"/>
            <a:ext cx="9295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126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263B60-6D34-334C-8E32-002A2E7DF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FARINGE SUDDIVISIONE SISTEMATICA</a:t>
            </a:r>
          </a:p>
        </p:txBody>
      </p:sp>
    </p:spTree>
    <p:extLst>
      <p:ext uri="{BB962C8B-B14F-4D97-AF65-F5344CB8AC3E}">
        <p14:creationId xmlns:p14="http://schemas.microsoft.com/office/powerpoint/2010/main" val="7371650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47703B5-0EC9-D247-BF2A-36BA123DE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105" y="0"/>
            <a:ext cx="9335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425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8A2250-DBD6-664D-9FB5-AF1A7F513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" y="88885"/>
            <a:ext cx="10515600" cy="1325563"/>
          </a:xfrm>
        </p:spPr>
        <p:txBody>
          <a:bodyPr/>
          <a:lstStyle/>
          <a:p>
            <a:r>
              <a:rPr lang="it-IT" dirty="0"/>
              <a:t>Rinofaringe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4D16406-9916-D540-A4C0-F7F87892D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50" y="751667"/>
            <a:ext cx="6318250" cy="522106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16032A-1E5C-AB40-A848-E0C6530FA453}"/>
              </a:ext>
            </a:extLst>
          </p:cNvPr>
          <p:cNvSpPr txBox="1"/>
          <p:nvPr/>
        </p:nvSpPr>
        <p:spPr>
          <a:xfrm>
            <a:off x="220756" y="1423209"/>
            <a:ext cx="55786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400" dirty="0"/>
              <a:t>Anteriormente la rinofaringe è in rapporto con le cavità nasali tramite le coane.</a:t>
            </a:r>
          </a:p>
          <a:p>
            <a:pPr marL="457200" indent="-457200">
              <a:buFont typeface="+mj-lt"/>
              <a:buAutoNum type="arabicPeriod"/>
            </a:pPr>
            <a:endParaRPr lang="it-IT" sz="2400" dirty="0"/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E’ priva per la maggior parte della lunghezza di parete anteriore comunicando ampiamente in avanti con le cavità nasali, la cavità orale e con la cavità laringea.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Il diametro trasversale della faringe è maggiore di quello </a:t>
            </a:r>
            <a:r>
              <a:rPr lang="it-IT" sz="2400" dirty="0" err="1"/>
              <a:t>antero</a:t>
            </a:r>
            <a:r>
              <a:rPr lang="it-IT" sz="2400" dirty="0"/>
              <a:t>-posteriore, che è </a:t>
            </a:r>
            <a:r>
              <a:rPr lang="it-IT" sz="2400" dirty="0" err="1"/>
              <a:t>piu</a:t>
            </a:r>
            <a:r>
              <a:rPr lang="it-IT" sz="2400" dirty="0"/>
              <a:t>̀ grande superiormente e diminuisce inferiormente fino quasi a scomparire</a:t>
            </a:r>
          </a:p>
        </p:txBody>
      </p:sp>
    </p:spTree>
    <p:extLst>
      <p:ext uri="{BB962C8B-B14F-4D97-AF65-F5344CB8AC3E}">
        <p14:creationId xmlns:p14="http://schemas.microsoft.com/office/powerpoint/2010/main" val="28006646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2833DF4-6244-5C42-BFC2-75C7D0F8B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892" y="0"/>
            <a:ext cx="9082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41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043D163-FC3A-8340-AD4D-C8CAEFBAE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892" y="0"/>
            <a:ext cx="9082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69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51A0C-BB3F-4F19-84A3-26E073D956EB}" type="slidenum">
              <a:rPr lang="it-IT"/>
              <a:pPr>
                <a:defRPr/>
              </a:pPr>
              <a:t>9</a:t>
            </a:fld>
            <a:endParaRPr lang="it-IT"/>
          </a:p>
        </p:txBody>
      </p:sp>
      <p:pic>
        <p:nvPicPr>
          <p:cNvPr id="35841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7438" y="620714"/>
            <a:ext cx="446405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Immagin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25" y="260350"/>
            <a:ext cx="4567238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Immagin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2826" y="3949700"/>
            <a:ext cx="3021013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ttangolo 4"/>
          <p:cNvSpPr>
            <a:spLocks noChangeArrowheads="1"/>
          </p:cNvSpPr>
          <p:nvPr/>
        </p:nvSpPr>
        <p:spPr bwMode="auto">
          <a:xfrm>
            <a:off x="5772150" y="5157789"/>
            <a:ext cx="50038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solidFill>
                  <a:srgbClr val="C00000"/>
                </a:solidFill>
                <a:latin typeface="Comic Sans MS" pitchFamily="66" charset="0"/>
              </a:rPr>
              <a:t>Muscolo DIGASTRICO</a:t>
            </a:r>
            <a:r>
              <a:rPr lang="it-IT" sz="1600">
                <a:latin typeface="Comic Sans MS" pitchFamily="66" charset="0"/>
              </a:rPr>
              <a:t>: innalza l’osso ioide; osso ioide fisso abbassa la mandibola; osso ioide e mandibola fissi flessione testa e collo (ventre posteriore-nervo faciale; ventre anteriore-nervo miloiodeo)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5318126" y="730250"/>
            <a:ext cx="785813" cy="2619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1754189" y="1016000"/>
            <a:ext cx="712787" cy="2619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6240464" y="1917700"/>
            <a:ext cx="1150937" cy="5540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2282825" y="4868863"/>
            <a:ext cx="933450" cy="3603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2295526" y="5857875"/>
            <a:ext cx="792163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0456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DCC7869-E5DC-BF44-B686-09CBF8C9A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938" y="0"/>
            <a:ext cx="8304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496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99A740-7834-D54A-8ECB-DAA6E25CB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it-IT" dirty="0"/>
              <a:t>LE TONSILLE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3FF874-9C48-4040-A791-47F3B168B555}"/>
              </a:ext>
            </a:extLst>
          </p:cNvPr>
          <p:cNvSpPr txBox="1"/>
          <p:nvPr/>
        </p:nvSpPr>
        <p:spPr>
          <a:xfrm>
            <a:off x="0" y="863898"/>
            <a:ext cx="2654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TONSILLA PALATINA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CDBC05F-B01D-604B-9EF2-5CF6A578C801}"/>
              </a:ext>
            </a:extLst>
          </p:cNvPr>
          <p:cNvSpPr txBox="1"/>
          <p:nvPr/>
        </p:nvSpPr>
        <p:spPr>
          <a:xfrm>
            <a:off x="0" y="1325563"/>
            <a:ext cx="755373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La tonsilla palatina è un organo pari e simmetrico situato ai due lati della faringe ed ospitata nella loggia tonsillare.</a:t>
            </a:r>
          </a:p>
          <a:p>
            <a:r>
              <a:rPr lang="it-IT" sz="2400" dirty="0"/>
              <a:t> La loggia tonsillare è delimitata anteriormente dal pilastro anteriore, formato dal muscolo </a:t>
            </a:r>
            <a:r>
              <a:rPr lang="it-IT" sz="2400" dirty="0" err="1"/>
              <a:t>faringo</a:t>
            </a:r>
            <a:r>
              <a:rPr lang="it-IT" sz="2400" dirty="0"/>
              <a:t>-palatino.</a:t>
            </a:r>
          </a:p>
          <a:p>
            <a:endParaRPr lang="it-IT" sz="2400" dirty="0"/>
          </a:p>
          <a:p>
            <a:r>
              <a:rPr lang="it-IT" sz="2400" dirty="0"/>
              <a:t> In basso la loggia tonsillare è chiusa dalla base linguale. </a:t>
            </a:r>
          </a:p>
          <a:p>
            <a:endParaRPr lang="it-IT" sz="2400" dirty="0"/>
          </a:p>
          <a:p>
            <a:r>
              <a:rPr lang="it-IT" sz="2400" dirty="0"/>
              <a:t>La tonsilla palatina è separata dalla parete laterale del faringe, dalla capsula tonsillare mediante la interposizione di uno strato di tessuto connettivo lasso attraversato da vasi che viene definito spazio </a:t>
            </a:r>
            <a:r>
              <a:rPr lang="it-IT" sz="2400" dirty="0" err="1"/>
              <a:t>peritonsillare</a:t>
            </a:r>
            <a:r>
              <a:rPr lang="it-IT" sz="2400" dirty="0"/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1604D88-6D8A-8B47-AA5E-B2F0A64FD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738" y="1325564"/>
            <a:ext cx="4563019" cy="369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0989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86752EC-F089-4E46-BE36-DB4C710F5DA9}"/>
              </a:ext>
            </a:extLst>
          </p:cNvPr>
          <p:cNvSpPr txBox="1"/>
          <p:nvPr/>
        </p:nvSpPr>
        <p:spPr>
          <a:xfrm>
            <a:off x="0" y="139148"/>
            <a:ext cx="3558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TONSILLA FARINGEA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E8A99D9-FFD6-B748-94EE-6FB95345C510}"/>
              </a:ext>
            </a:extLst>
          </p:cNvPr>
          <p:cNvSpPr txBox="1"/>
          <p:nvPr/>
        </p:nvSpPr>
        <p:spPr>
          <a:xfrm>
            <a:off x="1" y="974034"/>
            <a:ext cx="53671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400" dirty="0"/>
              <a:t>La tonsilla faringea (vegetazioni adenoidi) è costituita da tessuto </a:t>
            </a:r>
            <a:r>
              <a:rPr lang="it-IT" sz="2400" dirty="0" err="1"/>
              <a:t>linforeticolare</a:t>
            </a:r>
            <a:r>
              <a:rPr lang="it-IT" sz="2400" dirty="0"/>
              <a:t> diffuso, inserito nella parte postero-superiore del RINOFARINGE.</a:t>
            </a:r>
          </a:p>
          <a:p>
            <a:pPr marL="457200" indent="-457200">
              <a:buFont typeface="+mj-lt"/>
              <a:buAutoNum type="arabicPeriod"/>
            </a:pPr>
            <a:endParaRPr lang="it-IT" sz="2400" dirty="0"/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 La tonsilla faringea è in rapporto anteriormente con le coane (che possono essere completamente ostruite in caso di marcata ipertrofia), posteriormente con il tubercolo faringeo e e l'orifizio faringeo della tuba di Eustachio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5D58F8A-B7FD-4344-B7E3-00574F893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321" y="0"/>
            <a:ext cx="4714461" cy="675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3099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B5CF637-8CA4-E048-8B10-7780C49CBCB9}"/>
              </a:ext>
            </a:extLst>
          </p:cNvPr>
          <p:cNvSpPr txBox="1"/>
          <p:nvPr/>
        </p:nvSpPr>
        <p:spPr>
          <a:xfrm>
            <a:off x="0" y="1113182"/>
            <a:ext cx="53870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Le tonsille tubariche del rinofaringe sono situate sul contorno della cartilagine del tubo uditivo (</a:t>
            </a:r>
            <a:r>
              <a:rPr lang="it-IT" sz="2400" dirty="0" err="1"/>
              <a:t>Torus</a:t>
            </a:r>
            <a:r>
              <a:rPr lang="it-IT" sz="2400" dirty="0"/>
              <a:t> </a:t>
            </a:r>
            <a:r>
              <a:rPr lang="it-IT" sz="2400" dirty="0" err="1"/>
              <a:t>tubarius</a:t>
            </a:r>
            <a:r>
              <a:rPr lang="it-IT" sz="2400" dirty="0"/>
              <a:t>), cioè lo sbocco delle trombe di Eustachio nel lume faringeo.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1D75067-F9D4-C540-B688-0E1BB675964D}"/>
              </a:ext>
            </a:extLst>
          </p:cNvPr>
          <p:cNvSpPr txBox="1"/>
          <p:nvPr/>
        </p:nvSpPr>
        <p:spPr>
          <a:xfrm>
            <a:off x="0" y="218661"/>
            <a:ext cx="3757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TONSILLE TUBARICHE</a:t>
            </a:r>
          </a:p>
        </p:txBody>
      </p:sp>
    </p:spTree>
    <p:extLst>
      <p:ext uri="{BB962C8B-B14F-4D97-AF65-F5344CB8AC3E}">
        <p14:creationId xmlns:p14="http://schemas.microsoft.com/office/powerpoint/2010/main" val="14077567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3752</TotalTime>
  <Words>1603</Words>
  <Application>Microsoft Macintosh PowerPoint</Application>
  <PresentationFormat>Widescreen</PresentationFormat>
  <Paragraphs>199</Paragraphs>
  <Slides>93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93</vt:i4>
      </vt:variant>
    </vt:vector>
  </HeadingPairs>
  <TitlesOfParts>
    <vt:vector size="98" baseType="lpstr">
      <vt:lpstr>Arial</vt:lpstr>
      <vt:lpstr>Calibri</vt:lpstr>
      <vt:lpstr>Calibri Light</vt:lpstr>
      <vt:lpstr>Comic Sans MS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Triangoli del collo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Gli strati del del collo  Approfondimento sulle fasce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STRUTTURE PROFONDE DEL COLLO</vt:lpstr>
      <vt:lpstr>Presentazione standard di PowerPoint</vt:lpstr>
      <vt:lpstr>Presentazione standard di PowerPoint</vt:lpstr>
      <vt:lpstr>Presentazione standard di PowerPoint</vt:lpstr>
      <vt:lpstr>STRUTTURA VISCERALE DEL COLLO </vt:lpstr>
      <vt:lpstr>Osso ioide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FARINGE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FARINGE SUDDIVISIONE SISTEMATICA</vt:lpstr>
      <vt:lpstr>Presentazione standard di PowerPoint</vt:lpstr>
      <vt:lpstr>Rinofaringe</vt:lpstr>
      <vt:lpstr>Presentazione standard di PowerPoint</vt:lpstr>
      <vt:lpstr>Presentazione standard di PowerPoint</vt:lpstr>
      <vt:lpstr>Presentazione standard di PowerPoint</vt:lpstr>
      <vt:lpstr>LE TONSILLE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Vanessa Nicolin</dc:creator>
  <cp:lastModifiedBy>Vanessa Nicolin</cp:lastModifiedBy>
  <cp:revision>49</cp:revision>
  <dcterms:created xsi:type="dcterms:W3CDTF">2019-10-11T15:04:06Z</dcterms:created>
  <dcterms:modified xsi:type="dcterms:W3CDTF">2019-10-21T11:05:44Z</dcterms:modified>
</cp:coreProperties>
</file>