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4" r:id="rId5"/>
    <p:sldId id="265" r:id="rId6"/>
    <p:sldId id="266" r:id="rId7"/>
    <p:sldId id="289" r:id="rId8"/>
    <p:sldId id="277" r:id="rId9"/>
    <p:sldId id="278" r:id="rId10"/>
    <p:sldId id="279" r:id="rId11"/>
    <p:sldId id="290" r:id="rId12"/>
    <p:sldId id="291" r:id="rId13"/>
    <p:sldId id="292" r:id="rId14"/>
    <p:sldId id="293" r:id="rId15"/>
    <p:sldId id="280" r:id="rId16"/>
    <p:sldId id="294" r:id="rId17"/>
    <p:sldId id="276" r:id="rId18"/>
    <p:sldId id="267" r:id="rId19"/>
    <p:sldId id="281" r:id="rId20"/>
    <p:sldId id="295" r:id="rId21"/>
    <p:sldId id="282" r:id="rId22"/>
    <p:sldId id="283" r:id="rId23"/>
    <p:sldId id="284" r:id="rId24"/>
    <p:sldId id="296" r:id="rId25"/>
    <p:sldId id="288" r:id="rId26"/>
    <p:sldId id="268" r:id="rId27"/>
    <p:sldId id="297" r:id="rId28"/>
    <p:sldId id="298" r:id="rId29"/>
    <p:sldId id="300" r:id="rId30"/>
    <p:sldId id="299" r:id="rId31"/>
    <p:sldId id="302" r:id="rId32"/>
    <p:sldId id="301" r:id="rId33"/>
    <p:sldId id="304" r:id="rId34"/>
    <p:sldId id="303" r:id="rId35"/>
    <p:sldId id="305" r:id="rId36"/>
    <p:sldId id="306" r:id="rId37"/>
    <p:sldId id="307" r:id="rId38"/>
    <p:sldId id="308" r:id="rId39"/>
    <p:sldId id="309" r:id="rId40"/>
    <p:sldId id="311" r:id="rId41"/>
    <p:sldId id="312" r:id="rId42"/>
    <p:sldId id="313" r:id="rId43"/>
    <p:sldId id="310" r:id="rId44"/>
    <p:sldId id="269" r:id="rId45"/>
    <p:sldId id="285" r:id="rId46"/>
    <p:sldId id="286" r:id="rId47"/>
    <p:sldId id="287" r:id="rId48"/>
    <p:sldId id="314" r:id="rId49"/>
    <p:sldId id="315" r:id="rId50"/>
    <p:sldId id="316" r:id="rId51"/>
    <p:sldId id="317" r:id="rId52"/>
    <p:sldId id="270" r:id="rId53"/>
    <p:sldId id="271" r:id="rId54"/>
    <p:sldId id="272" r:id="rId55"/>
    <p:sldId id="318" r:id="rId56"/>
    <p:sldId id="258" r:id="rId57"/>
    <p:sldId id="260" r:id="rId58"/>
    <p:sldId id="261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273" r:id="rId68"/>
    <p:sldId id="274" r:id="rId69"/>
    <p:sldId id="262" r:id="rId70"/>
    <p:sldId id="263" r:id="rId7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57"/>
    <p:restoredTop sz="93112"/>
  </p:normalViewPr>
  <p:slideViewPr>
    <p:cSldViewPr snapToGrid="0" snapToObjects="1">
      <p:cViewPr>
        <p:scale>
          <a:sx n="64" d="100"/>
          <a:sy n="64" d="100"/>
        </p:scale>
        <p:origin x="2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5A6CC-D18E-5241-B434-53DDD6079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5A8E16-B2E3-EF4A-997B-97DD5C4D9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F4DF68-CE9F-FA43-86E4-2E87D49A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935769-6DEE-D64D-9380-441B3F92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9393F6-A7B5-DC42-A8B8-58949CB9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35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B9B84-05B8-7E48-AED4-41280283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8675AC-C8CA-CF42-BD36-B630F1E02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7E7257-7F77-EA41-9534-5CA2CB7D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0683A9-6F9E-1A4A-B338-7BF9DBD0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F5BE1-599D-054A-9176-C4B05F20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030ECA8-E417-7D47-94CC-7F09AB1CD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29B5F1-A30F-204A-B067-9B39D1C2F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7CBB43-6ADA-414C-B39E-2B05FA95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F5BCFF-B109-BF49-B7EB-B16A8A99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B4F84A-7BDB-8D4E-98B4-D88CB8B1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6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36E16-77A6-1742-91DA-D271E2AC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BEF44B-ECBE-534A-BC55-D647C2F1D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103A60-AAC2-504C-B027-A3DFF417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4146DE-EA56-CB49-A15F-FF2EFA46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721BE4-D89F-F645-9802-B23BB2D0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17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4E3383-8147-7B4E-87DF-29D4A2D0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D6E4E6-E23C-CE49-8D42-BDC445137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B4D03A-500D-4142-B93C-CA46307A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56208E-6964-2448-BAB9-832745E8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94E7F3-0BEC-5C46-B81C-8097D88D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52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4D7B7-3ECF-9346-B7C2-6C2BE273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D7B951-705C-1A43-89C0-B56E8C95D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F24BBF-CF58-BB4B-A556-B488FBC52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7977F9-CC9F-1B44-8509-A2144888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968C33-CE3A-9140-A0CC-C9E95E70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9F0338-AFB3-AF4C-9122-1B61BB95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1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AB7B7-C097-324B-A247-C06404439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91FB22-507C-2948-80FF-9E5BB46E9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5DDFB4-FF0E-7A4C-8431-D1D4E348D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5BBA89-0B4C-AC46-91EE-8A02EFF9E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650D2C0-09FA-3842-9B44-47C477455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F82A87-8432-A14E-BCF3-6C0B06F1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E97DE12-F659-0B44-B4BD-B76C240B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A8653A9-DA73-3A49-B699-6172E6E5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86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F49AC1-594F-DB4B-BA52-CAC0B42E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13BE7B-7471-974C-9E49-680F975B1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0A0F6C-89BB-294F-803D-B2DEC4D2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DCC459-B2F9-6B48-9F27-DC1D3C04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4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8DB64A4-EF57-D049-9ADD-403674B7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827C45-D392-4549-BCFE-94A30090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AAE080-31E5-0342-834C-F952FDCA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24E26-C684-0D40-9CA3-BDA07C6C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AE79A8-F6AE-DB4A-AA30-52D79A614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EB5888-9E75-864E-AF24-FA8F19FC7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83EA0A-BFE5-DA4B-9812-A5977ADF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75D4F7-F725-D547-8C24-CE48252A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E156E3-56B1-1841-AB4D-E2271381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4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902FB-834B-F845-9AD0-35155A4D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BD244D-C168-8E43-A305-94F1492CF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732DC9-7776-6044-A706-19CB4C0CB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313449-F364-8B4E-8ABF-F44C895E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975B2B-FFE9-A84C-B2DD-BBAB0056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6EA2E6-E990-BD4F-A40D-EB26C029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50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042984-CD75-BA4E-886E-C3C5C201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9ED0E4-333B-DA48-A54D-4CEB23D51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48F726-620E-5849-94CF-41E3AA5EA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B600B-6076-9446-AAA2-6C5DB4E5840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E95121-8144-A44C-91F8-537702A19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C1593D-56FC-6748-B38E-E75510D7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AFEE-83B8-FA49-8FCA-F48D4BB5EE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52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5DFD0-D104-4C4B-A3BC-F491B809E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Complesso laringeo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C22932-D52F-F144-A2DA-99161E12E35B}"/>
              </a:ext>
            </a:extLst>
          </p:cNvPr>
          <p:cNvSpPr txBox="1"/>
          <p:nvPr/>
        </p:nvSpPr>
        <p:spPr>
          <a:xfrm>
            <a:off x="3478696" y="45521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8922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C27D3A-0F73-D544-AB6D-8DBC283989B2}"/>
              </a:ext>
            </a:extLst>
          </p:cNvPr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LA FACCIA POSTERIORE</a:t>
            </a:r>
            <a:r>
              <a:rPr lang="it-IT" sz="2800" dirty="0"/>
              <a:t>, rivolta verso la cavità della laringe, è rivestita dalla mucosa laringea;</a:t>
            </a:r>
          </a:p>
          <a:p>
            <a:r>
              <a:rPr lang="it-IT" sz="2800" dirty="0"/>
              <a:t>essa presenta nella sua metà inferiore il tubercolo epiglottico che continua nel picciolo al quale prende attacco il legamento tiroepiglottico.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585A76-6D4F-7C4A-B9F9-8D27D219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188"/>
          <a:stretch/>
        </p:blipFill>
        <p:spPr>
          <a:xfrm>
            <a:off x="1719101" y="2049906"/>
            <a:ext cx="7822463" cy="39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1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62F29E3-35EC-A843-97C0-F85162B5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" b="13623"/>
          <a:stretch/>
        </p:blipFill>
        <p:spPr>
          <a:xfrm>
            <a:off x="1107783" y="198781"/>
            <a:ext cx="10295392" cy="63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85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598059-4050-8C4B-8965-E77AED25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96" y="0"/>
            <a:ext cx="976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3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450A4C6-FCF0-6F4E-A6E0-CCEF9FE4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96" y="0"/>
            <a:ext cx="976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67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A9CCA12-3816-1D4F-AA03-DC1B6CC2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58" y="0"/>
            <a:ext cx="928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0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446C183C-E61A-3545-B380-507CB789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>
            <a:fillRect/>
          </a:stretch>
        </p:blipFill>
        <p:spPr bwMode="auto">
          <a:xfrm>
            <a:off x="874643" y="259556"/>
            <a:ext cx="244316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b="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3CF95F4-E9CF-F14D-81A8-6FBA6A46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r="8707" b="31589"/>
          <a:stretch>
            <a:fillRect/>
          </a:stretch>
        </p:blipFill>
        <p:spPr bwMode="auto">
          <a:xfrm>
            <a:off x="4367213" y="4854231"/>
            <a:ext cx="475297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 l="14622" r="8707" b="315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FAB4FD6-20BC-0D42-8D93-826BECBE3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0"/>
            <a:ext cx="4665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dirty="0">
                <a:latin typeface="Arial Black" panose="020B0A04020102020204" pitchFamily="34" charset="0"/>
              </a:rPr>
              <a:t>CARTILAGINE TIROIDE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C6AAA9-6ECA-4D49-BF36-BBCFD48A6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460" y="285196"/>
            <a:ext cx="6443662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Si trova nella PORZIONE ANTERIORE, SUPERIORE e LATERALE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IALINA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SCUDO costituito da 2 LAMINE QUADRANGOLARI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LINEA OBLIQUA (TUBERCOLI TIROIDEI SUP. ed INF) per MM. TIROIOIDEO, STERNOTIROIDEO e COSTRITTORE INFERIORE FARINGE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MARGINI</a:t>
            </a:r>
            <a:endParaRPr lang="it-IT" altLang="it-IT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CORNO TIROIDEO SUPERIORE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CORNO TIROIDEO INFERIORE</a:t>
            </a:r>
          </a:p>
        </p:txBody>
      </p:sp>
    </p:spTree>
    <p:extLst>
      <p:ext uri="{BB962C8B-B14F-4D97-AF65-F5344CB8AC3E}">
        <p14:creationId xmlns:p14="http://schemas.microsoft.com/office/powerpoint/2010/main" val="227494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606D896-E1B3-7D4B-9471-35979F578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58" y="0"/>
            <a:ext cx="928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ED62A10-A90B-3441-97F1-5899CFAB9E7B}"/>
              </a:ext>
            </a:extLst>
          </p:cNvPr>
          <p:cNvSpPr/>
          <p:nvPr/>
        </p:nvSpPr>
        <p:spPr>
          <a:xfrm>
            <a:off x="0" y="1164134"/>
            <a:ext cx="42473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800" dirty="0"/>
              <a:t>La cartilagine cricoide ha la forma di un anello e costituisce l'elemento scheletrico su cui si regge l'intera laringe: </a:t>
            </a:r>
          </a:p>
          <a:p>
            <a:pPr marL="457200" indent="-457200">
              <a:buFont typeface="+mj-lt"/>
              <a:buAutoNum type="arabicPeriod"/>
            </a:pPr>
            <a:endParaRPr lang="it-IT" sz="2800" dirty="0"/>
          </a:p>
          <a:p>
            <a:pPr marL="457200" indent="-457200">
              <a:buFont typeface="+mj-lt"/>
              <a:buAutoNum type="arabicPeriod"/>
            </a:pPr>
            <a:r>
              <a:rPr lang="it-IT" sz="2800" dirty="0"/>
              <a:t>Su di essa si articolano quasi tutte le altre cartilagini e si inseriscono molti dei legamenti e muscoli che permettono la fonazione</a:t>
            </a:r>
            <a:r>
              <a:rPr lang="it-IT" sz="24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B64BDC-3A8E-9144-9065-2D8E39B9C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851" y="1164134"/>
            <a:ext cx="7172740" cy="43169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8F338A-3580-A548-A772-CD9CB96A0C09}"/>
              </a:ext>
            </a:extLst>
          </p:cNvPr>
          <p:cNvSpPr txBox="1"/>
          <p:nvPr/>
        </p:nvSpPr>
        <p:spPr>
          <a:xfrm>
            <a:off x="477078" y="238539"/>
            <a:ext cx="5057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CARTILAGINE CRICOIDE</a:t>
            </a:r>
          </a:p>
        </p:txBody>
      </p:sp>
    </p:spTree>
    <p:extLst>
      <p:ext uri="{BB962C8B-B14F-4D97-AF65-F5344CB8AC3E}">
        <p14:creationId xmlns:p14="http://schemas.microsoft.com/office/powerpoint/2010/main" val="347417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2EFFDF-41A6-9B44-97DD-7763556F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7" t="24927" r="6584" b="13044"/>
          <a:stretch/>
        </p:blipFill>
        <p:spPr>
          <a:xfrm>
            <a:off x="0" y="503376"/>
            <a:ext cx="12192000" cy="57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0649944-BB60-8549-A391-F6F6418D1A1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63750" y="229393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solidFill>
                  <a:schemeClr val="tx1"/>
                </a:solidFill>
                <a:latin typeface="Arial Black" panose="020B0A04020102020204" pitchFamily="34" charset="0"/>
              </a:rPr>
              <a:t>CARTILAGINE  ARITENOIDE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6282C5-1C7A-DA46-9EE0-F6D3F28D6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0442" b="5945"/>
          <a:stretch>
            <a:fillRect/>
          </a:stretch>
        </p:blipFill>
        <p:spPr bwMode="auto">
          <a:xfrm>
            <a:off x="1524000" y="1497806"/>
            <a:ext cx="48958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r="10442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BFB1A4C9-FECD-8D4E-BAEE-5A61181C7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1066006"/>
            <a:ext cx="421163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Si trova nella PORZIONE SUPERIORE e POSTERIORE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IALINA ED ELASTICA (processo vocale ed apice)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PIRAMIDE TRIANGOLARE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APICE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BASE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FACCIA POSTERIORE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FACCIA ANTEROLATERALE: FOSSA TRIANGOLARE e FOSSA OBLUNGA</a:t>
            </a:r>
          </a:p>
          <a:p>
            <a:pPr>
              <a:spcBef>
                <a:spcPts val="65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000">
                <a:solidFill>
                  <a:schemeClr val="tx1"/>
                </a:solidFill>
                <a:latin typeface="Arial Black" panose="020B0A04020102020204" pitchFamily="34" charset="0"/>
              </a:rPr>
              <a:t>FACCIA MEDIALE</a:t>
            </a:r>
          </a:p>
        </p:txBody>
      </p:sp>
    </p:spTree>
    <p:extLst>
      <p:ext uri="{BB962C8B-B14F-4D97-AF65-F5344CB8AC3E}">
        <p14:creationId xmlns:p14="http://schemas.microsoft.com/office/powerpoint/2010/main" val="183369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7A5413-F252-754E-B7C8-765E77DBD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7" y="0"/>
            <a:ext cx="9347200" cy="7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89AC7B-CBCF-7742-B496-A4378814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58" y="0"/>
            <a:ext cx="928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6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7281CDC-3E31-F645-8505-F540C49020F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638300" y="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>
                <a:solidFill>
                  <a:schemeClr val="tx1"/>
                </a:solidFill>
                <a:latin typeface="Arial Black" panose="020B0A04020102020204" pitchFamily="34" charset="0"/>
              </a:rPr>
              <a:t>LARINGE: CARTILAGINI CORNICULATE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9D5416-DD10-C14A-B237-367A46C01F3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638300" y="908050"/>
            <a:ext cx="8915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PICCOLI CONI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APICE AD UNCINO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ELASTICHE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SUPERIORMENTE ALLE ARITENOIDI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C42A072-5AEC-B449-AC05-C68E782D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48950" r="48236" b="5945"/>
          <a:stretch>
            <a:fillRect/>
          </a:stretch>
        </p:blipFill>
        <p:spPr bwMode="auto">
          <a:xfrm>
            <a:off x="4181475" y="3794125"/>
            <a:ext cx="302418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t="48950" r="48236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D003D10-9452-834E-A8FF-65981100C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3789363"/>
            <a:ext cx="1512888" cy="2873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BF7ED5E-5462-494A-BE82-5837BE29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b="31787"/>
          <a:stretch>
            <a:fillRect/>
          </a:stretch>
        </p:blipFill>
        <p:spPr bwMode="auto">
          <a:xfrm>
            <a:off x="7494588" y="3284538"/>
            <a:ext cx="224472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65417" b="31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7E6B4457-ED30-664C-BF9A-22800CF85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00" y="3933825"/>
            <a:ext cx="2376488" cy="9350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07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028EE2F-C4B8-5645-BB09-8C36365FD38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752600" y="216693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>
                <a:solidFill>
                  <a:schemeClr val="tx1"/>
                </a:solidFill>
                <a:latin typeface="Arial Black" panose="020B0A04020102020204" pitchFamily="34" charset="0"/>
              </a:rPr>
              <a:t>LARINGE: CARTILAGINI CUNEIFORMI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3B65A0-960F-564B-B033-D49B9C0E401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1512093"/>
            <a:ext cx="4284663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Considerate FRAMMENTI dell’ EPIGLOTTIDE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ELASTICHE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CONTENUTE NELLE PIEGHE (o LEGAMENTI) ARI-EPIGLOTTICHE della MEMBRANA QUADRANGOLARE</a:t>
            </a:r>
          </a:p>
        </p:txBody>
      </p:sp>
      <p:pic>
        <p:nvPicPr>
          <p:cNvPr id="6" name="Picture 4" descr="08_27">
            <a:extLst>
              <a:ext uri="{FF2B5EF4-FFF2-40B4-BE49-F238E27FC236}">
                <a16:creationId xmlns:a16="http://schemas.microsoft.com/office/drawing/2014/main" id="{BAF10DC9-8A02-9C44-9500-BF7F41AC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2658" r="13623" b="51764"/>
          <a:stretch>
            <a:fillRect/>
          </a:stretch>
        </p:blipFill>
        <p:spPr bwMode="auto">
          <a:xfrm>
            <a:off x="5880100" y="2151856"/>
            <a:ext cx="478790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67A472A-FAB0-8241-841D-E0148735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3501231"/>
            <a:ext cx="935037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1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97226DF-0054-B14F-A83C-3755CE21F4A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189706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solidFill>
                  <a:schemeClr val="tx1"/>
                </a:solidFill>
                <a:latin typeface="Arial Black" panose="020B0A04020102020204" pitchFamily="34" charset="0"/>
              </a:rPr>
              <a:t>LEGAMENTI INTRINSECI DELLA LARINGE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DD5CD24-2E7E-844B-8258-E10ABD40E24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752600" y="1258093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CRICOCORNICULATO (elastico):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   dalla LAMINA CRICOIDEA alle CARTILAGINI ARITENOIDI ed alle CORNICULATE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TIROEPIGLOTTICO (elastico):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solidFill>
                  <a:schemeClr val="tx1"/>
                </a:solidFill>
                <a:latin typeface="Arial Black" panose="020B0A04020102020204" pitchFamily="34" charset="0"/>
              </a:rPr>
              <a:t>   fissa il PICCIOLO dell’ EPIGLOTTIDE all’ ANGOLO DIEDRO dello “SCUDO” della TIROIDE</a:t>
            </a:r>
          </a:p>
        </p:txBody>
      </p:sp>
    </p:spTree>
    <p:extLst>
      <p:ext uri="{BB962C8B-B14F-4D97-AF65-F5344CB8AC3E}">
        <p14:creationId xmlns:p14="http://schemas.microsoft.com/office/powerpoint/2010/main" val="347313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B17D623-A7E7-4B4D-947F-3E4BB2929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340" y="0"/>
            <a:ext cx="9055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F03B4-036E-5145-A2BB-CA3FB775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1223"/>
            <a:ext cx="10515600" cy="1325563"/>
          </a:xfrm>
        </p:spPr>
        <p:txBody>
          <a:bodyPr/>
          <a:lstStyle/>
          <a:p>
            <a:r>
              <a:rPr lang="it-IT" dirty="0"/>
              <a:t>MUSCOLATURA DELLA LARINGE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CB502B-82BC-4748-9083-732729065362}"/>
              </a:ext>
            </a:extLst>
          </p:cNvPr>
          <p:cNvSpPr txBox="1"/>
          <p:nvPr/>
        </p:nvSpPr>
        <p:spPr>
          <a:xfrm>
            <a:off x="0" y="875679"/>
            <a:ext cx="6866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 muscoli della laringe si possono classificare in due gruppi:</a:t>
            </a:r>
          </a:p>
          <a:p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LA MUSCOLATURA INTRINSECA  costituita dalle corde vocali e dai muscoli che agiscono indirettamente su queste collegando fra loro le cartilagini che compongono la laringe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LA MUSCOLATURA ESTRINSECA costituita da muscoli che collegano la laringe con lo scheletro osseo ma che pervengono ad agire sulle corde vocali.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posteriormente  rapportano alle cartilagini aritenoidi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anteriormente alla cartilagine tiroidea.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8BA06E-44A9-0A47-A470-73521067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814" y="1549779"/>
            <a:ext cx="5407298" cy="42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70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499C347-8D03-0C40-AB21-AEB16512E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93" y="0"/>
            <a:ext cx="971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23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FAF134-8B0C-F343-92CB-D24BCEF91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30"/>
          <a:stretch/>
        </p:blipFill>
        <p:spPr>
          <a:xfrm>
            <a:off x="667527" y="0"/>
            <a:ext cx="10692973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8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D3677A-ECF1-8741-9262-1E808F050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65" y="0"/>
            <a:ext cx="9406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9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32EE54-0107-AE42-9A06-90E9C1EC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48" y="0"/>
            <a:ext cx="10970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2533AA-DFBA-E14A-94FB-E7755DDDC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00"/>
          <a:stretch/>
        </p:blipFill>
        <p:spPr>
          <a:xfrm>
            <a:off x="990600" y="0"/>
            <a:ext cx="10477500" cy="66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09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2C8B0D-D04B-9843-832A-7EC5C098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84" y="0"/>
            <a:ext cx="9826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04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E1F519-9B16-4642-B61F-BB266E42F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5" b="8696"/>
          <a:stretch/>
        </p:blipFill>
        <p:spPr>
          <a:xfrm>
            <a:off x="281789" y="0"/>
            <a:ext cx="11696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5A73B9-33C0-D040-8717-7DDCBE4A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46" y="0"/>
            <a:ext cx="9729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00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32762DF-9210-9045-A0D5-CE99FE63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15" y="0"/>
            <a:ext cx="9645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7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0C07381-2C88-E946-8C3F-6E8A34116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23" y="0"/>
            <a:ext cx="974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68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784DBA9-40D9-2840-A872-DC69E53D5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3" t="11015" r="4708" b="11015"/>
          <a:stretch/>
        </p:blipFill>
        <p:spPr>
          <a:xfrm>
            <a:off x="1451113" y="0"/>
            <a:ext cx="9521687" cy="62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70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AED1D6C-6281-484C-805B-101787F22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5" t="10435" r="11044" b="18840"/>
          <a:stretch/>
        </p:blipFill>
        <p:spPr>
          <a:xfrm>
            <a:off x="934278" y="238539"/>
            <a:ext cx="9998766" cy="63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4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D3C7B94-0EC2-2A41-BEFA-D0D92512C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42" y="0"/>
            <a:ext cx="907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5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A57A8A3-297A-F04B-B9B6-8A5A5720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96"/>
          <a:stretch/>
        </p:blipFill>
        <p:spPr>
          <a:xfrm>
            <a:off x="1590261" y="0"/>
            <a:ext cx="9305932" cy="677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13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3AAFC16-8D54-F343-A680-B7FC814B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5" b="11594"/>
          <a:stretch/>
        </p:blipFill>
        <p:spPr>
          <a:xfrm>
            <a:off x="934277" y="160380"/>
            <a:ext cx="10001672" cy="62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7C51934-48E1-8D4B-8BEE-CA90A9E966F7}"/>
              </a:ext>
            </a:extLst>
          </p:cNvPr>
          <p:cNvSpPr/>
          <p:nvPr/>
        </p:nvSpPr>
        <p:spPr>
          <a:xfrm>
            <a:off x="284922" y="601822"/>
            <a:ext cx="48834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Ha forma di piramide triangolare con:</a:t>
            </a:r>
          </a:p>
          <a:p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Base posterosuperiore corrispondente alla faringe e all’osso ioide</a:t>
            </a:r>
          </a:p>
          <a:p>
            <a:pPr marL="514350" indent="-514350">
              <a:buFont typeface="+mj-lt"/>
              <a:buAutoNum type="arabicPeriod"/>
            </a:pPr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 Apice inferiore corrispondente all’orifizio superiore della trachea.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CFCD9F-C8FB-CA4E-BFE8-D71849B3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425" y="0"/>
            <a:ext cx="5123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06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575385-347D-BB47-A068-65DE9B8A9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0" r="4934" b="13043"/>
          <a:stretch/>
        </p:blipFill>
        <p:spPr>
          <a:xfrm>
            <a:off x="1138032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73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4F963E-6B78-5448-B0B1-1E11720CE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9" r="3707"/>
          <a:stretch/>
        </p:blipFill>
        <p:spPr>
          <a:xfrm>
            <a:off x="1689652" y="0"/>
            <a:ext cx="8984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9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086570-8A6B-0C4F-9072-0E995432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8" y="0"/>
            <a:ext cx="9890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2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0E3175-B077-E540-BD5C-4049528B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06" y="0"/>
            <a:ext cx="9137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21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176CED8-5BED-9A4A-9AE4-87900B64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93" y="0"/>
            <a:ext cx="971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57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33BDBB8-E948-9946-828E-88E780F98AA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391400" y="304800"/>
            <a:ext cx="3276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solidFill>
                  <a:schemeClr val="tx1"/>
                </a:solidFill>
                <a:latin typeface="Arial Black" panose="020B0A04020102020204" pitchFamily="34" charset="0"/>
              </a:rPr>
              <a:t>LARINGE: MUSCOLI INTRINSECI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7C874E-E2C8-B14F-8FBC-7D530F35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149600"/>
            <a:ext cx="5292725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8C41E64-3791-3D43-BFE9-7F85B317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9709"/>
          <a:stretch>
            <a:fillRect/>
          </a:stretch>
        </p:blipFill>
        <p:spPr bwMode="auto">
          <a:xfrm>
            <a:off x="1524000" y="0"/>
            <a:ext cx="6011863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6773" t="9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72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E125A-C29D-6740-9632-42C1F944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5902" r="21039" b="3796"/>
          <a:stretch>
            <a:fillRect/>
          </a:stretch>
        </p:blipFill>
        <p:spPr bwMode="auto">
          <a:xfrm>
            <a:off x="1649412" y="0"/>
            <a:ext cx="5759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FA770DB-0AAE-4845-9ADD-B13C69730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5" y="476250"/>
            <a:ext cx="2881312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/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</a:p>
          <a:p>
            <a:pPr algn="ctr"/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LARINGEI</a:t>
            </a:r>
          </a:p>
          <a:p>
            <a:pPr algn="ctr"/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INTRINSECI</a:t>
            </a:r>
          </a:p>
          <a:p>
            <a:pPr algn="ctr"/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algn="ctr"/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RELATIVE AZIONI</a:t>
            </a:r>
          </a:p>
        </p:txBody>
      </p:sp>
    </p:spTree>
    <p:extLst>
      <p:ext uri="{BB962C8B-B14F-4D97-AF65-F5344CB8AC3E}">
        <p14:creationId xmlns:p14="http://schemas.microsoft.com/office/powerpoint/2010/main" val="4260920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E125A-C29D-6740-9632-42C1F944E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49614" r="21039" b="3796"/>
          <a:stretch/>
        </p:blipFill>
        <p:spPr bwMode="auto">
          <a:xfrm>
            <a:off x="433318" y="16680"/>
            <a:ext cx="11135830" cy="684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762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657C5-F618-D641-8A38-C8F5EF7C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1344"/>
            <a:ext cx="10515600" cy="1325563"/>
          </a:xfrm>
        </p:spPr>
        <p:txBody>
          <a:bodyPr/>
          <a:lstStyle/>
          <a:p>
            <a:r>
              <a:rPr lang="it-IT" dirty="0"/>
              <a:t>MUSCOLI ESTRINSECI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1E1AA4-568D-C740-BB2A-8B33BB840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1" y="852643"/>
            <a:ext cx="9998766" cy="60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76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FAFF96-3F79-7C4A-94AA-7EAE42A4A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82"/>
          <a:stretch/>
        </p:blipFill>
        <p:spPr>
          <a:xfrm>
            <a:off x="1212097" y="0"/>
            <a:ext cx="10602126" cy="62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8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5F0FEF-F044-164B-B616-199BC6BBA8FA}"/>
              </a:ext>
            </a:extLst>
          </p:cNvPr>
          <p:cNvSpPr txBox="1"/>
          <p:nvPr/>
        </p:nvSpPr>
        <p:spPr>
          <a:xfrm>
            <a:off x="178904" y="258418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LIMITI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2D63867-8132-9D40-A502-D2595071BEE4}"/>
              </a:ext>
            </a:extLst>
          </p:cNvPr>
          <p:cNvSpPr/>
          <p:nvPr/>
        </p:nvSpPr>
        <p:spPr>
          <a:xfrm>
            <a:off x="178904" y="1337318"/>
            <a:ext cx="57448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it-IT" sz="2800" dirty="0"/>
              <a:t>SUP il margine superiore della cartilagine tiroidea corrisponde a C4</a:t>
            </a:r>
          </a:p>
          <a:p>
            <a:pPr marL="514350" indent="-514350" algn="just">
              <a:buFont typeface="+mj-lt"/>
              <a:buAutoNum type="arabicPeriod"/>
            </a:pPr>
            <a:endParaRPr lang="it-IT" sz="2800" dirty="0"/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/>
              <a:t> INF il margine inferiore della cartilagine cricoidea corrisponde a C6.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CFCD9F-C8FB-CA4E-BFE8-D71849B3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017" y="0"/>
            <a:ext cx="5123793" cy="6858000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60104A4-C91B-8B43-A4D0-18EEB838B2A8}"/>
              </a:ext>
            </a:extLst>
          </p:cNvPr>
          <p:cNvCxnSpPr/>
          <p:nvPr/>
        </p:nvCxnSpPr>
        <p:spPr>
          <a:xfrm flipH="1">
            <a:off x="4969565" y="3584087"/>
            <a:ext cx="5446644" cy="928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3019F7-2344-DA4A-A57F-B1C7C2B1FA45}"/>
              </a:ext>
            </a:extLst>
          </p:cNvPr>
          <p:cNvSpPr txBox="1"/>
          <p:nvPr/>
        </p:nvSpPr>
        <p:spPr>
          <a:xfrm>
            <a:off x="4538347" y="432769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C4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6301F5B-EDC2-0747-8B02-A5FA218CCC23}"/>
              </a:ext>
            </a:extLst>
          </p:cNvPr>
          <p:cNvCxnSpPr/>
          <p:nvPr/>
        </p:nvCxnSpPr>
        <p:spPr>
          <a:xfrm flipH="1">
            <a:off x="5406887" y="4770783"/>
            <a:ext cx="3697356" cy="1470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04AE3A-3CDA-544F-86C9-42409917FEE9}"/>
              </a:ext>
            </a:extLst>
          </p:cNvPr>
          <p:cNvSpPr txBox="1"/>
          <p:nvPr/>
        </p:nvSpPr>
        <p:spPr>
          <a:xfrm>
            <a:off x="4816643" y="605710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C6</a:t>
            </a:r>
          </a:p>
        </p:txBody>
      </p:sp>
    </p:spTree>
    <p:extLst>
      <p:ext uri="{BB962C8B-B14F-4D97-AF65-F5344CB8AC3E}">
        <p14:creationId xmlns:p14="http://schemas.microsoft.com/office/powerpoint/2010/main" val="3564580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763510C-AC85-0D43-9391-A77ED1AED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1" t="17971" r="3612" b="7247"/>
          <a:stretch/>
        </p:blipFill>
        <p:spPr>
          <a:xfrm>
            <a:off x="409274" y="516834"/>
            <a:ext cx="11782726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3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D3F781-E7A1-9F40-BBDA-27FC754F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17" y="0"/>
            <a:ext cx="9998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73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04E4CD-7CFE-CD45-A913-DED5D67F7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75" y="0"/>
            <a:ext cx="96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49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EF833C-246E-DA41-B6C0-6C5F1BF6F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1" r="2727" b="11884"/>
          <a:stretch/>
        </p:blipFill>
        <p:spPr>
          <a:xfrm>
            <a:off x="1292088" y="0"/>
            <a:ext cx="9144000" cy="67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94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2E5E855-CBE9-B643-BA32-1BE0743EC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7" b="3478"/>
          <a:stretch/>
        </p:blipFill>
        <p:spPr>
          <a:xfrm>
            <a:off x="1415801" y="0"/>
            <a:ext cx="9767665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91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8E3AE31-CA78-1440-A997-D873B1E04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" r="13750"/>
          <a:stretch/>
        </p:blipFill>
        <p:spPr>
          <a:xfrm>
            <a:off x="1590261" y="0"/>
            <a:ext cx="8130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4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CC9386B-5D77-484D-96A0-4F8486FA6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9" t="5543" r="10648" b="8532"/>
          <a:stretch/>
        </p:blipFill>
        <p:spPr>
          <a:xfrm>
            <a:off x="1828800" y="225668"/>
            <a:ext cx="8343900" cy="66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22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BA5A66E-EFEB-8B42-B7D9-2FF3CC7A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9"/>
          <a:stretch/>
        </p:blipFill>
        <p:spPr>
          <a:xfrm>
            <a:off x="1714500" y="190501"/>
            <a:ext cx="8382000" cy="56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8AC959E-1B1A-7740-B5DF-B0EE6A42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99" y="0"/>
            <a:ext cx="9588501" cy="682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CB4EF-1B3B-854B-8808-08BB9073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MOVIMENTI DELLE CORDE VOCALI</a:t>
            </a:r>
          </a:p>
        </p:txBody>
      </p:sp>
    </p:spTree>
    <p:extLst>
      <p:ext uri="{BB962C8B-B14F-4D97-AF65-F5344CB8AC3E}">
        <p14:creationId xmlns:p14="http://schemas.microsoft.com/office/powerpoint/2010/main" val="307463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BCADA0-0514-F047-AF0D-5D71AE8AC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9" b="5797"/>
          <a:stretch/>
        </p:blipFill>
        <p:spPr>
          <a:xfrm>
            <a:off x="745958" y="0"/>
            <a:ext cx="11023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1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69E20D6-FE95-9A4A-8848-4438F9CE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92" y="0"/>
            <a:ext cx="9667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61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569EBEE-9A36-3C4C-81E4-54F65925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37" y="0"/>
            <a:ext cx="94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85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A82FAEE-BEEE-784D-8888-93EEF966A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37" y="0"/>
            <a:ext cx="94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660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CA27F6-BB09-8146-99C2-7E521A23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37" y="0"/>
            <a:ext cx="94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0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EFD0532-26FC-D544-A742-8CF1A538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37" y="0"/>
            <a:ext cx="94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679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3B1DCC3-C55D-6F44-ACAE-42C0935F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37" y="0"/>
            <a:ext cx="94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6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8C1AAD-B7C1-454D-9556-26820E52B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37" y="0"/>
            <a:ext cx="94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43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6A8AD6-D0C0-FD4A-B433-2675137EC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8"/>
          <a:stretch/>
        </p:blipFill>
        <p:spPr>
          <a:xfrm>
            <a:off x="1329643" y="318052"/>
            <a:ext cx="9532713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371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763867-71D5-FF4A-BFCA-A578E015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43" y="0"/>
            <a:ext cx="953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107488-A9AA-484C-9D0F-631539CA4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342900"/>
            <a:ext cx="8756650" cy="65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7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A61B0D-E94F-C246-909A-876955A3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844" y="0"/>
            <a:ext cx="864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65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6FE83BA-4E1B-A24E-B4E0-05DFC685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4" b="7786"/>
          <a:stretch/>
        </p:blipFill>
        <p:spPr>
          <a:xfrm>
            <a:off x="867889" y="0"/>
            <a:ext cx="10828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1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7E5F7-9338-144E-A6A1-A3A6095B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1222"/>
            <a:ext cx="10515600" cy="1325563"/>
          </a:xfrm>
        </p:spPr>
        <p:txBody>
          <a:bodyPr/>
          <a:lstStyle/>
          <a:p>
            <a:r>
              <a:rPr lang="it-IT" dirty="0"/>
              <a:t>EPIGLOTTIDE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1B23C0-072C-A843-BF3B-454292896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29"/>
          <a:stretch/>
        </p:blipFill>
        <p:spPr>
          <a:xfrm>
            <a:off x="3684395" y="258417"/>
            <a:ext cx="8004022" cy="60628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05F1B5-9A02-F64E-B7C0-06CEE4C33B6A}"/>
              </a:ext>
            </a:extLst>
          </p:cNvPr>
          <p:cNvSpPr txBox="1"/>
          <p:nvPr/>
        </p:nvSpPr>
        <p:spPr>
          <a:xfrm>
            <a:off x="139148" y="1094341"/>
            <a:ext cx="49099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400" dirty="0"/>
              <a:t>Cartilagine epiglottide, impari e mediana, è posta:</a:t>
            </a:r>
          </a:p>
          <a:p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SUP alla cartilagine tiroide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POST all’osso ioide e forma lo scheletro di una piega rivestita di mucosa che separa la radice della lingua dalla cavità laringea. </a:t>
            </a:r>
          </a:p>
        </p:txBody>
      </p:sp>
    </p:spTree>
    <p:extLst>
      <p:ext uri="{BB962C8B-B14F-4D97-AF65-F5344CB8AC3E}">
        <p14:creationId xmlns:p14="http://schemas.microsoft.com/office/powerpoint/2010/main" val="3486239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086104-8D2E-774B-9BCA-A8B4A84973A7}"/>
              </a:ext>
            </a:extLst>
          </p:cNvPr>
          <p:cNvSpPr txBox="1"/>
          <p:nvPr/>
        </p:nvSpPr>
        <p:spPr>
          <a:xfrm>
            <a:off x="159026" y="178905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EPIGLOTTIDE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FE8D9C-AECF-CA40-A880-9B3F714D1F7D}"/>
              </a:ext>
            </a:extLst>
          </p:cNvPr>
          <p:cNvSpPr txBox="1"/>
          <p:nvPr/>
        </p:nvSpPr>
        <p:spPr>
          <a:xfrm>
            <a:off x="159027" y="993912"/>
            <a:ext cx="7295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STATO DI RIPOSO:(quando cioè il soggetto non parla né deglutisce) essa è diretta obliquamente dal basso all’alto e dall’avanti in dietro.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9135AE-F454-714B-846D-CA89DDC6C1F3}"/>
              </a:ext>
            </a:extLst>
          </p:cNvPr>
          <p:cNvSpPr txBox="1"/>
          <p:nvPr/>
        </p:nvSpPr>
        <p:spPr>
          <a:xfrm>
            <a:off x="159026" y="2814355"/>
            <a:ext cx="72953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STRUTTURA: </a:t>
            </a:r>
          </a:p>
          <a:p>
            <a:r>
              <a:rPr lang="it-IT" sz="2800" dirty="0">
                <a:solidFill>
                  <a:srgbClr val="FF0000"/>
                </a:solidFill>
              </a:rPr>
              <a:t>LA FACCIA ANTERIORE </a:t>
            </a:r>
            <a:r>
              <a:rPr lang="it-IT" sz="2800" dirty="0"/>
              <a:t>è unita alla parte faringea della lingua dalle pliche glossoepiglottiche e, nella sua metà superiore, è libera e rivestita da una mucosa che fa seguito a quella della bocca, mentre nella sua metà inferiore è coperta dal tessuto adiposo </a:t>
            </a:r>
          </a:p>
        </p:txBody>
      </p:sp>
    </p:spTree>
    <p:extLst>
      <p:ext uri="{BB962C8B-B14F-4D97-AF65-F5344CB8AC3E}">
        <p14:creationId xmlns:p14="http://schemas.microsoft.com/office/powerpoint/2010/main" val="1849355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485</Words>
  <Application>Microsoft Macintosh PowerPoint</Application>
  <PresentationFormat>Widescreen</PresentationFormat>
  <Paragraphs>76</Paragraphs>
  <Slides>70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7" baseType="lpstr">
      <vt:lpstr>SimSun</vt:lpstr>
      <vt:lpstr>Arial</vt:lpstr>
      <vt:lpstr>Arial Black</vt:lpstr>
      <vt:lpstr>Calibri</vt:lpstr>
      <vt:lpstr>Calibri Light</vt:lpstr>
      <vt:lpstr>Times New Roman</vt:lpstr>
      <vt:lpstr>Tema di Office</vt:lpstr>
      <vt:lpstr>Complesso laringeo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EPIGLOTTIDE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MUSCOLATURA DELLA LARINGE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ESTRINSECI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MOVIMENTI DELLE CORDE VOCALI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Complesso tracheo-laringeo</dc:title>
  <dc:creator>Vanessa Nicolin</dc:creator>
  <cp:lastModifiedBy>Vanessa Nicolin</cp:lastModifiedBy>
  <cp:revision>15</cp:revision>
  <dcterms:created xsi:type="dcterms:W3CDTF">2019-10-21T11:20:58Z</dcterms:created>
  <dcterms:modified xsi:type="dcterms:W3CDTF">2019-10-21T13:50:18Z</dcterms:modified>
</cp:coreProperties>
</file>