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7" r:id="rId3"/>
    <p:sldId id="260" r:id="rId4"/>
    <p:sldId id="261" r:id="rId5"/>
    <p:sldId id="257" r:id="rId6"/>
    <p:sldId id="286" r:id="rId7"/>
    <p:sldId id="259" r:id="rId8"/>
    <p:sldId id="258" r:id="rId9"/>
    <p:sldId id="262" r:id="rId10"/>
    <p:sldId id="263" r:id="rId11"/>
    <p:sldId id="277" r:id="rId12"/>
    <p:sldId id="284" r:id="rId13"/>
    <p:sldId id="285" r:id="rId14"/>
    <p:sldId id="288" r:id="rId15"/>
    <p:sldId id="294" r:id="rId16"/>
    <p:sldId id="295" r:id="rId17"/>
    <p:sldId id="296" r:id="rId18"/>
    <p:sldId id="297" r:id="rId19"/>
    <p:sldId id="31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3112"/>
  </p:normalViewPr>
  <p:slideViewPr>
    <p:cSldViewPr snapToGrid="0" snapToObjects="1">
      <p:cViewPr varScale="1">
        <p:scale>
          <a:sx n="65" d="100"/>
          <a:sy n="65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AC956-38BD-C946-A15F-D3B676744032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BE129-C723-A84D-8D1A-54FCA5E827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71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80AA29-32FB-AA43-92F1-4868D8646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9AF4F-4A6B-654C-B627-1AE07D900FBC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E73C839-F117-834B-8AB6-942DEEEF54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C246693-3E39-484B-8019-91B735305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627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338934-8CA4-2146-9A5A-31D1AC978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03F25-4FAF-BA48-9458-3E01756512A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A81A132-0ED5-9A46-AC3E-3DD26F5C803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BC02929-022E-2A41-B76C-0B1DAC966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367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34CD6-943F-AD43-839B-73DCAACA0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859AE4-6F49-984E-AEE0-B5B7BD040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8AAB62-97A4-BC44-8FBF-BE325CEB3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C589B7-5A5B-A848-BCAF-23BC91B4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6B18F-DC97-8343-BCAB-2F3FC7AD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17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36C11-EFB6-4049-8344-0E05C3F6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DD98D9-FE20-814A-96FF-27F4F0604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9D9AA-24FF-D84C-8D3A-288497C5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CE1C8D-B0CF-1B45-B2FF-B04D15A1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F09710-9999-5247-8BEF-C9A93A69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56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E0E10C-3C42-7C40-9FC4-17E08EAB9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2C81F0-BAAC-9E4A-809D-57127644E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14B007-52E0-344D-87CD-0CCEDD6A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4728C7-82F1-F34F-A7EF-E50F385D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6CCB7F-6418-0843-8616-7B8BAC11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27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DFD4C3-91F1-8D4D-BD34-54C2294E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2065E6-CED6-5E4A-8638-B6496592F4C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384A67-E9A8-A148-85F4-78ADEB1C4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4D4C8E-0672-B44C-A705-1F92BB17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4B577E-4D5D-9F43-A322-D7ED0169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2AC25E-465D-6C45-8E28-E88B0F5D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BF58156-9A5B-7E49-BCF9-7CBB16DE45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734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F42FCD-6727-A049-9F7C-BC06BA8E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FE2339-5BEA-E44E-A0BC-366B8912E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84410-0981-8A42-A4CD-FCF88357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6AAC33-2920-1744-84F5-2483225F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52E6FA-6302-5E48-A541-9E105A16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39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BFA56-A2FF-8B44-8FDE-D94A08FF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FD2ACD-532C-8549-BFF1-F3A7A3625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2F72CD-A4CD-0042-ACC5-7EAB9EB9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C07E90-9DB9-DA47-BB26-EBA9FAE6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1354B-3A75-E241-B7CF-0060CC12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02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43ED9-EF3D-614A-BD18-F403DFB6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88B9DD-2C4D-FF4E-8406-477AF5C13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E2406B-80D7-654B-84EA-1D018F69D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F0D5F3-DC97-E34D-B94F-37807553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922A29-EFDE-454C-9109-25FD2401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265936-A04D-6347-B9EA-5DEFF1E6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7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297DB-3BF4-7D4B-A1A9-1A7B4DE8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29EB6C-7102-1E4F-8C98-6A06B9FC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446AC-1737-994F-8445-84AC308C9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91A750-09D1-6D48-B68F-973340716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8E1330-F346-CA4C-95F6-BF36C822A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D564549-316E-0646-96C0-7C14E3A5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C4C611-CA3D-8344-AD73-24621222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E96C78-208D-3D4A-B3AE-2E4764AC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2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AA117-F5D6-1D40-B891-555B9EC3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C74B83-EBB2-0E40-B45D-70A14419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1AA99F-34EE-474A-BE0B-C50167FA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80661A-E35C-AF43-B226-26ABE064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13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C9656B-B998-8042-A489-35CC6177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84A162-D766-0148-A462-092E2AA7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E5D55D-CE00-6143-961A-E8AB391C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06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6534F-16DB-2043-9EDE-CF0872EF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062F96-CA57-0E41-9901-DF8E435F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E31154-297E-F849-91F2-7F00F3511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49C0A1-C155-4148-B58F-2226A67A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BCAC9B-FA52-A64F-A0B4-F78D0B39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1C4E1A-B01E-0E43-AC77-B7D2D14E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12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7898BB-959E-7E46-9714-517012BC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354CE6A-2B5E-474E-A29D-B99EE91D2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9BBAC4-6C77-BF4A-B54D-8DA8FAEB5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D5269F-70B9-FF45-8B68-A21D3FA3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DABCFC-1946-E342-9A10-003B56CC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FF01A7-807C-254B-9541-5C92CFFE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44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FBA48C-B99B-504E-BB7B-524E8F67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C44F79-0680-884B-B47D-0097A86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84D914-3331-A948-BA26-A725FA2A4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3F2E-48E8-704A-8D7C-1B5CF6E607BA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23153-9777-5648-A307-412AA84AA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1CDDC2-E38C-2D4F-B243-C2125D20C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3FF9-AE9E-3A45-9980-4AA40594A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13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E0811-2AFE-E447-8347-A9E9DB421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Ghiandola tiroide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292C44-757D-1B46-A20C-6A45849DE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72931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036188E-1BE2-7B44-839D-9646FF25CE8E}"/>
              </a:ext>
            </a:extLst>
          </p:cNvPr>
          <p:cNvSpPr/>
          <p:nvPr/>
        </p:nvSpPr>
        <p:spPr>
          <a:xfrm>
            <a:off x="278296" y="253304"/>
            <a:ext cx="62815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Tiroide: rapporti vascolari e viscerali</a:t>
            </a:r>
          </a:p>
          <a:p>
            <a:endParaRPr lang="it-IT" sz="4000" dirty="0">
              <a:solidFill>
                <a:srgbClr val="FF0000"/>
              </a:solidFill>
            </a:endParaRPr>
          </a:p>
          <a:p>
            <a:r>
              <a:rPr lang="it-IT" sz="2800" dirty="0"/>
              <a:t>I margini laterali sono in vicinanza del fascio vascolo-nervoso del collo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arteria carotide comune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vena giugulare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nervo laringeo ricorrente</a:t>
            </a:r>
          </a:p>
        </p:txBody>
      </p:sp>
    </p:spTree>
    <p:extLst>
      <p:ext uri="{BB962C8B-B14F-4D97-AF65-F5344CB8AC3E}">
        <p14:creationId xmlns:p14="http://schemas.microsoft.com/office/powerpoint/2010/main" val="403723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id="{FDB02C15-F824-0440-9BA5-7025BD81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346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8675" name="Text Box 5">
            <a:extLst>
              <a:ext uri="{FF2B5EF4-FFF2-40B4-BE49-F238E27FC236}">
                <a16:creationId xmlns:a16="http://schemas.microsoft.com/office/drawing/2014/main" id="{8FEF6C4A-0E70-F244-8BCD-648CD7CD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44196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I </a:t>
            </a:r>
            <a:r>
              <a:rPr lang="it-IT" altLang="it-IT" sz="2800" b="1"/>
              <a:t>follicoli tiroidei</a:t>
            </a:r>
            <a:r>
              <a:rPr lang="it-IT" altLang="it-IT"/>
              <a:t> sono formati</a:t>
            </a:r>
          </a:p>
          <a:p>
            <a:pPr eaLnBrk="1" hangingPunct="1"/>
            <a:r>
              <a:rPr lang="it-IT" altLang="it-IT"/>
              <a:t>da un </a:t>
            </a:r>
            <a:r>
              <a:rPr lang="it-IT" altLang="it-IT" u="sng"/>
              <a:t>epitelio cubico</a:t>
            </a:r>
            <a:r>
              <a:rPr lang="it-IT" altLang="it-IT"/>
              <a:t> semplice</a:t>
            </a:r>
          </a:p>
          <a:p>
            <a:pPr eaLnBrk="1" hangingPunct="1"/>
            <a:r>
              <a:rPr lang="it-IT" altLang="it-IT"/>
              <a:t>che circondano una cavità </a:t>
            </a:r>
          </a:p>
          <a:p>
            <a:pPr eaLnBrk="1" hangingPunct="1"/>
            <a:r>
              <a:rPr lang="it-IT" altLang="it-IT"/>
              <a:t>occupata dalla </a:t>
            </a:r>
            <a:r>
              <a:rPr lang="it-IT" altLang="it-IT" b="1"/>
              <a:t>colloide.</a:t>
            </a:r>
          </a:p>
          <a:p>
            <a:pPr eaLnBrk="1" hangingPunct="1"/>
            <a:r>
              <a:rPr lang="it-IT" altLang="it-IT"/>
              <a:t>Il loro aspetto varia a seconda </a:t>
            </a:r>
          </a:p>
          <a:p>
            <a:pPr eaLnBrk="1" hangingPunct="1"/>
            <a:r>
              <a:rPr lang="it-IT" altLang="it-IT"/>
              <a:t>dello stato funzionale. </a:t>
            </a:r>
          </a:p>
          <a:p>
            <a:pPr eaLnBrk="1" hangingPunct="1"/>
            <a:r>
              <a:rPr lang="it-IT" altLang="it-IT"/>
              <a:t>Nella colloide sono temporaneamente</a:t>
            </a:r>
          </a:p>
          <a:p>
            <a:pPr eaLnBrk="1" hangingPunct="1"/>
            <a:r>
              <a:rPr lang="it-IT" altLang="it-IT"/>
              <a:t>immagazzinati gli ormoni della </a:t>
            </a:r>
          </a:p>
          <a:p>
            <a:pPr eaLnBrk="1" hangingPunct="1"/>
            <a:r>
              <a:rPr lang="it-IT" altLang="it-IT"/>
              <a:t>tiroide che vengono poi immessi in</a:t>
            </a:r>
          </a:p>
          <a:p>
            <a:pPr eaLnBrk="1" hangingPunct="1"/>
            <a:r>
              <a:rPr lang="it-IT" altLang="it-IT"/>
              <a:t>circolo.</a:t>
            </a:r>
          </a:p>
          <a:p>
            <a:pPr eaLnBrk="1" hangingPunct="1"/>
            <a:r>
              <a:rPr lang="it-IT" altLang="it-IT"/>
              <a:t>Le cellule epiteliali hanno una </a:t>
            </a:r>
          </a:p>
          <a:p>
            <a:pPr eaLnBrk="1" hangingPunct="1"/>
            <a:r>
              <a:rPr lang="it-IT" altLang="it-IT"/>
              <a:t>doppia polarità perché possono</a:t>
            </a:r>
          </a:p>
          <a:p>
            <a:pPr eaLnBrk="1" hangingPunct="1"/>
            <a:r>
              <a:rPr lang="it-IT" altLang="it-IT"/>
              <a:t>“pompare” il secreto sia verso la</a:t>
            </a:r>
          </a:p>
          <a:p>
            <a:pPr eaLnBrk="1" hangingPunct="1"/>
            <a:r>
              <a:rPr lang="it-IT" altLang="it-IT"/>
              <a:t>cavità sia verso i capillari sanguigni.</a:t>
            </a:r>
          </a:p>
        </p:txBody>
      </p:sp>
      <p:pic>
        <p:nvPicPr>
          <p:cNvPr id="28676" name="Immagine 5" descr="e27.JPG">
            <a:extLst>
              <a:ext uri="{FF2B5EF4-FFF2-40B4-BE49-F238E27FC236}">
                <a16:creationId xmlns:a16="http://schemas.microsoft.com/office/drawing/2014/main" id="{0CF249F5-BCE5-C240-8B55-73DD0FA0B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35100"/>
            <a:ext cx="47244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2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AF14FFDB-1309-EC42-B3A6-1A537C58C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31" y="198784"/>
            <a:ext cx="9617958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/>
              <a:t>La tiroide produce due ormoni la </a:t>
            </a:r>
            <a:r>
              <a:rPr lang="it-IT" altLang="it-IT" sz="2800" b="1" dirty="0" err="1"/>
              <a:t>Triiodotironina</a:t>
            </a:r>
            <a:r>
              <a:rPr lang="it-IT" altLang="it-IT" sz="2800" b="1" dirty="0"/>
              <a:t>, T3 (</a:t>
            </a:r>
            <a:r>
              <a:rPr lang="it-IT" altLang="it-IT" sz="2800" dirty="0"/>
              <a:t>forma attiva) </a:t>
            </a:r>
          </a:p>
          <a:p>
            <a:pPr eaLnBrk="1" hangingPunct="1"/>
            <a:r>
              <a:rPr lang="it-IT" altLang="it-IT" sz="2800" dirty="0"/>
              <a:t>e la </a:t>
            </a:r>
            <a:r>
              <a:rPr lang="it-IT" altLang="it-IT" sz="2800" b="1" dirty="0" err="1"/>
              <a:t>Tetraiodotironina</a:t>
            </a:r>
            <a:r>
              <a:rPr lang="it-IT" altLang="it-IT" sz="2800" b="1" dirty="0"/>
              <a:t> o tiroxina T4.</a:t>
            </a:r>
          </a:p>
          <a:p>
            <a:pPr eaLnBrk="1" hangingPunct="1"/>
            <a:r>
              <a:rPr lang="it-IT" altLang="it-IT" sz="2800" dirty="0"/>
              <a:t>Questi vengono accumulati nella colloide coniugati ad una proteina</a:t>
            </a:r>
          </a:p>
          <a:p>
            <a:pPr eaLnBrk="1" hangingPunct="1"/>
            <a:r>
              <a:rPr lang="it-IT" altLang="it-IT" sz="2800" dirty="0"/>
              <a:t>la </a:t>
            </a:r>
            <a:r>
              <a:rPr lang="it-IT" altLang="it-IT" sz="2800" dirty="0" err="1"/>
              <a:t>tireoglobulina,prodotta</a:t>
            </a:r>
            <a:r>
              <a:rPr lang="it-IT" altLang="it-IT" sz="2800" dirty="0"/>
              <a:t> dalle cellule follicolari,  ma al momento </a:t>
            </a:r>
          </a:p>
          <a:p>
            <a:pPr eaLnBrk="1" hangingPunct="1"/>
            <a:r>
              <a:rPr lang="it-IT" altLang="it-IT" sz="2800" dirty="0"/>
              <a:t>del rilascio se ne distaccano e gli ormoni vengono riversati in circolo </a:t>
            </a:r>
          </a:p>
          <a:p>
            <a:pPr eaLnBrk="1" hangingPunct="1"/>
            <a:r>
              <a:rPr lang="it-IT" altLang="it-IT" sz="2800" dirty="0"/>
              <a:t>dopo aver attraversato le cellule follicolari.</a:t>
            </a:r>
          </a:p>
          <a:p>
            <a:pPr eaLnBrk="1" hangingPunct="1"/>
            <a:endParaRPr lang="it-IT" altLang="it-IT" sz="2800" dirty="0"/>
          </a:p>
          <a:p>
            <a:pPr eaLnBrk="1" hangingPunct="1"/>
            <a:r>
              <a:rPr lang="it-IT" altLang="it-IT" sz="2800" dirty="0"/>
              <a:t> Gli ormoni </a:t>
            </a:r>
            <a:r>
              <a:rPr lang="it-IT" altLang="it-IT" sz="2800" dirty="0" err="1"/>
              <a:t>tireoidei</a:t>
            </a:r>
            <a:r>
              <a:rPr lang="it-IT" altLang="it-IT" sz="2800" dirty="0"/>
              <a:t> influenzano tutti i processi metabolici di tipo</a:t>
            </a:r>
          </a:p>
          <a:p>
            <a:pPr eaLnBrk="1" hangingPunct="1"/>
            <a:r>
              <a:rPr lang="it-IT" altLang="it-IT" sz="2800" dirty="0"/>
              <a:t>ossidativo ed energetici, sono molto importanti nelle fasi di </a:t>
            </a:r>
          </a:p>
          <a:p>
            <a:pPr eaLnBrk="1" hangingPunct="1"/>
            <a:r>
              <a:rPr lang="it-IT" altLang="it-IT" sz="2800" dirty="0"/>
              <a:t>accrescimento.</a:t>
            </a:r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0776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568BB3B7-6628-1247-A611-59E2E6744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238539"/>
            <a:ext cx="1168841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/>
              <a:t>Fra i follicoli tiroidei sono presenti </a:t>
            </a:r>
            <a:r>
              <a:rPr lang="it-IT" altLang="it-IT" sz="2800" b="1" dirty="0"/>
              <a:t>cellule </a:t>
            </a:r>
          </a:p>
          <a:p>
            <a:pPr eaLnBrk="1" hangingPunct="1"/>
            <a:r>
              <a:rPr lang="it-IT" altLang="it-IT" sz="2800" b="1" dirty="0" err="1"/>
              <a:t>parafollicolari</a:t>
            </a:r>
            <a:r>
              <a:rPr lang="it-IT" altLang="it-IT" sz="2800" b="1" dirty="0"/>
              <a:t>, chiare cellule C</a:t>
            </a:r>
            <a:r>
              <a:rPr lang="it-IT" altLang="it-IT" sz="2800" dirty="0"/>
              <a:t>, con funzione endocrina.</a:t>
            </a:r>
          </a:p>
          <a:p>
            <a:pPr eaLnBrk="1" hangingPunct="1"/>
            <a:endParaRPr lang="it-IT" altLang="it-IT" sz="2800" dirty="0"/>
          </a:p>
          <a:p>
            <a:pPr eaLnBrk="1" hangingPunct="1"/>
            <a:r>
              <a:rPr lang="it-IT" altLang="it-IT" sz="2800" dirty="0"/>
              <a:t>Producono l’ormone </a:t>
            </a:r>
            <a:r>
              <a:rPr lang="it-IT" altLang="it-IT" sz="2800" b="1" dirty="0"/>
              <a:t>calcitonina, </a:t>
            </a:r>
            <a:r>
              <a:rPr lang="it-IT" altLang="it-IT" sz="2800" dirty="0"/>
              <a:t>che regola il livello ematico di calcio, con funzione antagonista al paratormone, prodotto dalle ghiandole paratiroidi.</a:t>
            </a:r>
          </a:p>
        </p:txBody>
      </p:sp>
    </p:spTree>
    <p:extLst>
      <p:ext uri="{BB962C8B-B14F-4D97-AF65-F5344CB8AC3E}">
        <p14:creationId xmlns:p14="http://schemas.microsoft.com/office/powerpoint/2010/main" val="1284997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7E8D08A-D39B-114D-BEFF-380D3E6FF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"/>
            <a:ext cx="8229600" cy="576263"/>
          </a:xfrm>
        </p:spPr>
        <p:txBody>
          <a:bodyPr/>
          <a:lstStyle/>
          <a:p>
            <a:r>
              <a:rPr lang="it-IT" altLang="it-IT" sz="3200" b="1"/>
              <a:t>Struttura della ghiandola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1A14AF2-9459-0241-A22E-7121A95A8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549276"/>
            <a:ext cx="8785225" cy="18002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altLang="it-IT" sz="2400" dirty="0"/>
              <a:t>Cellule cubiche in singolo strato che poggiano sulla membrana basale e che delimitano </a:t>
            </a:r>
            <a:r>
              <a:rPr lang="it-IT" altLang="it-IT" sz="2400" dirty="0">
                <a:solidFill>
                  <a:srgbClr val="FF0000"/>
                </a:solidFill>
              </a:rPr>
              <a:t>follicoli (o acini)</a:t>
            </a:r>
            <a:r>
              <a:rPr lang="it-IT" altLang="it-IT" sz="2400" dirty="0"/>
              <a:t> circolari</a:t>
            </a:r>
          </a:p>
          <a:p>
            <a:pPr>
              <a:lnSpc>
                <a:spcPct val="80000"/>
              </a:lnSpc>
            </a:pPr>
            <a:endParaRPr lang="it-IT" altLang="it-IT" sz="2400" dirty="0"/>
          </a:p>
          <a:p>
            <a:pPr>
              <a:lnSpc>
                <a:spcPct val="80000"/>
              </a:lnSpc>
            </a:pPr>
            <a:r>
              <a:rPr lang="it-IT" altLang="it-IT" sz="2400" dirty="0"/>
              <a:t>La </a:t>
            </a:r>
            <a:r>
              <a:rPr lang="it-IT" altLang="it-IT" sz="2400" dirty="0">
                <a:solidFill>
                  <a:srgbClr val="FF0000"/>
                </a:solidFill>
              </a:rPr>
              <a:t>cavità centrale del follicolo</a:t>
            </a:r>
            <a:r>
              <a:rPr lang="it-IT" altLang="it-IT" sz="2400" dirty="0"/>
              <a:t> è occupata da una sostanza glicoproteica, </a:t>
            </a:r>
            <a:r>
              <a:rPr lang="it-IT" altLang="it-IT" sz="2400" dirty="0">
                <a:solidFill>
                  <a:srgbClr val="FF0000"/>
                </a:solidFill>
              </a:rPr>
              <a:t>la colloide</a:t>
            </a:r>
            <a:r>
              <a:rPr lang="it-IT" altLang="it-IT" sz="2400" dirty="0"/>
              <a:t>, costituita da una grande proteina, </a:t>
            </a:r>
            <a:r>
              <a:rPr lang="it-IT" altLang="it-IT" sz="2400" dirty="0" err="1">
                <a:solidFill>
                  <a:srgbClr val="FF0000"/>
                </a:solidFill>
              </a:rPr>
              <a:t>tireoglobulina</a:t>
            </a:r>
            <a:r>
              <a:rPr lang="it-IT" altLang="it-IT" sz="2400" dirty="0"/>
              <a:t>, e da vari </a:t>
            </a:r>
            <a:r>
              <a:rPr lang="it-IT" altLang="it-IT" sz="2400" dirty="0">
                <a:solidFill>
                  <a:srgbClr val="FF0000"/>
                </a:solidFill>
              </a:rPr>
              <a:t>enzimi</a:t>
            </a:r>
            <a:r>
              <a:rPr lang="it-IT" altLang="it-IT" sz="2400" dirty="0"/>
              <a:t> necessari per la sintesi tiroidea</a:t>
            </a:r>
          </a:p>
        </p:txBody>
      </p: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13F693E-634D-8C42-A306-E9FC7273800A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2898775"/>
            <a:ext cx="7280828" cy="3959225"/>
            <a:chOff x="385" y="1550"/>
            <a:chExt cx="5057" cy="2770"/>
          </a:xfrm>
        </p:grpSpPr>
        <p:pic>
          <p:nvPicPr>
            <p:cNvPr id="6149" name="Picture 5" descr="35A83899">
              <a:extLst>
                <a:ext uri="{FF2B5EF4-FFF2-40B4-BE49-F238E27FC236}">
                  <a16:creationId xmlns:a16="http://schemas.microsoft.com/office/drawing/2014/main" id="{13AB2429-5C2C-314E-A0C7-E2182A447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2585" r="44547" b="48747"/>
            <a:stretch>
              <a:fillRect/>
            </a:stretch>
          </p:blipFill>
          <p:spPr bwMode="auto">
            <a:xfrm>
              <a:off x="385" y="1550"/>
              <a:ext cx="5057" cy="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0" name="Line 6">
              <a:extLst>
                <a:ext uri="{FF2B5EF4-FFF2-40B4-BE49-F238E27FC236}">
                  <a16:creationId xmlns:a16="http://schemas.microsoft.com/office/drawing/2014/main" id="{22F98796-D544-6243-B250-A47832E26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1979"/>
              <a:ext cx="8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51" name="Line 7">
              <a:extLst>
                <a:ext uri="{FF2B5EF4-FFF2-40B4-BE49-F238E27FC236}">
                  <a16:creationId xmlns:a16="http://schemas.microsoft.com/office/drawing/2014/main" id="{2AA7E14D-1B44-4647-9443-0C95C3B78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115"/>
              <a:ext cx="5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158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B8DAD9-5802-3F49-AC45-A5036684E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4259263" cy="1143000"/>
          </a:xfrm>
        </p:spPr>
        <p:txBody>
          <a:bodyPr/>
          <a:lstStyle/>
          <a:p>
            <a:r>
              <a:rPr lang="it-IT" altLang="it-IT"/>
              <a:t>Ipertiroidismo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73E2BA5-3DB9-C040-8284-F21D565FEA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600200"/>
            <a:ext cx="4176712" cy="4997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dirty="0"/>
              <a:t>Un </a:t>
            </a:r>
            <a:r>
              <a:rPr lang="it-IT" altLang="it-IT" dirty="0">
                <a:solidFill>
                  <a:srgbClr val="FF0000"/>
                </a:solidFill>
              </a:rPr>
              <a:t>aumento</a:t>
            </a:r>
            <a:r>
              <a:rPr lang="it-IT" altLang="it-IT" dirty="0"/>
              <a:t> della secrezione di ormoni tiroidei, in genere è conseguente ad una </a:t>
            </a:r>
            <a:r>
              <a:rPr lang="it-IT" altLang="it-IT" dirty="0">
                <a:solidFill>
                  <a:srgbClr val="FF0000"/>
                </a:solidFill>
              </a:rPr>
              <a:t>ipertrofia</a:t>
            </a:r>
            <a:r>
              <a:rPr lang="it-IT" altLang="it-IT" dirty="0"/>
              <a:t> della ghiandola che può arrivare a pesare centinaia di grammi, formando una massa che circonda tutto il collo, dando luogo al </a:t>
            </a:r>
            <a:r>
              <a:rPr lang="it-IT" altLang="it-IT" dirty="0">
                <a:solidFill>
                  <a:srgbClr val="FF0000"/>
                </a:solidFill>
              </a:rPr>
              <a:t>gozzo</a:t>
            </a:r>
          </a:p>
        </p:txBody>
      </p:sp>
      <p:pic>
        <p:nvPicPr>
          <p:cNvPr id="61444" name="Picture 4" descr="23">
            <a:extLst>
              <a:ext uri="{FF2B5EF4-FFF2-40B4-BE49-F238E27FC236}">
                <a16:creationId xmlns:a16="http://schemas.microsoft.com/office/drawing/2014/main" id="{AA683D2F-7502-DE49-9ABB-40FA851FBE3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692150"/>
            <a:ext cx="4522787" cy="5761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86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E689D31-B15F-3C4E-8547-DBC38BBE2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1196976"/>
            <a:ext cx="4572000" cy="765175"/>
          </a:xfrm>
        </p:spPr>
        <p:txBody>
          <a:bodyPr/>
          <a:lstStyle/>
          <a:p>
            <a:r>
              <a:rPr lang="it-IT" altLang="it-IT" sz="4000"/>
              <a:t>Morbo di Basedow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A1A68DC4-37C5-9743-9694-CDEA287241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2708276"/>
            <a:ext cx="9144000" cy="41497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it-IT" altLang="it-IT" sz="2400">
                <a:solidFill>
                  <a:srgbClr val="FF0000"/>
                </a:solidFill>
              </a:rPr>
              <a:t>Ipersecrezione</a:t>
            </a:r>
            <a:r>
              <a:rPr lang="it-IT" altLang="it-IT" sz="2400"/>
              <a:t> da parte dell’organismo di </a:t>
            </a:r>
            <a:r>
              <a:rPr lang="it-IT" altLang="it-IT" sz="2400">
                <a:solidFill>
                  <a:srgbClr val="FF0000"/>
                </a:solidFill>
              </a:rPr>
              <a:t>anticorpi</a:t>
            </a:r>
            <a:r>
              <a:rPr lang="it-IT" altLang="it-IT" sz="2400"/>
              <a:t> (immunoglobuline) </a:t>
            </a:r>
            <a:r>
              <a:rPr lang="it-IT" altLang="it-IT" sz="2400">
                <a:solidFill>
                  <a:srgbClr val="FF0000"/>
                </a:solidFill>
              </a:rPr>
              <a:t>stimolanti la tiroide (TSI)</a:t>
            </a:r>
          </a:p>
          <a:p>
            <a:pPr>
              <a:lnSpc>
                <a:spcPct val="80000"/>
              </a:lnSpc>
            </a:pPr>
            <a:endParaRPr lang="it-IT" altLang="it-IT" sz="24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sz="2400"/>
              <a:t>Le TSI </a:t>
            </a:r>
            <a:r>
              <a:rPr lang="it-IT" altLang="it-IT" sz="2400">
                <a:solidFill>
                  <a:srgbClr val="FF0000"/>
                </a:solidFill>
              </a:rPr>
              <a:t>si legano ai recettori per il TSH</a:t>
            </a:r>
            <a:r>
              <a:rPr lang="it-IT" altLang="it-IT" sz="2400"/>
              <a:t> sulla tiroide stimolando la ghiandola e </a:t>
            </a:r>
            <a:r>
              <a:rPr lang="it-IT" altLang="it-IT" sz="2400">
                <a:solidFill>
                  <a:srgbClr val="FF0000"/>
                </a:solidFill>
              </a:rPr>
              <a:t>aumentando T3 e T4 in circolo</a:t>
            </a:r>
          </a:p>
          <a:p>
            <a:pPr>
              <a:lnSpc>
                <a:spcPct val="80000"/>
              </a:lnSpc>
            </a:pPr>
            <a:endParaRPr lang="it-IT" altLang="it-IT" sz="24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sz="2400"/>
              <a:t>L’aumento degli ormoni </a:t>
            </a:r>
            <a:r>
              <a:rPr lang="it-IT" altLang="it-IT" sz="2400">
                <a:solidFill>
                  <a:srgbClr val="FF0000"/>
                </a:solidFill>
              </a:rPr>
              <a:t>inibisce la secrezione di TSH</a:t>
            </a:r>
            <a:r>
              <a:rPr lang="it-IT" altLang="it-IT" sz="2400"/>
              <a:t>, ma la ghiandola continua a secernere perché stimolata dalle TSI</a:t>
            </a:r>
          </a:p>
          <a:p>
            <a:pPr>
              <a:lnSpc>
                <a:spcPct val="80000"/>
              </a:lnSpc>
            </a:pPr>
            <a:endParaRPr lang="it-IT" altLang="it-IT" sz="2400"/>
          </a:p>
          <a:p>
            <a:pPr>
              <a:lnSpc>
                <a:spcPct val="80000"/>
              </a:lnSpc>
            </a:pPr>
            <a:r>
              <a:rPr lang="it-IT" altLang="it-IT" sz="2400">
                <a:solidFill>
                  <a:srgbClr val="FF0000"/>
                </a:solidFill>
              </a:rPr>
              <a:t>Effetti</a:t>
            </a:r>
            <a:r>
              <a:rPr lang="it-IT" altLang="it-IT" sz="2400"/>
              <a:t>: dimagrimento, tachicardia, alterazione del riflesso achilleo, aumento del metabolismo basale e della produzione di calore, esoftalmo per aumento dei tessuti retroorbitali</a:t>
            </a:r>
          </a:p>
        </p:txBody>
      </p:sp>
      <p:pic>
        <p:nvPicPr>
          <p:cNvPr id="63498" name="Picture 10" descr="23">
            <a:extLst>
              <a:ext uri="{FF2B5EF4-FFF2-40B4-BE49-F238E27FC236}">
                <a16:creationId xmlns:a16="http://schemas.microsoft.com/office/drawing/2014/main" id="{542EDB87-F3DF-264E-8EC7-2138F87158F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69851"/>
            <a:ext cx="4105275" cy="2606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>
            <a:extLst>
              <a:ext uri="{FF2B5EF4-FFF2-40B4-BE49-F238E27FC236}">
                <a16:creationId xmlns:a16="http://schemas.microsoft.com/office/drawing/2014/main" id="{A52E3294-8655-D046-8726-7AAC35851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3827463" cy="1498600"/>
          </a:xfrm>
        </p:spPr>
        <p:txBody>
          <a:bodyPr/>
          <a:lstStyle/>
          <a:p>
            <a:r>
              <a:rPr lang="it-IT" altLang="it-IT"/>
              <a:t>Ipotiroidismo congenito</a:t>
            </a:r>
          </a:p>
        </p:txBody>
      </p:sp>
      <p:pic>
        <p:nvPicPr>
          <p:cNvPr id="65540" name="Picture 4" descr="44_13A">
            <a:extLst>
              <a:ext uri="{FF2B5EF4-FFF2-40B4-BE49-F238E27FC236}">
                <a16:creationId xmlns:a16="http://schemas.microsoft.com/office/drawing/2014/main" id="{6A702910-F278-2840-A05B-3B01BD33705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260350"/>
            <a:ext cx="4083050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3" name="Rectangle 7">
            <a:extLst>
              <a:ext uri="{FF2B5EF4-FFF2-40B4-BE49-F238E27FC236}">
                <a16:creationId xmlns:a16="http://schemas.microsoft.com/office/drawing/2014/main" id="{B5BB9B44-CB0D-CE49-AAA9-1E484EB0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4" y="6313488"/>
            <a:ext cx="7713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b="1"/>
              <a:t>6 anni</a:t>
            </a: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BFC05FDF-F511-7942-89D9-D4C044A3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976" y="6313488"/>
            <a:ext cx="8883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b="1"/>
              <a:t>17 anni</a:t>
            </a: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4B2AA988-0FCE-224A-9C51-280020A2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276475"/>
            <a:ext cx="4546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3600"/>
              <a:t>Bassa statura, obesità, arti malformati, ritardo mentale, ritardo puberale, debolezza muscolare</a:t>
            </a:r>
          </a:p>
        </p:txBody>
      </p:sp>
    </p:spTree>
    <p:extLst>
      <p:ext uri="{BB962C8B-B14F-4D97-AF65-F5344CB8AC3E}">
        <p14:creationId xmlns:p14="http://schemas.microsoft.com/office/powerpoint/2010/main" val="3982331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Rectangle 8">
            <a:extLst>
              <a:ext uri="{FF2B5EF4-FFF2-40B4-BE49-F238E27FC236}">
                <a16:creationId xmlns:a16="http://schemas.microsoft.com/office/drawing/2014/main" id="{A0F96EE2-6378-E045-A014-EA34DD3BF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Ipotiroidismo congenito</a:t>
            </a:r>
          </a:p>
        </p:txBody>
      </p:sp>
      <p:pic>
        <p:nvPicPr>
          <p:cNvPr id="67588" name="Picture 4" descr="44_13B">
            <a:extLst>
              <a:ext uri="{FF2B5EF4-FFF2-40B4-BE49-F238E27FC236}">
                <a16:creationId xmlns:a16="http://schemas.microsoft.com/office/drawing/2014/main" id="{AD1B78ED-5EE5-6040-92C7-F1AFE041FC65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4425" y="2276475"/>
            <a:ext cx="3232150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1" name="Picture 7" descr="44_13C">
            <a:extLst>
              <a:ext uri="{FF2B5EF4-FFF2-40B4-BE49-F238E27FC236}">
                <a16:creationId xmlns:a16="http://schemas.microsoft.com/office/drawing/2014/main" id="{27C08C52-EF3C-3349-942B-6CE4C2E2125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425" y="2349501"/>
            <a:ext cx="3232150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4" name="Rectangle 10">
            <a:extLst>
              <a:ext uri="{FF2B5EF4-FFF2-40B4-BE49-F238E27FC236}">
                <a16:creationId xmlns:a16="http://schemas.microsoft.com/office/drawing/2014/main" id="{B996128A-3F6B-5B4E-8D83-074853AE4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5734050"/>
            <a:ext cx="2749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Ragazzo di 13 anni normale</a:t>
            </a:r>
          </a:p>
        </p:txBody>
      </p:sp>
      <p:sp>
        <p:nvSpPr>
          <p:cNvPr id="67595" name="Rectangle 11">
            <a:extLst>
              <a:ext uri="{FF2B5EF4-FFF2-40B4-BE49-F238E27FC236}">
                <a16:creationId xmlns:a16="http://schemas.microsoft.com/office/drawing/2014/main" id="{D8466B88-944E-1F4E-8F13-DBB8D89BF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5805488"/>
            <a:ext cx="30241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Ragazzo di 13 anni affetto da ipotiroidismo</a:t>
            </a:r>
          </a:p>
        </p:txBody>
      </p:sp>
    </p:spTree>
    <p:extLst>
      <p:ext uri="{BB962C8B-B14F-4D97-AF65-F5344CB8AC3E}">
        <p14:creationId xmlns:p14="http://schemas.microsoft.com/office/powerpoint/2010/main" val="854362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A67788A-CE03-9746-A205-3C103D537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836613"/>
          </a:xfrm>
        </p:spPr>
        <p:txBody>
          <a:bodyPr/>
          <a:lstStyle/>
          <a:p>
            <a:r>
              <a:rPr lang="it-IT" altLang="it-IT"/>
              <a:t>Mixedema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6E2B92F3-834D-7F41-83FA-BCE95EEA7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3026" y="908050"/>
            <a:ext cx="9324975" cy="6192838"/>
          </a:xfrm>
        </p:spPr>
        <p:txBody>
          <a:bodyPr>
            <a:normAutofit lnSpcReduction="10000"/>
          </a:bodyPr>
          <a:lstStyle/>
          <a:p>
            <a:pPr>
              <a:spcBef>
                <a:spcPct val="10000"/>
              </a:spcBef>
            </a:pPr>
            <a:r>
              <a:rPr lang="it-IT" altLang="it-IT" dirty="0"/>
              <a:t>Nell’adulto l’ipotiroidismo prende il nome di </a:t>
            </a:r>
            <a:r>
              <a:rPr lang="it-IT" altLang="it-IT" dirty="0">
                <a:solidFill>
                  <a:srgbClr val="FF0000"/>
                </a:solidFill>
              </a:rPr>
              <a:t>mixedema:</a:t>
            </a:r>
            <a:r>
              <a:rPr lang="it-IT" altLang="it-IT" dirty="0"/>
              <a:t> è caratterizzato da ipertrofia del tessuto sottocutaneo per</a:t>
            </a:r>
            <a:r>
              <a:rPr lang="it-IT" altLang="it-IT" dirty="0">
                <a:solidFill>
                  <a:srgbClr val="FF0000"/>
                </a:solidFill>
              </a:rPr>
              <a:t> accumulo</a:t>
            </a:r>
            <a:r>
              <a:rPr lang="it-IT" altLang="it-IT" dirty="0"/>
              <a:t> di una </a:t>
            </a:r>
            <a:r>
              <a:rPr lang="it-IT" altLang="it-IT" dirty="0">
                <a:solidFill>
                  <a:srgbClr val="FF0000"/>
                </a:solidFill>
              </a:rPr>
              <a:t>mucoproteina,</a:t>
            </a:r>
            <a:r>
              <a:rPr lang="it-IT" altLang="it-IT" dirty="0"/>
              <a:t> responsabile dell’aspetto edematoso del tessuto. Inoltre:</a:t>
            </a:r>
          </a:p>
          <a:p>
            <a:pPr>
              <a:spcBef>
                <a:spcPct val="10000"/>
              </a:spcBef>
            </a:pPr>
            <a:endParaRPr lang="it-IT" altLang="it-IT" dirty="0"/>
          </a:p>
          <a:p>
            <a:pPr lvl="1">
              <a:spcBef>
                <a:spcPct val="10000"/>
              </a:spcBef>
            </a:pPr>
            <a:r>
              <a:rPr lang="it-IT" altLang="it-IT" sz="2800" dirty="0"/>
              <a:t>Il </a:t>
            </a:r>
            <a:r>
              <a:rPr lang="it-IT" altLang="it-IT" sz="2800" dirty="0">
                <a:solidFill>
                  <a:srgbClr val="FF0000"/>
                </a:solidFill>
              </a:rPr>
              <a:t>metabolismo basale</a:t>
            </a:r>
            <a:r>
              <a:rPr lang="it-IT" altLang="it-IT" sz="2800" dirty="0"/>
              <a:t> è fortemente </a:t>
            </a:r>
            <a:r>
              <a:rPr lang="it-IT" altLang="it-IT" sz="2800" dirty="0">
                <a:solidFill>
                  <a:srgbClr val="FF0000"/>
                </a:solidFill>
              </a:rPr>
              <a:t>diminuito</a:t>
            </a:r>
          </a:p>
          <a:p>
            <a:pPr lvl="1">
              <a:spcBef>
                <a:spcPct val="10000"/>
              </a:spcBef>
            </a:pPr>
            <a:endParaRPr lang="it-IT" altLang="it-IT" sz="2800" dirty="0">
              <a:solidFill>
                <a:srgbClr val="FF0000"/>
              </a:solidFill>
            </a:endParaRPr>
          </a:p>
          <a:p>
            <a:pPr lvl="1">
              <a:spcBef>
                <a:spcPct val="10000"/>
              </a:spcBef>
            </a:pPr>
            <a:r>
              <a:rPr lang="it-IT" altLang="it-IT" sz="2800" dirty="0"/>
              <a:t>La cute è secca e giallastra per accumulo di </a:t>
            </a:r>
            <a:r>
              <a:rPr lang="it-IT" altLang="it-IT" sz="2800" dirty="0">
                <a:solidFill>
                  <a:srgbClr val="FF0000"/>
                </a:solidFill>
              </a:rPr>
              <a:t>carotene che non viene trasformato in </a:t>
            </a:r>
            <a:r>
              <a:rPr lang="it-IT" altLang="it-IT" sz="2800" dirty="0" err="1">
                <a:solidFill>
                  <a:srgbClr val="FF0000"/>
                </a:solidFill>
              </a:rPr>
              <a:t>Vit</a:t>
            </a:r>
            <a:r>
              <a:rPr lang="it-IT" altLang="it-IT" sz="2800" dirty="0">
                <a:solidFill>
                  <a:srgbClr val="FF0000"/>
                </a:solidFill>
              </a:rPr>
              <a:t>.</a:t>
            </a:r>
            <a:r>
              <a:rPr lang="it-IT" altLang="it-IT" sz="2800" dirty="0"/>
              <a:t> </a:t>
            </a:r>
            <a:r>
              <a:rPr lang="it-IT" altLang="it-IT" sz="2800" dirty="0">
                <a:solidFill>
                  <a:srgbClr val="FF0000"/>
                </a:solidFill>
              </a:rPr>
              <a:t>A </a:t>
            </a:r>
            <a:r>
              <a:rPr lang="it-IT" altLang="it-IT" sz="2800" dirty="0"/>
              <a:t>nel fegato per mancanza di ormoni tiroidei</a:t>
            </a:r>
          </a:p>
          <a:p>
            <a:pPr lvl="1">
              <a:spcBef>
                <a:spcPct val="10000"/>
              </a:spcBef>
            </a:pPr>
            <a:endParaRPr lang="it-IT" altLang="it-IT" sz="2800" dirty="0"/>
          </a:p>
          <a:p>
            <a:pPr lvl="1">
              <a:spcBef>
                <a:spcPct val="10000"/>
              </a:spcBef>
            </a:pPr>
            <a:r>
              <a:rPr lang="it-IT" altLang="it-IT" sz="2800" dirty="0"/>
              <a:t>Il </a:t>
            </a:r>
            <a:r>
              <a:rPr lang="it-IT" altLang="it-IT" sz="2800" dirty="0">
                <a:solidFill>
                  <a:srgbClr val="FF0000"/>
                </a:solidFill>
              </a:rPr>
              <a:t>freddo è poco tollerato</a:t>
            </a:r>
          </a:p>
          <a:p>
            <a:pPr lvl="1">
              <a:spcBef>
                <a:spcPct val="10000"/>
              </a:spcBef>
            </a:pPr>
            <a:endParaRPr lang="it-IT" altLang="it-IT" sz="2800" dirty="0">
              <a:solidFill>
                <a:srgbClr val="FF0000"/>
              </a:solidFill>
            </a:endParaRPr>
          </a:p>
          <a:p>
            <a:pPr lvl="1">
              <a:spcBef>
                <a:spcPct val="10000"/>
              </a:spcBef>
            </a:pPr>
            <a:r>
              <a:rPr lang="it-IT" altLang="it-IT" sz="2800" dirty="0"/>
              <a:t>Le </a:t>
            </a:r>
            <a:r>
              <a:rPr lang="it-IT" altLang="it-IT" sz="2800" dirty="0">
                <a:solidFill>
                  <a:srgbClr val="FF0000"/>
                </a:solidFill>
              </a:rPr>
              <a:t>capacità intellettive,</a:t>
            </a:r>
            <a:r>
              <a:rPr lang="it-IT" altLang="it-IT" sz="2800" dirty="0"/>
              <a:t> la </a:t>
            </a:r>
            <a:r>
              <a:rPr lang="it-IT" altLang="it-IT" sz="2800" dirty="0">
                <a:solidFill>
                  <a:srgbClr val="FF0000"/>
                </a:solidFill>
              </a:rPr>
              <a:t>memoria</a:t>
            </a:r>
            <a:r>
              <a:rPr lang="it-IT" altLang="it-IT" sz="2800" dirty="0"/>
              <a:t> e la </a:t>
            </a:r>
            <a:r>
              <a:rPr lang="it-IT" altLang="it-IT" sz="2800" dirty="0">
                <a:solidFill>
                  <a:srgbClr val="FF0000"/>
                </a:solidFill>
              </a:rPr>
              <a:t>parola</a:t>
            </a:r>
            <a:r>
              <a:rPr lang="it-IT" altLang="it-IT" sz="2800" dirty="0"/>
              <a:t> sono </a:t>
            </a:r>
            <a:r>
              <a:rPr lang="it-IT" altLang="it-IT" sz="2800" dirty="0">
                <a:solidFill>
                  <a:srgbClr val="FF0000"/>
                </a:solidFill>
              </a:rPr>
              <a:t>ridotte</a:t>
            </a:r>
            <a:endParaRPr lang="it-IT" altLang="it-IT" sz="2800" dirty="0"/>
          </a:p>
          <a:p>
            <a:pPr>
              <a:spcBef>
                <a:spcPct val="10000"/>
              </a:spcBef>
            </a:pPr>
            <a:endParaRPr lang="it-IT" altLang="it-IT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3086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033BA652-62A7-CD44-ACF3-AB29A8E5B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3026" y="188914"/>
            <a:ext cx="4392613" cy="6669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400"/>
              <a:t>La tiroide è </a:t>
            </a:r>
            <a:r>
              <a:rPr lang="it-IT" altLang="it-IT" sz="2400">
                <a:solidFill>
                  <a:srgbClr val="FF0000"/>
                </a:solidFill>
              </a:rPr>
              <a:t>già formata</a:t>
            </a:r>
            <a:r>
              <a:rPr lang="it-IT" altLang="it-IT" sz="2400"/>
              <a:t> alla </a:t>
            </a:r>
            <a:r>
              <a:rPr lang="it-IT" altLang="it-IT" sz="2400">
                <a:solidFill>
                  <a:srgbClr val="FF0000"/>
                </a:solidFill>
              </a:rPr>
              <a:t>12° settimana</a:t>
            </a:r>
            <a:r>
              <a:rPr lang="it-IT" altLang="it-IT" sz="2400"/>
              <a:t> di gestazione</a:t>
            </a:r>
          </a:p>
          <a:p>
            <a:pPr>
              <a:lnSpc>
                <a:spcPct val="90000"/>
              </a:lnSpc>
            </a:pPr>
            <a:endParaRPr lang="it-IT" altLang="it-IT" sz="2400"/>
          </a:p>
          <a:p>
            <a:pPr>
              <a:lnSpc>
                <a:spcPct val="90000"/>
              </a:lnSpc>
            </a:pPr>
            <a:r>
              <a:rPr lang="it-IT" altLang="it-IT" sz="2400">
                <a:solidFill>
                  <a:srgbClr val="FF0000"/>
                </a:solidFill>
              </a:rPr>
              <a:t>Comincia subito a secernere</a:t>
            </a:r>
            <a:r>
              <a:rPr lang="it-IT" altLang="it-IT" sz="2400"/>
              <a:t> ormoni indispensabili, insieme a quelli dell’asse ipotalamo-ipofisario, </a:t>
            </a:r>
            <a:r>
              <a:rPr lang="it-IT" altLang="it-IT" sz="2400">
                <a:solidFill>
                  <a:srgbClr val="FF0000"/>
                </a:solidFill>
              </a:rPr>
              <a:t>per regolare lo sviluppo intrauterino del SNC e dello scheletro</a:t>
            </a:r>
          </a:p>
          <a:p>
            <a:pPr>
              <a:lnSpc>
                <a:spcPct val="90000"/>
              </a:lnSpc>
            </a:pPr>
            <a:endParaRPr lang="it-IT" altLang="it-IT" sz="2400"/>
          </a:p>
          <a:p>
            <a:pPr>
              <a:lnSpc>
                <a:spcPct val="90000"/>
              </a:lnSpc>
            </a:pPr>
            <a:r>
              <a:rPr lang="it-IT" altLang="it-IT" sz="2400"/>
              <a:t>Infatti </a:t>
            </a:r>
            <a:r>
              <a:rPr lang="it-IT" altLang="it-IT" sz="2400">
                <a:solidFill>
                  <a:srgbClr val="FF0000"/>
                </a:solidFill>
              </a:rPr>
              <a:t>gli ormoni</a:t>
            </a:r>
            <a:r>
              <a:rPr lang="it-IT" altLang="it-IT" sz="2400"/>
              <a:t> tiroidei e l’ormone trofico </a:t>
            </a:r>
            <a:r>
              <a:rPr lang="it-IT" altLang="it-IT" sz="2400">
                <a:solidFill>
                  <a:srgbClr val="FF0000"/>
                </a:solidFill>
              </a:rPr>
              <a:t>materni</a:t>
            </a:r>
            <a:r>
              <a:rPr lang="it-IT" altLang="it-IT" sz="2400"/>
              <a:t> </a:t>
            </a:r>
            <a:r>
              <a:rPr lang="it-IT" altLang="it-IT" sz="2400">
                <a:solidFill>
                  <a:srgbClr val="FF0000"/>
                </a:solidFill>
              </a:rPr>
              <a:t>non possono raggiungere il feto</a:t>
            </a:r>
            <a:r>
              <a:rPr lang="it-IT" altLang="it-IT" sz="2400"/>
              <a:t> in quantità significativa </a:t>
            </a:r>
            <a:r>
              <a:rPr lang="it-IT" altLang="it-IT" sz="2400">
                <a:solidFill>
                  <a:srgbClr val="FF0000"/>
                </a:solidFill>
              </a:rPr>
              <a:t>dopo il primo trimestre di gravidanza</a:t>
            </a:r>
          </a:p>
        </p:txBody>
      </p:sp>
      <p:pic>
        <p:nvPicPr>
          <p:cNvPr id="5124" name="Picture 4" descr="23">
            <a:extLst>
              <a:ext uri="{FF2B5EF4-FFF2-40B4-BE49-F238E27FC236}">
                <a16:creationId xmlns:a16="http://schemas.microsoft.com/office/drawing/2014/main" id="{DE7E4351-3BAA-884C-B373-AD717D18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04776"/>
            <a:ext cx="4608512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214CD6-BA0E-8844-B97D-980C0589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9" y="0"/>
            <a:ext cx="11857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9D98AE-D5CA-E940-9846-DD86F309C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23" y="144324"/>
            <a:ext cx="11996277" cy="6713676"/>
          </a:xfrm>
        </p:spPr>
      </p:pic>
    </p:spTree>
    <p:extLst>
      <p:ext uri="{BB962C8B-B14F-4D97-AF65-F5344CB8AC3E}">
        <p14:creationId xmlns:p14="http://schemas.microsoft.com/office/powerpoint/2010/main" val="815999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FEF26B-BDEE-5348-A755-C5DF9B17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82"/>
            <a:ext cx="12192000" cy="68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D74CFD-AEF5-5947-ABE8-D7C345288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18034"/>
            <a:ext cx="11018909" cy="6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D7648E-F785-7349-A1FA-B1CEC4C3DE6B}"/>
              </a:ext>
            </a:extLst>
          </p:cNvPr>
          <p:cNvSpPr txBox="1"/>
          <p:nvPr/>
        </p:nvSpPr>
        <p:spPr>
          <a:xfrm>
            <a:off x="168965" y="218659"/>
            <a:ext cx="5426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Ciascun lobo laterale della ghiandola tiroide è adiacente alla cartilagine tiroidea al di sotto della sua linea obliqua ed è coperto dai muscoli </a:t>
            </a:r>
            <a:r>
              <a:rPr lang="it-IT" sz="2800" dirty="0" err="1"/>
              <a:t>omoioideo</a:t>
            </a:r>
            <a:r>
              <a:rPr lang="it-IT" sz="2800" dirty="0"/>
              <a:t>, </a:t>
            </a:r>
            <a:r>
              <a:rPr lang="it-IT" sz="2800" dirty="0" err="1"/>
              <a:t>sternoioideo</a:t>
            </a:r>
            <a:r>
              <a:rPr lang="it-IT" sz="2800" dirty="0"/>
              <a:t> e sternotiroideo.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11629E-673F-F548-8E59-77E978C47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68"/>
          <a:stretch/>
        </p:blipFill>
        <p:spPr>
          <a:xfrm>
            <a:off x="5565880" y="125502"/>
            <a:ext cx="6626120" cy="663934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38DF2F-328B-5D4D-86B8-9F922FF8E87E}"/>
              </a:ext>
            </a:extLst>
          </p:cNvPr>
          <p:cNvSpPr txBox="1"/>
          <p:nvPr/>
        </p:nvSpPr>
        <p:spPr>
          <a:xfrm>
            <a:off x="159026" y="3445173"/>
            <a:ext cx="49537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 i lobi laterali della tiroide non sono facilmente palpabili </a:t>
            </a:r>
            <a:r>
              <a:rPr lang="it-IT" sz="2800" dirty="0" err="1"/>
              <a:t>perche</a:t>
            </a:r>
            <a:r>
              <a:rPr lang="it-IT" sz="2800" dirty="0"/>
              <a:t>́ anche parzialmente coperti dai muscoli sternocleidomastoideo e sotto-ioidei </a:t>
            </a:r>
            <a:endParaRPr lang="it-IT" sz="2800" dirty="0">
              <a:effectLst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051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11629E-673F-F548-8E59-77E978C47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68"/>
          <a:stretch/>
        </p:blipFill>
        <p:spPr>
          <a:xfrm>
            <a:off x="2736977" y="0"/>
            <a:ext cx="6844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770116-D518-094B-99EC-C5B0ED86D8A1}"/>
              </a:ext>
            </a:extLst>
          </p:cNvPr>
          <p:cNvSpPr txBox="1"/>
          <p:nvPr/>
        </p:nvSpPr>
        <p:spPr>
          <a:xfrm>
            <a:off x="139148" y="218661"/>
            <a:ext cx="8159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 tiroide è vascolarizzata da:</a:t>
            </a:r>
          </a:p>
          <a:p>
            <a:r>
              <a:rPr lang="it-IT" sz="2800" dirty="0"/>
              <a:t>Arterie tiroidee superiori  ( rami della carotide esterna)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9A992DB-6B80-EA42-8487-1848A2C0A5F5}"/>
              </a:ext>
            </a:extLst>
          </p:cNvPr>
          <p:cNvCxnSpPr>
            <a:cxnSpLocks/>
          </p:cNvCxnSpPr>
          <p:nvPr/>
        </p:nvCxnSpPr>
        <p:spPr>
          <a:xfrm flipH="1">
            <a:off x="4035287" y="874643"/>
            <a:ext cx="4154556" cy="663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E2764B7B-8316-6448-A66E-B77B474FE29A}"/>
              </a:ext>
            </a:extLst>
          </p:cNvPr>
          <p:cNvSpPr/>
          <p:nvPr/>
        </p:nvSpPr>
        <p:spPr>
          <a:xfrm>
            <a:off x="139148" y="1538189"/>
            <a:ext cx="4368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Superficie superiore del lobo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BBEAA2-7812-D242-A5BD-5C3AA02CF7D6}"/>
              </a:ext>
            </a:extLst>
          </p:cNvPr>
          <p:cNvSpPr txBox="1"/>
          <p:nvPr/>
        </p:nvSpPr>
        <p:spPr>
          <a:xfrm>
            <a:off x="287215" y="2694247"/>
            <a:ext cx="800154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Arterie tiroidee inferiori ( rami delle arterie succlavie) </a:t>
            </a:r>
          </a:p>
          <a:p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polo posteriore e base</a:t>
            </a:r>
          </a:p>
          <a:p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Drenaggio vena giugulare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E3E47F8-FEFC-8841-B17C-3F52E9BB021D}"/>
              </a:ext>
            </a:extLst>
          </p:cNvPr>
          <p:cNvCxnSpPr>
            <a:cxnSpLocks/>
          </p:cNvCxnSpPr>
          <p:nvPr/>
        </p:nvCxnSpPr>
        <p:spPr>
          <a:xfrm flipH="1">
            <a:off x="1265583" y="3251115"/>
            <a:ext cx="4154556" cy="663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40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651</Words>
  <Application>Microsoft Macintosh PowerPoint</Application>
  <PresentationFormat>Widescreen</PresentationFormat>
  <Paragraphs>87</Paragraphs>
  <Slides>19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Times New Roman</vt:lpstr>
      <vt:lpstr>Tema di Office</vt:lpstr>
      <vt:lpstr>Ghiandola tiroide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della ghiandola</vt:lpstr>
      <vt:lpstr>Ipertiroidismo</vt:lpstr>
      <vt:lpstr>Morbo di Basedow</vt:lpstr>
      <vt:lpstr>Ipotiroidismo congenito</vt:lpstr>
      <vt:lpstr>Ipotiroidismo congenito</vt:lpstr>
      <vt:lpstr>Mixedema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Ghiandola tiroide</dc:title>
  <dc:creator>Vanessa Nicolin</dc:creator>
  <cp:lastModifiedBy>Vanessa Nicolin</cp:lastModifiedBy>
  <cp:revision>5</cp:revision>
  <dcterms:created xsi:type="dcterms:W3CDTF">2019-10-22T06:19:22Z</dcterms:created>
  <dcterms:modified xsi:type="dcterms:W3CDTF">2019-10-22T08:10:50Z</dcterms:modified>
</cp:coreProperties>
</file>