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00" r:id="rId3"/>
    <p:sldId id="401" r:id="rId4"/>
    <p:sldId id="402" r:id="rId5"/>
    <p:sldId id="403" r:id="rId6"/>
    <p:sldId id="385" r:id="rId7"/>
    <p:sldId id="371" r:id="rId8"/>
    <p:sldId id="370" r:id="rId9"/>
    <p:sldId id="404" r:id="rId10"/>
    <p:sldId id="387" r:id="rId11"/>
    <p:sldId id="399" r:id="rId12"/>
    <p:sldId id="397" r:id="rId13"/>
    <p:sldId id="389" r:id="rId14"/>
    <p:sldId id="282" r:id="rId15"/>
    <p:sldId id="405" r:id="rId16"/>
    <p:sldId id="284" r:id="rId17"/>
    <p:sldId id="406" r:id="rId18"/>
    <p:sldId id="407" r:id="rId19"/>
    <p:sldId id="408" r:id="rId20"/>
    <p:sldId id="409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7"/>
    <p:restoredTop sz="93112"/>
  </p:normalViewPr>
  <p:slideViewPr>
    <p:cSldViewPr snapToGrid="0" snapToObjects="1">
      <p:cViewPr varScale="1">
        <p:scale>
          <a:sx n="65" d="100"/>
          <a:sy n="65" d="100"/>
        </p:scale>
        <p:origin x="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3F97C9-45AB-B94D-A863-1CCAF8FB1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37C3A9F-9421-1C41-AF1F-E5A482A1D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5EB221-2089-8941-94C6-859608C2D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F4ECD-C65C-4A43-A0AB-645AC937FF1B}" type="datetimeFigureOut">
              <a:rPr lang="it-IT" smtClean="0"/>
              <a:t>23/10/19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2A8A8D-FFA5-C44D-A3A6-781348D6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4112B9-4438-9D45-8B4A-11D2E5FBE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A734-C1EE-0044-A2C3-69DB6ED24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82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31FDE2-8691-9C42-9F20-F74F8439B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35F4EB7-2A63-8947-8FCC-5F0F509E4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637A67-3DC0-A44B-BA86-FC8D0FB9F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F4ECD-C65C-4A43-A0AB-645AC937FF1B}" type="datetimeFigureOut">
              <a:rPr lang="it-IT" smtClean="0"/>
              <a:t>23/10/19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0B057F-EFA2-4B46-9094-C9AA0964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7304A3-6669-A549-9F06-F2230F30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A734-C1EE-0044-A2C3-69DB6ED24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970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FB3A0DC-4D25-2C43-9DD8-AC2EB5750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D59654B-3286-5E49-BCB6-76E007411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15C8D9-72C9-1246-8C47-69AC8A57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F4ECD-C65C-4A43-A0AB-645AC937FF1B}" type="datetimeFigureOut">
              <a:rPr lang="it-IT" smtClean="0"/>
              <a:t>23/10/19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6A6A8B-8AEA-894D-882A-A70E19F3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AB3AC3-A619-444D-B2E8-01ACBA3AB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A734-C1EE-0044-A2C3-69DB6ED24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515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72676A19-19FB-1D46-8D28-E4231BDD821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8AA170-61B8-4446-8DF6-3FA9B5C572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9AFAE1-E41F-5A4F-9E3D-83C15C67F2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C3FD0C-12D6-0A49-A45D-2C6E9AA8EF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C3CDE-BEF6-BE47-A520-FBAAD544716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9937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981F24-085A-5742-9C15-8BBF4154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EC4AEB-CD13-664F-82F2-AA8F31A6B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9EFBB0-C4DF-5147-B8AE-AA611233B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F4ECD-C65C-4A43-A0AB-645AC937FF1B}" type="datetimeFigureOut">
              <a:rPr lang="it-IT" smtClean="0"/>
              <a:t>23/10/19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016B29-D96C-F042-AC40-64F8455D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9E2E72-5F74-2843-9B9C-E972357B4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A734-C1EE-0044-A2C3-69DB6ED24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62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791E49-0227-2148-A32E-6B308670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1AE3EE7-140F-3A42-A463-7E6027E81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B8F7A1-1727-1246-A8F0-5B0ABCDB5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F4ECD-C65C-4A43-A0AB-645AC937FF1B}" type="datetimeFigureOut">
              <a:rPr lang="it-IT" smtClean="0"/>
              <a:t>23/10/19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569A77-F9E7-F44F-A229-C8DA14B6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603B0F-2D4C-EF42-8CF4-830459ACF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A734-C1EE-0044-A2C3-69DB6ED24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12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2238F1-7158-1A40-A5FA-510EE91E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4ED025-8E79-6F49-92E5-239DE080B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0D8CB93-EE5A-A04F-97F3-D340C83B5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DEC68E2-8745-AA4C-BB99-771A8E484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F4ECD-C65C-4A43-A0AB-645AC937FF1B}" type="datetimeFigureOut">
              <a:rPr lang="it-IT" smtClean="0"/>
              <a:t>23/10/19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D2B649F-976B-F943-88D5-EA3211F2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7C2ED59-2385-A249-9A8D-FE50C591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A734-C1EE-0044-A2C3-69DB6ED24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062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B4358E-D4D0-9A4B-9462-C61AA8502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4E6F11-1EBB-2A4F-AB5A-4E1C8B23A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EC57973-62DE-AF4A-A9D5-82C2CCEB7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62A1A4-139A-9647-B3BC-0A5533902F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39E2C0F-97D3-444D-B163-88A4734C0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3588DDD-9286-1A47-A277-7A43D32A6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F4ECD-C65C-4A43-A0AB-645AC937FF1B}" type="datetimeFigureOut">
              <a:rPr lang="it-IT" smtClean="0"/>
              <a:t>23/10/19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7E9A76-3E50-DB40-8C1A-92E980AE5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FA9D77C-7241-9346-A901-FACCA8120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A734-C1EE-0044-A2C3-69DB6ED24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59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AC7C6E-000E-0E41-B920-3EBEAB838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8DC222B-4F0F-334D-8CE5-27F7BA73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F4ECD-C65C-4A43-A0AB-645AC937FF1B}" type="datetimeFigureOut">
              <a:rPr lang="it-IT" smtClean="0"/>
              <a:t>23/10/19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728AB6E-9A8E-3348-B97D-C1683C63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B225C0-8F4D-1845-9795-819EE396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A734-C1EE-0044-A2C3-69DB6ED24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41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E35B8DD-6DFC-3243-ABB7-EB748138A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F4ECD-C65C-4A43-A0AB-645AC937FF1B}" type="datetimeFigureOut">
              <a:rPr lang="it-IT" smtClean="0"/>
              <a:t>23/10/19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1EA6F93-8DAF-F543-AFF2-921D3A4FD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CE1625-549F-9548-88ED-B17E94E10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A734-C1EE-0044-A2C3-69DB6ED24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37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16F040-DFC9-C648-A8CB-2060F1DB4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55CF98-36B6-7C41-8583-EA669FEB9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F2D33C-1A65-904F-8F87-20F1C622B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B09FBAA-723A-FE40-A9CE-F798BB99A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F4ECD-C65C-4A43-A0AB-645AC937FF1B}" type="datetimeFigureOut">
              <a:rPr lang="it-IT" smtClean="0"/>
              <a:t>23/10/19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C9231D-5631-ED4A-B2BF-225284CC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0F3FDF-C1CF-EA45-A147-17EE9A10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A734-C1EE-0044-A2C3-69DB6ED24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796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BB2DD9-B820-FB4E-B65C-369A71CB5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A01E1D-F816-204C-A2AC-485C3C041A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59F498F-0AB3-B84F-8E97-8CBE560B7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BF5AEC-4253-ED42-823E-9B08C403F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F4ECD-C65C-4A43-A0AB-645AC937FF1B}" type="datetimeFigureOut">
              <a:rPr lang="it-IT" smtClean="0"/>
              <a:t>23/10/19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A74DD8-9774-704E-8427-CC567385A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685F81-830D-6745-8428-0DEA2953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A734-C1EE-0044-A2C3-69DB6ED24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915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9CFF15F-6F25-764A-BF5A-545F9DECD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9DF247-271C-E947-B8E0-ECF918FBB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BBED1C-2EF0-ED4C-B3AE-80F3282C1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F4ECD-C65C-4A43-A0AB-645AC937FF1B}" type="datetimeFigureOut">
              <a:rPr lang="it-IT" smtClean="0"/>
              <a:t>23/10/19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2D287B-0C05-954C-BAB5-FC0E1FBBF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5C8C85-DE2C-F140-8D96-6BC2EDFAB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FA734-C1EE-0044-A2C3-69DB6ED24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185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57E9CE-229E-1B46-9630-46CCCC4572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Anatomia della </a:t>
            </a:r>
            <a:r>
              <a:rPr lang="it-IT" dirty="0" err="1"/>
              <a:t>tracheo</a:t>
            </a:r>
            <a:r>
              <a:rPr lang="it-IT" dirty="0"/>
              <a:t>-esofageo</a:t>
            </a:r>
            <a:br>
              <a:rPr lang="it-IT" dirty="0"/>
            </a:br>
            <a:r>
              <a:rPr lang="it-IT" dirty="0"/>
              <a:t>focus</a:t>
            </a:r>
          </a:p>
        </p:txBody>
      </p:sp>
    </p:spTree>
    <p:extLst>
      <p:ext uri="{BB962C8B-B14F-4D97-AF65-F5344CB8AC3E}">
        <p14:creationId xmlns:p14="http://schemas.microsoft.com/office/powerpoint/2010/main" val="666412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 descr="5">
            <a:extLst>
              <a:ext uri="{FF2B5EF4-FFF2-40B4-BE49-F238E27FC236}">
                <a16:creationId xmlns:a16="http://schemas.microsoft.com/office/drawing/2014/main" id="{741F1718-DCDB-0543-8871-9C2FA4842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8" t="1726" r="15118" b="10355"/>
          <a:stretch>
            <a:fillRect/>
          </a:stretch>
        </p:blipFill>
        <p:spPr bwMode="auto">
          <a:xfrm>
            <a:off x="3143251" y="0"/>
            <a:ext cx="5876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192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laringe 121c(2)">
            <a:extLst>
              <a:ext uri="{FF2B5EF4-FFF2-40B4-BE49-F238E27FC236}">
                <a16:creationId xmlns:a16="http://schemas.microsoft.com/office/drawing/2014/main" id="{F75D3DCE-FDB8-A740-82FA-4DD7D200F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0"/>
            <a:ext cx="4251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Text Box 3">
            <a:extLst>
              <a:ext uri="{FF2B5EF4-FFF2-40B4-BE49-F238E27FC236}">
                <a16:creationId xmlns:a16="http://schemas.microsoft.com/office/drawing/2014/main" id="{9497BB36-30EE-8A4C-8625-1746EB82B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765175"/>
            <a:ext cx="1611018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n. Laringeo sup</a:t>
            </a:r>
          </a:p>
        </p:txBody>
      </p:sp>
      <p:sp>
        <p:nvSpPr>
          <p:cNvPr id="247812" name="Line 4">
            <a:extLst>
              <a:ext uri="{FF2B5EF4-FFF2-40B4-BE49-F238E27FC236}">
                <a16:creationId xmlns:a16="http://schemas.microsoft.com/office/drawing/2014/main" id="{3BE15612-CB58-DF44-ABF6-884D5A4D6C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3976" y="765175"/>
            <a:ext cx="1871663" cy="21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7813" name="Text Box 5">
            <a:extLst>
              <a:ext uri="{FF2B5EF4-FFF2-40B4-BE49-F238E27FC236}">
                <a16:creationId xmlns:a16="http://schemas.microsoft.com/office/drawing/2014/main" id="{464011DF-7147-9A49-BF6F-F3B805287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188913"/>
            <a:ext cx="1507720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a. Carotide int</a:t>
            </a:r>
          </a:p>
        </p:txBody>
      </p:sp>
      <p:sp>
        <p:nvSpPr>
          <p:cNvPr id="247814" name="Line 6">
            <a:extLst>
              <a:ext uri="{FF2B5EF4-FFF2-40B4-BE49-F238E27FC236}">
                <a16:creationId xmlns:a16="http://schemas.microsoft.com/office/drawing/2014/main" id="{5A2FE218-E248-1C44-B8F6-0C46C19D73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1313" y="404814"/>
            <a:ext cx="1223962" cy="714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7815" name="Text Box 7">
            <a:extLst>
              <a:ext uri="{FF2B5EF4-FFF2-40B4-BE49-F238E27FC236}">
                <a16:creationId xmlns:a16="http://schemas.microsoft.com/office/drawing/2014/main" id="{3C697B62-F3BC-8E45-B12A-E638FC565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557338"/>
            <a:ext cx="1537729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a. Carotide est</a:t>
            </a:r>
          </a:p>
        </p:txBody>
      </p:sp>
      <p:sp>
        <p:nvSpPr>
          <p:cNvPr id="247816" name="Line 8">
            <a:extLst>
              <a:ext uri="{FF2B5EF4-FFF2-40B4-BE49-F238E27FC236}">
                <a16:creationId xmlns:a16="http://schemas.microsoft.com/office/drawing/2014/main" id="{0610EFA3-7D92-2B47-8CB1-7479E9EC4B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2538" y="1412876"/>
            <a:ext cx="1727200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7817" name="Text Box 9">
            <a:extLst>
              <a:ext uri="{FF2B5EF4-FFF2-40B4-BE49-F238E27FC236}">
                <a16:creationId xmlns:a16="http://schemas.microsoft.com/office/drawing/2014/main" id="{E37C6A7A-B479-5B49-96AD-A91BF65D2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4941888"/>
            <a:ext cx="1240404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a. succlavia</a:t>
            </a:r>
          </a:p>
        </p:txBody>
      </p:sp>
      <p:sp>
        <p:nvSpPr>
          <p:cNvPr id="247818" name="Line 10">
            <a:extLst>
              <a:ext uri="{FF2B5EF4-FFF2-40B4-BE49-F238E27FC236}">
                <a16:creationId xmlns:a16="http://schemas.microsoft.com/office/drawing/2014/main" id="{EA7A0F1F-1B37-9F43-8748-5D2D38B2BE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1" y="5084764"/>
            <a:ext cx="2016125" cy="73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7819" name="Text Box 11">
            <a:extLst>
              <a:ext uri="{FF2B5EF4-FFF2-40B4-BE49-F238E27FC236}">
                <a16:creationId xmlns:a16="http://schemas.microsoft.com/office/drawing/2014/main" id="{C5B165C2-0DFD-5544-98DB-11A41466D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5589588"/>
            <a:ext cx="1584325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altLang="it-IT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n. Laringeo ricorrente</a:t>
            </a:r>
          </a:p>
          <a:p>
            <a:pPr algn="ctr" eaLnBrk="1" hangingPunct="1">
              <a:defRPr/>
            </a:pPr>
            <a:r>
              <a:rPr lang="it-IT" altLang="it-IT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inferiore</a:t>
            </a:r>
          </a:p>
        </p:txBody>
      </p:sp>
      <p:sp>
        <p:nvSpPr>
          <p:cNvPr id="247820" name="Line 12">
            <a:extLst>
              <a:ext uri="{FF2B5EF4-FFF2-40B4-BE49-F238E27FC236}">
                <a16:creationId xmlns:a16="http://schemas.microsoft.com/office/drawing/2014/main" id="{646AB330-A8E1-544B-B3C8-9FDC8ED2DC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3976" y="5661026"/>
            <a:ext cx="2087563" cy="14446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7821" name="Text Box 13">
            <a:extLst>
              <a:ext uri="{FF2B5EF4-FFF2-40B4-BE49-F238E27FC236}">
                <a16:creationId xmlns:a16="http://schemas.microsoft.com/office/drawing/2014/main" id="{9AFB7988-12F8-9148-A9EF-EFD9FC4D3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4" y="3284538"/>
            <a:ext cx="1181221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Gh. tiroide</a:t>
            </a:r>
          </a:p>
        </p:txBody>
      </p:sp>
      <p:sp>
        <p:nvSpPr>
          <p:cNvPr id="247822" name="Text Box 14">
            <a:extLst>
              <a:ext uri="{FF2B5EF4-FFF2-40B4-BE49-F238E27FC236}">
                <a16:creationId xmlns:a16="http://schemas.microsoft.com/office/drawing/2014/main" id="{D4ED8B74-5D8A-0340-AB8F-046295C10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9" y="2420939"/>
            <a:ext cx="158432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altLang="it-IT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n. Laringeo ricorrente</a:t>
            </a:r>
          </a:p>
        </p:txBody>
      </p:sp>
      <p:sp>
        <p:nvSpPr>
          <p:cNvPr id="247823" name="Line 15">
            <a:extLst>
              <a:ext uri="{FF2B5EF4-FFF2-40B4-BE49-F238E27FC236}">
                <a16:creationId xmlns:a16="http://schemas.microsoft.com/office/drawing/2014/main" id="{C4922495-07C9-DE44-8E38-B61A7E5521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56364" y="2924176"/>
            <a:ext cx="2447925" cy="730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6761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laringe 121(b2)">
            <a:extLst>
              <a:ext uri="{FF2B5EF4-FFF2-40B4-BE49-F238E27FC236}">
                <a16:creationId xmlns:a16="http://schemas.microsoft.com/office/drawing/2014/main" id="{F3A19B5A-63CB-CA4E-AF0B-FA8205452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8050"/>
            <a:ext cx="91440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Text Box 3">
            <a:extLst>
              <a:ext uri="{FF2B5EF4-FFF2-40B4-BE49-F238E27FC236}">
                <a16:creationId xmlns:a16="http://schemas.microsoft.com/office/drawing/2014/main" id="{6D93E599-3D17-3C4A-9F43-085CC167D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76" y="6021388"/>
            <a:ext cx="857735" cy="369332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n. vago</a:t>
            </a:r>
          </a:p>
        </p:txBody>
      </p:sp>
      <p:sp>
        <p:nvSpPr>
          <p:cNvPr id="245764" name="Line 4">
            <a:extLst>
              <a:ext uri="{FF2B5EF4-FFF2-40B4-BE49-F238E27FC236}">
                <a16:creationId xmlns:a16="http://schemas.microsoft.com/office/drawing/2014/main" id="{CF3A7EDF-704E-E148-B10C-0515DE74E1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3251" y="4221164"/>
            <a:ext cx="1223963" cy="18002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65" name="Text Box 5">
            <a:extLst>
              <a:ext uri="{FF2B5EF4-FFF2-40B4-BE49-F238E27FC236}">
                <a16:creationId xmlns:a16="http://schemas.microsoft.com/office/drawing/2014/main" id="{EEC77538-ED56-1048-8575-71A04F36D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333375"/>
            <a:ext cx="1507720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a. Carotide int</a:t>
            </a:r>
          </a:p>
        </p:txBody>
      </p:sp>
      <p:sp>
        <p:nvSpPr>
          <p:cNvPr id="245766" name="Line 6">
            <a:extLst>
              <a:ext uri="{FF2B5EF4-FFF2-40B4-BE49-F238E27FC236}">
                <a16:creationId xmlns:a16="http://schemas.microsoft.com/office/drawing/2014/main" id="{23C16D55-506E-A542-B70E-7D013A2D9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7214" y="765176"/>
            <a:ext cx="288925" cy="3095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67" name="Text Box 7">
            <a:extLst>
              <a:ext uri="{FF2B5EF4-FFF2-40B4-BE49-F238E27FC236}">
                <a16:creationId xmlns:a16="http://schemas.microsoft.com/office/drawing/2014/main" id="{42E9DC75-B241-AA47-B193-FA14A68CD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7888" y="261938"/>
            <a:ext cx="1590500" cy="3693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v. Giugulare int</a:t>
            </a:r>
          </a:p>
        </p:txBody>
      </p:sp>
      <p:sp>
        <p:nvSpPr>
          <p:cNvPr id="245768" name="Line 8">
            <a:extLst>
              <a:ext uri="{FF2B5EF4-FFF2-40B4-BE49-F238E27FC236}">
                <a16:creationId xmlns:a16="http://schemas.microsoft.com/office/drawing/2014/main" id="{AF4EC4E6-0573-6B47-A942-49FD9319EF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96226" y="620714"/>
            <a:ext cx="360363" cy="30956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1988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4" descr="laringe 121a(2)">
            <a:extLst>
              <a:ext uri="{FF2B5EF4-FFF2-40B4-BE49-F238E27FC236}">
                <a16:creationId xmlns:a16="http://schemas.microsoft.com/office/drawing/2014/main" id="{CEE92C95-6163-C344-9372-9FC4B1966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0"/>
            <a:ext cx="5249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6" name="Text Box 6">
            <a:extLst>
              <a:ext uri="{FF2B5EF4-FFF2-40B4-BE49-F238E27FC236}">
                <a16:creationId xmlns:a16="http://schemas.microsoft.com/office/drawing/2014/main" id="{511B3A33-A3C0-6A4C-8477-ACCE726A6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018" y="1916114"/>
            <a:ext cx="2742226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altLang="it-IT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CONIOTOMIA: </a:t>
            </a:r>
          </a:p>
          <a:p>
            <a:pPr algn="ctr" eaLnBrk="1" hangingPunct="1">
              <a:defRPr/>
            </a:pPr>
            <a:r>
              <a:rPr lang="it-IT" altLang="it-IT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Incisione leg. Crico-tiroideo</a:t>
            </a:r>
          </a:p>
        </p:txBody>
      </p:sp>
      <p:sp>
        <p:nvSpPr>
          <p:cNvPr id="235527" name="Text Box 7">
            <a:extLst>
              <a:ext uri="{FF2B5EF4-FFF2-40B4-BE49-F238E27FC236}">
                <a16:creationId xmlns:a16="http://schemas.microsoft.com/office/drawing/2014/main" id="{FE156E2E-8697-BA4E-BA14-6B215657C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997200"/>
            <a:ext cx="3100387" cy="92333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TRACHEOTOMIA</a:t>
            </a:r>
          </a:p>
          <a:p>
            <a:pPr algn="ctr" eaLnBrk="1" hangingPunct="1">
              <a:defRPr/>
            </a:pPr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 SUPERIORE</a:t>
            </a:r>
          </a:p>
          <a:p>
            <a:pPr algn="ctr" eaLnBrk="1" hangingPunct="1">
              <a:defRPr/>
            </a:pPr>
            <a:r>
              <a:rPr lang="it-IT" altLang="it-IT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(Rispetto all’istmo della tiroide)</a:t>
            </a:r>
          </a:p>
        </p:txBody>
      </p:sp>
      <p:sp>
        <p:nvSpPr>
          <p:cNvPr id="235529" name="Text Box 9">
            <a:extLst>
              <a:ext uri="{FF2B5EF4-FFF2-40B4-BE49-F238E27FC236}">
                <a16:creationId xmlns:a16="http://schemas.microsoft.com/office/drawing/2014/main" id="{F19810BB-D191-0945-AFBA-89055CBFE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469" y="4652964"/>
            <a:ext cx="1721562" cy="646331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altLang="it-IT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TRACHEOTOMIA</a:t>
            </a:r>
          </a:p>
          <a:p>
            <a:pPr algn="ctr" eaLnBrk="1" hangingPunct="1">
              <a:defRPr/>
            </a:pPr>
            <a:r>
              <a:rPr lang="it-IT" altLang="it-IT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INFERIORE</a:t>
            </a:r>
          </a:p>
        </p:txBody>
      </p:sp>
      <p:sp>
        <p:nvSpPr>
          <p:cNvPr id="235530" name="Text Box 10">
            <a:extLst>
              <a:ext uri="{FF2B5EF4-FFF2-40B4-BE49-F238E27FC236}">
                <a16:creationId xmlns:a16="http://schemas.microsoft.com/office/drawing/2014/main" id="{FCBE6563-D27F-C743-B5CE-4CBC66ADC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3" y="261938"/>
            <a:ext cx="33321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altLang="it-IT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Ostruzione della glottide (es: rigonfiamento della mucosa) </a:t>
            </a:r>
            <a:r>
              <a:rPr lang="it-IT" altLang="it-IT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2" charset="2"/>
              </a:rPr>
              <a:t> pericolo di asfissia. </a:t>
            </a:r>
          </a:p>
        </p:txBody>
      </p:sp>
    </p:spTree>
    <p:extLst>
      <p:ext uri="{BB962C8B-B14F-4D97-AF65-F5344CB8AC3E}">
        <p14:creationId xmlns:p14="http://schemas.microsoft.com/office/powerpoint/2010/main" val="1227340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C2D49679-C919-484D-9445-FBD3CE40D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116B-D206-3B48-951F-4D3A582F56C4}" type="slidenum">
              <a:rPr lang="it-IT" altLang="it-IT"/>
              <a:pPr/>
              <a:t>14</a:t>
            </a:fld>
            <a:endParaRPr lang="it-IT" altLang="it-IT"/>
          </a:p>
        </p:txBody>
      </p:sp>
      <p:pic>
        <p:nvPicPr>
          <p:cNvPr id="28674" name="Picture 2" descr="617-ES~1">
            <a:extLst>
              <a:ext uri="{FF2B5EF4-FFF2-40B4-BE49-F238E27FC236}">
                <a16:creationId xmlns:a16="http://schemas.microsoft.com/office/drawing/2014/main" id="{7CDC8CE5-61BB-EF4C-82FE-359A81A74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49289"/>
            <a:ext cx="62484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Rectangle 3">
            <a:extLst>
              <a:ext uri="{FF2B5EF4-FFF2-40B4-BE49-F238E27FC236}">
                <a16:creationId xmlns:a16="http://schemas.microsoft.com/office/drawing/2014/main" id="{39CC5FBE-4FE7-2946-9E79-05F92A2DC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0360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000" b="1">
                <a:solidFill>
                  <a:srgbClr val="FF6699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ESOFAGO:</a:t>
            </a:r>
            <a:r>
              <a:rPr lang="it-IT" altLang="it-IT" sz="1600">
                <a:solidFill>
                  <a:schemeClr val="tx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lungo 25 cm , 2 cm di diametro</a:t>
            </a:r>
          </a:p>
          <a:p>
            <a:endParaRPr lang="it-IT" altLang="it-IT" sz="1600">
              <a:solidFill>
                <a:schemeClr val="tx2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r>
              <a:rPr lang="it-IT" altLang="it-IT" sz="1600">
                <a:solidFill>
                  <a:schemeClr val="tx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C6-T10</a:t>
            </a:r>
          </a:p>
          <a:p>
            <a:endParaRPr lang="it-IT" altLang="it-IT" sz="1600">
              <a:solidFill>
                <a:schemeClr val="tx2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r>
              <a:rPr lang="it-IT" altLang="it-IT" sz="1600">
                <a:solidFill>
                  <a:schemeClr val="tx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-cervicale (collo)</a:t>
            </a:r>
          </a:p>
          <a:p>
            <a:r>
              <a:rPr lang="it-IT" altLang="it-IT" sz="1600">
                <a:solidFill>
                  <a:schemeClr val="tx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-toracico (mediastino)</a:t>
            </a:r>
          </a:p>
          <a:p>
            <a:r>
              <a:rPr lang="it-IT" altLang="it-IT" sz="1600">
                <a:solidFill>
                  <a:schemeClr val="tx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-</a:t>
            </a:r>
            <a:r>
              <a:rPr lang="it-IT" altLang="it-IT" sz="1600" u="sng">
                <a:solidFill>
                  <a:schemeClr val="tx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diaframma</a:t>
            </a:r>
          </a:p>
          <a:p>
            <a:r>
              <a:rPr lang="it-IT" altLang="it-IT" sz="1600">
                <a:solidFill>
                  <a:schemeClr val="tx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-addominale</a:t>
            </a: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B7C2F61C-171D-C244-9AAD-F0A4A931C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670051"/>
            <a:ext cx="3059113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it-IT" sz="160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50000"/>
              </a:spcBef>
            </a:pPr>
            <a:endParaRPr lang="it-IT" altLang="it-IT" sz="1600" u="sng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50000"/>
              </a:spcBef>
            </a:pPr>
            <a:endParaRPr lang="it-IT" altLang="it-IT" sz="1600" u="sng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50000"/>
              </a:spcBef>
            </a:pPr>
            <a:endParaRPr lang="it-IT" altLang="it-IT" sz="1600" u="sng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50000"/>
              </a:spcBef>
            </a:pPr>
            <a:endParaRPr lang="it-IT" altLang="it-IT" sz="1600" u="sng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50000"/>
              </a:spcBef>
            </a:pPr>
            <a:endParaRPr lang="it-IT" altLang="it-IT" sz="1600" u="sng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50000"/>
              </a:spcBef>
            </a:pPr>
            <a:endParaRPr lang="it-IT" altLang="it-IT" sz="160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50000"/>
              </a:spcBef>
            </a:pPr>
            <a:r>
              <a:rPr lang="it-IT" altLang="it-IT" sz="1600">
                <a:solidFill>
                  <a:schemeClr val="tx2"/>
                </a:solidFill>
                <a:ea typeface="ＭＳ Ｐゴシック" panose="020B0600070205080204" pitchFamily="34" charset="-128"/>
              </a:rPr>
              <a:t>(se lo iato esofageo del diaframma non si chiude attorno all</a:t>
            </a:r>
            <a:r>
              <a:rPr lang="it-IT" altLang="it-IT" sz="16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’</a:t>
            </a:r>
            <a:r>
              <a:rPr lang="it-IT" altLang="it-IT" sz="1600">
                <a:solidFill>
                  <a:schemeClr val="tx2"/>
                </a:solidFill>
                <a:ea typeface="ＭＳ Ｐゴシック" panose="020B0600070205080204" pitchFamily="34" charset="-128"/>
              </a:rPr>
              <a:t>esofago -&gt; </a:t>
            </a:r>
            <a:r>
              <a:rPr lang="it-IT" altLang="it-IT" sz="1600" b="1">
                <a:solidFill>
                  <a:schemeClr val="tx2"/>
                </a:solidFill>
                <a:ea typeface="ＭＳ Ｐゴシック" panose="020B0600070205080204" pitchFamily="34" charset="-128"/>
              </a:rPr>
              <a:t>ernia iatale </a:t>
            </a:r>
            <a:r>
              <a:rPr lang="it-IT" altLang="it-IT" sz="1600">
                <a:solidFill>
                  <a:schemeClr val="tx2"/>
                </a:solidFill>
                <a:ea typeface="ＭＳ Ｐゴシック" panose="020B0600070205080204" pitchFamily="34" charset="-128"/>
              </a:rPr>
              <a:t>attraverso la quale lo stomaco può protrudere nella cav toracica)</a:t>
            </a:r>
          </a:p>
          <a:p>
            <a:pPr>
              <a:spcBef>
                <a:spcPct val="50000"/>
              </a:spcBef>
            </a:pPr>
            <a:endParaRPr lang="it-IT" altLang="it-IT" sz="160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50000"/>
              </a:spcBef>
            </a:pPr>
            <a:endParaRPr lang="it-IT" altLang="it-IT" sz="160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50000"/>
              </a:spcBef>
            </a:pPr>
            <a:endParaRPr lang="it-IT" altLang="it-IT" sz="160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8677" name="AutoShape 5">
            <a:extLst>
              <a:ext uri="{FF2B5EF4-FFF2-40B4-BE49-F238E27FC236}">
                <a16:creationId xmlns:a16="http://schemas.microsoft.com/office/drawing/2014/main" id="{C53F5BF1-6A61-AE4E-A5D9-1A861C560A90}"/>
              </a:ext>
            </a:extLst>
          </p:cNvPr>
          <p:cNvSpPr>
            <a:spLocks/>
          </p:cNvSpPr>
          <p:nvPr/>
        </p:nvSpPr>
        <p:spPr bwMode="auto">
          <a:xfrm>
            <a:off x="1524000" y="1052513"/>
            <a:ext cx="107950" cy="1008062"/>
          </a:xfrm>
          <a:prstGeom prst="leftBrace">
            <a:avLst>
              <a:gd name="adj1" fmla="val 77819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514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45A815F-EAC9-8F4A-936F-B6DE88C57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29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3">
            <a:extLst>
              <a:ext uri="{FF2B5EF4-FFF2-40B4-BE49-F238E27FC236}">
                <a16:creationId xmlns:a16="http://schemas.microsoft.com/office/drawing/2014/main" id="{26C87C95-63E7-CE47-B3E4-FF93787E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94C8-23B2-5547-AB2E-28F2AE37983F}" type="slidenum">
              <a:rPr lang="it-IT" altLang="it-IT"/>
              <a:pPr/>
              <a:t>16</a:t>
            </a:fld>
            <a:endParaRPr lang="it-IT" altLang="it-IT"/>
          </a:p>
        </p:txBody>
      </p:sp>
      <p:pic>
        <p:nvPicPr>
          <p:cNvPr id="30722" name="Picture 2" descr="Fig">
            <a:extLst>
              <a:ext uri="{FF2B5EF4-FFF2-40B4-BE49-F238E27FC236}">
                <a16:creationId xmlns:a16="http://schemas.microsoft.com/office/drawing/2014/main" id="{6958F4BA-4FFF-7E4B-AFA6-9ABA514FD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9700"/>
            <a:ext cx="3994150" cy="671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335A7A03-85A9-4A4F-9D2E-4F5CF294B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590800"/>
            <a:ext cx="3886200" cy="1022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 b="1">
                <a:latin typeface="Comic Sans MS" panose="030F0902030302020204" pitchFamily="66" charset="0"/>
              </a:rPr>
              <a:t>Esofago:</a:t>
            </a:r>
            <a:r>
              <a:rPr lang="it-IT" altLang="it-IT" sz="1600" b="1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it-IT" altLang="it-IT" sz="1400" b="1">
                <a:solidFill>
                  <a:schemeClr val="accent2"/>
                </a:solidFill>
                <a:latin typeface="Arial" panose="020B0604020202020204" pitchFamily="34" charset="0"/>
                <a:sym typeface="Symbol" pitchFamily="2" charset="2"/>
              </a:rPr>
              <a:t>organo </a:t>
            </a:r>
            <a:r>
              <a:rPr lang="it-IT" altLang="it-IT" sz="1400" b="1">
                <a:solidFill>
                  <a:schemeClr val="accent2"/>
                </a:solidFill>
                <a:latin typeface="Arial" panose="020B0604020202020204" pitchFamily="34" charset="0"/>
              </a:rPr>
              <a:t>cavo regolare</a:t>
            </a:r>
          </a:p>
          <a:p>
            <a:pPr>
              <a:spcBef>
                <a:spcPct val="50000"/>
              </a:spcBef>
            </a:pPr>
            <a:endParaRPr lang="it-IT" altLang="it-IT" sz="1600" b="1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it-IT" altLang="it-IT" sz="1400" b="1">
              <a:solidFill>
                <a:srgbClr val="008000"/>
              </a:solidFill>
              <a:latin typeface="Arial" panose="020B0604020202020204" pitchFamily="34" charset="0"/>
              <a:sym typeface="Symbol" pitchFamily="2" charset="2"/>
            </a:endParaRP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2B8C391E-D58D-ED4B-9809-4F13B635F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28600"/>
            <a:ext cx="609600" cy="3048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4EB7C73-3AD4-7448-99D4-A40A2F11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762000" cy="3810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DA75EEBF-A695-2F40-A47E-6F28FD083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52400"/>
            <a:ext cx="685800" cy="3810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F8CB7EBD-EB1B-1149-B122-59B48035B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514600"/>
            <a:ext cx="609600" cy="3810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28" name="Rectangle 8">
            <a:extLst>
              <a:ext uri="{FF2B5EF4-FFF2-40B4-BE49-F238E27FC236}">
                <a16:creationId xmlns:a16="http://schemas.microsoft.com/office/drawing/2014/main" id="{4C83B3E2-F942-FC46-B699-56BB458B1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514600"/>
            <a:ext cx="609600" cy="3810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29" name="Rectangle 9">
            <a:extLst>
              <a:ext uri="{FF2B5EF4-FFF2-40B4-BE49-F238E27FC236}">
                <a16:creationId xmlns:a16="http://schemas.microsoft.com/office/drawing/2014/main" id="{CFEEEB5B-3786-1442-9C7A-E24517258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10000"/>
            <a:ext cx="762000" cy="4572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30" name="Rectangle 10">
            <a:extLst>
              <a:ext uri="{FF2B5EF4-FFF2-40B4-BE49-F238E27FC236}">
                <a16:creationId xmlns:a16="http://schemas.microsoft.com/office/drawing/2014/main" id="{99A7CC82-D777-B74E-9475-B36C1808D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324600"/>
            <a:ext cx="4495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31" name="Text Box 11">
            <a:extLst>
              <a:ext uri="{FF2B5EF4-FFF2-40B4-BE49-F238E27FC236}">
                <a16:creationId xmlns:a16="http://schemas.microsoft.com/office/drawing/2014/main" id="{E2A40DA5-D929-2441-8802-4FE692E27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572001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>
                <a:latin typeface="Arial" panose="020B0604020202020204" pitchFamily="34" charset="0"/>
              </a:rPr>
              <a:t>Tonaca mucosa</a:t>
            </a:r>
          </a:p>
        </p:txBody>
      </p:sp>
      <p:sp>
        <p:nvSpPr>
          <p:cNvPr id="30732" name="Rectangle 12">
            <a:extLst>
              <a:ext uri="{FF2B5EF4-FFF2-40B4-BE49-F238E27FC236}">
                <a16:creationId xmlns:a16="http://schemas.microsoft.com/office/drawing/2014/main" id="{E76F7D7A-17DF-C444-96FE-FCD530EB3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800600"/>
            <a:ext cx="685800" cy="3810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33" name="Line 13">
            <a:extLst>
              <a:ext uri="{FF2B5EF4-FFF2-40B4-BE49-F238E27FC236}">
                <a16:creationId xmlns:a16="http://schemas.microsoft.com/office/drawing/2014/main" id="{E27B4626-B653-3545-8DD5-8DC29BB2B8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41148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4" name="Line 14">
            <a:extLst>
              <a:ext uri="{FF2B5EF4-FFF2-40B4-BE49-F238E27FC236}">
                <a16:creationId xmlns:a16="http://schemas.microsoft.com/office/drawing/2014/main" id="{51D21EB6-3A02-074C-913F-3BA9B30608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4800600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5" name="Text Box 15">
            <a:extLst>
              <a:ext uri="{FF2B5EF4-FFF2-40B4-BE49-F238E27FC236}">
                <a16:creationId xmlns:a16="http://schemas.microsoft.com/office/drawing/2014/main" id="{504CA306-6062-C145-8D05-D8E15DC7B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26" y="5665788"/>
            <a:ext cx="4168775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 b="1"/>
              <a:t>Normalmente tubo collassato, si modifica col passaggio del cibo</a:t>
            </a:r>
          </a:p>
          <a:p>
            <a:pPr>
              <a:spcBef>
                <a:spcPct val="50000"/>
              </a:spcBef>
            </a:pPr>
            <a:r>
              <a:rPr lang="it-IT" altLang="it-IT" sz="1600" b="1"/>
              <a:t>Solo via di passaggio del cibo, non modificazioni chimiche o meccaniche</a:t>
            </a:r>
          </a:p>
        </p:txBody>
      </p:sp>
    </p:spTree>
    <p:extLst>
      <p:ext uri="{BB962C8B-B14F-4D97-AF65-F5344CB8AC3E}">
        <p14:creationId xmlns:p14="http://schemas.microsoft.com/office/powerpoint/2010/main" val="229287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000DB5B-CD46-A543-9E38-40C699D74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64" y="0"/>
            <a:ext cx="9059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69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8822B25-8A41-EF4A-8E6E-E56DE4204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64" y="0"/>
            <a:ext cx="9059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05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F3650C0-586C-5948-A696-4697D60B1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64" y="0"/>
            <a:ext cx="9059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49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FE168A-959C-514F-A4F8-544FD20AD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072" y="0"/>
            <a:ext cx="6031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54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A39E48A-EAF0-774B-A8C2-674675784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64" y="0"/>
            <a:ext cx="9059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14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3EDA038-349E-A94F-8879-F88CC1DE3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58" y="0"/>
            <a:ext cx="686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6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9744FA4-05E7-924C-9B0C-F543106F4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1"/>
          <a:stretch/>
        </p:blipFill>
        <p:spPr>
          <a:xfrm>
            <a:off x="728296" y="419100"/>
            <a:ext cx="10735408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21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D7A5C79-8E27-FA48-B375-625141E35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3"/>
          <a:stretch/>
        </p:blipFill>
        <p:spPr>
          <a:xfrm>
            <a:off x="342900" y="145020"/>
            <a:ext cx="11463704" cy="671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10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5">
            <a:extLst>
              <a:ext uri="{FF2B5EF4-FFF2-40B4-BE49-F238E27FC236}">
                <a16:creationId xmlns:a16="http://schemas.microsoft.com/office/drawing/2014/main" id="{AF631C3C-DBA6-8D42-A89A-E30F37777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r="8315" b="13498"/>
          <a:stretch>
            <a:fillRect/>
          </a:stretch>
        </p:blipFill>
        <p:spPr bwMode="auto">
          <a:xfrm>
            <a:off x="4351338" y="188913"/>
            <a:ext cx="6316662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5">
            <a:extLst>
              <a:ext uri="{FF2B5EF4-FFF2-40B4-BE49-F238E27FC236}">
                <a16:creationId xmlns:a16="http://schemas.microsoft.com/office/drawing/2014/main" id="{86F57DC1-94F5-8240-B93D-E1A658C14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6250"/>
            <a:ext cx="3384550" cy="210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/>
            <a:r>
              <a:rPr lang="it-IT" altLang="it-IT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TRATTO CERVICALE</a:t>
            </a:r>
          </a:p>
          <a:p>
            <a:pPr algn="ctr" eaLnBrk="1" hangingPunct="1"/>
            <a:r>
              <a:rPr lang="it-IT" altLang="it-IT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(4 cm, primi 5-6 anelli):</a:t>
            </a:r>
          </a:p>
          <a:p>
            <a:pPr algn="ctr" eaLnBrk="1" hangingPunct="1"/>
            <a:r>
              <a:rPr lang="it-IT" altLang="it-IT" sz="1600" b="1" u="sng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Profond</a:t>
            </a:r>
            <a:r>
              <a:rPr lang="it-IT" altLang="it-IT" sz="16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  <a:r>
              <a:rPr lang="it-IT" altLang="it-IT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= ANT, Istmo tiroide, connettivo adiposo con linfonodi </a:t>
            </a:r>
            <a:r>
              <a:rPr lang="it-IT" altLang="it-IT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paratracheali</a:t>
            </a:r>
            <a:r>
              <a:rPr lang="it-IT" altLang="it-IT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e </a:t>
            </a:r>
            <a:r>
              <a:rPr lang="it-IT" altLang="it-IT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vv</a:t>
            </a:r>
            <a:r>
              <a:rPr lang="it-IT" altLang="it-IT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tiroidee </a:t>
            </a:r>
            <a:r>
              <a:rPr lang="it-IT" altLang="it-IT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inf</a:t>
            </a:r>
            <a:endParaRPr lang="it-IT" altLang="it-IT" sz="1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it-IT" altLang="it-IT" sz="16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Superficialmente</a:t>
            </a:r>
            <a:r>
              <a:rPr lang="it-IT" altLang="it-IT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= fasce del collo, m. sottoioidei, aa. Carotidi comuni, </a:t>
            </a:r>
            <a:r>
              <a:rPr lang="it-IT" altLang="it-IT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vv</a:t>
            </a:r>
            <a:r>
              <a:rPr lang="it-IT" altLang="it-IT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giugulari </a:t>
            </a:r>
            <a:r>
              <a:rPr lang="it-IT" altLang="it-IT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int</a:t>
            </a:r>
            <a:r>
              <a:rPr lang="it-IT" altLang="it-IT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e </a:t>
            </a:r>
            <a:r>
              <a:rPr lang="it-IT" altLang="it-IT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nn</a:t>
            </a:r>
            <a:r>
              <a:rPr lang="it-IT" altLang="it-IT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vaghi</a:t>
            </a:r>
          </a:p>
        </p:txBody>
      </p:sp>
      <p:sp>
        <p:nvSpPr>
          <p:cNvPr id="231430" name="Line 6">
            <a:extLst>
              <a:ext uri="{FF2B5EF4-FFF2-40B4-BE49-F238E27FC236}">
                <a16:creationId xmlns:a16="http://schemas.microsoft.com/office/drawing/2014/main" id="{968A1BBF-B1FB-D94B-8901-FC88102E70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51314" y="2997200"/>
            <a:ext cx="2232025" cy="714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117" name="Text Box 8">
            <a:extLst>
              <a:ext uri="{FF2B5EF4-FFF2-40B4-BE49-F238E27FC236}">
                <a16:creationId xmlns:a16="http://schemas.microsoft.com/office/drawing/2014/main" id="{E34A9B5B-B635-C741-A9A1-7A9AA50B4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2924176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/>
            <a:r>
              <a:rPr lang="it-IT" altLang="it-IT" sz="1800" b="1">
                <a:solidFill>
                  <a:srgbClr val="000099"/>
                </a:solidFill>
                <a:latin typeface="Times New Roman" panose="02020603050405020304" pitchFamily="18" charset="0"/>
              </a:rPr>
              <a:t>Incisura giugulare</a:t>
            </a:r>
          </a:p>
        </p:txBody>
      </p:sp>
      <p:sp>
        <p:nvSpPr>
          <p:cNvPr id="90118" name="Text Box 9">
            <a:extLst>
              <a:ext uri="{FF2B5EF4-FFF2-40B4-BE49-F238E27FC236}">
                <a16:creationId xmlns:a16="http://schemas.microsoft.com/office/drawing/2014/main" id="{2F278CDF-543B-7C4D-95BD-BC5CF4E08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76701"/>
            <a:ext cx="3384550" cy="1465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/>
            <a:r>
              <a:rPr lang="it-IT" altLang="it-IT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TRATTO TORACICO </a:t>
            </a:r>
          </a:p>
          <a:p>
            <a:pPr algn="ctr" eaLnBrk="1" hangingPunct="1"/>
            <a:r>
              <a:rPr lang="it-IT" altLang="it-IT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(circa 6 cm):</a:t>
            </a:r>
          </a:p>
          <a:p>
            <a:pPr algn="ctr" eaLnBrk="1" hangingPunct="1"/>
            <a:r>
              <a:rPr lang="it-IT" altLang="it-IT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Decorre tra mediastino </a:t>
            </a:r>
            <a:r>
              <a:rPr lang="it-IT" altLang="it-IT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ant</a:t>
            </a:r>
            <a:r>
              <a:rPr lang="it-IT" altLang="it-IT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e post, ANT timo, sterno </a:t>
            </a:r>
            <a:r>
              <a:rPr lang="it-IT" altLang="it-IT" sz="1800" b="1" dirty="0">
                <a:solidFill>
                  <a:srgbClr val="000099"/>
                </a:solidFill>
                <a:latin typeface="Times New Roman" panose="02020603050405020304" pitchFamily="18" charset="0"/>
                <a:sym typeface="Symbol" pitchFamily="2" charset="2"/>
              </a:rPr>
              <a:t> arco aortico</a:t>
            </a:r>
          </a:p>
        </p:txBody>
      </p:sp>
    </p:spTree>
    <p:extLst>
      <p:ext uri="{BB962C8B-B14F-4D97-AF65-F5344CB8AC3E}">
        <p14:creationId xmlns:p14="http://schemas.microsoft.com/office/powerpoint/2010/main" val="2254851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3" descr="2407">
            <a:extLst>
              <a:ext uri="{FF2B5EF4-FFF2-40B4-BE49-F238E27FC236}">
                <a16:creationId xmlns:a16="http://schemas.microsoft.com/office/drawing/2014/main" id="{1135B65D-8818-9C4B-954F-2D8450D62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51164" b="7434"/>
          <a:stretch>
            <a:fillRect/>
          </a:stretch>
        </p:blipFill>
        <p:spPr bwMode="auto">
          <a:xfrm>
            <a:off x="6359526" y="0"/>
            <a:ext cx="4308475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020" name="Line 4">
            <a:extLst>
              <a:ext uri="{FF2B5EF4-FFF2-40B4-BE49-F238E27FC236}">
                <a16:creationId xmlns:a16="http://schemas.microsoft.com/office/drawing/2014/main" id="{A96CDC80-625A-4D42-8C81-529BE188FC91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1676400"/>
            <a:ext cx="22860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4021" name="Line 5">
            <a:extLst>
              <a:ext uri="{FF2B5EF4-FFF2-40B4-BE49-F238E27FC236}">
                <a16:creationId xmlns:a16="http://schemas.microsoft.com/office/drawing/2014/main" id="{C40750F6-CD2A-3B43-95A4-CE146D1A6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4724400"/>
            <a:ext cx="22860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996" name="Text Box 6">
            <a:extLst>
              <a:ext uri="{FF2B5EF4-FFF2-40B4-BE49-F238E27FC236}">
                <a16:creationId xmlns:a16="http://schemas.microsoft.com/office/drawing/2014/main" id="{3897C6C7-10A2-8543-8C9E-9FECF6CEA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765175"/>
            <a:ext cx="4103688" cy="5761038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FFFF00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400" dirty="0">
                <a:solidFill>
                  <a:srgbClr val="FFFFFF"/>
                </a:solidFill>
              </a:rPr>
              <a:t> </a:t>
            </a:r>
            <a:r>
              <a:rPr lang="it-IT" altLang="it-IT" sz="2400" dirty="0"/>
              <a:t>Tubo semirigido, </a:t>
            </a:r>
            <a:r>
              <a:rPr lang="it-IT" altLang="it-IT" sz="2400" dirty="0" err="1"/>
              <a:t>lungh</a:t>
            </a:r>
            <a:r>
              <a:rPr lang="it-IT" altLang="it-IT" sz="2400" dirty="0"/>
              <a:t>. 10 cm x 2,5 cm diametro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400" dirty="0"/>
              <a:t> Scende in basso lungo la linea mediana toracica </a:t>
            </a:r>
            <a:r>
              <a:rPr lang="it-IT" altLang="it-IT" sz="2400" dirty="0">
                <a:sym typeface="Symbol" pitchFamily="2" charset="2"/>
              </a:rPr>
              <a:t></a:t>
            </a:r>
            <a:r>
              <a:rPr lang="it-IT" altLang="it-IT" sz="2400" dirty="0"/>
              <a:t> due bronchi principali (C6 – T5)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400" dirty="0"/>
              <a:t> E’ resa NON COLLASSABILE da 15-20  anelli cartilaginei a C + </a:t>
            </a:r>
            <a:r>
              <a:rPr lang="it-IT" altLang="it-IT" sz="2400" dirty="0" err="1"/>
              <a:t>leg</a:t>
            </a:r>
            <a:r>
              <a:rPr lang="it-IT" altLang="it-IT" sz="2400" dirty="0"/>
              <a:t>. Anulari + m. tracheali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400" dirty="0"/>
              <a:t> Carena </a:t>
            </a:r>
            <a:r>
              <a:rPr lang="it-IT" altLang="it-IT" sz="2400" dirty="0">
                <a:sym typeface="Symbol" pitchFamily="2" charset="2"/>
              </a:rPr>
              <a:t> fissaggio al centro frenico diaframma mediante connettivo fibroso</a:t>
            </a:r>
          </a:p>
        </p:txBody>
      </p:sp>
      <p:sp>
        <p:nvSpPr>
          <p:cNvPr id="214023" name="Text Box 7">
            <a:extLst>
              <a:ext uri="{FF2B5EF4-FFF2-40B4-BE49-F238E27FC236}">
                <a16:creationId xmlns:a16="http://schemas.microsoft.com/office/drawing/2014/main" id="{A75CA8EC-4105-6348-8228-71F7E2DF8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188914"/>
            <a:ext cx="13588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TRACHEA</a:t>
            </a:r>
          </a:p>
        </p:txBody>
      </p:sp>
    </p:spTree>
    <p:extLst>
      <p:ext uri="{BB962C8B-B14F-4D97-AF65-F5344CB8AC3E}">
        <p14:creationId xmlns:p14="http://schemas.microsoft.com/office/powerpoint/2010/main" val="490892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Text Box 3">
            <a:extLst>
              <a:ext uri="{FF2B5EF4-FFF2-40B4-BE49-F238E27FC236}">
                <a16:creationId xmlns:a16="http://schemas.microsoft.com/office/drawing/2014/main" id="{D839EFE6-862A-9D43-A038-6EC86E9DC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412876"/>
            <a:ext cx="3241675" cy="452431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it-IT" altLang="it-IT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Char char="•"/>
              <a:defRPr/>
            </a:pPr>
            <a:r>
              <a:rPr lang="it-IT" altLang="it-IT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ant</a:t>
            </a:r>
            <a:r>
              <a:rPr lang="it-IT" altLang="it-IT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2" charset="2"/>
              </a:rPr>
              <a:t> - tiroide (impronta 	tiroidea, </a:t>
            </a:r>
            <a:r>
              <a:rPr lang="it-IT" altLang="it-IT" dirty="0" err="1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2" charset="2"/>
              </a:rPr>
              <a:t>sup</a:t>
            </a:r>
            <a:r>
              <a:rPr lang="it-IT" altLang="it-IT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2" charset="2"/>
              </a:rPr>
              <a:t>), </a:t>
            </a:r>
          </a:p>
          <a:p>
            <a:pPr lvl="2" eaLnBrk="1" hangingPunct="1">
              <a:defRPr/>
            </a:pPr>
            <a:r>
              <a:rPr lang="it-IT" altLang="it-IT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2" charset="2"/>
              </a:rPr>
              <a:t>- arco aortico (impronta aortica, alla biforcazione)</a:t>
            </a:r>
            <a:r>
              <a:rPr lang="it-IT" altLang="it-IT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endParaRPr lang="it-IT" altLang="it-IT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Char char="•"/>
              <a:defRPr/>
            </a:pPr>
            <a:r>
              <a:rPr lang="it-IT" altLang="it-IT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post </a:t>
            </a:r>
            <a:r>
              <a:rPr lang="it-IT" altLang="it-IT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2" charset="2"/>
              </a:rPr>
              <a:t> esofago</a:t>
            </a:r>
          </a:p>
          <a:p>
            <a:pPr eaLnBrk="1" hangingPunct="1">
              <a:buFontTx/>
              <a:buChar char="•"/>
              <a:defRPr/>
            </a:pPr>
            <a:endParaRPr lang="it-IT" altLang="it-IT" dirty="0">
              <a:effectLst>
                <a:outerShdw blurRad="38100" dist="38100" dir="2700000" algn="tl">
                  <a:srgbClr val="000000"/>
                </a:outerShdw>
              </a:effectLst>
              <a:sym typeface="Symbol" pitchFamily="2" charset="2"/>
            </a:endParaRPr>
          </a:p>
          <a:p>
            <a:pPr eaLnBrk="1" hangingPunct="1">
              <a:buFontTx/>
              <a:buChar char="•"/>
              <a:defRPr/>
            </a:pPr>
            <a:r>
              <a:rPr lang="it-IT" altLang="it-IT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2" charset="2"/>
              </a:rPr>
              <a:t> </a:t>
            </a:r>
            <a:r>
              <a:rPr lang="it-IT" altLang="it-IT" dirty="0" err="1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2" charset="2"/>
              </a:rPr>
              <a:t>lat</a:t>
            </a:r>
            <a:r>
              <a:rPr lang="it-IT" altLang="it-IT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2" charset="2"/>
              </a:rPr>
              <a:t>  pleure mediastiniche</a:t>
            </a:r>
          </a:p>
          <a:p>
            <a:pPr eaLnBrk="1" hangingPunct="1">
              <a:buFontTx/>
              <a:buChar char="•"/>
              <a:defRPr/>
            </a:pPr>
            <a:endParaRPr lang="it-IT" altLang="it-IT" dirty="0">
              <a:effectLst>
                <a:outerShdw blurRad="38100" dist="38100" dir="2700000" algn="tl">
                  <a:srgbClr val="000000"/>
                </a:outerShdw>
              </a:effectLst>
              <a:sym typeface="Symbol" pitchFamily="2" charset="2"/>
            </a:endParaRPr>
          </a:p>
          <a:p>
            <a:pPr eaLnBrk="1" hangingPunct="1">
              <a:buFontTx/>
              <a:buChar char="•"/>
              <a:defRPr/>
            </a:pPr>
            <a:r>
              <a:rPr lang="it-IT" altLang="it-IT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2" charset="2"/>
              </a:rPr>
              <a:t> carena  linea passante per le 2</a:t>
            </a:r>
            <a:r>
              <a:rPr lang="it-IT" altLang="it-IT" baseline="300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2" charset="2"/>
              </a:rPr>
              <a:t>e</a:t>
            </a:r>
            <a:r>
              <a:rPr lang="it-IT" altLang="it-IT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2" charset="2"/>
              </a:rPr>
              <a:t> </a:t>
            </a:r>
            <a:r>
              <a:rPr lang="it-IT" altLang="it-IT" dirty="0" err="1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2" charset="2"/>
              </a:rPr>
              <a:t>cart</a:t>
            </a:r>
            <a:r>
              <a:rPr lang="it-IT" altLang="it-IT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2" charset="2"/>
              </a:rPr>
              <a:t>. costali (variazioni con l’età), a dx rispetto alla linea mediana  pericardio e atri cardiaci </a:t>
            </a:r>
            <a:r>
              <a:rPr lang="it-IT" altLang="it-IT" dirty="0" err="1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2" charset="2"/>
              </a:rPr>
              <a:t>inf</a:t>
            </a:r>
            <a:endParaRPr lang="it-IT" altLang="it-IT" dirty="0">
              <a:effectLst>
                <a:outerShdw blurRad="38100" dist="38100" dir="2700000" algn="tl">
                  <a:srgbClr val="000000"/>
                </a:outerShdw>
              </a:effectLst>
              <a:sym typeface="Symbol" pitchFamily="2" charset="2"/>
            </a:endParaRPr>
          </a:p>
        </p:txBody>
      </p:sp>
      <p:pic>
        <p:nvPicPr>
          <p:cNvPr id="86018" name="Picture 4" descr="trachea">
            <a:extLst>
              <a:ext uri="{FF2B5EF4-FFF2-40B4-BE49-F238E27FC236}">
                <a16:creationId xmlns:a16="http://schemas.microsoft.com/office/drawing/2014/main" id="{F401CC01-8B99-E54F-A5D4-B7AC90617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1412876"/>
            <a:ext cx="5508625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8" name="Text Box 6">
            <a:extLst>
              <a:ext uri="{FF2B5EF4-FFF2-40B4-BE49-F238E27FC236}">
                <a16:creationId xmlns:a16="http://schemas.microsoft.com/office/drawing/2014/main" id="{EF6DDAEB-A0FD-D040-BB40-CFC9DEAEE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01" y="285751"/>
            <a:ext cx="42915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TRACHEA: RAPPORTI ANATOMICI</a:t>
            </a:r>
          </a:p>
        </p:txBody>
      </p:sp>
    </p:spTree>
    <p:extLst>
      <p:ext uri="{BB962C8B-B14F-4D97-AF65-F5344CB8AC3E}">
        <p14:creationId xmlns:p14="http://schemas.microsoft.com/office/powerpoint/2010/main" val="1553450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6485708-E088-A041-B330-5584A10C3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96" y="0"/>
            <a:ext cx="10735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600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303</Words>
  <Application>Microsoft Macintosh PowerPoint</Application>
  <PresentationFormat>Widescreen</PresentationFormat>
  <Paragraphs>66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Calibri</vt:lpstr>
      <vt:lpstr>Calibri Light</vt:lpstr>
      <vt:lpstr>Comic Sans MS</vt:lpstr>
      <vt:lpstr>Symbol</vt:lpstr>
      <vt:lpstr>Times New Roman</vt:lpstr>
      <vt:lpstr>Tema di Office</vt:lpstr>
      <vt:lpstr>Anatomia della tracheo-esofageo focus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Anatomia della trachea</dc:title>
  <dc:creator>Vanessa Nicolin</dc:creator>
  <cp:lastModifiedBy>Vanessa Nicolin</cp:lastModifiedBy>
  <cp:revision>6</cp:revision>
  <dcterms:created xsi:type="dcterms:W3CDTF">2019-10-21T14:30:44Z</dcterms:created>
  <dcterms:modified xsi:type="dcterms:W3CDTF">2019-10-23T09:05:07Z</dcterms:modified>
</cp:coreProperties>
</file>