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305" r:id="rId9"/>
    <p:sldId id="281" r:id="rId10"/>
    <p:sldId id="264" r:id="rId11"/>
    <p:sldId id="265" r:id="rId12"/>
    <p:sldId id="266" r:id="rId13"/>
    <p:sldId id="304" r:id="rId14"/>
    <p:sldId id="303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3" r:id="rId23"/>
    <p:sldId id="277" r:id="rId24"/>
    <p:sldId id="275" r:id="rId25"/>
    <p:sldId id="276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78"/>
  </p:normalViewPr>
  <p:slideViewPr>
    <p:cSldViewPr snapToGrid="0" snapToObjects="1">
      <p:cViewPr varScale="1">
        <p:scale>
          <a:sx n="75" d="100"/>
          <a:sy n="75" d="100"/>
        </p:scale>
        <p:origin x="20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E9426-B51E-E640-B604-E603B16D0960}" type="datetimeFigureOut">
              <a:rPr lang="it-IT" smtClean="0"/>
              <a:t>30/03/20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52A80-1CBA-C740-9733-D971382A6A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8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Storia e cultura della Psicologia di Comunità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4055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Quadro storico-culturale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919978"/>
                </a:solidFill>
              </a:rPr>
              <a:t>Negli anni 70 (guerra del Vietnam) vi è una marcata innovazione da un punto di vista legislativo</a:t>
            </a:r>
          </a:p>
          <a:p>
            <a:r>
              <a:rPr lang="it-IT" dirty="0"/>
              <a:t>2) head start comprende</a:t>
            </a:r>
          </a:p>
          <a:p>
            <a:r>
              <a:rPr lang="it-IT" dirty="0"/>
              <a:t>E.g., educativo: raggiungimento di alcuni </a:t>
            </a:r>
            <a:r>
              <a:rPr lang="it-IT" dirty="0" err="1"/>
              <a:t>standadrd</a:t>
            </a:r>
            <a:r>
              <a:rPr lang="it-IT" dirty="0"/>
              <a:t> definiti a livello nazionale per l’accesso alla scuola (per es. fluidità verbale)</a:t>
            </a:r>
          </a:p>
        </p:txBody>
      </p:sp>
    </p:spTree>
    <p:extLst>
      <p:ext uri="{BB962C8B-B14F-4D97-AF65-F5344CB8AC3E}">
        <p14:creationId xmlns:p14="http://schemas.microsoft.com/office/powerpoint/2010/main" val="381747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Quadro storico-culturale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D6D9CD"/>
                </a:solidFill>
              </a:rPr>
              <a:t>Negli anni 70 (guerra del Vietnam) vi è una marcata innovazione da un punto di vista legislativo</a:t>
            </a:r>
          </a:p>
          <a:p>
            <a:r>
              <a:rPr lang="it-IT" dirty="0"/>
              <a:t>2) head start comprende</a:t>
            </a:r>
          </a:p>
          <a:p>
            <a:r>
              <a:rPr lang="it-IT" dirty="0"/>
              <a:t>E.g., salute: includono screening e check-up sanitari a cui normalmente la fascia di popolazione target non accede</a:t>
            </a:r>
          </a:p>
        </p:txBody>
      </p:sp>
    </p:spTree>
    <p:extLst>
      <p:ext uri="{BB962C8B-B14F-4D97-AF65-F5344CB8AC3E}">
        <p14:creationId xmlns:p14="http://schemas.microsoft.com/office/powerpoint/2010/main" val="1251139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Quadro storico-culturale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D6D9CD"/>
                </a:solidFill>
              </a:rPr>
              <a:t>Negli anni 70 (guerra del Vietnam) vi è una marcata innovazione da un punto di vista legislativo</a:t>
            </a:r>
          </a:p>
          <a:p>
            <a:r>
              <a:rPr lang="it-IT" dirty="0"/>
              <a:t>2) head start comprende</a:t>
            </a:r>
          </a:p>
          <a:p>
            <a:r>
              <a:rPr lang="it-IT" dirty="0"/>
              <a:t>E.g., Servizi sociali in collaborazione con la famiglia allo scopo di favorire l’accesso alle risorse presenti nella comunità (family </a:t>
            </a:r>
            <a:r>
              <a:rPr lang="it-IT" dirty="0" err="1"/>
              <a:t>resource</a:t>
            </a:r>
            <a:r>
              <a:rPr lang="it-IT" dirty="0"/>
              <a:t> center for </a:t>
            </a:r>
            <a:r>
              <a:rPr lang="it-IT" dirty="0" err="1"/>
              <a:t>parent</a:t>
            </a:r>
            <a:r>
              <a:rPr lang="it-IT" dirty="0"/>
              <a:t>-to-</a:t>
            </a:r>
            <a:r>
              <a:rPr lang="it-IT" dirty="0" err="1"/>
              <a:t>parent</a:t>
            </a:r>
            <a:r>
              <a:rPr lang="it-IT" dirty="0"/>
              <a:t> </a:t>
            </a:r>
            <a:r>
              <a:rPr lang="it-IT" dirty="0" err="1"/>
              <a:t>support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140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Quadro storico-culturale: teorie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it-IT" dirty="0">
                <a:latin typeface="Times New Roman" charset="0"/>
                <a:ea typeface="ＭＳ Ｐゴシック" charset="0"/>
                <a:cs typeface="ＭＳ Ｐゴシック" charset="0"/>
              </a:rPr>
              <a:t>Rispetto alle teorizzazioni precedenti:</a:t>
            </a:r>
          </a:p>
          <a:p>
            <a:r>
              <a:rPr lang="it-IT" dirty="0" err="1">
                <a:latin typeface="Times New Roman" charset="0"/>
                <a:ea typeface="ＭＳ Ｐゴシック" charset="0"/>
                <a:cs typeface="ＭＳ Ｐゴシック" charset="0"/>
              </a:rPr>
              <a:t>Lewin</a:t>
            </a:r>
            <a:r>
              <a:rPr lang="it-IT" dirty="0">
                <a:latin typeface="Times New Roman" charset="0"/>
                <a:ea typeface="ＭＳ Ｐゴシック" charset="0"/>
                <a:cs typeface="ＭＳ Ｐゴシック" charset="0"/>
              </a:rPr>
              <a:t> [1948], in contrapposizione al tradizionale approccio scientifico di laboratorio che riduce al minimo la presenza del ricercatore, teorizza la partecipazione attiva dello sperimentatore alle ricerche e la necessità di occuparsi di problemi reali che interessano le persone</a:t>
            </a:r>
          </a:p>
          <a:p>
            <a:endParaRPr lang="it-IT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6599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Quadro storico-culturale: teorie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it-IT" dirty="0">
                <a:latin typeface="Times New Roman" charset="0"/>
                <a:ea typeface="ＭＳ Ｐゴシック" charset="0"/>
                <a:cs typeface="ＭＳ Ｐゴシック" charset="0"/>
              </a:rPr>
              <a:t>Rispetto alle teorizzazioni precedenti:</a:t>
            </a:r>
          </a:p>
          <a:p>
            <a:r>
              <a:rPr lang="it-IT" dirty="0">
                <a:latin typeface="Times New Roman" charset="0"/>
                <a:ea typeface="ＭＳ Ｐゴシック" charset="0"/>
                <a:cs typeface="ＭＳ Ｐゴシック" charset="0"/>
              </a:rPr>
              <a:t>Jonas [1985, 4] molto elegantemente sintetizza: </a:t>
            </a:r>
            <a:r>
              <a:rPr lang="ja-JP" altLang="it-IT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it-IT" altLang="ja-JP" dirty="0">
                <a:latin typeface="Times New Roman" charset="0"/>
                <a:ea typeface="ＭＳ Ｐゴシック" charset="0"/>
                <a:cs typeface="ＭＳ Ｐゴシック" charset="0"/>
              </a:rPr>
              <a:t>per anni si è ritenuto che la fisica fosse il modello di scienza da raggiungere, ma la fisica si occupa di materia inanimata [mentre] le persone sono fin troppo animate</a:t>
            </a:r>
            <a:r>
              <a:rPr lang="ja-JP" altLang="it-IT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it-IT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7537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‘atto </a:t>
            </a:r>
            <a:r>
              <a:rPr lang="it-IT" dirty="0" err="1"/>
              <a:t>fondativo</a:t>
            </a:r>
            <a:r>
              <a:rPr lang="it-IT" dirty="0"/>
              <a:t>’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L’atto </a:t>
            </a:r>
            <a:r>
              <a:rPr lang="it-IT" dirty="0" err="1"/>
              <a:t>fondativo</a:t>
            </a:r>
            <a:r>
              <a:rPr lang="it-IT" dirty="0"/>
              <a:t> della disciplina è, secondo alcuni studiosi, da collocarsi nel 1965, in cui psicologi e operatori della salute pubblica si incontrano a </a:t>
            </a:r>
            <a:r>
              <a:rPr lang="it-IT" dirty="0" err="1"/>
              <a:t>Swampscott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715" y="3826747"/>
            <a:ext cx="5660571" cy="289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36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‘atto </a:t>
            </a:r>
            <a:r>
              <a:rPr lang="it-IT" dirty="0" err="1"/>
              <a:t>fondativo</a:t>
            </a:r>
            <a:r>
              <a:rPr lang="it-IT" dirty="0"/>
              <a:t>’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</a:t>
            </a:r>
            <a:r>
              <a:rPr lang="it-IT" b="1" dirty="0"/>
              <a:t>comunità </a:t>
            </a:r>
            <a:r>
              <a:rPr lang="it-IT" dirty="0"/>
              <a:t>entra nella prospettiva clinica come luogo in cui si generano e si manifestano le patologie</a:t>
            </a:r>
          </a:p>
          <a:p>
            <a:endParaRPr lang="it-IT" dirty="0"/>
          </a:p>
          <a:p>
            <a:r>
              <a:rPr lang="it-IT" dirty="0"/>
              <a:t>La </a:t>
            </a:r>
            <a:r>
              <a:rPr lang="it-IT" b="1" dirty="0"/>
              <a:t>comunità  </a:t>
            </a:r>
            <a:r>
              <a:rPr lang="it-IT" dirty="0"/>
              <a:t>è anche il luogo dove si può intervenire soprattutto per prevenire tali problematiche</a:t>
            </a:r>
          </a:p>
        </p:txBody>
      </p:sp>
    </p:spTree>
    <p:extLst>
      <p:ext uri="{BB962C8B-B14F-4D97-AF65-F5344CB8AC3E}">
        <p14:creationId xmlns:p14="http://schemas.microsoft.com/office/powerpoint/2010/main" val="3857134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‘atto </a:t>
            </a:r>
            <a:r>
              <a:rPr lang="it-IT" dirty="0" err="1"/>
              <a:t>fondativo</a:t>
            </a:r>
            <a:r>
              <a:rPr lang="it-IT" dirty="0"/>
              <a:t>’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cambiando l’oggetto di studio (dall’individuo singolo alla comunità)</a:t>
            </a:r>
          </a:p>
          <a:p>
            <a:r>
              <a:rPr lang="it-IT" dirty="0"/>
              <a:t>Spostando l’interesse soprattutto alla prevenzione</a:t>
            </a:r>
          </a:p>
          <a:p>
            <a:r>
              <a:rPr lang="it-IT" dirty="0"/>
              <a:t>È necessario sviluppare modelli teorici che:</a:t>
            </a:r>
          </a:p>
          <a:p>
            <a:r>
              <a:rPr lang="it-IT" dirty="0"/>
              <a:t>1) concettualizzino aspetti individuali a livello collettivo,</a:t>
            </a:r>
          </a:p>
          <a:p>
            <a:r>
              <a:rPr lang="it-IT" dirty="0"/>
              <a:t>2) ridefinire fenomeni psichici in termini collettivi</a:t>
            </a:r>
          </a:p>
        </p:txBody>
      </p:sp>
    </p:spTree>
    <p:extLst>
      <p:ext uri="{BB962C8B-B14F-4D97-AF65-F5344CB8AC3E}">
        <p14:creationId xmlns:p14="http://schemas.microsoft.com/office/powerpoint/2010/main" val="3806262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‘atto </a:t>
            </a:r>
            <a:r>
              <a:rPr lang="it-IT" dirty="0" err="1"/>
              <a:t>fondativo</a:t>
            </a:r>
            <a:r>
              <a:rPr lang="it-IT" dirty="0"/>
              <a:t>’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La psicologia di comunità, soprattutto all’inizio, è fortemente caratterizzata da interdisciplinarietà che sostanzia i modelli teorici (che vedremo)</a:t>
            </a:r>
          </a:p>
        </p:txBody>
      </p:sp>
    </p:spTree>
    <p:extLst>
      <p:ext uri="{BB962C8B-B14F-4D97-AF65-F5344CB8AC3E}">
        <p14:creationId xmlns:p14="http://schemas.microsoft.com/office/powerpoint/2010/main" val="1935337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Bruce et al. (1969)</a:t>
            </a:r>
          </a:p>
          <a:p>
            <a:endParaRPr lang="it-IT" dirty="0"/>
          </a:p>
          <a:p>
            <a:r>
              <a:rPr lang="it-IT" dirty="0"/>
              <a:t>Analisi dei disturbi psichiatrici in un’ottica ecologica, ossia prendendo in considerazione la classe sociale in cui sono insorti questi fenomeni</a:t>
            </a:r>
          </a:p>
        </p:txBody>
      </p:sp>
    </p:spTree>
    <p:extLst>
      <p:ext uri="{BB962C8B-B14F-4D97-AF65-F5344CB8AC3E}">
        <p14:creationId xmlns:p14="http://schemas.microsoft.com/office/powerpoint/2010/main" val="355982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Analisi del contesto socio-culturale in cui è ‘nata’ e si è ‘sviluppata’ la psicologia di comunità</a:t>
            </a:r>
          </a:p>
          <a:p>
            <a:endParaRPr lang="it-IT" dirty="0"/>
          </a:p>
          <a:p>
            <a:r>
              <a:rPr lang="it-IT" dirty="0"/>
              <a:t>In generale, si situa nel periodo a cavallo tra gli anni 60 e 70</a:t>
            </a:r>
          </a:p>
          <a:p>
            <a:r>
              <a:rPr lang="it-IT" dirty="0"/>
              <a:t>Fortemente influenzata dagli eventi storici, politici e culturali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3231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Doherenwend</a:t>
            </a:r>
            <a:r>
              <a:rPr lang="it-IT" dirty="0"/>
              <a:t> et al. (1969)</a:t>
            </a:r>
          </a:p>
          <a:p>
            <a:r>
              <a:rPr lang="it-IT" dirty="0"/>
              <a:t>Confrontano 25 studi sulle differenze tra classi sociali e problemi psichiatrici e suggeriscono che:</a:t>
            </a:r>
          </a:p>
          <a:p>
            <a:r>
              <a:rPr lang="it-IT" dirty="0"/>
              <a:t>Il tasso di disturbi psichiatrici è nella maggior parte degli studi presente nelle persone in fasce della popolazione con livelli socioeconomici più bassi </a:t>
            </a:r>
          </a:p>
        </p:txBody>
      </p:sp>
    </p:spTree>
    <p:extLst>
      <p:ext uri="{BB962C8B-B14F-4D97-AF65-F5344CB8AC3E}">
        <p14:creationId xmlns:p14="http://schemas.microsoft.com/office/powerpoint/2010/main" val="301541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Doherenwend</a:t>
            </a:r>
            <a:r>
              <a:rPr lang="it-IT" dirty="0"/>
              <a:t> et al. (1969</a:t>
            </a:r>
          </a:p>
          <a:p>
            <a:endParaRPr lang="it-IT" dirty="0"/>
          </a:p>
          <a:p>
            <a:r>
              <a:rPr lang="it-IT" dirty="0"/>
              <a:t>Il tasso di incidenza è differente tra occupati (7.1%) e disoccupati (19.5%)</a:t>
            </a:r>
          </a:p>
        </p:txBody>
      </p:sp>
    </p:spTree>
    <p:extLst>
      <p:ext uri="{BB962C8B-B14F-4D97-AF65-F5344CB8AC3E}">
        <p14:creationId xmlns:p14="http://schemas.microsoft.com/office/powerpoint/2010/main" val="3709569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Doherenwend</a:t>
            </a:r>
            <a:r>
              <a:rPr lang="it-IT" dirty="0"/>
              <a:t> et al. (1969)</a:t>
            </a:r>
          </a:p>
          <a:p>
            <a:r>
              <a:rPr lang="it-IT" dirty="0"/>
              <a:t>Il tasso di incidenza è differente per genere e per situazione coniugale e in particolare è maggiore per</a:t>
            </a:r>
          </a:p>
          <a:p>
            <a:r>
              <a:rPr lang="it-IT" dirty="0"/>
              <a:t>Per es.</a:t>
            </a:r>
          </a:p>
          <a:p>
            <a:r>
              <a:rPr lang="it-IT" dirty="0"/>
              <a:t>Uomini non coniugati e disoccupati (36%)</a:t>
            </a:r>
          </a:p>
        </p:txBody>
      </p:sp>
    </p:spTree>
    <p:extLst>
      <p:ext uri="{BB962C8B-B14F-4D97-AF65-F5344CB8AC3E}">
        <p14:creationId xmlns:p14="http://schemas.microsoft.com/office/powerpoint/2010/main" val="302320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dibattito  e le riflessioni sulla relazione tra classe sociale e disturbi mentale è un ambito ancora aperto:</a:t>
            </a:r>
          </a:p>
        </p:txBody>
      </p:sp>
    </p:spTree>
    <p:extLst>
      <p:ext uri="{BB962C8B-B14F-4D97-AF65-F5344CB8AC3E}">
        <p14:creationId xmlns:p14="http://schemas.microsoft.com/office/powerpoint/2010/main" val="924364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pic>
        <p:nvPicPr>
          <p:cNvPr id="4" name="Segnaposto contenuto 3" descr="Schermata 2019-01-21 alle 16.23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90" r="-14790"/>
          <a:stretch>
            <a:fillRect/>
          </a:stretch>
        </p:blipFill>
        <p:spPr>
          <a:xfrm>
            <a:off x="-544286" y="2038256"/>
            <a:ext cx="10486572" cy="5057997"/>
          </a:xfrm>
        </p:spPr>
      </p:pic>
    </p:spTree>
    <p:extLst>
      <p:ext uri="{BB962C8B-B14F-4D97-AF65-F5344CB8AC3E}">
        <p14:creationId xmlns:p14="http://schemas.microsoft.com/office/powerpoint/2010/main" val="2970357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pic>
        <p:nvPicPr>
          <p:cNvPr id="5" name="Segnaposto contenuto 4" descr="Schermata 2019-01-21 alle 16.24.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8" b="11418"/>
          <a:stretch>
            <a:fillRect/>
          </a:stretch>
        </p:blipFill>
        <p:spPr>
          <a:xfrm>
            <a:off x="-3788572" y="-656509"/>
            <a:ext cx="17633452" cy="7514509"/>
          </a:xfrm>
        </p:spPr>
      </p:pic>
    </p:spTree>
    <p:extLst>
      <p:ext uri="{BB962C8B-B14F-4D97-AF65-F5344CB8AC3E}">
        <p14:creationId xmlns:p14="http://schemas.microsoft.com/office/powerpoint/2010/main" val="3001143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modello di </a:t>
            </a:r>
            <a:r>
              <a:rPr lang="it-IT" dirty="0" err="1"/>
              <a:t>Dohrenwend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Importante per i seguenti aspetti (nasce in ambito epidemiologico)</a:t>
            </a:r>
          </a:p>
          <a:p>
            <a:r>
              <a:rPr lang="it-IT" dirty="0"/>
              <a:t>1)sposta l’accento dell’eziologia dalle caratteristiche individuali alle caratteristiche di alcuni gruppi sociali</a:t>
            </a:r>
          </a:p>
        </p:txBody>
      </p:sp>
    </p:spTree>
    <p:extLst>
      <p:ext uri="{BB962C8B-B14F-4D97-AF65-F5344CB8AC3E}">
        <p14:creationId xmlns:p14="http://schemas.microsoft.com/office/powerpoint/2010/main" val="376262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modello di </a:t>
            </a:r>
            <a:r>
              <a:rPr lang="it-IT" dirty="0" err="1"/>
              <a:t>Dohrenwend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Importante per i seguenti aspetti (nasce in ambito epidemiologico)</a:t>
            </a:r>
          </a:p>
          <a:p>
            <a:r>
              <a:rPr lang="it-IT" dirty="0">
                <a:solidFill>
                  <a:schemeClr val="bg2"/>
                </a:solidFill>
              </a:rPr>
              <a:t>1)sposta l’accento dell’eziologia dalle caratteristiche individuali alle caratteristiche di alcuni gruppi sociali</a:t>
            </a:r>
          </a:p>
          <a:p>
            <a:r>
              <a:rPr lang="it-IT" dirty="0"/>
              <a:t>2) introduce il concetto di stress psicosociale che si pone come modello concettuale (</a:t>
            </a:r>
            <a:r>
              <a:rPr lang="it-IT" dirty="0" err="1"/>
              <a:t>vd</a:t>
            </a:r>
            <a:r>
              <a:rPr lang="it-IT" dirty="0"/>
              <a:t>. </a:t>
            </a:r>
            <a:r>
              <a:rPr lang="it-IT" dirty="0" err="1"/>
              <a:t>Minority</a:t>
            </a:r>
            <a:r>
              <a:rPr lang="it-IT" dirty="0"/>
              <a:t> stress)</a:t>
            </a:r>
          </a:p>
        </p:txBody>
      </p:sp>
    </p:spTree>
    <p:extLst>
      <p:ext uri="{BB962C8B-B14F-4D97-AF65-F5344CB8AC3E}">
        <p14:creationId xmlns:p14="http://schemas.microsoft.com/office/powerpoint/2010/main" val="2077286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modello di </a:t>
            </a:r>
            <a:r>
              <a:rPr lang="it-IT" dirty="0" err="1"/>
              <a:t>Dohrenwend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Importante per i seguenti aspetti (nasce in ambito epidemiologico)</a:t>
            </a:r>
          </a:p>
          <a:p>
            <a:r>
              <a:rPr lang="it-IT" dirty="0">
                <a:solidFill>
                  <a:srgbClr val="BBC0AC"/>
                </a:solidFill>
              </a:rPr>
              <a:t>1)sposta l’accento dell’eziologia dalle caratteristiche individuali alle caratteristiche di alcuni gruppi sociali</a:t>
            </a:r>
          </a:p>
          <a:p>
            <a:r>
              <a:rPr lang="it-IT" dirty="0">
                <a:solidFill>
                  <a:srgbClr val="BBC0AC"/>
                </a:solidFill>
              </a:rPr>
              <a:t>2) introduce il concetto di stress psicosociale che si pone come modello concettuale (</a:t>
            </a:r>
            <a:r>
              <a:rPr lang="it-IT" dirty="0" err="1">
                <a:solidFill>
                  <a:srgbClr val="BBC0AC"/>
                </a:solidFill>
              </a:rPr>
              <a:t>vd</a:t>
            </a:r>
            <a:r>
              <a:rPr lang="it-IT" dirty="0">
                <a:solidFill>
                  <a:srgbClr val="BBC0AC"/>
                </a:solidFill>
              </a:rPr>
              <a:t>. </a:t>
            </a:r>
            <a:r>
              <a:rPr lang="it-IT" dirty="0" err="1">
                <a:solidFill>
                  <a:srgbClr val="BBC0AC"/>
                </a:solidFill>
              </a:rPr>
              <a:t>Minority</a:t>
            </a:r>
            <a:r>
              <a:rPr lang="it-IT" dirty="0">
                <a:solidFill>
                  <a:srgbClr val="BBC0AC"/>
                </a:solidFill>
              </a:rPr>
              <a:t> stress)</a:t>
            </a:r>
          </a:p>
          <a:p>
            <a:r>
              <a:rPr lang="it-IT" dirty="0"/>
              <a:t>3) interventi sia sui singoli individui ma anche sull’ambiente</a:t>
            </a:r>
          </a:p>
        </p:txBody>
      </p:sp>
    </p:spTree>
    <p:extLst>
      <p:ext uri="{BB962C8B-B14F-4D97-AF65-F5344CB8AC3E}">
        <p14:creationId xmlns:p14="http://schemas.microsoft.com/office/powerpoint/2010/main" val="207728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Quadro storico-culturale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Durante e dopo la seconda guerra mondiale cambiamento del contesto universitario nordamericano fino ad allora dominato dall’approccio comportamentista</a:t>
            </a:r>
          </a:p>
          <a:p>
            <a:endParaRPr lang="it-IT" dirty="0"/>
          </a:p>
          <a:p>
            <a:r>
              <a:rPr lang="it-IT" dirty="0"/>
              <a:t>Messa in discussione dello studio di causalità lineare dei fenomeni sociali attraverso modelli ‘sperimentali’</a:t>
            </a:r>
          </a:p>
        </p:txBody>
      </p:sp>
    </p:spTree>
    <p:extLst>
      <p:ext uri="{BB962C8B-B14F-4D97-AF65-F5344CB8AC3E}">
        <p14:creationId xmlns:p14="http://schemas.microsoft.com/office/powerpoint/2010/main" val="415026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Quadro storico-culturale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Ossia viene messa in discussione la modalità e quindi l’oggetto di analisi dei fenomeni ‘sociali’</a:t>
            </a:r>
          </a:p>
          <a:p>
            <a:endParaRPr lang="it-IT" dirty="0"/>
          </a:p>
          <a:p>
            <a:r>
              <a:rPr lang="it-IT" dirty="0"/>
              <a:t>Perché la situazione sociale chiede di intervenire per comprendere fenomeni che sono tipici del periodo</a:t>
            </a:r>
          </a:p>
          <a:p>
            <a:r>
              <a:rPr lang="it-IT" dirty="0"/>
              <a:t>Esempio: Sottomissione all’autorità</a:t>
            </a:r>
          </a:p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www.youtube.com</a:t>
            </a:r>
            <a:r>
              <a:rPr lang="it-IT" dirty="0"/>
              <a:t>/</a:t>
            </a:r>
            <a:r>
              <a:rPr lang="it-IT" dirty="0" err="1"/>
              <a:t>watch?v</a:t>
            </a:r>
            <a:r>
              <a:rPr lang="it-IT" dirty="0"/>
              <a:t>=FBFmRMha5ok</a:t>
            </a:r>
          </a:p>
        </p:txBody>
      </p:sp>
    </p:spTree>
    <p:extLst>
      <p:ext uri="{BB962C8B-B14F-4D97-AF65-F5344CB8AC3E}">
        <p14:creationId xmlns:p14="http://schemas.microsoft.com/office/powerpoint/2010/main" val="229319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Quadro storico-culturale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Emerge anche la psicologia clinica in un dominio fino ad allora dominato dal mondo medico</a:t>
            </a:r>
          </a:p>
          <a:p>
            <a:endParaRPr lang="it-IT" dirty="0"/>
          </a:p>
          <a:p>
            <a:r>
              <a:rPr lang="it-IT" dirty="0"/>
              <a:t>Soprattutto in risposta al bisogno di ‘cure’ causate dal contesto post bellico</a:t>
            </a:r>
          </a:p>
        </p:txBody>
      </p:sp>
    </p:spTree>
    <p:extLst>
      <p:ext uri="{BB962C8B-B14F-4D97-AF65-F5344CB8AC3E}">
        <p14:creationId xmlns:p14="http://schemas.microsoft.com/office/powerpoint/2010/main" val="419201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Quadro storico-culturale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Negli anni 70 (guerra del Vietnam) vi è una marcata innovazione da un punto di vista legislativo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1) community </a:t>
            </a:r>
            <a:r>
              <a:rPr lang="it-IT" dirty="0" err="1"/>
              <a:t>mental</a:t>
            </a:r>
            <a:r>
              <a:rPr lang="it-IT" dirty="0"/>
              <a:t> </a:t>
            </a:r>
            <a:r>
              <a:rPr lang="it-IT" dirty="0" err="1"/>
              <a:t>health</a:t>
            </a:r>
            <a:r>
              <a:rPr lang="it-IT" dirty="0"/>
              <a:t> center </a:t>
            </a:r>
            <a:r>
              <a:rPr lang="it-IT" dirty="0" err="1"/>
              <a:t>act</a:t>
            </a:r>
            <a:r>
              <a:rPr lang="it-IT" dirty="0"/>
              <a:t> </a:t>
            </a:r>
            <a:r>
              <a:rPr lang="it-IT" dirty="0">
                <a:sym typeface="Wingdings"/>
              </a:rPr>
              <a:t> riorganizzazione in chiave comunitaria del sistema sanitario in materia di cure psichiatriche che vengono amplificate in termini di servizi territoriali e non più delegate unicamente all’ospedale psichiatrico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687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Quadro storico-culturale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919978"/>
                </a:solidFill>
              </a:rPr>
              <a:t>Negli anni 70 (guerra del Vietnam) vi è una marcata innovazione da un punto di vista legislativo</a:t>
            </a:r>
          </a:p>
          <a:p>
            <a:r>
              <a:rPr lang="it-IT" dirty="0"/>
              <a:t>2) head start: servizi offerti ai bambini e alle famiglie provenienti dai ceti più svantaggiati servizi di educazione, salute e nutrizione</a:t>
            </a:r>
          </a:p>
        </p:txBody>
      </p:sp>
    </p:spTree>
    <p:extLst>
      <p:ext uri="{BB962C8B-B14F-4D97-AF65-F5344CB8AC3E}">
        <p14:creationId xmlns:p14="http://schemas.microsoft.com/office/powerpoint/2010/main" val="121222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Quadro storico-culturale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919978"/>
                </a:solidFill>
              </a:rPr>
              <a:t>Negli anni 70 (guerra del Vietnam) vi è una marcata innovazione da un punto di vista legislativo</a:t>
            </a:r>
          </a:p>
          <a:p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2) head start: servizi offerti ai bambini e alle famiglie provenienti dai ceti più svantaggiati servizi di educazione, salute e nutrizione</a:t>
            </a:r>
          </a:p>
          <a:p>
            <a:r>
              <a:rPr lang="it-IT" dirty="0"/>
              <a:t>Lanciato sperimentalmente in un campo estivo (1965), valutate le conseguenze e poi integrato a livello nazionale</a:t>
            </a:r>
          </a:p>
        </p:txBody>
      </p:sp>
    </p:spTree>
    <p:extLst>
      <p:ext uri="{BB962C8B-B14F-4D97-AF65-F5344CB8AC3E}">
        <p14:creationId xmlns:p14="http://schemas.microsoft.com/office/powerpoint/2010/main" val="219993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Quadro storico-culturale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dirty="0"/>
              <a:t>2) </a:t>
            </a:r>
            <a:r>
              <a:rPr lang="it-IT" dirty="0">
                <a:latin typeface="Verdana" charset="0"/>
              </a:rPr>
              <a:t>Attività variegate:</a:t>
            </a:r>
          </a:p>
          <a:p>
            <a:pPr>
              <a:lnSpc>
                <a:spcPct val="80000"/>
              </a:lnSpc>
            </a:pPr>
            <a:endParaRPr lang="it-IT" dirty="0">
              <a:latin typeface="Verdana" charset="0"/>
            </a:endParaRPr>
          </a:p>
          <a:p>
            <a:pPr lvl="1">
              <a:lnSpc>
                <a:spcPct val="80000"/>
              </a:lnSpc>
            </a:pPr>
            <a:r>
              <a:rPr lang="it-IT" sz="2400" dirty="0">
                <a:latin typeface="Verdana" charset="0"/>
                <a:ea typeface="ＭＳ Ｐゴシック" charset="0"/>
              </a:rPr>
              <a:t>sostegno emotivo e sociale</a:t>
            </a:r>
          </a:p>
          <a:p>
            <a:pPr lvl="1">
              <a:lnSpc>
                <a:spcPct val="80000"/>
              </a:lnSpc>
            </a:pPr>
            <a:r>
              <a:rPr lang="it-IT" sz="2400" dirty="0">
                <a:latin typeface="Verdana" charset="0"/>
                <a:ea typeface="ＭＳ Ｐゴシック" charset="0"/>
              </a:rPr>
              <a:t>educazione alla salute e alla nutrizione con screening, check-up sanitari</a:t>
            </a:r>
          </a:p>
          <a:p>
            <a:pPr lvl="1">
              <a:lnSpc>
                <a:spcPct val="80000"/>
              </a:lnSpc>
            </a:pPr>
            <a:r>
              <a:rPr lang="it-IT" sz="2400" dirty="0">
                <a:latin typeface="Verdana" charset="0"/>
                <a:ea typeface="ＭＳ Ｐゴシック" charset="0"/>
              </a:rPr>
              <a:t>sostegno alla famiglia</a:t>
            </a:r>
          </a:p>
          <a:p>
            <a:pPr lvl="1">
              <a:lnSpc>
                <a:spcPct val="80000"/>
              </a:lnSpc>
            </a:pPr>
            <a:r>
              <a:rPr lang="it-IT" sz="2400" dirty="0">
                <a:latin typeface="Verdana" charset="0"/>
                <a:ea typeface="ＭＳ Ｐゴシック" charset="0"/>
              </a:rPr>
              <a:t>sostegno </a:t>
            </a:r>
            <a:r>
              <a:rPr lang="it-IT" sz="2400" dirty="0" err="1">
                <a:latin typeface="Verdana" charset="0"/>
                <a:ea typeface="ＭＳ Ｐゴシック" charset="0"/>
              </a:rPr>
              <a:t>all</a:t>
            </a:r>
            <a:r>
              <a:rPr lang="ja-JP" altLang="it-IT" sz="2400" dirty="0">
                <a:latin typeface="Verdana" charset="0"/>
                <a:ea typeface="ＭＳ Ｐゴシック" charset="0"/>
              </a:rPr>
              <a:t>’</a:t>
            </a:r>
            <a:r>
              <a:rPr lang="it-IT" sz="2400" dirty="0">
                <a:latin typeface="Verdana" charset="0"/>
                <a:ea typeface="ＭＳ Ｐゴシック" charset="0"/>
              </a:rPr>
              <a:t>apprendimento</a:t>
            </a:r>
          </a:p>
        </p:txBody>
      </p:sp>
    </p:spTree>
    <p:extLst>
      <p:ext uri="{BB962C8B-B14F-4D97-AF65-F5344CB8AC3E}">
        <p14:creationId xmlns:p14="http://schemas.microsoft.com/office/powerpoint/2010/main" val="1065889699"/>
      </p:ext>
    </p:extLst>
  </p:cSld>
  <p:clrMapOvr>
    <a:masterClrMapping/>
  </p:clrMapOvr>
</p:sld>
</file>

<file path=ppt/theme/theme1.xml><?xml version="1.0" encoding="utf-8"?>
<a:theme xmlns:a="http://schemas.openxmlformats.org/drawingml/2006/main" name="Percezione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Percezione.thmx</Template>
  <TotalTime>2599</TotalTime>
  <Words>1050</Words>
  <Application>Microsoft Macintosh PowerPoint</Application>
  <PresentationFormat>Presentazione su schermo (4:3)</PresentationFormat>
  <Paragraphs>107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6" baseType="lpstr">
      <vt:lpstr>ＭＳ Ｐゴシック</vt:lpstr>
      <vt:lpstr>Calibri</vt:lpstr>
      <vt:lpstr>Century Gothic</vt:lpstr>
      <vt:lpstr>Times New Roman</vt:lpstr>
      <vt:lpstr>Verdana</vt:lpstr>
      <vt:lpstr>Wingdings</vt:lpstr>
      <vt:lpstr>Wingdings 2</vt:lpstr>
      <vt:lpstr>Percezione</vt:lpstr>
      <vt:lpstr>Storia e cultura della Psicologia di Comunità</vt:lpstr>
      <vt:lpstr>introduzione</vt:lpstr>
      <vt:lpstr>Quadro storico-culturale</vt:lpstr>
      <vt:lpstr>Quadro storico-culturale</vt:lpstr>
      <vt:lpstr>Quadro storico-culturale</vt:lpstr>
      <vt:lpstr>Quadro storico-culturale</vt:lpstr>
      <vt:lpstr>Quadro storico-culturale</vt:lpstr>
      <vt:lpstr>Quadro storico-culturale</vt:lpstr>
      <vt:lpstr>Quadro storico-culturale</vt:lpstr>
      <vt:lpstr>Quadro storico-culturale</vt:lpstr>
      <vt:lpstr>Quadro storico-culturale</vt:lpstr>
      <vt:lpstr>Quadro storico-culturale</vt:lpstr>
      <vt:lpstr>Quadro storico-culturale: teorie</vt:lpstr>
      <vt:lpstr>Quadro storico-culturale: teorie</vt:lpstr>
      <vt:lpstr>‘atto fondativo’</vt:lpstr>
      <vt:lpstr>‘atto fondativo’</vt:lpstr>
      <vt:lpstr>‘atto fondativo’</vt:lpstr>
      <vt:lpstr>‘atto fondativo’</vt:lpstr>
      <vt:lpstr>Esempio</vt:lpstr>
      <vt:lpstr>Esempio</vt:lpstr>
      <vt:lpstr>Esempio</vt:lpstr>
      <vt:lpstr>Esempio</vt:lpstr>
      <vt:lpstr>Nota</vt:lpstr>
      <vt:lpstr>Esempio</vt:lpstr>
      <vt:lpstr>Esempio</vt:lpstr>
      <vt:lpstr>Il modello di Dohrenwend</vt:lpstr>
      <vt:lpstr>Il modello di Dohrenwend</vt:lpstr>
      <vt:lpstr>Il modello di Dohrenwend</vt:lpstr>
    </vt:vector>
  </TitlesOfParts>
  <Company>Università di Trieste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Storia e cultura della Psicologia di Comunità</dc:title>
  <dc:creator>Andrea Carnaghi</dc:creator>
  <cp:lastModifiedBy>Microsoft Office User</cp:lastModifiedBy>
  <cp:revision>35</cp:revision>
  <dcterms:created xsi:type="dcterms:W3CDTF">2019-01-21T14:19:20Z</dcterms:created>
  <dcterms:modified xsi:type="dcterms:W3CDTF">2020-03-30T10:18:41Z</dcterms:modified>
</cp:coreProperties>
</file>