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82" r:id="rId2"/>
    <p:sldId id="306" r:id="rId3"/>
    <p:sldId id="307" r:id="rId4"/>
    <p:sldId id="308" r:id="rId5"/>
    <p:sldId id="309" r:id="rId6"/>
    <p:sldId id="310" r:id="rId7"/>
    <p:sldId id="283" r:id="rId8"/>
    <p:sldId id="332" r:id="rId9"/>
    <p:sldId id="333" r:id="rId10"/>
    <p:sldId id="331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18" r:id="rId28"/>
    <p:sldId id="319" r:id="rId29"/>
    <p:sldId id="320" r:id="rId30"/>
    <p:sldId id="327" r:id="rId31"/>
    <p:sldId id="328" r:id="rId32"/>
    <p:sldId id="329" r:id="rId33"/>
    <p:sldId id="330" r:id="rId34"/>
    <p:sldId id="321" r:id="rId35"/>
    <p:sldId id="322" r:id="rId36"/>
    <p:sldId id="323" r:id="rId37"/>
    <p:sldId id="324" r:id="rId38"/>
    <p:sldId id="325" r:id="rId39"/>
    <p:sldId id="326" r:id="rId40"/>
    <p:sldId id="300" r:id="rId41"/>
    <p:sldId id="301" r:id="rId42"/>
    <p:sldId id="30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78"/>
  </p:normalViewPr>
  <p:slideViewPr>
    <p:cSldViewPr snapToGrid="0" snapToObjects="1">
      <p:cViewPr varScale="1">
        <p:scale>
          <a:sx n="75" d="100"/>
          <a:sy n="75" d="100"/>
        </p:scale>
        <p:origin x="204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E9426-B51E-E640-B604-E603B16D0960}" type="datetimeFigureOut">
              <a:rPr lang="it-IT" smtClean="0"/>
              <a:t>30/03/20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52A80-1CBA-C740-9733-D971382A6A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881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332BAF3-2AB0-5044-9447-E3FBD9CB04B9}" type="slidenum">
              <a:rPr lang="it-IT" sz="1200"/>
              <a:pPr eaLnBrk="1" hangingPunct="1"/>
              <a:t>2</a:t>
            </a:fld>
            <a:endParaRPr lang="it-IT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7439626-806D-D34E-93E4-3668B7032505}" type="slidenum">
              <a:rPr lang="it-IT" sz="1200"/>
              <a:pPr eaLnBrk="1" hangingPunct="1"/>
              <a:t>3</a:t>
            </a:fld>
            <a:endParaRPr lang="it-IT" sz="12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69EAB34-65F5-3C45-A1AF-9423BC0421C9}" type="slidenum">
              <a:rPr lang="it-IT" sz="1200"/>
              <a:pPr eaLnBrk="1" hangingPunct="1"/>
              <a:t>4</a:t>
            </a:fld>
            <a:endParaRPr lang="it-IT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8404D13-2386-A64B-8226-BA91E2928884}" type="slidenum">
              <a:rPr lang="it-IT" sz="1200"/>
              <a:pPr eaLnBrk="1" hangingPunct="1"/>
              <a:t>5</a:t>
            </a:fld>
            <a:endParaRPr lang="it-IT" sz="12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1038790-E0A0-1645-AC6F-2263B4570A8C}" type="slidenum">
              <a:rPr lang="it-IT" sz="1200"/>
              <a:pPr eaLnBrk="1" hangingPunct="1"/>
              <a:t>6</a:t>
            </a:fld>
            <a:endParaRPr lang="it-IT" sz="12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modello di </a:t>
            </a:r>
            <a:r>
              <a:rPr lang="it-IT" dirty="0" err="1"/>
              <a:t>Dohrenwend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5361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questo contesto storico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Gli psicologi di comunità aprono il campo di azione a:</a:t>
            </a:r>
          </a:p>
          <a:p>
            <a:r>
              <a:rPr lang="it-IT" dirty="0"/>
              <a:t>Valutazione degli interventi sociale </a:t>
            </a:r>
            <a:r>
              <a:rPr lang="mr-IN" dirty="0"/>
              <a:t>–</a:t>
            </a:r>
            <a:r>
              <a:rPr lang="it-IT" dirty="0"/>
              <a:t> in particolare a programmi di prevenzione</a:t>
            </a:r>
          </a:p>
          <a:p>
            <a:r>
              <a:rPr lang="it-IT" dirty="0"/>
              <a:t>Consulenza a gruppi spontanei di auto-mutuo-aiuto</a:t>
            </a:r>
          </a:p>
          <a:p>
            <a:r>
              <a:rPr lang="it-IT" dirty="0"/>
              <a:t>Coordinazione tra enti pubblici diversi</a:t>
            </a:r>
          </a:p>
          <a:p>
            <a:r>
              <a:rPr lang="it-IT" dirty="0"/>
              <a:t>Consulenza e programmazione di interventi nella scuola</a:t>
            </a:r>
          </a:p>
        </p:txBody>
      </p:sp>
    </p:spTree>
    <p:extLst>
      <p:ext uri="{BB962C8B-B14F-4D97-AF65-F5344CB8AC3E}">
        <p14:creationId xmlns:p14="http://schemas.microsoft.com/office/powerpoint/2010/main" val="997520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questo contesto storico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1966 nasce la ventisettesima divisione di psicologia di comunità all’interno dell’APA</a:t>
            </a:r>
          </a:p>
          <a:p>
            <a:r>
              <a:rPr lang="it-IT" dirty="0"/>
              <a:t>Vengono poi fondate le riviste di riferimento :</a:t>
            </a:r>
          </a:p>
          <a:p>
            <a:r>
              <a:rPr lang="it-IT" dirty="0"/>
              <a:t>American Journal of Community </a:t>
            </a:r>
            <a:r>
              <a:rPr lang="it-IT" dirty="0" err="1"/>
              <a:t>Psychology</a:t>
            </a:r>
            <a:endParaRPr lang="it-IT" dirty="0"/>
          </a:p>
          <a:p>
            <a:r>
              <a:rPr lang="it-IT" dirty="0"/>
              <a:t>Journal of Community </a:t>
            </a:r>
            <a:r>
              <a:rPr lang="it-IT" dirty="0" err="1"/>
              <a:t>Pscyhology</a:t>
            </a:r>
            <a:endParaRPr lang="it-IT" dirty="0"/>
          </a:p>
          <a:p>
            <a:r>
              <a:rPr lang="it-IT" dirty="0"/>
              <a:t>(UK) Journal of Community and </a:t>
            </a:r>
            <a:r>
              <a:rPr lang="it-IT" dirty="0" err="1"/>
              <a:t>Applied</a:t>
            </a:r>
            <a:r>
              <a:rPr lang="it-IT" dirty="0"/>
              <a:t> Social </a:t>
            </a:r>
            <a:r>
              <a:rPr lang="it-IT" dirty="0" err="1"/>
              <a:t>Psycholoyg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6832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questo contesto storico</a:t>
            </a:r>
          </a:p>
        </p:txBody>
      </p:sp>
      <p:pic>
        <p:nvPicPr>
          <p:cNvPr id="6" name="Segnaposto contenuto 5" descr="Schermata 2019-01-21 alle 16.55.0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8" b="11418"/>
          <a:stretch>
            <a:fillRect/>
          </a:stretch>
        </p:blipFill>
        <p:spPr>
          <a:xfrm>
            <a:off x="-112063" y="2003990"/>
            <a:ext cx="10853791" cy="5235117"/>
          </a:xfrm>
        </p:spPr>
      </p:pic>
    </p:spTree>
    <p:extLst>
      <p:ext uri="{BB962C8B-B14F-4D97-AF65-F5344CB8AC3E}">
        <p14:creationId xmlns:p14="http://schemas.microsoft.com/office/powerpoint/2010/main" val="298300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questo contesto storico</a:t>
            </a:r>
          </a:p>
        </p:txBody>
      </p:sp>
      <p:pic>
        <p:nvPicPr>
          <p:cNvPr id="4" name="Segnaposto contenuto 3" descr="Schermata 2019-01-21 alle 16.55.2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8" b="114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245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questo contesto storico</a:t>
            </a:r>
          </a:p>
        </p:txBody>
      </p:sp>
      <p:pic>
        <p:nvPicPr>
          <p:cNvPr id="5" name="Segnaposto contenuto 4" descr="Schermata 2019-01-21 alle 16.55.2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8" b="11418"/>
          <a:stretch>
            <a:fillRect/>
          </a:stretch>
        </p:blipFill>
        <p:spPr>
          <a:xfrm>
            <a:off x="-368569" y="1880270"/>
            <a:ext cx="10180276" cy="4910260"/>
          </a:xfrm>
        </p:spPr>
      </p:pic>
    </p:spTree>
    <p:extLst>
      <p:ext uri="{BB962C8B-B14F-4D97-AF65-F5344CB8AC3E}">
        <p14:creationId xmlns:p14="http://schemas.microsoft.com/office/powerpoint/2010/main" val="2506509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questo contesto storico</a:t>
            </a:r>
          </a:p>
        </p:txBody>
      </p:sp>
      <p:pic>
        <p:nvPicPr>
          <p:cNvPr id="9" name="Segnaposto contenuto 8" descr="Schermata 2019-01-21 alle 16.55.3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8" b="11418"/>
          <a:stretch>
            <a:fillRect/>
          </a:stretch>
        </p:blipFill>
        <p:spPr>
          <a:xfrm>
            <a:off x="-87160" y="2016002"/>
            <a:ext cx="9451422" cy="4558712"/>
          </a:xfrm>
        </p:spPr>
      </p:pic>
    </p:spTree>
    <p:extLst>
      <p:ext uri="{BB962C8B-B14F-4D97-AF65-F5344CB8AC3E}">
        <p14:creationId xmlns:p14="http://schemas.microsoft.com/office/powerpoint/2010/main" val="3303593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Senso di comunità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Searson</a:t>
            </a:r>
            <a:r>
              <a:rPr lang="it-IT" dirty="0"/>
              <a:t> (1974):</a:t>
            </a:r>
          </a:p>
          <a:p>
            <a:r>
              <a:rPr lang="ja-JP" altLang="it-IT" dirty="0">
                <a:latin typeface="Verdana" charset="0"/>
              </a:rPr>
              <a:t>“</a:t>
            </a:r>
            <a:r>
              <a:rPr lang="it-IT" dirty="0">
                <a:latin typeface="Verdana" charset="0"/>
              </a:rPr>
              <a:t>la percezione di similarità con gli altri, un</a:t>
            </a:r>
            <a:r>
              <a:rPr lang="ja-JP" altLang="it-IT" dirty="0">
                <a:latin typeface="Verdana" charset="0"/>
              </a:rPr>
              <a:t>’</a:t>
            </a:r>
            <a:r>
              <a:rPr lang="it-IT" dirty="0">
                <a:latin typeface="Verdana" charset="0"/>
              </a:rPr>
              <a:t>accresciuta interdipendenza con gli altri, una disponibilità a mantenere questa interdipendenza offrendo o facendo per gli altri ciò che ci si aspetta da loro, la sensazione di essere parte di una struttura pienamente affidabile e stabile</a:t>
            </a:r>
            <a:r>
              <a:rPr lang="ja-JP" altLang="it-IT" dirty="0">
                <a:latin typeface="Verdana" charset="0"/>
              </a:rPr>
              <a:t>”</a:t>
            </a:r>
            <a:r>
              <a:rPr lang="it-IT" dirty="0">
                <a:latin typeface="Verdana" charset="0"/>
              </a:rPr>
              <a:t> (</a:t>
            </a:r>
            <a:r>
              <a:rPr lang="it-IT" dirty="0" err="1">
                <a:latin typeface="Verdana" charset="0"/>
              </a:rPr>
              <a:t>Sarason</a:t>
            </a:r>
            <a:r>
              <a:rPr lang="it-IT" dirty="0">
                <a:latin typeface="Verdana" charset="0"/>
              </a:rPr>
              <a:t>, 1974, pp. 157)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6982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Senso di comunità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Dimensioni su cui si struttura il senso di comunità:</a:t>
            </a:r>
          </a:p>
          <a:p>
            <a:r>
              <a:rPr lang="it-IT" dirty="0"/>
              <a:t>Similarità: riconoscere gli altri come ‘similmente’ parte della comunità</a:t>
            </a:r>
          </a:p>
          <a:p>
            <a:r>
              <a:rPr lang="it-IT" dirty="0"/>
              <a:t>Interdipendenza degli uni dagli altri/del proprio agire dall’agire altrui</a:t>
            </a:r>
          </a:p>
          <a:p>
            <a:r>
              <a:rPr lang="it-IT" dirty="0"/>
              <a:t>Appartenenza a una struttura stabile e affidabile</a:t>
            </a:r>
          </a:p>
        </p:txBody>
      </p:sp>
    </p:spTree>
    <p:extLst>
      <p:ext uri="{BB962C8B-B14F-4D97-AF65-F5344CB8AC3E}">
        <p14:creationId xmlns:p14="http://schemas.microsoft.com/office/powerpoint/2010/main" val="1460709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Senso di comunità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senso di comunità non si riferisce ad un unico gruppo o categoria sociale ma può estendersi a diversi gruppi</a:t>
            </a:r>
          </a:p>
          <a:p>
            <a:r>
              <a:rPr lang="it-IT" dirty="0"/>
              <a:t>Città, quartiere, organizzazione, associazione ecc..</a:t>
            </a:r>
          </a:p>
        </p:txBody>
      </p:sp>
    </p:spTree>
    <p:extLst>
      <p:ext uri="{BB962C8B-B14F-4D97-AF65-F5344CB8AC3E}">
        <p14:creationId xmlns:p14="http://schemas.microsoft.com/office/powerpoint/2010/main" val="1981972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Senso di comunità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Non è un concetto operativo ‘misurabile’ ma un posizionamento teorico che indica come oggetto di studio:</a:t>
            </a:r>
          </a:p>
          <a:p>
            <a:endParaRPr lang="it-IT" dirty="0"/>
          </a:p>
          <a:p>
            <a:r>
              <a:rPr lang="it-IT" dirty="0"/>
              <a:t>Le basi psicologiche del coinvolgimento degli individui nelle comunità</a:t>
            </a:r>
          </a:p>
        </p:txBody>
      </p:sp>
    </p:spTree>
    <p:extLst>
      <p:ext uri="{BB962C8B-B14F-4D97-AF65-F5344CB8AC3E}">
        <p14:creationId xmlns:p14="http://schemas.microsoft.com/office/powerpoint/2010/main" val="2923960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5" name="Group 2"/>
          <p:cNvGrpSpPr>
            <a:grpSpLocks/>
          </p:cNvGrpSpPr>
          <p:nvPr/>
        </p:nvGrpSpPr>
        <p:grpSpPr bwMode="auto">
          <a:xfrm>
            <a:off x="682625" y="404813"/>
            <a:ext cx="7921625" cy="6048375"/>
            <a:chOff x="793" y="255"/>
            <a:chExt cx="4990" cy="3810"/>
          </a:xfrm>
        </p:grpSpPr>
        <p:sp>
          <p:nvSpPr>
            <p:cNvPr id="67588" name="Text Box 3"/>
            <p:cNvSpPr txBox="1">
              <a:spLocks noChangeArrowheads="1"/>
            </p:cNvSpPr>
            <p:nvPr/>
          </p:nvSpPr>
          <p:spPr bwMode="auto">
            <a:xfrm>
              <a:off x="2835" y="350"/>
              <a:ext cx="816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Organizzazione e Sviluppo di Comunità  </a:t>
              </a:r>
            </a:p>
          </p:txBody>
        </p:sp>
        <p:sp>
          <p:nvSpPr>
            <p:cNvPr id="67589" name="AutoShape 4"/>
            <p:cNvSpPr>
              <a:spLocks noChangeArrowheads="1"/>
            </p:cNvSpPr>
            <p:nvPr/>
          </p:nvSpPr>
          <p:spPr bwMode="auto">
            <a:xfrm>
              <a:off x="2880" y="255"/>
              <a:ext cx="726" cy="58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7590" name="Text Box 5"/>
            <p:cNvSpPr txBox="1">
              <a:spLocks noChangeArrowheads="1"/>
            </p:cNvSpPr>
            <p:nvPr/>
          </p:nvSpPr>
          <p:spPr bwMode="auto">
            <a:xfrm>
              <a:off x="793" y="350"/>
              <a:ext cx="81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Azione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Politica  </a:t>
              </a:r>
            </a:p>
          </p:txBody>
        </p:sp>
        <p:sp>
          <p:nvSpPr>
            <p:cNvPr id="67591" name="AutoShape 6"/>
            <p:cNvSpPr>
              <a:spLocks noChangeArrowheads="1"/>
            </p:cNvSpPr>
            <p:nvPr/>
          </p:nvSpPr>
          <p:spPr bwMode="auto">
            <a:xfrm>
              <a:off x="838" y="255"/>
              <a:ext cx="726" cy="58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7592" name="Text Box 7"/>
            <p:cNvSpPr txBox="1">
              <a:spLocks noChangeArrowheads="1"/>
            </p:cNvSpPr>
            <p:nvPr/>
          </p:nvSpPr>
          <p:spPr bwMode="auto">
            <a:xfrm>
              <a:off x="793" y="1167"/>
              <a:ext cx="81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Condizioni Ambientali  </a:t>
              </a:r>
            </a:p>
          </p:txBody>
        </p:sp>
        <p:cxnSp>
          <p:nvCxnSpPr>
            <p:cNvPr id="67593" name="AutoShape 8"/>
            <p:cNvCxnSpPr>
              <a:cxnSpLocks noChangeShapeType="1"/>
              <a:stCxn id="67591" idx="2"/>
              <a:endCxn id="67592" idx="0"/>
            </p:cNvCxnSpPr>
            <p:nvPr/>
          </p:nvCxnSpPr>
          <p:spPr bwMode="auto">
            <a:xfrm>
              <a:off x="1201" y="844"/>
              <a:ext cx="0" cy="3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7594" name="Text Box 9"/>
            <p:cNvSpPr txBox="1">
              <a:spLocks noChangeArrowheads="1"/>
            </p:cNvSpPr>
            <p:nvPr/>
          </p:nvSpPr>
          <p:spPr bwMode="auto">
            <a:xfrm>
              <a:off x="794" y="3571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Educazione e socializzazione  </a:t>
              </a:r>
            </a:p>
          </p:txBody>
        </p:sp>
        <p:sp>
          <p:nvSpPr>
            <p:cNvPr id="67595" name="AutoShape 10"/>
            <p:cNvSpPr>
              <a:spLocks noChangeArrowheads="1"/>
            </p:cNvSpPr>
            <p:nvPr/>
          </p:nvSpPr>
          <p:spPr bwMode="auto">
            <a:xfrm>
              <a:off x="839" y="3476"/>
              <a:ext cx="726" cy="58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7596" name="Text Box 11"/>
            <p:cNvSpPr txBox="1">
              <a:spLocks noChangeArrowheads="1"/>
            </p:cNvSpPr>
            <p:nvPr/>
          </p:nvSpPr>
          <p:spPr bwMode="auto">
            <a:xfrm>
              <a:off x="794" y="2840"/>
              <a:ext cx="81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Caratteristiche Psicologiche  </a:t>
              </a:r>
            </a:p>
          </p:txBody>
        </p:sp>
        <p:cxnSp>
          <p:nvCxnSpPr>
            <p:cNvPr id="67597" name="AutoShape 12"/>
            <p:cNvCxnSpPr>
              <a:cxnSpLocks noChangeShapeType="1"/>
              <a:stCxn id="67595" idx="0"/>
              <a:endCxn id="67596" idx="2"/>
            </p:cNvCxnSpPr>
            <p:nvPr/>
          </p:nvCxnSpPr>
          <p:spPr bwMode="auto">
            <a:xfrm flipV="1">
              <a:off x="1202" y="3134"/>
              <a:ext cx="0" cy="34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7598" name="Text Box 13"/>
            <p:cNvSpPr txBox="1">
              <a:spLocks noChangeArrowheads="1"/>
            </p:cNvSpPr>
            <p:nvPr/>
          </p:nvSpPr>
          <p:spPr bwMode="auto">
            <a:xfrm>
              <a:off x="1656" y="1957"/>
              <a:ext cx="81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Eventi di Vita Stressanti  </a:t>
              </a:r>
            </a:p>
          </p:txBody>
        </p:sp>
        <p:cxnSp>
          <p:nvCxnSpPr>
            <p:cNvPr id="67599" name="AutoShape 14"/>
            <p:cNvCxnSpPr>
              <a:cxnSpLocks noChangeShapeType="1"/>
              <a:stCxn id="67592" idx="2"/>
              <a:endCxn id="67598" idx="1"/>
            </p:cNvCxnSpPr>
            <p:nvPr/>
          </p:nvCxnSpPr>
          <p:spPr bwMode="auto">
            <a:xfrm>
              <a:off x="1201" y="1461"/>
              <a:ext cx="455" cy="6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7600" name="AutoShape 15"/>
            <p:cNvCxnSpPr>
              <a:cxnSpLocks noChangeShapeType="1"/>
              <a:stCxn id="67596" idx="0"/>
              <a:endCxn id="67598" idx="1"/>
            </p:cNvCxnSpPr>
            <p:nvPr/>
          </p:nvCxnSpPr>
          <p:spPr bwMode="auto">
            <a:xfrm flipV="1">
              <a:off x="1202" y="2104"/>
              <a:ext cx="454" cy="7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7601" name="Text Box 16"/>
            <p:cNvSpPr txBox="1">
              <a:spLocks noChangeArrowheads="1"/>
            </p:cNvSpPr>
            <p:nvPr/>
          </p:nvSpPr>
          <p:spPr bwMode="auto">
            <a:xfrm>
              <a:off x="3152" y="1957"/>
              <a:ext cx="81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Passeggere reazioni di Stress  </a:t>
              </a:r>
            </a:p>
          </p:txBody>
        </p:sp>
        <p:sp>
          <p:nvSpPr>
            <p:cNvPr id="67602" name="Text Box 17"/>
            <p:cNvSpPr txBox="1">
              <a:spLocks noChangeArrowheads="1"/>
            </p:cNvSpPr>
            <p:nvPr/>
          </p:nvSpPr>
          <p:spPr bwMode="auto">
            <a:xfrm>
              <a:off x="2517" y="1162"/>
              <a:ext cx="1315" cy="4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Mediatori Situazionali: Sostegno (o mancanza di) Materiale o Sociale, ecc.  </a:t>
              </a:r>
            </a:p>
          </p:txBody>
        </p:sp>
        <p:sp>
          <p:nvSpPr>
            <p:cNvPr id="67603" name="Text Box 18"/>
            <p:cNvSpPr txBox="1">
              <a:spLocks noChangeArrowheads="1"/>
            </p:cNvSpPr>
            <p:nvPr/>
          </p:nvSpPr>
          <p:spPr bwMode="auto">
            <a:xfrm>
              <a:off x="2562" y="2795"/>
              <a:ext cx="1315" cy="4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Mediatori Psicologici: Abilità di Coping (o scarsità), Autostima, ecc.  </a:t>
              </a:r>
            </a:p>
          </p:txBody>
        </p:sp>
        <p:sp>
          <p:nvSpPr>
            <p:cNvPr id="67604" name="Text Box 19"/>
            <p:cNvSpPr txBox="1">
              <a:spLocks noChangeArrowheads="1"/>
            </p:cNvSpPr>
            <p:nvPr/>
          </p:nvSpPr>
          <p:spPr bwMode="auto">
            <a:xfrm>
              <a:off x="2880" y="3571"/>
              <a:ext cx="816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Training di Abilità Individuali  </a:t>
              </a:r>
            </a:p>
          </p:txBody>
        </p:sp>
        <p:sp>
          <p:nvSpPr>
            <p:cNvPr id="67605" name="AutoShape 20"/>
            <p:cNvSpPr>
              <a:spLocks noChangeArrowheads="1"/>
            </p:cNvSpPr>
            <p:nvPr/>
          </p:nvSpPr>
          <p:spPr bwMode="auto">
            <a:xfrm>
              <a:off x="2925" y="3476"/>
              <a:ext cx="726" cy="58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cxnSp>
          <p:nvCxnSpPr>
            <p:cNvPr id="67606" name="AutoShape 21"/>
            <p:cNvCxnSpPr>
              <a:cxnSpLocks noChangeShapeType="1"/>
              <a:stCxn id="67589" idx="2"/>
              <a:endCxn id="67602" idx="0"/>
            </p:cNvCxnSpPr>
            <p:nvPr/>
          </p:nvCxnSpPr>
          <p:spPr bwMode="auto">
            <a:xfrm flipH="1">
              <a:off x="3175" y="844"/>
              <a:ext cx="68" cy="3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7607" name="AutoShape 22"/>
            <p:cNvCxnSpPr>
              <a:cxnSpLocks noChangeShapeType="1"/>
              <a:stCxn id="67605" idx="0"/>
              <a:endCxn id="67603" idx="2"/>
            </p:cNvCxnSpPr>
            <p:nvPr/>
          </p:nvCxnSpPr>
          <p:spPr bwMode="auto">
            <a:xfrm flipH="1" flipV="1">
              <a:off x="3220" y="3204"/>
              <a:ext cx="68" cy="2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7608" name="Text Box 23"/>
            <p:cNvSpPr txBox="1">
              <a:spLocks noChangeArrowheads="1"/>
            </p:cNvSpPr>
            <p:nvPr/>
          </p:nvSpPr>
          <p:spPr bwMode="auto">
            <a:xfrm>
              <a:off x="4831" y="1957"/>
              <a:ext cx="81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Cambiamenti non sostanziali  </a:t>
              </a:r>
            </a:p>
          </p:txBody>
        </p:sp>
        <p:sp>
          <p:nvSpPr>
            <p:cNvPr id="67609" name="Text Box 24"/>
            <p:cNvSpPr txBox="1">
              <a:spLocks noChangeArrowheads="1"/>
            </p:cNvSpPr>
            <p:nvPr/>
          </p:nvSpPr>
          <p:spPr bwMode="auto">
            <a:xfrm>
              <a:off x="4830" y="1298"/>
              <a:ext cx="81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Crescita Psicologica  </a:t>
              </a:r>
            </a:p>
          </p:txBody>
        </p:sp>
        <p:sp>
          <p:nvSpPr>
            <p:cNvPr id="67610" name="Text Box 25"/>
            <p:cNvSpPr txBox="1">
              <a:spLocks noChangeArrowheads="1"/>
            </p:cNvSpPr>
            <p:nvPr/>
          </p:nvSpPr>
          <p:spPr bwMode="auto">
            <a:xfrm>
              <a:off x="4830" y="2659"/>
              <a:ext cx="81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Psicopatologia e Disabilità </a:t>
              </a:r>
            </a:p>
          </p:txBody>
        </p:sp>
        <p:sp>
          <p:nvSpPr>
            <p:cNvPr id="67611" name="Text Box 26"/>
            <p:cNvSpPr txBox="1">
              <a:spLocks noChangeArrowheads="1"/>
            </p:cNvSpPr>
            <p:nvPr/>
          </p:nvSpPr>
          <p:spPr bwMode="auto">
            <a:xfrm>
              <a:off x="4059" y="3571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Interventi sulla Crisi  </a:t>
              </a:r>
            </a:p>
          </p:txBody>
        </p:sp>
        <p:sp>
          <p:nvSpPr>
            <p:cNvPr id="67612" name="AutoShape 27"/>
            <p:cNvSpPr>
              <a:spLocks noChangeArrowheads="1"/>
            </p:cNvSpPr>
            <p:nvPr/>
          </p:nvSpPr>
          <p:spPr bwMode="auto">
            <a:xfrm>
              <a:off x="4104" y="3476"/>
              <a:ext cx="726" cy="58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7613" name="Text Box 28"/>
            <p:cNvSpPr txBox="1">
              <a:spLocks noChangeArrowheads="1"/>
            </p:cNvSpPr>
            <p:nvPr/>
          </p:nvSpPr>
          <p:spPr bwMode="auto">
            <a:xfrm>
              <a:off x="4967" y="3571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Terapie Correttive</a:t>
              </a:r>
            </a:p>
          </p:txBody>
        </p:sp>
        <p:sp>
          <p:nvSpPr>
            <p:cNvPr id="67614" name="AutoShape 29"/>
            <p:cNvSpPr>
              <a:spLocks noChangeArrowheads="1"/>
            </p:cNvSpPr>
            <p:nvPr/>
          </p:nvSpPr>
          <p:spPr bwMode="auto">
            <a:xfrm>
              <a:off x="5012" y="3476"/>
              <a:ext cx="726" cy="58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cxnSp>
          <p:nvCxnSpPr>
            <p:cNvPr id="67615" name="AutoShape 30"/>
            <p:cNvCxnSpPr>
              <a:cxnSpLocks noChangeShapeType="1"/>
              <a:stCxn id="67598" idx="3"/>
              <a:endCxn id="67601" idx="1"/>
            </p:cNvCxnSpPr>
            <p:nvPr/>
          </p:nvCxnSpPr>
          <p:spPr bwMode="auto">
            <a:xfrm>
              <a:off x="2472" y="2104"/>
              <a:ext cx="68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7616" name="AutoShape 31"/>
            <p:cNvCxnSpPr>
              <a:cxnSpLocks noChangeShapeType="1"/>
              <a:stCxn id="67612" idx="0"/>
              <a:endCxn id="67601" idx="2"/>
            </p:cNvCxnSpPr>
            <p:nvPr/>
          </p:nvCxnSpPr>
          <p:spPr bwMode="auto">
            <a:xfrm flipH="1" flipV="1">
              <a:off x="3560" y="2251"/>
              <a:ext cx="907" cy="1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7617" name="Line 32"/>
            <p:cNvSpPr>
              <a:spLocks noChangeShapeType="1"/>
            </p:cNvSpPr>
            <p:nvPr/>
          </p:nvSpPr>
          <p:spPr bwMode="auto">
            <a:xfrm flipV="1">
              <a:off x="3878" y="1434"/>
              <a:ext cx="952" cy="13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618" name="Line 33"/>
            <p:cNvSpPr>
              <a:spLocks noChangeShapeType="1"/>
            </p:cNvSpPr>
            <p:nvPr/>
          </p:nvSpPr>
          <p:spPr bwMode="auto">
            <a:xfrm>
              <a:off x="3833" y="1344"/>
              <a:ext cx="997" cy="1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67619" name="AutoShape 34"/>
            <p:cNvCxnSpPr>
              <a:cxnSpLocks noChangeShapeType="1"/>
              <a:stCxn id="67618" idx="0"/>
              <a:endCxn id="67618" idx="1"/>
            </p:cNvCxnSpPr>
            <p:nvPr/>
          </p:nvCxnSpPr>
          <p:spPr bwMode="auto">
            <a:xfrm>
              <a:off x="3833" y="1344"/>
              <a:ext cx="997" cy="14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7620" name="AutoShape 35"/>
            <p:cNvCxnSpPr>
              <a:cxnSpLocks noChangeShapeType="1"/>
              <a:stCxn id="67601" idx="3"/>
              <a:endCxn id="67608" idx="1"/>
            </p:cNvCxnSpPr>
            <p:nvPr/>
          </p:nvCxnSpPr>
          <p:spPr bwMode="auto">
            <a:xfrm>
              <a:off x="3968" y="2104"/>
              <a:ext cx="8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7621" name="AutoShape 36"/>
            <p:cNvCxnSpPr>
              <a:cxnSpLocks noChangeShapeType="1"/>
              <a:stCxn id="67614" idx="0"/>
              <a:endCxn id="67610" idx="2"/>
            </p:cNvCxnSpPr>
            <p:nvPr/>
          </p:nvCxnSpPr>
          <p:spPr bwMode="auto">
            <a:xfrm flipH="1" flipV="1">
              <a:off x="5238" y="2953"/>
              <a:ext cx="137" cy="5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67586" name="Rettangolo 2"/>
          <p:cNvSpPr>
            <a:spLocks noChangeArrowheads="1"/>
          </p:cNvSpPr>
          <p:nvPr/>
        </p:nvSpPr>
        <p:spPr bwMode="auto">
          <a:xfrm>
            <a:off x="0" y="188913"/>
            <a:ext cx="9144000" cy="16557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7587" name="Rettangolo 38"/>
          <p:cNvSpPr>
            <a:spLocks noChangeArrowheads="1"/>
          </p:cNvSpPr>
          <p:nvPr/>
        </p:nvSpPr>
        <p:spPr bwMode="auto">
          <a:xfrm>
            <a:off x="-36513" y="5084763"/>
            <a:ext cx="9144001" cy="1657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9637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Senso di comunità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La trasposizione di questo posizionamento all’interno di uno schema teorico è stata effettuata da Mc </a:t>
            </a:r>
            <a:r>
              <a:rPr lang="it-IT" dirty="0" err="1"/>
              <a:t>Millan</a:t>
            </a:r>
            <a:r>
              <a:rPr lang="it-IT" dirty="0"/>
              <a:t> &amp; </a:t>
            </a:r>
            <a:r>
              <a:rPr lang="it-IT" dirty="0" err="1"/>
              <a:t>Chavis</a:t>
            </a:r>
            <a:r>
              <a:rPr lang="it-IT" dirty="0"/>
              <a:t> (1986)</a:t>
            </a:r>
          </a:p>
          <a:p>
            <a:r>
              <a:rPr lang="it-IT" dirty="0"/>
              <a:t>Questo ha permesso la possibilità di verifica empirica del costrutto (misurare il senso di comunità)</a:t>
            </a:r>
          </a:p>
          <a:p>
            <a:r>
              <a:rPr lang="it-IT" dirty="0"/>
              <a:t>Valutarne la capacità predittiva di correlati psicosociali rilevanti</a:t>
            </a:r>
          </a:p>
        </p:txBody>
      </p:sp>
    </p:spTree>
    <p:extLst>
      <p:ext uri="{BB962C8B-B14F-4D97-AF65-F5344CB8AC3E}">
        <p14:creationId xmlns:p14="http://schemas.microsoft.com/office/powerpoint/2010/main" val="1916072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Senso di comunità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Senso di comunità è </a:t>
            </a:r>
            <a:r>
              <a:rPr lang="it-IT" dirty="0" err="1"/>
              <a:t>operazionalizzato</a:t>
            </a:r>
            <a:r>
              <a:rPr lang="it-IT" dirty="0"/>
              <a:t> da 4 fattori</a:t>
            </a:r>
          </a:p>
          <a:p>
            <a:r>
              <a:rPr lang="it-IT" dirty="0">
                <a:latin typeface="Verdana" charset="0"/>
              </a:rPr>
              <a:t>Appartenenza –</a:t>
            </a:r>
            <a:r>
              <a:rPr lang="it-IT" i="1" dirty="0">
                <a:latin typeface="Verdana" charset="0"/>
              </a:rPr>
              <a:t> </a:t>
            </a:r>
            <a:r>
              <a:rPr lang="it-IT" i="1" dirty="0" err="1">
                <a:latin typeface="Verdana" charset="0"/>
              </a:rPr>
              <a:t>membership</a:t>
            </a:r>
            <a:endParaRPr lang="it-IT" i="1" dirty="0">
              <a:latin typeface="Verdana" charset="0"/>
            </a:endParaRPr>
          </a:p>
          <a:p>
            <a:r>
              <a:rPr lang="it-IT" dirty="0">
                <a:latin typeface="Verdana" charset="0"/>
              </a:rPr>
              <a:t>Influenza – </a:t>
            </a:r>
            <a:r>
              <a:rPr lang="it-IT" i="1" dirty="0" err="1">
                <a:latin typeface="Verdana" charset="0"/>
              </a:rPr>
              <a:t>influence</a:t>
            </a:r>
            <a:endParaRPr lang="it-IT" i="1" dirty="0">
              <a:latin typeface="Verdana" charset="0"/>
            </a:endParaRPr>
          </a:p>
          <a:p>
            <a:r>
              <a:rPr lang="it-IT" dirty="0">
                <a:latin typeface="Verdana" charset="0"/>
              </a:rPr>
              <a:t>Integrazione e soddisfazione dei bisogni – </a:t>
            </a:r>
            <a:r>
              <a:rPr lang="it-IT" i="1" dirty="0" err="1">
                <a:latin typeface="Verdana" charset="0"/>
              </a:rPr>
              <a:t>integration</a:t>
            </a:r>
            <a:r>
              <a:rPr lang="it-IT" i="1" dirty="0">
                <a:latin typeface="Verdana" charset="0"/>
              </a:rPr>
              <a:t> and </a:t>
            </a:r>
            <a:r>
              <a:rPr lang="it-IT" i="1" dirty="0" err="1">
                <a:latin typeface="Verdana" charset="0"/>
              </a:rPr>
              <a:t>fulfillment</a:t>
            </a:r>
            <a:r>
              <a:rPr lang="it-IT" i="1" dirty="0">
                <a:latin typeface="Verdana" charset="0"/>
              </a:rPr>
              <a:t> of </a:t>
            </a:r>
            <a:r>
              <a:rPr lang="it-IT" i="1" dirty="0" err="1">
                <a:latin typeface="Verdana" charset="0"/>
              </a:rPr>
              <a:t>needs</a:t>
            </a:r>
            <a:endParaRPr lang="it-IT" i="1" dirty="0">
              <a:latin typeface="Verdana" charset="0"/>
            </a:endParaRPr>
          </a:p>
          <a:p>
            <a:r>
              <a:rPr lang="it-IT" dirty="0">
                <a:latin typeface="Verdana" charset="0"/>
              </a:rPr>
              <a:t>Connessione emotiva condivisa – </a:t>
            </a:r>
            <a:r>
              <a:rPr lang="it-IT" i="1" dirty="0" err="1">
                <a:latin typeface="Verdana" charset="0"/>
              </a:rPr>
              <a:t>shared</a:t>
            </a:r>
            <a:r>
              <a:rPr lang="it-IT" i="1" dirty="0">
                <a:latin typeface="Verdana" charset="0"/>
              </a:rPr>
              <a:t> </a:t>
            </a:r>
            <a:r>
              <a:rPr lang="it-IT" i="1" dirty="0" err="1">
                <a:latin typeface="Verdana" charset="0"/>
              </a:rPr>
              <a:t>emotional</a:t>
            </a:r>
            <a:r>
              <a:rPr lang="it-IT" i="1" dirty="0">
                <a:latin typeface="Verdana" charset="0"/>
              </a:rPr>
              <a:t> connection</a:t>
            </a:r>
            <a:endParaRPr lang="it-IT" dirty="0">
              <a:latin typeface="Verdana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2839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Senso di comunità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it-IT" sz="2800" dirty="0">
                <a:latin typeface="Verdana" charset="0"/>
              </a:rPr>
              <a:t>APPARTENENZA</a:t>
            </a:r>
          </a:p>
          <a:p>
            <a:pPr>
              <a:lnSpc>
                <a:spcPct val="90000"/>
              </a:lnSpc>
            </a:pPr>
            <a:r>
              <a:rPr lang="it-IT" sz="2800" dirty="0">
                <a:latin typeface="Verdana" charset="0"/>
              </a:rPr>
              <a:t>Sentirsi parte della comunità, comunanza con gli altri membri</a:t>
            </a:r>
          </a:p>
          <a:p>
            <a:pPr>
              <a:lnSpc>
                <a:spcPct val="90000"/>
              </a:lnSpc>
            </a:pPr>
            <a:r>
              <a:rPr lang="it-IT" sz="2800" dirty="0">
                <a:latin typeface="Verdana" charset="0"/>
              </a:rPr>
              <a:t>Contraddistinta da:</a:t>
            </a:r>
          </a:p>
          <a:p>
            <a:pPr lvl="1">
              <a:lnSpc>
                <a:spcPct val="90000"/>
              </a:lnSpc>
            </a:pPr>
            <a:r>
              <a:rPr lang="it-IT" sz="2400" dirty="0">
                <a:latin typeface="Verdana" charset="0"/>
                <a:ea typeface="ＭＳ Ｐゴシック" charset="0"/>
              </a:rPr>
              <a:t>simboli comuni</a:t>
            </a:r>
          </a:p>
          <a:p>
            <a:pPr lvl="1">
              <a:lnSpc>
                <a:spcPct val="90000"/>
              </a:lnSpc>
            </a:pPr>
            <a:r>
              <a:rPr lang="it-IT" sz="2400" dirty="0">
                <a:latin typeface="Verdana" charset="0"/>
                <a:ea typeface="ＭＳ Ｐゴシック" charset="0"/>
              </a:rPr>
              <a:t>sicurezza emozionale </a:t>
            </a:r>
            <a:r>
              <a:rPr lang="it-IT" sz="2400" dirty="0">
                <a:latin typeface="Verdana" charset="0"/>
                <a:ea typeface="ＭＳ Ｐゴシック" charset="0"/>
                <a:sym typeface="Wingdings" charset="0"/>
              </a:rPr>
              <a:t> </a:t>
            </a:r>
            <a:r>
              <a:rPr lang="it-IT" sz="2400" dirty="0">
                <a:latin typeface="Verdana" charset="0"/>
                <a:ea typeface="ＭＳ Ｐゴシック" charset="0"/>
              </a:rPr>
              <a:t>confini (fisici, di interesse)</a:t>
            </a:r>
          </a:p>
          <a:p>
            <a:pPr lvl="1">
              <a:lnSpc>
                <a:spcPct val="90000"/>
              </a:lnSpc>
            </a:pPr>
            <a:r>
              <a:rPr lang="it-IT" sz="2400" dirty="0">
                <a:latin typeface="Verdana" charset="0"/>
                <a:ea typeface="ＭＳ Ｐゴシック" charset="0"/>
              </a:rPr>
              <a:t>senso di appartenenza e identificazione </a:t>
            </a:r>
            <a:r>
              <a:rPr lang="it-IT" sz="2400" dirty="0">
                <a:latin typeface="Verdana" charset="0"/>
                <a:ea typeface="ＭＳ Ｐゴシック" charset="0"/>
                <a:sym typeface="Wingdings" charset="0"/>
              </a:rPr>
              <a:t> accettazione reciproca e identità</a:t>
            </a:r>
            <a:endParaRPr lang="it-IT" sz="2400" dirty="0">
              <a:latin typeface="Verdana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it-IT" sz="2400" dirty="0">
                <a:latin typeface="Verdana" charset="0"/>
                <a:ea typeface="ＭＳ Ｐゴシック" charset="0"/>
              </a:rPr>
              <a:t>investimento personale </a:t>
            </a:r>
            <a:r>
              <a:rPr lang="it-IT" sz="2400" dirty="0">
                <a:latin typeface="Verdana" charset="0"/>
                <a:ea typeface="ＭＳ Ｐゴシック" charset="0"/>
                <a:sym typeface="Wingdings" charset="0"/>
              </a:rPr>
              <a:t>di risorse ed energie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7783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Senso di comunità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it-IT" sz="2800" dirty="0">
                <a:latin typeface="Verdana" charset="0"/>
              </a:rPr>
              <a:t>INFLUENZA:</a:t>
            </a:r>
          </a:p>
          <a:p>
            <a:pPr>
              <a:lnSpc>
                <a:spcPct val="80000"/>
              </a:lnSpc>
            </a:pPr>
            <a:r>
              <a:rPr lang="it-IT" sz="2800" dirty="0">
                <a:latin typeface="Verdana" charset="0"/>
              </a:rPr>
              <a:t>Potere dei membri sul gruppo</a:t>
            </a:r>
          </a:p>
          <a:p>
            <a:pPr>
              <a:lnSpc>
                <a:spcPct val="80000"/>
              </a:lnSpc>
            </a:pPr>
            <a:r>
              <a:rPr lang="it-IT" sz="2800" dirty="0">
                <a:latin typeface="Verdana" charset="0"/>
              </a:rPr>
              <a:t>Potere delle dinamiche di gruppo sul singolo</a:t>
            </a:r>
          </a:p>
          <a:p>
            <a:pPr lvl="1">
              <a:lnSpc>
                <a:spcPct val="80000"/>
              </a:lnSpc>
            </a:pPr>
            <a:r>
              <a:rPr lang="it-IT" sz="2400" dirty="0">
                <a:latin typeface="Verdana" charset="0"/>
                <a:ea typeface="ＭＳ Ｐゴシック" charset="0"/>
              </a:rPr>
              <a:t>Sentire di poter incidere sul funzionamento della comunità e che questa a sua volta influenza il comportamento del singolo</a:t>
            </a:r>
          </a:p>
          <a:p>
            <a:pPr>
              <a:lnSpc>
                <a:spcPct val="80000"/>
              </a:lnSpc>
            </a:pPr>
            <a:r>
              <a:rPr lang="it-IT" sz="2800" dirty="0">
                <a:latin typeface="Verdana" charset="0"/>
              </a:rPr>
              <a:t>Aspetti influenti</a:t>
            </a:r>
          </a:p>
          <a:p>
            <a:pPr lvl="1">
              <a:lnSpc>
                <a:spcPct val="80000"/>
              </a:lnSpc>
            </a:pPr>
            <a:r>
              <a:rPr lang="it-IT" sz="2400" dirty="0">
                <a:latin typeface="Verdana" charset="0"/>
                <a:ea typeface="ＭＳ Ｐゴシック" charset="0"/>
              </a:rPr>
              <a:t>Controllo del singolo sulla comunità</a:t>
            </a:r>
          </a:p>
          <a:p>
            <a:pPr lvl="1">
              <a:lnSpc>
                <a:spcPct val="80000"/>
              </a:lnSpc>
            </a:pPr>
            <a:r>
              <a:rPr lang="it-IT" sz="2400" dirty="0">
                <a:latin typeface="Verdana" charset="0"/>
                <a:ea typeface="ＭＳ Ｐゴシック" charset="0"/>
              </a:rPr>
              <a:t>Pressioni della comunità sul singolo</a:t>
            </a:r>
          </a:p>
          <a:p>
            <a:pPr>
              <a:lnSpc>
                <a:spcPct val="80000"/>
              </a:lnSpc>
            </a:pPr>
            <a:r>
              <a:rPr lang="it-IT" sz="2800" dirty="0">
                <a:latin typeface="Verdana" charset="0"/>
              </a:rPr>
              <a:t>La comunità è spazio di cambiamento e partecipazione dove esercitare il proprio potere (</a:t>
            </a:r>
            <a:r>
              <a:rPr lang="it-IT" sz="2800" dirty="0" err="1">
                <a:latin typeface="Verdana" charset="0"/>
              </a:rPr>
              <a:t>empowerment</a:t>
            </a:r>
            <a:r>
              <a:rPr lang="it-IT" sz="2800" dirty="0">
                <a:latin typeface="Verdana" charset="0"/>
              </a:rPr>
              <a:t>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913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Senso di comunità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it-IT" sz="2400" dirty="0">
                <a:latin typeface="Verdana" charset="0"/>
              </a:rPr>
              <a:t>INTEGRAZIONE E SODDISFAZIONE DEI BISOGNI</a:t>
            </a:r>
          </a:p>
          <a:p>
            <a:pPr>
              <a:lnSpc>
                <a:spcPct val="90000"/>
              </a:lnSpc>
            </a:pPr>
            <a:r>
              <a:rPr lang="it-IT" sz="2400" dirty="0">
                <a:latin typeface="Verdana" charset="0"/>
              </a:rPr>
              <a:t>Valori condivisi tra i membri</a:t>
            </a:r>
          </a:p>
          <a:p>
            <a:pPr lvl="1">
              <a:lnSpc>
                <a:spcPct val="90000"/>
              </a:lnSpc>
            </a:pPr>
            <a:r>
              <a:rPr lang="it-IT" sz="2000" dirty="0">
                <a:latin typeface="Verdana" charset="0"/>
                <a:ea typeface="ＭＳ Ｐゴシック" charset="0"/>
              </a:rPr>
              <a:t>SCAMBIO DI RISORSE</a:t>
            </a:r>
          </a:p>
          <a:p>
            <a:pPr lvl="1">
              <a:lnSpc>
                <a:spcPct val="90000"/>
              </a:lnSpc>
            </a:pPr>
            <a:r>
              <a:rPr lang="it-IT" sz="2000" dirty="0">
                <a:latin typeface="Verdana" charset="0"/>
                <a:ea typeface="ＭＳ Ｐゴシック" charset="0"/>
              </a:rPr>
              <a:t>SODDISFAZIONE BISOGNI INDIVIDUALI</a:t>
            </a:r>
          </a:p>
          <a:p>
            <a:pPr>
              <a:lnSpc>
                <a:spcPct val="90000"/>
              </a:lnSpc>
            </a:pPr>
            <a:r>
              <a:rPr lang="it-IT" sz="2400" dirty="0">
                <a:latin typeface="Verdana" charset="0"/>
              </a:rPr>
              <a:t>Appartenendo alla comunità i membri soddisfano i propri bisogni</a:t>
            </a:r>
            <a:endParaRPr lang="it-IT" sz="2000" dirty="0">
              <a:latin typeface="Verdana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it-IT" sz="2000" dirty="0">
                <a:latin typeface="Verdana" charset="0"/>
                <a:ea typeface="ＭＳ Ｐゴシック" charset="0"/>
              </a:rPr>
              <a:t>Bisogni concreti</a:t>
            </a:r>
          </a:p>
          <a:p>
            <a:pPr lvl="1">
              <a:lnSpc>
                <a:spcPct val="90000"/>
              </a:lnSpc>
            </a:pPr>
            <a:r>
              <a:rPr lang="it-IT" sz="2000" dirty="0">
                <a:latin typeface="Verdana" charset="0"/>
                <a:ea typeface="ＭＳ Ｐゴシック" charset="0"/>
              </a:rPr>
              <a:t>Condivisione dei valori</a:t>
            </a:r>
          </a:p>
          <a:p>
            <a:pPr lvl="1">
              <a:lnSpc>
                <a:spcPct val="90000"/>
              </a:lnSpc>
            </a:pPr>
            <a:r>
              <a:rPr lang="it-IT" sz="2000" dirty="0">
                <a:latin typeface="Verdana" charset="0"/>
                <a:ea typeface="ＭＳ Ｐゴシック" charset="0"/>
              </a:rPr>
              <a:t>Accettazione da parte del gruppo</a:t>
            </a:r>
          </a:p>
          <a:p>
            <a:pPr lvl="1">
              <a:lnSpc>
                <a:spcPct val="90000"/>
              </a:lnSpc>
            </a:pPr>
            <a:r>
              <a:rPr lang="it-IT" sz="2000" dirty="0">
                <a:latin typeface="Verdana" charset="0"/>
                <a:ea typeface="ＭＳ Ｐゴシック" charset="0"/>
              </a:rPr>
              <a:t>Sentirsi simili ad altri…</a:t>
            </a:r>
          </a:p>
          <a:p>
            <a:pPr>
              <a:lnSpc>
                <a:spcPct val="90000"/>
              </a:lnSpc>
            </a:pPr>
            <a:r>
              <a:rPr lang="it-IT" sz="2400" dirty="0">
                <a:latin typeface="Verdana" charset="0"/>
              </a:rPr>
              <a:t>Questo agisce da RINFORZO per la permanenza nella comunità</a:t>
            </a:r>
          </a:p>
          <a:p>
            <a:pPr>
              <a:lnSpc>
                <a:spcPct val="80000"/>
              </a:lnSpc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3450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Senso di comunità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400" dirty="0">
                <a:latin typeface="Verdana" charset="0"/>
              </a:rPr>
              <a:t>CONNESSIONE EMOTIVA</a:t>
            </a:r>
          </a:p>
          <a:p>
            <a:pPr>
              <a:lnSpc>
                <a:spcPct val="90000"/>
              </a:lnSpc>
            </a:pPr>
            <a:r>
              <a:rPr lang="it-IT" dirty="0">
                <a:latin typeface="Verdana" charset="0"/>
              </a:rPr>
              <a:t>Legame spirituale con gli altri membri basato su:</a:t>
            </a:r>
          </a:p>
          <a:p>
            <a:pPr lvl="1">
              <a:lnSpc>
                <a:spcPct val="90000"/>
              </a:lnSpc>
            </a:pPr>
            <a:r>
              <a:rPr lang="it-IT" dirty="0">
                <a:latin typeface="Verdana" charset="0"/>
                <a:ea typeface="ＭＳ Ｐゴシック" charset="0"/>
              </a:rPr>
              <a:t>aver vissuto esperienze importanti insieme, storia comune</a:t>
            </a:r>
          </a:p>
          <a:p>
            <a:pPr lvl="2">
              <a:lnSpc>
                <a:spcPct val="90000"/>
              </a:lnSpc>
            </a:pPr>
            <a:r>
              <a:rPr lang="it-IT" dirty="0">
                <a:latin typeface="Verdana" charset="0"/>
                <a:ea typeface="ＭＳ Ｐゴシック" charset="0"/>
              </a:rPr>
              <a:t>Contatto – frequenza degli incontri</a:t>
            </a:r>
          </a:p>
          <a:p>
            <a:pPr lvl="2">
              <a:lnSpc>
                <a:spcPct val="90000"/>
              </a:lnSpc>
            </a:pPr>
            <a:r>
              <a:rPr lang="it-IT" dirty="0">
                <a:latin typeface="Verdana" charset="0"/>
                <a:ea typeface="ＭＳ Ｐゴシック" charset="0"/>
              </a:rPr>
              <a:t>Qualità </a:t>
            </a:r>
            <a:r>
              <a:rPr lang="it-IT" dirty="0" err="1">
                <a:latin typeface="Verdana" charset="0"/>
                <a:ea typeface="ＭＳ Ｐゴシック" charset="0"/>
              </a:rPr>
              <a:t>dell</a:t>
            </a:r>
            <a:r>
              <a:rPr lang="ja-JP" altLang="it-IT" dirty="0">
                <a:latin typeface="Verdana" charset="0"/>
                <a:ea typeface="ＭＳ Ｐゴシック" charset="0"/>
              </a:rPr>
              <a:t>’</a:t>
            </a:r>
            <a:r>
              <a:rPr lang="it-IT" dirty="0">
                <a:latin typeface="Verdana" charset="0"/>
                <a:ea typeface="ＭＳ Ｐゴシック" charset="0"/>
              </a:rPr>
              <a:t>interazione - coesione</a:t>
            </a:r>
          </a:p>
          <a:p>
            <a:pPr lvl="2">
              <a:lnSpc>
                <a:spcPct val="90000"/>
              </a:lnSpc>
            </a:pPr>
            <a:r>
              <a:rPr lang="it-IT" dirty="0">
                <a:latin typeface="Verdana" charset="0"/>
                <a:ea typeface="ＭＳ Ｐゴシック" charset="0"/>
              </a:rPr>
              <a:t>Modalità di gestione degli eventi, soprattutto se negativi</a:t>
            </a:r>
            <a:r>
              <a:rPr lang="it-IT" dirty="0">
                <a:latin typeface="Verdana" charset="0"/>
                <a:ea typeface="ＭＳ Ｐゴシック" charset="0"/>
                <a:sym typeface="Wingdings" charset="0"/>
              </a:rPr>
              <a:t> condivisione, collaborazione</a:t>
            </a:r>
            <a:endParaRPr lang="it-IT" dirty="0">
              <a:latin typeface="Verdana" charset="0"/>
              <a:ea typeface="ＭＳ Ｐゴシック" charset="0"/>
            </a:endParaRPr>
          </a:p>
          <a:p>
            <a:pPr lvl="2">
              <a:lnSpc>
                <a:spcPct val="90000"/>
              </a:lnSpc>
            </a:pPr>
            <a:r>
              <a:rPr lang="it-IT" dirty="0">
                <a:latin typeface="Verdana" charset="0"/>
                <a:ea typeface="ＭＳ Ｐゴシック" charset="0"/>
              </a:rPr>
              <a:t>Condivisione di eventi a forte valenza emotiva </a:t>
            </a:r>
            <a:r>
              <a:rPr lang="it-IT" dirty="0">
                <a:latin typeface="Verdana" charset="0"/>
                <a:ea typeface="ＭＳ Ｐゴシック" charset="0"/>
                <a:sym typeface="Wingdings" charset="0"/>
              </a:rPr>
              <a:t> feste, sagre, ma anche alluvioni, terremoti</a:t>
            </a:r>
            <a:endParaRPr lang="it-IT" dirty="0">
              <a:latin typeface="Verdana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it-IT" sz="24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86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Senso di comunità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400" dirty="0">
                <a:latin typeface="Verdana" charset="0"/>
              </a:rPr>
              <a:t>CAPACITA’ PREDITTIVA:</a:t>
            </a:r>
          </a:p>
          <a:p>
            <a:pPr>
              <a:lnSpc>
                <a:spcPct val="90000"/>
              </a:lnSpc>
            </a:pPr>
            <a:r>
              <a:rPr lang="it-IT" sz="2400" dirty="0">
                <a:latin typeface="Verdana" charset="0"/>
              </a:rPr>
              <a:t>Maggior benessere individuale</a:t>
            </a:r>
          </a:p>
          <a:p>
            <a:pPr>
              <a:lnSpc>
                <a:spcPct val="90000"/>
              </a:lnSpc>
            </a:pPr>
            <a:r>
              <a:rPr lang="it-IT" sz="2400" dirty="0">
                <a:latin typeface="Verdana" charset="0"/>
              </a:rPr>
              <a:t>Maggiore autoefficacia</a:t>
            </a:r>
          </a:p>
          <a:p>
            <a:pPr>
              <a:lnSpc>
                <a:spcPct val="90000"/>
              </a:lnSpc>
            </a:pPr>
            <a:r>
              <a:rPr lang="it-IT" sz="2400" dirty="0">
                <a:latin typeface="Verdana" charset="0"/>
              </a:rPr>
              <a:t>Più bassi livelli di solitudine e di ritiro depressivo</a:t>
            </a:r>
          </a:p>
        </p:txBody>
      </p:sp>
    </p:spTree>
    <p:extLst>
      <p:ext uri="{BB962C8B-B14F-4D97-AF65-F5344CB8AC3E}">
        <p14:creationId xmlns:p14="http://schemas.microsoft.com/office/powerpoint/2010/main" val="2042235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7878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-14311" b="-143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3537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</a:t>
            </a: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/>
          <a:srcRect t="-21833" b="-218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1965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3" name="Group 2"/>
          <p:cNvGrpSpPr>
            <a:grpSpLocks/>
          </p:cNvGrpSpPr>
          <p:nvPr/>
        </p:nvGrpSpPr>
        <p:grpSpPr bwMode="auto">
          <a:xfrm>
            <a:off x="682625" y="404813"/>
            <a:ext cx="7921625" cy="6048375"/>
            <a:chOff x="793" y="255"/>
            <a:chExt cx="4990" cy="3810"/>
          </a:xfrm>
        </p:grpSpPr>
        <p:sp>
          <p:nvSpPr>
            <p:cNvPr id="69634" name="Text Box 3"/>
            <p:cNvSpPr txBox="1">
              <a:spLocks noChangeArrowheads="1"/>
            </p:cNvSpPr>
            <p:nvPr/>
          </p:nvSpPr>
          <p:spPr bwMode="auto">
            <a:xfrm>
              <a:off x="2835" y="350"/>
              <a:ext cx="816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Organizzazione e Sviluppo di Comunità  </a:t>
              </a:r>
            </a:p>
          </p:txBody>
        </p:sp>
        <p:sp>
          <p:nvSpPr>
            <p:cNvPr id="69635" name="AutoShape 4"/>
            <p:cNvSpPr>
              <a:spLocks noChangeArrowheads="1"/>
            </p:cNvSpPr>
            <p:nvPr/>
          </p:nvSpPr>
          <p:spPr bwMode="auto">
            <a:xfrm>
              <a:off x="2880" y="255"/>
              <a:ext cx="726" cy="58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9636" name="Text Box 5"/>
            <p:cNvSpPr txBox="1">
              <a:spLocks noChangeArrowheads="1"/>
            </p:cNvSpPr>
            <p:nvPr/>
          </p:nvSpPr>
          <p:spPr bwMode="auto">
            <a:xfrm>
              <a:off x="793" y="350"/>
              <a:ext cx="81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Azione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Politica  </a:t>
              </a:r>
            </a:p>
          </p:txBody>
        </p:sp>
        <p:sp>
          <p:nvSpPr>
            <p:cNvPr id="69637" name="AutoShape 6"/>
            <p:cNvSpPr>
              <a:spLocks noChangeArrowheads="1"/>
            </p:cNvSpPr>
            <p:nvPr/>
          </p:nvSpPr>
          <p:spPr bwMode="auto">
            <a:xfrm>
              <a:off x="838" y="255"/>
              <a:ext cx="726" cy="58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9638" name="Text Box 7"/>
            <p:cNvSpPr txBox="1">
              <a:spLocks noChangeArrowheads="1"/>
            </p:cNvSpPr>
            <p:nvPr/>
          </p:nvSpPr>
          <p:spPr bwMode="auto">
            <a:xfrm>
              <a:off x="793" y="1167"/>
              <a:ext cx="81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Condizioni Ambientali  </a:t>
              </a:r>
            </a:p>
          </p:txBody>
        </p:sp>
        <p:cxnSp>
          <p:nvCxnSpPr>
            <p:cNvPr id="69639" name="AutoShape 8"/>
            <p:cNvCxnSpPr>
              <a:cxnSpLocks noChangeShapeType="1"/>
              <a:stCxn id="69637" idx="2"/>
              <a:endCxn id="69638" idx="0"/>
            </p:cNvCxnSpPr>
            <p:nvPr/>
          </p:nvCxnSpPr>
          <p:spPr bwMode="auto">
            <a:xfrm>
              <a:off x="1201" y="844"/>
              <a:ext cx="0" cy="3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9640" name="Text Box 9"/>
            <p:cNvSpPr txBox="1">
              <a:spLocks noChangeArrowheads="1"/>
            </p:cNvSpPr>
            <p:nvPr/>
          </p:nvSpPr>
          <p:spPr bwMode="auto">
            <a:xfrm>
              <a:off x="794" y="3571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Educazione e socializzazione  </a:t>
              </a:r>
            </a:p>
          </p:txBody>
        </p:sp>
        <p:sp>
          <p:nvSpPr>
            <p:cNvPr id="69641" name="AutoShape 10"/>
            <p:cNvSpPr>
              <a:spLocks noChangeArrowheads="1"/>
            </p:cNvSpPr>
            <p:nvPr/>
          </p:nvSpPr>
          <p:spPr bwMode="auto">
            <a:xfrm>
              <a:off x="839" y="3476"/>
              <a:ext cx="726" cy="58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9642" name="Text Box 11"/>
            <p:cNvSpPr txBox="1">
              <a:spLocks noChangeArrowheads="1"/>
            </p:cNvSpPr>
            <p:nvPr/>
          </p:nvSpPr>
          <p:spPr bwMode="auto">
            <a:xfrm>
              <a:off x="794" y="2840"/>
              <a:ext cx="81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Caratteristiche Psicologiche  </a:t>
              </a:r>
            </a:p>
          </p:txBody>
        </p:sp>
        <p:cxnSp>
          <p:nvCxnSpPr>
            <p:cNvPr id="69643" name="AutoShape 12"/>
            <p:cNvCxnSpPr>
              <a:cxnSpLocks noChangeShapeType="1"/>
              <a:stCxn id="69641" idx="0"/>
              <a:endCxn id="69642" idx="2"/>
            </p:cNvCxnSpPr>
            <p:nvPr/>
          </p:nvCxnSpPr>
          <p:spPr bwMode="auto">
            <a:xfrm flipV="1">
              <a:off x="1202" y="3134"/>
              <a:ext cx="0" cy="34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9644" name="Text Box 13"/>
            <p:cNvSpPr txBox="1">
              <a:spLocks noChangeArrowheads="1"/>
            </p:cNvSpPr>
            <p:nvPr/>
          </p:nvSpPr>
          <p:spPr bwMode="auto">
            <a:xfrm>
              <a:off x="1656" y="1957"/>
              <a:ext cx="81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Eventi di Vita Stressanti  </a:t>
              </a:r>
            </a:p>
          </p:txBody>
        </p:sp>
        <p:cxnSp>
          <p:nvCxnSpPr>
            <p:cNvPr id="69645" name="AutoShape 14"/>
            <p:cNvCxnSpPr>
              <a:cxnSpLocks noChangeShapeType="1"/>
              <a:stCxn id="69638" idx="2"/>
              <a:endCxn id="69644" idx="1"/>
            </p:cNvCxnSpPr>
            <p:nvPr/>
          </p:nvCxnSpPr>
          <p:spPr bwMode="auto">
            <a:xfrm>
              <a:off x="1201" y="1461"/>
              <a:ext cx="455" cy="6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9646" name="AutoShape 15"/>
            <p:cNvCxnSpPr>
              <a:cxnSpLocks noChangeShapeType="1"/>
              <a:stCxn id="69642" idx="0"/>
              <a:endCxn id="69644" idx="1"/>
            </p:cNvCxnSpPr>
            <p:nvPr/>
          </p:nvCxnSpPr>
          <p:spPr bwMode="auto">
            <a:xfrm flipV="1">
              <a:off x="1202" y="2104"/>
              <a:ext cx="454" cy="7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9647" name="Text Box 16"/>
            <p:cNvSpPr txBox="1">
              <a:spLocks noChangeArrowheads="1"/>
            </p:cNvSpPr>
            <p:nvPr/>
          </p:nvSpPr>
          <p:spPr bwMode="auto">
            <a:xfrm>
              <a:off x="3152" y="1957"/>
              <a:ext cx="81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Passeggere reazioni di Stress  </a:t>
              </a:r>
            </a:p>
          </p:txBody>
        </p:sp>
        <p:sp>
          <p:nvSpPr>
            <p:cNvPr id="69648" name="Text Box 17"/>
            <p:cNvSpPr txBox="1">
              <a:spLocks noChangeArrowheads="1"/>
            </p:cNvSpPr>
            <p:nvPr/>
          </p:nvSpPr>
          <p:spPr bwMode="auto">
            <a:xfrm>
              <a:off x="2517" y="1162"/>
              <a:ext cx="1315" cy="4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Mediatori Situazionali: Sostegno (o mancanza di) Materiale o Sociale, ecc.  </a:t>
              </a:r>
            </a:p>
          </p:txBody>
        </p:sp>
        <p:sp>
          <p:nvSpPr>
            <p:cNvPr id="69649" name="Text Box 18"/>
            <p:cNvSpPr txBox="1">
              <a:spLocks noChangeArrowheads="1"/>
            </p:cNvSpPr>
            <p:nvPr/>
          </p:nvSpPr>
          <p:spPr bwMode="auto">
            <a:xfrm>
              <a:off x="2562" y="2795"/>
              <a:ext cx="1315" cy="4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Mediatori Psicologici: Abilità di Coping (o scarsità), Autostima, ecc.  </a:t>
              </a:r>
            </a:p>
          </p:txBody>
        </p:sp>
        <p:sp>
          <p:nvSpPr>
            <p:cNvPr id="69650" name="Text Box 19"/>
            <p:cNvSpPr txBox="1">
              <a:spLocks noChangeArrowheads="1"/>
            </p:cNvSpPr>
            <p:nvPr/>
          </p:nvSpPr>
          <p:spPr bwMode="auto">
            <a:xfrm>
              <a:off x="2880" y="3571"/>
              <a:ext cx="816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Training di Abilità Individuali  </a:t>
              </a:r>
            </a:p>
          </p:txBody>
        </p:sp>
        <p:sp>
          <p:nvSpPr>
            <p:cNvPr id="69651" name="AutoShape 20"/>
            <p:cNvSpPr>
              <a:spLocks noChangeArrowheads="1"/>
            </p:cNvSpPr>
            <p:nvPr/>
          </p:nvSpPr>
          <p:spPr bwMode="auto">
            <a:xfrm>
              <a:off x="2925" y="3476"/>
              <a:ext cx="726" cy="58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cxnSp>
          <p:nvCxnSpPr>
            <p:cNvPr id="69652" name="AutoShape 21"/>
            <p:cNvCxnSpPr>
              <a:cxnSpLocks noChangeShapeType="1"/>
              <a:stCxn id="69635" idx="2"/>
              <a:endCxn id="69648" idx="0"/>
            </p:cNvCxnSpPr>
            <p:nvPr/>
          </p:nvCxnSpPr>
          <p:spPr bwMode="auto">
            <a:xfrm flipH="1">
              <a:off x="3175" y="844"/>
              <a:ext cx="68" cy="3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9653" name="AutoShape 22"/>
            <p:cNvCxnSpPr>
              <a:cxnSpLocks noChangeShapeType="1"/>
              <a:stCxn id="69651" idx="0"/>
              <a:endCxn id="69649" idx="2"/>
            </p:cNvCxnSpPr>
            <p:nvPr/>
          </p:nvCxnSpPr>
          <p:spPr bwMode="auto">
            <a:xfrm flipH="1" flipV="1">
              <a:off x="3220" y="3204"/>
              <a:ext cx="68" cy="2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9654" name="Text Box 23"/>
            <p:cNvSpPr txBox="1">
              <a:spLocks noChangeArrowheads="1"/>
            </p:cNvSpPr>
            <p:nvPr/>
          </p:nvSpPr>
          <p:spPr bwMode="auto">
            <a:xfrm>
              <a:off x="4831" y="1957"/>
              <a:ext cx="81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Cambiamenti non sostanziali  </a:t>
              </a:r>
            </a:p>
          </p:txBody>
        </p:sp>
        <p:sp>
          <p:nvSpPr>
            <p:cNvPr id="69655" name="Text Box 24"/>
            <p:cNvSpPr txBox="1">
              <a:spLocks noChangeArrowheads="1"/>
            </p:cNvSpPr>
            <p:nvPr/>
          </p:nvSpPr>
          <p:spPr bwMode="auto">
            <a:xfrm>
              <a:off x="4830" y="1298"/>
              <a:ext cx="81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Crescita Psicologica  </a:t>
              </a:r>
            </a:p>
          </p:txBody>
        </p:sp>
        <p:sp>
          <p:nvSpPr>
            <p:cNvPr id="69656" name="Text Box 25"/>
            <p:cNvSpPr txBox="1">
              <a:spLocks noChangeArrowheads="1"/>
            </p:cNvSpPr>
            <p:nvPr/>
          </p:nvSpPr>
          <p:spPr bwMode="auto">
            <a:xfrm>
              <a:off x="4830" y="2659"/>
              <a:ext cx="81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Psicopatologia e Disabilità </a:t>
              </a:r>
            </a:p>
          </p:txBody>
        </p:sp>
        <p:sp>
          <p:nvSpPr>
            <p:cNvPr id="69657" name="Text Box 26"/>
            <p:cNvSpPr txBox="1">
              <a:spLocks noChangeArrowheads="1"/>
            </p:cNvSpPr>
            <p:nvPr/>
          </p:nvSpPr>
          <p:spPr bwMode="auto">
            <a:xfrm>
              <a:off x="4059" y="3571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Interventi sulla Crisi  </a:t>
              </a:r>
            </a:p>
          </p:txBody>
        </p:sp>
        <p:sp>
          <p:nvSpPr>
            <p:cNvPr id="69658" name="AutoShape 27"/>
            <p:cNvSpPr>
              <a:spLocks noChangeArrowheads="1"/>
            </p:cNvSpPr>
            <p:nvPr/>
          </p:nvSpPr>
          <p:spPr bwMode="auto">
            <a:xfrm>
              <a:off x="4104" y="3476"/>
              <a:ext cx="726" cy="58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9659" name="Text Box 28"/>
            <p:cNvSpPr txBox="1">
              <a:spLocks noChangeArrowheads="1"/>
            </p:cNvSpPr>
            <p:nvPr/>
          </p:nvSpPr>
          <p:spPr bwMode="auto">
            <a:xfrm>
              <a:off x="4967" y="3571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Terapie Correttive</a:t>
              </a:r>
            </a:p>
          </p:txBody>
        </p:sp>
        <p:sp>
          <p:nvSpPr>
            <p:cNvPr id="69660" name="AutoShape 29"/>
            <p:cNvSpPr>
              <a:spLocks noChangeArrowheads="1"/>
            </p:cNvSpPr>
            <p:nvPr/>
          </p:nvSpPr>
          <p:spPr bwMode="auto">
            <a:xfrm>
              <a:off x="5012" y="3476"/>
              <a:ext cx="726" cy="58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cxnSp>
          <p:nvCxnSpPr>
            <p:cNvPr id="69661" name="AutoShape 30"/>
            <p:cNvCxnSpPr>
              <a:cxnSpLocks noChangeShapeType="1"/>
              <a:stCxn id="69644" idx="3"/>
              <a:endCxn id="69647" idx="1"/>
            </p:cNvCxnSpPr>
            <p:nvPr/>
          </p:nvCxnSpPr>
          <p:spPr bwMode="auto">
            <a:xfrm>
              <a:off x="2472" y="2104"/>
              <a:ext cx="68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9662" name="AutoShape 31"/>
            <p:cNvCxnSpPr>
              <a:cxnSpLocks noChangeShapeType="1"/>
              <a:stCxn id="69658" idx="0"/>
              <a:endCxn id="69647" idx="2"/>
            </p:cNvCxnSpPr>
            <p:nvPr/>
          </p:nvCxnSpPr>
          <p:spPr bwMode="auto">
            <a:xfrm flipH="1" flipV="1">
              <a:off x="3560" y="2251"/>
              <a:ext cx="907" cy="1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9663" name="Line 32"/>
            <p:cNvSpPr>
              <a:spLocks noChangeShapeType="1"/>
            </p:cNvSpPr>
            <p:nvPr/>
          </p:nvSpPr>
          <p:spPr bwMode="auto">
            <a:xfrm flipV="1">
              <a:off x="3878" y="1434"/>
              <a:ext cx="952" cy="13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9664" name="Line 33"/>
            <p:cNvSpPr>
              <a:spLocks noChangeShapeType="1"/>
            </p:cNvSpPr>
            <p:nvPr/>
          </p:nvSpPr>
          <p:spPr bwMode="auto">
            <a:xfrm>
              <a:off x="3833" y="1344"/>
              <a:ext cx="997" cy="1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69665" name="AutoShape 34"/>
            <p:cNvCxnSpPr>
              <a:cxnSpLocks noChangeShapeType="1"/>
              <a:stCxn id="69664" idx="0"/>
              <a:endCxn id="69664" idx="1"/>
            </p:cNvCxnSpPr>
            <p:nvPr/>
          </p:nvCxnSpPr>
          <p:spPr bwMode="auto">
            <a:xfrm>
              <a:off x="3833" y="1344"/>
              <a:ext cx="997" cy="14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9666" name="AutoShape 35"/>
            <p:cNvCxnSpPr>
              <a:cxnSpLocks noChangeShapeType="1"/>
              <a:stCxn id="69647" idx="3"/>
              <a:endCxn id="69654" idx="1"/>
            </p:cNvCxnSpPr>
            <p:nvPr/>
          </p:nvCxnSpPr>
          <p:spPr bwMode="auto">
            <a:xfrm>
              <a:off x="3968" y="2104"/>
              <a:ext cx="8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9667" name="AutoShape 36"/>
            <p:cNvCxnSpPr>
              <a:cxnSpLocks noChangeShapeType="1"/>
              <a:stCxn id="69660" idx="0"/>
              <a:endCxn id="69656" idx="2"/>
            </p:cNvCxnSpPr>
            <p:nvPr/>
          </p:nvCxnSpPr>
          <p:spPr bwMode="auto">
            <a:xfrm flipH="1" flipV="1">
              <a:off x="5238" y="2953"/>
              <a:ext cx="137" cy="5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192547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1532" b="15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56420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rcRect t="-10291" b="-10291"/>
          <a:stretch>
            <a:fillRect/>
          </a:stretch>
        </p:blipFill>
        <p:spPr>
          <a:xfrm>
            <a:off x="1114424" y="2595562"/>
            <a:ext cx="7610476" cy="4025596"/>
          </a:xfrm>
        </p:spPr>
      </p:pic>
    </p:spTree>
    <p:extLst>
      <p:ext uri="{BB962C8B-B14F-4D97-AF65-F5344CB8AC3E}">
        <p14:creationId xmlns:p14="http://schemas.microsoft.com/office/powerpoint/2010/main" val="1575691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-21661" b="-21661"/>
          <a:stretch>
            <a:fillRect/>
          </a:stretch>
        </p:blipFill>
        <p:spPr>
          <a:xfrm>
            <a:off x="520433" y="2595562"/>
            <a:ext cx="8204467" cy="3670767"/>
          </a:xfrm>
        </p:spPr>
      </p:pic>
    </p:spTree>
    <p:extLst>
      <p:ext uri="{BB962C8B-B14F-4D97-AF65-F5344CB8AC3E}">
        <p14:creationId xmlns:p14="http://schemas.microsoft.com/office/powerpoint/2010/main" val="1087264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rcRect l="-35807" r="-35807"/>
          <a:stretch>
            <a:fillRect/>
          </a:stretch>
        </p:blipFill>
        <p:spPr>
          <a:xfrm>
            <a:off x="-208173" y="2038256"/>
            <a:ext cx="9742497" cy="4819744"/>
          </a:xfrm>
        </p:spPr>
      </p:pic>
    </p:spTree>
    <p:extLst>
      <p:ext uri="{BB962C8B-B14F-4D97-AF65-F5344CB8AC3E}">
        <p14:creationId xmlns:p14="http://schemas.microsoft.com/office/powerpoint/2010/main" val="2849829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rcRect l="-24599" r="-24599"/>
          <a:stretch>
            <a:fillRect/>
          </a:stretch>
        </p:blipFill>
        <p:spPr>
          <a:xfrm>
            <a:off x="145721" y="2038256"/>
            <a:ext cx="8579179" cy="4228073"/>
          </a:xfrm>
        </p:spPr>
      </p:pic>
    </p:spTree>
    <p:extLst>
      <p:ext uri="{BB962C8B-B14F-4D97-AF65-F5344CB8AC3E}">
        <p14:creationId xmlns:p14="http://schemas.microsoft.com/office/powerpoint/2010/main" val="4190825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-37527" r="-37527"/>
          <a:stretch>
            <a:fillRect/>
          </a:stretch>
        </p:blipFill>
        <p:spPr>
          <a:xfrm>
            <a:off x="-395529" y="2207054"/>
            <a:ext cx="10679276" cy="4434926"/>
          </a:xfrm>
        </p:spPr>
      </p:pic>
    </p:spTree>
    <p:extLst>
      <p:ext uri="{BB962C8B-B14F-4D97-AF65-F5344CB8AC3E}">
        <p14:creationId xmlns:p14="http://schemas.microsoft.com/office/powerpoint/2010/main" val="18566803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rcRect l="-18278" r="-18278"/>
          <a:stretch>
            <a:fillRect/>
          </a:stretch>
        </p:blipFill>
        <p:spPr>
          <a:xfrm>
            <a:off x="-374711" y="2311159"/>
            <a:ext cx="9099611" cy="4247535"/>
          </a:xfrm>
        </p:spPr>
      </p:pic>
    </p:spTree>
    <p:extLst>
      <p:ext uri="{BB962C8B-B14F-4D97-AF65-F5344CB8AC3E}">
        <p14:creationId xmlns:p14="http://schemas.microsoft.com/office/powerpoint/2010/main" val="2542771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-30902" b="-30902"/>
          <a:stretch>
            <a:fillRect/>
          </a:stretch>
        </p:blipFill>
        <p:spPr>
          <a:xfrm>
            <a:off x="312260" y="2038256"/>
            <a:ext cx="8831740" cy="4228073"/>
          </a:xfrm>
        </p:spPr>
      </p:pic>
    </p:spTree>
    <p:extLst>
      <p:ext uri="{BB962C8B-B14F-4D97-AF65-F5344CB8AC3E}">
        <p14:creationId xmlns:p14="http://schemas.microsoft.com/office/powerpoint/2010/main" val="24748264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rcRect t="-40388" b="-40388"/>
          <a:stretch>
            <a:fillRect/>
          </a:stretch>
        </p:blipFill>
        <p:spPr>
          <a:xfrm>
            <a:off x="0" y="2595562"/>
            <a:ext cx="9266150" cy="3670767"/>
          </a:xfrm>
        </p:spPr>
      </p:pic>
    </p:spTree>
    <p:extLst>
      <p:ext uri="{BB962C8B-B14F-4D97-AF65-F5344CB8AC3E}">
        <p14:creationId xmlns:p14="http://schemas.microsoft.com/office/powerpoint/2010/main" val="30111180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18295" r="18295"/>
          <a:stretch>
            <a:fillRect/>
          </a:stretch>
        </p:blipFill>
        <p:spPr>
          <a:xfrm>
            <a:off x="437163" y="2595563"/>
            <a:ext cx="8287737" cy="3670300"/>
          </a:xfrm>
        </p:spPr>
      </p:pic>
    </p:spTree>
    <p:extLst>
      <p:ext uri="{BB962C8B-B14F-4D97-AF65-F5344CB8AC3E}">
        <p14:creationId xmlns:p14="http://schemas.microsoft.com/office/powerpoint/2010/main" val="1209738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1" name="Group 2"/>
          <p:cNvGrpSpPr>
            <a:grpSpLocks/>
          </p:cNvGrpSpPr>
          <p:nvPr/>
        </p:nvGrpSpPr>
        <p:grpSpPr bwMode="auto">
          <a:xfrm>
            <a:off x="682625" y="404813"/>
            <a:ext cx="7921625" cy="6048375"/>
            <a:chOff x="793" y="255"/>
            <a:chExt cx="4990" cy="3810"/>
          </a:xfrm>
        </p:grpSpPr>
        <p:sp>
          <p:nvSpPr>
            <p:cNvPr id="71683" name="Text Box 3"/>
            <p:cNvSpPr txBox="1">
              <a:spLocks noChangeArrowheads="1"/>
            </p:cNvSpPr>
            <p:nvPr/>
          </p:nvSpPr>
          <p:spPr bwMode="auto">
            <a:xfrm>
              <a:off x="2835" y="350"/>
              <a:ext cx="816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Organizzazione e Sviluppo di Comunità  </a:t>
              </a:r>
            </a:p>
          </p:txBody>
        </p:sp>
        <p:sp>
          <p:nvSpPr>
            <p:cNvPr id="71684" name="AutoShape 4"/>
            <p:cNvSpPr>
              <a:spLocks noChangeArrowheads="1"/>
            </p:cNvSpPr>
            <p:nvPr/>
          </p:nvSpPr>
          <p:spPr bwMode="auto">
            <a:xfrm>
              <a:off x="2880" y="255"/>
              <a:ext cx="726" cy="58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685" name="Text Box 5"/>
            <p:cNvSpPr txBox="1">
              <a:spLocks noChangeArrowheads="1"/>
            </p:cNvSpPr>
            <p:nvPr/>
          </p:nvSpPr>
          <p:spPr bwMode="auto">
            <a:xfrm>
              <a:off x="793" y="350"/>
              <a:ext cx="81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Azione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Politica  </a:t>
              </a:r>
            </a:p>
          </p:txBody>
        </p:sp>
        <p:sp>
          <p:nvSpPr>
            <p:cNvPr id="71686" name="AutoShape 6"/>
            <p:cNvSpPr>
              <a:spLocks noChangeArrowheads="1"/>
            </p:cNvSpPr>
            <p:nvPr/>
          </p:nvSpPr>
          <p:spPr bwMode="auto">
            <a:xfrm>
              <a:off x="838" y="255"/>
              <a:ext cx="726" cy="58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687" name="Text Box 7"/>
            <p:cNvSpPr txBox="1">
              <a:spLocks noChangeArrowheads="1"/>
            </p:cNvSpPr>
            <p:nvPr/>
          </p:nvSpPr>
          <p:spPr bwMode="auto">
            <a:xfrm>
              <a:off x="793" y="1167"/>
              <a:ext cx="81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Condizioni Ambientali  </a:t>
              </a:r>
            </a:p>
          </p:txBody>
        </p:sp>
        <p:cxnSp>
          <p:nvCxnSpPr>
            <p:cNvPr id="71688" name="AutoShape 8"/>
            <p:cNvCxnSpPr>
              <a:cxnSpLocks noChangeShapeType="1"/>
              <a:stCxn id="71686" idx="2"/>
              <a:endCxn id="71687" idx="0"/>
            </p:cNvCxnSpPr>
            <p:nvPr/>
          </p:nvCxnSpPr>
          <p:spPr bwMode="auto">
            <a:xfrm>
              <a:off x="1201" y="844"/>
              <a:ext cx="0" cy="3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1689" name="Text Box 9"/>
            <p:cNvSpPr txBox="1">
              <a:spLocks noChangeArrowheads="1"/>
            </p:cNvSpPr>
            <p:nvPr/>
          </p:nvSpPr>
          <p:spPr bwMode="auto">
            <a:xfrm>
              <a:off x="794" y="3571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Educazione e socializzazione  </a:t>
              </a:r>
            </a:p>
          </p:txBody>
        </p:sp>
        <p:sp>
          <p:nvSpPr>
            <p:cNvPr id="71690" name="AutoShape 10"/>
            <p:cNvSpPr>
              <a:spLocks noChangeArrowheads="1"/>
            </p:cNvSpPr>
            <p:nvPr/>
          </p:nvSpPr>
          <p:spPr bwMode="auto">
            <a:xfrm>
              <a:off x="839" y="3476"/>
              <a:ext cx="726" cy="58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691" name="Text Box 11"/>
            <p:cNvSpPr txBox="1">
              <a:spLocks noChangeArrowheads="1"/>
            </p:cNvSpPr>
            <p:nvPr/>
          </p:nvSpPr>
          <p:spPr bwMode="auto">
            <a:xfrm>
              <a:off x="794" y="2840"/>
              <a:ext cx="81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Caratteristiche Psicologiche  </a:t>
              </a:r>
            </a:p>
          </p:txBody>
        </p:sp>
        <p:cxnSp>
          <p:nvCxnSpPr>
            <p:cNvPr id="71692" name="AutoShape 12"/>
            <p:cNvCxnSpPr>
              <a:cxnSpLocks noChangeShapeType="1"/>
              <a:stCxn id="71690" idx="0"/>
              <a:endCxn id="71691" idx="2"/>
            </p:cNvCxnSpPr>
            <p:nvPr/>
          </p:nvCxnSpPr>
          <p:spPr bwMode="auto">
            <a:xfrm flipV="1">
              <a:off x="1202" y="3134"/>
              <a:ext cx="0" cy="34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1693" name="Text Box 13"/>
            <p:cNvSpPr txBox="1">
              <a:spLocks noChangeArrowheads="1"/>
            </p:cNvSpPr>
            <p:nvPr/>
          </p:nvSpPr>
          <p:spPr bwMode="auto">
            <a:xfrm>
              <a:off x="1656" y="1957"/>
              <a:ext cx="81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Eventi di Vita Stressanti  </a:t>
              </a:r>
            </a:p>
          </p:txBody>
        </p:sp>
        <p:cxnSp>
          <p:nvCxnSpPr>
            <p:cNvPr id="71694" name="AutoShape 14"/>
            <p:cNvCxnSpPr>
              <a:cxnSpLocks noChangeShapeType="1"/>
              <a:stCxn id="71687" idx="2"/>
              <a:endCxn id="71693" idx="1"/>
            </p:cNvCxnSpPr>
            <p:nvPr/>
          </p:nvCxnSpPr>
          <p:spPr bwMode="auto">
            <a:xfrm>
              <a:off x="1201" y="1461"/>
              <a:ext cx="455" cy="6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1695" name="AutoShape 15"/>
            <p:cNvCxnSpPr>
              <a:cxnSpLocks noChangeShapeType="1"/>
              <a:stCxn id="71691" idx="0"/>
              <a:endCxn id="71693" idx="1"/>
            </p:cNvCxnSpPr>
            <p:nvPr/>
          </p:nvCxnSpPr>
          <p:spPr bwMode="auto">
            <a:xfrm flipV="1">
              <a:off x="1202" y="2104"/>
              <a:ext cx="454" cy="7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1696" name="Text Box 16"/>
            <p:cNvSpPr txBox="1">
              <a:spLocks noChangeArrowheads="1"/>
            </p:cNvSpPr>
            <p:nvPr/>
          </p:nvSpPr>
          <p:spPr bwMode="auto">
            <a:xfrm>
              <a:off x="3152" y="1957"/>
              <a:ext cx="81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Passeggere reazioni di Stress  </a:t>
              </a:r>
            </a:p>
          </p:txBody>
        </p:sp>
        <p:sp>
          <p:nvSpPr>
            <p:cNvPr id="71697" name="Text Box 17"/>
            <p:cNvSpPr txBox="1">
              <a:spLocks noChangeArrowheads="1"/>
            </p:cNvSpPr>
            <p:nvPr/>
          </p:nvSpPr>
          <p:spPr bwMode="auto">
            <a:xfrm>
              <a:off x="2517" y="1162"/>
              <a:ext cx="1315" cy="4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Mediatori Situazionali: Sostegno (o mancanza di) Materiale o Sociale, ecc.  </a:t>
              </a:r>
            </a:p>
          </p:txBody>
        </p:sp>
        <p:sp>
          <p:nvSpPr>
            <p:cNvPr id="71698" name="Text Box 18"/>
            <p:cNvSpPr txBox="1">
              <a:spLocks noChangeArrowheads="1"/>
            </p:cNvSpPr>
            <p:nvPr/>
          </p:nvSpPr>
          <p:spPr bwMode="auto">
            <a:xfrm>
              <a:off x="2562" y="2795"/>
              <a:ext cx="1315" cy="4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Mediatori Psicologici: Abilità di Coping (o scarsità), Autostima, ecc.  </a:t>
              </a:r>
            </a:p>
          </p:txBody>
        </p:sp>
        <p:sp>
          <p:nvSpPr>
            <p:cNvPr id="71699" name="Text Box 19"/>
            <p:cNvSpPr txBox="1">
              <a:spLocks noChangeArrowheads="1"/>
            </p:cNvSpPr>
            <p:nvPr/>
          </p:nvSpPr>
          <p:spPr bwMode="auto">
            <a:xfrm>
              <a:off x="2880" y="3571"/>
              <a:ext cx="816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Training di Abilità Individuali  </a:t>
              </a:r>
            </a:p>
          </p:txBody>
        </p:sp>
        <p:sp>
          <p:nvSpPr>
            <p:cNvPr id="71700" name="AutoShape 20"/>
            <p:cNvSpPr>
              <a:spLocks noChangeArrowheads="1"/>
            </p:cNvSpPr>
            <p:nvPr/>
          </p:nvSpPr>
          <p:spPr bwMode="auto">
            <a:xfrm>
              <a:off x="2925" y="3476"/>
              <a:ext cx="726" cy="58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cxnSp>
          <p:nvCxnSpPr>
            <p:cNvPr id="71701" name="AutoShape 21"/>
            <p:cNvCxnSpPr>
              <a:cxnSpLocks noChangeShapeType="1"/>
              <a:stCxn id="71684" idx="2"/>
              <a:endCxn id="71697" idx="0"/>
            </p:cNvCxnSpPr>
            <p:nvPr/>
          </p:nvCxnSpPr>
          <p:spPr bwMode="auto">
            <a:xfrm flipH="1">
              <a:off x="3175" y="844"/>
              <a:ext cx="68" cy="3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1702" name="AutoShape 22"/>
            <p:cNvCxnSpPr>
              <a:cxnSpLocks noChangeShapeType="1"/>
              <a:stCxn id="71700" idx="0"/>
              <a:endCxn id="71698" idx="2"/>
            </p:cNvCxnSpPr>
            <p:nvPr/>
          </p:nvCxnSpPr>
          <p:spPr bwMode="auto">
            <a:xfrm flipH="1" flipV="1">
              <a:off x="3220" y="3204"/>
              <a:ext cx="68" cy="2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1703" name="Text Box 23"/>
            <p:cNvSpPr txBox="1">
              <a:spLocks noChangeArrowheads="1"/>
            </p:cNvSpPr>
            <p:nvPr/>
          </p:nvSpPr>
          <p:spPr bwMode="auto">
            <a:xfrm>
              <a:off x="4831" y="1957"/>
              <a:ext cx="81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Cambiamenti non sostanziali  </a:t>
              </a:r>
            </a:p>
          </p:txBody>
        </p:sp>
        <p:sp>
          <p:nvSpPr>
            <p:cNvPr id="71704" name="Text Box 24"/>
            <p:cNvSpPr txBox="1">
              <a:spLocks noChangeArrowheads="1"/>
            </p:cNvSpPr>
            <p:nvPr/>
          </p:nvSpPr>
          <p:spPr bwMode="auto">
            <a:xfrm>
              <a:off x="4830" y="1298"/>
              <a:ext cx="81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Crescita Psicologica  </a:t>
              </a:r>
            </a:p>
          </p:txBody>
        </p:sp>
        <p:sp>
          <p:nvSpPr>
            <p:cNvPr id="71705" name="Text Box 25"/>
            <p:cNvSpPr txBox="1">
              <a:spLocks noChangeArrowheads="1"/>
            </p:cNvSpPr>
            <p:nvPr/>
          </p:nvSpPr>
          <p:spPr bwMode="auto">
            <a:xfrm>
              <a:off x="4830" y="2659"/>
              <a:ext cx="81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Psicopatologia e Disabilità </a:t>
              </a:r>
            </a:p>
          </p:txBody>
        </p:sp>
        <p:sp>
          <p:nvSpPr>
            <p:cNvPr id="71706" name="Text Box 26"/>
            <p:cNvSpPr txBox="1">
              <a:spLocks noChangeArrowheads="1"/>
            </p:cNvSpPr>
            <p:nvPr/>
          </p:nvSpPr>
          <p:spPr bwMode="auto">
            <a:xfrm>
              <a:off x="4059" y="3571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Interventi sulla Crisi  </a:t>
              </a:r>
            </a:p>
          </p:txBody>
        </p:sp>
        <p:sp>
          <p:nvSpPr>
            <p:cNvPr id="71707" name="AutoShape 27"/>
            <p:cNvSpPr>
              <a:spLocks noChangeArrowheads="1"/>
            </p:cNvSpPr>
            <p:nvPr/>
          </p:nvSpPr>
          <p:spPr bwMode="auto">
            <a:xfrm>
              <a:off x="4104" y="3476"/>
              <a:ext cx="726" cy="58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708" name="Text Box 28"/>
            <p:cNvSpPr txBox="1">
              <a:spLocks noChangeArrowheads="1"/>
            </p:cNvSpPr>
            <p:nvPr/>
          </p:nvSpPr>
          <p:spPr bwMode="auto">
            <a:xfrm>
              <a:off x="4967" y="3571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Terapie Correttive</a:t>
              </a:r>
            </a:p>
          </p:txBody>
        </p:sp>
        <p:sp>
          <p:nvSpPr>
            <p:cNvPr id="71709" name="AutoShape 29"/>
            <p:cNvSpPr>
              <a:spLocks noChangeArrowheads="1"/>
            </p:cNvSpPr>
            <p:nvPr/>
          </p:nvSpPr>
          <p:spPr bwMode="auto">
            <a:xfrm>
              <a:off x="5012" y="3476"/>
              <a:ext cx="726" cy="58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cxnSp>
          <p:nvCxnSpPr>
            <p:cNvPr id="71710" name="AutoShape 30"/>
            <p:cNvCxnSpPr>
              <a:cxnSpLocks noChangeShapeType="1"/>
              <a:stCxn id="71693" idx="3"/>
              <a:endCxn id="71696" idx="1"/>
            </p:cNvCxnSpPr>
            <p:nvPr/>
          </p:nvCxnSpPr>
          <p:spPr bwMode="auto">
            <a:xfrm>
              <a:off x="2472" y="2104"/>
              <a:ext cx="68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1711" name="AutoShape 31"/>
            <p:cNvCxnSpPr>
              <a:cxnSpLocks noChangeShapeType="1"/>
              <a:stCxn id="71707" idx="0"/>
              <a:endCxn id="71696" idx="2"/>
            </p:cNvCxnSpPr>
            <p:nvPr/>
          </p:nvCxnSpPr>
          <p:spPr bwMode="auto">
            <a:xfrm flipH="1" flipV="1">
              <a:off x="3560" y="2251"/>
              <a:ext cx="907" cy="1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1712" name="Line 32"/>
            <p:cNvSpPr>
              <a:spLocks noChangeShapeType="1"/>
            </p:cNvSpPr>
            <p:nvPr/>
          </p:nvSpPr>
          <p:spPr bwMode="auto">
            <a:xfrm flipV="1">
              <a:off x="3878" y="1434"/>
              <a:ext cx="952" cy="13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13" name="Line 33"/>
            <p:cNvSpPr>
              <a:spLocks noChangeShapeType="1"/>
            </p:cNvSpPr>
            <p:nvPr/>
          </p:nvSpPr>
          <p:spPr bwMode="auto">
            <a:xfrm>
              <a:off x="3833" y="1344"/>
              <a:ext cx="997" cy="1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71714" name="AutoShape 34"/>
            <p:cNvCxnSpPr>
              <a:cxnSpLocks noChangeShapeType="1"/>
              <a:stCxn id="71713" idx="0"/>
              <a:endCxn id="71713" idx="1"/>
            </p:cNvCxnSpPr>
            <p:nvPr/>
          </p:nvCxnSpPr>
          <p:spPr bwMode="auto">
            <a:xfrm>
              <a:off x="3833" y="1344"/>
              <a:ext cx="997" cy="14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1715" name="AutoShape 35"/>
            <p:cNvCxnSpPr>
              <a:cxnSpLocks noChangeShapeType="1"/>
              <a:stCxn id="71696" idx="3"/>
              <a:endCxn id="71703" idx="1"/>
            </p:cNvCxnSpPr>
            <p:nvPr/>
          </p:nvCxnSpPr>
          <p:spPr bwMode="auto">
            <a:xfrm>
              <a:off x="3968" y="2104"/>
              <a:ext cx="8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1716" name="AutoShape 36"/>
            <p:cNvCxnSpPr>
              <a:cxnSpLocks noChangeShapeType="1"/>
              <a:stCxn id="71709" idx="0"/>
              <a:endCxn id="71705" idx="2"/>
            </p:cNvCxnSpPr>
            <p:nvPr/>
          </p:nvCxnSpPr>
          <p:spPr bwMode="auto">
            <a:xfrm flipH="1" flipV="1">
              <a:off x="5238" y="2953"/>
              <a:ext cx="137" cy="5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7" name="Anello 36"/>
          <p:cNvSpPr/>
          <p:nvPr/>
        </p:nvSpPr>
        <p:spPr bwMode="auto">
          <a:xfrm>
            <a:off x="1600200" y="2667000"/>
            <a:ext cx="2286000" cy="1295400"/>
          </a:xfrm>
          <a:prstGeom prst="donut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9804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Ritorniamo alla Storia: </a:t>
            </a:r>
            <a:br>
              <a:rPr lang="it-IT" dirty="0"/>
            </a:br>
            <a:r>
              <a:rPr lang="it-IT" dirty="0"/>
              <a:t>Quadro storico-culturale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 Italia:</a:t>
            </a:r>
          </a:p>
          <a:p>
            <a:r>
              <a:rPr lang="it-IT" dirty="0"/>
              <a:t>Escono in edizione Italiana i volumi di critica alle istituzioni psichiatriche (</a:t>
            </a:r>
            <a:r>
              <a:rPr lang="it-IT" dirty="0" err="1"/>
              <a:t>Asylum</a:t>
            </a:r>
            <a:r>
              <a:rPr lang="it-IT" dirty="0"/>
              <a:t> 1961, </a:t>
            </a:r>
            <a:r>
              <a:rPr lang="it-IT" dirty="0" err="1"/>
              <a:t>Goffman</a:t>
            </a:r>
            <a:r>
              <a:rPr lang="it-IT" dirty="0"/>
              <a:t>)</a:t>
            </a:r>
          </a:p>
          <a:p>
            <a:r>
              <a:rPr lang="it-IT" dirty="0"/>
              <a:t>1968 Franco </a:t>
            </a:r>
            <a:r>
              <a:rPr lang="it-IT" dirty="0" err="1"/>
              <a:t>Basaglia</a:t>
            </a:r>
            <a:r>
              <a:rPr lang="it-IT" dirty="0"/>
              <a:t> chiama alcuni tra i più importanti fotografi a </a:t>
            </a:r>
            <a:r>
              <a:rPr lang="it-IT" dirty="0" err="1"/>
              <a:t>dcouentare</a:t>
            </a:r>
            <a:r>
              <a:rPr lang="it-IT" dirty="0"/>
              <a:t> le condizioni di vita delle istituzioni totali</a:t>
            </a:r>
          </a:p>
          <a:p>
            <a:r>
              <a:rPr lang="it-IT" dirty="0"/>
              <a:t>Legge </a:t>
            </a:r>
            <a:r>
              <a:rPr lang="it-IT" dirty="0" err="1"/>
              <a:t>Basaglia</a:t>
            </a:r>
            <a:r>
              <a:rPr lang="it-IT" dirty="0"/>
              <a:t> ma anche Statuto dei Lavoratori (1970) </a:t>
            </a:r>
            <a:r>
              <a:rPr lang="it-IT" dirty="0" err="1"/>
              <a:t>isituzione</a:t>
            </a:r>
            <a:r>
              <a:rPr lang="it-IT" dirty="0"/>
              <a:t> </a:t>
            </a:r>
            <a:r>
              <a:rPr lang="it-IT" dirty="0" err="1"/>
              <a:t>dellUnità</a:t>
            </a:r>
            <a:r>
              <a:rPr lang="it-IT" dirty="0"/>
              <a:t> territoriali di riabilitazione (1971)</a:t>
            </a:r>
          </a:p>
        </p:txBody>
      </p:sp>
    </p:spTree>
    <p:extLst>
      <p:ext uri="{BB962C8B-B14F-4D97-AF65-F5344CB8AC3E}">
        <p14:creationId xmlns:p14="http://schemas.microsoft.com/office/powerpoint/2010/main" val="25819914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Quadro storico-culturale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Donata </a:t>
            </a:r>
            <a:r>
              <a:rPr lang="it-IT" dirty="0" err="1"/>
              <a:t>Francescato</a:t>
            </a:r>
            <a:r>
              <a:rPr lang="it-IT" dirty="0"/>
              <a:t> nel 1977 illustra i presupposti che hanno dato il via alla disciplina negli Stati Uniti e nell’ultimo capitolo ricerca le prime tracce ed esperienze nel contesto italiano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01003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Quadro storico-culturale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it-IT" sz="2800" dirty="0">
                <a:latin typeface="Verdana" charset="0"/>
              </a:rPr>
              <a:t>1980</a:t>
            </a:r>
          </a:p>
          <a:p>
            <a:pPr lvl="1">
              <a:lnSpc>
                <a:spcPct val="80000"/>
              </a:lnSpc>
            </a:pPr>
            <a:r>
              <a:rPr lang="it-IT" sz="2400" dirty="0">
                <a:latin typeface="Verdana" charset="0"/>
                <a:ea typeface="ＭＳ Ｐゴシック" charset="0"/>
              </a:rPr>
              <a:t>Forte legame tra accademici e professionisti sul territorio</a:t>
            </a:r>
          </a:p>
          <a:p>
            <a:pPr>
              <a:lnSpc>
                <a:spcPct val="80000"/>
              </a:lnSpc>
            </a:pPr>
            <a:r>
              <a:rPr lang="it-IT" sz="2800" dirty="0">
                <a:latin typeface="Verdana" charset="0"/>
              </a:rPr>
              <a:t>1994</a:t>
            </a:r>
          </a:p>
          <a:p>
            <a:pPr lvl="1">
              <a:lnSpc>
                <a:spcPct val="80000"/>
              </a:lnSpc>
            </a:pPr>
            <a:r>
              <a:rPr lang="it-IT" sz="2400" dirty="0">
                <a:latin typeface="Verdana" charset="0"/>
                <a:ea typeface="ＭＳ Ｐゴシック" charset="0"/>
              </a:rPr>
              <a:t>Società Italiana di Psicologia di Comunità (SIPCO)</a:t>
            </a:r>
          </a:p>
          <a:p>
            <a:pPr>
              <a:lnSpc>
                <a:spcPct val="80000"/>
              </a:lnSpc>
            </a:pPr>
            <a:r>
              <a:rPr lang="it-IT" sz="2800" dirty="0">
                <a:latin typeface="Verdana" charset="0"/>
              </a:rPr>
              <a:t>1990-2000</a:t>
            </a:r>
          </a:p>
          <a:p>
            <a:pPr lvl="1">
              <a:lnSpc>
                <a:spcPct val="80000"/>
              </a:lnSpc>
            </a:pPr>
            <a:r>
              <a:rPr lang="it-IT" sz="2400" dirty="0">
                <a:latin typeface="Verdana" charset="0"/>
                <a:ea typeface="ＭＳ Ｐゴシック" charset="0"/>
              </a:rPr>
              <a:t>Molti manuali e testi riferibili alla disciplina</a:t>
            </a:r>
          </a:p>
          <a:p>
            <a:pPr lvl="1">
              <a:lnSpc>
                <a:spcPct val="80000"/>
              </a:lnSpc>
            </a:pPr>
            <a:r>
              <a:rPr lang="it-IT" sz="2400" dirty="0">
                <a:latin typeface="Verdana" charset="0"/>
                <a:ea typeface="ＭＳ Ｐゴシック" charset="0"/>
              </a:rPr>
              <a:t>Maggior divisione tra accademici e professionisti sul territorio</a:t>
            </a:r>
          </a:p>
          <a:p>
            <a:pPr>
              <a:lnSpc>
                <a:spcPct val="80000"/>
              </a:lnSpc>
            </a:pPr>
            <a:r>
              <a:rPr lang="it-IT" sz="2800">
                <a:latin typeface="Verdana" charset="0"/>
              </a:rPr>
              <a:t>2005</a:t>
            </a:r>
            <a:endParaRPr lang="it-IT" sz="2800" dirty="0">
              <a:latin typeface="Verdana" charset="0"/>
            </a:endParaRPr>
          </a:p>
          <a:p>
            <a:pPr lvl="1">
              <a:lnSpc>
                <a:spcPct val="80000"/>
              </a:lnSpc>
            </a:pPr>
            <a:r>
              <a:rPr lang="it-IT" sz="2400" dirty="0">
                <a:latin typeface="Verdana" charset="0"/>
                <a:ea typeface="ＭＳ Ｐゴシック" charset="0"/>
              </a:rPr>
              <a:t>Nascita della rivista di psicologia di comunità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3413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29" name="Group 2"/>
          <p:cNvGrpSpPr>
            <a:grpSpLocks/>
          </p:cNvGrpSpPr>
          <p:nvPr/>
        </p:nvGrpSpPr>
        <p:grpSpPr bwMode="auto">
          <a:xfrm>
            <a:off x="682625" y="404813"/>
            <a:ext cx="7921625" cy="6048375"/>
            <a:chOff x="793" y="255"/>
            <a:chExt cx="4990" cy="3810"/>
          </a:xfrm>
        </p:grpSpPr>
        <p:sp>
          <p:nvSpPr>
            <p:cNvPr id="73732" name="Text Box 3"/>
            <p:cNvSpPr txBox="1">
              <a:spLocks noChangeArrowheads="1"/>
            </p:cNvSpPr>
            <p:nvPr/>
          </p:nvSpPr>
          <p:spPr bwMode="auto">
            <a:xfrm>
              <a:off x="2835" y="350"/>
              <a:ext cx="816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Organizzazione e Sviluppo di Comunità  </a:t>
              </a:r>
            </a:p>
          </p:txBody>
        </p:sp>
        <p:sp>
          <p:nvSpPr>
            <p:cNvPr id="73733" name="AutoShape 4"/>
            <p:cNvSpPr>
              <a:spLocks noChangeArrowheads="1"/>
            </p:cNvSpPr>
            <p:nvPr/>
          </p:nvSpPr>
          <p:spPr bwMode="auto">
            <a:xfrm>
              <a:off x="2880" y="255"/>
              <a:ext cx="726" cy="58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3734" name="Text Box 5"/>
            <p:cNvSpPr txBox="1">
              <a:spLocks noChangeArrowheads="1"/>
            </p:cNvSpPr>
            <p:nvPr/>
          </p:nvSpPr>
          <p:spPr bwMode="auto">
            <a:xfrm>
              <a:off x="793" y="350"/>
              <a:ext cx="81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Azione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Politica  </a:t>
              </a:r>
            </a:p>
          </p:txBody>
        </p:sp>
        <p:sp>
          <p:nvSpPr>
            <p:cNvPr id="73735" name="AutoShape 6"/>
            <p:cNvSpPr>
              <a:spLocks noChangeArrowheads="1"/>
            </p:cNvSpPr>
            <p:nvPr/>
          </p:nvSpPr>
          <p:spPr bwMode="auto">
            <a:xfrm>
              <a:off x="838" y="255"/>
              <a:ext cx="726" cy="58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3736" name="Text Box 7"/>
            <p:cNvSpPr txBox="1">
              <a:spLocks noChangeArrowheads="1"/>
            </p:cNvSpPr>
            <p:nvPr/>
          </p:nvSpPr>
          <p:spPr bwMode="auto">
            <a:xfrm>
              <a:off x="793" y="1167"/>
              <a:ext cx="81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Condizioni Ambientali  </a:t>
              </a:r>
            </a:p>
          </p:txBody>
        </p:sp>
        <p:cxnSp>
          <p:nvCxnSpPr>
            <p:cNvPr id="73737" name="AutoShape 8"/>
            <p:cNvCxnSpPr>
              <a:cxnSpLocks noChangeShapeType="1"/>
              <a:stCxn id="73735" idx="2"/>
              <a:endCxn id="73736" idx="0"/>
            </p:cNvCxnSpPr>
            <p:nvPr/>
          </p:nvCxnSpPr>
          <p:spPr bwMode="auto">
            <a:xfrm>
              <a:off x="1201" y="844"/>
              <a:ext cx="0" cy="3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3738" name="Text Box 9"/>
            <p:cNvSpPr txBox="1">
              <a:spLocks noChangeArrowheads="1"/>
            </p:cNvSpPr>
            <p:nvPr/>
          </p:nvSpPr>
          <p:spPr bwMode="auto">
            <a:xfrm>
              <a:off x="794" y="3571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Educazione e socializzazione  </a:t>
              </a:r>
            </a:p>
          </p:txBody>
        </p:sp>
        <p:sp>
          <p:nvSpPr>
            <p:cNvPr id="73739" name="AutoShape 10"/>
            <p:cNvSpPr>
              <a:spLocks noChangeArrowheads="1"/>
            </p:cNvSpPr>
            <p:nvPr/>
          </p:nvSpPr>
          <p:spPr bwMode="auto">
            <a:xfrm>
              <a:off x="839" y="3476"/>
              <a:ext cx="726" cy="58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3740" name="Text Box 11"/>
            <p:cNvSpPr txBox="1">
              <a:spLocks noChangeArrowheads="1"/>
            </p:cNvSpPr>
            <p:nvPr/>
          </p:nvSpPr>
          <p:spPr bwMode="auto">
            <a:xfrm>
              <a:off x="794" y="2840"/>
              <a:ext cx="81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Caratteristiche Psicologiche  </a:t>
              </a:r>
            </a:p>
          </p:txBody>
        </p:sp>
        <p:cxnSp>
          <p:nvCxnSpPr>
            <p:cNvPr id="73741" name="AutoShape 12"/>
            <p:cNvCxnSpPr>
              <a:cxnSpLocks noChangeShapeType="1"/>
              <a:stCxn id="73739" idx="0"/>
              <a:endCxn id="73740" idx="2"/>
            </p:cNvCxnSpPr>
            <p:nvPr/>
          </p:nvCxnSpPr>
          <p:spPr bwMode="auto">
            <a:xfrm flipV="1">
              <a:off x="1202" y="3134"/>
              <a:ext cx="0" cy="34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3742" name="Text Box 13"/>
            <p:cNvSpPr txBox="1">
              <a:spLocks noChangeArrowheads="1"/>
            </p:cNvSpPr>
            <p:nvPr/>
          </p:nvSpPr>
          <p:spPr bwMode="auto">
            <a:xfrm>
              <a:off x="1656" y="1957"/>
              <a:ext cx="81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Eventi di Vita Stressanti  </a:t>
              </a:r>
            </a:p>
          </p:txBody>
        </p:sp>
        <p:cxnSp>
          <p:nvCxnSpPr>
            <p:cNvPr id="73743" name="AutoShape 14"/>
            <p:cNvCxnSpPr>
              <a:cxnSpLocks noChangeShapeType="1"/>
              <a:stCxn id="73736" idx="2"/>
              <a:endCxn id="73742" idx="1"/>
            </p:cNvCxnSpPr>
            <p:nvPr/>
          </p:nvCxnSpPr>
          <p:spPr bwMode="auto">
            <a:xfrm>
              <a:off x="1201" y="1461"/>
              <a:ext cx="455" cy="6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3744" name="AutoShape 15"/>
            <p:cNvCxnSpPr>
              <a:cxnSpLocks noChangeShapeType="1"/>
              <a:stCxn id="73740" idx="0"/>
              <a:endCxn id="73742" idx="1"/>
            </p:cNvCxnSpPr>
            <p:nvPr/>
          </p:nvCxnSpPr>
          <p:spPr bwMode="auto">
            <a:xfrm flipV="1">
              <a:off x="1202" y="2104"/>
              <a:ext cx="454" cy="7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3745" name="Text Box 16"/>
            <p:cNvSpPr txBox="1">
              <a:spLocks noChangeArrowheads="1"/>
            </p:cNvSpPr>
            <p:nvPr/>
          </p:nvSpPr>
          <p:spPr bwMode="auto">
            <a:xfrm>
              <a:off x="3152" y="1957"/>
              <a:ext cx="81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Passeggere reazioni di Stress  </a:t>
              </a:r>
            </a:p>
          </p:txBody>
        </p:sp>
        <p:sp>
          <p:nvSpPr>
            <p:cNvPr id="73746" name="Text Box 17"/>
            <p:cNvSpPr txBox="1">
              <a:spLocks noChangeArrowheads="1"/>
            </p:cNvSpPr>
            <p:nvPr/>
          </p:nvSpPr>
          <p:spPr bwMode="auto">
            <a:xfrm>
              <a:off x="2517" y="1162"/>
              <a:ext cx="1315" cy="4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Mediatori Situazionali: Sostegno (o mancanza di) Materiale o Sociale, ecc.  </a:t>
              </a:r>
            </a:p>
          </p:txBody>
        </p:sp>
        <p:sp>
          <p:nvSpPr>
            <p:cNvPr id="73747" name="Text Box 18"/>
            <p:cNvSpPr txBox="1">
              <a:spLocks noChangeArrowheads="1"/>
            </p:cNvSpPr>
            <p:nvPr/>
          </p:nvSpPr>
          <p:spPr bwMode="auto">
            <a:xfrm>
              <a:off x="2562" y="2795"/>
              <a:ext cx="1315" cy="4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Mediatori Psicologici: Abilità di Coping (o scarsità), Autostima, ecc.  </a:t>
              </a:r>
            </a:p>
          </p:txBody>
        </p:sp>
        <p:sp>
          <p:nvSpPr>
            <p:cNvPr id="73748" name="Text Box 19"/>
            <p:cNvSpPr txBox="1">
              <a:spLocks noChangeArrowheads="1"/>
            </p:cNvSpPr>
            <p:nvPr/>
          </p:nvSpPr>
          <p:spPr bwMode="auto">
            <a:xfrm>
              <a:off x="2880" y="3571"/>
              <a:ext cx="816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Training di Abilità Individuali  </a:t>
              </a:r>
            </a:p>
          </p:txBody>
        </p:sp>
        <p:sp>
          <p:nvSpPr>
            <p:cNvPr id="73749" name="AutoShape 20"/>
            <p:cNvSpPr>
              <a:spLocks noChangeArrowheads="1"/>
            </p:cNvSpPr>
            <p:nvPr/>
          </p:nvSpPr>
          <p:spPr bwMode="auto">
            <a:xfrm>
              <a:off x="2925" y="3476"/>
              <a:ext cx="726" cy="58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cxnSp>
          <p:nvCxnSpPr>
            <p:cNvPr id="73750" name="AutoShape 21"/>
            <p:cNvCxnSpPr>
              <a:cxnSpLocks noChangeShapeType="1"/>
              <a:stCxn id="73733" idx="2"/>
              <a:endCxn id="73746" idx="0"/>
            </p:cNvCxnSpPr>
            <p:nvPr/>
          </p:nvCxnSpPr>
          <p:spPr bwMode="auto">
            <a:xfrm flipH="1">
              <a:off x="3175" y="844"/>
              <a:ext cx="68" cy="3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3751" name="AutoShape 22"/>
            <p:cNvCxnSpPr>
              <a:cxnSpLocks noChangeShapeType="1"/>
              <a:stCxn id="73749" idx="0"/>
              <a:endCxn id="73747" idx="2"/>
            </p:cNvCxnSpPr>
            <p:nvPr/>
          </p:nvCxnSpPr>
          <p:spPr bwMode="auto">
            <a:xfrm flipH="1" flipV="1">
              <a:off x="3220" y="3204"/>
              <a:ext cx="68" cy="2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3752" name="Text Box 23"/>
            <p:cNvSpPr txBox="1">
              <a:spLocks noChangeArrowheads="1"/>
            </p:cNvSpPr>
            <p:nvPr/>
          </p:nvSpPr>
          <p:spPr bwMode="auto">
            <a:xfrm>
              <a:off x="4831" y="1957"/>
              <a:ext cx="81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Cambiamenti non sostanziali  </a:t>
              </a:r>
            </a:p>
          </p:txBody>
        </p:sp>
        <p:sp>
          <p:nvSpPr>
            <p:cNvPr id="73753" name="Text Box 24"/>
            <p:cNvSpPr txBox="1">
              <a:spLocks noChangeArrowheads="1"/>
            </p:cNvSpPr>
            <p:nvPr/>
          </p:nvSpPr>
          <p:spPr bwMode="auto">
            <a:xfrm>
              <a:off x="4830" y="1298"/>
              <a:ext cx="81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Crescita Psicologica  </a:t>
              </a:r>
            </a:p>
          </p:txBody>
        </p:sp>
        <p:sp>
          <p:nvSpPr>
            <p:cNvPr id="73754" name="Text Box 25"/>
            <p:cNvSpPr txBox="1">
              <a:spLocks noChangeArrowheads="1"/>
            </p:cNvSpPr>
            <p:nvPr/>
          </p:nvSpPr>
          <p:spPr bwMode="auto">
            <a:xfrm>
              <a:off x="4830" y="2659"/>
              <a:ext cx="81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Psicopatologia e Disabilità </a:t>
              </a:r>
            </a:p>
          </p:txBody>
        </p:sp>
        <p:sp>
          <p:nvSpPr>
            <p:cNvPr id="73755" name="Text Box 26"/>
            <p:cNvSpPr txBox="1">
              <a:spLocks noChangeArrowheads="1"/>
            </p:cNvSpPr>
            <p:nvPr/>
          </p:nvSpPr>
          <p:spPr bwMode="auto">
            <a:xfrm>
              <a:off x="4059" y="3571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Interventi sulla Crisi  </a:t>
              </a:r>
            </a:p>
          </p:txBody>
        </p:sp>
        <p:sp>
          <p:nvSpPr>
            <p:cNvPr id="73756" name="AutoShape 27"/>
            <p:cNvSpPr>
              <a:spLocks noChangeArrowheads="1"/>
            </p:cNvSpPr>
            <p:nvPr/>
          </p:nvSpPr>
          <p:spPr bwMode="auto">
            <a:xfrm>
              <a:off x="4104" y="3476"/>
              <a:ext cx="726" cy="58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3757" name="Text Box 28"/>
            <p:cNvSpPr txBox="1">
              <a:spLocks noChangeArrowheads="1"/>
            </p:cNvSpPr>
            <p:nvPr/>
          </p:nvSpPr>
          <p:spPr bwMode="auto">
            <a:xfrm>
              <a:off x="4967" y="3571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Terapie Correttive</a:t>
              </a:r>
            </a:p>
          </p:txBody>
        </p:sp>
        <p:sp>
          <p:nvSpPr>
            <p:cNvPr id="73758" name="AutoShape 29"/>
            <p:cNvSpPr>
              <a:spLocks noChangeArrowheads="1"/>
            </p:cNvSpPr>
            <p:nvPr/>
          </p:nvSpPr>
          <p:spPr bwMode="auto">
            <a:xfrm>
              <a:off x="5012" y="3476"/>
              <a:ext cx="726" cy="58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cxnSp>
          <p:nvCxnSpPr>
            <p:cNvPr id="73759" name="AutoShape 30"/>
            <p:cNvCxnSpPr>
              <a:cxnSpLocks noChangeShapeType="1"/>
              <a:stCxn id="73742" idx="3"/>
              <a:endCxn id="73745" idx="1"/>
            </p:cNvCxnSpPr>
            <p:nvPr/>
          </p:nvCxnSpPr>
          <p:spPr bwMode="auto">
            <a:xfrm>
              <a:off x="2472" y="2104"/>
              <a:ext cx="68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3760" name="AutoShape 31"/>
            <p:cNvCxnSpPr>
              <a:cxnSpLocks noChangeShapeType="1"/>
              <a:stCxn id="73756" idx="0"/>
              <a:endCxn id="73745" idx="2"/>
            </p:cNvCxnSpPr>
            <p:nvPr/>
          </p:nvCxnSpPr>
          <p:spPr bwMode="auto">
            <a:xfrm flipH="1" flipV="1">
              <a:off x="3560" y="2251"/>
              <a:ext cx="907" cy="1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3761" name="Line 32"/>
            <p:cNvSpPr>
              <a:spLocks noChangeShapeType="1"/>
            </p:cNvSpPr>
            <p:nvPr/>
          </p:nvSpPr>
          <p:spPr bwMode="auto">
            <a:xfrm flipV="1">
              <a:off x="3878" y="1434"/>
              <a:ext cx="952" cy="13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62" name="Line 33"/>
            <p:cNvSpPr>
              <a:spLocks noChangeShapeType="1"/>
            </p:cNvSpPr>
            <p:nvPr/>
          </p:nvSpPr>
          <p:spPr bwMode="auto">
            <a:xfrm>
              <a:off x="3833" y="1344"/>
              <a:ext cx="997" cy="1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73763" name="AutoShape 34"/>
            <p:cNvCxnSpPr>
              <a:cxnSpLocks noChangeShapeType="1"/>
              <a:stCxn id="73762" idx="0"/>
              <a:endCxn id="73762" idx="1"/>
            </p:cNvCxnSpPr>
            <p:nvPr/>
          </p:nvCxnSpPr>
          <p:spPr bwMode="auto">
            <a:xfrm>
              <a:off x="3833" y="1344"/>
              <a:ext cx="997" cy="14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3764" name="AutoShape 35"/>
            <p:cNvCxnSpPr>
              <a:cxnSpLocks noChangeShapeType="1"/>
              <a:stCxn id="73745" idx="3"/>
              <a:endCxn id="73752" idx="1"/>
            </p:cNvCxnSpPr>
            <p:nvPr/>
          </p:nvCxnSpPr>
          <p:spPr bwMode="auto">
            <a:xfrm>
              <a:off x="3968" y="2104"/>
              <a:ext cx="8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3765" name="AutoShape 36"/>
            <p:cNvCxnSpPr>
              <a:cxnSpLocks noChangeShapeType="1"/>
              <a:stCxn id="73758" idx="0"/>
              <a:endCxn id="73754" idx="2"/>
            </p:cNvCxnSpPr>
            <p:nvPr/>
          </p:nvCxnSpPr>
          <p:spPr bwMode="auto">
            <a:xfrm flipH="1" flipV="1">
              <a:off x="5238" y="2953"/>
              <a:ext cx="137" cy="5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73730" name="Freccia bidirezionale orizzontale 37"/>
          <p:cNvSpPr>
            <a:spLocks noChangeArrowheads="1"/>
          </p:cNvSpPr>
          <p:nvPr/>
        </p:nvSpPr>
        <p:spPr bwMode="auto">
          <a:xfrm>
            <a:off x="1219200" y="3962400"/>
            <a:ext cx="6705600" cy="1219200"/>
          </a:xfrm>
          <a:prstGeom prst="leftRightArrow">
            <a:avLst>
              <a:gd name="adj1" fmla="val 50000"/>
              <a:gd name="adj2" fmla="val 50009"/>
            </a:avLst>
          </a:prstGeom>
          <a:solidFill>
            <a:schemeClr val="accent1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731" name="CasellaDiTesto 38"/>
          <p:cNvSpPr txBox="1">
            <a:spLocks noChangeArrowheads="1"/>
          </p:cNvSpPr>
          <p:nvPr/>
        </p:nvSpPr>
        <p:spPr bwMode="auto">
          <a:xfrm>
            <a:off x="3505200" y="4338638"/>
            <a:ext cx="396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it-IT"/>
              <a:t>Ottica temporale</a:t>
            </a:r>
          </a:p>
        </p:txBody>
      </p:sp>
    </p:spTree>
    <p:extLst>
      <p:ext uri="{BB962C8B-B14F-4D97-AF65-F5344CB8AC3E}">
        <p14:creationId xmlns:p14="http://schemas.microsoft.com/office/powerpoint/2010/main" val="1875165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7" name="Group 2"/>
          <p:cNvGrpSpPr>
            <a:grpSpLocks/>
          </p:cNvGrpSpPr>
          <p:nvPr/>
        </p:nvGrpSpPr>
        <p:grpSpPr bwMode="auto">
          <a:xfrm>
            <a:off x="682625" y="404813"/>
            <a:ext cx="7921625" cy="6048375"/>
            <a:chOff x="793" y="255"/>
            <a:chExt cx="4990" cy="3810"/>
          </a:xfrm>
        </p:grpSpPr>
        <p:sp>
          <p:nvSpPr>
            <p:cNvPr id="75782" name="Text Box 3"/>
            <p:cNvSpPr txBox="1">
              <a:spLocks noChangeArrowheads="1"/>
            </p:cNvSpPr>
            <p:nvPr/>
          </p:nvSpPr>
          <p:spPr bwMode="auto">
            <a:xfrm>
              <a:off x="2835" y="350"/>
              <a:ext cx="816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Organizzazione e Sviluppo di Comunità  </a:t>
              </a:r>
            </a:p>
          </p:txBody>
        </p:sp>
        <p:sp>
          <p:nvSpPr>
            <p:cNvPr id="75783" name="AutoShape 4"/>
            <p:cNvSpPr>
              <a:spLocks noChangeArrowheads="1"/>
            </p:cNvSpPr>
            <p:nvPr/>
          </p:nvSpPr>
          <p:spPr bwMode="auto">
            <a:xfrm>
              <a:off x="2880" y="255"/>
              <a:ext cx="726" cy="58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784" name="Text Box 5"/>
            <p:cNvSpPr txBox="1">
              <a:spLocks noChangeArrowheads="1"/>
            </p:cNvSpPr>
            <p:nvPr/>
          </p:nvSpPr>
          <p:spPr bwMode="auto">
            <a:xfrm>
              <a:off x="793" y="350"/>
              <a:ext cx="81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Azione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Politica  </a:t>
              </a:r>
            </a:p>
          </p:txBody>
        </p:sp>
        <p:sp>
          <p:nvSpPr>
            <p:cNvPr id="75785" name="AutoShape 6"/>
            <p:cNvSpPr>
              <a:spLocks noChangeArrowheads="1"/>
            </p:cNvSpPr>
            <p:nvPr/>
          </p:nvSpPr>
          <p:spPr bwMode="auto">
            <a:xfrm>
              <a:off x="838" y="255"/>
              <a:ext cx="726" cy="58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786" name="Text Box 7"/>
            <p:cNvSpPr txBox="1">
              <a:spLocks noChangeArrowheads="1"/>
            </p:cNvSpPr>
            <p:nvPr/>
          </p:nvSpPr>
          <p:spPr bwMode="auto">
            <a:xfrm>
              <a:off x="793" y="1167"/>
              <a:ext cx="81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Condizioni Ambientali  </a:t>
              </a:r>
            </a:p>
          </p:txBody>
        </p:sp>
        <p:cxnSp>
          <p:nvCxnSpPr>
            <p:cNvPr id="75787" name="AutoShape 8"/>
            <p:cNvCxnSpPr>
              <a:cxnSpLocks noChangeShapeType="1"/>
              <a:stCxn id="75785" idx="2"/>
              <a:endCxn id="75786" idx="0"/>
            </p:cNvCxnSpPr>
            <p:nvPr/>
          </p:nvCxnSpPr>
          <p:spPr bwMode="auto">
            <a:xfrm>
              <a:off x="1201" y="844"/>
              <a:ext cx="0" cy="3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5788" name="Text Box 9"/>
            <p:cNvSpPr txBox="1">
              <a:spLocks noChangeArrowheads="1"/>
            </p:cNvSpPr>
            <p:nvPr/>
          </p:nvSpPr>
          <p:spPr bwMode="auto">
            <a:xfrm>
              <a:off x="794" y="3571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Educazione e socializzazione  </a:t>
              </a:r>
            </a:p>
          </p:txBody>
        </p:sp>
        <p:sp>
          <p:nvSpPr>
            <p:cNvPr id="75789" name="AutoShape 10"/>
            <p:cNvSpPr>
              <a:spLocks noChangeArrowheads="1"/>
            </p:cNvSpPr>
            <p:nvPr/>
          </p:nvSpPr>
          <p:spPr bwMode="auto">
            <a:xfrm>
              <a:off x="839" y="3476"/>
              <a:ext cx="726" cy="58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790" name="Text Box 11"/>
            <p:cNvSpPr txBox="1">
              <a:spLocks noChangeArrowheads="1"/>
            </p:cNvSpPr>
            <p:nvPr/>
          </p:nvSpPr>
          <p:spPr bwMode="auto">
            <a:xfrm>
              <a:off x="794" y="2840"/>
              <a:ext cx="81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Caratteristiche Psicologiche  </a:t>
              </a:r>
            </a:p>
          </p:txBody>
        </p:sp>
        <p:cxnSp>
          <p:nvCxnSpPr>
            <p:cNvPr id="75791" name="AutoShape 12"/>
            <p:cNvCxnSpPr>
              <a:cxnSpLocks noChangeShapeType="1"/>
              <a:stCxn id="75789" idx="0"/>
              <a:endCxn id="75790" idx="2"/>
            </p:cNvCxnSpPr>
            <p:nvPr/>
          </p:nvCxnSpPr>
          <p:spPr bwMode="auto">
            <a:xfrm flipV="1">
              <a:off x="1202" y="3134"/>
              <a:ext cx="0" cy="34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5792" name="Text Box 13"/>
            <p:cNvSpPr txBox="1">
              <a:spLocks noChangeArrowheads="1"/>
            </p:cNvSpPr>
            <p:nvPr/>
          </p:nvSpPr>
          <p:spPr bwMode="auto">
            <a:xfrm>
              <a:off x="1656" y="1957"/>
              <a:ext cx="81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Eventi di Vita Stressanti  </a:t>
              </a:r>
            </a:p>
          </p:txBody>
        </p:sp>
        <p:cxnSp>
          <p:nvCxnSpPr>
            <p:cNvPr id="75793" name="AutoShape 14"/>
            <p:cNvCxnSpPr>
              <a:cxnSpLocks noChangeShapeType="1"/>
              <a:stCxn id="75786" idx="2"/>
              <a:endCxn id="75792" idx="1"/>
            </p:cNvCxnSpPr>
            <p:nvPr/>
          </p:nvCxnSpPr>
          <p:spPr bwMode="auto">
            <a:xfrm>
              <a:off x="1201" y="1461"/>
              <a:ext cx="455" cy="6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794" name="AutoShape 15"/>
            <p:cNvCxnSpPr>
              <a:cxnSpLocks noChangeShapeType="1"/>
              <a:stCxn id="75790" idx="0"/>
              <a:endCxn id="75792" idx="1"/>
            </p:cNvCxnSpPr>
            <p:nvPr/>
          </p:nvCxnSpPr>
          <p:spPr bwMode="auto">
            <a:xfrm flipV="1">
              <a:off x="1202" y="2104"/>
              <a:ext cx="454" cy="7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5795" name="Text Box 16"/>
            <p:cNvSpPr txBox="1">
              <a:spLocks noChangeArrowheads="1"/>
            </p:cNvSpPr>
            <p:nvPr/>
          </p:nvSpPr>
          <p:spPr bwMode="auto">
            <a:xfrm>
              <a:off x="3152" y="1957"/>
              <a:ext cx="81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Passeggere reazioni di Stress  </a:t>
              </a:r>
            </a:p>
          </p:txBody>
        </p:sp>
        <p:sp>
          <p:nvSpPr>
            <p:cNvPr id="75796" name="Text Box 17"/>
            <p:cNvSpPr txBox="1">
              <a:spLocks noChangeArrowheads="1"/>
            </p:cNvSpPr>
            <p:nvPr/>
          </p:nvSpPr>
          <p:spPr bwMode="auto">
            <a:xfrm>
              <a:off x="2517" y="1162"/>
              <a:ext cx="1315" cy="4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Mediatori Situazionali: Sostegno (o mancanza di) Materiale o Sociale, ecc.  </a:t>
              </a:r>
            </a:p>
          </p:txBody>
        </p:sp>
        <p:sp>
          <p:nvSpPr>
            <p:cNvPr id="75797" name="Text Box 18"/>
            <p:cNvSpPr txBox="1">
              <a:spLocks noChangeArrowheads="1"/>
            </p:cNvSpPr>
            <p:nvPr/>
          </p:nvSpPr>
          <p:spPr bwMode="auto">
            <a:xfrm>
              <a:off x="2562" y="2795"/>
              <a:ext cx="1315" cy="4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Mediatori Psicologici: Abilità di Coping (o scarsità), Autostima, ecc.  </a:t>
              </a:r>
            </a:p>
          </p:txBody>
        </p:sp>
        <p:sp>
          <p:nvSpPr>
            <p:cNvPr id="75798" name="Text Box 19"/>
            <p:cNvSpPr txBox="1">
              <a:spLocks noChangeArrowheads="1"/>
            </p:cNvSpPr>
            <p:nvPr/>
          </p:nvSpPr>
          <p:spPr bwMode="auto">
            <a:xfrm>
              <a:off x="2880" y="3571"/>
              <a:ext cx="816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Training di Abilità Individuali  </a:t>
              </a:r>
            </a:p>
          </p:txBody>
        </p:sp>
        <p:sp>
          <p:nvSpPr>
            <p:cNvPr id="75799" name="AutoShape 20"/>
            <p:cNvSpPr>
              <a:spLocks noChangeArrowheads="1"/>
            </p:cNvSpPr>
            <p:nvPr/>
          </p:nvSpPr>
          <p:spPr bwMode="auto">
            <a:xfrm>
              <a:off x="2925" y="3476"/>
              <a:ext cx="726" cy="58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cxnSp>
          <p:nvCxnSpPr>
            <p:cNvPr id="75800" name="AutoShape 21"/>
            <p:cNvCxnSpPr>
              <a:cxnSpLocks noChangeShapeType="1"/>
              <a:stCxn id="75783" idx="2"/>
              <a:endCxn id="75796" idx="0"/>
            </p:cNvCxnSpPr>
            <p:nvPr/>
          </p:nvCxnSpPr>
          <p:spPr bwMode="auto">
            <a:xfrm flipH="1">
              <a:off x="3175" y="844"/>
              <a:ext cx="68" cy="3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801" name="AutoShape 22"/>
            <p:cNvCxnSpPr>
              <a:cxnSpLocks noChangeShapeType="1"/>
              <a:stCxn id="75799" idx="0"/>
              <a:endCxn id="75797" idx="2"/>
            </p:cNvCxnSpPr>
            <p:nvPr/>
          </p:nvCxnSpPr>
          <p:spPr bwMode="auto">
            <a:xfrm flipH="1" flipV="1">
              <a:off x="3220" y="3204"/>
              <a:ext cx="68" cy="2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5802" name="Text Box 23"/>
            <p:cNvSpPr txBox="1">
              <a:spLocks noChangeArrowheads="1"/>
            </p:cNvSpPr>
            <p:nvPr/>
          </p:nvSpPr>
          <p:spPr bwMode="auto">
            <a:xfrm>
              <a:off x="4831" y="1957"/>
              <a:ext cx="81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Cambiamenti non sostanziali  </a:t>
              </a:r>
            </a:p>
          </p:txBody>
        </p:sp>
        <p:sp>
          <p:nvSpPr>
            <p:cNvPr id="75803" name="Text Box 24"/>
            <p:cNvSpPr txBox="1">
              <a:spLocks noChangeArrowheads="1"/>
            </p:cNvSpPr>
            <p:nvPr/>
          </p:nvSpPr>
          <p:spPr bwMode="auto">
            <a:xfrm>
              <a:off x="4830" y="1298"/>
              <a:ext cx="81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Crescita Psicologica  </a:t>
              </a:r>
            </a:p>
          </p:txBody>
        </p:sp>
        <p:sp>
          <p:nvSpPr>
            <p:cNvPr id="75804" name="Text Box 25"/>
            <p:cNvSpPr txBox="1">
              <a:spLocks noChangeArrowheads="1"/>
            </p:cNvSpPr>
            <p:nvPr/>
          </p:nvSpPr>
          <p:spPr bwMode="auto">
            <a:xfrm>
              <a:off x="4830" y="2659"/>
              <a:ext cx="81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Psicopatologia e Disabilità </a:t>
              </a:r>
            </a:p>
          </p:txBody>
        </p:sp>
        <p:sp>
          <p:nvSpPr>
            <p:cNvPr id="75805" name="Text Box 26"/>
            <p:cNvSpPr txBox="1">
              <a:spLocks noChangeArrowheads="1"/>
            </p:cNvSpPr>
            <p:nvPr/>
          </p:nvSpPr>
          <p:spPr bwMode="auto">
            <a:xfrm>
              <a:off x="4059" y="3571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Interventi sulla Crisi  </a:t>
              </a:r>
            </a:p>
          </p:txBody>
        </p:sp>
        <p:sp>
          <p:nvSpPr>
            <p:cNvPr id="75806" name="AutoShape 27"/>
            <p:cNvSpPr>
              <a:spLocks noChangeArrowheads="1"/>
            </p:cNvSpPr>
            <p:nvPr/>
          </p:nvSpPr>
          <p:spPr bwMode="auto">
            <a:xfrm>
              <a:off x="4104" y="3476"/>
              <a:ext cx="726" cy="58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807" name="Text Box 28"/>
            <p:cNvSpPr txBox="1">
              <a:spLocks noChangeArrowheads="1"/>
            </p:cNvSpPr>
            <p:nvPr/>
          </p:nvSpPr>
          <p:spPr bwMode="auto">
            <a:xfrm>
              <a:off x="4967" y="3571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1200"/>
                <a:t>Terapie Correttive</a:t>
              </a:r>
            </a:p>
          </p:txBody>
        </p:sp>
        <p:sp>
          <p:nvSpPr>
            <p:cNvPr id="75808" name="AutoShape 29"/>
            <p:cNvSpPr>
              <a:spLocks noChangeArrowheads="1"/>
            </p:cNvSpPr>
            <p:nvPr/>
          </p:nvSpPr>
          <p:spPr bwMode="auto">
            <a:xfrm>
              <a:off x="5012" y="3476"/>
              <a:ext cx="726" cy="58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cxnSp>
          <p:nvCxnSpPr>
            <p:cNvPr id="75809" name="AutoShape 30"/>
            <p:cNvCxnSpPr>
              <a:cxnSpLocks noChangeShapeType="1"/>
              <a:stCxn id="75792" idx="3"/>
              <a:endCxn id="75795" idx="1"/>
            </p:cNvCxnSpPr>
            <p:nvPr/>
          </p:nvCxnSpPr>
          <p:spPr bwMode="auto">
            <a:xfrm>
              <a:off x="2472" y="2104"/>
              <a:ext cx="68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810" name="AutoShape 31"/>
            <p:cNvCxnSpPr>
              <a:cxnSpLocks noChangeShapeType="1"/>
              <a:stCxn id="75806" idx="0"/>
              <a:endCxn id="75795" idx="2"/>
            </p:cNvCxnSpPr>
            <p:nvPr/>
          </p:nvCxnSpPr>
          <p:spPr bwMode="auto">
            <a:xfrm flipH="1" flipV="1">
              <a:off x="3560" y="2251"/>
              <a:ext cx="907" cy="1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5811" name="Line 32"/>
            <p:cNvSpPr>
              <a:spLocks noChangeShapeType="1"/>
            </p:cNvSpPr>
            <p:nvPr/>
          </p:nvSpPr>
          <p:spPr bwMode="auto">
            <a:xfrm flipV="1">
              <a:off x="3878" y="1434"/>
              <a:ext cx="952" cy="13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5812" name="Line 33"/>
            <p:cNvSpPr>
              <a:spLocks noChangeShapeType="1"/>
            </p:cNvSpPr>
            <p:nvPr/>
          </p:nvSpPr>
          <p:spPr bwMode="auto">
            <a:xfrm>
              <a:off x="3833" y="1344"/>
              <a:ext cx="997" cy="1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75813" name="AutoShape 34"/>
            <p:cNvCxnSpPr>
              <a:cxnSpLocks noChangeShapeType="1"/>
              <a:stCxn id="75812" idx="0"/>
              <a:endCxn id="75812" idx="1"/>
            </p:cNvCxnSpPr>
            <p:nvPr/>
          </p:nvCxnSpPr>
          <p:spPr bwMode="auto">
            <a:xfrm>
              <a:off x="3833" y="1344"/>
              <a:ext cx="997" cy="14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814" name="AutoShape 35"/>
            <p:cNvCxnSpPr>
              <a:cxnSpLocks noChangeShapeType="1"/>
              <a:stCxn id="75795" idx="3"/>
              <a:endCxn id="75802" idx="1"/>
            </p:cNvCxnSpPr>
            <p:nvPr/>
          </p:nvCxnSpPr>
          <p:spPr bwMode="auto">
            <a:xfrm>
              <a:off x="3968" y="2104"/>
              <a:ext cx="8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815" name="AutoShape 36"/>
            <p:cNvCxnSpPr>
              <a:cxnSpLocks noChangeShapeType="1"/>
              <a:stCxn id="75808" idx="0"/>
              <a:endCxn id="75804" idx="2"/>
            </p:cNvCxnSpPr>
            <p:nvPr/>
          </p:nvCxnSpPr>
          <p:spPr bwMode="auto">
            <a:xfrm flipH="1" flipV="1">
              <a:off x="5238" y="2953"/>
              <a:ext cx="137" cy="5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75778" name="Freccia bidirezionale orizzontale 36"/>
          <p:cNvSpPr>
            <a:spLocks noChangeArrowheads="1"/>
          </p:cNvSpPr>
          <p:nvPr/>
        </p:nvSpPr>
        <p:spPr bwMode="auto">
          <a:xfrm>
            <a:off x="1219200" y="5334000"/>
            <a:ext cx="6705600" cy="1219200"/>
          </a:xfrm>
          <a:prstGeom prst="leftRightArrow">
            <a:avLst>
              <a:gd name="adj1" fmla="val 50000"/>
              <a:gd name="adj2" fmla="val 50009"/>
            </a:avLst>
          </a:prstGeom>
          <a:solidFill>
            <a:schemeClr val="accent1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779" name="CasellaDiTesto 37"/>
          <p:cNvSpPr txBox="1">
            <a:spLocks noChangeArrowheads="1"/>
          </p:cNvSpPr>
          <p:nvPr/>
        </p:nvSpPr>
        <p:spPr bwMode="auto">
          <a:xfrm>
            <a:off x="3505200" y="5710238"/>
            <a:ext cx="396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it-IT"/>
              <a:t>Attenzione sui singoli</a:t>
            </a:r>
          </a:p>
        </p:txBody>
      </p:sp>
      <p:sp>
        <p:nvSpPr>
          <p:cNvPr id="75780" name="Freccia bidirezionale orizzontale 38"/>
          <p:cNvSpPr>
            <a:spLocks noChangeArrowheads="1"/>
          </p:cNvSpPr>
          <p:nvPr/>
        </p:nvSpPr>
        <p:spPr bwMode="auto">
          <a:xfrm>
            <a:off x="1219200" y="228600"/>
            <a:ext cx="6705600" cy="1219200"/>
          </a:xfrm>
          <a:prstGeom prst="leftRightArrow">
            <a:avLst>
              <a:gd name="adj1" fmla="val 50000"/>
              <a:gd name="adj2" fmla="val 50009"/>
            </a:avLst>
          </a:prstGeom>
          <a:solidFill>
            <a:schemeClr val="accent1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781" name="CasellaDiTesto 39"/>
          <p:cNvSpPr txBox="1">
            <a:spLocks noChangeArrowheads="1"/>
          </p:cNvSpPr>
          <p:nvPr/>
        </p:nvSpPr>
        <p:spPr bwMode="auto">
          <a:xfrm>
            <a:off x="3505200" y="604838"/>
            <a:ext cx="396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it-IT"/>
              <a:t>Attenzione sulla comunità</a:t>
            </a:r>
          </a:p>
        </p:txBody>
      </p:sp>
    </p:spTree>
    <p:extLst>
      <p:ext uri="{BB962C8B-B14F-4D97-AF65-F5344CB8AC3E}">
        <p14:creationId xmlns:p14="http://schemas.microsoft.com/office/powerpoint/2010/main" val="110175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-13532" r="-13532"/>
          <a:stretch>
            <a:fillRect/>
          </a:stretch>
        </p:blipFill>
        <p:spPr>
          <a:xfrm>
            <a:off x="-936779" y="166571"/>
            <a:ext cx="11095622" cy="6537872"/>
          </a:xfrm>
        </p:spPr>
      </p:pic>
    </p:spTree>
    <p:extLst>
      <p:ext uri="{BB962C8B-B14F-4D97-AF65-F5344CB8AC3E}">
        <p14:creationId xmlns:p14="http://schemas.microsoft.com/office/powerpoint/2010/main" val="3216015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/>
          <a:srcRect l="5798" r="5798"/>
          <a:stretch>
            <a:fillRect/>
          </a:stretch>
        </p:blipFill>
        <p:spPr>
          <a:xfrm>
            <a:off x="302549" y="555079"/>
            <a:ext cx="7610476" cy="3670767"/>
          </a:xfrm>
        </p:spPr>
      </p:pic>
    </p:spTree>
    <p:extLst>
      <p:ext uri="{BB962C8B-B14F-4D97-AF65-F5344CB8AC3E}">
        <p14:creationId xmlns:p14="http://schemas.microsoft.com/office/powerpoint/2010/main" val="3597365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rcRect l="-108584" r="-108584"/>
          <a:stretch>
            <a:fillRect/>
          </a:stretch>
        </p:blipFill>
        <p:spPr>
          <a:xfrm>
            <a:off x="-2019279" y="229034"/>
            <a:ext cx="12323843" cy="6308839"/>
          </a:xfrm>
        </p:spPr>
      </p:pic>
    </p:spTree>
    <p:extLst>
      <p:ext uri="{BB962C8B-B14F-4D97-AF65-F5344CB8AC3E}">
        <p14:creationId xmlns:p14="http://schemas.microsoft.com/office/powerpoint/2010/main" val="807714130"/>
      </p:ext>
    </p:extLst>
  </p:cSld>
  <p:clrMapOvr>
    <a:masterClrMapping/>
  </p:clrMapOvr>
</p:sld>
</file>

<file path=ppt/theme/theme1.xml><?xml version="1.0" encoding="utf-8"?>
<a:theme xmlns:a="http://schemas.openxmlformats.org/drawingml/2006/main" name="Percezione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Percezione.thmx</Template>
  <TotalTime>2648</TotalTime>
  <Words>1114</Words>
  <Application>Microsoft Macintosh PowerPoint</Application>
  <PresentationFormat>Presentazione su schermo (4:3)</PresentationFormat>
  <Paragraphs>202</Paragraphs>
  <Slides>42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51" baseType="lpstr">
      <vt:lpstr>メイリオ</vt:lpstr>
      <vt:lpstr>ＭＳ Ｐゴシック</vt:lpstr>
      <vt:lpstr>Calibri</vt:lpstr>
      <vt:lpstr>Century Gothic</vt:lpstr>
      <vt:lpstr>Times New Roman</vt:lpstr>
      <vt:lpstr>Verdana</vt:lpstr>
      <vt:lpstr>Wingdings</vt:lpstr>
      <vt:lpstr>Wingdings 2</vt:lpstr>
      <vt:lpstr>Percezione</vt:lpstr>
      <vt:lpstr>Il modello di Dohrenwend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 questo contesto storico</vt:lpstr>
      <vt:lpstr>In questo contesto storico</vt:lpstr>
      <vt:lpstr>In questo contesto storico</vt:lpstr>
      <vt:lpstr>In questo contesto storico</vt:lpstr>
      <vt:lpstr>In questo contesto storico</vt:lpstr>
      <vt:lpstr>In questo contesto storico</vt:lpstr>
      <vt:lpstr>Senso di comunità</vt:lpstr>
      <vt:lpstr>Senso di comunità</vt:lpstr>
      <vt:lpstr>Senso di comunità</vt:lpstr>
      <vt:lpstr>Senso di comunità</vt:lpstr>
      <vt:lpstr>Senso di comunità</vt:lpstr>
      <vt:lpstr>Senso di comunità</vt:lpstr>
      <vt:lpstr>Senso di comunità</vt:lpstr>
      <vt:lpstr>Senso di comunità</vt:lpstr>
      <vt:lpstr>Senso di comunità</vt:lpstr>
      <vt:lpstr>Senso di comunità</vt:lpstr>
      <vt:lpstr>Senso di comunità</vt:lpstr>
      <vt:lpstr>esempio</vt:lpstr>
      <vt:lpstr>esempio</vt:lpstr>
      <vt:lpstr>esempio</vt:lpstr>
      <vt:lpstr>esempio</vt:lpstr>
      <vt:lpstr>esempio</vt:lpstr>
      <vt:lpstr>esempio</vt:lpstr>
      <vt:lpstr>esempio</vt:lpstr>
      <vt:lpstr>esempio</vt:lpstr>
      <vt:lpstr>esempio</vt:lpstr>
      <vt:lpstr>esempio</vt:lpstr>
      <vt:lpstr>esempio</vt:lpstr>
      <vt:lpstr>esempio</vt:lpstr>
      <vt:lpstr>esempio</vt:lpstr>
      <vt:lpstr>Ritorniamo alla Storia:  Quadro storico-culturale</vt:lpstr>
      <vt:lpstr>Quadro storico-culturale</vt:lpstr>
      <vt:lpstr>Quadro storico-culturale</vt:lpstr>
    </vt:vector>
  </TitlesOfParts>
  <Company>Università di Trieste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Storia e cultura della Psicologia di Comunità</dc:title>
  <dc:creator>Andrea Carnaghi</dc:creator>
  <cp:lastModifiedBy>Microsoft Office User</cp:lastModifiedBy>
  <cp:revision>35</cp:revision>
  <dcterms:created xsi:type="dcterms:W3CDTF">2019-01-21T14:19:20Z</dcterms:created>
  <dcterms:modified xsi:type="dcterms:W3CDTF">2020-03-30T09:34:55Z</dcterms:modified>
</cp:coreProperties>
</file>