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885044-5E44-441C-94E6-0BE82FAD75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BFF6DC5-F5E9-41A9-BF7F-F6E5B919F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538090-5AC9-460E-BE7A-EB4381485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69C516-39C2-42A4-B4C8-3D6A2317A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Anna Zoppellari</a:t>
            </a:r>
          </a:p>
          <a:p>
            <a:r>
              <a:rPr lang="fr-FR" dirty="0" err="1"/>
              <a:t>Letteratura</a:t>
            </a:r>
            <a:r>
              <a:rPr lang="fr-FR" dirty="0"/>
              <a:t> </a:t>
            </a:r>
            <a:r>
              <a:rPr lang="fr-FR" dirty="0" err="1"/>
              <a:t>francese</a:t>
            </a:r>
            <a:r>
              <a:rPr lang="fr-FR" dirty="0"/>
              <a:t> 1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507EFD-9216-4B5B-97F4-4563961A5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err="1"/>
              <a:t>DiSU</a:t>
            </a:r>
            <a:r>
              <a:rPr lang="fr-FR" dirty="0"/>
              <a:t> - UNITS</a:t>
            </a:r>
          </a:p>
        </p:txBody>
      </p:sp>
    </p:spTree>
    <p:extLst>
      <p:ext uri="{BB962C8B-B14F-4D97-AF65-F5344CB8AC3E}">
        <p14:creationId xmlns:p14="http://schemas.microsoft.com/office/powerpoint/2010/main" val="4604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9E2822-7A01-436F-AF21-CF073780C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7B6ADE-34F5-4512-AD98-46221945D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6661D6-FD66-4526-9D77-3DCEA17DF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F80136-E851-4826-8250-EEB5D4296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2EEA30-FCDD-4526-B8BF-B2264C154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E7C5-A64C-445D-B26D-C4AE289220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81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01B4A07-FBC2-4E5E-8FC4-1BFFD4EF28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000828-1FD0-417E-A620-F1C7E21258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453BDD-92E7-4943-A7CD-4BC501F25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A34D71-E1EA-4878-A990-C1A2A04FB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7436B7-F811-4A45-857E-2735E9EB7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E7C5-A64C-445D-B26D-C4AE289220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918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40FE07-FE75-4FA0-8A83-D1F9B85C4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D135D3C-B2E8-4921-8F47-5370864C1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00A3DF-DDE3-48A2-A3F6-1CD39BC8F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4A2E82-2AA3-48AD-A10A-A441C7DBF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A9EA58-53B7-4D0F-872C-28CA99BE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33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9C522E-9F0A-4A41-A22A-B938CB079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BD5345F-2C57-4D28-A470-BE9986FB5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A2EED6-59C3-4890-A51C-E41644F69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2A83776-6883-4FB7-A44E-0813CBE4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332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576388-A938-4ED8-A527-9C8E58BDD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0E6257-59BC-4F5D-959A-793A50A3F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BC1229-3731-4107-9492-5AE0B87A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C6DB2F-0000-45A0-B897-222294A5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3B9C2D-707F-4723-BA71-99FD8F1DF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923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D12868-1773-4ED3-A5BA-E9BB1867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CA8664-A5BB-448B-AC27-EA08CDD0D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FD9125-5A53-4A6F-B889-D3E4A7692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8CB80-9950-426B-88CE-B9FCDF73B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66C7C4-BF44-4B74-9D56-6F85E427F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46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EE4FE-DBD6-4B1F-95CC-DA1A024A5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5061E2-E2A6-4B07-A862-B8695D580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35355CD-32F9-4998-B2BC-052F57E82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AD9C777-FE2D-4829-9A16-52C945E6B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F1B3A9-D2B4-40B2-A036-4F89AEF8F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F2131C-AABB-4FB5-B1AC-E8F101606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930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33779B-44D5-4BAC-B67B-0EA20276C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95D7F11-82E4-4CBD-9DFD-0849CB8FD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7A6CCD8-9FD5-40BD-A25E-AF5407C0E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4A730DE-04BE-4069-BD0F-A1E224B8BB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D144A49-3CDF-4311-BB69-33B47CDCA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984A125-8C22-4FB0-8C12-FE09E779E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4E2C426-1490-4700-9CED-EF0907F83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79D71B0-6545-433B-8DD9-DB541B70B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129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A7DF23-7DCB-4807-AE99-ED92F67CB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9E028FC-4166-4421-B4F6-218B34C34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F9B6CC9-AAC1-4441-A104-92123EA5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C1BF021-D111-4981-990B-C5BDB038F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073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C7D1B0E-5B07-49A9-9F44-2AE9D10A1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920A753-70C5-4CEB-B63F-55F10C078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CBE6B3-B9C8-47B3-8C24-DA7B5086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123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3305E-758E-4BF0-97D2-4931D54B0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88EEBA-F251-4F5E-9F2F-3DD0EE3B2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B9EFE4-FDA6-4C8C-80C0-63654F8C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CA083B-03C4-4858-85D9-F4858693E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018E9A-8F7D-491E-8AD9-A3B166190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E7C5-A64C-445D-B26D-C4AE289220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05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F53B74-8164-4B1F-B8D1-40655E0E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E398CC-3E9E-40BD-9CC8-B646D4DA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6FDC349-7F2E-40C8-9845-F3B6530DB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6699B65-913A-4092-8ECC-F1613F96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605FA29-3F51-4205-8826-93F5F555C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068CD7-540D-4ECC-A61A-3EDD5E2F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52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1BC761-C85B-423C-A167-B639A9E3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56312DC-4D71-4C1C-8D29-A1BD467EFF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72B7548-00D3-42AE-9B6D-45C5ED029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1ABD63-B68F-466E-866E-E7F932BA5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EA91BE-4D66-492E-8EC0-AC69B9B1C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A7F268-B3FA-49CD-90D9-29ACBE12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6393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878C1-C552-468D-B33C-ECD30B7E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D4D9F0-ECA7-4DC9-BC8C-58EDE1BA3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5530C3-BFC7-4D86-AB26-DAD2343AF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52C42D-B4B2-4C18-9AD4-B781D226B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66A336-7104-4B43-B377-099767D5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111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1AA5B82-8C71-40CD-923B-32C27A913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ED0533-5849-42E0-ADDA-702E37520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8B3E0E-D857-45D9-BE73-5C9322DCB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CE1495-15DB-4B28-A4C0-166F979D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0BF9F7-6079-4AF0-87EE-0610CE0A3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54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129283-44EE-4A17-846A-0E25B6439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B68D3E-C219-4FD0-A27F-3123C5491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F13D03-E124-460F-B666-2CB2963F7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AC901E-4B26-4BF4-ADDC-E329F92A2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9050FC-81C1-4374-9D88-BC1144B9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E7C5-A64C-445D-B26D-C4AE289220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64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FA3EF4-1846-4079-85CA-31B745D95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331A52-1C98-48B0-A404-A4782EB0D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2F84A78-20F2-430D-AD56-54CEF050A8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8BA02F-15BB-4683-8DC9-E2C94A9B7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ED882F-23E2-4595-B224-773364EC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4BD7AD-8C57-4687-B9E4-3741D7FF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E7C5-A64C-445D-B26D-C4AE289220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36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387AF-3B19-446D-98F9-C17E674D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9232E2A-53A4-485A-9E99-20DFA84E7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F239D8B-5673-4138-9FCD-78B295E93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4ACE9DD-FDCC-4C95-820D-1C68C08DFE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002DC87-E1AA-4381-ABB6-9C74913F8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8E19048-962A-4309-BD95-35BAC67B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6BAA3E4-AD33-4DBF-863B-1E5B39271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E910AC2-DCBD-4FEF-BF09-7BDABD85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E7C5-A64C-445D-B26D-C4AE289220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39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C30604-1E20-43EB-8C5F-D07069EE5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5436486-3471-452F-82DC-2CF50F898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22461FA-F513-4F82-B360-A43C4033B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99C73FA-FF1A-425A-B644-0AB26102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E7C5-A64C-445D-B26D-C4AE289220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950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4053F54-42F5-459D-8FCD-F3D6B861F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B1CFC36-2E05-4B26-90CE-F94DE47B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3F890BE-B7DD-46A1-B69C-70076A3EC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E7C5-A64C-445D-B26D-C4AE289220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8E6D10-1801-4E85-ACBC-0AA1B4938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4B64CB-94D1-4ADD-AB40-80860EBC2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AF1DBD3-C704-4B47-A70B-FA67634CB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7FD8737-19C5-45FF-835F-4373C2A10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E2EA38-10FD-441C-A900-B50F2CA19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79D7A0E-B23C-4D79-A04A-3FEF843BA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E7C5-A64C-445D-B26D-C4AE289220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28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92C9C9-F123-4932-A923-2627E5F41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69FFC5A-C22F-41C5-B43F-DF8C6D7E8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1CEDEC-B16E-4F6D-9AF3-CEBA2DB34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8E58CCF-DABC-4F51-A2D0-72604146C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FA2D6E-AEDE-4274-94AC-72B34C50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2B1D7B5-868C-4799-BD46-68641247F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E7C5-A64C-445D-B26D-C4AE289220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14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9E1F3D0-B45F-43F9-B3B1-7D30E9D78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A6C844-AE76-4A7C-B98B-A6ACEE08B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6D88C6-D90A-47F7-970F-21650E503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38DEA-115E-41D1-9A19-52B16840C8F8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1522D6-D720-4F32-BF86-5BD3D6E90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BA839B-B2DF-49D6-95A7-7433B1E67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E7C5-A64C-445D-B26D-C4AE2892203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4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680F8CE-4500-49CF-89DA-3B65C0CF5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6DE2C71-710C-43EC-945D-015694BDF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76A030-1970-4135-8DBE-3E850EDD8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DC096-7304-44A8-B950-AD4ED8CE2A2B}" type="datetimeFigureOut">
              <a:rPr lang="fr-FR" smtClean="0"/>
              <a:t>30/03/2020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33C692-6D51-423C-91B5-3F504A841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79096B-BD54-4F61-A6B0-6543802C1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C4DFF-AEBC-4570-942A-EA432B59AA0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1980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jmc.blogspot.com/2013/12/well-said_4856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oexisteesteblog.wordpress.com/historia-de-la-filosofia/descartes-en-media-hora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r.m.wikipedia.org/wiki/Ph%C3%A8dre_(Racine)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366992-08B9-4582-9E75-6B6EA05217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Dall’eroe Corneliano alla demolizione dell’eroe in Pascal</a:t>
            </a:r>
            <a:br>
              <a:rPr lang="it-IT" dirty="0"/>
            </a:br>
            <a:endParaRPr lang="fr-FR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E5FF26E-5A2D-4A4A-B2BC-245256393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Letteratura</a:t>
            </a:r>
            <a:r>
              <a:rPr lang="fr-FR" dirty="0"/>
              <a:t> </a:t>
            </a:r>
            <a:r>
              <a:rPr lang="fr-FR" dirty="0" err="1"/>
              <a:t>francese</a:t>
            </a:r>
            <a:r>
              <a:rPr lang="fr-FR" dirty="0"/>
              <a:t> 1</a:t>
            </a:r>
          </a:p>
          <a:p>
            <a:r>
              <a:rPr lang="fr-FR" dirty="0"/>
              <a:t>Prof. Anna Zoppellari</a:t>
            </a:r>
          </a:p>
          <a:p>
            <a:r>
              <a:rPr lang="fr-FR" dirty="0" err="1"/>
              <a:t>a.a</a:t>
            </a:r>
            <a:r>
              <a:rPr lang="fr-FR" dirty="0"/>
              <a:t>. 2019-2020</a:t>
            </a:r>
          </a:p>
        </p:txBody>
      </p:sp>
    </p:spTree>
    <p:extLst>
      <p:ext uri="{BB962C8B-B14F-4D97-AF65-F5344CB8AC3E}">
        <p14:creationId xmlns:p14="http://schemas.microsoft.com/office/powerpoint/2010/main" val="697452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CD30B0-23BE-409E-A024-1CC58831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Gesuiti</a:t>
            </a:r>
            <a:r>
              <a:rPr lang="fr-FR" dirty="0"/>
              <a:t> – </a:t>
            </a:r>
            <a:r>
              <a:rPr lang="fr-FR" dirty="0" err="1"/>
              <a:t>Giansenisti</a:t>
            </a:r>
            <a:r>
              <a:rPr lang="fr-FR" dirty="0"/>
              <a:t> – </a:t>
            </a:r>
            <a:r>
              <a:rPr lang="fr-FR" dirty="0" err="1"/>
              <a:t>Liberi</a:t>
            </a:r>
            <a:r>
              <a:rPr lang="fr-FR" dirty="0"/>
              <a:t> </a:t>
            </a:r>
            <a:r>
              <a:rPr lang="fr-FR" dirty="0" err="1"/>
              <a:t>pensatori</a:t>
            </a:r>
            <a:r>
              <a:rPr lang="fr-FR" dirty="0"/>
              <a:t> – Honnêtes hommes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9D8AAA-2C17-4AA5-AF6D-64D9AE8644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</a:t>
            </a:r>
            <a:r>
              <a:rPr lang="fr-FR" dirty="0" err="1"/>
              <a:t>principali</a:t>
            </a:r>
            <a:r>
              <a:rPr lang="fr-FR" dirty="0"/>
              <a:t> </a:t>
            </a:r>
            <a:r>
              <a:rPr lang="fr-FR" dirty="0" err="1"/>
              <a:t>linee</a:t>
            </a:r>
            <a:r>
              <a:rPr lang="fr-FR" dirty="0"/>
              <a:t> di </a:t>
            </a:r>
            <a:r>
              <a:rPr lang="fr-FR" dirty="0" err="1"/>
              <a:t>pensiero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XVII </a:t>
            </a:r>
            <a:r>
              <a:rPr lang="fr-FR" dirty="0" err="1"/>
              <a:t>secolo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732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D196CB-4B3A-47A0-BD60-D34CB201F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</a:t>
            </a:r>
            <a:r>
              <a:rPr lang="fr-FR" dirty="0" err="1"/>
              <a:t>principali</a:t>
            </a:r>
            <a:r>
              <a:rPr lang="fr-FR" dirty="0"/>
              <a:t> </a:t>
            </a:r>
            <a:r>
              <a:rPr lang="fr-FR" dirty="0" err="1"/>
              <a:t>linee</a:t>
            </a:r>
            <a:r>
              <a:rPr lang="fr-FR" dirty="0"/>
              <a:t> di </a:t>
            </a:r>
            <a:r>
              <a:rPr lang="fr-FR" dirty="0" err="1"/>
              <a:t>pensiero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XVII </a:t>
            </a:r>
            <a:r>
              <a:rPr lang="fr-FR" dirty="0" err="1"/>
              <a:t>secolo</a:t>
            </a:r>
            <a:br>
              <a:rPr lang="fr-FR" dirty="0"/>
            </a:b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D8C18E-88C5-4AD3-9D93-5F8049472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/>
              <a:t>Gesuiti</a:t>
            </a:r>
            <a:r>
              <a:rPr lang="fr-FR" dirty="0"/>
              <a:t>: </a:t>
            </a:r>
            <a:r>
              <a:rPr lang="it-IT" dirty="0"/>
              <a:t>L’uomo è libero e può guadagnarsi la salvezza tramite le opere (</a:t>
            </a:r>
            <a:r>
              <a:rPr lang="it-IT" dirty="0">
                <a:sym typeface="Wingdings" panose="05000000000000000000" pitchFamily="2" charset="2"/>
              </a:rPr>
              <a:t> volontà)</a:t>
            </a:r>
            <a:endParaRPr lang="it-IT" dirty="0"/>
          </a:p>
          <a:p>
            <a:r>
              <a:rPr lang="it-IT" dirty="0"/>
              <a:t>Giansenisti: l’uomo è predestinato e, non potendo sapere se sarà solvo o no, deve condurre una vita esemplare</a:t>
            </a:r>
          </a:p>
          <a:p>
            <a:r>
              <a:rPr lang="it-IT" dirty="0"/>
              <a:t>Liberi pensatori: </a:t>
            </a:r>
          </a:p>
          <a:p>
            <a:pPr lvl="1"/>
            <a:r>
              <a:rPr lang="it-IT" dirty="0"/>
              <a:t>Renaissance &gt; Libero pensiero &gt; Siècle </a:t>
            </a:r>
            <a:r>
              <a:rPr lang="it-IT" dirty="0" err="1"/>
              <a:t>des</a:t>
            </a:r>
            <a:r>
              <a:rPr lang="it-IT" dirty="0"/>
              <a:t> lumières</a:t>
            </a:r>
          </a:p>
          <a:p>
            <a:pPr lvl="1"/>
            <a:r>
              <a:rPr lang="it-IT" dirty="0"/>
              <a:t>Don Giovanni, la celebrazione dei piaceri della vita (epicureismo)</a:t>
            </a:r>
          </a:p>
          <a:p>
            <a:pPr lvl="1"/>
            <a:r>
              <a:rPr lang="it-IT" dirty="0" err="1"/>
              <a:t>Gassendi</a:t>
            </a:r>
            <a:r>
              <a:rPr lang="it-IT" dirty="0"/>
              <a:t>, filosofo</a:t>
            </a:r>
          </a:p>
          <a:p>
            <a:r>
              <a:rPr lang="it-IT" dirty="0" err="1"/>
              <a:t>Honnête</a:t>
            </a:r>
            <a:r>
              <a:rPr lang="it-IT" dirty="0"/>
              <a:t> </a:t>
            </a:r>
            <a:r>
              <a:rPr lang="it-IT" dirty="0" err="1"/>
              <a:t>homme</a:t>
            </a:r>
            <a:r>
              <a:rPr lang="it-IT" dirty="0"/>
              <a:t>: la ricerca del «giusto mezzo»:</a:t>
            </a:r>
          </a:p>
          <a:p>
            <a:pPr lvl="1"/>
            <a:r>
              <a:rPr lang="it-IT" dirty="0"/>
              <a:t>Baldassarre di Castiglione, </a:t>
            </a:r>
            <a:r>
              <a:rPr lang="it-IT" i="1" dirty="0"/>
              <a:t>Il Cortigiano, </a:t>
            </a:r>
            <a:r>
              <a:rPr lang="it-IT" dirty="0"/>
              <a:t>1528</a:t>
            </a:r>
          </a:p>
          <a:p>
            <a:pPr lvl="1"/>
            <a:r>
              <a:rPr lang="it-IT" dirty="0" err="1"/>
              <a:t>Philante</a:t>
            </a:r>
            <a:r>
              <a:rPr lang="it-IT" dirty="0"/>
              <a:t> in Molière, </a:t>
            </a:r>
            <a:r>
              <a:rPr lang="it-IT" i="1" dirty="0"/>
              <a:t>Le </a:t>
            </a:r>
            <a:r>
              <a:rPr lang="it-IT" i="1" dirty="0" err="1"/>
              <a:t>Misanthrope</a:t>
            </a:r>
            <a:r>
              <a:rPr lang="it-IT" dirty="0"/>
              <a:t>, 1666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0748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8F2B5E-CC1F-4409-AB6D-079642CD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Pascal</a:t>
            </a:r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5A63C813-D31C-4F87-BB35-4397D7979A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658172" y="987425"/>
            <a:ext cx="3222231" cy="4873625"/>
          </a:xfrm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A950D7F-AC4D-4C5E-AF6A-1E6818CE1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279228"/>
            <a:ext cx="3932237" cy="2589760"/>
          </a:xfrm>
        </p:spPr>
        <p:txBody>
          <a:bodyPr>
            <a:normAutofit/>
          </a:bodyPr>
          <a:lstStyle/>
          <a:p>
            <a:r>
              <a:rPr lang="fr-FR" sz="2000" dirty="0"/>
              <a:t>o </a:t>
            </a:r>
            <a:r>
              <a:rPr lang="fr-FR" sz="2000" dirty="0" err="1"/>
              <a:t>dell’ignoranza</a:t>
            </a:r>
            <a:r>
              <a:rPr lang="fr-FR" sz="2000" dirty="0"/>
              <a:t> di </a:t>
            </a:r>
            <a:r>
              <a:rPr lang="fr-FR" sz="2000" dirty="0" err="1"/>
              <a:t>sé</a:t>
            </a:r>
            <a:r>
              <a:rPr lang="fr-FR" sz="2000" dirty="0"/>
              <a:t> </a:t>
            </a:r>
            <a:r>
              <a:rPr lang="fr-FR" sz="2000" dirty="0" err="1"/>
              <a:t>stessi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94894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AC1CCF-8155-4B66-96F2-E044447FA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Oltre</a:t>
            </a:r>
            <a:r>
              <a:rPr lang="fr-FR" dirty="0"/>
              <a:t> </a:t>
            </a:r>
            <a:r>
              <a:rPr lang="fr-FR" dirty="0" err="1"/>
              <a:t>Cartesio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8D69B-C470-4606-86D8-A45BCA1E0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sz="4500" b="1" dirty="0"/>
              <a:t>il punto di partenza di Pascal è rigorosamente cartesiano: </a:t>
            </a:r>
          </a:p>
          <a:p>
            <a:pPr marL="0" indent="0" algn="ctr">
              <a:buNone/>
            </a:pPr>
            <a:r>
              <a:rPr lang="it-IT" sz="4500" b="1" dirty="0"/>
              <a:t>IO = il mio pensiero</a:t>
            </a:r>
          </a:p>
          <a:p>
            <a:pPr marL="0" indent="0">
              <a:buNone/>
            </a:pPr>
            <a:r>
              <a:rPr lang="it-IT" sz="4500" b="1" dirty="0"/>
              <a:t>Una realtà quasi esclusivamente mentale</a:t>
            </a:r>
          </a:p>
          <a:p>
            <a:pPr marL="0" indent="0" algn="ctr">
              <a:buNone/>
            </a:pPr>
            <a:r>
              <a:rPr lang="it-IT" sz="4500" b="1" dirty="0"/>
              <a:t>MA</a:t>
            </a:r>
          </a:p>
          <a:p>
            <a:pPr marL="0" indent="0">
              <a:buNone/>
            </a:pPr>
            <a:r>
              <a:rPr lang="it-IT" sz="4500" b="1" dirty="0"/>
              <a:t>Ci sono momenti in cui percepiamo l’ampiezza della nostra vita interiore</a:t>
            </a:r>
          </a:p>
          <a:p>
            <a:pPr marL="0" indent="0" algn="ctr">
              <a:buNone/>
            </a:pPr>
            <a:r>
              <a:rPr lang="it-IT" sz="4500" b="1" dirty="0"/>
              <a:t>≠</a:t>
            </a:r>
          </a:p>
          <a:p>
            <a:pPr marL="0" indent="0">
              <a:buNone/>
            </a:pPr>
            <a:r>
              <a:rPr lang="it-IT" sz="4500" b="1" dirty="0"/>
              <a:t>- Altri momenti in cui tutto si offusca, </a:t>
            </a:r>
          </a:p>
          <a:p>
            <a:pPr marL="0" indent="0">
              <a:buNone/>
            </a:pPr>
            <a:r>
              <a:rPr lang="it-IT" sz="4500" b="1" dirty="0"/>
              <a:t>- in cui non percepiamo più nulla</a:t>
            </a:r>
          </a:p>
          <a:p>
            <a:pPr marL="0" indent="0">
              <a:buNone/>
            </a:pPr>
            <a:r>
              <a:rPr lang="it-IT" sz="4500" b="1" dirty="0"/>
              <a:t>- in cui viviamo in un tragico silenzio (il silenzio di Dio)</a:t>
            </a:r>
          </a:p>
          <a:p>
            <a:pPr marL="0" indent="0">
              <a:buNone/>
            </a:pPr>
            <a:r>
              <a:rPr lang="it-IT" sz="4500" b="1" dirty="0">
                <a:sym typeface="Wingdings" panose="05000000000000000000" pitchFamily="2" charset="2"/>
              </a:rPr>
              <a:t></a:t>
            </a:r>
            <a:r>
              <a:rPr lang="it-IT" sz="4500" b="1" dirty="0"/>
              <a:t> non sappiamo più chi siamo e le domande diventano:</a:t>
            </a:r>
          </a:p>
          <a:p>
            <a:pPr marL="0" indent="0" algn="ctr">
              <a:buNone/>
            </a:pPr>
            <a:r>
              <a:rPr lang="fr-FR" sz="4500" b="1" dirty="0"/>
              <a:t>qui sommes-nous?</a:t>
            </a:r>
            <a:endParaRPr lang="it-IT" sz="4500" b="1" dirty="0"/>
          </a:p>
          <a:p>
            <a:pPr marL="0" indent="0" algn="ctr">
              <a:buNone/>
            </a:pPr>
            <a:r>
              <a:rPr lang="fr-FR" sz="4500" b="1" dirty="0"/>
              <a:t>Qu’est-ce le “moi”?</a:t>
            </a:r>
            <a:endParaRPr lang="it-IT" sz="4500" b="1" dirty="0"/>
          </a:p>
          <a:p>
            <a:pPr marL="0" indent="0" algn="ctr">
              <a:buNone/>
            </a:pPr>
            <a:r>
              <a:rPr lang="it-IT" sz="4500" b="1" dirty="0" err="1"/>
              <a:t>Où</a:t>
            </a:r>
            <a:r>
              <a:rPr lang="it-IT" sz="4500" b="1" dirty="0"/>
              <a:t> est ce “</a:t>
            </a:r>
            <a:r>
              <a:rPr lang="it-IT" sz="4500" b="1" dirty="0" err="1"/>
              <a:t>moi</a:t>
            </a:r>
            <a:r>
              <a:rPr lang="it-IT" sz="4500" b="1" dirty="0"/>
              <a:t>”? (688)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41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3AA324-5EDA-467B-B890-C48401D8709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213945" y="1122362"/>
            <a:ext cx="10137228" cy="5215375"/>
          </a:xfrm>
        </p:spPr>
        <p:txBody>
          <a:bodyPr>
            <a:noAutofit/>
          </a:bodyPr>
          <a:lstStyle/>
          <a:p>
            <a:pPr lvl="0"/>
            <a:r>
              <a:rPr lang="it-IT" b="1" dirty="0"/>
              <a:t>I. Il concetto di individuo nel XVII secolo </a:t>
            </a:r>
            <a:br>
              <a:rPr lang="it-IT" b="1" dirty="0"/>
            </a:br>
            <a:r>
              <a:rPr lang="it-IT" b="1" dirty="0"/>
              <a:t>II. La libertà in </a:t>
            </a:r>
            <a:r>
              <a:rPr lang="it-IT" b="1" dirty="0" err="1"/>
              <a:t>Corneille</a:t>
            </a:r>
            <a:br>
              <a:rPr lang="it-IT" b="1" dirty="0"/>
            </a:br>
            <a:r>
              <a:rPr lang="it-IT" b="1" dirty="0"/>
              <a:t>III. Giansenismo, Libero pensiero, </a:t>
            </a:r>
            <a:r>
              <a:rPr lang="fr-FR" b="1" dirty="0"/>
              <a:t>Honnête homme</a:t>
            </a:r>
            <a:br>
              <a:rPr lang="it-IT" b="1" dirty="0"/>
            </a:br>
            <a:r>
              <a:rPr lang="it-IT" b="1" dirty="0"/>
              <a:t>IV. Pascal ovvero l’ignoranza di sé stessi</a:t>
            </a:r>
            <a:br>
              <a:rPr lang="it-IT" sz="3200" dirty="0"/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17707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8FD147-4B5F-403F-B541-FB3B0DAB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« Cogito ergo </a:t>
            </a:r>
            <a:r>
              <a:rPr lang="fr-FR" sz="3600" b="1" dirty="0" err="1"/>
              <a:t>sum</a:t>
            </a:r>
            <a:r>
              <a:rPr lang="fr-FR" sz="3600" b="1" dirty="0"/>
              <a:t> »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73B7EE81-3256-4A77-B47F-4DBEDF865C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919788" y="2154237"/>
            <a:ext cx="4699000" cy="2540000"/>
          </a:xfrm>
        </p:spPr>
      </p:pic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F4F87E-10B5-4BE4-AAAF-E535048C5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310758"/>
            <a:ext cx="3932237" cy="2558229"/>
          </a:xfrm>
        </p:spPr>
        <p:txBody>
          <a:bodyPr>
            <a:normAutofit/>
          </a:bodyPr>
          <a:lstStyle/>
          <a:p>
            <a:r>
              <a:rPr lang="it-IT" sz="4000" dirty="0"/>
              <a:t>la mia esistenza è basata su me stesso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5999FCD-4B11-4378-8949-B8E30A8EE476}"/>
              </a:ext>
            </a:extLst>
          </p:cNvPr>
          <p:cNvSpPr txBox="1"/>
          <p:nvPr/>
        </p:nvSpPr>
        <p:spPr>
          <a:xfrm>
            <a:off x="5919788" y="835572"/>
            <a:ext cx="469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In origine </a:t>
            </a:r>
            <a:r>
              <a:rPr lang="fr-FR" sz="3200" b="1" dirty="0" err="1"/>
              <a:t>era</a:t>
            </a:r>
            <a:r>
              <a:rPr lang="fr-FR" sz="3200" b="1" dirty="0"/>
              <a:t> Descartes…</a:t>
            </a:r>
          </a:p>
        </p:txBody>
      </p:sp>
    </p:spTree>
    <p:extLst>
      <p:ext uri="{BB962C8B-B14F-4D97-AF65-F5344CB8AC3E}">
        <p14:creationId xmlns:p14="http://schemas.microsoft.com/office/powerpoint/2010/main" val="224846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9A463A-6CBD-4940-89D1-24D855EFC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ym typeface="Wingdings" panose="05000000000000000000" pitchFamily="2" charset="2"/>
              </a:rPr>
              <a:t></a:t>
            </a:r>
            <a:br>
              <a:rPr lang="it-IT" dirty="0">
                <a:sym typeface="Wingdings" panose="05000000000000000000" pitchFamily="2" charset="2"/>
              </a:rPr>
            </a:br>
            <a:r>
              <a:rPr lang="it-IT" dirty="0"/>
              <a:t>Qui </a:t>
            </a:r>
            <a:r>
              <a:rPr lang="it-IT" dirty="0" err="1"/>
              <a:t>suis</a:t>
            </a:r>
            <a:r>
              <a:rPr lang="it-IT" dirty="0"/>
              <a:t>-je? (&lt; Montaigne, XVI)</a:t>
            </a:r>
            <a:endParaRPr lang="fr-FR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75F6198-02E5-40C1-BDD3-DA6BB05136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rgbClr val="FF0000"/>
                </a:solidFill>
              </a:rPr>
              <a:t>Una questione di fondo della produzione artistica del XVII secolo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33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BEF3E4-FEEA-4DFC-BF69-DDC26260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IO BAROCCO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33817D-5F77-4F75-B51A-E7266E959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io </a:t>
            </a:r>
            <a:r>
              <a:rPr lang="it-IT" b="1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dell’affabulazione</a:t>
            </a:r>
            <a:r>
              <a:rPr lang="it-IT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it-IT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 un io che si cerca </a:t>
            </a:r>
          </a:p>
          <a:p>
            <a:r>
              <a:rPr lang="it-IT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 insegue gli andirivieni del pensiero (cfr. Montaigne) </a:t>
            </a:r>
          </a:p>
          <a:p>
            <a:r>
              <a:rPr lang="it-IT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delle vicissitudini delle storie  (il romanzo barocco). </a:t>
            </a:r>
          </a:p>
          <a:p>
            <a:endParaRPr lang="it-IT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4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L’IO barocco ≈ scetticismo di  Montaigne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05921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7611FC-9649-4CF9-8C8F-D34B90758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BAROCCO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832565-435A-40F6-AAFD-59CD977D7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6000" dirty="0" err="1"/>
              <a:t>L’io</a:t>
            </a:r>
            <a:r>
              <a:rPr lang="fr-FR" sz="6000" dirty="0"/>
              <a:t> </a:t>
            </a:r>
            <a:r>
              <a:rPr lang="fr-FR" sz="6000" dirty="0" err="1"/>
              <a:t>barocco</a:t>
            </a:r>
            <a:endParaRPr lang="fr-FR" sz="6000" dirty="0"/>
          </a:p>
          <a:p>
            <a:r>
              <a:rPr lang="it-IT" sz="6000" dirty="0"/>
              <a:t>si cerca senza trovarsi, </a:t>
            </a:r>
          </a:p>
          <a:p>
            <a:r>
              <a:rPr lang="it-IT" sz="6000" dirty="0"/>
              <a:t>si nasconde, </a:t>
            </a:r>
          </a:p>
          <a:p>
            <a:r>
              <a:rPr lang="it-IT" sz="6000" dirty="0"/>
              <a:t>è il teatro nel teatro.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17309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2AC855-D03E-4BC2-BA0A-57BA40A5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Corneille e Descartes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4EB577-9E5D-48D2-BE62-B6633D89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dirty="0"/>
              <a:t>In </a:t>
            </a:r>
            <a:r>
              <a:rPr lang="it-IT" sz="3600" dirty="0" err="1"/>
              <a:t>Corneille</a:t>
            </a:r>
            <a:r>
              <a:rPr lang="it-IT" sz="3600" dirty="0"/>
              <a:t>: l’IO è immutabile, </a:t>
            </a:r>
          </a:p>
          <a:p>
            <a:r>
              <a:rPr lang="it-IT" sz="3600" dirty="0"/>
              <a:t>non si altera nemmeno nella catastrofe</a:t>
            </a:r>
          </a:p>
          <a:p>
            <a:pPr marL="457200" lvl="1" indent="0">
              <a:buNone/>
            </a:pPr>
            <a:r>
              <a:rPr lang="it-IT" sz="3200" dirty="0">
                <a:sym typeface="Wingdings" panose="05000000000000000000" pitchFamily="2" charset="2"/>
              </a:rPr>
              <a:t></a:t>
            </a:r>
            <a:r>
              <a:rPr lang="it-IT" sz="3200" dirty="0"/>
              <a:t> è eroico</a:t>
            </a:r>
          </a:p>
          <a:p>
            <a:pPr marL="457200" lvl="1" indent="0">
              <a:buNone/>
            </a:pPr>
            <a:r>
              <a:rPr lang="it-IT" sz="3200" dirty="0">
                <a:sym typeface="Wingdings" panose="05000000000000000000" pitchFamily="2" charset="2"/>
              </a:rPr>
              <a:t></a:t>
            </a:r>
            <a:r>
              <a:rPr lang="it-IT" sz="3200" dirty="0"/>
              <a:t>fatto di volontà</a:t>
            </a:r>
          </a:p>
          <a:p>
            <a:pPr marL="457200" lvl="1" indent="0">
              <a:buNone/>
            </a:pPr>
            <a:r>
              <a:rPr lang="it-IT" sz="3200" dirty="0">
                <a:sym typeface="Wingdings" panose="05000000000000000000" pitchFamily="2" charset="2"/>
              </a:rPr>
              <a:t></a:t>
            </a:r>
            <a:r>
              <a:rPr lang="it-IT" sz="3200" dirty="0"/>
              <a:t> di volontà di volontà</a:t>
            </a:r>
          </a:p>
          <a:p>
            <a:pPr marL="0" indent="0" algn="ctr">
              <a:buNone/>
            </a:pPr>
            <a:r>
              <a:rPr lang="it-IT" sz="5400" b="1" dirty="0">
                <a:solidFill>
                  <a:srgbClr val="FF0000"/>
                </a:solidFill>
              </a:rPr>
              <a:t>è volontà pura</a:t>
            </a:r>
            <a:endParaRPr lang="it-IT" sz="54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4393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0ECD6E1-2B4A-449B-B9DA-EF71737DC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</a:t>
            </a:r>
            <a:r>
              <a:rPr lang="fr-FR" dirty="0" err="1"/>
              <a:t>eroismo</a:t>
            </a:r>
            <a:r>
              <a:rPr lang="fr-FR" dirty="0"/>
              <a:t> </a:t>
            </a:r>
            <a:r>
              <a:rPr lang="fr-FR" dirty="0" err="1"/>
              <a:t>tragico</a:t>
            </a:r>
            <a:r>
              <a:rPr lang="fr-FR" dirty="0"/>
              <a:t> di Racine </a:t>
            </a:r>
          </a:p>
        </p:txBody>
      </p:sp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id="{6A4AA053-2468-493D-B731-04D889FAC4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80012" y="1420486"/>
            <a:ext cx="6172200" cy="4217670"/>
          </a:xfrm>
        </p:spPr>
      </p:pic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0700C3C5-CF69-4786-A55A-B113A3ECA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4430110"/>
            <a:ext cx="3932237" cy="1438878"/>
          </a:xfrm>
        </p:spPr>
        <p:txBody>
          <a:bodyPr>
            <a:normAutofit/>
          </a:bodyPr>
          <a:lstStyle/>
          <a:p>
            <a:r>
              <a:rPr lang="it-IT" sz="2800" dirty="0"/>
              <a:t>Degli eroi che  non riescono a controllare se stessi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5895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589BC0-1D60-4735-8F4C-EAB2D832A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Pascal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FCD9B8-B523-4080-8E87-59094C25E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429: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Voilà ce qui me trouble. Je regarde de toutes parts, et je ne vois partout qu’obscurité. La nature ne m’offre rien qui ne soit matière de doute et d’inquiétude.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9EA128F-D155-4284-86E1-69A72D0FC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4572000"/>
            <a:ext cx="3932237" cy="1296988"/>
          </a:xfrm>
        </p:spPr>
        <p:txBody>
          <a:bodyPr>
            <a:normAutofit/>
          </a:bodyPr>
          <a:lstStyle/>
          <a:p>
            <a:r>
              <a:rPr lang="fr-FR" sz="3200" dirty="0"/>
              <a:t>La </a:t>
            </a:r>
            <a:r>
              <a:rPr lang="fr-FR" sz="3200" dirty="0" err="1"/>
              <a:t>sfiducia</a:t>
            </a:r>
            <a:r>
              <a:rPr lang="fr-FR" sz="3200" dirty="0"/>
              <a:t> </a:t>
            </a:r>
            <a:r>
              <a:rPr lang="fr-FR" sz="3200" dirty="0" err="1"/>
              <a:t>nell’uomo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702915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446</Words>
  <Application>Microsoft Office PowerPoint</Application>
  <PresentationFormat>Widescreen</PresentationFormat>
  <Paragraphs>64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Tema di Office</vt:lpstr>
      <vt:lpstr>Personalizza struttura</vt:lpstr>
      <vt:lpstr>Dall’eroe Corneliano alla demolizione dell’eroe in Pascal </vt:lpstr>
      <vt:lpstr>I. Il concetto di individuo nel XVII secolo  II. La libertà in Corneille III. Giansenismo, Libero pensiero, Honnête homme IV. Pascal ovvero l’ignoranza di sé stessi </vt:lpstr>
      <vt:lpstr>« Cogito ergo sum »</vt:lpstr>
      <vt:lpstr> Qui suis-je? (&lt; Montaigne, XVI)</vt:lpstr>
      <vt:lpstr>IO BAROCCO</vt:lpstr>
      <vt:lpstr>BAROCCO</vt:lpstr>
      <vt:lpstr>Corneille e Descartes</vt:lpstr>
      <vt:lpstr>L’eroismo tragico di Racine </vt:lpstr>
      <vt:lpstr>Pascal</vt:lpstr>
      <vt:lpstr>Gesuiti – Giansenisti – Liberi pensatori – Honnêtes hommes</vt:lpstr>
      <vt:lpstr>Le principali linee di pensiero del XVII secolo </vt:lpstr>
      <vt:lpstr>Pascal</vt:lpstr>
      <vt:lpstr>Oltre Cartesio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Dall’eroe Corneliano alla demolizione dell’eroe in Pascal</dc:title>
  <dc:creator>Anna Zoppellari</dc:creator>
  <cp:lastModifiedBy>Anna Zoppellari</cp:lastModifiedBy>
  <cp:revision>17</cp:revision>
  <dcterms:created xsi:type="dcterms:W3CDTF">2020-03-29T22:30:59Z</dcterms:created>
  <dcterms:modified xsi:type="dcterms:W3CDTF">2020-03-30T15:39:06Z</dcterms:modified>
</cp:coreProperties>
</file>