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1E5D-AB45-A54F-ACB6-A530FF32A5DE}" type="datetimeFigureOut">
              <a:rPr lang="it-IT" smtClean="0"/>
              <a:t>31/03/20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EF532-27EC-E342-8830-DADE63BC188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4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EF532-27EC-E342-8830-DADE63BC188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22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34AD-2E63-CD43-B8A3-E7E301E38533}" type="datetimeFigureOut">
              <a:rPr lang="it-IT" smtClean="0"/>
              <a:t>31/03/20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162-0506-8742-8DC1-4202E68174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16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34AD-2E63-CD43-B8A3-E7E301E38533}" type="datetimeFigureOut">
              <a:rPr lang="it-IT" smtClean="0"/>
              <a:t>31/03/20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162-0506-8742-8DC1-4202E68174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17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34AD-2E63-CD43-B8A3-E7E301E38533}" type="datetimeFigureOut">
              <a:rPr lang="it-IT" smtClean="0"/>
              <a:t>31/03/20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162-0506-8742-8DC1-4202E68174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82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34AD-2E63-CD43-B8A3-E7E301E38533}" type="datetimeFigureOut">
              <a:rPr lang="it-IT" smtClean="0"/>
              <a:t>31/03/20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162-0506-8742-8DC1-4202E68174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69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34AD-2E63-CD43-B8A3-E7E301E38533}" type="datetimeFigureOut">
              <a:rPr lang="it-IT" smtClean="0"/>
              <a:t>31/03/20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162-0506-8742-8DC1-4202E68174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66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34AD-2E63-CD43-B8A3-E7E301E38533}" type="datetimeFigureOut">
              <a:rPr lang="it-IT" smtClean="0"/>
              <a:t>31/03/20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162-0506-8742-8DC1-4202E68174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82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34AD-2E63-CD43-B8A3-E7E301E38533}" type="datetimeFigureOut">
              <a:rPr lang="it-IT" smtClean="0"/>
              <a:t>31/03/20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162-0506-8742-8DC1-4202E68174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41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34AD-2E63-CD43-B8A3-E7E301E38533}" type="datetimeFigureOut">
              <a:rPr lang="it-IT" smtClean="0"/>
              <a:t>31/03/20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162-0506-8742-8DC1-4202E68174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47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34AD-2E63-CD43-B8A3-E7E301E38533}" type="datetimeFigureOut">
              <a:rPr lang="it-IT" smtClean="0"/>
              <a:t>31/03/20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162-0506-8742-8DC1-4202E68174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5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34AD-2E63-CD43-B8A3-E7E301E38533}" type="datetimeFigureOut">
              <a:rPr lang="it-IT" smtClean="0"/>
              <a:t>31/03/20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162-0506-8742-8DC1-4202E68174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52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34AD-2E63-CD43-B8A3-E7E301E38533}" type="datetimeFigureOut">
              <a:rPr lang="it-IT" smtClean="0"/>
              <a:t>31/03/20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162-0506-8742-8DC1-4202E68174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81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634AD-2E63-CD43-B8A3-E7E301E38533}" type="datetimeFigureOut">
              <a:rPr lang="it-IT" smtClean="0"/>
              <a:t>31/03/20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A162-0506-8742-8DC1-4202E68174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06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472443"/>
            <a:ext cx="7772400" cy="1470025"/>
          </a:xfrm>
        </p:spPr>
        <p:txBody>
          <a:bodyPr/>
          <a:lstStyle/>
          <a:p>
            <a:r>
              <a:rPr lang="it-IT" dirty="0" smtClean="0"/>
              <a:t>Teorie del servizio sociale e politiche sociali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56577" y="5257078"/>
            <a:ext cx="6400800" cy="93352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aa. 2019-2020</a:t>
            </a:r>
          </a:p>
          <a:p>
            <a:r>
              <a:rPr lang="it-IT" sz="2400" dirty="0" smtClean="0"/>
              <a:t>Prof. Luigi Gui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57524" y="2571774"/>
            <a:ext cx="5985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Corso di laurea magistrale in  Servizio sociale, politiche sociali, </a:t>
            </a:r>
          </a:p>
          <a:p>
            <a:r>
              <a:rPr lang="it-IT" dirty="0" smtClean="0"/>
              <a:t>programmazione e gestione dei servizi.  LM87</a:t>
            </a:r>
            <a:endParaRPr lang="it-IT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134604"/>
              </p:ext>
            </p:extLst>
          </p:nvPr>
        </p:nvGraphicFramePr>
        <p:xfrm>
          <a:off x="330755" y="302195"/>
          <a:ext cx="5854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o" r:id="rId3" imgW="5854700" imgH="914400" progId="Word.Document.12">
                  <p:embed/>
                </p:oleObj>
              </mc:Choice>
              <mc:Fallback>
                <p:oleObj name="Documento" r:id="rId3" imgW="5854700" imgH="91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755" y="302195"/>
                        <a:ext cx="5854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177" y="302195"/>
            <a:ext cx="2229135" cy="19995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0289" y="6005932"/>
            <a:ext cx="250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Altervisione. Word Work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71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2"/>
    </mc:Choice>
    <mc:Fallback xmlns="">
      <p:transition xmlns:p14="http://schemas.microsoft.com/office/powerpoint/2010/main" spd="slow" advTm="168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12885"/>
            <a:ext cx="8229600" cy="1665351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0000FF"/>
                </a:solidFill>
              </a:rPr>
              <a:t>confermare </a:t>
            </a:r>
            <a:r>
              <a:rPr lang="it-IT" sz="2800" dirty="0" smtClean="0"/>
              <a:t>nella memoria del pensiero </a:t>
            </a:r>
            <a:r>
              <a:rPr lang="it-IT" sz="2800" dirty="0" smtClean="0">
                <a:solidFill>
                  <a:srgbClr val="FF0000"/>
                </a:solidFill>
              </a:rPr>
              <a:t>simbolico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0000FF"/>
                </a:solidFill>
              </a:rPr>
              <a:t>apprendimenti</a:t>
            </a:r>
            <a:r>
              <a:rPr lang="it-IT" sz="2800" dirty="0" smtClean="0"/>
              <a:t> già presenti ma </a:t>
            </a:r>
            <a:r>
              <a:rPr lang="it-IT" sz="2800" dirty="0" smtClean="0">
                <a:solidFill>
                  <a:srgbClr val="FF0000"/>
                </a:solidFill>
              </a:rPr>
              <a:t>impliciti 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/>
              <a:t>e nuovi apprendimenti.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501" y="1590675"/>
            <a:ext cx="2929262" cy="294526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91960" y="565770"/>
            <a:ext cx="24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ANNOTARE PER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4738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44244" y="279136"/>
            <a:ext cx="8191573" cy="6463309"/>
          </a:xfrm>
          <a:prstGeom prst="rect">
            <a:avLst/>
          </a:prstGeom>
          <a:ln w="57150" cmpd="sng">
            <a:solidFill>
              <a:srgbClr val="FF6C4D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  <a:r>
              <a:rPr lang="it-IT" dirty="0" smtClean="0"/>
              <a:t>Dimensione </a:t>
            </a:r>
            <a:r>
              <a:rPr lang="it-IT" dirty="0"/>
              <a:t>del testo scritto 		(fra le 10.000 e le 15.000 battute)</a:t>
            </a:r>
          </a:p>
          <a:p>
            <a:r>
              <a:rPr lang="it-IT" dirty="0"/>
              <a:t> </a:t>
            </a:r>
            <a:endParaRPr lang="it-IT" b="1" dirty="0"/>
          </a:p>
          <a:p>
            <a:r>
              <a:rPr lang="it-IT" b="1" dirty="0"/>
              <a:t>Dati strutturali 	</a:t>
            </a:r>
            <a:r>
              <a:rPr lang="it-IT" dirty="0"/>
              <a:t>Sede </a:t>
            </a:r>
            <a:r>
              <a:rPr lang="it-IT" dirty="0" smtClean="0"/>
              <a:t>dell’incontro, </a:t>
            </a:r>
            <a:r>
              <a:rPr lang="it-IT" b="1" dirty="0" smtClean="0"/>
              <a:t> </a:t>
            </a:r>
            <a:r>
              <a:rPr lang="it-IT" dirty="0" smtClean="0"/>
              <a:t>Orario </a:t>
            </a:r>
            <a:r>
              <a:rPr lang="it-IT" dirty="0"/>
              <a:t>di inizio e fine </a:t>
            </a:r>
            <a:r>
              <a:rPr lang="it-IT" dirty="0" smtClean="0"/>
              <a:t>incontro, Presenti </a:t>
            </a:r>
            <a:endParaRPr lang="it-IT" dirty="0"/>
          </a:p>
          <a:p>
            <a:endParaRPr lang="it-IT" b="1" dirty="0" smtClean="0"/>
          </a:p>
          <a:p>
            <a:r>
              <a:rPr lang="it-IT" b="1" dirty="0" smtClean="0"/>
              <a:t>Ruoli assegnati</a:t>
            </a:r>
            <a:r>
              <a:rPr lang="it-IT" dirty="0" smtClean="0"/>
              <a:t>  </a:t>
            </a:r>
          </a:p>
          <a:p>
            <a:r>
              <a:rPr lang="it-IT" dirty="0" smtClean="0"/>
              <a:t>Narratore    </a:t>
            </a:r>
            <a:r>
              <a:rPr lang="it-IT" i="1" dirty="0" smtClean="0"/>
              <a:t>T</a:t>
            </a:r>
            <a:r>
              <a:rPr lang="it-IT" i="1" dirty="0"/>
              <a:t>.</a:t>
            </a:r>
            <a:r>
              <a:rPr lang="it-IT" i="1" dirty="0" smtClean="0"/>
              <a:t> Sempronio</a:t>
            </a:r>
            <a:r>
              <a:rPr lang="it-IT" dirty="0" smtClean="0"/>
              <a:t>, </a:t>
            </a:r>
          </a:p>
          <a:p>
            <a:r>
              <a:rPr lang="it-IT" dirty="0" smtClean="0"/>
              <a:t>Facilitatore  </a:t>
            </a:r>
            <a:r>
              <a:rPr lang="it-IT" i="1" dirty="0" smtClean="0"/>
              <a:t>S.  Caio</a:t>
            </a:r>
            <a:r>
              <a:rPr lang="it-IT" dirty="0" smtClean="0"/>
              <a:t>, </a:t>
            </a:r>
          </a:p>
          <a:p>
            <a:r>
              <a:rPr lang="it-IT" dirty="0" smtClean="0"/>
              <a:t>Annotatore  </a:t>
            </a:r>
            <a:r>
              <a:rPr lang="it-IT" i="1" dirty="0" smtClean="0"/>
              <a:t>C. Tizio</a:t>
            </a:r>
            <a:endParaRPr lang="it-IT" i="1" dirty="0"/>
          </a:p>
          <a:p>
            <a:r>
              <a:rPr lang="it-IT" dirty="0"/>
              <a:t> </a:t>
            </a:r>
          </a:p>
          <a:p>
            <a:r>
              <a:rPr lang="it-IT" b="1" dirty="0"/>
              <a:t>Caso narrato</a:t>
            </a:r>
            <a:r>
              <a:rPr lang="it-IT" dirty="0"/>
              <a:t>				(fra le 2000 e le 3000 battute)</a:t>
            </a:r>
          </a:p>
          <a:p>
            <a:r>
              <a:rPr lang="it-IT" dirty="0"/>
              <a:t>(per tratti essenziali )</a:t>
            </a:r>
          </a:p>
          <a:p>
            <a:r>
              <a:rPr lang="it-IT" dirty="0"/>
              <a:t> </a:t>
            </a:r>
          </a:p>
          <a:p>
            <a:r>
              <a:rPr lang="it-IT" b="1" dirty="0"/>
              <a:t>Dilemma evidenziato</a:t>
            </a:r>
            <a:r>
              <a:rPr lang="it-IT" dirty="0"/>
              <a:t>   		(fra le 500 e le 1000 battute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b="1" dirty="0"/>
              <a:t>Analogie evocate</a:t>
            </a:r>
            <a:r>
              <a:rPr lang="it-IT" dirty="0"/>
              <a:t>   			(fra le 3000 e le 6000 battute)</a:t>
            </a:r>
          </a:p>
          <a:p>
            <a:r>
              <a:rPr lang="it-IT" dirty="0"/>
              <a:t>(brevi  narrazioni analoghe per il dilemma affrontato)</a:t>
            </a:r>
          </a:p>
          <a:p>
            <a:r>
              <a:rPr lang="it-IT" dirty="0"/>
              <a:t> </a:t>
            </a:r>
          </a:p>
          <a:p>
            <a:r>
              <a:rPr lang="it-IT" b="1" dirty="0"/>
              <a:t>Prefigurazioni</a:t>
            </a:r>
            <a:r>
              <a:rPr lang="it-IT" dirty="0"/>
              <a:t>  			(fra le 2000 e le 4000 battute)</a:t>
            </a:r>
          </a:p>
          <a:p>
            <a:r>
              <a:rPr lang="it-IT" dirty="0"/>
              <a:t> </a:t>
            </a:r>
            <a:endParaRPr lang="it-IT" b="1" dirty="0"/>
          </a:p>
          <a:p>
            <a:r>
              <a:rPr lang="it-IT" b="1" dirty="0"/>
              <a:t>Azioni cruciali  </a:t>
            </a:r>
          </a:p>
          <a:p>
            <a:r>
              <a:rPr lang="it-IT" dirty="0"/>
              <a:t>					</a:t>
            </a:r>
          </a:p>
          <a:p>
            <a:r>
              <a:rPr lang="it-IT" dirty="0"/>
              <a:t>Apprendimenti su: 		“poter fare”  		(circa 700 battute)</a:t>
            </a:r>
          </a:p>
          <a:p>
            <a:r>
              <a:rPr lang="it-IT" dirty="0"/>
              <a:t>				“poter essere”		(circa 700 battute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854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WORD WORK </a:t>
            </a:r>
            <a:r>
              <a:rPr lang="it-IT" sz="2700" dirty="0"/>
              <a:t>(E. </a:t>
            </a:r>
            <a:r>
              <a:rPr lang="it-IT" sz="2700" dirty="0" err="1"/>
              <a:t>Kolar</a:t>
            </a:r>
            <a:r>
              <a:rPr lang="it-IT" sz="2700" dirty="0"/>
              <a:t>)</a:t>
            </a:r>
            <a:br>
              <a:rPr lang="it-IT" sz="2700" dirty="0"/>
            </a:br>
            <a:endParaRPr lang="it-IT" sz="27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5371" y="1600200"/>
            <a:ext cx="873581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3 prospettive … tra il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dire</a:t>
            </a:r>
            <a:r>
              <a:rPr lang="it-IT" dirty="0" smtClean="0"/>
              <a:t> e il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fare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/>
              <a:t>	</a:t>
            </a:r>
            <a:endParaRPr lang="it-IT" sz="2400" dirty="0"/>
          </a:p>
          <a:p>
            <a:pPr marL="0" indent="0">
              <a:buNone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speculativa</a:t>
            </a:r>
            <a:r>
              <a:rPr lang="it-IT" sz="2400" dirty="0" smtClean="0"/>
              <a:t> 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tecnica</a:t>
            </a:r>
            <a:r>
              <a:rPr lang="it-IT" sz="2400" dirty="0" smtClean="0"/>
              <a:t> vocazione operativa  “spazio interstiziale”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Circolare – 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teoria</a:t>
            </a:r>
            <a:r>
              <a:rPr lang="it-IT" sz="2400" dirty="0" smtClean="0"/>
              <a:t>  </a:t>
            </a:r>
            <a:r>
              <a:rPr lang="it-IT" sz="2400" b="1" dirty="0" smtClean="0"/>
              <a:t>per</a:t>
            </a:r>
            <a:r>
              <a:rPr lang="it-IT" sz="2400" dirty="0" smtClean="0"/>
              <a:t> la 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pratica </a:t>
            </a:r>
            <a:r>
              <a:rPr lang="it-IT" sz="2400" dirty="0" smtClean="0"/>
              <a:t>  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teoria</a:t>
            </a:r>
            <a:r>
              <a:rPr lang="it-IT" sz="2400" dirty="0" smtClean="0"/>
              <a:t>  </a:t>
            </a:r>
            <a:r>
              <a:rPr lang="it-IT" sz="2400" b="1" dirty="0" smtClean="0"/>
              <a:t>della</a:t>
            </a:r>
            <a:r>
              <a:rPr lang="it-IT" sz="2400" dirty="0" smtClean="0"/>
              <a:t> 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pratica </a:t>
            </a:r>
            <a:r>
              <a:rPr lang="it-IT" sz="2400" dirty="0" smtClean="0"/>
              <a:t> 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Equivalenza --- pratiche discorsive     Servizio sociale come 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dirty="0" smtClean="0"/>
              <a:t>									</a:t>
            </a:r>
            <a:r>
              <a:rPr lang="it-IT" sz="2400" b="1" dirty="0" smtClean="0"/>
              <a:t>meta istituzione</a:t>
            </a:r>
          </a:p>
          <a:p>
            <a:pPr marL="0" indent="0">
              <a:buNone/>
            </a:pPr>
            <a:r>
              <a:rPr lang="it-IT" sz="2400" dirty="0" smtClean="0"/>
              <a:t>										produzione di con-senso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0694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85934"/>
            <a:ext cx="8229600" cy="1143000"/>
          </a:xfrm>
        </p:spPr>
        <p:txBody>
          <a:bodyPr/>
          <a:lstStyle/>
          <a:p>
            <a:r>
              <a:rPr lang="it-IT" dirty="0" smtClean="0"/>
              <a:t>Configurazione triadica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rgbClr val="558ED5"/>
                </a:solidFill>
              </a:rPr>
              <a:t>nuove </a:t>
            </a:r>
            <a:r>
              <a:rPr lang="it-IT" dirty="0" smtClean="0">
                <a:solidFill>
                  <a:srgbClr val="558ED5"/>
                </a:solidFill>
              </a:rPr>
              <a:t>connessioni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l’originalità sta nella associazione inedita tra elementi prima distanti tra loro</a:t>
            </a:r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r>
              <a:rPr lang="it-IT" sz="3600" dirty="0" smtClean="0">
                <a:solidFill>
                  <a:srgbClr val="558ED5"/>
                </a:solidFill>
              </a:rPr>
              <a:t>abduzioni</a:t>
            </a:r>
            <a:endParaRPr lang="it-IT" sz="3600" dirty="0">
              <a:solidFill>
                <a:srgbClr val="558ED5"/>
              </a:solidFill>
            </a:endParaRPr>
          </a:p>
          <a:p>
            <a:pPr marL="0" indent="0" algn="ctr">
              <a:buNone/>
            </a:pPr>
            <a:r>
              <a:rPr lang="it-IT" sz="3600" dirty="0"/>
              <a:t>inferenze che </a:t>
            </a:r>
            <a:r>
              <a:rPr lang="it-IT" sz="3600" dirty="0" smtClean="0"/>
              <a:t>aprono lo spazio all’invenzione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4572000" y="1710729"/>
            <a:ext cx="2475264" cy="3983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H="1">
            <a:off x="2121157" y="1710729"/>
            <a:ext cx="2450843" cy="3983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121157" y="5694355"/>
            <a:ext cx="49261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571" y="782702"/>
            <a:ext cx="766857" cy="81749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13" y="5824800"/>
            <a:ext cx="1843980" cy="60272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264" y="5382481"/>
            <a:ext cx="11684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7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3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2 </a:t>
            </a:r>
            <a:r>
              <a:rPr lang="it-IT" dirty="0" smtClean="0"/>
              <a:t>filtri per le infinite connessioni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543" y="1600200"/>
            <a:ext cx="8557716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		   	 			 CONGRUENZA rispetto ai VALORI  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			   </a:t>
            </a:r>
            <a:r>
              <a:rPr lang="it-IT" dirty="0" smtClean="0">
                <a:solidFill>
                  <a:srgbClr val="558ED5"/>
                </a:solidFill>
              </a:rPr>
              <a:t>pratica morale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               ADEGUATEZZA rispetto agli OBIETTIVI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	</a:t>
            </a:r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dirty="0" smtClean="0">
                <a:solidFill>
                  <a:srgbClr val="558ED5"/>
                </a:solidFill>
              </a:rPr>
              <a:t>procedere rigoroso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4" y="1143014"/>
            <a:ext cx="2592138" cy="171984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59" y="4585226"/>
            <a:ext cx="2286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4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9196"/>
            <a:ext cx="8229600" cy="663331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Correnti di pensiero nel </a:t>
            </a:r>
            <a:r>
              <a:rPr lang="it-IT" sz="4000" dirty="0" err="1" smtClean="0"/>
              <a:t>ss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3364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Matrice </a:t>
            </a:r>
            <a:r>
              <a:rPr lang="it-IT" b="1" dirty="0" smtClean="0"/>
              <a:t>relazionale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Matrice </a:t>
            </a:r>
            <a:r>
              <a:rPr lang="it-IT" b="1" dirty="0" smtClean="0"/>
              <a:t>sistemica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Matrice </a:t>
            </a:r>
            <a:r>
              <a:rPr lang="it-IT" b="1" dirty="0" smtClean="0"/>
              <a:t>ermeneutico-esistenziale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Matrice </a:t>
            </a:r>
            <a:r>
              <a:rPr lang="it-IT" b="1" dirty="0" smtClean="0"/>
              <a:t>costruttivista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16" y="1100616"/>
            <a:ext cx="1051527" cy="12915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81" y="1845174"/>
            <a:ext cx="1104879" cy="14028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305" y="4466065"/>
            <a:ext cx="1169011" cy="101799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515" y="3247998"/>
            <a:ext cx="1054100" cy="14605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06355" y="1660508"/>
            <a:ext cx="219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Insufficienza d’azione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06355" y="3985226"/>
            <a:ext cx="191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Domanda di senso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06355" y="2906090"/>
            <a:ext cx="190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</a:t>
            </a:r>
            <a:r>
              <a:rPr lang="it-IT" dirty="0" err="1" smtClean="0"/>
              <a:t>isfunzionamento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1878" y="5141873"/>
            <a:ext cx="159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Co-costruzione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65103" y="6125310"/>
            <a:ext cx="8021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Non discontinuità ma tradizione di ricerca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87403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9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Implicazione di una comunità </a:t>
            </a:r>
            <a:r>
              <a:rPr lang="it-IT" dirty="0" smtClean="0"/>
              <a:t>professionale/disciplinare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544" y="823448"/>
            <a:ext cx="8847456" cy="3405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La promozione del benessere individuale e collettivo </a:t>
            </a:r>
          </a:p>
          <a:p>
            <a:pPr marL="0" indent="0" algn="ctr">
              <a:buNone/>
            </a:pPr>
            <a:r>
              <a:rPr lang="it-IT" dirty="0" smtClean="0"/>
              <a:t>costituisce una responsabilità non esclusiva ma ineludibile per il servizio sociale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																</a:t>
            </a:r>
            <a:r>
              <a:rPr lang="it-IT" sz="2000" dirty="0" smtClean="0"/>
              <a:t>E. </a:t>
            </a:r>
            <a:r>
              <a:rPr lang="it-IT" sz="2000" dirty="0" err="1" smtClean="0"/>
              <a:t>Kolar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58" y="3431164"/>
            <a:ext cx="4851216" cy="30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22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151</Words>
  <Application>Microsoft Macintosh PowerPoint</Application>
  <PresentationFormat>Presentazione su schermo (4:3)</PresentationFormat>
  <Paragraphs>73</Paragraphs>
  <Slides>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Tema di Office</vt:lpstr>
      <vt:lpstr>Documento</vt:lpstr>
      <vt:lpstr>Teorie del servizio sociale e politiche sociali </vt:lpstr>
      <vt:lpstr>confermare nella memoria del pensiero simbolico apprendimenti già presenti ma impliciti  e nuovi apprendimenti.</vt:lpstr>
      <vt:lpstr>Presentazione di PowerPoint</vt:lpstr>
      <vt:lpstr>WORD WORK (E. Kolar) </vt:lpstr>
      <vt:lpstr>Configurazione triadica</vt:lpstr>
      <vt:lpstr>2 filtri per le infinite connessioni </vt:lpstr>
      <vt:lpstr>Correnti di pensiero nel ss</vt:lpstr>
      <vt:lpstr>Implicazione di una comunità professionale/disciplinare </vt:lpstr>
    </vt:vector>
  </TitlesOfParts>
  <Company>units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del servizio sociale e politiche sociali </dc:title>
  <dc:creator>Famiglia gui</dc:creator>
  <cp:lastModifiedBy>Famiglia gui</cp:lastModifiedBy>
  <cp:revision>11</cp:revision>
  <dcterms:created xsi:type="dcterms:W3CDTF">2020-03-30T14:55:49Z</dcterms:created>
  <dcterms:modified xsi:type="dcterms:W3CDTF">2020-03-31T07:52:34Z</dcterms:modified>
</cp:coreProperties>
</file>