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83" r:id="rId11"/>
    <p:sldId id="264" r:id="rId12"/>
    <p:sldId id="266" r:id="rId13"/>
    <p:sldId id="267" r:id="rId14"/>
    <p:sldId id="268" r:id="rId15"/>
    <p:sldId id="269" r:id="rId16"/>
    <p:sldId id="284" r:id="rId17"/>
    <p:sldId id="270" r:id="rId18"/>
    <p:sldId id="271" r:id="rId19"/>
    <p:sldId id="272" r:id="rId20"/>
    <p:sldId id="273" r:id="rId21"/>
    <p:sldId id="285" r:id="rId22"/>
    <p:sldId id="286" r:id="rId23"/>
    <p:sldId id="274" r:id="rId24"/>
    <p:sldId id="275" r:id="rId25"/>
    <p:sldId id="277" r:id="rId26"/>
    <p:sldId id="278" r:id="rId27"/>
    <p:sldId id="279" r:id="rId28"/>
    <p:sldId id="280" r:id="rId29"/>
    <p:sldId id="276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40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8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5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2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54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11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2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0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1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A36B-4A49-4F9A-BDF4-253348128471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BA974-7090-4F7F-B029-E804FBB4F74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0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eyesopen.com/toolkits/python/oechemtk/biopolymer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it.wikipedia.org/wiki/File:Kary_Mullis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it.wikipedia.org/wiki/194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s://www.cgl.ucsf.edu/chimera/downloa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s://www.cgl.ucsf.edu/chimera/downloa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s://www.cgl.ucsf.edu/chimera/downloa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l.ucsf.edu/chimera/download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s://www.cgl.ucsf.edu/chimera/downloa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ymol.org/2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ymol.org/2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ymol.org/2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ncbi.nlm.nih.gov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uniprot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xpasy.org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csb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5598C-CE8F-4812-9ED5-D717EC4A7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Expression and purification of recombinant proteins</a:t>
            </a:r>
          </a:p>
        </p:txBody>
      </p:sp>
    </p:spTree>
    <p:extLst>
      <p:ext uri="{BB962C8B-B14F-4D97-AF65-F5344CB8AC3E}">
        <p14:creationId xmlns:p14="http://schemas.microsoft.com/office/powerpoint/2010/main" val="1392662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596BF3C-2C1B-4E1C-ADFC-8EA22467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72" y="1716722"/>
            <a:ext cx="7639416" cy="2174558"/>
          </a:xfrm>
          <a:prstGeom prst="rect">
            <a:avLst/>
          </a:prstGeom>
        </p:spPr>
      </p:pic>
      <p:pic>
        <p:nvPicPr>
          <p:cNvPr id="5" name="Picture 6" descr="Risultato immagini per pdb logo">
            <a:extLst>
              <a:ext uri="{FF2B5EF4-FFF2-40B4-BE49-F238E27FC236}">
                <a16:creationId xmlns:a16="http://schemas.microsoft.com/office/drawing/2014/main" id="{24B23815-EEEF-4CC0-A77C-36205C50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31" y="277217"/>
            <a:ext cx="2456538" cy="6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731CA8-F655-4433-BE5B-6C27ED676820}"/>
              </a:ext>
            </a:extLst>
          </p:cNvPr>
          <p:cNvSpPr txBox="1"/>
          <p:nvPr/>
        </p:nvSpPr>
        <p:spPr>
          <a:xfrm>
            <a:off x="589280" y="4134205"/>
            <a:ext cx="796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Informations in the PDB format are spacial coordinates for each atom in the protein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CF2DD2-D39F-428D-B856-182FB84C2442}"/>
              </a:ext>
            </a:extLst>
          </p:cNvPr>
          <p:cNvSpPr/>
          <p:nvPr/>
        </p:nvSpPr>
        <p:spPr>
          <a:xfrm>
            <a:off x="5120640" y="6580783"/>
            <a:ext cx="71729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https://docs.eyesopen.com/toolkits/python/oechemtk/biopolymers.html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5300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969AA5C-4BC2-4AB5-8E05-82FCD7347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1330961"/>
            <a:ext cx="9439340" cy="530962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B150DA4-89B0-4A63-A6DC-07534272D36B}"/>
              </a:ext>
            </a:extLst>
          </p:cNvPr>
          <p:cNvSpPr/>
          <p:nvPr/>
        </p:nvSpPr>
        <p:spPr>
          <a:xfrm>
            <a:off x="-101600" y="925157"/>
            <a:ext cx="9560560" cy="109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5A3E183-8BC1-4DB6-ACD7-6348A8DE86CD}"/>
              </a:ext>
            </a:extLst>
          </p:cNvPr>
          <p:cNvSpPr/>
          <p:nvPr/>
        </p:nvSpPr>
        <p:spPr>
          <a:xfrm>
            <a:off x="-284480" y="6055360"/>
            <a:ext cx="9743440" cy="80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433F76-C9FD-47A5-8D90-7743FABC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853441"/>
            <a:ext cx="9439340" cy="530962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F436BB6-9199-4424-BBD8-1571ED110174}"/>
              </a:ext>
            </a:extLst>
          </p:cNvPr>
          <p:cNvSpPr/>
          <p:nvPr/>
        </p:nvSpPr>
        <p:spPr>
          <a:xfrm>
            <a:off x="-101600" y="447637"/>
            <a:ext cx="9560560" cy="109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492F36D-30D6-4A92-AAF1-5DE33511A8F3}"/>
              </a:ext>
            </a:extLst>
          </p:cNvPr>
          <p:cNvSpPr/>
          <p:nvPr/>
        </p:nvSpPr>
        <p:spPr>
          <a:xfrm>
            <a:off x="-284480" y="5577840"/>
            <a:ext cx="9743440" cy="80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6" descr="Risultato immagini per pdb logo">
            <a:extLst>
              <a:ext uri="{FF2B5EF4-FFF2-40B4-BE49-F238E27FC236}">
                <a16:creationId xmlns:a16="http://schemas.microsoft.com/office/drawing/2014/main" id="{2C808CA0-5616-46C8-B42A-FE5F7D3D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31" y="277217"/>
            <a:ext cx="2456538" cy="6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4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80F02-D8C6-4E14-A101-EB1686F6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/>
              <a:t>Cloning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2845A2-1FDE-4A63-A5AC-CA08C6E08440}"/>
              </a:ext>
            </a:extLst>
          </p:cNvPr>
          <p:cNvSpPr/>
          <p:nvPr/>
        </p:nvSpPr>
        <p:spPr>
          <a:xfrm>
            <a:off x="457200" y="150245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Molecular cloning: </a:t>
            </a:r>
            <a:r>
              <a:rPr lang="en-GB" dirty="0">
                <a:latin typeface="Calibri" panose="020F0502020204030204" pitchFamily="34" charset="0"/>
              </a:rPr>
              <a:t>techniques that allow for isolation and amplification of genes that code for proteins, and their further insertion into vectors for propagation.</a:t>
            </a:r>
            <a:endParaRPr lang="en-GB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110E1AD9-3166-4687-8754-38B42463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/>
          <a:stretch/>
        </p:blipFill>
        <p:spPr bwMode="auto">
          <a:xfrm>
            <a:off x="866458" y="2291076"/>
            <a:ext cx="7119302" cy="43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5DBA27-2B95-442B-B8C1-96B7BFEFAC34}"/>
              </a:ext>
            </a:extLst>
          </p:cNvPr>
          <p:cNvSpPr txBox="1"/>
          <p:nvPr/>
        </p:nvSpPr>
        <p:spPr>
          <a:xfrm>
            <a:off x="6410960" y="2367226"/>
            <a:ext cx="25400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Pay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 to the code of the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organism</a:t>
            </a:r>
            <a:r>
              <a:rPr lang="it-IT" dirty="0"/>
              <a:t>!!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difference</a:t>
            </a:r>
            <a:r>
              <a:rPr lang="it-IT" dirty="0">
                <a:sym typeface="Wingdings" panose="05000000000000000000" pitchFamily="2" charset="2"/>
              </a:rPr>
              <a:t> in </a:t>
            </a:r>
            <a:r>
              <a:rPr lang="it-IT" dirty="0" err="1">
                <a:sym typeface="Wingdings" panose="05000000000000000000" pitchFamily="2" charset="2"/>
              </a:rPr>
              <a:t>triplets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lecture</a:t>
            </a:r>
            <a:r>
              <a:rPr lang="it-IT" dirty="0">
                <a:sym typeface="Wingdings" panose="05000000000000000000" pitchFamily="2" charset="2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77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162E1-A294-4422-B137-FF26DAEA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Choice of the </a:t>
            </a:r>
            <a:r>
              <a:rPr lang="it-IT" sz="3200" b="1" dirty="0" err="1"/>
              <a:t>plasmid</a:t>
            </a:r>
            <a:endParaRPr lang="en-GB" sz="3200" b="1" dirty="0"/>
          </a:p>
        </p:txBody>
      </p:sp>
      <p:pic>
        <p:nvPicPr>
          <p:cNvPr id="1026" name="Picture 2" descr="Plasmids 101: What is a plasmid?">
            <a:extLst>
              <a:ext uri="{FF2B5EF4-FFF2-40B4-BE49-F238E27FC236}">
                <a16:creationId xmlns:a16="http://schemas.microsoft.com/office/drawing/2014/main" id="{C2885117-4D86-4A30-BB0B-E21442666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95" y="1508325"/>
            <a:ext cx="5319712" cy="4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B3C563-57DA-4F76-9585-318778265483}"/>
              </a:ext>
            </a:extLst>
          </p:cNvPr>
          <p:cNvSpPr txBox="1"/>
          <p:nvPr/>
        </p:nvSpPr>
        <p:spPr>
          <a:xfrm>
            <a:off x="126978" y="1132311"/>
            <a:ext cx="348946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ORIGIN OF REPLICATION</a:t>
            </a:r>
            <a:r>
              <a:rPr lang="en-US" sz="1400" dirty="0"/>
              <a:t>: (</a:t>
            </a:r>
            <a:r>
              <a:rPr lang="en-US" sz="1400" i="1" dirty="0" err="1"/>
              <a:t>ori</a:t>
            </a:r>
            <a:r>
              <a:rPr lang="en-US" sz="1400" i="1" dirty="0"/>
              <a:t>) </a:t>
            </a:r>
            <a:r>
              <a:rPr lang="en-US" sz="1400" dirty="0"/>
              <a:t>sequence in a genome at which replication is initiated. Controls replication and number of copies (Low-High copy).</a:t>
            </a:r>
            <a:r>
              <a:rPr lang="en-US" sz="1400" i="1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ANTIBIOTIC RESISTANCE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SELECTABLE MARKER</a:t>
            </a:r>
            <a:r>
              <a:rPr lang="en-US" sz="1400" dirty="0"/>
              <a:t>: gene that confers a trait suitable for artificial 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PROMOTER</a:t>
            </a:r>
            <a:r>
              <a:rPr lang="en-US" sz="1400" dirty="0"/>
              <a:t>: region where gene transcription is initiated, controlling the binding of RNA polymerase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RESTRICTION SITE</a:t>
            </a:r>
            <a:r>
              <a:rPr lang="en-US" sz="1400" dirty="0"/>
              <a:t>: nucleotide sequence specifically recognized by endonuclease enzymes (or restriction enzymes) that cut DNA at or near the restriction sites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5’ and 3’ </a:t>
            </a:r>
            <a:r>
              <a:rPr lang="en-US" sz="1400" b="1" dirty="0"/>
              <a:t>PRIMER SITES</a:t>
            </a:r>
            <a:r>
              <a:rPr lang="en-US" sz="1400" dirty="0"/>
              <a:t>: region of primers binding during amplification of the DNA using the PCR technique</a:t>
            </a:r>
          </a:p>
          <a:p>
            <a:pPr algn="ctr"/>
            <a:endParaRPr lang="en-US" sz="1400" u="sng" dirty="0"/>
          </a:p>
          <a:p>
            <a:pPr algn="ctr"/>
            <a:r>
              <a:rPr lang="en-US" sz="1400" u="sng" dirty="0"/>
              <a:t>Possibility to add TAGS at the N or C terminus of your protein</a:t>
            </a: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840BB7EC-118F-437A-93BB-37649A89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8" r="44080"/>
          <a:stretch/>
        </p:blipFill>
        <p:spPr bwMode="auto">
          <a:xfrm>
            <a:off x="502530" y="4345752"/>
            <a:ext cx="2894197" cy="7114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976CD3-010B-4EFD-89FA-9D3F8EDDEAB3}"/>
              </a:ext>
            </a:extLst>
          </p:cNvPr>
          <p:cNvSpPr txBox="1"/>
          <p:nvPr/>
        </p:nvSpPr>
        <p:spPr>
          <a:xfrm>
            <a:off x="5984231" y="5806775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03044C-0E26-47AF-B16C-1C6DA0B6A40E}"/>
              </a:ext>
            </a:extLst>
          </p:cNvPr>
          <p:cNvSpPr txBox="1"/>
          <p:nvPr/>
        </p:nvSpPr>
        <p:spPr>
          <a:xfrm>
            <a:off x="4216391" y="5108673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77F60D-9F1F-49A9-8BB7-4B67986620D1}"/>
              </a:ext>
            </a:extLst>
          </p:cNvPr>
          <p:cNvSpPr txBox="1"/>
          <p:nvPr/>
        </p:nvSpPr>
        <p:spPr>
          <a:xfrm>
            <a:off x="4226560" y="1671655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48A8F0-9A43-40FE-99B8-34C3A64D8783}"/>
              </a:ext>
            </a:extLst>
          </p:cNvPr>
          <p:cNvSpPr txBox="1"/>
          <p:nvPr/>
        </p:nvSpPr>
        <p:spPr>
          <a:xfrm>
            <a:off x="8180061" y="2040987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48E195-8978-4FCA-80B8-B07BC9BF016A}"/>
              </a:ext>
            </a:extLst>
          </p:cNvPr>
          <p:cNvSpPr txBox="1"/>
          <p:nvPr/>
        </p:nvSpPr>
        <p:spPr>
          <a:xfrm>
            <a:off x="7264391" y="3354475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E6B6E3-00E5-4831-8077-BD5200773627}"/>
              </a:ext>
            </a:extLst>
          </p:cNvPr>
          <p:cNvSpPr txBox="1"/>
          <p:nvPr/>
        </p:nvSpPr>
        <p:spPr>
          <a:xfrm>
            <a:off x="8555972" y="2535255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2A5F0C-96E5-4F75-8C62-0EB83A125BAD}"/>
              </a:ext>
            </a:extLst>
          </p:cNvPr>
          <p:cNvSpPr txBox="1"/>
          <p:nvPr/>
        </p:nvSpPr>
        <p:spPr>
          <a:xfrm>
            <a:off x="8644078" y="4069415"/>
            <a:ext cx="34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43A37F-B87E-47D0-8940-285DE2D9514B}"/>
              </a:ext>
            </a:extLst>
          </p:cNvPr>
          <p:cNvSpPr txBox="1"/>
          <p:nvPr/>
        </p:nvSpPr>
        <p:spPr>
          <a:xfrm>
            <a:off x="4232681" y="6179962"/>
            <a:ext cx="394738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Plasmids are specific for each organism! </a:t>
            </a:r>
          </a:p>
        </p:txBody>
      </p:sp>
    </p:spTree>
    <p:extLst>
      <p:ext uri="{BB962C8B-B14F-4D97-AF65-F5344CB8AC3E}">
        <p14:creationId xmlns:p14="http://schemas.microsoft.com/office/powerpoint/2010/main" val="136537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D95D2B-8D8F-40B6-8F1A-92DB9827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320"/>
            <a:ext cx="7863840" cy="13512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PCR</a:t>
            </a:r>
            <a:endParaRPr lang="en-GB" sz="3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15ED2E-6B72-4E78-B6C2-B627B45B2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18554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err="1"/>
              <a:t>Polymerase</a:t>
            </a:r>
            <a:r>
              <a:rPr lang="it-IT" sz="1800" dirty="0"/>
              <a:t> Chain Reaction (PCR)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4" name="Picture 4" descr="https://upload.wikimedia.org/wikipedia/commons/thumb/7/7f/Kary_Mullis.jpg/220px-Kary_Mullis.jpg">
            <a:hlinkClick r:id="rId2"/>
            <a:extLst>
              <a:ext uri="{FF2B5EF4-FFF2-40B4-BE49-F238E27FC236}">
                <a16:creationId xmlns:a16="http://schemas.microsoft.com/office/drawing/2014/main" id="{52411F07-E9D2-47D4-A746-B4528181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78" y="1105853"/>
            <a:ext cx="20955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6A4C333-4728-4B62-8790-1ADA0700F8C1}"/>
              </a:ext>
            </a:extLst>
          </p:cNvPr>
          <p:cNvSpPr/>
          <p:nvPr/>
        </p:nvSpPr>
        <p:spPr>
          <a:xfrm>
            <a:off x="6699551" y="4814570"/>
            <a:ext cx="1997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1200" dirty="0" err="1"/>
              <a:t>Kary</a:t>
            </a:r>
            <a:r>
              <a:rPr lang="it-IT" altLang="en-US" sz="1200" dirty="0"/>
              <a:t> Banks </a:t>
            </a:r>
            <a:r>
              <a:rPr lang="it-IT" altLang="en-US" sz="1200" dirty="0" err="1"/>
              <a:t>Mullis</a:t>
            </a:r>
            <a:endParaRPr lang="it-IT" altLang="en-US" sz="1200" dirty="0"/>
          </a:p>
          <a:p>
            <a:pPr algn="ctr"/>
            <a:r>
              <a:rPr lang="it-IT" altLang="en-US" sz="1200" dirty="0"/>
              <a:t> (USA </a:t>
            </a:r>
            <a:r>
              <a:rPr lang="it-IT" altLang="en-US" sz="1200" dirty="0">
                <a:hlinkClick r:id="rId4" tooltip="19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1944</a:t>
            </a:r>
            <a:r>
              <a:rPr lang="it-IT" altLang="en-US" sz="1200" dirty="0"/>
              <a:t>-2019)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620202B-FEF6-4B23-BD45-1FD31A957594}"/>
              </a:ext>
            </a:extLst>
          </p:cNvPr>
          <p:cNvSpPr/>
          <p:nvPr/>
        </p:nvSpPr>
        <p:spPr>
          <a:xfrm>
            <a:off x="262890" y="1579264"/>
            <a:ext cx="6107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Molecular biology technique that allows amplification of a specific DNA fragment. Discovered by Kary Mullis in 1983 (Nobel Prize in 1993). The reaction is based on the use of a thermostable DNA polymerase that synthesizes new DNA sequences in the 5’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3’ direction starting from a template. </a:t>
            </a:r>
          </a:p>
          <a:p>
            <a:r>
              <a:rPr lang="en-GB" sz="1600" dirty="0"/>
              <a:t>From a single DNA fragment to billions of copies.</a:t>
            </a:r>
          </a:p>
        </p:txBody>
      </p:sp>
      <p:sp>
        <p:nvSpPr>
          <p:cNvPr id="8" name="AutoShape 2" descr="Dal DNA fingerprinting all'ingegneria genetica – come riconoscere ...">
            <a:extLst>
              <a:ext uri="{FF2B5EF4-FFF2-40B4-BE49-F238E27FC236}">
                <a16:creationId xmlns:a16="http://schemas.microsoft.com/office/drawing/2014/main" id="{6CF093AF-F1C7-4C27-B684-7AE744D8F5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610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46D13D6-3664-4C0E-BEAA-FC8D2175EFBF}"/>
              </a:ext>
            </a:extLst>
          </p:cNvPr>
          <p:cNvSpPr/>
          <p:nvPr/>
        </p:nvSpPr>
        <p:spPr>
          <a:xfrm>
            <a:off x="702310" y="3525172"/>
            <a:ext cx="4439920" cy="29292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2655144-4441-487B-84CB-E229127571B5}"/>
              </a:ext>
            </a:extLst>
          </p:cNvPr>
          <p:cNvGrpSpPr/>
          <p:nvPr/>
        </p:nvGrpSpPr>
        <p:grpSpPr>
          <a:xfrm>
            <a:off x="702310" y="4005775"/>
            <a:ext cx="2985770" cy="2447360"/>
            <a:chOff x="1239520" y="3581400"/>
            <a:chExt cx="1808480" cy="1417003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5D6D7DF0-945B-4258-ADA8-7A07E8FAF3A0}"/>
                </a:ext>
              </a:extLst>
            </p:cNvPr>
            <p:cNvGrpSpPr/>
            <p:nvPr/>
          </p:nvGrpSpPr>
          <p:grpSpPr>
            <a:xfrm>
              <a:off x="1391920" y="3581400"/>
              <a:ext cx="1528445" cy="1276350"/>
              <a:chOff x="1391920" y="3581400"/>
              <a:chExt cx="1528445" cy="1276350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9004CCFA-99FC-43D8-BF1E-7EF0B5CFF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83" r="91667" b="55333"/>
              <a:stretch/>
            </p:blipFill>
            <p:spPr>
              <a:xfrm>
                <a:off x="1391920" y="3581400"/>
                <a:ext cx="304800" cy="1276350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8B7653E2-B192-445D-97C9-A8E719C77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83" r="91667" b="55333"/>
              <a:stretch/>
            </p:blipFill>
            <p:spPr>
              <a:xfrm>
                <a:off x="2141828" y="3581400"/>
                <a:ext cx="304800" cy="1276350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811EBDAF-6C0D-4B1B-955E-123EDF7AEC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132" r="81556" b="55333"/>
              <a:stretch/>
            </p:blipFill>
            <p:spPr>
              <a:xfrm>
                <a:off x="1696720" y="3581400"/>
                <a:ext cx="502902" cy="1276350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59715464-81BB-4387-AB82-8835BE625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396" r="67292" b="55333"/>
              <a:stretch/>
            </p:blipFill>
            <p:spPr>
              <a:xfrm>
                <a:off x="2417463" y="3581400"/>
                <a:ext cx="502902" cy="1276350"/>
              </a:xfrm>
              <a:prstGeom prst="rect">
                <a:avLst/>
              </a:prstGeom>
            </p:spPr>
          </p:pic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CAFC4008-BF17-4451-8A9E-B32BF405639A}"/>
                  </a:ext>
                </a:extLst>
              </p:cNvPr>
              <p:cNvCxnSpPr/>
              <p:nvPr/>
            </p:nvCxnSpPr>
            <p:spPr>
              <a:xfrm>
                <a:off x="2189462" y="3781752"/>
                <a:ext cx="0" cy="9486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A566BE2C-8E17-4C26-8CC7-1285AF448895}"/>
                  </a:ext>
                </a:extLst>
              </p:cNvPr>
              <p:cNvCxnSpPr/>
              <p:nvPr/>
            </p:nvCxnSpPr>
            <p:spPr>
              <a:xfrm>
                <a:off x="1402080" y="3827780"/>
                <a:ext cx="0" cy="9486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A17ABEC-7CA9-4814-ACF9-9F8D166090E7}"/>
                </a:ext>
              </a:extLst>
            </p:cNvPr>
            <p:cNvSpPr/>
            <p:nvPr/>
          </p:nvSpPr>
          <p:spPr>
            <a:xfrm>
              <a:off x="1239520" y="4737755"/>
              <a:ext cx="1808480" cy="2606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FC9D6741-DCE1-4C21-AE6D-27B566F143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34"/>
          <a:stretch/>
        </p:blipFill>
        <p:spPr>
          <a:xfrm>
            <a:off x="3629153" y="3951459"/>
            <a:ext cx="1388131" cy="2076659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D7DE0F08-7655-4063-8EEB-148670B016F6}"/>
              </a:ext>
            </a:extLst>
          </p:cNvPr>
          <p:cNvSpPr/>
          <p:nvPr/>
        </p:nvSpPr>
        <p:spPr>
          <a:xfrm>
            <a:off x="944673" y="3865880"/>
            <a:ext cx="2457933" cy="2430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CAF065-8864-448C-8954-1E0B7A7695E0}"/>
              </a:ext>
            </a:extLst>
          </p:cNvPr>
          <p:cNvSpPr txBox="1"/>
          <p:nvPr/>
        </p:nvSpPr>
        <p:spPr>
          <a:xfrm>
            <a:off x="977258" y="3765490"/>
            <a:ext cx="68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Crime scene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8E5DA04-DDC1-46A9-8A02-D7DF054D3112}"/>
              </a:ext>
            </a:extLst>
          </p:cNvPr>
          <p:cNvSpPr txBox="1"/>
          <p:nvPr/>
        </p:nvSpPr>
        <p:spPr>
          <a:xfrm>
            <a:off x="2098214" y="3709359"/>
            <a:ext cx="1230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</a:rPr>
              <a:t>Suspects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256B683-5ABF-453E-B8A3-D5648F6CBAFE}"/>
              </a:ext>
            </a:extLst>
          </p:cNvPr>
          <p:cNvSpPr txBox="1"/>
          <p:nvPr/>
        </p:nvSpPr>
        <p:spPr>
          <a:xfrm>
            <a:off x="1537736" y="4021781"/>
            <a:ext cx="26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1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B673B52-9BF8-4885-9DD2-1A4ADC4EA6B5}"/>
              </a:ext>
            </a:extLst>
          </p:cNvPr>
          <p:cNvSpPr txBox="1"/>
          <p:nvPr/>
        </p:nvSpPr>
        <p:spPr>
          <a:xfrm>
            <a:off x="1883405" y="4021781"/>
            <a:ext cx="26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2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B5DEBB1-6906-4674-BDA6-F8C70D9F2624}"/>
              </a:ext>
            </a:extLst>
          </p:cNvPr>
          <p:cNvSpPr txBox="1"/>
          <p:nvPr/>
        </p:nvSpPr>
        <p:spPr>
          <a:xfrm>
            <a:off x="2361353" y="4021781"/>
            <a:ext cx="26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3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A4EEBE2-47D7-49FF-B44D-2C99E48EA64A}"/>
              </a:ext>
            </a:extLst>
          </p:cNvPr>
          <p:cNvSpPr txBox="1"/>
          <p:nvPr/>
        </p:nvSpPr>
        <p:spPr>
          <a:xfrm>
            <a:off x="2740211" y="4021781"/>
            <a:ext cx="26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4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AB869F0-D21B-4664-B285-16652A858DFB}"/>
              </a:ext>
            </a:extLst>
          </p:cNvPr>
          <p:cNvSpPr txBox="1"/>
          <p:nvPr/>
        </p:nvSpPr>
        <p:spPr>
          <a:xfrm>
            <a:off x="3124268" y="4021781"/>
            <a:ext cx="26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5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3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572E9F-148F-4027-AE1B-485A0062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2" b="5631"/>
          <a:stretch/>
        </p:blipFill>
        <p:spPr>
          <a:xfrm>
            <a:off x="1033461" y="2466364"/>
            <a:ext cx="7077075" cy="251396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6473394-8A90-4734-9993-4714936619DD}"/>
              </a:ext>
            </a:extLst>
          </p:cNvPr>
          <p:cNvSpPr txBox="1">
            <a:spLocks/>
          </p:cNvSpPr>
          <p:nvPr/>
        </p:nvSpPr>
        <p:spPr>
          <a:xfrm>
            <a:off x="640080" y="20320"/>
            <a:ext cx="7863840" cy="135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/>
              <a:t>PCR</a:t>
            </a:r>
            <a:endParaRPr lang="en-GB" sz="32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3D58FE-82BD-429E-A060-46F65F1373F7}"/>
              </a:ext>
            </a:extLst>
          </p:cNvPr>
          <p:cNvSpPr txBox="1"/>
          <p:nvPr/>
        </p:nvSpPr>
        <p:spPr>
          <a:xfrm>
            <a:off x="132606" y="4797598"/>
            <a:ext cx="88787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CYCLE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/>
              <a:t>DENATURATION</a:t>
            </a:r>
            <a:r>
              <a:rPr lang="it-IT" sz="1400" dirty="0"/>
              <a:t>: </a:t>
            </a:r>
            <a:r>
              <a:rPr lang="en-GB" sz="1400" dirty="0">
                <a:latin typeface="Calibri" panose="020F0502020204030204" pitchFamily="34" charset="0"/>
              </a:rPr>
              <a:t>the solution is heated to 95-98°C in order to separate the double stranded DNA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latin typeface="Calibri" panose="020F0502020204030204" pitchFamily="34" charset="0"/>
              </a:rPr>
              <a:t>ANNEALING</a:t>
            </a:r>
            <a:r>
              <a:rPr lang="en-GB" sz="1400" dirty="0">
                <a:latin typeface="Calibri" panose="020F0502020204030204" pitchFamily="34" charset="0"/>
              </a:rPr>
              <a:t>: primers pair to the target DNA sequences according to their melting point temperature (45-65°C)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latin typeface="Calibri" panose="020F0502020204030204" pitchFamily="34" charset="0"/>
              </a:rPr>
              <a:t>ELONGATION</a:t>
            </a:r>
            <a:r>
              <a:rPr lang="en-GB" sz="1400" dirty="0">
                <a:latin typeface="Calibri" panose="020F0502020204030204" pitchFamily="34" charset="0"/>
              </a:rPr>
              <a:t>: temperature is raised to 72°C to allow identification of the primers by the DNA polymerase and subsequent addition of nucleotides to a new developing DNA strand</a:t>
            </a: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r>
              <a:rPr lang="en-GB" sz="1400" dirty="0">
                <a:latin typeface="Calibri" panose="020F0502020204030204" pitchFamily="34" charset="0"/>
              </a:rPr>
              <a:t>At each cycle, DNA is doubled. Usually 25-35 cycles.</a:t>
            </a:r>
          </a:p>
          <a:p>
            <a:pPr algn="ctr"/>
            <a:r>
              <a:rPr lang="en-GB" sz="1400" dirty="0">
                <a:latin typeface="Calibri" panose="020F0502020204030204" pitchFamily="34" charset="0"/>
              </a:rPr>
              <a:t>Final step of elongation at 72°C to ensure full elongation of all strands.</a:t>
            </a:r>
            <a:endParaRPr lang="en-GB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AA10A6-282E-4971-9D8A-F9443007306F}"/>
              </a:ext>
            </a:extLst>
          </p:cNvPr>
          <p:cNvSpPr txBox="1"/>
          <p:nvPr/>
        </p:nvSpPr>
        <p:spPr>
          <a:xfrm>
            <a:off x="105103" y="960941"/>
            <a:ext cx="8933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YOU NEED</a:t>
            </a:r>
          </a:p>
          <a:p>
            <a:pPr algn="just"/>
            <a:r>
              <a:rPr lang="it-IT" sz="1400" b="1" dirty="0"/>
              <a:t>TEMPLATE</a:t>
            </a:r>
            <a:r>
              <a:rPr lang="it-IT" sz="1400" dirty="0"/>
              <a:t>: DNA with </a:t>
            </a:r>
            <a:r>
              <a:rPr lang="en-US" sz="1400" dirty="0"/>
              <a:t>the target sequence that encodes for your protein</a:t>
            </a:r>
          </a:p>
          <a:p>
            <a:pPr algn="just"/>
            <a:r>
              <a:rPr lang="it-IT" sz="1400" dirty="0"/>
              <a:t> </a:t>
            </a:r>
            <a:r>
              <a:rPr lang="it-IT" sz="1400" b="1" dirty="0"/>
              <a:t>PRIMERS: </a:t>
            </a:r>
            <a:r>
              <a:rPr lang="en-GB" sz="1400" dirty="0"/>
              <a:t>short fragments (20-30 nucleotides) of single strand nucleic acids, designed to be complementary to the 3’ end of the target sequence on the template.</a:t>
            </a:r>
          </a:p>
          <a:p>
            <a:pPr algn="just"/>
            <a:r>
              <a:rPr lang="en-GB" sz="1400" b="1" dirty="0"/>
              <a:t>DNA POLYMERASE</a:t>
            </a:r>
            <a:r>
              <a:rPr lang="en-GB" sz="1400" dirty="0"/>
              <a:t>: thermostable DNA polymerase (</a:t>
            </a:r>
            <a:r>
              <a:rPr lang="en-GB" sz="1400" i="1" dirty="0"/>
              <a:t>Thermus aquaticus</a:t>
            </a:r>
            <a:r>
              <a:rPr lang="en-GB" sz="1400" dirty="0"/>
              <a:t>)</a:t>
            </a:r>
          </a:p>
          <a:p>
            <a:pPr algn="just"/>
            <a:r>
              <a:rPr lang="en-GB" sz="1400" b="1" dirty="0"/>
              <a:t>TERMOCYCLER</a:t>
            </a:r>
            <a:r>
              <a:rPr lang="en-GB" sz="1400" dirty="0"/>
              <a:t>: thermal block where the reaction mixture is inserted, that raises and lowers the temperature according to a program.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AA678A-5F7B-4A48-835A-F789C7FE6DE1}"/>
              </a:ext>
            </a:extLst>
          </p:cNvPr>
          <p:cNvSpPr txBox="1"/>
          <p:nvPr/>
        </p:nvSpPr>
        <p:spPr>
          <a:xfrm>
            <a:off x="2890344" y="3518168"/>
            <a:ext cx="28377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022979-69A6-4BB1-9194-A066C0872657}"/>
              </a:ext>
            </a:extLst>
          </p:cNvPr>
          <p:cNvSpPr txBox="1"/>
          <p:nvPr/>
        </p:nvSpPr>
        <p:spPr>
          <a:xfrm>
            <a:off x="4193627" y="3518168"/>
            <a:ext cx="28377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B00304-238D-498E-BCD5-30D932AABAA7}"/>
              </a:ext>
            </a:extLst>
          </p:cNvPr>
          <p:cNvSpPr txBox="1"/>
          <p:nvPr/>
        </p:nvSpPr>
        <p:spPr>
          <a:xfrm>
            <a:off x="6023190" y="3518168"/>
            <a:ext cx="28377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77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FC75E4-3B8D-4876-AEA3-ECA34086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10093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 err="1"/>
              <a:t>Agarose</a:t>
            </a:r>
            <a:r>
              <a:rPr lang="it-IT" sz="1800" b="1" dirty="0"/>
              <a:t> gel </a:t>
            </a:r>
            <a:r>
              <a:rPr lang="it-IT" sz="1800" b="1" dirty="0" err="1"/>
              <a:t>electrophoresis</a:t>
            </a:r>
            <a:r>
              <a:rPr lang="it-IT" sz="1800" b="1" dirty="0"/>
              <a:t>: </a:t>
            </a:r>
            <a:r>
              <a:rPr lang="it-IT" sz="1800" dirty="0" err="1"/>
              <a:t>allows</a:t>
            </a:r>
            <a:r>
              <a:rPr lang="it-IT" sz="1800" dirty="0"/>
              <a:t> to control </a:t>
            </a:r>
            <a:r>
              <a:rPr lang="it-IT" sz="1800" dirty="0" err="1"/>
              <a:t>plasmids</a:t>
            </a:r>
            <a:r>
              <a:rPr lang="it-IT" sz="1800" dirty="0"/>
              <a:t> and PCR products</a:t>
            </a:r>
            <a:endParaRPr lang="en-GB" sz="18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93EC25B-D622-451C-9C5B-7F228BAEE29D}"/>
              </a:ext>
            </a:extLst>
          </p:cNvPr>
          <p:cNvSpPr txBox="1">
            <a:spLocks/>
          </p:cNvSpPr>
          <p:nvPr/>
        </p:nvSpPr>
        <p:spPr>
          <a:xfrm>
            <a:off x="640080" y="20320"/>
            <a:ext cx="7863840" cy="135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/>
              <a:t>PCR</a:t>
            </a:r>
            <a:endParaRPr lang="en-GB" sz="3200" b="1" dirty="0"/>
          </a:p>
        </p:txBody>
      </p:sp>
      <p:sp>
        <p:nvSpPr>
          <p:cNvPr id="5" name="AutoShape 2" descr="Electrophoresis | Talking Glossary of Genetic Terms | NHGRI">
            <a:extLst>
              <a:ext uri="{FF2B5EF4-FFF2-40B4-BE49-F238E27FC236}">
                <a16:creationId xmlns:a16="http://schemas.microsoft.com/office/drawing/2014/main" id="{062FF0C0-50B1-49A4-8154-2A45F725B1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A711DB-C7B6-49BB-92EA-6C521268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147" y="2028862"/>
            <a:ext cx="2888576" cy="38514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FFBD64-F2B2-4B7E-BDD8-56A9DBB73645}"/>
              </a:ext>
            </a:extLst>
          </p:cNvPr>
          <p:cNvSpPr txBox="1"/>
          <p:nvPr/>
        </p:nvSpPr>
        <p:spPr>
          <a:xfrm>
            <a:off x="6028585" y="5880297"/>
            <a:ext cx="261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UV </a:t>
            </a:r>
            <a:r>
              <a:rPr lang="it-IT" sz="1400" dirty="0" err="1"/>
              <a:t>visible</a:t>
            </a:r>
            <a:r>
              <a:rPr lang="it-IT" sz="1400" dirty="0"/>
              <a:t> </a:t>
            </a:r>
            <a:r>
              <a:rPr lang="it-IT" sz="1400" dirty="0" err="1"/>
              <a:t>dye</a:t>
            </a:r>
            <a:endParaRPr lang="en-GB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A3CC687-E507-40FE-BEFF-41FF0714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8" y="2333784"/>
            <a:ext cx="4482095" cy="33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5383A-5B9B-4028-BB65-ACFAC8FB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-132080"/>
            <a:ext cx="7926243" cy="1325295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/>
              <a:t>Different</a:t>
            </a:r>
            <a:r>
              <a:rPr lang="it-IT" sz="3200" b="1" dirty="0"/>
              <a:t> </a:t>
            </a:r>
            <a:r>
              <a:rPr lang="it-IT" sz="3200" b="1" dirty="0" err="1"/>
              <a:t>cloning</a:t>
            </a:r>
            <a:r>
              <a:rPr lang="it-IT" sz="3200" b="1" dirty="0"/>
              <a:t> </a:t>
            </a:r>
            <a:r>
              <a:rPr lang="it-IT" sz="3200" b="1" dirty="0" err="1"/>
              <a:t>methods</a:t>
            </a:r>
            <a:endParaRPr lang="en-GB" sz="3200" b="1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F1924E4-CAFA-45FB-BA03-7AE113DFBC85}"/>
              </a:ext>
            </a:extLst>
          </p:cNvPr>
          <p:cNvGrpSpPr/>
          <p:nvPr/>
        </p:nvGrpSpPr>
        <p:grpSpPr>
          <a:xfrm>
            <a:off x="5669422" y="1109806"/>
            <a:ext cx="3133359" cy="5577906"/>
            <a:chOff x="-1622059" y="1331806"/>
            <a:chExt cx="3133359" cy="5577906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FB2C2FAB-34A1-41D6-8C27-BE91A12297A6}"/>
                </a:ext>
              </a:extLst>
            </p:cNvPr>
            <p:cNvSpPr/>
            <p:nvPr/>
          </p:nvSpPr>
          <p:spPr>
            <a:xfrm>
              <a:off x="-1622059" y="1331806"/>
              <a:ext cx="3133359" cy="557790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Picture 2" descr="Risultato immagini per homologous recombination gene insertion plasmid yeast">
              <a:extLst>
                <a:ext uri="{FF2B5EF4-FFF2-40B4-BE49-F238E27FC236}">
                  <a16:creationId xmlns:a16="http://schemas.microsoft.com/office/drawing/2014/main" id="{7BB8E283-3CEC-46C0-BD7F-1F048994B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9703" y="1797940"/>
              <a:ext cx="2528647" cy="488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DE7C001-E9B1-4594-B8AF-D7ABED6568B0}"/>
                </a:ext>
              </a:extLst>
            </p:cNvPr>
            <p:cNvSpPr txBox="1"/>
            <p:nvPr/>
          </p:nvSpPr>
          <p:spPr>
            <a:xfrm>
              <a:off x="-1474470" y="1428750"/>
              <a:ext cx="2848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Homologous</a:t>
              </a:r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recombination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377228A-4065-4F39-B1A5-DAEA42D22B7D}"/>
              </a:ext>
            </a:extLst>
          </p:cNvPr>
          <p:cNvGrpSpPr/>
          <p:nvPr/>
        </p:nvGrpSpPr>
        <p:grpSpPr>
          <a:xfrm>
            <a:off x="162702" y="3962195"/>
            <a:ext cx="5254864" cy="2702465"/>
            <a:chOff x="3738517" y="2444726"/>
            <a:chExt cx="5254864" cy="2702465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33C31E35-9480-432A-9F3B-9C7EB31D68AB}"/>
                </a:ext>
              </a:extLst>
            </p:cNvPr>
            <p:cNvSpPr/>
            <p:nvPr/>
          </p:nvSpPr>
          <p:spPr>
            <a:xfrm rot="5400000">
              <a:off x="5016194" y="1170004"/>
              <a:ext cx="2699510" cy="525486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6F57D3B-6FCB-452E-964D-276F6B19FE6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832104" y="2909283"/>
              <a:ext cx="5032375" cy="1978953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6C4B7AB-E3A6-4F1A-AF99-032634413C47}"/>
                </a:ext>
              </a:extLst>
            </p:cNvPr>
            <p:cNvSpPr txBox="1"/>
            <p:nvPr/>
          </p:nvSpPr>
          <p:spPr>
            <a:xfrm>
              <a:off x="4785368" y="2444726"/>
              <a:ext cx="2848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RF </a:t>
              </a:r>
              <a:r>
                <a:rPr lang="it-IT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cloning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3E92770F-2A83-4636-9C79-0D1EEE1CD78F}"/>
              </a:ext>
            </a:extLst>
          </p:cNvPr>
          <p:cNvGrpSpPr/>
          <p:nvPr/>
        </p:nvGrpSpPr>
        <p:grpSpPr>
          <a:xfrm>
            <a:off x="145485" y="1087446"/>
            <a:ext cx="5267401" cy="2606114"/>
            <a:chOff x="3411541" y="1196157"/>
            <a:chExt cx="5267401" cy="2606114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9B1B5521-43E9-4B3B-AA75-4DBB60B6AA8C}"/>
                </a:ext>
              </a:extLst>
            </p:cNvPr>
            <p:cNvGrpSpPr/>
            <p:nvPr/>
          </p:nvGrpSpPr>
          <p:grpSpPr>
            <a:xfrm>
              <a:off x="3411541" y="1196157"/>
              <a:ext cx="5267401" cy="2606114"/>
              <a:chOff x="3411541" y="982797"/>
              <a:chExt cx="5267401" cy="2606114"/>
            </a:xfrm>
          </p:grpSpPr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10A5DD51-34E5-47E2-8AA0-5E23B1C8E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1541" y="982797"/>
                <a:ext cx="5267401" cy="2606114"/>
              </a:xfrm>
              <a:prstGeom prst="rect">
                <a:avLst/>
              </a:prstGeom>
            </p:spPr>
          </p:pic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17F7C575-0986-4802-AE8B-654CCBBA133F}"/>
                  </a:ext>
                </a:extLst>
              </p:cNvPr>
              <p:cNvGrpSpPr/>
              <p:nvPr/>
            </p:nvGrpSpPr>
            <p:grpSpPr>
              <a:xfrm>
                <a:off x="3477311" y="1284524"/>
                <a:ext cx="5102581" cy="2063245"/>
                <a:chOff x="3477311" y="1284524"/>
                <a:chExt cx="5102581" cy="2063245"/>
              </a:xfrm>
            </p:grpSpPr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0E416B61-A6F3-45FC-811D-434A466015E7}"/>
                    </a:ext>
                  </a:extLst>
                </p:cNvPr>
                <p:cNvSpPr/>
                <p:nvPr/>
              </p:nvSpPr>
              <p:spPr>
                <a:xfrm>
                  <a:off x="3477311" y="1284524"/>
                  <a:ext cx="5101393" cy="20581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38" name="Gruppo 37">
                  <a:extLst>
                    <a:ext uri="{FF2B5EF4-FFF2-40B4-BE49-F238E27FC236}">
                      <a16:creationId xmlns:a16="http://schemas.microsoft.com/office/drawing/2014/main" id="{D9307399-53E7-4ED5-AC22-A32A8EA49074}"/>
                    </a:ext>
                  </a:extLst>
                </p:cNvPr>
                <p:cNvGrpSpPr/>
                <p:nvPr/>
              </p:nvGrpSpPr>
              <p:grpSpPr>
                <a:xfrm>
                  <a:off x="3478498" y="1289613"/>
                  <a:ext cx="5101394" cy="2058156"/>
                  <a:chOff x="-2515257" y="1109806"/>
                  <a:chExt cx="9373258" cy="2048272"/>
                </a:xfrm>
              </p:grpSpPr>
              <p:pic>
                <p:nvPicPr>
                  <p:cNvPr id="26" name="Immagine 25">
                    <a:extLst>
                      <a:ext uri="{FF2B5EF4-FFF2-40B4-BE49-F238E27FC236}">
                        <a16:creationId xmlns:a16="http://schemas.microsoft.com/office/drawing/2014/main" id="{DD225053-D7E1-4366-B60A-6374AB646D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1368" t="72808" r="22902" b="8071"/>
                  <a:stretch/>
                </p:blipFill>
                <p:spPr>
                  <a:xfrm>
                    <a:off x="3907911" y="1730300"/>
                    <a:ext cx="2950090" cy="1311303"/>
                  </a:xfrm>
                  <a:prstGeom prst="rect">
                    <a:avLst/>
                  </a:prstGeom>
                </p:spPr>
              </p:pic>
              <p:grpSp>
                <p:nvGrpSpPr>
                  <p:cNvPr id="25" name="Gruppo 24">
                    <a:extLst>
                      <a:ext uri="{FF2B5EF4-FFF2-40B4-BE49-F238E27FC236}">
                        <a16:creationId xmlns:a16="http://schemas.microsoft.com/office/drawing/2014/main" id="{53E1ED74-ABD5-4E3B-8A90-563EF80F2BB5}"/>
                      </a:ext>
                    </a:extLst>
                  </p:cNvPr>
                  <p:cNvGrpSpPr/>
                  <p:nvPr/>
                </p:nvGrpSpPr>
                <p:grpSpPr>
                  <a:xfrm>
                    <a:off x="716573" y="1387021"/>
                    <a:ext cx="2579487" cy="1615440"/>
                    <a:chOff x="-1044083" y="3576865"/>
                    <a:chExt cx="2579487" cy="1615440"/>
                  </a:xfrm>
                </p:grpSpPr>
                <p:pic>
                  <p:nvPicPr>
                    <p:cNvPr id="20" name="Immagine 19">
                      <a:extLst>
                        <a:ext uri="{FF2B5EF4-FFF2-40B4-BE49-F238E27FC236}">
                          <a16:creationId xmlns:a16="http://schemas.microsoft.com/office/drawing/2014/main" id="{8111DA60-09A5-480A-B95F-18B6CFC8A1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341" t="33901" r="30187" b="42543"/>
                    <a:stretch/>
                  </p:blipFill>
                  <p:spPr>
                    <a:xfrm>
                      <a:off x="-1044083" y="3576865"/>
                      <a:ext cx="2579487" cy="161544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Rettangolo 21">
                      <a:extLst>
                        <a:ext uri="{FF2B5EF4-FFF2-40B4-BE49-F238E27FC236}">
                          <a16:creationId xmlns:a16="http://schemas.microsoft.com/office/drawing/2014/main" id="{4C884B0C-D176-4009-979F-E7E8D19235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2160" y="3576865"/>
                      <a:ext cx="632506" cy="2229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3" name="Rettangolo 22">
                      <a:extLst>
                        <a:ext uri="{FF2B5EF4-FFF2-40B4-BE49-F238E27FC236}">
                          <a16:creationId xmlns:a16="http://schemas.microsoft.com/office/drawing/2014/main" id="{C1CF4699-745D-4FA8-AE2A-DEFD09B5D3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727" y="3576865"/>
                      <a:ext cx="994677" cy="4645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4" name="Rettangolo 23">
                      <a:extLst>
                        <a:ext uri="{FF2B5EF4-FFF2-40B4-BE49-F238E27FC236}">
                          <a16:creationId xmlns:a16="http://schemas.microsoft.com/office/drawing/2014/main" id="{1ECC9475-20D4-49EE-B685-BF7662B07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9840" y="3898759"/>
                      <a:ext cx="275564" cy="3923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1" name="Gruppo 20">
                    <a:extLst>
                      <a:ext uri="{FF2B5EF4-FFF2-40B4-BE49-F238E27FC236}">
                        <a16:creationId xmlns:a16="http://schemas.microsoft.com/office/drawing/2014/main" id="{5CF4370C-3F7A-4052-AA4F-FAB567354D00}"/>
                      </a:ext>
                    </a:extLst>
                  </p:cNvPr>
                  <p:cNvGrpSpPr/>
                  <p:nvPr/>
                </p:nvGrpSpPr>
                <p:grpSpPr>
                  <a:xfrm>
                    <a:off x="-2515257" y="1109806"/>
                    <a:ext cx="3273129" cy="2035047"/>
                    <a:chOff x="-1697256" y="301753"/>
                    <a:chExt cx="3273129" cy="2035047"/>
                  </a:xfrm>
                </p:grpSpPr>
                <p:pic>
                  <p:nvPicPr>
                    <p:cNvPr id="14" name="Immagine 13">
                      <a:extLst>
                        <a:ext uri="{FF2B5EF4-FFF2-40B4-BE49-F238E27FC236}">
                          <a16:creationId xmlns:a16="http://schemas.microsoft.com/office/drawing/2014/main" id="{C70A3B7A-59CD-4273-A4FF-682C9BEC6C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r="27550" b="70326"/>
                    <a:stretch/>
                  </p:blipFill>
                  <p:spPr>
                    <a:xfrm>
                      <a:off x="-1697256" y="301753"/>
                      <a:ext cx="3251736" cy="203504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Rettangolo 14">
                      <a:extLst>
                        <a:ext uri="{FF2B5EF4-FFF2-40B4-BE49-F238E27FC236}">
                          <a16:creationId xmlns:a16="http://schemas.microsoft.com/office/drawing/2014/main" id="{8154081A-369A-4808-B929-EBBC0EAC2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79" y="1625867"/>
                      <a:ext cx="1501094" cy="65084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" name="Rettangolo 15">
                      <a:extLst>
                        <a:ext uri="{FF2B5EF4-FFF2-40B4-BE49-F238E27FC236}">
                          <a16:creationId xmlns:a16="http://schemas.microsoft.com/office/drawing/2014/main" id="{CC8BFFDD-9D62-4C92-B56F-7957D6FBE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4960" y="2032000"/>
                      <a:ext cx="609189" cy="244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" name="Rettangolo 16">
                      <a:extLst>
                        <a:ext uri="{FF2B5EF4-FFF2-40B4-BE49-F238E27FC236}">
                          <a16:creationId xmlns:a16="http://schemas.microsoft.com/office/drawing/2014/main" id="{7C2F677B-010D-465A-AC16-F52BF0D15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73415" y="2143760"/>
                      <a:ext cx="287335" cy="1930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" name="Rettangolo 17">
                      <a:extLst>
                        <a:ext uri="{FF2B5EF4-FFF2-40B4-BE49-F238E27FC236}">
                          <a16:creationId xmlns:a16="http://schemas.microsoft.com/office/drawing/2014/main" id="{005EA830-97B4-4B32-ACF6-329BD323C2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73415" y="680720"/>
                      <a:ext cx="1302065" cy="1301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" name="Rettangolo 18">
                      <a:extLst>
                        <a:ext uri="{FF2B5EF4-FFF2-40B4-BE49-F238E27FC236}">
                          <a16:creationId xmlns:a16="http://schemas.microsoft.com/office/drawing/2014/main" id="{27AECBD5-6B77-43E0-B61B-646B24CB57BB}"/>
                        </a:ext>
                      </a:extLst>
                    </p:cNvPr>
                    <p:cNvSpPr/>
                    <p:nvPr/>
                  </p:nvSpPr>
                  <p:spPr>
                    <a:xfrm rot="19267090">
                      <a:off x="-1267456" y="1962623"/>
                      <a:ext cx="396240" cy="2133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cxnSp>
                <p:nvCxnSpPr>
                  <p:cNvPr id="28" name="Connettore 2 27">
                    <a:extLst>
                      <a:ext uri="{FF2B5EF4-FFF2-40B4-BE49-F238E27FC236}">
                        <a16:creationId xmlns:a16="http://schemas.microsoft.com/office/drawing/2014/main" id="{33DB432F-B7A7-4B50-94EF-29846FB2C6E1}"/>
                      </a:ext>
                    </a:extLst>
                  </p:cNvPr>
                  <p:cNvCxnSpPr/>
                  <p:nvPr/>
                </p:nvCxnSpPr>
                <p:spPr>
                  <a:xfrm>
                    <a:off x="-528690" y="2291680"/>
                    <a:ext cx="115734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2 28">
                    <a:extLst>
                      <a:ext uri="{FF2B5EF4-FFF2-40B4-BE49-F238E27FC236}">
                        <a16:creationId xmlns:a16="http://schemas.microsoft.com/office/drawing/2014/main" id="{C58492F2-0F6B-4E01-B5CF-1D6B08F2A5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56455" y="2194741"/>
                    <a:ext cx="1324665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uppo 31">
                    <a:extLst>
                      <a:ext uri="{FF2B5EF4-FFF2-40B4-BE49-F238E27FC236}">
                        <a16:creationId xmlns:a16="http://schemas.microsoft.com/office/drawing/2014/main" id="{B1A2C6DC-B0E1-457C-ACD6-3C8D0D457F2A}"/>
                      </a:ext>
                    </a:extLst>
                  </p:cNvPr>
                  <p:cNvGrpSpPr/>
                  <p:nvPr/>
                </p:nvGrpSpPr>
                <p:grpSpPr>
                  <a:xfrm>
                    <a:off x="-852027" y="2633813"/>
                    <a:ext cx="1541810" cy="524265"/>
                    <a:chOff x="10139680" y="2669948"/>
                    <a:chExt cx="1713500" cy="531682"/>
                  </a:xfrm>
                </p:grpSpPr>
                <p:pic>
                  <p:nvPicPr>
                    <p:cNvPr id="30" name="Immagine 29">
                      <a:extLst>
                        <a:ext uri="{FF2B5EF4-FFF2-40B4-BE49-F238E27FC236}">
                          <a16:creationId xmlns:a16="http://schemas.microsoft.com/office/drawing/2014/main" id="{670734F9-0847-4B8C-9DCA-28CA738C9C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61822" t="34553" b="58521"/>
                    <a:stretch/>
                  </p:blipFill>
                  <p:spPr>
                    <a:xfrm>
                      <a:off x="10139680" y="2669948"/>
                      <a:ext cx="1713500" cy="47490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Immagine 30">
                      <a:extLst>
                        <a:ext uri="{FF2B5EF4-FFF2-40B4-BE49-F238E27FC236}">
                          <a16:creationId xmlns:a16="http://schemas.microsoft.com/office/drawing/2014/main" id="{C5B8CDF0-437C-4E66-AF64-52E6AABA78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68273" t="38645" b="54378"/>
                    <a:stretch/>
                  </p:blipFill>
                  <p:spPr>
                    <a:xfrm>
                      <a:off x="10429240" y="2723185"/>
                      <a:ext cx="1423940" cy="47844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3" name="Rettangolo 32">
                    <a:extLst>
                      <a:ext uri="{FF2B5EF4-FFF2-40B4-BE49-F238E27FC236}">
                        <a16:creationId xmlns:a16="http://schemas.microsoft.com/office/drawing/2014/main" id="{5D24D949-92B2-4C96-B1E9-7604BD0B516C}"/>
                      </a:ext>
                    </a:extLst>
                  </p:cNvPr>
                  <p:cNvSpPr/>
                  <p:nvPr/>
                </p:nvSpPr>
                <p:spPr>
                  <a:xfrm>
                    <a:off x="-831343" y="2631911"/>
                    <a:ext cx="139783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5" name="Gruppo 34">
                    <a:extLst>
                      <a:ext uri="{FF2B5EF4-FFF2-40B4-BE49-F238E27FC236}">
                        <a16:creationId xmlns:a16="http://schemas.microsoft.com/office/drawing/2014/main" id="{90EAB52E-AECE-4B35-94CA-CA0337E7D899}"/>
                      </a:ext>
                    </a:extLst>
                  </p:cNvPr>
                  <p:cNvGrpSpPr/>
                  <p:nvPr/>
                </p:nvGrpSpPr>
                <p:grpSpPr>
                  <a:xfrm>
                    <a:off x="2200855" y="1234957"/>
                    <a:ext cx="2696706" cy="424189"/>
                    <a:chOff x="8481543" y="4685106"/>
                    <a:chExt cx="3048236" cy="325386"/>
                  </a:xfrm>
                </p:grpSpPr>
                <p:pic>
                  <p:nvPicPr>
                    <p:cNvPr id="13" name="Immagine 12">
                      <a:extLst>
                        <a:ext uri="{FF2B5EF4-FFF2-40B4-BE49-F238E27FC236}">
                          <a16:creationId xmlns:a16="http://schemas.microsoft.com/office/drawing/2014/main" id="{AEE50BC4-2283-4A28-87B0-8E175A8603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36177" t="66269" r="9721" b="28230"/>
                    <a:stretch/>
                  </p:blipFill>
                  <p:spPr>
                    <a:xfrm>
                      <a:off x="8836247" y="4692602"/>
                      <a:ext cx="2693532" cy="3178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Immagine 33">
                      <a:extLst>
                        <a:ext uri="{FF2B5EF4-FFF2-40B4-BE49-F238E27FC236}">
                          <a16:creationId xmlns:a16="http://schemas.microsoft.com/office/drawing/2014/main" id="{049C2D3D-C8CE-47F7-BF77-C1CEFE73AB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9027" t="58100" r="63070" b="37399"/>
                    <a:stretch/>
                  </p:blipFill>
                  <p:spPr>
                    <a:xfrm>
                      <a:off x="8481543" y="4685106"/>
                      <a:ext cx="354704" cy="308686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69CDF233-9C5D-41C1-AC55-7C085889AE7C}"/>
                </a:ext>
              </a:extLst>
            </p:cNvPr>
            <p:cNvSpPr txBox="1"/>
            <p:nvPr/>
          </p:nvSpPr>
          <p:spPr>
            <a:xfrm>
              <a:off x="5038233" y="1201830"/>
              <a:ext cx="2123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err="1"/>
                <a:t>Restriction</a:t>
              </a:r>
              <a:r>
                <a:rPr lang="it-IT" sz="1600" b="1" dirty="0"/>
                <a:t> </a:t>
              </a:r>
              <a:r>
                <a:rPr lang="it-IT" sz="1600" b="1" dirty="0" err="1"/>
                <a:t>enzymes</a:t>
              </a:r>
              <a:endParaRPr lang="en-GB" sz="1600" b="1" dirty="0"/>
            </a:p>
          </p:txBody>
        </p:sp>
      </p:grpSp>
      <p:sp>
        <p:nvSpPr>
          <p:cNvPr id="49" name="Rettangolo 48">
            <a:extLst>
              <a:ext uri="{FF2B5EF4-FFF2-40B4-BE49-F238E27FC236}">
                <a16:creationId xmlns:a16="http://schemas.microsoft.com/office/drawing/2014/main" id="{285F77A1-A5D1-4CB2-9422-81AF86B23CE1}"/>
              </a:ext>
            </a:extLst>
          </p:cNvPr>
          <p:cNvSpPr/>
          <p:nvPr/>
        </p:nvSpPr>
        <p:spPr>
          <a:xfrm>
            <a:off x="812800" y="6370320"/>
            <a:ext cx="45878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</a:rPr>
              <a:t>van den Ent F, Lowe J (2006), J </a:t>
            </a:r>
            <a:r>
              <a:rPr lang="en-GB" sz="1000" dirty="0" err="1">
                <a:solidFill>
                  <a:srgbClr val="000000"/>
                </a:solidFill>
              </a:rPr>
              <a:t>Biochem</a:t>
            </a:r>
            <a:r>
              <a:rPr lang="en-GB" sz="1000" dirty="0">
                <a:solidFill>
                  <a:srgbClr val="000000"/>
                </a:solidFill>
              </a:rPr>
              <a:t> </a:t>
            </a:r>
            <a:r>
              <a:rPr lang="en-GB" sz="1000" dirty="0" err="1">
                <a:solidFill>
                  <a:srgbClr val="000000"/>
                </a:solidFill>
              </a:rPr>
              <a:t>Biophys</a:t>
            </a:r>
            <a:r>
              <a:rPr lang="en-GB" sz="1000" dirty="0">
                <a:solidFill>
                  <a:srgbClr val="000000"/>
                </a:solidFill>
              </a:rPr>
              <a:t> Methods</a:t>
            </a:r>
            <a:endParaRPr lang="en-GB" sz="10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166DC9C-D34B-44F2-BFED-3A6FA6913319}"/>
              </a:ext>
            </a:extLst>
          </p:cNvPr>
          <p:cNvSpPr txBox="1"/>
          <p:nvPr/>
        </p:nvSpPr>
        <p:spPr>
          <a:xfrm>
            <a:off x="5750559" y="6421120"/>
            <a:ext cx="2825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cs typeface="Arial" panose="020B0604020202020204" pitchFamily="34" charset="0"/>
              </a:rPr>
              <a:t>Chino A. et al. (2010), PLoS ONE</a:t>
            </a:r>
            <a:endParaRPr lang="en-GB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57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F459D-BB49-47E3-AE70-3B5F5935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20" y="-265283"/>
            <a:ext cx="4958080" cy="136207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/>
              <a:t>Hosts</a:t>
            </a:r>
            <a:r>
              <a:rPr lang="it-IT" sz="3200" b="1" dirty="0"/>
              <a:t> for </a:t>
            </a:r>
            <a:r>
              <a:rPr lang="it-IT" sz="3200" b="1" dirty="0" err="1"/>
              <a:t>protein</a:t>
            </a:r>
            <a:r>
              <a:rPr lang="it-IT" sz="3200" b="1" dirty="0"/>
              <a:t> </a:t>
            </a:r>
            <a:r>
              <a:rPr lang="it-IT" sz="3200" b="1" dirty="0" err="1"/>
              <a:t>expression</a:t>
            </a:r>
            <a:endParaRPr lang="en-GB" sz="3200" b="1" dirty="0"/>
          </a:p>
        </p:txBody>
      </p:sp>
      <p:pic>
        <p:nvPicPr>
          <p:cNvPr id="4" name="Picture 12" descr="Risultato immagini per expression recombinant protein">
            <a:extLst>
              <a:ext uri="{FF2B5EF4-FFF2-40B4-BE49-F238E27FC236}">
                <a16:creationId xmlns:a16="http://schemas.microsoft.com/office/drawing/2014/main" id="{9EE24A09-7476-488E-B94A-4D813A705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0" t="78254" r="19288"/>
          <a:stretch/>
        </p:blipFill>
        <p:spPr bwMode="auto">
          <a:xfrm>
            <a:off x="282693" y="1034934"/>
            <a:ext cx="2235987" cy="77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Risultato immagini per expression recombinant protein">
            <a:extLst>
              <a:ext uri="{FF2B5EF4-FFF2-40B4-BE49-F238E27FC236}">
                <a16:creationId xmlns:a16="http://schemas.microsoft.com/office/drawing/2014/main" id="{1A29F932-EC58-4715-A295-F16D93065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3" t="47880" r="25031" b="20333"/>
          <a:stretch/>
        </p:blipFill>
        <p:spPr bwMode="auto">
          <a:xfrm>
            <a:off x="888190" y="2015446"/>
            <a:ext cx="1052370" cy="11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isultato immagini per expression recombinant protein">
            <a:extLst>
              <a:ext uri="{FF2B5EF4-FFF2-40B4-BE49-F238E27FC236}">
                <a16:creationId xmlns:a16="http://schemas.microsoft.com/office/drawing/2014/main" id="{098E043F-37E7-40DB-A272-A63990DC8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25604" r="21411" b="51767"/>
          <a:stretch/>
        </p:blipFill>
        <p:spPr bwMode="auto">
          <a:xfrm>
            <a:off x="619759" y="3366633"/>
            <a:ext cx="1700545" cy="78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isultato immagini per expression recombinant protein">
            <a:extLst>
              <a:ext uri="{FF2B5EF4-FFF2-40B4-BE49-F238E27FC236}">
                <a16:creationId xmlns:a16="http://schemas.microsoft.com/office/drawing/2014/main" id="{F318C6FA-CD60-4795-BAD6-92B7989C9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9" r="21909" b="72428"/>
          <a:stretch/>
        </p:blipFill>
        <p:spPr bwMode="auto">
          <a:xfrm>
            <a:off x="590695" y="4491582"/>
            <a:ext cx="1635358" cy="9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E7743D0-1978-44F0-BD0A-EF04C653E060}"/>
              </a:ext>
            </a:extLst>
          </p:cNvPr>
          <p:cNvSpPr>
            <a:spLocks noGrp="1"/>
          </p:cNvSpPr>
          <p:nvPr/>
        </p:nvSpPr>
        <p:spPr>
          <a:xfrm>
            <a:off x="2499360" y="1025470"/>
            <a:ext cx="5275808" cy="11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r>
              <a:rPr lang="en-US" sz="1400" b="1" dirty="0"/>
              <a:t>BACTERIA</a:t>
            </a:r>
            <a:r>
              <a:rPr lang="en-US" sz="1400" dirty="0"/>
              <a:t> (mainly </a:t>
            </a:r>
            <a:r>
              <a:rPr lang="en-US" sz="1400" i="1" dirty="0"/>
              <a:t>E. coli</a:t>
            </a:r>
            <a:r>
              <a:rPr lang="en-US" sz="1400" dirty="0"/>
              <a:t>): 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Cheap and fast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High protein expression levels</a:t>
            </a:r>
          </a:p>
          <a:p>
            <a:pPr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A3CFA2F-9BCD-4213-BB13-76B725C1264D}"/>
              </a:ext>
            </a:extLst>
          </p:cNvPr>
          <p:cNvSpPr>
            <a:spLocks noGrp="1"/>
          </p:cNvSpPr>
          <p:nvPr/>
        </p:nvSpPr>
        <p:spPr>
          <a:xfrm>
            <a:off x="2499360" y="2131524"/>
            <a:ext cx="5275808" cy="11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r>
              <a:rPr lang="en-US" sz="1400" b="1" dirty="0"/>
              <a:t>YEAST</a:t>
            </a:r>
            <a:r>
              <a:rPr lang="en-US" sz="1400" dirty="0"/>
              <a:t> (</a:t>
            </a:r>
            <a:r>
              <a:rPr lang="en-US" sz="1400" i="1" dirty="0"/>
              <a:t>S. cerevisiae, P. pastoris</a:t>
            </a:r>
            <a:r>
              <a:rPr lang="en-US" sz="1400" dirty="0"/>
              <a:t>):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Cheap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Good protein expression levels</a:t>
            </a:r>
          </a:p>
          <a:p>
            <a:pPr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6226D57-63FF-4C02-8CFE-221351A7E401}"/>
              </a:ext>
            </a:extLst>
          </p:cNvPr>
          <p:cNvSpPr>
            <a:spLocks noGrp="1"/>
          </p:cNvSpPr>
          <p:nvPr/>
        </p:nvSpPr>
        <p:spPr>
          <a:xfrm>
            <a:off x="2499360" y="3278219"/>
            <a:ext cx="5275808" cy="11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r>
              <a:rPr lang="en-US" sz="1400" b="1" dirty="0"/>
              <a:t>BACULOVIRUS-INSECT CELLS </a:t>
            </a:r>
            <a:r>
              <a:rPr lang="en-US" sz="1400" dirty="0"/>
              <a:t>(</a:t>
            </a:r>
            <a:r>
              <a:rPr lang="en-US" sz="1400" i="1" dirty="0"/>
              <a:t>Drosophila</a:t>
            </a:r>
            <a:r>
              <a:rPr lang="en-US" sz="1400" dirty="0"/>
              <a:t>):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Expensive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Good protein expression levels</a:t>
            </a:r>
          </a:p>
          <a:p>
            <a:pPr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37E950F-4D06-4ABF-81A2-91B7AE285525}"/>
              </a:ext>
            </a:extLst>
          </p:cNvPr>
          <p:cNvSpPr>
            <a:spLocks noGrp="1"/>
          </p:cNvSpPr>
          <p:nvPr/>
        </p:nvSpPr>
        <p:spPr>
          <a:xfrm>
            <a:off x="2499360" y="4511743"/>
            <a:ext cx="5275808" cy="11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r>
              <a:rPr lang="en-US" sz="1400" b="1" dirty="0"/>
              <a:t>MAMMALIAN</a:t>
            </a:r>
            <a:r>
              <a:rPr lang="en-US" sz="1400" dirty="0"/>
              <a:t> (</a:t>
            </a:r>
            <a:r>
              <a:rPr lang="en-US" sz="1400" i="1" dirty="0"/>
              <a:t>CHO, Hela</a:t>
            </a:r>
            <a:r>
              <a:rPr lang="en-US" sz="1400" dirty="0"/>
              <a:t>):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Expensive and long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Low protein expression levels</a:t>
            </a:r>
          </a:p>
          <a:p>
            <a:pPr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6B406EE-CAFE-4FE2-891E-245D56C9278D}"/>
              </a:ext>
            </a:extLst>
          </p:cNvPr>
          <p:cNvGrpSpPr/>
          <p:nvPr/>
        </p:nvGrpSpPr>
        <p:grpSpPr>
          <a:xfrm>
            <a:off x="1082850" y="5557522"/>
            <a:ext cx="776430" cy="1030770"/>
            <a:chOff x="6631020" y="3315857"/>
            <a:chExt cx="841660" cy="1190311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86B32132-0750-4BBA-8B1B-A9C057FD65AF}"/>
                </a:ext>
              </a:extLst>
            </p:cNvPr>
            <p:cNvGrpSpPr/>
            <p:nvPr/>
          </p:nvGrpSpPr>
          <p:grpSpPr>
            <a:xfrm>
              <a:off x="6631020" y="3447982"/>
              <a:ext cx="841660" cy="1058186"/>
              <a:chOff x="6631020" y="3447982"/>
              <a:chExt cx="841660" cy="1058186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F982C46E-633B-4D74-9D70-2DAEBC3C29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3667" t="9417" r="36701" b="37111"/>
              <a:stretch/>
            </p:blipFill>
            <p:spPr>
              <a:xfrm>
                <a:off x="6704614" y="3447982"/>
                <a:ext cx="768066" cy="1058186"/>
              </a:xfrm>
              <a:prstGeom prst="rect">
                <a:avLst/>
              </a:prstGeom>
            </p:spPr>
          </p:pic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B9DB5C38-F890-43AE-8E23-3BE19AB72016}"/>
                  </a:ext>
                </a:extLst>
              </p:cNvPr>
              <p:cNvSpPr/>
              <p:nvPr/>
            </p:nvSpPr>
            <p:spPr>
              <a:xfrm>
                <a:off x="6631020" y="3447982"/>
                <a:ext cx="445268" cy="3274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CB131123-3851-436B-AF70-72945BB92358}"/>
                </a:ext>
              </a:extLst>
            </p:cNvPr>
            <p:cNvSpPr/>
            <p:nvPr/>
          </p:nvSpPr>
          <p:spPr>
            <a:xfrm rot="18542272">
              <a:off x="6887035" y="3330935"/>
              <a:ext cx="333215" cy="303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3A817438-A985-4680-9381-21D9B39333D2}"/>
              </a:ext>
            </a:extLst>
          </p:cNvPr>
          <p:cNvSpPr>
            <a:spLocks noGrp="1"/>
          </p:cNvSpPr>
          <p:nvPr/>
        </p:nvSpPr>
        <p:spPr>
          <a:xfrm>
            <a:off x="2499360" y="5676255"/>
            <a:ext cx="5275808" cy="119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r>
              <a:rPr lang="en-US" sz="1400" b="1" dirty="0"/>
              <a:t>CELL-FREE EXPRESSION SYSTEM</a:t>
            </a:r>
            <a:r>
              <a:rPr lang="en-US" sz="1400" dirty="0"/>
              <a:t>:</a:t>
            </a:r>
          </a:p>
          <a:p>
            <a:pPr marL="144000" indent="-144000" defTabSz="233363">
              <a:spcBef>
                <a:spcPts val="0"/>
              </a:spcBef>
              <a:tabLst>
                <a:tab pos="174625" algn="l"/>
                <a:tab pos="1789113" algn="l"/>
              </a:tabLst>
            </a:pPr>
            <a:r>
              <a:rPr lang="en-US" sz="1400" dirty="0"/>
              <a:t>Expensive</a:t>
            </a:r>
          </a:p>
          <a:p>
            <a:pPr marL="0" indent="0" defTabSz="233363">
              <a:spcBef>
                <a:spcPts val="0"/>
              </a:spcBef>
              <a:buNone/>
              <a:tabLst>
                <a:tab pos="174625" algn="l"/>
                <a:tab pos="1789113" algn="l"/>
              </a:tabLst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DB9A7B0-7F07-4627-A992-42035DB6422F}"/>
              </a:ext>
            </a:extLst>
          </p:cNvPr>
          <p:cNvSpPr/>
          <p:nvPr/>
        </p:nvSpPr>
        <p:spPr>
          <a:xfrm>
            <a:off x="5450177" y="12444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No PTM</a:t>
            </a:r>
          </a:p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Only for small proteins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8953463-B09A-44BF-91F8-4BF3957F3C02}"/>
              </a:ext>
            </a:extLst>
          </p:cNvPr>
          <p:cNvSpPr/>
          <p:nvPr/>
        </p:nvSpPr>
        <p:spPr>
          <a:xfrm>
            <a:off x="5460337" y="23314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Some PTM</a:t>
            </a:r>
          </a:p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No antibiotic selection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0D5CB55-F075-4E21-8989-7150302E9DAD}"/>
              </a:ext>
            </a:extLst>
          </p:cNvPr>
          <p:cNvSpPr/>
          <p:nvPr/>
        </p:nvSpPr>
        <p:spPr>
          <a:xfrm>
            <a:off x="5405120" y="3489966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PTM</a:t>
            </a:r>
          </a:p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No antibiotic selection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D75A9F3-4A16-4BEF-A7A0-C70DE244F611}"/>
              </a:ext>
            </a:extLst>
          </p:cNvPr>
          <p:cNvSpPr/>
          <p:nvPr/>
        </p:nvSpPr>
        <p:spPr>
          <a:xfrm>
            <a:off x="5303520" y="46947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PTM</a:t>
            </a:r>
          </a:p>
          <a:p>
            <a:pPr marL="285750" indent="-285750" defTabSz="2333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4625" algn="l"/>
                <a:tab pos="1789113" algn="l"/>
              </a:tabLst>
            </a:pPr>
            <a:r>
              <a:rPr lang="en-US" sz="1400" dirty="0"/>
              <a:t>No antibiotic selection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242643E-41E1-4012-9445-B37D6E710566}"/>
              </a:ext>
            </a:extLst>
          </p:cNvPr>
          <p:cNvSpPr/>
          <p:nvPr/>
        </p:nvSpPr>
        <p:spPr>
          <a:xfrm>
            <a:off x="313311" y="863600"/>
            <a:ext cx="8708769" cy="10307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B89E07F-35E6-4415-ADD0-D10F7DD45B71}"/>
              </a:ext>
            </a:extLst>
          </p:cNvPr>
          <p:cNvSpPr/>
          <p:nvPr/>
        </p:nvSpPr>
        <p:spPr>
          <a:xfrm>
            <a:off x="303013" y="2052738"/>
            <a:ext cx="8708769" cy="10307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85F90DB-FC4C-4641-98B4-87CDD79ED9C9}"/>
              </a:ext>
            </a:extLst>
          </p:cNvPr>
          <p:cNvSpPr/>
          <p:nvPr/>
        </p:nvSpPr>
        <p:spPr>
          <a:xfrm>
            <a:off x="282692" y="3250127"/>
            <a:ext cx="8708769" cy="10307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C39450B-642C-4A7C-86E5-27E0341C9375}"/>
              </a:ext>
            </a:extLst>
          </p:cNvPr>
          <p:cNvSpPr/>
          <p:nvPr/>
        </p:nvSpPr>
        <p:spPr>
          <a:xfrm>
            <a:off x="282691" y="4449369"/>
            <a:ext cx="8708769" cy="10307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FFB55B53-716F-4D27-B5C5-80F378FE5ED8}"/>
              </a:ext>
            </a:extLst>
          </p:cNvPr>
          <p:cNvSpPr/>
          <p:nvPr/>
        </p:nvSpPr>
        <p:spPr>
          <a:xfrm>
            <a:off x="282690" y="5638941"/>
            <a:ext cx="8708769" cy="10307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94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91BDB-1611-427C-818E-12D0E699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0" y="-102234"/>
            <a:ext cx="8301990" cy="135191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When should I induce protein expression</a:t>
            </a:r>
            <a:r>
              <a:rPr lang="it-IT" sz="3200" b="1" dirty="0"/>
              <a:t>?</a:t>
            </a:r>
            <a:endParaRPr lang="en-GB" sz="3200" b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8D8892F-C9A9-4800-8391-1F2372379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869" y="1475049"/>
            <a:ext cx="6212263" cy="4592318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04D73F4-D2BA-4CE3-AF62-F22902A517C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07720" y="3155851"/>
            <a:ext cx="1884680" cy="13247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1FA313-E64C-4721-956C-FEC43ACC85E1}"/>
              </a:ext>
            </a:extLst>
          </p:cNvPr>
          <p:cNvSpPr txBox="1"/>
          <p:nvPr/>
        </p:nvSpPr>
        <p:spPr>
          <a:xfrm>
            <a:off x="203200" y="2509520"/>
            <a:ext cx="120904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induction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2CED2D-F061-4F0F-8205-752FD23B924A}"/>
              </a:ext>
            </a:extLst>
          </p:cNvPr>
          <p:cNvSpPr txBox="1"/>
          <p:nvPr/>
        </p:nvSpPr>
        <p:spPr>
          <a:xfrm>
            <a:off x="650240" y="6116320"/>
            <a:ext cx="818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Measured throught the OD</a:t>
            </a:r>
            <a:r>
              <a:rPr lang="en-US" sz="1600" baseline="-25000"/>
              <a:t>600</a:t>
            </a:r>
            <a:r>
              <a:rPr lang="en-US" sz="1600"/>
              <a:t> parameter (optical density of the culture at 600 nm)</a:t>
            </a:r>
          </a:p>
        </p:txBody>
      </p:sp>
    </p:spTree>
    <p:extLst>
      <p:ext uri="{BB962C8B-B14F-4D97-AF65-F5344CB8AC3E}">
        <p14:creationId xmlns:p14="http://schemas.microsoft.com/office/powerpoint/2010/main" val="243137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3FBC2D1-024C-480A-A84C-3A29132E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" r="1" b="1"/>
          <a:stretch/>
        </p:blipFill>
        <p:spPr>
          <a:xfrm>
            <a:off x="-1" y="508010"/>
            <a:ext cx="9144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78EE2D-78DD-4CAA-A790-9F8F76EAC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4" y="3904733"/>
            <a:ext cx="3444766" cy="19648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1600" b="1" dirty="0" err="1"/>
              <a:t>Recombinant</a:t>
            </a:r>
            <a:r>
              <a:rPr lang="it-IT" sz="1600" b="1" dirty="0"/>
              <a:t> </a:t>
            </a:r>
            <a:r>
              <a:rPr lang="it-IT" sz="1600" b="1" dirty="0" err="1"/>
              <a:t>protein</a:t>
            </a:r>
            <a:r>
              <a:rPr lang="it-IT" sz="1600" dirty="0"/>
              <a:t>: </a:t>
            </a:r>
            <a:r>
              <a:rPr lang="it-IT" sz="1600" dirty="0" err="1"/>
              <a:t>protein</a:t>
            </a:r>
            <a:r>
              <a:rPr lang="it-IT" sz="1600" dirty="0"/>
              <a:t> </a:t>
            </a:r>
            <a:r>
              <a:rPr lang="it-IT" sz="1600" dirty="0" err="1"/>
              <a:t>prudeced</a:t>
            </a:r>
            <a:r>
              <a:rPr lang="it-IT" sz="1600" dirty="0"/>
              <a:t> from the </a:t>
            </a:r>
            <a:r>
              <a:rPr lang="it-IT" sz="1600" dirty="0" err="1"/>
              <a:t>expression</a:t>
            </a:r>
            <a:r>
              <a:rPr lang="it-IT" sz="1600" dirty="0"/>
              <a:t> of </a:t>
            </a:r>
            <a:r>
              <a:rPr lang="it-IT" sz="1600" dirty="0" err="1"/>
              <a:t>recombinant</a:t>
            </a:r>
            <a:r>
              <a:rPr lang="it-IT" sz="1600" dirty="0"/>
              <a:t> DNA.</a:t>
            </a:r>
          </a:p>
          <a:p>
            <a:pPr marL="0" indent="0">
              <a:buNone/>
            </a:pPr>
            <a:r>
              <a:rPr lang="it-IT" sz="1600" b="1" dirty="0" err="1"/>
              <a:t>Recombinant</a:t>
            </a:r>
            <a:r>
              <a:rPr lang="it-IT" sz="1600" b="1" dirty="0"/>
              <a:t> DNA</a:t>
            </a:r>
            <a:r>
              <a:rPr lang="it-IT" sz="1600" dirty="0"/>
              <a:t>: «</a:t>
            </a:r>
            <a:r>
              <a:rPr lang="en-GB" sz="1600" dirty="0"/>
              <a:t>Recombinant DNA Technology is defined by the </a:t>
            </a:r>
            <a:r>
              <a:rPr lang="en-GB" sz="1600" dirty="0" err="1"/>
              <a:t>Encyclopedia</a:t>
            </a:r>
            <a:r>
              <a:rPr lang="en-GB" sz="1600" dirty="0"/>
              <a:t> Britannica as “the joining together of DNA molecules from different organisms and inserting it into a host organism to produce new genetic combinations that are of value to science, medicine, agriculture and industry.”» Sciencedirect.com</a:t>
            </a:r>
          </a:p>
        </p:txBody>
      </p:sp>
    </p:spTree>
    <p:extLst>
      <p:ext uri="{BB962C8B-B14F-4D97-AF65-F5344CB8AC3E}">
        <p14:creationId xmlns:p14="http://schemas.microsoft.com/office/powerpoint/2010/main" val="3890857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F579D1-3EDF-4D20-B56E-5A0B1A5E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30" y="-154680"/>
            <a:ext cx="7966710" cy="1294449"/>
          </a:xfrm>
        </p:spPr>
        <p:txBody>
          <a:bodyPr>
            <a:normAutofit/>
          </a:bodyPr>
          <a:lstStyle/>
          <a:p>
            <a:r>
              <a:rPr lang="it-IT" sz="3200" b="1" dirty="0" err="1"/>
              <a:t>Lag</a:t>
            </a:r>
            <a:r>
              <a:rPr lang="it-IT" sz="3200" b="1" dirty="0"/>
              <a:t>, Log, </a:t>
            </a:r>
            <a:r>
              <a:rPr lang="it-IT" sz="3200" b="1" dirty="0" err="1"/>
              <a:t>stationary</a:t>
            </a:r>
            <a:r>
              <a:rPr lang="it-IT" sz="3200" b="1" dirty="0"/>
              <a:t> </a:t>
            </a:r>
            <a:r>
              <a:rPr lang="it-IT" sz="3200" b="1" dirty="0" err="1"/>
              <a:t>phase</a:t>
            </a:r>
            <a:r>
              <a:rPr lang="it-IT" sz="3200" b="1" dirty="0"/>
              <a:t> and </a:t>
            </a:r>
            <a:r>
              <a:rPr lang="it-IT" sz="3200" b="1" dirty="0" err="1"/>
              <a:t>death</a:t>
            </a:r>
            <a:endParaRPr lang="en-GB" sz="3200" b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4082854-5619-4A69-A25A-5B4EE6CB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50" y="997530"/>
            <a:ext cx="4117100" cy="27210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16D0EC-3130-4F0D-98AE-8777F1E8E051}"/>
              </a:ext>
            </a:extLst>
          </p:cNvPr>
          <p:cNvSpPr txBox="1"/>
          <p:nvPr/>
        </p:nvSpPr>
        <p:spPr>
          <a:xfrm>
            <a:off x="721360" y="3810000"/>
            <a:ext cx="3556000" cy="1189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b="1" dirty="0"/>
              <a:t>) LAG PHASE</a:t>
            </a:r>
            <a:r>
              <a:rPr lang="en-US" sz="1400" dirty="0"/>
              <a:t>: before exponential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Inoculated cells could be damaged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Cells must adapt to the new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Production of ribosomes and enzymes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Slow cell replication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3C37EF-6EA6-4E1C-BFD6-77A393DCE25B}"/>
              </a:ext>
            </a:extLst>
          </p:cNvPr>
          <p:cNvSpPr txBox="1"/>
          <p:nvPr/>
        </p:nvSpPr>
        <p:spPr>
          <a:xfrm>
            <a:off x="4775200" y="3810000"/>
            <a:ext cx="3972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</a:t>
            </a:r>
            <a:r>
              <a:rPr lang="en-US" sz="1400" b="1" dirty="0"/>
              <a:t>LOG PHASE</a:t>
            </a:r>
            <a:r>
              <a:rPr lang="en-US" sz="1400" dirty="0"/>
              <a:t>: exponential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Fast cell replication, increase of the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Fast consumption of nutrients, included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production of heath and 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modifications in pH, rheology,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AE54BA-0253-4B78-9F2E-822BB781B6B2}"/>
              </a:ext>
            </a:extLst>
          </p:cNvPr>
          <p:cNvSpPr txBox="1"/>
          <p:nvPr/>
        </p:nvSpPr>
        <p:spPr>
          <a:xfrm>
            <a:off x="721360" y="5262879"/>
            <a:ext cx="3972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  <a:r>
              <a:rPr lang="en-US" sz="1400" b="1" dirty="0"/>
              <a:t>) STATIONARY PHASE</a:t>
            </a:r>
            <a:r>
              <a:rPr lang="en-US" sz="1400" dirty="0"/>
              <a:t>: living cells = dead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Nutrients are ending, so as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Release of substances such as toxins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production of secondary metabolites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Cell replication is no more </a:t>
            </a:r>
            <a:r>
              <a:rPr lang="en-US" sz="1400" dirty="0" err="1"/>
              <a:t>logaritmic</a:t>
            </a:r>
            <a:endParaRPr lang="en-US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07E670-B131-4573-8075-E2B2D3ED85A1}"/>
              </a:ext>
            </a:extLst>
          </p:cNvPr>
          <p:cNvSpPr txBox="1"/>
          <p:nvPr/>
        </p:nvSpPr>
        <p:spPr>
          <a:xfrm>
            <a:off x="4775200" y="5262879"/>
            <a:ext cx="397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3) </a:t>
            </a:r>
            <a:r>
              <a:rPr lang="en-US" sz="1400" b="1" dirty="0"/>
              <a:t>DEATH PHASE</a:t>
            </a:r>
            <a:r>
              <a:rPr lang="en-US" sz="1400" dirty="0"/>
              <a:t>: living cells &lt;&lt; dead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Nutrients are exhausted, so as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Decrease of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cellular auto-lysis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cell replication</a:t>
            </a:r>
          </a:p>
          <a:p>
            <a:endParaRPr lang="en-US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4CED64-4050-4583-9A9E-F6201511F31D}"/>
              </a:ext>
            </a:extLst>
          </p:cNvPr>
          <p:cNvSpPr txBox="1"/>
          <p:nvPr/>
        </p:nvSpPr>
        <p:spPr>
          <a:xfrm>
            <a:off x="6868160" y="1475057"/>
            <a:ext cx="2021840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/>
              <a:t>OD</a:t>
            </a:r>
            <a:r>
              <a:rPr lang="en-US" sz="1400" baseline="-25000"/>
              <a:t>600</a:t>
            </a:r>
            <a:r>
              <a:rPr lang="en-US" sz="1400"/>
              <a:t> value is the same of the stationary phase (contribution of dead cells)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A097EF5-D230-4788-92D7-E1323B128C20}"/>
              </a:ext>
            </a:extLst>
          </p:cNvPr>
          <p:cNvCxnSpPr>
            <a:stCxn id="9" idx="1"/>
          </p:cNvCxnSpPr>
          <p:nvPr/>
        </p:nvCxnSpPr>
        <p:spPr>
          <a:xfrm flipH="1">
            <a:off x="5913120" y="1952111"/>
            <a:ext cx="955040" cy="689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33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68E0B-5AFC-45F8-BEC7-8DD69DE1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835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SDS-PAGE</a:t>
            </a:r>
            <a:endParaRPr lang="en-GB" sz="3200" b="1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A28E8F5-0FF8-4749-99E5-B0F3811348FB}"/>
              </a:ext>
            </a:extLst>
          </p:cNvPr>
          <p:cNvGrpSpPr/>
          <p:nvPr/>
        </p:nvGrpSpPr>
        <p:grpSpPr>
          <a:xfrm>
            <a:off x="3395345" y="1668462"/>
            <a:ext cx="5204460" cy="3340418"/>
            <a:chOff x="435610" y="1770062"/>
            <a:chExt cx="4600575" cy="280987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D743898-3AC6-4B27-815C-D05843949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610" y="1770062"/>
              <a:ext cx="4600575" cy="2809875"/>
            </a:xfrm>
            <a:prstGeom prst="rect">
              <a:avLst/>
            </a:prstGeom>
          </p:spPr>
        </p:pic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A3AB481A-B481-4EFA-B9A1-F2FDDA611A61}"/>
                </a:ext>
              </a:extLst>
            </p:cNvPr>
            <p:cNvCxnSpPr/>
            <p:nvPr/>
          </p:nvCxnSpPr>
          <p:spPr>
            <a:xfrm>
              <a:off x="833120" y="3489960"/>
              <a:ext cx="1239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5656026-21EA-4E3E-BA99-E986E9B12445}"/>
                </a:ext>
              </a:extLst>
            </p:cNvPr>
            <p:cNvSpPr txBox="1"/>
            <p:nvPr/>
          </p:nvSpPr>
          <p:spPr>
            <a:xfrm>
              <a:off x="985520" y="3244780"/>
              <a:ext cx="1300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/>
                <a:t>Stacking</a:t>
              </a:r>
              <a:r>
                <a:rPr lang="it-IT" sz="1200" b="1" dirty="0"/>
                <a:t> gel</a:t>
              </a:r>
              <a:endParaRPr lang="en-GB" sz="1200" b="1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F1A0D9A-74C9-4A1D-9302-97E1B3B72CAE}"/>
                </a:ext>
              </a:extLst>
            </p:cNvPr>
            <p:cNvSpPr txBox="1"/>
            <p:nvPr/>
          </p:nvSpPr>
          <p:spPr>
            <a:xfrm>
              <a:off x="985520" y="3521779"/>
              <a:ext cx="1300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Running gel</a:t>
              </a:r>
              <a:endParaRPr lang="en-GB" sz="1200" b="1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860BBE-A461-4BBF-8154-7FDDCFD9AF56}"/>
              </a:ext>
            </a:extLst>
          </p:cNvPr>
          <p:cNvSpPr txBox="1"/>
          <p:nvPr/>
        </p:nvSpPr>
        <p:spPr>
          <a:xfrm>
            <a:off x="163141" y="2309004"/>
            <a:ext cx="3007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Sodium-Dodecyl-Sulfate</a:t>
            </a:r>
            <a:r>
              <a:rPr lang="it-IT" sz="1600" b="1" dirty="0"/>
              <a:t> </a:t>
            </a:r>
            <a:r>
              <a:rPr lang="it-IT" sz="1600" b="1" dirty="0" err="1"/>
              <a:t>PolyAcrylamide</a:t>
            </a:r>
            <a:r>
              <a:rPr lang="it-IT" sz="1600" b="1" dirty="0"/>
              <a:t> Gel </a:t>
            </a:r>
            <a:r>
              <a:rPr lang="it-IT" sz="1600" b="1" dirty="0" err="1"/>
              <a:t>Electrophoresis</a:t>
            </a:r>
            <a:r>
              <a:rPr lang="it-IT" sz="1600" b="1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/>
              <a:t>Denaturation</a:t>
            </a:r>
            <a:r>
              <a:rPr lang="it-IT" sz="1600" dirty="0"/>
              <a:t> of the sample in </a:t>
            </a:r>
            <a:r>
              <a:rPr lang="it-IT" sz="1600" dirty="0" err="1"/>
              <a:t>presence</a:t>
            </a:r>
            <a:r>
              <a:rPr lang="it-IT" sz="1600" dirty="0"/>
              <a:t> of SDS (</a:t>
            </a:r>
            <a:r>
              <a:rPr lang="it-IT" sz="1600" dirty="0" err="1"/>
              <a:t>boiling</a:t>
            </a:r>
            <a:r>
              <a:rPr lang="it-IT" sz="1600" dirty="0"/>
              <a:t>, urea)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Loading on a </a:t>
            </a:r>
            <a:r>
              <a:rPr lang="it-IT" sz="1600" dirty="0" err="1"/>
              <a:t>polyacrylamide</a:t>
            </a:r>
            <a:r>
              <a:rPr lang="it-IT" sz="1600" dirty="0"/>
              <a:t> gel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/>
              <a:t>Run</a:t>
            </a:r>
            <a:endParaRPr lang="it-IT" sz="1600" dirty="0"/>
          </a:p>
          <a:p>
            <a:pPr marL="342900" indent="-342900">
              <a:buFont typeface="+mj-lt"/>
              <a:buAutoNum type="arabicPeriod"/>
            </a:pPr>
            <a:r>
              <a:rPr lang="it-IT" sz="1600" dirty="0" err="1"/>
              <a:t>Staining</a:t>
            </a:r>
            <a:r>
              <a:rPr lang="it-IT" sz="1600" dirty="0"/>
              <a:t> (</a:t>
            </a:r>
            <a:r>
              <a:rPr lang="it-IT" sz="1600" dirty="0" err="1"/>
              <a:t>Coomassie</a:t>
            </a:r>
            <a:r>
              <a:rPr lang="it-IT" sz="1600" dirty="0"/>
              <a:t> blue)</a:t>
            </a:r>
            <a:endParaRPr lang="en-GB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3BE504-43CE-4306-A23E-B667B3C42A69}"/>
              </a:ext>
            </a:extLst>
          </p:cNvPr>
          <p:cNvSpPr txBox="1"/>
          <p:nvPr/>
        </p:nvSpPr>
        <p:spPr>
          <a:xfrm>
            <a:off x="628650" y="5535293"/>
            <a:ext cx="811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Separation of all the proteins in a sample according </a:t>
            </a:r>
            <a:r>
              <a:rPr lang="en-US" u="sng" dirty="0"/>
              <a:t>only</a:t>
            </a:r>
            <a:r>
              <a:rPr lang="en-US" dirty="0"/>
              <a:t> to their molecular weight.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7B7661-4530-4AF6-BAC9-E062ED54EF5F}"/>
              </a:ext>
            </a:extLst>
          </p:cNvPr>
          <p:cNvSpPr txBox="1"/>
          <p:nvPr/>
        </p:nvSpPr>
        <p:spPr>
          <a:xfrm>
            <a:off x="2489781" y="756030"/>
            <a:ext cx="482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for the presence of the target protein.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41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1593C-3E28-48BF-B2FE-5F6D29D1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303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Western-</a:t>
            </a:r>
            <a:r>
              <a:rPr lang="it-IT" sz="3200" b="1" dirty="0" err="1"/>
              <a:t>blot</a:t>
            </a:r>
            <a:endParaRPr lang="en-GB" sz="32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23C801-3ABB-4E3D-82DF-E5F29303D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8" t="1953" r="54832" b="61630"/>
          <a:stretch/>
        </p:blipFill>
        <p:spPr>
          <a:xfrm>
            <a:off x="181610" y="1640840"/>
            <a:ext cx="2377440" cy="1574800"/>
          </a:xfrm>
          <a:prstGeom prst="rect">
            <a:avLst/>
          </a:prstGeom>
        </p:spPr>
      </p:pic>
      <p:pic>
        <p:nvPicPr>
          <p:cNvPr id="3076" name="Picture 4" descr="Western Blotting Products and Resources: Novus Biologicals">
            <a:extLst>
              <a:ext uri="{FF2B5EF4-FFF2-40B4-BE49-F238E27FC236}">
                <a16:creationId xmlns:a16="http://schemas.microsoft.com/office/drawing/2014/main" id="{E129655D-7E84-4EEB-9774-8B6D88D5F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41189" r="55834" b="2424"/>
          <a:stretch/>
        </p:blipFill>
        <p:spPr bwMode="auto">
          <a:xfrm>
            <a:off x="6452235" y="1409383"/>
            <a:ext cx="2377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stern Blotting Products and Resources: Novus Biologicals">
            <a:extLst>
              <a:ext uri="{FF2B5EF4-FFF2-40B4-BE49-F238E27FC236}">
                <a16:creationId xmlns:a16="http://schemas.microsoft.com/office/drawing/2014/main" id="{9C68F81B-57CE-4A51-9D2D-F1EECC45C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41894" r="2667" b="1718"/>
          <a:stretch/>
        </p:blipFill>
        <p:spPr bwMode="auto">
          <a:xfrm>
            <a:off x="4629150" y="4416106"/>
            <a:ext cx="258064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C747C3B-6D1E-4DD0-9B98-2DC8BCB4EA92}"/>
              </a:ext>
            </a:extLst>
          </p:cNvPr>
          <p:cNvGrpSpPr/>
          <p:nvPr/>
        </p:nvGrpSpPr>
        <p:grpSpPr>
          <a:xfrm>
            <a:off x="2962275" y="1696721"/>
            <a:ext cx="3027680" cy="1645920"/>
            <a:chOff x="2753360" y="2037080"/>
            <a:chExt cx="3027680" cy="1645920"/>
          </a:xfrm>
        </p:grpSpPr>
        <p:pic>
          <p:nvPicPr>
            <p:cNvPr id="3074" name="Picture 2" descr="Western Blotting Products and Resources: Novus Biologicals">
              <a:extLst>
                <a:ext uri="{FF2B5EF4-FFF2-40B4-BE49-F238E27FC236}">
                  <a16:creationId xmlns:a16="http://schemas.microsoft.com/office/drawing/2014/main" id="{C83189D0-D459-4897-A28D-DE7EEAB097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3" t="1013" r="1499" b="60925"/>
            <a:stretch/>
          </p:blipFill>
          <p:spPr bwMode="auto">
            <a:xfrm>
              <a:off x="2753360" y="2037080"/>
              <a:ext cx="302768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6D24B19-DEA4-4176-918B-2F417BE96FD5}"/>
                </a:ext>
              </a:extLst>
            </p:cNvPr>
            <p:cNvSpPr/>
            <p:nvPr/>
          </p:nvSpPr>
          <p:spPr>
            <a:xfrm>
              <a:off x="2783840" y="2072640"/>
              <a:ext cx="222250" cy="162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6B254C2-D038-4A12-B365-5C1A37392922}"/>
              </a:ext>
            </a:extLst>
          </p:cNvPr>
          <p:cNvCxnSpPr/>
          <p:nvPr/>
        </p:nvCxnSpPr>
        <p:spPr>
          <a:xfrm>
            <a:off x="2489200" y="2519681"/>
            <a:ext cx="6648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ADF33BB-ADC8-4B82-A765-11FD882E5355}"/>
              </a:ext>
            </a:extLst>
          </p:cNvPr>
          <p:cNvCxnSpPr/>
          <p:nvPr/>
        </p:nvCxnSpPr>
        <p:spPr>
          <a:xfrm>
            <a:off x="5919470" y="2519681"/>
            <a:ext cx="6648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275BDE4-1AE2-4124-8202-99BE2EE09B36}"/>
              </a:ext>
            </a:extLst>
          </p:cNvPr>
          <p:cNvCxnSpPr>
            <a:cxnSpLocks/>
          </p:cNvCxnSpPr>
          <p:nvPr/>
        </p:nvCxnSpPr>
        <p:spPr>
          <a:xfrm flipH="1">
            <a:off x="6584315" y="3962401"/>
            <a:ext cx="1056640" cy="609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709421-67A6-4714-8993-4FB4D2B312C1}"/>
              </a:ext>
            </a:extLst>
          </p:cNvPr>
          <p:cNvSpPr txBox="1"/>
          <p:nvPr/>
        </p:nvSpPr>
        <p:spPr>
          <a:xfrm>
            <a:off x="314325" y="3255742"/>
            <a:ext cx="211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SDS-PAGE of the sample</a:t>
            </a:r>
            <a:endParaRPr lang="en-GB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7E22608-1167-4B47-B21C-ADE2154916AA}"/>
              </a:ext>
            </a:extLst>
          </p:cNvPr>
          <p:cNvSpPr txBox="1"/>
          <p:nvPr/>
        </p:nvSpPr>
        <p:spPr>
          <a:xfrm>
            <a:off x="3807461" y="3274218"/>
            <a:ext cx="2112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Blot</a:t>
            </a:r>
            <a:r>
              <a:rPr lang="it-IT" sz="1400" dirty="0"/>
              <a:t> on a </a:t>
            </a:r>
            <a:r>
              <a:rPr lang="en-GB" sz="1400" dirty="0"/>
              <a:t>Polyvinylidene difluoride (PVDF) or nitrocellulose membrane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9ED4ACE-0A0C-48BE-B386-27D87C6E5117}"/>
              </a:ext>
            </a:extLst>
          </p:cNvPr>
          <p:cNvSpPr txBox="1"/>
          <p:nvPr/>
        </p:nvSpPr>
        <p:spPr>
          <a:xfrm>
            <a:off x="7143115" y="4209563"/>
            <a:ext cx="2112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Incubation</a:t>
            </a:r>
            <a:r>
              <a:rPr lang="it-IT" sz="1400" dirty="0"/>
              <a:t> with </a:t>
            </a:r>
            <a:r>
              <a:rPr lang="it-IT" sz="1400" dirty="0" err="1"/>
              <a:t>primary</a:t>
            </a:r>
            <a:r>
              <a:rPr lang="it-IT" sz="1400" dirty="0"/>
              <a:t> and </a:t>
            </a:r>
            <a:r>
              <a:rPr lang="it-IT" sz="1400" dirty="0" err="1"/>
              <a:t>secondary</a:t>
            </a:r>
            <a:r>
              <a:rPr lang="it-IT" sz="1400" dirty="0"/>
              <a:t> </a:t>
            </a:r>
            <a:r>
              <a:rPr lang="it-IT" sz="1400" dirty="0" err="1"/>
              <a:t>antibody</a:t>
            </a:r>
            <a:r>
              <a:rPr lang="it-IT" sz="1400" dirty="0"/>
              <a:t> (</a:t>
            </a:r>
            <a:r>
              <a:rPr lang="it-IT" sz="1400" dirty="0" err="1"/>
              <a:t>against</a:t>
            </a:r>
            <a:r>
              <a:rPr lang="it-IT" sz="1400" dirty="0"/>
              <a:t> tags or </a:t>
            </a:r>
            <a:r>
              <a:rPr lang="it-IT" sz="1400" dirty="0" err="1"/>
              <a:t>specific</a:t>
            </a:r>
            <a:r>
              <a:rPr lang="it-IT" sz="1400" dirty="0"/>
              <a:t> </a:t>
            </a:r>
            <a:r>
              <a:rPr lang="it-IT" sz="1400" dirty="0" err="1"/>
              <a:t>proteic</a:t>
            </a:r>
            <a:r>
              <a:rPr lang="it-IT" sz="1400" dirty="0"/>
              <a:t> </a:t>
            </a:r>
            <a:r>
              <a:rPr lang="it-IT" sz="1400" dirty="0" err="1"/>
              <a:t>sequences</a:t>
            </a:r>
            <a:r>
              <a:rPr lang="it-IT" sz="1400" dirty="0"/>
              <a:t>)</a:t>
            </a:r>
            <a:endParaRPr lang="en-GB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4EF888C-C41D-4339-AAF3-C683112AC673}"/>
              </a:ext>
            </a:extLst>
          </p:cNvPr>
          <p:cNvSpPr txBox="1"/>
          <p:nvPr/>
        </p:nvSpPr>
        <p:spPr>
          <a:xfrm>
            <a:off x="2833371" y="5244620"/>
            <a:ext cx="2112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The </a:t>
            </a:r>
            <a:r>
              <a:rPr lang="it-IT" sz="1400" dirty="0" err="1"/>
              <a:t>secondary</a:t>
            </a:r>
            <a:r>
              <a:rPr lang="it-IT" sz="1400" dirty="0"/>
              <a:t> </a:t>
            </a:r>
            <a:r>
              <a:rPr lang="it-IT" sz="1400" dirty="0" err="1"/>
              <a:t>antibody</a:t>
            </a:r>
            <a:r>
              <a:rPr lang="it-IT" sz="1400" dirty="0"/>
              <a:t> </a:t>
            </a:r>
            <a:r>
              <a:rPr lang="it-IT" sz="1400" dirty="0" err="1"/>
              <a:t>has</a:t>
            </a:r>
            <a:r>
              <a:rPr lang="it-IT" sz="1400" dirty="0"/>
              <a:t> a </a:t>
            </a:r>
            <a:r>
              <a:rPr lang="it-IT" sz="1400" dirty="0" err="1"/>
              <a:t>molecule</a:t>
            </a:r>
            <a:r>
              <a:rPr lang="it-IT" sz="1400" dirty="0"/>
              <a:t> for </a:t>
            </a: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visualization</a:t>
            </a:r>
            <a:r>
              <a:rPr lang="it-IT" sz="1400" dirty="0"/>
              <a:t> (</a:t>
            </a:r>
            <a:r>
              <a:rPr lang="it-IT" sz="1400" dirty="0" err="1"/>
              <a:t>eg</a:t>
            </a:r>
            <a:r>
              <a:rPr lang="it-IT" sz="1400" dirty="0"/>
              <a:t> </a:t>
            </a:r>
            <a:r>
              <a:rPr lang="it-IT" sz="1400" dirty="0" err="1"/>
              <a:t>staining</a:t>
            </a:r>
            <a:r>
              <a:rPr lang="it-IT" sz="1400" dirty="0"/>
              <a:t> or </a:t>
            </a:r>
            <a:r>
              <a:rPr lang="it-IT" sz="1400" dirty="0" err="1"/>
              <a:t>luminescence</a:t>
            </a:r>
            <a:r>
              <a:rPr lang="it-IT" sz="1400" dirty="0"/>
              <a:t>)</a:t>
            </a:r>
            <a:endParaRPr lang="en-GB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EA167B-186C-4507-986D-C1E0C4EDE9F8}"/>
              </a:ext>
            </a:extLst>
          </p:cNvPr>
          <p:cNvSpPr txBox="1"/>
          <p:nvPr/>
        </p:nvSpPr>
        <p:spPr>
          <a:xfrm>
            <a:off x="804547" y="857176"/>
            <a:ext cx="77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Identification of the target protein between the bulk in the sample.</a:t>
            </a:r>
          </a:p>
        </p:txBody>
      </p:sp>
    </p:spTree>
    <p:extLst>
      <p:ext uri="{BB962C8B-B14F-4D97-AF65-F5344CB8AC3E}">
        <p14:creationId xmlns:p14="http://schemas.microsoft.com/office/powerpoint/2010/main" val="1994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67E2F-B7EF-423D-BA5E-223B850F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-213360"/>
            <a:ext cx="7946390" cy="1345249"/>
          </a:xfrm>
        </p:spPr>
        <p:txBody>
          <a:bodyPr/>
          <a:lstStyle/>
          <a:p>
            <a:pPr algn="ctr"/>
            <a:r>
              <a:rPr lang="en-US" dirty="0"/>
              <a:t>Some useful programs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E62115-06BB-477D-A24D-6E48FB6B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7" y="1131889"/>
            <a:ext cx="2143125" cy="21431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BCFE72-8644-469C-B955-2368006DC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62" y="1427163"/>
            <a:ext cx="4205845" cy="18478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B77D21-8A2B-4ABD-85B3-79368CEA8757}"/>
              </a:ext>
            </a:extLst>
          </p:cNvPr>
          <p:cNvSpPr txBox="1"/>
          <p:nvPr/>
        </p:nvSpPr>
        <p:spPr>
          <a:xfrm>
            <a:off x="416560" y="3881120"/>
            <a:ext cx="321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“Highly extensible program for interactive visualization and analysis of molecular structures and related data, including density maps, supramolecular assemblies, sequence alignments, docking results, trajectories, and conformational ensembles” (from Chimera webpage)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C531DD-CF90-450F-97EA-808834E8EA3E}"/>
              </a:ext>
            </a:extLst>
          </p:cNvPr>
          <p:cNvSpPr txBox="1"/>
          <p:nvPr/>
        </p:nvSpPr>
        <p:spPr>
          <a:xfrm>
            <a:off x="4987804" y="3962400"/>
            <a:ext cx="321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err="1"/>
              <a:t>Molecular</a:t>
            </a:r>
            <a:r>
              <a:rPr lang="it-IT" sz="1400" dirty="0"/>
              <a:t> </a:t>
            </a:r>
            <a:r>
              <a:rPr lang="it-IT" sz="1400" dirty="0" err="1"/>
              <a:t>visualization</a:t>
            </a:r>
            <a:r>
              <a:rPr lang="it-IT" sz="1400" dirty="0"/>
              <a:t> </a:t>
            </a:r>
            <a:r>
              <a:rPr lang="it-IT" sz="1400" dirty="0" err="1"/>
              <a:t>program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produces</a:t>
            </a:r>
            <a:r>
              <a:rPr lang="it-IT" sz="1400" dirty="0"/>
              <a:t> 3D images of small </a:t>
            </a:r>
            <a:r>
              <a:rPr lang="it-IT" sz="1400" dirty="0" err="1"/>
              <a:t>molecules</a:t>
            </a:r>
            <a:r>
              <a:rPr lang="it-IT" sz="1400" dirty="0"/>
              <a:t> and </a:t>
            </a:r>
            <a:r>
              <a:rPr lang="it-IT" sz="1400" dirty="0" err="1"/>
              <a:t>macromolecules</a:t>
            </a:r>
            <a:r>
              <a:rPr lang="it-IT" sz="1400" dirty="0"/>
              <a:t> </a:t>
            </a:r>
            <a:r>
              <a:rPr lang="it-IT" sz="1400" dirty="0" err="1"/>
              <a:t>such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proteins</a:t>
            </a:r>
            <a:r>
              <a:rPr lang="it-IT" sz="1400" dirty="0"/>
              <a:t>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7899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1D8EA62-50B5-4734-865C-F3FF915BDD97}"/>
              </a:ext>
            </a:extLst>
          </p:cNvPr>
          <p:cNvSpPr/>
          <p:nvPr/>
        </p:nvSpPr>
        <p:spPr>
          <a:xfrm>
            <a:off x="1666240" y="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https://www.cgl.ucsf.edu/chimera/download.html</a:t>
            </a:r>
            <a:endParaRPr lang="en-GB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A3EF90-ECCA-46B0-9CED-BA85777D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713"/>
            <a:ext cx="10786254" cy="60762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12B11E4-0AA0-46F4-A042-CE716727D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77"/>
            <a:ext cx="1523999" cy="1523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1B2FF3-9147-481E-BC67-21096E8DE1C1}"/>
              </a:ext>
            </a:extLst>
          </p:cNvPr>
          <p:cNvSpPr txBox="1"/>
          <p:nvPr/>
        </p:nvSpPr>
        <p:spPr>
          <a:xfrm>
            <a:off x="86359" y="2328148"/>
            <a:ext cx="135128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Open a PDB file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79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01CACCF-94EE-4F94-867A-BA7A0EE5A322}"/>
              </a:ext>
            </a:extLst>
          </p:cNvPr>
          <p:cNvSpPr/>
          <p:nvPr/>
        </p:nvSpPr>
        <p:spPr>
          <a:xfrm>
            <a:off x="1666240" y="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https://www.cgl.ucsf.edu/chimera/download.html</a:t>
            </a:r>
            <a:endParaRPr lang="en-GB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E0D5BA-1784-4CA7-A800-F01CF0C62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924"/>
            <a:ext cx="10837334" cy="609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7111C9-564C-4DE7-A97B-90415EED0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04"/>
            <a:ext cx="1523999" cy="15239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1B2FF3-9147-481E-BC67-21096E8DE1C1}"/>
              </a:ext>
            </a:extLst>
          </p:cNvPr>
          <p:cNvSpPr txBox="1"/>
          <p:nvPr/>
        </p:nvSpPr>
        <p:spPr>
          <a:xfrm>
            <a:off x="218439" y="2000349"/>
            <a:ext cx="108712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Color the </a:t>
            </a:r>
            <a:r>
              <a:rPr lang="it-IT" dirty="0" err="1"/>
              <a:t>protein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672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502CF56-51D9-4720-BC0A-59F24450F1DD}"/>
              </a:ext>
            </a:extLst>
          </p:cNvPr>
          <p:cNvSpPr/>
          <p:nvPr/>
        </p:nvSpPr>
        <p:spPr>
          <a:xfrm>
            <a:off x="1666240" y="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https://www.cgl.ucsf.edu/chimera/download.html</a:t>
            </a:r>
            <a:endParaRPr lang="en-GB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2ED994-BEEE-4F18-AD93-E6082CEF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924"/>
            <a:ext cx="10809024" cy="60800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1B2FF3-9147-481E-BC67-21096E8DE1C1}"/>
              </a:ext>
            </a:extLst>
          </p:cNvPr>
          <p:cNvSpPr txBox="1"/>
          <p:nvPr/>
        </p:nvSpPr>
        <p:spPr>
          <a:xfrm>
            <a:off x="116839" y="2301923"/>
            <a:ext cx="1290320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Color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residues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9F053A1-79B3-4C0A-8875-4F1FA4482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24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788BAF2-77C2-41BA-BA8E-6F3961F89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4" y="173405"/>
            <a:ext cx="1523999" cy="152399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DC12E2E-59D0-482D-955A-BEBC876324E7}"/>
              </a:ext>
            </a:extLst>
          </p:cNvPr>
          <p:cNvSpPr/>
          <p:nvPr/>
        </p:nvSpPr>
        <p:spPr>
          <a:xfrm>
            <a:off x="1666240" y="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https://www.cgl.ucsf.edu/chimera/download.html</a:t>
            </a:r>
            <a:endParaRPr lang="en-GB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1C7D7B-0F79-44A6-94E0-88FAA088B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835"/>
            <a:ext cx="10689360" cy="60127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7549AA-7E80-40A9-BF3E-798EA9EC6318}"/>
              </a:ext>
            </a:extLst>
          </p:cNvPr>
          <p:cNvSpPr txBox="1"/>
          <p:nvPr/>
        </p:nvSpPr>
        <p:spPr>
          <a:xfrm>
            <a:off x="60960" y="2224130"/>
            <a:ext cx="152399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Show </a:t>
            </a:r>
            <a:r>
              <a:rPr lang="it-IT" dirty="0" err="1"/>
              <a:t>surface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325705E-5913-41FE-A72C-4DBCB274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77"/>
            <a:ext cx="1523999" cy="15239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890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3BC0FD3-A3FE-4683-8ED8-35014A8E3EF4}"/>
              </a:ext>
            </a:extLst>
          </p:cNvPr>
          <p:cNvSpPr/>
          <p:nvPr/>
        </p:nvSpPr>
        <p:spPr>
          <a:xfrm>
            <a:off x="1666240" y="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https://www.cgl.ucsf.edu/chimera/download.html</a:t>
            </a:r>
            <a:endParaRPr lang="en-GB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3C65406-75D0-4720-BB6F-892BD784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787061"/>
            <a:ext cx="10776814" cy="60709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1F4B22-FEFB-4759-8DD0-ADBAD6749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61"/>
            <a:ext cx="1523999" cy="1523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1B2FF3-9147-481E-BC67-21096E8DE1C1}"/>
              </a:ext>
            </a:extLst>
          </p:cNvPr>
          <p:cNvSpPr txBox="1"/>
          <p:nvPr/>
        </p:nvSpPr>
        <p:spPr>
          <a:xfrm>
            <a:off x="50799" y="2919214"/>
            <a:ext cx="152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Make a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990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FBF5C0-9D10-4BA2-9C7F-DC93EE56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" y="43934"/>
            <a:ext cx="3018522" cy="13261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8E834BA-6573-4A08-98EB-4E96651F1F9E}"/>
              </a:ext>
            </a:extLst>
          </p:cNvPr>
          <p:cNvSpPr/>
          <p:nvPr/>
        </p:nvSpPr>
        <p:spPr>
          <a:xfrm>
            <a:off x="2999534" y="47228"/>
            <a:ext cx="216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https://pymol.org/2/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83A5CA-B3CF-4303-8036-4A33EA423115}"/>
              </a:ext>
            </a:extLst>
          </p:cNvPr>
          <p:cNvSpPr txBox="1"/>
          <p:nvPr/>
        </p:nvSpPr>
        <p:spPr>
          <a:xfrm>
            <a:off x="6171699" y="43934"/>
            <a:ext cx="1610861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Open PDB file and color the </a:t>
            </a:r>
            <a:r>
              <a:rPr lang="it-IT" dirty="0" err="1"/>
              <a:t>protein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CB3A804-27F8-47D1-90FB-F9489F5DD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1309170"/>
            <a:ext cx="9633227" cy="54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isultato immagini per expression recombinant protein">
            <a:extLst>
              <a:ext uri="{FF2B5EF4-FFF2-40B4-BE49-F238E27FC236}">
                <a16:creationId xmlns:a16="http://schemas.microsoft.com/office/drawing/2014/main" id="{B4C0B28D-F876-4CB3-B2E0-F9CB2EE9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365885"/>
            <a:ext cx="8138160" cy="28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AAA995-D5D2-4858-AB63-3E0487D5410F}"/>
              </a:ext>
            </a:extLst>
          </p:cNvPr>
          <p:cNvSpPr txBox="1"/>
          <p:nvPr/>
        </p:nvSpPr>
        <p:spPr>
          <a:xfrm flipH="1">
            <a:off x="2661919" y="294640"/>
            <a:ext cx="3820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Flow work</a:t>
            </a:r>
            <a:endParaRPr lang="en-GB" sz="3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227837-48DC-46EC-9AC5-2FAC74080B95}"/>
              </a:ext>
            </a:extLst>
          </p:cNvPr>
          <p:cNvSpPr txBox="1"/>
          <p:nvPr/>
        </p:nvSpPr>
        <p:spPr>
          <a:xfrm>
            <a:off x="2580641" y="4728969"/>
            <a:ext cx="3982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err="1"/>
              <a:t>Cloning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Expression</a:t>
            </a:r>
            <a:r>
              <a:rPr lang="it-IT" dirty="0"/>
              <a:t> in </a:t>
            </a:r>
            <a:r>
              <a:rPr lang="it-IT" dirty="0" err="1"/>
              <a:t>host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Purification</a:t>
            </a:r>
            <a:r>
              <a:rPr lang="it-IT" dirty="0"/>
              <a:t> of the target </a:t>
            </a:r>
            <a:r>
              <a:rPr lang="it-IT" dirty="0" err="1"/>
              <a:t>protein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98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FBF5C0-9D10-4BA2-9C7F-DC93EE56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" y="43934"/>
            <a:ext cx="3018522" cy="13261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8E834BA-6573-4A08-98EB-4E96651F1F9E}"/>
              </a:ext>
            </a:extLst>
          </p:cNvPr>
          <p:cNvSpPr/>
          <p:nvPr/>
        </p:nvSpPr>
        <p:spPr>
          <a:xfrm>
            <a:off x="2999534" y="47228"/>
            <a:ext cx="216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https://pymol.org/2/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1C1E57-98F7-4109-8593-B01E8DA6BCC5}"/>
              </a:ext>
            </a:extLst>
          </p:cNvPr>
          <p:cNvSpPr txBox="1"/>
          <p:nvPr/>
        </p:nvSpPr>
        <p:spPr>
          <a:xfrm>
            <a:off x="5445760" y="271502"/>
            <a:ext cx="342392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Color </a:t>
            </a:r>
            <a:r>
              <a:rPr lang="it-IT" dirty="0" err="1"/>
              <a:t>according</a:t>
            </a:r>
            <a:r>
              <a:rPr lang="it-IT" dirty="0"/>
              <a:t> to </a:t>
            </a:r>
            <a:r>
              <a:rPr lang="it-IT" dirty="0" err="1"/>
              <a:t>hydrophobicity</a:t>
            </a:r>
            <a:r>
              <a:rPr lang="it-IT" dirty="0"/>
              <a:t> and </a:t>
            </a:r>
            <a:r>
              <a:rPr lang="it-IT" dirty="0" err="1"/>
              <a:t>see</a:t>
            </a:r>
            <a:r>
              <a:rPr lang="it-IT" dirty="0"/>
              <a:t> water </a:t>
            </a:r>
            <a:r>
              <a:rPr lang="it-IT" dirty="0" err="1"/>
              <a:t>molecules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C8928B9-46E7-462F-8BC1-627432EFE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1267460"/>
            <a:ext cx="9737796" cy="547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FBF5C0-9D10-4BA2-9C7F-DC93EE56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" y="43934"/>
            <a:ext cx="3018522" cy="13261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8E834BA-6573-4A08-98EB-4E96651F1F9E}"/>
              </a:ext>
            </a:extLst>
          </p:cNvPr>
          <p:cNvSpPr/>
          <p:nvPr/>
        </p:nvSpPr>
        <p:spPr>
          <a:xfrm>
            <a:off x="2999534" y="47228"/>
            <a:ext cx="216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https://pymol.org/2/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1C1E57-98F7-4109-8593-B01E8DA6BCC5}"/>
              </a:ext>
            </a:extLst>
          </p:cNvPr>
          <p:cNvSpPr txBox="1"/>
          <p:nvPr/>
        </p:nvSpPr>
        <p:spPr>
          <a:xfrm>
            <a:off x="5445760" y="271502"/>
            <a:ext cx="342392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Show </a:t>
            </a:r>
            <a:r>
              <a:rPr lang="it-IT" dirty="0" err="1"/>
              <a:t>surface</a:t>
            </a:r>
            <a:r>
              <a:rPr lang="it-IT" dirty="0"/>
              <a:t>, </a:t>
            </a:r>
            <a:r>
              <a:rPr lang="it-IT" dirty="0" err="1"/>
              <a:t>cell</a:t>
            </a:r>
            <a:r>
              <a:rPr lang="it-IT" dirty="0"/>
              <a:t> and </a:t>
            </a:r>
            <a:r>
              <a:rPr lang="it-IT" dirty="0" err="1"/>
              <a:t>symmetry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99E654-8368-4564-B1D0-8D68BE94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79" y="1206499"/>
            <a:ext cx="9706186" cy="54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0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1F9FA-6EB7-4152-BE6A-E499CFDB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717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Know </a:t>
            </a:r>
            <a:r>
              <a:rPr lang="it-IT" sz="3200" b="1" dirty="0" err="1"/>
              <a:t>your</a:t>
            </a:r>
            <a:r>
              <a:rPr lang="it-IT" sz="3200" b="1" dirty="0"/>
              <a:t> target </a:t>
            </a:r>
            <a:r>
              <a:rPr lang="it-IT" sz="3200" b="1" dirty="0" err="1"/>
              <a:t>protein</a:t>
            </a:r>
            <a:r>
              <a:rPr lang="it-IT" sz="3200" b="1" dirty="0"/>
              <a:t>!!</a:t>
            </a:r>
            <a:endParaRPr lang="en-GB" sz="3200" b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DBD6CDA-1F80-48D9-8774-A843A8022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931" y="1978976"/>
            <a:ext cx="2481264" cy="2481264"/>
          </a:xfrm>
          <a:prstGeom prst="ellipse">
            <a:avLst/>
          </a:prstGeom>
        </p:spPr>
      </p:pic>
      <p:pic>
        <p:nvPicPr>
          <p:cNvPr id="5" name="Picture 2" descr="Risultato immagini per ncbi logo">
            <a:extLst>
              <a:ext uri="{FF2B5EF4-FFF2-40B4-BE49-F238E27FC236}">
                <a16:creationId xmlns:a16="http://schemas.microsoft.com/office/drawing/2014/main" id="{B33A7F1E-F309-452B-973C-4FD9EE4C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4" y="1258094"/>
            <a:ext cx="2316342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o immagini per uniprot">
            <a:extLst>
              <a:ext uri="{FF2B5EF4-FFF2-40B4-BE49-F238E27FC236}">
                <a16:creationId xmlns:a16="http://schemas.microsoft.com/office/drawing/2014/main" id="{9C0E6F0B-32DC-4A8C-AEBB-1D7A132E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8" y="4621728"/>
            <a:ext cx="2058444" cy="9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o immagini per pdb logo">
            <a:extLst>
              <a:ext uri="{FF2B5EF4-FFF2-40B4-BE49-F238E27FC236}">
                <a16:creationId xmlns:a16="http://schemas.microsoft.com/office/drawing/2014/main" id="{36960B8B-10EE-46A1-8970-30346BF4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4" y="4767341"/>
            <a:ext cx="2456538" cy="6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isultato immagini per expasy logo">
            <a:extLst>
              <a:ext uri="{FF2B5EF4-FFF2-40B4-BE49-F238E27FC236}">
                <a16:creationId xmlns:a16="http://schemas.microsoft.com/office/drawing/2014/main" id="{82426AC5-2A85-42D7-918B-15596605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5" y="1444626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A10C971-279D-4051-8A52-894072471EF8}"/>
              </a:ext>
            </a:extLst>
          </p:cNvPr>
          <p:cNvSpPr/>
          <p:nvPr/>
        </p:nvSpPr>
        <p:spPr>
          <a:xfrm rot="19943649">
            <a:off x="5557520" y="1978976"/>
            <a:ext cx="1158240" cy="26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F014C3BE-D82E-43F8-A51E-C95713A5F6F7}"/>
              </a:ext>
            </a:extLst>
          </p:cNvPr>
          <p:cNvSpPr/>
          <p:nvPr/>
        </p:nvSpPr>
        <p:spPr>
          <a:xfrm rot="2135929">
            <a:off x="5686643" y="4009723"/>
            <a:ext cx="1158240" cy="26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625CF9D-622D-4EE0-B350-7154A4AFC7C1}"/>
              </a:ext>
            </a:extLst>
          </p:cNvPr>
          <p:cNvSpPr/>
          <p:nvPr/>
        </p:nvSpPr>
        <p:spPr>
          <a:xfrm rot="12761411">
            <a:off x="2121485" y="2551646"/>
            <a:ext cx="1158240" cy="26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844F6309-A0E7-4EF8-938C-9671715597F3}"/>
              </a:ext>
            </a:extLst>
          </p:cNvPr>
          <p:cNvSpPr/>
          <p:nvPr/>
        </p:nvSpPr>
        <p:spPr>
          <a:xfrm rot="8773779">
            <a:off x="2117603" y="3940049"/>
            <a:ext cx="1158240" cy="266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5FA54C-A6FF-4660-9F63-4772EC2D0F4B}"/>
              </a:ext>
            </a:extLst>
          </p:cNvPr>
          <p:cNvSpPr txBox="1"/>
          <p:nvPr/>
        </p:nvSpPr>
        <p:spPr>
          <a:xfrm>
            <a:off x="6431280" y="2524567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/>
              <a:t>Free online tools for </a:t>
            </a:r>
            <a:r>
              <a:rPr lang="it-IT" sz="1200" dirty="0" err="1"/>
              <a:t>allignment</a:t>
            </a:r>
            <a:r>
              <a:rPr lang="it-IT" sz="1200" dirty="0"/>
              <a:t> (</a:t>
            </a:r>
            <a:r>
              <a:rPr lang="it-IT" sz="1400" dirty="0" err="1"/>
              <a:t>Lalign</a:t>
            </a:r>
            <a:r>
              <a:rPr lang="it-IT" sz="1200" dirty="0"/>
              <a:t>) or </a:t>
            </a:r>
            <a:r>
              <a:rPr lang="it-IT" sz="1200" dirty="0" err="1"/>
              <a:t>protein</a:t>
            </a:r>
            <a:r>
              <a:rPr lang="it-IT" sz="1200" dirty="0"/>
              <a:t> </a:t>
            </a:r>
            <a:r>
              <a:rPr lang="it-IT" sz="1200" dirty="0" err="1"/>
              <a:t>parameters</a:t>
            </a:r>
            <a:r>
              <a:rPr lang="it-IT" sz="1200" dirty="0"/>
              <a:t> </a:t>
            </a:r>
            <a:r>
              <a:rPr lang="it-IT" sz="1200" dirty="0" err="1"/>
              <a:t>evaluation</a:t>
            </a:r>
            <a:r>
              <a:rPr lang="it-IT" sz="1200" dirty="0"/>
              <a:t> (</a:t>
            </a:r>
            <a:r>
              <a:rPr lang="it-IT" sz="1400" dirty="0" err="1"/>
              <a:t>Protparam</a:t>
            </a:r>
            <a:r>
              <a:rPr lang="it-IT" sz="1200" dirty="0"/>
              <a:t>)</a:t>
            </a:r>
            <a:endParaRPr lang="en-GB" sz="1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FE240D-8F96-465B-8C19-B87F5167ACCC}"/>
              </a:ext>
            </a:extLst>
          </p:cNvPr>
          <p:cNvSpPr txBox="1"/>
          <p:nvPr/>
        </p:nvSpPr>
        <p:spPr>
          <a:xfrm>
            <a:off x="5842000" y="5510277"/>
            <a:ext cx="2783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/>
              <a:t>Database of </a:t>
            </a:r>
            <a:r>
              <a:rPr lang="it-IT" sz="1200" dirty="0" err="1"/>
              <a:t>all</a:t>
            </a:r>
            <a:r>
              <a:rPr lang="it-IT" sz="1200" dirty="0"/>
              <a:t> </a:t>
            </a:r>
            <a:r>
              <a:rPr lang="it-IT" sz="1200" dirty="0" err="1"/>
              <a:t>known</a:t>
            </a:r>
            <a:r>
              <a:rPr lang="it-IT" sz="1200" dirty="0"/>
              <a:t> </a:t>
            </a:r>
            <a:r>
              <a:rPr lang="it-IT" sz="1200" dirty="0" err="1"/>
              <a:t>protein</a:t>
            </a:r>
            <a:r>
              <a:rPr lang="it-IT" sz="1200" dirty="0"/>
              <a:t> </a:t>
            </a:r>
            <a:r>
              <a:rPr lang="it-IT" sz="1200" dirty="0" err="1"/>
              <a:t>strucutres</a:t>
            </a:r>
            <a:r>
              <a:rPr lang="it-IT" sz="1200" dirty="0"/>
              <a:t> </a:t>
            </a:r>
            <a:endParaRPr lang="en-GB" sz="12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702260B-4E9A-4769-B92C-D0049193CE46}"/>
              </a:ext>
            </a:extLst>
          </p:cNvPr>
          <p:cNvSpPr txBox="1"/>
          <p:nvPr/>
        </p:nvSpPr>
        <p:spPr>
          <a:xfrm>
            <a:off x="713402" y="2361672"/>
            <a:ext cx="1427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err="1"/>
              <a:t>Informations</a:t>
            </a:r>
            <a:r>
              <a:rPr lang="it-IT" sz="1200" dirty="0"/>
              <a:t> </a:t>
            </a:r>
            <a:r>
              <a:rPr lang="it-IT" sz="1200" dirty="0" err="1"/>
              <a:t>about</a:t>
            </a:r>
            <a:r>
              <a:rPr lang="it-IT" sz="1200" dirty="0"/>
              <a:t> </a:t>
            </a:r>
            <a:r>
              <a:rPr lang="it-IT" sz="1200" dirty="0" err="1"/>
              <a:t>sequence</a:t>
            </a:r>
            <a:r>
              <a:rPr lang="it-IT" sz="1200" dirty="0"/>
              <a:t>, </a:t>
            </a:r>
            <a:r>
              <a:rPr lang="it-IT" sz="1200" dirty="0" err="1"/>
              <a:t>genome</a:t>
            </a:r>
            <a:r>
              <a:rPr lang="it-IT" sz="1200" dirty="0"/>
              <a:t>, </a:t>
            </a:r>
            <a:r>
              <a:rPr lang="it-IT" sz="1200" dirty="0" err="1"/>
              <a:t>litterature</a:t>
            </a:r>
            <a:endParaRPr lang="en-GB" sz="1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E5F3AF-245B-4F29-8CE7-E51609973AD8}"/>
              </a:ext>
            </a:extLst>
          </p:cNvPr>
          <p:cNvSpPr txBox="1"/>
          <p:nvPr/>
        </p:nvSpPr>
        <p:spPr>
          <a:xfrm>
            <a:off x="567422" y="5674056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err="1"/>
              <a:t>Informations</a:t>
            </a:r>
            <a:r>
              <a:rPr lang="it-IT" sz="1200" dirty="0"/>
              <a:t> </a:t>
            </a:r>
            <a:r>
              <a:rPr lang="it-IT" sz="1200" dirty="0" err="1"/>
              <a:t>about</a:t>
            </a:r>
            <a:r>
              <a:rPr lang="it-IT" sz="1200" dirty="0"/>
              <a:t> </a:t>
            </a:r>
            <a:r>
              <a:rPr lang="it-IT" sz="1200" dirty="0" err="1"/>
              <a:t>proteins</a:t>
            </a:r>
            <a:endParaRPr lang="en-GB" sz="1200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E110C853-CB1B-4219-993E-21CDBA454771}"/>
              </a:ext>
            </a:extLst>
          </p:cNvPr>
          <p:cNvSpPr/>
          <p:nvPr/>
        </p:nvSpPr>
        <p:spPr>
          <a:xfrm>
            <a:off x="1281914" y="3024638"/>
            <a:ext cx="200026" cy="43288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846E46A-C4CA-45C7-B873-0D534FC19688}"/>
              </a:ext>
            </a:extLst>
          </p:cNvPr>
          <p:cNvSpPr txBox="1"/>
          <p:nvPr/>
        </p:nvSpPr>
        <p:spPr>
          <a:xfrm>
            <a:off x="204482" y="3463794"/>
            <a:ext cx="2354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BLAST: </a:t>
            </a:r>
            <a:r>
              <a:rPr lang="it-IT" sz="1400" dirty="0" err="1"/>
              <a:t>find</a:t>
            </a:r>
            <a:r>
              <a:rPr lang="it-IT" sz="1400" dirty="0"/>
              <a:t> </a:t>
            </a:r>
            <a:r>
              <a:rPr lang="it-IT" sz="1400" dirty="0" err="1"/>
              <a:t>similar</a:t>
            </a:r>
            <a:r>
              <a:rPr lang="it-IT" sz="1400" dirty="0"/>
              <a:t> </a:t>
            </a:r>
            <a:r>
              <a:rPr lang="it-IT" sz="1400" dirty="0" err="1"/>
              <a:t>sequences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1285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, computer, portatile, bianco&#10;&#10;Descrizione generata automaticamente">
            <a:extLst>
              <a:ext uri="{FF2B5EF4-FFF2-40B4-BE49-F238E27FC236}">
                <a16:creationId xmlns:a16="http://schemas.microsoft.com/office/drawing/2014/main" id="{F7D10241-BEAC-4933-8539-654FA1D97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 r="27516" b="12491"/>
          <a:stretch/>
        </p:blipFill>
        <p:spPr>
          <a:xfrm>
            <a:off x="167683" y="3901439"/>
            <a:ext cx="4536397" cy="2773681"/>
          </a:xfrm>
        </p:spPr>
      </p:pic>
      <p:pic>
        <p:nvPicPr>
          <p:cNvPr id="4" name="Picture 2" descr="Risultato immagini per ncbi logo">
            <a:extLst>
              <a:ext uri="{FF2B5EF4-FFF2-40B4-BE49-F238E27FC236}">
                <a16:creationId xmlns:a16="http://schemas.microsoft.com/office/drawing/2014/main" id="{116A32BE-E27B-4C04-9943-B4CAA60A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7300"/>
            <a:ext cx="2131485" cy="12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screenshot, computer, portatile, scrivania&#10;&#10;Descrizione generata automaticamente">
            <a:extLst>
              <a:ext uri="{FF2B5EF4-FFF2-40B4-BE49-F238E27FC236}">
                <a16:creationId xmlns:a16="http://schemas.microsoft.com/office/drawing/2014/main" id="{BED8D98A-C39D-4BEE-8971-C98D7544C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r="91111" b="84229"/>
          <a:stretch/>
        </p:blipFill>
        <p:spPr>
          <a:xfrm>
            <a:off x="5064717" y="3901439"/>
            <a:ext cx="812800" cy="317181"/>
          </a:xfrm>
          <a:prstGeom prst="rect">
            <a:avLst/>
          </a:prstGeom>
        </p:spPr>
      </p:pic>
      <p:pic>
        <p:nvPicPr>
          <p:cNvPr id="11" name="Immagine 10" descr="Immagine che contiene screenshot, computer, portatile, scrivania&#10;&#10;Descrizione generata automaticamente">
            <a:extLst>
              <a:ext uri="{FF2B5EF4-FFF2-40B4-BE49-F238E27FC236}">
                <a16:creationId xmlns:a16="http://schemas.microsoft.com/office/drawing/2014/main" id="{5844F13B-E031-4117-8755-8A1BAC26D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725" r="56776" b="31020"/>
          <a:stretch/>
        </p:blipFill>
        <p:spPr>
          <a:xfrm>
            <a:off x="5064717" y="4215766"/>
            <a:ext cx="3952240" cy="227647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919327-DF57-4389-9760-EAEF8A143D4D}"/>
              </a:ext>
            </a:extLst>
          </p:cNvPr>
          <p:cNvSpPr txBox="1"/>
          <p:nvPr/>
        </p:nvSpPr>
        <p:spPr>
          <a:xfrm>
            <a:off x="940875" y="3451422"/>
            <a:ext cx="27472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/>
              <a:t>Informations</a:t>
            </a:r>
            <a:r>
              <a:rPr lang="it-IT" sz="1400" dirty="0"/>
              <a:t> </a:t>
            </a:r>
            <a:r>
              <a:rPr lang="it-IT" sz="1400" dirty="0" err="1"/>
              <a:t>about</a:t>
            </a:r>
            <a:r>
              <a:rPr lang="it-IT" sz="1400" dirty="0"/>
              <a:t> gene or </a:t>
            </a:r>
            <a:r>
              <a:rPr lang="it-IT" sz="1400" dirty="0" err="1"/>
              <a:t>protein</a:t>
            </a:r>
            <a:endParaRPr lang="en-GB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B630626-88CD-4300-BA5C-41EBA2389ED0}"/>
              </a:ext>
            </a:extLst>
          </p:cNvPr>
          <p:cNvSpPr txBox="1"/>
          <p:nvPr/>
        </p:nvSpPr>
        <p:spPr>
          <a:xfrm>
            <a:off x="5329995" y="3451422"/>
            <a:ext cx="34076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Fasta: </a:t>
            </a:r>
            <a:r>
              <a:rPr lang="it-IT" sz="1400" dirty="0" err="1"/>
              <a:t>nucleotides</a:t>
            </a:r>
            <a:r>
              <a:rPr lang="it-IT" sz="1400" dirty="0"/>
              <a:t> or </a:t>
            </a:r>
            <a:r>
              <a:rPr lang="it-IT" sz="1400" dirty="0" err="1"/>
              <a:t>aminoacidic</a:t>
            </a:r>
            <a:r>
              <a:rPr lang="it-IT" sz="1400" dirty="0"/>
              <a:t> </a:t>
            </a:r>
            <a:r>
              <a:rPr lang="it-IT" sz="1400" dirty="0" err="1"/>
              <a:t>sequences</a:t>
            </a:r>
            <a:endParaRPr lang="en-GB" sz="1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256EEE7-A857-4AE4-8AEE-2A3700D250DF}"/>
              </a:ext>
            </a:extLst>
          </p:cNvPr>
          <p:cNvSpPr/>
          <p:nvPr/>
        </p:nvSpPr>
        <p:spPr>
          <a:xfrm>
            <a:off x="6303515" y="71417"/>
            <a:ext cx="3114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5"/>
              </a:rPr>
              <a:t>https://www.ncbi.nlm.nih.gov/</a:t>
            </a:r>
            <a:endParaRPr lang="en-GB" sz="1600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2C66FC1-26EF-4652-9750-FBF50D10AA0B}"/>
              </a:ext>
            </a:extLst>
          </p:cNvPr>
          <p:cNvGrpSpPr/>
          <p:nvPr/>
        </p:nvGrpSpPr>
        <p:grpSpPr>
          <a:xfrm>
            <a:off x="401363" y="1441605"/>
            <a:ext cx="7925707" cy="1703154"/>
            <a:chOff x="66083" y="1493010"/>
            <a:chExt cx="7925707" cy="1703154"/>
          </a:xfrm>
        </p:grpSpPr>
        <p:pic>
          <p:nvPicPr>
            <p:cNvPr id="8" name="Immagine 7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3ABCBC2E-F675-4168-90CC-CA6123E03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6" b="46125"/>
            <a:stretch/>
          </p:blipFill>
          <p:spPr>
            <a:xfrm>
              <a:off x="1152210" y="1493010"/>
              <a:ext cx="6839580" cy="170315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95B0A54-75A7-4316-9EB0-1BAAAE7614A3}"/>
                </a:ext>
              </a:extLst>
            </p:cNvPr>
            <p:cNvSpPr txBox="1"/>
            <p:nvPr/>
          </p:nvSpPr>
          <p:spPr>
            <a:xfrm>
              <a:off x="66083" y="1505076"/>
              <a:ext cx="817837" cy="5232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Gene or </a:t>
              </a:r>
              <a:r>
                <a:rPr lang="it-IT" sz="1400" dirty="0" err="1"/>
                <a:t>protein</a:t>
              </a:r>
              <a:endParaRPr lang="en-GB" sz="1400" dirty="0"/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CD85835B-770E-4E79-BB7B-3164B575BEC7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883920" y="1766686"/>
              <a:ext cx="1320800" cy="113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BF88F2C-74F5-4848-B88C-E631FAF31258}"/>
                </a:ext>
              </a:extLst>
            </p:cNvPr>
            <p:cNvSpPr/>
            <p:nvPr/>
          </p:nvSpPr>
          <p:spPr>
            <a:xfrm>
              <a:off x="2865120" y="1618616"/>
              <a:ext cx="680720" cy="318768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160A50E-AE9D-4E83-B8D4-86582D746C20}"/>
              </a:ext>
            </a:extLst>
          </p:cNvPr>
          <p:cNvCxnSpPr>
            <a:cxnSpLocks/>
          </p:cNvCxnSpPr>
          <p:nvPr/>
        </p:nvCxnSpPr>
        <p:spPr>
          <a:xfrm>
            <a:off x="167683" y="3281680"/>
            <a:ext cx="44043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BA060B44-C5FC-4301-888D-618A5ECEC0DE}"/>
              </a:ext>
            </a:extLst>
          </p:cNvPr>
          <p:cNvCxnSpPr/>
          <p:nvPr/>
        </p:nvCxnSpPr>
        <p:spPr>
          <a:xfrm>
            <a:off x="5064717" y="3281680"/>
            <a:ext cx="38303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46BAFCA-9846-453C-91E9-F7998276565C}"/>
              </a:ext>
            </a:extLst>
          </p:cNvPr>
          <p:cNvCxnSpPr>
            <a:cxnSpLocks/>
          </p:cNvCxnSpPr>
          <p:nvPr/>
        </p:nvCxnSpPr>
        <p:spPr>
          <a:xfrm>
            <a:off x="4826000" y="3451422"/>
            <a:ext cx="0" cy="3058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F37B1AE4-5F2D-48C1-B1E9-56ACFF4EB7FC}"/>
              </a:ext>
            </a:extLst>
          </p:cNvPr>
          <p:cNvSpPr/>
          <p:nvPr/>
        </p:nvSpPr>
        <p:spPr>
          <a:xfrm>
            <a:off x="4765040" y="3251200"/>
            <a:ext cx="101600" cy="11127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5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isultato immagini per uniprot">
            <a:extLst>
              <a:ext uri="{FF2B5EF4-FFF2-40B4-BE49-F238E27FC236}">
                <a16:creationId xmlns:a16="http://schemas.microsoft.com/office/drawing/2014/main" id="{0F7619EE-47CC-42E2-8160-11586D36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5" y="62551"/>
            <a:ext cx="2153070" cy="98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creenshot, computer&#10;&#10;Descrizione generata automaticamente">
            <a:extLst>
              <a:ext uri="{FF2B5EF4-FFF2-40B4-BE49-F238E27FC236}">
                <a16:creationId xmlns:a16="http://schemas.microsoft.com/office/drawing/2014/main" id="{57683DBD-D801-48B7-8CA0-D9E3AA5E8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71271"/>
          <a:stretch/>
        </p:blipFill>
        <p:spPr>
          <a:xfrm>
            <a:off x="1178560" y="1393713"/>
            <a:ext cx="6827520" cy="65860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7E2280C-9CCB-46FA-A5E8-E06F0C553648}"/>
              </a:ext>
            </a:extLst>
          </p:cNvPr>
          <p:cNvSpPr/>
          <p:nvPr/>
        </p:nvSpPr>
        <p:spPr>
          <a:xfrm>
            <a:off x="6781035" y="16598"/>
            <a:ext cx="2637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https://www.uniprot.org/</a:t>
            </a:r>
            <a:endParaRPr lang="en-GB" sz="160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8BD7072-89D0-4D02-A64D-6BDF5E3F11C9}"/>
              </a:ext>
            </a:extLst>
          </p:cNvPr>
          <p:cNvSpPr/>
          <p:nvPr/>
        </p:nvSpPr>
        <p:spPr>
          <a:xfrm>
            <a:off x="2814745" y="1381011"/>
            <a:ext cx="680720" cy="31876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EC5048-6494-40CC-9D86-4EAF65C9D5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8420" r="4912" b="68982"/>
          <a:stretch/>
        </p:blipFill>
        <p:spPr>
          <a:xfrm>
            <a:off x="1524000" y="2299544"/>
            <a:ext cx="5953760" cy="994181"/>
          </a:xfrm>
          <a:prstGeom prst="rect">
            <a:avLst/>
          </a:prstGeom>
        </p:spPr>
      </p:pic>
      <p:pic>
        <p:nvPicPr>
          <p:cNvPr id="12" name="Immagine 1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4E1FA37-A008-4F83-90CF-D3DFF0C60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4346"/>
          <a:stretch/>
        </p:blipFill>
        <p:spPr>
          <a:xfrm>
            <a:off x="116840" y="3591560"/>
            <a:ext cx="7452360" cy="307202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0D49A4-206A-4135-A068-ECEC69E65D1E}"/>
              </a:ext>
            </a:extLst>
          </p:cNvPr>
          <p:cNvSpPr txBox="1"/>
          <p:nvPr/>
        </p:nvSpPr>
        <p:spPr>
          <a:xfrm>
            <a:off x="7607722" y="4004189"/>
            <a:ext cx="1478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INFORMATIONS:</a:t>
            </a:r>
          </a:p>
          <a:p>
            <a:pPr algn="just"/>
            <a:r>
              <a:rPr lang="it-IT" sz="1400" dirty="0" err="1"/>
              <a:t>Protein</a:t>
            </a:r>
            <a:r>
              <a:rPr lang="it-IT" sz="1400" dirty="0"/>
              <a:t>, gene, </a:t>
            </a:r>
            <a:r>
              <a:rPr lang="it-IT" sz="1400" dirty="0" err="1"/>
              <a:t>organism</a:t>
            </a:r>
            <a:r>
              <a:rPr lang="it-IT" sz="1400" dirty="0"/>
              <a:t>, </a:t>
            </a:r>
            <a:r>
              <a:rPr lang="it-IT" sz="1400" dirty="0" err="1"/>
              <a:t>function</a:t>
            </a:r>
            <a:r>
              <a:rPr lang="it-IT" sz="1400" dirty="0"/>
              <a:t>, reaction, </a:t>
            </a:r>
            <a:r>
              <a:rPr lang="it-IT" sz="1400" dirty="0" err="1"/>
              <a:t>ligand</a:t>
            </a:r>
            <a:r>
              <a:rPr lang="it-IT" sz="1400" dirty="0"/>
              <a:t>, </a:t>
            </a:r>
            <a:r>
              <a:rPr lang="it-IT" sz="1400" dirty="0" err="1"/>
              <a:t>taxonomy</a:t>
            </a:r>
            <a:r>
              <a:rPr lang="it-IT" sz="1400" dirty="0"/>
              <a:t>, </a:t>
            </a:r>
            <a:r>
              <a:rPr lang="it-IT" sz="1400" dirty="0" err="1"/>
              <a:t>cellular</a:t>
            </a:r>
            <a:r>
              <a:rPr lang="it-IT" sz="1400" dirty="0"/>
              <a:t> location, PTM, FASTA, 3D </a:t>
            </a:r>
            <a:r>
              <a:rPr lang="it-IT" sz="1400" dirty="0" err="1"/>
              <a:t>structures</a:t>
            </a:r>
            <a:r>
              <a:rPr lang="it-IT" sz="1400" dirty="0"/>
              <a:t>, </a:t>
            </a:r>
            <a:r>
              <a:rPr lang="it-IT" sz="1400" dirty="0" err="1"/>
              <a:t>similar</a:t>
            </a:r>
            <a:r>
              <a:rPr lang="it-IT" sz="1400" dirty="0"/>
              <a:t> </a:t>
            </a:r>
            <a:r>
              <a:rPr lang="it-IT" sz="1400" dirty="0" err="1"/>
              <a:t>proteins</a:t>
            </a:r>
            <a:r>
              <a:rPr lang="it-IT" sz="1400" dirty="0"/>
              <a:t> </a:t>
            </a:r>
            <a:endParaRPr lang="en-GB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CF2EF1-424B-45CC-A0E8-F6F4EEB513FB}"/>
              </a:ext>
            </a:extLst>
          </p:cNvPr>
          <p:cNvSpPr txBox="1"/>
          <p:nvPr/>
        </p:nvSpPr>
        <p:spPr>
          <a:xfrm>
            <a:off x="2936665" y="2021950"/>
            <a:ext cx="73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NAME</a:t>
            </a:r>
            <a:endParaRPr lang="en-GB" sz="1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37FB40-3BFA-4E59-A227-06B4298B78A2}"/>
              </a:ext>
            </a:extLst>
          </p:cNvPr>
          <p:cNvSpPr txBox="1"/>
          <p:nvPr/>
        </p:nvSpPr>
        <p:spPr>
          <a:xfrm>
            <a:off x="1971040" y="2021950"/>
            <a:ext cx="73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CODE</a:t>
            </a:r>
            <a:endParaRPr lang="en-GB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5865D85-CA4C-4874-A6D2-88E25780E56B}"/>
              </a:ext>
            </a:extLst>
          </p:cNvPr>
          <p:cNvSpPr txBox="1"/>
          <p:nvPr/>
        </p:nvSpPr>
        <p:spPr>
          <a:xfrm>
            <a:off x="4002826" y="2021950"/>
            <a:ext cx="122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GENE NAME</a:t>
            </a:r>
            <a:endParaRPr lang="en-GB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128729A-7A83-4E68-A1AD-9EC750A8C624}"/>
              </a:ext>
            </a:extLst>
          </p:cNvPr>
          <p:cNvSpPr txBox="1"/>
          <p:nvPr/>
        </p:nvSpPr>
        <p:spPr>
          <a:xfrm>
            <a:off x="5663434" y="2021950"/>
            <a:ext cx="122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ORGANISM</a:t>
            </a:r>
            <a:endParaRPr lang="en-GB" sz="1400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BB8ECC8-E953-4219-A0D8-E615A8673CB4}"/>
              </a:ext>
            </a:extLst>
          </p:cNvPr>
          <p:cNvCxnSpPr>
            <a:cxnSpLocks/>
          </p:cNvCxnSpPr>
          <p:nvPr/>
        </p:nvCxnSpPr>
        <p:spPr>
          <a:xfrm>
            <a:off x="187622" y="1971040"/>
            <a:ext cx="4055970" cy="30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5A99436E-FBF3-442C-A323-D9393F08CF53}"/>
              </a:ext>
            </a:extLst>
          </p:cNvPr>
          <p:cNvCxnSpPr>
            <a:cxnSpLocks/>
          </p:cNvCxnSpPr>
          <p:nvPr/>
        </p:nvCxnSpPr>
        <p:spPr>
          <a:xfrm>
            <a:off x="4770077" y="2001520"/>
            <a:ext cx="4252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DA8268A2-C85F-4E10-92F3-75F3987236E7}"/>
              </a:ext>
            </a:extLst>
          </p:cNvPr>
          <p:cNvSpPr/>
          <p:nvPr/>
        </p:nvSpPr>
        <p:spPr>
          <a:xfrm>
            <a:off x="4470400" y="1971040"/>
            <a:ext cx="101600" cy="11127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B12AFBC-72F8-4544-B2EC-0103EFC9F6DD}"/>
              </a:ext>
            </a:extLst>
          </p:cNvPr>
          <p:cNvCxnSpPr>
            <a:cxnSpLocks/>
          </p:cNvCxnSpPr>
          <p:nvPr/>
        </p:nvCxnSpPr>
        <p:spPr>
          <a:xfrm>
            <a:off x="187622" y="3383280"/>
            <a:ext cx="4055970" cy="30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9FF5C8F-74E1-4183-B69E-3AB3CBE5A528}"/>
              </a:ext>
            </a:extLst>
          </p:cNvPr>
          <p:cNvCxnSpPr>
            <a:cxnSpLocks/>
          </p:cNvCxnSpPr>
          <p:nvPr/>
        </p:nvCxnSpPr>
        <p:spPr>
          <a:xfrm>
            <a:off x="4770077" y="3413760"/>
            <a:ext cx="4252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2830AA65-6C51-4C45-9A59-09758E8FD0F0}"/>
              </a:ext>
            </a:extLst>
          </p:cNvPr>
          <p:cNvSpPr/>
          <p:nvPr/>
        </p:nvSpPr>
        <p:spPr>
          <a:xfrm>
            <a:off x="4470400" y="3383280"/>
            <a:ext cx="101600" cy="11127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3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isultato immagini per expasy logo">
            <a:extLst>
              <a:ext uri="{FF2B5EF4-FFF2-40B4-BE49-F238E27FC236}">
                <a16:creationId xmlns:a16="http://schemas.microsoft.com/office/drawing/2014/main" id="{4A32437D-F441-47E6-8E37-2AFE9606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83" y="224510"/>
            <a:ext cx="1796834" cy="11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B2F957C-AAD9-49DB-84C3-F3D1D06A9222}"/>
              </a:ext>
            </a:extLst>
          </p:cNvPr>
          <p:cNvSpPr/>
          <p:nvPr/>
        </p:nvSpPr>
        <p:spPr>
          <a:xfrm>
            <a:off x="6696599" y="39844"/>
            <a:ext cx="2447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https://web.expasy.org/</a:t>
            </a:r>
            <a:endParaRPr lang="en-GB" dirty="0"/>
          </a:p>
        </p:txBody>
      </p:sp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CD89040-1BAD-46B7-98F6-1C90AAFBC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5" b="33177"/>
          <a:stretch/>
        </p:blipFill>
        <p:spPr>
          <a:xfrm>
            <a:off x="1208366" y="1798319"/>
            <a:ext cx="6727269" cy="2507344"/>
          </a:xfrm>
          <a:prstGeom prst="rect">
            <a:avLst/>
          </a:prstGeom>
        </p:spPr>
      </p:pic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FE377F6-B7EB-4433-9452-5901E49DE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r="76667" b="76711"/>
          <a:stretch/>
        </p:blipFill>
        <p:spPr>
          <a:xfrm>
            <a:off x="314960" y="4435025"/>
            <a:ext cx="2133600" cy="716198"/>
          </a:xfrm>
          <a:prstGeom prst="rect">
            <a:avLst/>
          </a:prstGeom>
        </p:spPr>
      </p:pic>
      <p:pic>
        <p:nvPicPr>
          <p:cNvPr id="11" name="Immagine 10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7A53741-13EB-4AE6-AC9F-31F5D689B5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2" r="54524" b="12751"/>
          <a:stretch/>
        </p:blipFill>
        <p:spPr>
          <a:xfrm>
            <a:off x="4583612" y="4455053"/>
            <a:ext cx="4245428" cy="2241578"/>
          </a:xfrm>
          <a:prstGeom prst="rect">
            <a:avLst/>
          </a:prstGeom>
        </p:spPr>
      </p:pic>
      <p:pic>
        <p:nvPicPr>
          <p:cNvPr id="12" name="Immagine 1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A3BEC75-3A1C-4B75-908A-A7A8FB4EA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54524" b="54032"/>
          <a:stretch/>
        </p:blipFill>
        <p:spPr>
          <a:xfrm>
            <a:off x="314960" y="5088033"/>
            <a:ext cx="4245428" cy="168873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B82B2C-4597-4FAC-B963-E76923711551}"/>
              </a:ext>
            </a:extLst>
          </p:cNvPr>
          <p:cNvSpPr txBox="1"/>
          <p:nvPr/>
        </p:nvSpPr>
        <p:spPr>
          <a:xfrm>
            <a:off x="2071914" y="4780256"/>
            <a:ext cx="731520" cy="307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rgbClr val="0070C0"/>
                </a:solidFill>
              </a:rPr>
              <a:t>MW, </a:t>
            </a:r>
            <a:r>
              <a:rPr lang="it-IT" sz="1400" b="1" dirty="0" err="1">
                <a:solidFill>
                  <a:srgbClr val="0070C0"/>
                </a:solidFill>
              </a:rPr>
              <a:t>pI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3D3179-B248-4B50-9832-C2FB0C70083A}"/>
              </a:ext>
            </a:extLst>
          </p:cNvPr>
          <p:cNvSpPr txBox="1"/>
          <p:nvPr/>
        </p:nvSpPr>
        <p:spPr>
          <a:xfrm>
            <a:off x="2285274" y="5197390"/>
            <a:ext cx="1900646" cy="52322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err="1">
                <a:solidFill>
                  <a:srgbClr val="0070C0"/>
                </a:solidFill>
              </a:rPr>
              <a:t>Extinction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coefficient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dirty="0">
                <a:solidFill>
                  <a:srgbClr val="0070C0"/>
                </a:solidFill>
              </a:rPr>
              <a:t>(</a:t>
            </a:r>
            <a:r>
              <a:rPr lang="it-IT" sz="1400" dirty="0" err="1">
                <a:solidFill>
                  <a:srgbClr val="0070C0"/>
                </a:solidFill>
              </a:rPr>
              <a:t>conc</a:t>
            </a:r>
            <a:r>
              <a:rPr lang="it-IT" sz="1400" dirty="0">
                <a:solidFill>
                  <a:srgbClr val="0070C0"/>
                </a:solidFill>
              </a:rPr>
              <a:t> </a:t>
            </a:r>
            <a:r>
              <a:rPr lang="it-IT" sz="1400" dirty="0" err="1">
                <a:solidFill>
                  <a:srgbClr val="0070C0"/>
                </a:solidFill>
              </a:rPr>
              <a:t>determination</a:t>
            </a:r>
            <a:r>
              <a:rPr lang="it-IT" sz="1400" dirty="0">
                <a:solidFill>
                  <a:srgbClr val="0070C0"/>
                </a:solidFill>
              </a:rPr>
              <a:t>)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70CAAB-A963-43E7-9991-B6F4FDA7815B}"/>
              </a:ext>
            </a:extLst>
          </p:cNvPr>
          <p:cNvSpPr txBox="1"/>
          <p:nvPr/>
        </p:nvSpPr>
        <p:spPr>
          <a:xfrm>
            <a:off x="7568474" y="5675426"/>
            <a:ext cx="1006566" cy="307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70C0"/>
                </a:solidFill>
              </a:rPr>
              <a:t>STABILITY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1A1E34-7074-4FF8-ABC4-A6CDB092CF6C}"/>
              </a:ext>
            </a:extLst>
          </p:cNvPr>
          <p:cNvSpPr txBox="1"/>
          <p:nvPr/>
        </p:nvSpPr>
        <p:spPr>
          <a:xfrm>
            <a:off x="7294154" y="6152913"/>
            <a:ext cx="1758406" cy="52322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70C0"/>
                </a:solidFill>
              </a:rPr>
              <a:t>HYDROPHATICITY</a:t>
            </a:r>
          </a:p>
          <a:p>
            <a:r>
              <a:rPr lang="it-IT" sz="1400" b="1" dirty="0">
                <a:solidFill>
                  <a:srgbClr val="0070C0"/>
                </a:solidFill>
              </a:rPr>
              <a:t>(- non </a:t>
            </a:r>
            <a:r>
              <a:rPr lang="it-IT" sz="1400" b="1" dirty="0" err="1">
                <a:solidFill>
                  <a:srgbClr val="0070C0"/>
                </a:solidFill>
              </a:rPr>
              <a:t>polar</a:t>
            </a:r>
            <a:r>
              <a:rPr lang="it-IT" sz="1400" b="1" dirty="0">
                <a:solidFill>
                  <a:srgbClr val="0070C0"/>
                </a:solidFill>
              </a:rPr>
              <a:t>, + </a:t>
            </a:r>
            <a:r>
              <a:rPr lang="it-IT" sz="1400" b="1" dirty="0" err="1">
                <a:solidFill>
                  <a:srgbClr val="0070C0"/>
                </a:solidFill>
              </a:rPr>
              <a:t>polar</a:t>
            </a:r>
            <a:r>
              <a:rPr lang="it-IT" sz="1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6D1642-DA01-4A58-959A-73697D07F2D5}"/>
              </a:ext>
            </a:extLst>
          </p:cNvPr>
          <p:cNvSpPr txBox="1"/>
          <p:nvPr/>
        </p:nvSpPr>
        <p:spPr>
          <a:xfrm>
            <a:off x="202524" y="3441710"/>
            <a:ext cx="102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FASTA SEQUENCE</a:t>
            </a:r>
            <a:endParaRPr lang="en-GB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142AB0-F093-4A5A-A751-2EA9786751F4}"/>
              </a:ext>
            </a:extLst>
          </p:cNvPr>
          <p:cNvSpPr txBox="1"/>
          <p:nvPr/>
        </p:nvSpPr>
        <p:spPr>
          <a:xfrm>
            <a:off x="202524" y="2918490"/>
            <a:ext cx="102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CODE</a:t>
            </a:r>
            <a:endParaRPr lang="en-GB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F18631D-00C7-4A51-B1C9-14770EABA048}"/>
              </a:ext>
            </a:extLst>
          </p:cNvPr>
          <p:cNvSpPr txBox="1"/>
          <p:nvPr/>
        </p:nvSpPr>
        <p:spPr>
          <a:xfrm>
            <a:off x="218102" y="3159760"/>
            <a:ext cx="995005" cy="30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or</a:t>
            </a:r>
            <a:endParaRPr lang="en-GB" sz="1400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D9928E6-BA39-4753-8035-6EEFE5F3EF11}"/>
              </a:ext>
            </a:extLst>
          </p:cNvPr>
          <p:cNvCxnSpPr>
            <a:cxnSpLocks/>
          </p:cNvCxnSpPr>
          <p:nvPr/>
        </p:nvCxnSpPr>
        <p:spPr>
          <a:xfrm>
            <a:off x="218102" y="4348480"/>
            <a:ext cx="4055970" cy="30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EB07583-DC12-45DE-BE9C-130F5F9000B3}"/>
              </a:ext>
            </a:extLst>
          </p:cNvPr>
          <p:cNvCxnSpPr>
            <a:cxnSpLocks/>
          </p:cNvCxnSpPr>
          <p:nvPr/>
        </p:nvCxnSpPr>
        <p:spPr>
          <a:xfrm>
            <a:off x="4800557" y="4378960"/>
            <a:ext cx="4252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C396B48A-9D02-422C-B8EB-02E30471F3C4}"/>
              </a:ext>
            </a:extLst>
          </p:cNvPr>
          <p:cNvSpPr/>
          <p:nvPr/>
        </p:nvSpPr>
        <p:spPr>
          <a:xfrm>
            <a:off x="4500880" y="4348480"/>
            <a:ext cx="101600" cy="11127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8684D15-2D15-42FE-BD37-7B168CF04011}"/>
              </a:ext>
            </a:extLst>
          </p:cNvPr>
          <p:cNvSpPr/>
          <p:nvPr/>
        </p:nvSpPr>
        <p:spPr>
          <a:xfrm>
            <a:off x="1096606" y="3139440"/>
            <a:ext cx="1026160" cy="132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B17AC05-68E2-489B-B58A-162B6269273E}"/>
              </a:ext>
            </a:extLst>
          </p:cNvPr>
          <p:cNvSpPr/>
          <p:nvPr/>
        </p:nvSpPr>
        <p:spPr>
          <a:xfrm>
            <a:off x="1096606" y="3283516"/>
            <a:ext cx="2718813" cy="7456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57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sultato immagini per pdb logo">
            <a:extLst>
              <a:ext uri="{FF2B5EF4-FFF2-40B4-BE49-F238E27FC236}">
                <a16:creationId xmlns:a16="http://schemas.microsoft.com/office/drawing/2014/main" id="{2C808CA0-5616-46C8-B42A-FE5F7D3D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31" y="277217"/>
            <a:ext cx="2456538" cy="6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screenshot, monitor, computer, camion&#10;&#10;Descrizione generata automaticamente">
            <a:extLst>
              <a:ext uri="{FF2B5EF4-FFF2-40B4-BE49-F238E27FC236}">
                <a16:creationId xmlns:a16="http://schemas.microsoft.com/office/drawing/2014/main" id="{770F640D-3542-46D6-9DFC-F46A038DF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9407" r="4667" b="11976"/>
          <a:stretch/>
        </p:blipFill>
        <p:spPr>
          <a:xfrm>
            <a:off x="1042089" y="2669781"/>
            <a:ext cx="7059821" cy="33731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04CF73-0C6F-4B66-B3EA-2DE98D1D0DAE}"/>
              </a:ext>
            </a:extLst>
          </p:cNvPr>
          <p:cNvSpPr txBox="1"/>
          <p:nvPr/>
        </p:nvSpPr>
        <p:spPr>
          <a:xfrm>
            <a:off x="343257" y="1826460"/>
            <a:ext cx="397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Database of </a:t>
            </a:r>
            <a:r>
              <a:rPr lang="it-IT" sz="1400" dirty="0" err="1"/>
              <a:t>released</a:t>
            </a:r>
            <a:r>
              <a:rPr lang="it-IT" sz="1400" dirty="0"/>
              <a:t> </a:t>
            </a:r>
            <a:r>
              <a:rPr lang="it-IT" sz="1400" dirty="0" err="1"/>
              <a:t>protein</a:t>
            </a:r>
            <a:r>
              <a:rPr lang="it-IT" sz="1400" dirty="0"/>
              <a:t> </a:t>
            </a:r>
            <a:r>
              <a:rPr lang="it-IT" sz="1400" dirty="0" err="1"/>
              <a:t>structures</a:t>
            </a:r>
            <a:endParaRPr lang="en-GB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17F5AC-A645-4B84-B1BE-63ECF0A20C6E}"/>
              </a:ext>
            </a:extLst>
          </p:cNvPr>
          <p:cNvSpPr txBox="1"/>
          <p:nvPr/>
        </p:nvSpPr>
        <p:spPr>
          <a:xfrm>
            <a:off x="3813989" y="2107029"/>
            <a:ext cx="397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Cryo</a:t>
            </a:r>
            <a:r>
              <a:rPr lang="it-IT" sz="1400" dirty="0"/>
              <a:t>-EM</a:t>
            </a:r>
            <a:endParaRPr lang="en-GB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A901BB-10BF-4C82-8F49-B29A01A52358}"/>
              </a:ext>
            </a:extLst>
          </p:cNvPr>
          <p:cNvSpPr txBox="1"/>
          <p:nvPr/>
        </p:nvSpPr>
        <p:spPr>
          <a:xfrm>
            <a:off x="3813989" y="1830884"/>
            <a:ext cx="397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NMR</a:t>
            </a:r>
            <a:endParaRPr lang="en-GB" sz="1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8B21CC-AD87-44BD-83F2-4F88DB696D9C}"/>
              </a:ext>
            </a:extLst>
          </p:cNvPr>
          <p:cNvSpPr txBox="1"/>
          <p:nvPr/>
        </p:nvSpPr>
        <p:spPr>
          <a:xfrm>
            <a:off x="3813989" y="1535607"/>
            <a:ext cx="397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X-Ray </a:t>
            </a:r>
            <a:r>
              <a:rPr lang="it-IT" sz="1400" dirty="0" err="1"/>
              <a:t>crystallography</a:t>
            </a:r>
            <a:endParaRPr lang="en-GB" sz="1400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51EBB29-CD10-4719-8FEA-55322E555E78}"/>
              </a:ext>
            </a:extLst>
          </p:cNvPr>
          <p:cNvCxnSpPr>
            <a:endCxn id="13" idx="1"/>
          </p:cNvCxnSpPr>
          <p:nvPr/>
        </p:nvCxnSpPr>
        <p:spPr>
          <a:xfrm flipV="1">
            <a:off x="3343731" y="1689496"/>
            <a:ext cx="470258" cy="29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3CC44AF-0520-47D5-A69E-0B3D9A2DF65F}"/>
              </a:ext>
            </a:extLst>
          </p:cNvPr>
          <p:cNvCxnSpPr>
            <a:endCxn id="12" idx="1"/>
          </p:cNvCxnSpPr>
          <p:nvPr/>
        </p:nvCxnSpPr>
        <p:spPr>
          <a:xfrm flipV="1">
            <a:off x="3343731" y="1984773"/>
            <a:ext cx="470258" cy="1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FDDDE81-3619-48A7-80BD-A27E9324867B}"/>
              </a:ext>
            </a:extLst>
          </p:cNvPr>
          <p:cNvCxnSpPr>
            <a:cxnSpLocks/>
          </p:cNvCxnSpPr>
          <p:nvPr/>
        </p:nvCxnSpPr>
        <p:spPr>
          <a:xfrm>
            <a:off x="3343731" y="2011977"/>
            <a:ext cx="470258" cy="228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C024D275-ABD3-4C31-A998-AC45CE23E006}"/>
              </a:ext>
            </a:extLst>
          </p:cNvPr>
          <p:cNvSpPr/>
          <p:nvPr/>
        </p:nvSpPr>
        <p:spPr>
          <a:xfrm>
            <a:off x="7081519" y="-20196"/>
            <a:ext cx="2240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https://www.rcsb.org/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135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sultato immagini per pdb logo">
            <a:extLst>
              <a:ext uri="{FF2B5EF4-FFF2-40B4-BE49-F238E27FC236}">
                <a16:creationId xmlns:a16="http://schemas.microsoft.com/office/drawing/2014/main" id="{2C808CA0-5616-46C8-B42A-FE5F7D3D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31" y="277217"/>
            <a:ext cx="2456538" cy="6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screenshot, computer&#10;&#10;Descrizione generata automaticamente">
            <a:extLst>
              <a:ext uri="{FF2B5EF4-FFF2-40B4-BE49-F238E27FC236}">
                <a16:creationId xmlns:a16="http://schemas.microsoft.com/office/drawing/2014/main" id="{1139F724-FA2C-47B0-916B-6D9BFE064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0000" r="4286" b="12116"/>
          <a:stretch/>
        </p:blipFill>
        <p:spPr>
          <a:xfrm>
            <a:off x="240936" y="1838960"/>
            <a:ext cx="8490857" cy="40059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12DA1F-9DD1-4496-A0B8-96885B7796B1}"/>
              </a:ext>
            </a:extLst>
          </p:cNvPr>
          <p:cNvSpPr txBox="1"/>
          <p:nvPr/>
        </p:nvSpPr>
        <p:spPr>
          <a:xfrm>
            <a:off x="6502400" y="431821"/>
            <a:ext cx="2329544" cy="116955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File PDB: «</a:t>
            </a:r>
            <a:r>
              <a:rPr lang="en-GB" sz="1400" dirty="0"/>
              <a:t>The Protein Data Bank (PDB) format provides a standard representation for macromolecular structure data»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49116CC-ACB4-401B-994F-59050098C2FF}"/>
              </a:ext>
            </a:extLst>
          </p:cNvPr>
          <p:cNvCxnSpPr>
            <a:stCxn id="5" idx="2"/>
          </p:cNvCxnSpPr>
          <p:nvPr/>
        </p:nvCxnSpPr>
        <p:spPr>
          <a:xfrm flipH="1">
            <a:off x="7386320" y="1601372"/>
            <a:ext cx="280852" cy="1192628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C0BC05-AD1B-46FD-B841-E11170B94B42}"/>
              </a:ext>
            </a:extLst>
          </p:cNvPr>
          <p:cNvSpPr txBox="1"/>
          <p:nvPr/>
        </p:nvSpPr>
        <p:spPr>
          <a:xfrm>
            <a:off x="240936" y="6220123"/>
            <a:ext cx="3761014" cy="52322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3D view: allows for visualization of the 3D protein structure (no other programs required)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7337EC1-03CD-4CB9-BB81-4614A87012F5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1016000" y="5059680"/>
            <a:ext cx="1105443" cy="116044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D7F8E9EA-55AC-473B-8A4A-79B3BAE96C1B}"/>
              </a:ext>
            </a:extLst>
          </p:cNvPr>
          <p:cNvSpPr/>
          <p:nvPr/>
        </p:nvSpPr>
        <p:spPr>
          <a:xfrm>
            <a:off x="3007360" y="2197686"/>
            <a:ext cx="892990" cy="457200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044711-8B0D-400F-9E6B-B5FFEA7C3DD7}"/>
              </a:ext>
            </a:extLst>
          </p:cNvPr>
          <p:cNvSpPr txBox="1"/>
          <p:nvPr/>
        </p:nvSpPr>
        <p:spPr>
          <a:xfrm>
            <a:off x="998401" y="1343573"/>
            <a:ext cx="3761014" cy="307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CODE of the STRUCTURE (</a:t>
            </a:r>
            <a:r>
              <a:rPr lang="it-IT" sz="1400" dirty="0" err="1"/>
              <a:t>not</a:t>
            </a:r>
            <a:r>
              <a:rPr lang="it-IT" sz="1400" dirty="0"/>
              <a:t> of the </a:t>
            </a:r>
            <a:r>
              <a:rPr lang="it-IT" sz="1400" dirty="0" err="1"/>
              <a:t>protein</a:t>
            </a:r>
            <a:r>
              <a:rPr lang="it-IT" sz="1400" dirty="0"/>
              <a:t>)</a:t>
            </a:r>
            <a:endParaRPr lang="en-GB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FDC18A3-598F-4972-9D5E-03B8D45720B7}"/>
              </a:ext>
            </a:extLst>
          </p:cNvPr>
          <p:cNvCxnSpPr>
            <a:stCxn id="14" idx="2"/>
          </p:cNvCxnSpPr>
          <p:nvPr/>
        </p:nvCxnSpPr>
        <p:spPr>
          <a:xfrm>
            <a:off x="2878908" y="1651350"/>
            <a:ext cx="574947" cy="46193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8B7DBF-0B1F-4F05-BA0B-6863093FCF57}"/>
              </a:ext>
            </a:extLst>
          </p:cNvPr>
          <p:cNvSpPr txBox="1"/>
          <p:nvPr/>
        </p:nvSpPr>
        <p:spPr>
          <a:xfrm>
            <a:off x="4486364" y="6220123"/>
            <a:ext cx="451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Other informations: Pubblication (DOI), Ligands, Structure parameters, Solution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1583226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1379</Words>
  <Application>Microsoft Office PowerPoint</Application>
  <PresentationFormat>Presentazione su schermo (4:3)</PresentationFormat>
  <Paragraphs>195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di Office</vt:lpstr>
      <vt:lpstr>Expression and purification of recombinant proteins</vt:lpstr>
      <vt:lpstr>Presentazione standard di PowerPoint</vt:lpstr>
      <vt:lpstr>Presentazione standard di PowerPoint</vt:lpstr>
      <vt:lpstr>Know your target protein!!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Cloning</vt:lpstr>
      <vt:lpstr>Choice of the plasmid</vt:lpstr>
      <vt:lpstr>PCR</vt:lpstr>
      <vt:lpstr>Presentazione standard di PowerPoint</vt:lpstr>
      <vt:lpstr>Presentazione standard di PowerPoint</vt:lpstr>
      <vt:lpstr>Different cloning methods</vt:lpstr>
      <vt:lpstr>Hosts for protein expression</vt:lpstr>
      <vt:lpstr>When should I induce protein expression?</vt:lpstr>
      <vt:lpstr>Lag, Log, stationary phase and death</vt:lpstr>
      <vt:lpstr>SDS-PAGE</vt:lpstr>
      <vt:lpstr>Western-blot</vt:lpstr>
      <vt:lpstr>Some useful programs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Expression and purification of recombinant proteins</dc:title>
  <dc:creator>DEGANUTTI CATERINA [PHD0300056]</dc:creator>
  <cp:lastModifiedBy>DEGANUTTI CATERINA [PHD0300056]</cp:lastModifiedBy>
  <cp:revision>61</cp:revision>
  <dcterms:created xsi:type="dcterms:W3CDTF">2020-03-26T12:13:45Z</dcterms:created>
  <dcterms:modified xsi:type="dcterms:W3CDTF">2020-03-28T12:34:14Z</dcterms:modified>
</cp:coreProperties>
</file>