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7" r:id="rId1"/>
  </p:sldMasterIdLst>
  <p:notesMasterIdLst>
    <p:notesMasterId r:id="rId84"/>
  </p:notesMasterIdLst>
  <p:sldIdLst>
    <p:sldId id="455" r:id="rId2"/>
    <p:sldId id="456" r:id="rId3"/>
    <p:sldId id="458" r:id="rId4"/>
    <p:sldId id="457" r:id="rId5"/>
    <p:sldId id="459" r:id="rId6"/>
    <p:sldId id="460" r:id="rId7"/>
    <p:sldId id="464" r:id="rId8"/>
    <p:sldId id="461" r:id="rId9"/>
    <p:sldId id="462" r:id="rId10"/>
    <p:sldId id="463" r:id="rId11"/>
    <p:sldId id="465" r:id="rId12"/>
    <p:sldId id="466" r:id="rId13"/>
    <p:sldId id="467" r:id="rId14"/>
    <p:sldId id="468" r:id="rId15"/>
    <p:sldId id="469" r:id="rId16"/>
    <p:sldId id="470" r:id="rId17"/>
    <p:sldId id="471" r:id="rId18"/>
    <p:sldId id="491" r:id="rId19"/>
    <p:sldId id="492" r:id="rId20"/>
    <p:sldId id="493" r:id="rId21"/>
    <p:sldId id="473" r:id="rId22"/>
    <p:sldId id="474" r:id="rId23"/>
    <p:sldId id="475" r:id="rId24"/>
    <p:sldId id="476" r:id="rId25"/>
    <p:sldId id="477" r:id="rId26"/>
    <p:sldId id="479" r:id="rId27"/>
    <p:sldId id="478" r:id="rId28"/>
    <p:sldId id="481" r:id="rId29"/>
    <p:sldId id="482" r:id="rId30"/>
    <p:sldId id="494" r:id="rId31"/>
    <p:sldId id="486" r:id="rId32"/>
    <p:sldId id="483" r:id="rId33"/>
    <p:sldId id="487" r:id="rId34"/>
    <p:sldId id="488" r:id="rId35"/>
    <p:sldId id="489" r:id="rId36"/>
    <p:sldId id="490" r:id="rId37"/>
    <p:sldId id="495" r:id="rId38"/>
    <p:sldId id="496" r:id="rId39"/>
    <p:sldId id="497" r:id="rId40"/>
    <p:sldId id="498" r:id="rId41"/>
    <p:sldId id="499" r:id="rId42"/>
    <p:sldId id="500" r:id="rId43"/>
    <p:sldId id="501" r:id="rId44"/>
    <p:sldId id="502" r:id="rId45"/>
    <p:sldId id="503" r:id="rId46"/>
    <p:sldId id="504" r:id="rId47"/>
    <p:sldId id="505" r:id="rId48"/>
    <p:sldId id="506" r:id="rId49"/>
    <p:sldId id="507" r:id="rId50"/>
    <p:sldId id="508" r:id="rId51"/>
    <p:sldId id="509" r:id="rId52"/>
    <p:sldId id="510" r:id="rId53"/>
    <p:sldId id="511" r:id="rId54"/>
    <p:sldId id="514" r:id="rId55"/>
    <p:sldId id="513" r:id="rId56"/>
    <p:sldId id="512" r:id="rId57"/>
    <p:sldId id="515" r:id="rId58"/>
    <p:sldId id="516" r:id="rId59"/>
    <p:sldId id="517" r:id="rId60"/>
    <p:sldId id="518" r:id="rId61"/>
    <p:sldId id="519" r:id="rId62"/>
    <p:sldId id="520" r:id="rId63"/>
    <p:sldId id="521" r:id="rId64"/>
    <p:sldId id="522" r:id="rId65"/>
    <p:sldId id="523" r:id="rId66"/>
    <p:sldId id="531" r:id="rId67"/>
    <p:sldId id="532" r:id="rId68"/>
    <p:sldId id="524" r:id="rId69"/>
    <p:sldId id="525" r:id="rId70"/>
    <p:sldId id="526" r:id="rId71"/>
    <p:sldId id="527" r:id="rId72"/>
    <p:sldId id="530" r:id="rId73"/>
    <p:sldId id="528" r:id="rId74"/>
    <p:sldId id="533" r:id="rId75"/>
    <p:sldId id="529" r:id="rId76"/>
    <p:sldId id="536" r:id="rId77"/>
    <p:sldId id="538" r:id="rId78"/>
    <p:sldId id="539" r:id="rId79"/>
    <p:sldId id="537" r:id="rId80"/>
    <p:sldId id="540" r:id="rId81"/>
    <p:sldId id="534" r:id="rId82"/>
    <p:sldId id="535"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483" userDrawn="1">
          <p15:clr>
            <a:srgbClr val="A4A3A4"/>
          </p15:clr>
        </p15:guide>
        <p15:guide id="3"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11" autoAdjust="0"/>
  </p:normalViewPr>
  <p:slideViewPr>
    <p:cSldViewPr snapToGrid="0">
      <p:cViewPr varScale="1">
        <p:scale>
          <a:sx n="74" d="100"/>
          <a:sy n="74" d="100"/>
        </p:scale>
        <p:origin x="1084" y="36"/>
      </p:cViewPr>
      <p:guideLst>
        <p:guide orient="horz" pos="2160"/>
        <p:guide pos="34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BF88C-9E35-4565-BD90-1D979310E0CB}" type="datetimeFigureOut">
              <a:rPr lang="it-IT" smtClean="0"/>
              <a:pPr/>
              <a:t>30/03/2020</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651C9-8C9B-42A8-A0EE-459D341E666F}" type="slidenum">
              <a:rPr lang="it-IT" smtClean="0"/>
              <a:pPr/>
              <a:t>‹#›</a:t>
            </a:fld>
            <a:endParaRPr lang="it-IT"/>
          </a:p>
        </p:txBody>
      </p:sp>
    </p:spTree>
    <p:extLst>
      <p:ext uri="{BB962C8B-B14F-4D97-AF65-F5344CB8AC3E}">
        <p14:creationId xmlns:p14="http://schemas.microsoft.com/office/powerpoint/2010/main" val="2485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6363" eaLnBrk="0" hangingPunct="0">
              <a:spcBef>
                <a:spcPct val="30000"/>
              </a:spcBef>
              <a:defRPr sz="1200">
                <a:solidFill>
                  <a:schemeClr val="tx1"/>
                </a:solidFill>
                <a:latin typeface="Times New Roman" panose="02020603050405020304" pitchFamily="18" charset="0"/>
              </a:defRPr>
            </a:lvl1pPr>
            <a:lvl2pPr marL="1117600" indent="-428625" defTabSz="1376363" eaLnBrk="0" hangingPunct="0">
              <a:spcBef>
                <a:spcPct val="30000"/>
              </a:spcBef>
              <a:defRPr sz="1200">
                <a:solidFill>
                  <a:schemeClr val="tx1"/>
                </a:solidFill>
                <a:latin typeface="Times New Roman" panose="02020603050405020304" pitchFamily="18" charset="0"/>
              </a:defRPr>
            </a:lvl2pPr>
            <a:lvl3pPr marL="1719263" indent="-342900" defTabSz="1376363" eaLnBrk="0" hangingPunct="0">
              <a:spcBef>
                <a:spcPct val="30000"/>
              </a:spcBef>
              <a:defRPr sz="1200">
                <a:solidFill>
                  <a:schemeClr val="tx1"/>
                </a:solidFill>
                <a:latin typeface="Times New Roman" panose="02020603050405020304" pitchFamily="18" charset="0"/>
              </a:defRPr>
            </a:lvl3pPr>
            <a:lvl4pPr marL="2408238" indent="-342900" defTabSz="1376363" eaLnBrk="0" hangingPunct="0">
              <a:spcBef>
                <a:spcPct val="30000"/>
              </a:spcBef>
              <a:defRPr sz="1200">
                <a:solidFill>
                  <a:schemeClr val="tx1"/>
                </a:solidFill>
                <a:latin typeface="Times New Roman" panose="02020603050405020304" pitchFamily="18" charset="0"/>
              </a:defRPr>
            </a:lvl4pPr>
            <a:lvl5pPr marL="3095625" indent="-342900" defTabSz="1376363" eaLnBrk="0" hangingPunct="0">
              <a:spcBef>
                <a:spcPct val="30000"/>
              </a:spcBef>
              <a:defRPr sz="1200">
                <a:solidFill>
                  <a:schemeClr val="tx1"/>
                </a:solidFill>
                <a:latin typeface="Times New Roman" panose="02020603050405020304" pitchFamily="18" charset="0"/>
              </a:defRPr>
            </a:lvl5pPr>
            <a:lvl6pPr marL="3552825" indent="-342900" defTabSz="1376363" eaLnBrk="0" fontAlgn="base" hangingPunct="0">
              <a:spcBef>
                <a:spcPct val="30000"/>
              </a:spcBef>
              <a:spcAft>
                <a:spcPct val="0"/>
              </a:spcAft>
              <a:defRPr sz="1200">
                <a:solidFill>
                  <a:schemeClr val="tx1"/>
                </a:solidFill>
                <a:latin typeface="Times New Roman" panose="02020603050405020304" pitchFamily="18" charset="0"/>
              </a:defRPr>
            </a:lvl6pPr>
            <a:lvl7pPr marL="4010025" indent="-342900" defTabSz="1376363" eaLnBrk="0" fontAlgn="base" hangingPunct="0">
              <a:spcBef>
                <a:spcPct val="30000"/>
              </a:spcBef>
              <a:spcAft>
                <a:spcPct val="0"/>
              </a:spcAft>
              <a:defRPr sz="1200">
                <a:solidFill>
                  <a:schemeClr val="tx1"/>
                </a:solidFill>
                <a:latin typeface="Times New Roman" panose="02020603050405020304" pitchFamily="18" charset="0"/>
              </a:defRPr>
            </a:lvl7pPr>
            <a:lvl8pPr marL="4467225" indent="-342900" defTabSz="1376363" eaLnBrk="0" fontAlgn="base" hangingPunct="0">
              <a:spcBef>
                <a:spcPct val="30000"/>
              </a:spcBef>
              <a:spcAft>
                <a:spcPct val="0"/>
              </a:spcAft>
              <a:defRPr sz="1200">
                <a:solidFill>
                  <a:schemeClr val="tx1"/>
                </a:solidFill>
                <a:latin typeface="Times New Roman" panose="02020603050405020304" pitchFamily="18" charset="0"/>
              </a:defRPr>
            </a:lvl8pPr>
            <a:lvl9pPr marL="4924425" indent="-342900" defTabSz="13763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0D62B08-60B7-4F9F-8F34-9E102354965B}" type="slidenum">
              <a:rPr lang="it-IT" altLang="it-IT" sz="1800">
                <a:cs typeface="Times New Roman" panose="02020603050405020304" pitchFamily="18" charset="0"/>
              </a:rPr>
              <a:pPr eaLnBrk="1" hangingPunct="1">
                <a:spcBef>
                  <a:spcPct val="0"/>
                </a:spcBef>
              </a:pPr>
              <a:t>3</a:t>
            </a:fld>
            <a:endParaRPr lang="it-IT" altLang="it-IT" sz="1800">
              <a:cs typeface="Times New Roman" panose="02020603050405020304" pitchFamily="18" charset="0"/>
            </a:endParaRPr>
          </a:p>
        </p:txBody>
      </p:sp>
      <p:sp>
        <p:nvSpPr>
          <p:cNvPr id="115715" name="Rectangle 2"/>
          <p:cNvSpPr>
            <a:spLocks noGrp="1" noRot="1" noChangeAspect="1" noChangeArrowheads="1" noTextEdit="1"/>
          </p:cNvSpPr>
          <p:nvPr>
            <p:ph type="sldImg"/>
          </p:nvPr>
        </p:nvSpPr>
        <p:spPr>
          <a:xfrm>
            <a:off x="1371600" y="1143000"/>
            <a:ext cx="4114800" cy="3086100"/>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3260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704FA077-BB61-4C5D-8144-9EE26223C36C}" type="slidenum">
              <a:rPr lang="en-US" altLang="it-IT"/>
              <a:pPr>
                <a:spcBef>
                  <a:spcPct val="0"/>
                </a:spcBef>
              </a:pPr>
              <a:t>31</a:t>
            </a:fld>
            <a:endParaRPr lang="en-US" altLang="it-IT"/>
          </a:p>
        </p:txBody>
      </p:sp>
    </p:spTree>
    <p:extLst>
      <p:ext uri="{BB962C8B-B14F-4D97-AF65-F5344CB8AC3E}">
        <p14:creationId xmlns:p14="http://schemas.microsoft.com/office/powerpoint/2010/main" val="2398377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7FEC5695-F48B-4034-848E-7EE740D25B8B}" type="slidenum">
              <a:rPr lang="en-US" altLang="it-IT"/>
              <a:pPr>
                <a:spcBef>
                  <a:spcPct val="0"/>
                </a:spcBef>
              </a:pPr>
              <a:t>32</a:t>
            </a:fld>
            <a:endParaRPr lang="en-US" altLang="it-IT"/>
          </a:p>
        </p:txBody>
      </p:sp>
    </p:spTree>
    <p:extLst>
      <p:ext uri="{BB962C8B-B14F-4D97-AF65-F5344CB8AC3E}">
        <p14:creationId xmlns:p14="http://schemas.microsoft.com/office/powerpoint/2010/main" val="333397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a:ln/>
        </p:spPr>
      </p:sp>
      <p:sp>
        <p:nvSpPr>
          <p:cNvPr id="10240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3260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a:ln/>
        </p:spPr>
      </p:sp>
      <p:sp>
        <p:nvSpPr>
          <p:cNvPr id="1044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873929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a:ln/>
        </p:spPr>
      </p:sp>
      <p:sp>
        <p:nvSpPr>
          <p:cNvPr id="1064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496075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a:ln/>
        </p:spPr>
      </p:sp>
      <p:sp>
        <p:nvSpPr>
          <p:cNvPr id="109571" name="Rectangle 3"/>
          <p:cNvSpPr>
            <a:spLocks noGrp="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339900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a:ln/>
        </p:spPr>
      </p:sp>
      <p:sp>
        <p:nvSpPr>
          <p:cNvPr id="111619" name="Rectangle 3"/>
          <p:cNvSpPr>
            <a:spLocks noGrp="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73143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a:ln/>
        </p:spPr>
      </p:sp>
      <p:sp>
        <p:nvSpPr>
          <p:cNvPr id="113667" name="Rectangle 3"/>
          <p:cNvSpPr>
            <a:spLocks noGrp="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972091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a:ln/>
        </p:spPr>
      </p:sp>
      <p:sp>
        <p:nvSpPr>
          <p:cNvPr id="115715" name="Rectangle 3"/>
          <p:cNvSpPr>
            <a:spLocks noGrp="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766362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a:ln/>
        </p:spPr>
      </p:sp>
      <p:sp>
        <p:nvSpPr>
          <p:cNvPr id="117763" name="Rectangle 3"/>
          <p:cNvSpPr>
            <a:spLocks noGrp="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78839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7F2DB314-4FB5-494F-8EAA-DEBF24685994}" type="slidenum">
              <a:rPr lang="it-IT" altLang="it-IT"/>
              <a:pPr>
                <a:spcBef>
                  <a:spcPct val="0"/>
                </a:spcBef>
              </a:pPr>
              <a:t>15</a:t>
            </a:fld>
            <a:endParaRPr lang="it-IT" altLang="it-IT"/>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50480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CE606836-862E-435E-B22F-97B9219CFE03}" type="slidenum">
              <a:rPr lang="en-US" altLang="it-IT"/>
              <a:pPr>
                <a:spcBef>
                  <a:spcPct val="0"/>
                </a:spcBef>
              </a:pPr>
              <a:t>42</a:t>
            </a:fld>
            <a:endParaRPr lang="en-US" altLang="it-IT"/>
          </a:p>
        </p:txBody>
      </p:sp>
    </p:spTree>
    <p:extLst>
      <p:ext uri="{BB962C8B-B14F-4D97-AF65-F5344CB8AC3E}">
        <p14:creationId xmlns:p14="http://schemas.microsoft.com/office/powerpoint/2010/main" val="2108152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6B3E3DAA-6C64-43A4-8A5C-E1A3012826CB}" type="slidenum">
              <a:rPr lang="en-US" altLang="it-IT"/>
              <a:pPr>
                <a:spcBef>
                  <a:spcPct val="0"/>
                </a:spcBef>
              </a:pPr>
              <a:t>43</a:t>
            </a:fld>
            <a:endParaRPr lang="en-US" altLang="it-IT"/>
          </a:p>
        </p:txBody>
      </p:sp>
    </p:spTree>
    <p:extLst>
      <p:ext uri="{BB962C8B-B14F-4D97-AF65-F5344CB8AC3E}">
        <p14:creationId xmlns:p14="http://schemas.microsoft.com/office/powerpoint/2010/main" val="2777677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87FDBAF5-BC9D-44F2-BA04-02DFA7BADB66}" type="slidenum">
              <a:rPr lang="en-US" altLang="it-IT"/>
              <a:pPr>
                <a:spcBef>
                  <a:spcPct val="0"/>
                </a:spcBef>
              </a:pPr>
              <a:t>44</a:t>
            </a:fld>
            <a:endParaRPr lang="en-US" altLang="it-IT"/>
          </a:p>
        </p:txBody>
      </p:sp>
    </p:spTree>
    <p:extLst>
      <p:ext uri="{BB962C8B-B14F-4D97-AF65-F5344CB8AC3E}">
        <p14:creationId xmlns:p14="http://schemas.microsoft.com/office/powerpoint/2010/main" val="1997984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a:ln/>
        </p:spPr>
      </p:sp>
      <p:sp>
        <p:nvSpPr>
          <p:cNvPr id="12595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032276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a:ln/>
        </p:spPr>
      </p:sp>
      <p:sp>
        <p:nvSpPr>
          <p:cNvPr id="12800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126261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a:ln/>
        </p:spPr>
      </p:sp>
      <p:sp>
        <p:nvSpPr>
          <p:cNvPr id="1300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4237009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4480678B-B366-4CEB-B8FD-BAC602AF58D6}" type="slidenum">
              <a:rPr lang="en-US" altLang="it-IT"/>
              <a:pPr>
                <a:spcBef>
                  <a:spcPct val="0"/>
                </a:spcBef>
              </a:pPr>
              <a:t>48</a:t>
            </a:fld>
            <a:endParaRPr lang="en-US" altLang="it-IT"/>
          </a:p>
        </p:txBody>
      </p:sp>
    </p:spTree>
    <p:extLst>
      <p:ext uri="{BB962C8B-B14F-4D97-AF65-F5344CB8AC3E}">
        <p14:creationId xmlns:p14="http://schemas.microsoft.com/office/powerpoint/2010/main" val="1198397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9AEE6960-FCEE-4E8A-ADBC-F9994848FF0A}" type="slidenum">
              <a:rPr lang="en-US" altLang="it-IT"/>
              <a:pPr>
                <a:spcBef>
                  <a:spcPct val="0"/>
                </a:spcBef>
              </a:pPr>
              <a:t>49</a:t>
            </a:fld>
            <a:endParaRPr lang="en-US" altLang="it-IT"/>
          </a:p>
        </p:txBody>
      </p:sp>
    </p:spTree>
    <p:extLst>
      <p:ext uri="{BB962C8B-B14F-4D97-AF65-F5344CB8AC3E}">
        <p14:creationId xmlns:p14="http://schemas.microsoft.com/office/powerpoint/2010/main" val="3878868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C8791457-5FE8-4948-B466-2FF0AE3CD7A3}" type="slidenum">
              <a:rPr lang="en-US" altLang="it-IT"/>
              <a:pPr>
                <a:spcBef>
                  <a:spcPct val="0"/>
                </a:spcBef>
              </a:pPr>
              <a:t>50</a:t>
            </a:fld>
            <a:endParaRPr lang="en-US" altLang="it-IT"/>
          </a:p>
        </p:txBody>
      </p:sp>
    </p:spTree>
    <p:extLst>
      <p:ext uri="{BB962C8B-B14F-4D97-AF65-F5344CB8AC3E}">
        <p14:creationId xmlns:p14="http://schemas.microsoft.com/office/powerpoint/2010/main" val="2465057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2B174244-4593-4940-B63B-331348FA19BA}" type="slidenum">
              <a:rPr lang="en-US" altLang="it-IT"/>
              <a:pPr>
                <a:spcBef>
                  <a:spcPct val="0"/>
                </a:spcBef>
              </a:pPr>
              <a:t>51</a:t>
            </a:fld>
            <a:endParaRPr lang="en-US" altLang="it-IT"/>
          </a:p>
        </p:txBody>
      </p:sp>
    </p:spTree>
    <p:extLst>
      <p:ext uri="{BB962C8B-B14F-4D97-AF65-F5344CB8AC3E}">
        <p14:creationId xmlns:p14="http://schemas.microsoft.com/office/powerpoint/2010/main" val="322019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B6A83A6C-8FA0-4380-9667-652AECFEB92A}" type="slidenum">
              <a:rPr lang="it-IT" altLang="it-IT"/>
              <a:pPr>
                <a:spcBef>
                  <a:spcPct val="0"/>
                </a:spcBef>
              </a:pPr>
              <a:t>17</a:t>
            </a:fld>
            <a:endParaRPr lang="it-IT" altLang="it-IT"/>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986489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it-IT"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116DEA0C-6A8D-43B4-8067-1C965616BE25}" type="slidenum">
              <a:rPr lang="en-US" altLang="it-IT"/>
              <a:pPr>
                <a:spcBef>
                  <a:spcPct val="0"/>
                </a:spcBef>
              </a:pPr>
              <a:t>52</a:t>
            </a:fld>
            <a:endParaRPr lang="en-US" altLang="it-IT"/>
          </a:p>
        </p:txBody>
      </p:sp>
    </p:spTree>
    <p:extLst>
      <p:ext uri="{BB962C8B-B14F-4D97-AF65-F5344CB8AC3E}">
        <p14:creationId xmlns:p14="http://schemas.microsoft.com/office/powerpoint/2010/main" val="2189108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EC78774D-4E1C-42F8-8F8B-94072427CADD}" type="slidenum">
              <a:rPr lang="it-IT" altLang="it-IT"/>
              <a:pPr>
                <a:spcBef>
                  <a:spcPct val="0"/>
                </a:spcBef>
              </a:pPr>
              <a:t>53</a:t>
            </a:fld>
            <a:endParaRPr lang="it-IT" altLang="it-IT"/>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791781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0DD8B003-9F30-4BB5-A517-B7F66B70E8F0}" type="slidenum">
              <a:rPr lang="it-IT" altLang="it-IT"/>
              <a:pPr>
                <a:spcBef>
                  <a:spcPct val="0"/>
                </a:spcBef>
              </a:pPr>
              <a:t>66</a:t>
            </a:fld>
            <a:endParaRPr lang="it-IT" altLang="it-IT"/>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185003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61E6D7E1-C8C9-40FA-A275-E425A97770EC}" type="slidenum">
              <a:rPr lang="it-IT" altLang="it-IT"/>
              <a:pPr>
                <a:spcBef>
                  <a:spcPct val="0"/>
                </a:spcBef>
              </a:pPr>
              <a:t>67</a:t>
            </a:fld>
            <a:endParaRPr lang="it-IT" altLang="it-IT"/>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873635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BB4A2B8D-8668-4C1B-BD9F-DE2A896802A2}" type="slidenum">
              <a:rPr lang="it-IT" altLang="it-IT"/>
              <a:pPr>
                <a:spcBef>
                  <a:spcPct val="0"/>
                </a:spcBef>
              </a:pPr>
              <a:t>72</a:t>
            </a:fld>
            <a:endParaRPr lang="it-IT" altLang="it-IT"/>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16597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3EB6F701-079A-40FA-8166-4362C31DCFF1}" type="slidenum">
              <a:rPr lang="it-IT" altLang="it-IT"/>
              <a:pPr>
                <a:spcBef>
                  <a:spcPct val="0"/>
                </a:spcBef>
              </a:pPr>
              <a:t>74</a:t>
            </a:fld>
            <a:endParaRPr lang="it-IT" altLang="it-IT"/>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89771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CB351666-9BB8-4735-9EC8-86F9131BA4FA}" type="slidenum">
              <a:rPr lang="it-IT" altLang="it-IT"/>
              <a:pPr>
                <a:spcBef>
                  <a:spcPct val="0"/>
                </a:spcBef>
              </a:pPr>
              <a:t>77</a:t>
            </a:fld>
            <a:endParaRPr lang="it-IT" altLang="it-IT"/>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687057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F264D9A7-93E9-42F4-B9A5-050D8F1C9AC2}" type="slidenum">
              <a:rPr lang="it-IT" altLang="it-IT"/>
              <a:pPr>
                <a:spcBef>
                  <a:spcPct val="0"/>
                </a:spcBef>
              </a:pPr>
              <a:t>78</a:t>
            </a:fld>
            <a:endParaRPr lang="it-IT" altLang="it-IT"/>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406077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E74CEDA4-6B57-40F4-9B93-259F4CA01ADB}" type="slidenum">
              <a:rPr lang="it-IT" altLang="it-IT"/>
              <a:pPr>
                <a:spcBef>
                  <a:spcPct val="0"/>
                </a:spcBef>
              </a:pPr>
              <a:t>80</a:t>
            </a:fld>
            <a:endParaRPr lang="it-IT" altLang="it-IT"/>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597226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6B25CF8C-964E-4D47-8A01-82EF03FD0D19}" type="slidenum">
              <a:rPr lang="it-IT" altLang="it-IT"/>
              <a:pPr>
                <a:spcBef>
                  <a:spcPct val="0"/>
                </a:spcBef>
              </a:pPr>
              <a:t>81</a:t>
            </a:fld>
            <a:endParaRPr lang="it-IT" altLang="it-IT"/>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928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9FAC647A-D68C-4215-9898-D01D9AA0B655}" type="slidenum">
              <a:rPr lang="it-IT" altLang="it-IT"/>
              <a:pPr>
                <a:spcBef>
                  <a:spcPct val="0"/>
                </a:spcBef>
              </a:pPr>
              <a:t>22</a:t>
            </a:fld>
            <a:endParaRPr lang="it-IT" altLang="it-IT"/>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235584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0A302CFF-3313-4C0F-A1EB-AACDF41525DF}" type="slidenum">
              <a:rPr lang="it-IT" altLang="it-IT"/>
              <a:pPr>
                <a:spcBef>
                  <a:spcPct val="0"/>
                </a:spcBef>
              </a:pPr>
              <a:t>82</a:t>
            </a:fld>
            <a:endParaRPr lang="it-IT" altLang="it-IT"/>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08999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4CCE86ED-98AE-4E4E-94EC-9D1227561F82}" type="slidenum">
              <a:rPr lang="it-IT" altLang="it-IT"/>
              <a:pPr>
                <a:spcBef>
                  <a:spcPct val="0"/>
                </a:spcBef>
              </a:pPr>
              <a:t>23</a:t>
            </a:fld>
            <a:endParaRPr lang="it-IT" altLang="it-IT"/>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595706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5AF308CA-244E-4D93-8C23-52A0D1842E06}" type="slidenum">
              <a:rPr lang="it-IT" altLang="it-IT"/>
              <a:pPr>
                <a:spcBef>
                  <a:spcPct val="0"/>
                </a:spcBef>
              </a:pPr>
              <a:t>24</a:t>
            </a:fld>
            <a:endParaRPr lang="it-IT" altLang="it-IT"/>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45496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2EA6C4D6-7796-4E1C-B3E7-DAFEFA7BA440}" type="slidenum">
              <a:rPr lang="it-IT" altLang="it-IT"/>
              <a:pPr>
                <a:spcBef>
                  <a:spcPct val="0"/>
                </a:spcBef>
              </a:pPr>
              <a:t>25</a:t>
            </a:fld>
            <a:endParaRPr lang="it-IT" altLang="it-IT"/>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53363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3D25E790-A4D4-4D0C-9FC1-07AEFE2297AA}" type="slidenum">
              <a:rPr lang="it-IT" altLang="it-IT"/>
              <a:pPr>
                <a:spcBef>
                  <a:spcPct val="0"/>
                </a:spcBef>
              </a:pPr>
              <a:t>26</a:t>
            </a:fld>
            <a:endParaRPr lang="it-IT" altLang="it-IT"/>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8916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99E5BC4F-D176-4D80-AAD3-797FE85D5957}" type="slidenum">
              <a:rPr lang="it-IT" altLang="it-IT"/>
              <a:pPr>
                <a:spcBef>
                  <a:spcPct val="0"/>
                </a:spcBef>
              </a:pPr>
              <a:t>27</a:t>
            </a:fld>
            <a:endParaRPr lang="it-IT" altLang="it-IT"/>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76996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FA15B73-FD53-4C51-9547-40DDD5064F93}" type="datetime1">
              <a:rPr lang="en-US" smtClean="0"/>
              <a:t>3/30/2020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4297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EA945C-5E91-4642-A2E3-871E01855A02}" type="datetime1">
              <a:rPr lang="en-US" smtClean="0"/>
              <a:t>3/30/2020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62104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33EF2A-19EE-449E-81FE-695337ABEC70}" type="datetime1">
              <a:rPr lang="en-US" smtClean="0"/>
              <a:t>3/30/2020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7023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C7C695-C658-4B65-8778-BB3A848E0630}" type="datetime1">
              <a:rPr lang="en-US" smtClean="0"/>
              <a:t>3/30/2020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smtClean="0"/>
              <a:pPr/>
              <a:t>‹#›</a:t>
            </a:fld>
            <a:endParaRPr lang="en-US" dirty="0"/>
          </a:p>
        </p:txBody>
      </p:sp>
    </p:spTree>
    <p:extLst>
      <p:ext uri="{BB962C8B-B14F-4D97-AF65-F5344CB8AC3E}">
        <p14:creationId xmlns:p14="http://schemas.microsoft.com/office/powerpoint/2010/main" val="2221110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30F75E-777F-4D9F-B92A-CE6B68B9CC3C}" type="datetime1">
              <a:rPr lang="en-US" smtClean="0"/>
              <a:t>3/30/2020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004235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A513E2-507D-40E3-9206-B87930B4E04A}" type="datetime1">
              <a:rPr lang="en-US" smtClean="0"/>
              <a:t>3/30/2020</a:t>
            </a:fld>
            <a:endParaRPr lang="en-US" dirty="0"/>
          </a:p>
        </p:txBody>
      </p:sp>
      <p:sp>
        <p:nvSpPr>
          <p:cNvPr id="6" name="Footer Placeholder 5"/>
          <p:cNvSpPr>
            <a:spLocks noGrp="1"/>
          </p:cNvSpPr>
          <p:nvPr>
            <p:ph type="ftr" sz="quarter" idx="11"/>
          </p:nvPr>
        </p:nvSpPr>
        <p:spPr/>
        <p:txBody>
          <a:bodyPr/>
          <a:lstStyle/>
          <a:p>
            <a:r>
              <a:rPr lang="it-IT" smtClean="0"/>
              <a:t>Il terremoto, a 40 anni dall'evento del Friuli </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91131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24C02E-894D-4329-85A3-8F164AAEAF80}" type="datetime1">
              <a:rPr lang="en-US" smtClean="0"/>
              <a:t>3/30/2020</a:t>
            </a:fld>
            <a:endParaRPr lang="en-US" dirty="0"/>
          </a:p>
        </p:txBody>
      </p:sp>
      <p:sp>
        <p:nvSpPr>
          <p:cNvPr id="8" name="Footer Placeholder 7"/>
          <p:cNvSpPr>
            <a:spLocks noGrp="1"/>
          </p:cNvSpPr>
          <p:nvPr>
            <p:ph type="ftr" sz="quarter" idx="11"/>
          </p:nvPr>
        </p:nvSpPr>
        <p:spPr/>
        <p:txBody>
          <a:bodyPr/>
          <a:lstStyle/>
          <a:p>
            <a:r>
              <a:rPr lang="it-IT" smtClean="0"/>
              <a:t>Il terremoto, a 40 anni dall'evento del Friuli </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09865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3FB2C0-94BC-488B-BCCC-BCB870A2CD0C}" type="datetime1">
              <a:rPr lang="en-US" smtClean="0"/>
              <a:t>3/30/2020</a:t>
            </a:fld>
            <a:endParaRPr lang="en-US" dirty="0"/>
          </a:p>
        </p:txBody>
      </p:sp>
      <p:sp>
        <p:nvSpPr>
          <p:cNvPr id="4" name="Footer Placeholder 3"/>
          <p:cNvSpPr>
            <a:spLocks noGrp="1"/>
          </p:cNvSpPr>
          <p:nvPr>
            <p:ph type="ftr" sz="quarter" idx="11"/>
          </p:nvPr>
        </p:nvSpPr>
        <p:spPr/>
        <p:txBody>
          <a:bodyPr/>
          <a:lstStyle/>
          <a:p>
            <a:r>
              <a:rPr lang="it-IT" smtClean="0"/>
              <a:t>Il terremoto, a 40 anni dall'evento del Friuli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572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A21CA-B192-46DF-A720-BAB25DF91A34}" type="datetime1">
              <a:rPr lang="en-US" smtClean="0"/>
              <a:t>3/30/2020</a:t>
            </a:fld>
            <a:endParaRPr lang="en-US" dirty="0"/>
          </a:p>
        </p:txBody>
      </p:sp>
      <p:sp>
        <p:nvSpPr>
          <p:cNvPr id="3" name="Footer Placeholder 2"/>
          <p:cNvSpPr>
            <a:spLocks noGrp="1"/>
          </p:cNvSpPr>
          <p:nvPr>
            <p:ph type="ftr" sz="quarter" idx="11"/>
          </p:nvPr>
        </p:nvSpPr>
        <p:spPr/>
        <p:txBody>
          <a:bodyPr/>
          <a:lstStyle/>
          <a:p>
            <a:r>
              <a:rPr lang="it-IT" smtClean="0"/>
              <a:t>Il terremoto, a 40 anni dall'evento del Friuli </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75197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699FE-A884-4958-AF84-5E0CD85463A9}" type="datetime1">
              <a:rPr lang="en-US" smtClean="0"/>
              <a:t>3/30/2020</a:t>
            </a:fld>
            <a:endParaRPr lang="en-US" dirty="0"/>
          </a:p>
        </p:txBody>
      </p:sp>
      <p:sp>
        <p:nvSpPr>
          <p:cNvPr id="6" name="Footer Placeholder 5"/>
          <p:cNvSpPr>
            <a:spLocks noGrp="1"/>
          </p:cNvSpPr>
          <p:nvPr>
            <p:ph type="ftr" sz="quarter" idx="11"/>
          </p:nvPr>
        </p:nvSpPr>
        <p:spPr/>
        <p:txBody>
          <a:bodyPr/>
          <a:lstStyle/>
          <a:p>
            <a:r>
              <a:rPr lang="it-IT" smtClean="0"/>
              <a:t>Il terremoto, a 40 anni dall'evento del Friuli </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89543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DADB12-34D8-4A6B-B396-9C6F64812468}" type="datetime1">
              <a:rPr lang="en-US" smtClean="0"/>
              <a:t>3/30/2020</a:t>
            </a:fld>
            <a:endParaRPr lang="en-US" dirty="0"/>
          </a:p>
        </p:txBody>
      </p:sp>
      <p:sp>
        <p:nvSpPr>
          <p:cNvPr id="6" name="Footer Placeholder 5"/>
          <p:cNvSpPr>
            <a:spLocks noGrp="1"/>
          </p:cNvSpPr>
          <p:nvPr>
            <p:ph type="ftr" sz="quarter" idx="11"/>
          </p:nvPr>
        </p:nvSpPr>
        <p:spPr/>
        <p:txBody>
          <a:bodyPr/>
          <a:lstStyle/>
          <a:p>
            <a:r>
              <a:rPr lang="it-IT" smtClean="0"/>
              <a:t>Il terremoto, a 40 anni dall'evento del Friuli </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953510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C52E7-3D33-4CB7-9A14-6C4E733F9BB8}" type="datetime1">
              <a:rPr lang="en-US" smtClean="0"/>
              <a:t>3/30/2020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Il terremoto, a 40 anni dall'evento del Friuli </a:t>
            </a:r>
            <a:endParaRPr lang="en-US" dirty="0"/>
          </a:p>
        </p:txBody>
      </p:sp>
      <p:sp>
        <p:nvSpPr>
          <p:cNvPr id="6" name="Slide Number Placeholder 5"/>
          <p:cNvSpPr>
            <a:spLocks noGrp="1"/>
          </p:cNvSpPr>
          <p:nvPr>
            <p:ph type="sldNum" sz="quarter" idx="4"/>
          </p:nvPr>
        </p:nvSpPr>
        <p:spPr>
          <a:xfrm>
            <a:off x="7069822" y="61769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035704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5.bin"/><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4.wmf"/><Relationship Id="rId5" Type="http://schemas.openxmlformats.org/officeDocument/2006/relationships/oleObject" Target="../embeddings/oleObject9.bin"/><Relationship Id="rId4" Type="http://schemas.openxmlformats.org/officeDocument/2006/relationships/image" Target="../media/image23.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image" Target="../media/image26.wmf"/><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37.png"/><Relationship Id="rId4"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7598" y="909563"/>
            <a:ext cx="8611200" cy="5548827"/>
          </a:xfrm>
          <a:prstGeom prst="rect">
            <a:avLst/>
          </a:prstGeom>
          <a:noFill/>
        </p:spPr>
        <p:txBody>
          <a:bodyPr wrap="square" rtlCol="0">
            <a:spAutoFit/>
          </a:bodyPr>
          <a:lstStyle/>
          <a:p>
            <a:pPr algn="ctr"/>
            <a:r>
              <a:rPr lang="en-GB" sz="5443" i="1" dirty="0" err="1">
                <a:solidFill>
                  <a:schemeClr val="accent1">
                    <a:lumMod val="75000"/>
                  </a:schemeClr>
                </a:solidFill>
                <a:effectLst>
                  <a:outerShdw blurRad="38100" dist="38100" dir="2700000" algn="tl">
                    <a:srgbClr val="000000">
                      <a:alpha val="43137"/>
                    </a:srgbClr>
                  </a:outerShdw>
                </a:effectLst>
              </a:rPr>
              <a:t>Sismometria</a:t>
            </a:r>
            <a:endParaRPr lang="en-GB" sz="5443" i="1" dirty="0">
              <a:solidFill>
                <a:schemeClr val="accent1">
                  <a:lumMod val="75000"/>
                </a:schemeClr>
              </a:solidFill>
              <a:effectLst>
                <a:outerShdw blurRad="38100" dist="38100" dir="2700000" algn="tl">
                  <a:srgbClr val="000000">
                    <a:alpha val="43137"/>
                  </a:srgbClr>
                </a:outerShdw>
              </a:effectLst>
            </a:endParaRPr>
          </a:p>
          <a:p>
            <a:pPr algn="ctr"/>
            <a:r>
              <a:rPr lang="en-GB" sz="5443" i="1" dirty="0">
                <a:solidFill>
                  <a:schemeClr val="accent1">
                    <a:lumMod val="75000"/>
                  </a:schemeClr>
                </a:solidFill>
                <a:effectLst>
                  <a:outerShdw blurRad="38100" dist="38100" dir="2700000" algn="tl">
                    <a:srgbClr val="000000">
                      <a:alpha val="43137"/>
                    </a:srgbClr>
                  </a:outerShdw>
                </a:effectLst>
              </a:rPr>
              <a:t> e </a:t>
            </a:r>
          </a:p>
          <a:p>
            <a:pPr algn="ctr"/>
            <a:r>
              <a:rPr lang="en-GB" sz="5443" i="1" dirty="0" err="1">
                <a:solidFill>
                  <a:schemeClr val="accent1">
                    <a:lumMod val="75000"/>
                  </a:schemeClr>
                </a:solidFill>
                <a:effectLst>
                  <a:outerShdw blurRad="38100" dist="38100" dir="2700000" algn="tl">
                    <a:srgbClr val="000000">
                      <a:alpha val="43137"/>
                    </a:srgbClr>
                  </a:outerShdw>
                </a:effectLst>
              </a:rPr>
              <a:t>Monitoraggio</a:t>
            </a:r>
            <a:r>
              <a:rPr lang="en-GB" sz="5443" i="1" dirty="0">
                <a:solidFill>
                  <a:schemeClr val="accent1">
                    <a:lumMod val="75000"/>
                  </a:schemeClr>
                </a:solidFill>
                <a:effectLst>
                  <a:outerShdw blurRad="38100" dist="38100" dir="2700000" algn="tl">
                    <a:srgbClr val="000000">
                      <a:alpha val="43137"/>
                    </a:srgbClr>
                  </a:outerShdw>
                </a:effectLst>
              </a:rPr>
              <a:t> </a:t>
            </a:r>
            <a:r>
              <a:rPr lang="en-GB" sz="5443" i="1" dirty="0" err="1" smtClean="0">
                <a:solidFill>
                  <a:schemeClr val="accent1">
                    <a:lumMod val="75000"/>
                  </a:schemeClr>
                </a:solidFill>
                <a:effectLst>
                  <a:outerShdw blurRad="38100" dist="38100" dir="2700000" algn="tl">
                    <a:srgbClr val="000000">
                      <a:alpha val="43137"/>
                    </a:srgbClr>
                  </a:outerShdw>
                </a:effectLst>
              </a:rPr>
              <a:t>Sismico</a:t>
            </a:r>
            <a:endParaRPr lang="en-GB" sz="5443" i="1" dirty="0">
              <a:solidFill>
                <a:schemeClr val="accent1">
                  <a:lumMod val="75000"/>
                </a:schemeClr>
              </a:solidFill>
              <a:effectLst>
                <a:outerShdw blurRad="38100" dist="38100" dir="2700000" algn="tl">
                  <a:srgbClr val="000000">
                    <a:alpha val="43137"/>
                  </a:srgbClr>
                </a:outerShdw>
              </a:effectLst>
            </a:endParaRPr>
          </a:p>
          <a:p>
            <a:pPr algn="ctr"/>
            <a:endParaRPr lang="en-GB" sz="5443" i="1" dirty="0" smtClean="0">
              <a:solidFill>
                <a:schemeClr val="accent1">
                  <a:lumMod val="75000"/>
                </a:schemeClr>
              </a:solidFill>
              <a:effectLst>
                <a:outerShdw blurRad="38100" dist="38100" dir="2700000" algn="tl">
                  <a:srgbClr val="000000">
                    <a:alpha val="43137"/>
                  </a:srgbClr>
                </a:outerShdw>
              </a:effectLst>
            </a:endParaRPr>
          </a:p>
          <a:p>
            <a:pPr algn="ctr"/>
            <a:r>
              <a:rPr lang="en-GB" sz="2800" i="1" dirty="0" smtClean="0">
                <a:solidFill>
                  <a:schemeClr val="accent1">
                    <a:lumMod val="75000"/>
                  </a:schemeClr>
                </a:solidFill>
                <a:effectLst>
                  <a:outerShdw blurRad="38100" dist="38100" dir="2700000" algn="tl">
                    <a:srgbClr val="000000">
                      <a:alpha val="43137"/>
                    </a:srgbClr>
                  </a:outerShdw>
                </a:effectLst>
              </a:rPr>
              <a:t>Giovanni Costa</a:t>
            </a:r>
          </a:p>
          <a:p>
            <a:pPr algn="ctr"/>
            <a:endParaRPr lang="en-GB" sz="5443" i="1" dirty="0">
              <a:solidFill>
                <a:schemeClr val="accent1">
                  <a:lumMod val="75000"/>
                </a:schemeClr>
              </a:solidFill>
              <a:effectLst>
                <a:outerShdw blurRad="38100" dist="38100" dir="2700000" algn="tl">
                  <a:srgbClr val="000000">
                    <a:alpha val="43137"/>
                  </a:srgbClr>
                </a:outerShdw>
              </a:effectLst>
            </a:endParaRPr>
          </a:p>
          <a:p>
            <a:pPr algn="ctr"/>
            <a:r>
              <a:rPr lang="en-GB" sz="5443" i="1" dirty="0">
                <a:solidFill>
                  <a:schemeClr val="accent1">
                    <a:lumMod val="75000"/>
                  </a:schemeClr>
                </a:solidFill>
                <a:effectLst>
                  <a:outerShdw blurRad="38100" dist="38100" dir="2700000" algn="tl">
                    <a:srgbClr val="000000">
                      <a:alpha val="43137"/>
                    </a:srgbClr>
                  </a:outerShdw>
                </a:effectLst>
              </a:rPr>
              <a:t>2019/20</a:t>
            </a:r>
            <a:endParaRPr lang="it-IT" sz="5443" i="1" dirty="0">
              <a:solidFill>
                <a:schemeClr val="accent1">
                  <a:lumMod val="75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05"/>
            <a:ext cx="2874259" cy="625913"/>
          </a:xfrm>
          <a:prstGeom prst="rect">
            <a:avLst/>
          </a:prstGeom>
        </p:spPr>
      </p:pic>
      <p:sp>
        <p:nvSpPr>
          <p:cNvPr id="8" name="Rectangle 7"/>
          <p:cNvSpPr/>
          <p:nvPr/>
        </p:nvSpPr>
        <p:spPr>
          <a:xfrm>
            <a:off x="8414446" y="117979"/>
            <a:ext cx="444352" cy="707886"/>
          </a:xfrm>
          <a:prstGeom prst="rect">
            <a:avLst/>
          </a:prstGeom>
        </p:spPr>
        <p:txBody>
          <a:bodyPr wrap="none">
            <a:spAutoFit/>
          </a:bodyPr>
          <a:lstStyle/>
          <a:p>
            <a:r>
              <a:rPr lang="en-GB" sz="4000" i="1" dirty="0">
                <a:solidFill>
                  <a:schemeClr val="accent1">
                    <a:lumMod val="75000"/>
                  </a:schemeClr>
                </a:solidFill>
                <a:effectLst>
                  <a:outerShdw blurRad="38100" dist="38100" dir="2700000" algn="tl">
                    <a:srgbClr val="000000">
                      <a:alpha val="43137"/>
                    </a:srgbClr>
                  </a:outerShdw>
                </a:effectLst>
              </a:rPr>
              <a:t>2</a:t>
            </a:r>
            <a:endParaRPr lang="en-US" sz="4000" dirty="0"/>
          </a:p>
        </p:txBody>
      </p:sp>
    </p:spTree>
    <p:extLst>
      <p:ext uri="{BB962C8B-B14F-4D97-AF65-F5344CB8AC3E}">
        <p14:creationId xmlns:p14="http://schemas.microsoft.com/office/powerpoint/2010/main" val="16120359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10</a:t>
            </a:fld>
            <a:endParaRPr lang="en-US" dirty="0"/>
          </a:p>
        </p:txBody>
      </p:sp>
      <p:sp>
        <p:nvSpPr>
          <p:cNvPr id="3" name="Rectangle 2"/>
          <p:cNvSpPr/>
          <p:nvPr/>
        </p:nvSpPr>
        <p:spPr>
          <a:xfrm>
            <a:off x="316009" y="1018466"/>
            <a:ext cx="8478643" cy="4247317"/>
          </a:xfrm>
          <a:prstGeom prst="rect">
            <a:avLst/>
          </a:prstGeom>
        </p:spPr>
        <p:txBody>
          <a:bodyPr wrap="square">
            <a:spAutoFit/>
          </a:bodyPr>
          <a:lstStyle/>
          <a:p>
            <a:pPr algn="just"/>
            <a:r>
              <a:rPr lang="it-IT" dirty="0" smtClean="0"/>
              <a:t>A causa </a:t>
            </a:r>
            <a:r>
              <a:rPr lang="it-IT" dirty="0"/>
              <a:t>della natura stocastica del rumore </a:t>
            </a:r>
            <a:r>
              <a:rPr lang="it-IT" dirty="0" smtClean="0"/>
              <a:t>sismico, l'integrale </a:t>
            </a:r>
            <a:r>
              <a:rPr lang="it-IT" dirty="0"/>
              <a:t>in </a:t>
            </a:r>
            <a:r>
              <a:rPr lang="it-IT" dirty="0" smtClean="0"/>
              <a:t>slide 4 non </a:t>
            </a:r>
            <a:r>
              <a:rPr lang="it-IT" dirty="0"/>
              <a:t>converge. Di conseguenza, </a:t>
            </a:r>
            <a:r>
              <a:rPr lang="it-IT" dirty="0" smtClean="0"/>
              <a:t>lo spettro di ampiezza e lo </a:t>
            </a:r>
            <a:r>
              <a:rPr lang="it-IT" dirty="0"/>
              <a:t>spettro </a:t>
            </a:r>
            <a:r>
              <a:rPr lang="it-IT" dirty="0" smtClean="0"/>
              <a:t>di fase non </a:t>
            </a:r>
            <a:r>
              <a:rPr lang="it-IT" dirty="0"/>
              <a:t>può essere calcolato. </a:t>
            </a:r>
            <a:r>
              <a:rPr lang="it-IT" dirty="0" smtClean="0"/>
              <a:t>Dobbiamo, quindi, determinare </a:t>
            </a:r>
            <a:r>
              <a:rPr lang="it-IT" dirty="0"/>
              <a:t>la </a:t>
            </a:r>
            <a:r>
              <a:rPr lang="en-US" i="1" dirty="0">
                <a:latin typeface="Times New Roman" panose="02020603050405020304" pitchFamily="18" charset="0"/>
              </a:rPr>
              <a:t>power spectral density </a:t>
            </a:r>
            <a:r>
              <a:rPr lang="en-US" dirty="0">
                <a:latin typeface="Times New Roman" panose="02020603050405020304" pitchFamily="18" charset="0"/>
              </a:rPr>
              <a:t>P(</a:t>
            </a:r>
            <a:r>
              <a:rPr lang="en-US" dirty="0">
                <a:latin typeface="Symbol" panose="05050102010706020507" pitchFamily="18" charset="2"/>
              </a:rPr>
              <a:t>w</a:t>
            </a:r>
            <a:r>
              <a:rPr lang="en-US" dirty="0" smtClean="0">
                <a:latin typeface="Times New Roman" panose="02020603050405020304" pitchFamily="18" charset="0"/>
              </a:rPr>
              <a:t>) </a:t>
            </a:r>
            <a:r>
              <a:rPr lang="en-US" dirty="0" err="1" smtClean="0">
                <a:latin typeface="Times New Roman" panose="02020603050405020304" pitchFamily="18" charset="0"/>
              </a:rPr>
              <a:t>che</a:t>
            </a:r>
            <a:r>
              <a:rPr lang="it-IT" dirty="0"/>
              <a:t/>
            </a:r>
            <a:br>
              <a:rPr lang="it-IT" dirty="0"/>
            </a:br>
            <a:r>
              <a:rPr lang="it-IT" dirty="0"/>
              <a:t>è la trasformata di Fourier della funzione di </a:t>
            </a:r>
            <a:r>
              <a:rPr lang="it-IT" dirty="0" smtClean="0"/>
              <a:t>autocorrelazione:</a:t>
            </a:r>
          </a:p>
          <a:p>
            <a:pPr algn="just"/>
            <a:endParaRPr lang="it-IT" dirty="0" smtClean="0"/>
          </a:p>
          <a:p>
            <a:pPr algn="ctr"/>
            <a:r>
              <a:rPr lang="en-US" dirty="0">
                <a:latin typeface="Times New Roman" panose="02020603050405020304" pitchFamily="18" charset="0"/>
              </a:rPr>
              <a:t>p(</a:t>
            </a:r>
            <a:r>
              <a:rPr lang="en-US" dirty="0">
                <a:latin typeface="Symbol" panose="05050102010706020507" pitchFamily="18" charset="2"/>
              </a:rPr>
              <a:t>t</a:t>
            </a:r>
            <a:r>
              <a:rPr lang="en-US" dirty="0">
                <a:latin typeface="Times New Roman" panose="02020603050405020304" pitchFamily="18" charset="0"/>
              </a:rPr>
              <a:t>) = &lt; f(t) f(t + </a:t>
            </a:r>
            <a:r>
              <a:rPr lang="en-US" dirty="0">
                <a:latin typeface="Symbol" panose="05050102010706020507" pitchFamily="18" charset="2"/>
              </a:rPr>
              <a:t>t</a:t>
            </a:r>
            <a:r>
              <a:rPr lang="en-US" dirty="0">
                <a:latin typeface="Times New Roman" panose="02020603050405020304" pitchFamily="18" charset="0"/>
              </a:rPr>
              <a:t>) </a:t>
            </a:r>
            <a:r>
              <a:rPr lang="en-US" dirty="0" smtClean="0">
                <a:latin typeface="Times New Roman" panose="02020603050405020304" pitchFamily="18" charset="0"/>
              </a:rPr>
              <a:t>&gt;</a:t>
            </a:r>
          </a:p>
          <a:p>
            <a:pPr algn="ctr"/>
            <a:endParaRPr lang="en-US" dirty="0" smtClean="0">
              <a:latin typeface="Times New Roman" panose="02020603050405020304" pitchFamily="18" charset="0"/>
            </a:endParaRPr>
          </a:p>
          <a:p>
            <a:pPr algn="just"/>
            <a:r>
              <a:rPr lang="en-US" dirty="0" smtClean="0"/>
              <a:t>Il </a:t>
            </a:r>
            <a:r>
              <a:rPr lang="en-US" dirty="0" err="1" smtClean="0"/>
              <a:t>simbolo</a:t>
            </a:r>
            <a:r>
              <a:rPr lang="en-US" dirty="0" smtClean="0"/>
              <a:t> &lt;&gt; </a:t>
            </a:r>
            <a:r>
              <a:rPr lang="en-US" dirty="0" err="1" smtClean="0"/>
              <a:t>indica</a:t>
            </a:r>
            <a:r>
              <a:rPr lang="en-US" dirty="0" smtClean="0"/>
              <a:t> la media </a:t>
            </a:r>
            <a:r>
              <a:rPr lang="en-US" dirty="0" err="1" smtClean="0"/>
              <a:t>rispetto</a:t>
            </a:r>
            <a:r>
              <a:rPr lang="en-US" dirty="0" smtClean="0"/>
              <a:t> al tempo.</a:t>
            </a:r>
          </a:p>
          <a:p>
            <a:pPr algn="ctr"/>
            <a:endParaRPr lang="en-US" dirty="0" smtClean="0"/>
          </a:p>
          <a:p>
            <a:pPr algn="ctr"/>
            <a:endParaRPr lang="en-US" dirty="0"/>
          </a:p>
          <a:p>
            <a:pPr algn="ctr"/>
            <a:endParaRPr lang="en-US" dirty="0" smtClean="0"/>
          </a:p>
          <a:p>
            <a:pPr algn="ctr"/>
            <a:endParaRPr lang="en-US" dirty="0"/>
          </a:p>
          <a:p>
            <a:pPr algn="ctr"/>
            <a:r>
              <a:rPr lang="en-US" dirty="0" smtClean="0"/>
              <a:t>A </a:t>
            </a:r>
            <a:r>
              <a:rPr lang="en-US" dirty="0" err="1" smtClean="0"/>
              <a:t>seconda</a:t>
            </a:r>
            <a:r>
              <a:rPr lang="en-US" dirty="0" smtClean="0"/>
              <a:t> </a:t>
            </a:r>
            <a:r>
              <a:rPr lang="en-US" dirty="0" err="1" smtClean="0"/>
              <a:t>che</a:t>
            </a:r>
            <a:r>
              <a:rPr lang="en-US" dirty="0" smtClean="0"/>
              <a:t> ls f(t) </a:t>
            </a:r>
            <a:r>
              <a:rPr lang="en-US" dirty="0" err="1" smtClean="0"/>
              <a:t>sia</a:t>
            </a:r>
            <a:r>
              <a:rPr lang="en-US" dirty="0" smtClean="0"/>
              <a:t> </a:t>
            </a:r>
            <a:r>
              <a:rPr lang="en-US" dirty="0" err="1" smtClean="0"/>
              <a:t>uno</a:t>
            </a:r>
            <a:r>
              <a:rPr lang="en-US" dirty="0" smtClean="0"/>
              <a:t> </a:t>
            </a:r>
            <a:r>
              <a:rPr lang="en-US" dirty="0" err="1" smtClean="0"/>
              <a:t>spostamento</a:t>
            </a:r>
            <a:r>
              <a:rPr lang="en-US" dirty="0" smtClean="0"/>
              <a:t>, </a:t>
            </a:r>
            <a:r>
              <a:rPr lang="en-US" dirty="0" err="1" smtClean="0"/>
              <a:t>una</a:t>
            </a:r>
            <a:r>
              <a:rPr lang="en-US" dirty="0" smtClean="0"/>
              <a:t> </a:t>
            </a:r>
            <a:r>
              <a:rPr lang="en-US" dirty="0" err="1" smtClean="0"/>
              <a:t>velocità</a:t>
            </a:r>
            <a:r>
              <a:rPr lang="en-US" dirty="0" smtClean="0"/>
              <a:t> o </a:t>
            </a:r>
            <a:r>
              <a:rPr lang="en-US" dirty="0" err="1" smtClean="0"/>
              <a:t>un’accelerazione</a:t>
            </a:r>
            <a:r>
              <a:rPr lang="en-US" dirty="0" smtClean="0"/>
              <a:t> le </a:t>
            </a:r>
            <a:r>
              <a:rPr lang="en-US" dirty="0" err="1" smtClean="0"/>
              <a:t>unità</a:t>
            </a:r>
            <a:r>
              <a:rPr lang="en-US" dirty="0" smtClean="0"/>
              <a:t> di P(</a:t>
            </a:r>
            <a:r>
              <a:rPr lang="el-GR" dirty="0" smtClean="0"/>
              <a:t>ω</a:t>
            </a:r>
            <a:r>
              <a:rPr lang="en-US" dirty="0" smtClean="0"/>
              <a:t>) </a:t>
            </a:r>
            <a:r>
              <a:rPr lang="en-US" dirty="0" err="1" smtClean="0"/>
              <a:t>sono</a:t>
            </a:r>
            <a:r>
              <a:rPr lang="en-US" dirty="0" smtClean="0"/>
              <a:t>:</a:t>
            </a:r>
          </a:p>
          <a:p>
            <a:pPr algn="ctr"/>
            <a:endParaRPr lang="en-US" dirty="0"/>
          </a:p>
        </p:txBody>
      </p:sp>
      <p:graphicFrame>
        <p:nvGraphicFramePr>
          <p:cNvPr id="4" name="Object 7"/>
          <p:cNvGraphicFramePr>
            <a:graphicFrameLocks noChangeAspect="1"/>
          </p:cNvGraphicFramePr>
          <p:nvPr>
            <p:extLst>
              <p:ext uri="{D42A27DB-BD31-4B8C-83A1-F6EECF244321}">
                <p14:modId xmlns:p14="http://schemas.microsoft.com/office/powerpoint/2010/main" val="1128263475"/>
              </p:ext>
            </p:extLst>
          </p:nvPr>
        </p:nvGraphicFramePr>
        <p:xfrm>
          <a:off x="3152773" y="3468417"/>
          <a:ext cx="2805113" cy="633413"/>
        </p:xfrm>
        <a:graphic>
          <a:graphicData uri="http://schemas.openxmlformats.org/presentationml/2006/ole">
            <mc:AlternateContent xmlns:mc="http://schemas.openxmlformats.org/markup-compatibility/2006">
              <mc:Choice xmlns:v="urn:schemas-microsoft-com:vml" Requires="v">
                <p:oleObj spid="_x0000_s2175" name="Equation" r:id="rId3" imgW="3873500" imgH="876300" progId="Equation.3">
                  <p:embed/>
                </p:oleObj>
              </mc:Choice>
              <mc:Fallback>
                <p:oleObj name="Equation" r:id="rId3" imgW="3873500" imgH="876300" progId="Equation.3">
                  <p:embed/>
                  <p:pic>
                    <p:nvPicPr>
                      <p:cNvPr id="1741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773" y="3468417"/>
                        <a:ext cx="2805113" cy="633413"/>
                      </a:xfrm>
                      <a:prstGeom prst="rect">
                        <a:avLst/>
                      </a:prstGeom>
                      <a:noFill/>
                      <a:ln>
                        <a:noFill/>
                      </a:ln>
                      <a:extLst/>
                    </p:spPr>
                  </p:pic>
                </p:oleObj>
              </mc:Fallback>
            </mc:AlternateContent>
          </a:graphicData>
        </a:graphic>
      </p:graphicFrame>
      <p:grpSp>
        <p:nvGrpSpPr>
          <p:cNvPr id="5" name="Group 20"/>
          <p:cNvGrpSpPr>
            <a:grpSpLocks/>
          </p:cNvGrpSpPr>
          <p:nvPr/>
        </p:nvGrpSpPr>
        <p:grpSpPr bwMode="auto">
          <a:xfrm>
            <a:off x="2636374" y="5265783"/>
            <a:ext cx="4113831" cy="335205"/>
            <a:chOff x="1152" y="3176"/>
            <a:chExt cx="3390" cy="315"/>
          </a:xfrm>
        </p:grpSpPr>
        <p:graphicFrame>
          <p:nvGraphicFramePr>
            <p:cNvPr id="6" name="Object 14"/>
            <p:cNvGraphicFramePr>
              <a:graphicFrameLocks noChangeAspect="1"/>
            </p:cNvGraphicFramePr>
            <p:nvPr/>
          </p:nvGraphicFramePr>
          <p:xfrm>
            <a:off x="1152" y="3216"/>
            <a:ext cx="654" cy="234"/>
          </p:xfrm>
          <a:graphic>
            <a:graphicData uri="http://schemas.openxmlformats.org/presentationml/2006/ole">
              <mc:AlternateContent xmlns:mc="http://schemas.openxmlformats.org/markup-compatibility/2006">
                <mc:Choice xmlns:v="urn:schemas-microsoft-com:vml" Requires="v">
                  <p:oleObj spid="_x0000_s2176" r:id="rId5" imgW="1041400" imgH="368300" progId="Equation.3">
                    <p:embed/>
                  </p:oleObj>
                </mc:Choice>
                <mc:Fallback>
                  <p:oleObj r:id="rId5" imgW="1041400" imgH="368300" progId="Equation.3">
                    <p:embed/>
                    <p:pic>
                      <p:nvPicPr>
                        <p:cNvPr id="17426"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3216"/>
                          <a:ext cx="6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16"/>
            <p:cNvGraphicFramePr>
              <a:graphicFrameLocks noChangeAspect="1"/>
            </p:cNvGraphicFramePr>
            <p:nvPr/>
          </p:nvGraphicFramePr>
          <p:xfrm>
            <a:off x="2144" y="3176"/>
            <a:ext cx="1008" cy="315"/>
          </p:xfrm>
          <a:graphic>
            <a:graphicData uri="http://schemas.openxmlformats.org/presentationml/2006/ole">
              <mc:AlternateContent xmlns:mc="http://schemas.openxmlformats.org/markup-compatibility/2006">
                <mc:Choice xmlns:v="urn:schemas-microsoft-com:vml" Requires="v">
                  <p:oleObj spid="_x0000_s2177" r:id="rId7" imgW="1803400" imgH="558800" progId="Equation.3">
                    <p:embed/>
                  </p:oleObj>
                </mc:Choice>
                <mc:Fallback>
                  <p:oleObj r:id="rId7" imgW="1803400" imgH="558800" progId="Equation.3">
                    <p:embed/>
                    <p:pic>
                      <p:nvPicPr>
                        <p:cNvPr id="17427"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 y="3176"/>
                          <a:ext cx="1008"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18"/>
            <p:cNvGraphicFramePr>
              <a:graphicFrameLocks noChangeAspect="1"/>
            </p:cNvGraphicFramePr>
            <p:nvPr/>
          </p:nvGraphicFramePr>
          <p:xfrm>
            <a:off x="3456" y="3180"/>
            <a:ext cx="1086" cy="306"/>
          </p:xfrm>
          <a:graphic>
            <a:graphicData uri="http://schemas.openxmlformats.org/presentationml/2006/ole">
              <mc:AlternateContent xmlns:mc="http://schemas.openxmlformats.org/markup-compatibility/2006">
                <mc:Choice xmlns:v="urn:schemas-microsoft-com:vml" Requires="v">
                  <p:oleObj spid="_x0000_s2178" r:id="rId9" imgW="1726451" imgH="482391" progId="Equation.3">
                    <p:embed/>
                  </p:oleObj>
                </mc:Choice>
                <mc:Fallback>
                  <p:oleObj r:id="rId9" imgW="1726451" imgH="482391" progId="Equation.3">
                    <p:embed/>
                    <p:pic>
                      <p:nvPicPr>
                        <p:cNvPr id="17428"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6" y="3180"/>
                          <a:ext cx="108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9" name="TextBox 8"/>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4409160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11</a:t>
            </a:fld>
            <a:endParaRPr lang="en-US" dirty="0"/>
          </a:p>
        </p:txBody>
      </p:sp>
      <p:sp>
        <p:nvSpPr>
          <p:cNvPr id="3" name="Rectangle 2"/>
          <p:cNvSpPr/>
          <p:nvPr/>
        </p:nvSpPr>
        <p:spPr>
          <a:xfrm>
            <a:off x="323385" y="824365"/>
            <a:ext cx="8062331" cy="646331"/>
          </a:xfrm>
          <a:prstGeom prst="rect">
            <a:avLst/>
          </a:prstGeom>
        </p:spPr>
        <p:txBody>
          <a:bodyPr wrap="square">
            <a:spAutoFit/>
          </a:bodyPr>
          <a:lstStyle/>
          <a:p>
            <a:r>
              <a:rPr lang="it-IT" dirty="0" smtClean="0"/>
              <a:t>Conoscendo </a:t>
            </a:r>
            <a:r>
              <a:rPr lang="it-IT" dirty="0"/>
              <a:t>il valore </a:t>
            </a:r>
            <a:r>
              <a:rPr lang="it-IT" dirty="0" smtClean="0"/>
              <a:t>del </a:t>
            </a:r>
            <a:r>
              <a:rPr lang="en-US" i="1" dirty="0">
                <a:latin typeface="Times New Roman" panose="02020603050405020304" pitchFamily="18" charset="0"/>
              </a:rPr>
              <a:t>power spectral density </a:t>
            </a:r>
            <a:r>
              <a:rPr lang="en-US" dirty="0" err="1">
                <a:latin typeface="Times New Roman" panose="02020603050405020304" pitchFamily="18" charset="0"/>
              </a:rPr>
              <a:t>P</a:t>
            </a:r>
            <a:r>
              <a:rPr lang="en-US" sz="1050" dirty="0" err="1">
                <a:latin typeface="Times New Roman" panose="02020603050405020304" pitchFamily="18" charset="0"/>
              </a:rPr>
              <a:t>d</a:t>
            </a:r>
            <a:r>
              <a:rPr lang="en-US" dirty="0">
                <a:latin typeface="Times New Roman" panose="02020603050405020304" pitchFamily="18" charset="0"/>
              </a:rPr>
              <a:t>(</a:t>
            </a:r>
            <a:r>
              <a:rPr lang="en-US" dirty="0">
                <a:latin typeface="Symbol" panose="05050102010706020507" pitchFamily="18" charset="2"/>
              </a:rPr>
              <a:t>w</a:t>
            </a:r>
            <a:r>
              <a:rPr lang="en-US" dirty="0">
                <a:latin typeface="Times New Roman" panose="02020603050405020304" pitchFamily="18" charset="0"/>
              </a:rPr>
              <a:t>)</a:t>
            </a:r>
            <a:r>
              <a:rPr lang="en-US" dirty="0" smtClean="0">
                <a:latin typeface="Times New Roman" panose="02020603050405020304" pitchFamily="18" charset="0"/>
              </a:rPr>
              <a:t>, </a:t>
            </a:r>
            <a:r>
              <a:rPr lang="it-IT" dirty="0" smtClean="0"/>
              <a:t>si può calcolare </a:t>
            </a:r>
            <a:r>
              <a:rPr lang="it-IT" dirty="0"/>
              <a:t>i rispettivi valori </a:t>
            </a:r>
            <a:r>
              <a:rPr lang="it-IT" dirty="0" smtClean="0"/>
              <a:t>in  </a:t>
            </a:r>
            <a:r>
              <a:rPr lang="it-IT" dirty="0"/>
              <a:t>velocità </a:t>
            </a:r>
            <a:r>
              <a:rPr lang="en-US" dirty="0">
                <a:latin typeface="Times New Roman" panose="02020603050405020304" pitchFamily="18" charset="0"/>
              </a:rPr>
              <a:t>(</a:t>
            </a:r>
            <a:r>
              <a:rPr lang="en-US" dirty="0" err="1">
                <a:latin typeface="Times New Roman" panose="02020603050405020304" pitchFamily="18" charset="0"/>
              </a:rPr>
              <a:t>P</a:t>
            </a:r>
            <a:r>
              <a:rPr lang="en-US" sz="1050" dirty="0" err="1">
                <a:latin typeface="Times New Roman" panose="02020603050405020304" pitchFamily="18" charset="0"/>
              </a:rPr>
              <a:t>v</a:t>
            </a:r>
            <a:r>
              <a:rPr lang="en-US" dirty="0" smtClean="0">
                <a:latin typeface="Times New Roman" panose="02020603050405020304" pitchFamily="18" charset="0"/>
              </a:rPr>
              <a:t>) </a:t>
            </a:r>
            <a:r>
              <a:rPr lang="it-IT" dirty="0" smtClean="0"/>
              <a:t>o </a:t>
            </a:r>
            <a:r>
              <a:rPr lang="it-IT" dirty="0"/>
              <a:t>accelerazione </a:t>
            </a:r>
            <a:r>
              <a:rPr lang="en-US" dirty="0">
                <a:latin typeface="Times New Roman" panose="02020603050405020304" pitchFamily="18" charset="0"/>
              </a:rPr>
              <a:t>(P</a:t>
            </a:r>
            <a:r>
              <a:rPr lang="en-US" sz="1050" dirty="0">
                <a:latin typeface="Times New Roman" panose="02020603050405020304" pitchFamily="18" charset="0"/>
              </a:rPr>
              <a:t>a</a:t>
            </a:r>
            <a:r>
              <a:rPr lang="en-US" dirty="0" smtClean="0">
                <a:latin typeface="Times New Roman" panose="02020603050405020304" pitchFamily="18" charset="0"/>
              </a:rPr>
              <a:t>),</a:t>
            </a:r>
            <a:endParaRPr lang="en-US" dirty="0"/>
          </a:p>
        </p:txBody>
      </p:sp>
      <p:sp>
        <p:nvSpPr>
          <p:cNvPr id="4" name="Rectangle 3"/>
          <p:cNvSpPr/>
          <p:nvPr/>
        </p:nvSpPr>
        <p:spPr>
          <a:xfrm>
            <a:off x="2782077" y="2370263"/>
            <a:ext cx="3144941" cy="369332"/>
          </a:xfrm>
          <a:prstGeom prst="rect">
            <a:avLst/>
          </a:prstGeom>
        </p:spPr>
        <p:txBody>
          <a:bodyPr wrap="square">
            <a:spAutoFit/>
          </a:bodyPr>
          <a:lstStyle/>
          <a:p>
            <a:r>
              <a:rPr lang="pl-PL" dirty="0">
                <a:latin typeface="Times New Roman" panose="02020603050405020304" pitchFamily="18" charset="0"/>
              </a:rPr>
              <a:t>P</a:t>
            </a:r>
            <a:r>
              <a:rPr lang="pl-PL" baseline="-25000" dirty="0">
                <a:latin typeface="Times New Roman" panose="02020603050405020304" pitchFamily="18" charset="0"/>
              </a:rPr>
              <a:t>v</a:t>
            </a:r>
            <a:r>
              <a:rPr lang="pl-PL" dirty="0">
                <a:latin typeface="Times New Roman" panose="02020603050405020304" pitchFamily="18" charset="0"/>
              </a:rPr>
              <a:t>(</a:t>
            </a:r>
            <a:r>
              <a:rPr lang="pl-PL" dirty="0">
                <a:latin typeface="Symbol" panose="05050102010706020507" pitchFamily="18" charset="2"/>
              </a:rPr>
              <a:t>w</a:t>
            </a:r>
            <a:r>
              <a:rPr lang="pl-PL" dirty="0">
                <a:latin typeface="Times New Roman" panose="02020603050405020304" pitchFamily="18" charset="0"/>
              </a:rPr>
              <a:t>) = P</a:t>
            </a:r>
            <a:r>
              <a:rPr lang="pl-PL" baseline="-25000" dirty="0">
                <a:latin typeface="Times New Roman" panose="02020603050405020304" pitchFamily="18" charset="0"/>
              </a:rPr>
              <a:t>d</a:t>
            </a:r>
            <a:r>
              <a:rPr lang="pl-PL" dirty="0">
                <a:latin typeface="Times New Roman" panose="02020603050405020304" pitchFamily="18" charset="0"/>
              </a:rPr>
              <a:t> </a:t>
            </a:r>
            <a:r>
              <a:rPr lang="pl-PL" dirty="0">
                <a:latin typeface="Symbol" panose="05050102010706020507" pitchFamily="18" charset="2"/>
              </a:rPr>
              <a:t>w</a:t>
            </a:r>
            <a:r>
              <a:rPr lang="pl-PL" baseline="30000" dirty="0">
                <a:latin typeface="Times New Roman" panose="02020603050405020304" pitchFamily="18" charset="0"/>
              </a:rPr>
              <a:t>2</a:t>
            </a:r>
            <a:r>
              <a:rPr lang="pl-PL" dirty="0">
                <a:latin typeface="Times New Roman" panose="02020603050405020304" pitchFamily="18" charset="0"/>
              </a:rPr>
              <a:t> = 4</a:t>
            </a:r>
            <a:r>
              <a:rPr lang="pl-PL" dirty="0">
                <a:latin typeface="Symbol" panose="05050102010706020507" pitchFamily="18" charset="2"/>
              </a:rPr>
              <a:t>p</a:t>
            </a:r>
            <a:r>
              <a:rPr lang="pl-PL" baseline="30000" dirty="0">
                <a:latin typeface="Times New Roman" panose="02020603050405020304" pitchFamily="18" charset="0"/>
              </a:rPr>
              <a:t>2</a:t>
            </a:r>
            <a:r>
              <a:rPr lang="pl-PL" dirty="0">
                <a:latin typeface="Times New Roman" panose="02020603050405020304" pitchFamily="18" charset="0"/>
              </a:rPr>
              <a:t> f</a:t>
            </a:r>
            <a:r>
              <a:rPr lang="pl-PL" baseline="30000" dirty="0">
                <a:latin typeface="Times New Roman" panose="02020603050405020304" pitchFamily="18" charset="0"/>
              </a:rPr>
              <a:t>2</a:t>
            </a:r>
            <a:r>
              <a:rPr lang="pl-PL" dirty="0">
                <a:latin typeface="Times New Roman" panose="02020603050405020304" pitchFamily="18" charset="0"/>
              </a:rPr>
              <a:t> P</a:t>
            </a:r>
            <a:r>
              <a:rPr lang="pl-PL" baseline="-25000" dirty="0">
                <a:latin typeface="Times New Roman" panose="02020603050405020304" pitchFamily="18" charset="0"/>
              </a:rPr>
              <a:t>d</a:t>
            </a:r>
            <a:endParaRPr lang="en-US" baseline="-25000" dirty="0"/>
          </a:p>
        </p:txBody>
      </p:sp>
      <p:sp>
        <p:nvSpPr>
          <p:cNvPr id="5" name="Rectangle 4"/>
          <p:cNvSpPr/>
          <p:nvPr/>
        </p:nvSpPr>
        <p:spPr>
          <a:xfrm>
            <a:off x="2457837" y="3639163"/>
            <a:ext cx="3793423" cy="369332"/>
          </a:xfrm>
          <a:prstGeom prst="rect">
            <a:avLst/>
          </a:prstGeom>
        </p:spPr>
        <p:txBody>
          <a:bodyPr wrap="square">
            <a:spAutoFit/>
          </a:bodyPr>
          <a:lstStyle/>
          <a:p>
            <a:r>
              <a:rPr lang="pl-PL" dirty="0" smtClean="0">
                <a:latin typeface="Times New Roman" panose="02020603050405020304" pitchFamily="18" charset="0"/>
              </a:rPr>
              <a:t>P</a:t>
            </a:r>
            <a:r>
              <a:rPr lang="en-US" baseline="-25000" dirty="0" smtClean="0">
                <a:latin typeface="Times New Roman" panose="02020603050405020304" pitchFamily="18" charset="0"/>
              </a:rPr>
              <a:t>a</a:t>
            </a:r>
            <a:r>
              <a:rPr lang="pl-PL" dirty="0" smtClean="0">
                <a:latin typeface="Times New Roman" panose="02020603050405020304" pitchFamily="18" charset="0"/>
              </a:rPr>
              <a:t>(</a:t>
            </a:r>
            <a:r>
              <a:rPr lang="pl-PL" dirty="0" smtClean="0">
                <a:latin typeface="Symbol" panose="05050102010706020507" pitchFamily="18" charset="2"/>
              </a:rPr>
              <a:t>w</a:t>
            </a:r>
            <a:r>
              <a:rPr lang="pl-PL" dirty="0">
                <a:latin typeface="Times New Roman" panose="02020603050405020304" pitchFamily="18" charset="0"/>
              </a:rPr>
              <a:t>) </a:t>
            </a:r>
            <a:r>
              <a:rPr lang="pl-PL" dirty="0" smtClean="0">
                <a:latin typeface="Times New Roman" panose="02020603050405020304" pitchFamily="18" charset="0"/>
              </a:rPr>
              <a:t>= </a:t>
            </a:r>
            <a:r>
              <a:rPr lang="pl-PL" dirty="0">
                <a:latin typeface="Times New Roman" panose="02020603050405020304" pitchFamily="18" charset="0"/>
              </a:rPr>
              <a:t>P</a:t>
            </a:r>
            <a:r>
              <a:rPr lang="pl-PL" baseline="-25000" dirty="0">
                <a:latin typeface="Times New Roman" panose="02020603050405020304" pitchFamily="18" charset="0"/>
              </a:rPr>
              <a:t>d</a:t>
            </a:r>
            <a:r>
              <a:rPr lang="pl-PL" dirty="0">
                <a:latin typeface="Times New Roman" panose="02020603050405020304" pitchFamily="18" charset="0"/>
              </a:rPr>
              <a:t> </a:t>
            </a:r>
            <a:r>
              <a:rPr lang="pl-PL" dirty="0" smtClean="0">
                <a:latin typeface="Symbol" panose="05050102010706020507" pitchFamily="18" charset="2"/>
              </a:rPr>
              <a:t>w</a:t>
            </a:r>
            <a:r>
              <a:rPr lang="en-US" baseline="30000" dirty="0" smtClean="0">
                <a:latin typeface="Times New Roman" panose="02020603050405020304" pitchFamily="18" charset="0"/>
              </a:rPr>
              <a:t>4</a:t>
            </a:r>
            <a:r>
              <a:rPr lang="pl-PL" dirty="0" smtClean="0">
                <a:latin typeface="Times New Roman" panose="02020603050405020304" pitchFamily="18" charset="0"/>
              </a:rPr>
              <a:t> </a:t>
            </a:r>
            <a:r>
              <a:rPr lang="pl-PL" dirty="0">
                <a:latin typeface="Times New Roman" panose="02020603050405020304" pitchFamily="18" charset="0"/>
              </a:rPr>
              <a:t>= </a:t>
            </a:r>
            <a:r>
              <a:rPr lang="en-US" dirty="0" smtClean="0">
                <a:latin typeface="Times New Roman" panose="02020603050405020304" pitchFamily="18" charset="0"/>
              </a:rPr>
              <a:t>16</a:t>
            </a:r>
            <a:r>
              <a:rPr lang="pl-PL" dirty="0" smtClean="0">
                <a:latin typeface="Symbol" panose="05050102010706020507" pitchFamily="18" charset="2"/>
              </a:rPr>
              <a:t>p</a:t>
            </a:r>
            <a:r>
              <a:rPr lang="en-US" baseline="30000" dirty="0">
                <a:latin typeface="Times New Roman" panose="02020603050405020304" pitchFamily="18" charset="0"/>
              </a:rPr>
              <a:t>4</a:t>
            </a:r>
            <a:r>
              <a:rPr lang="pl-PL" dirty="0" smtClean="0">
                <a:latin typeface="Times New Roman" panose="02020603050405020304" pitchFamily="18" charset="0"/>
              </a:rPr>
              <a:t> f</a:t>
            </a:r>
            <a:r>
              <a:rPr lang="en-US" baseline="30000" dirty="0" smtClean="0">
                <a:latin typeface="Times New Roman" panose="02020603050405020304" pitchFamily="18" charset="0"/>
              </a:rPr>
              <a:t>4</a:t>
            </a:r>
            <a:r>
              <a:rPr lang="pl-PL" dirty="0" smtClean="0">
                <a:latin typeface="Times New Roman" panose="02020603050405020304" pitchFamily="18" charset="0"/>
              </a:rPr>
              <a:t> P</a:t>
            </a:r>
            <a:r>
              <a:rPr lang="pl-PL" baseline="-25000" dirty="0" smtClean="0">
                <a:latin typeface="Times New Roman" panose="02020603050405020304" pitchFamily="18" charset="0"/>
              </a:rPr>
              <a:t>d</a:t>
            </a:r>
            <a:r>
              <a:rPr lang="pl-PL" dirty="0">
                <a:latin typeface="Times New Roman" panose="02020603050405020304" pitchFamily="18" charset="0"/>
              </a:rPr>
              <a:t> = </a:t>
            </a:r>
            <a:r>
              <a:rPr lang="en-US" dirty="0">
                <a:latin typeface="Times New Roman" panose="02020603050405020304" pitchFamily="18" charset="0"/>
              </a:rPr>
              <a:t>4</a:t>
            </a:r>
            <a:r>
              <a:rPr lang="pl-PL" dirty="0" smtClean="0">
                <a:latin typeface="Symbol" panose="05050102010706020507" pitchFamily="18" charset="2"/>
              </a:rPr>
              <a:t>p</a:t>
            </a:r>
            <a:r>
              <a:rPr lang="en-US" baseline="30000" dirty="0" smtClean="0">
                <a:latin typeface="Times New Roman" panose="02020603050405020304" pitchFamily="18" charset="0"/>
              </a:rPr>
              <a:t>2</a:t>
            </a:r>
            <a:r>
              <a:rPr lang="pl-PL" dirty="0" smtClean="0">
                <a:latin typeface="Times New Roman" panose="02020603050405020304" pitchFamily="18" charset="0"/>
              </a:rPr>
              <a:t> f</a:t>
            </a:r>
            <a:r>
              <a:rPr lang="en-US" baseline="30000" dirty="0" smtClean="0">
                <a:latin typeface="Times New Roman" panose="02020603050405020304" pitchFamily="18" charset="0"/>
              </a:rPr>
              <a:t>2</a:t>
            </a:r>
            <a:r>
              <a:rPr lang="pl-PL" dirty="0" smtClean="0">
                <a:latin typeface="Times New Roman" panose="02020603050405020304" pitchFamily="18" charset="0"/>
              </a:rPr>
              <a:t> P</a:t>
            </a:r>
            <a:r>
              <a:rPr lang="en-US" baseline="-25000" dirty="0" smtClean="0">
                <a:latin typeface="Times New Roman" panose="02020603050405020304" pitchFamily="18" charset="0"/>
              </a:rPr>
              <a:t>v</a:t>
            </a:r>
            <a:endParaRPr lang="en-US" baseline="-25000" dirty="0"/>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745663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12</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468" y="840059"/>
            <a:ext cx="7120054" cy="472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8185" y="5795242"/>
            <a:ext cx="8136673" cy="646331"/>
          </a:xfrm>
          <a:prstGeom prst="rect">
            <a:avLst/>
          </a:prstGeom>
        </p:spPr>
        <p:txBody>
          <a:bodyPr wrap="square">
            <a:spAutoFit/>
          </a:bodyPr>
          <a:lstStyle/>
          <a:p>
            <a:pPr algn="just"/>
            <a:r>
              <a:rPr lang="en-US" i="1" dirty="0" smtClean="0"/>
              <a:t>Power </a:t>
            </a:r>
            <a:r>
              <a:rPr lang="en-US" i="1" dirty="0"/>
              <a:t>spectral </a:t>
            </a:r>
            <a:r>
              <a:rPr lang="en-US" i="1" dirty="0" smtClean="0"/>
              <a:t>density </a:t>
            </a:r>
            <a:r>
              <a:rPr lang="it-IT" dirty="0" smtClean="0"/>
              <a:t>in </a:t>
            </a:r>
            <a:r>
              <a:rPr lang="it-IT" dirty="0"/>
              <a:t>velocità </a:t>
            </a:r>
            <a:r>
              <a:rPr lang="it-IT" dirty="0" smtClean="0"/>
              <a:t>del </a:t>
            </a:r>
            <a:r>
              <a:rPr lang="it-IT" dirty="0"/>
              <a:t>rumore sismico </a:t>
            </a:r>
            <a:r>
              <a:rPr lang="it-IT" dirty="0" smtClean="0"/>
              <a:t>ambientale, </a:t>
            </a:r>
            <a:r>
              <a:rPr lang="it-IT" dirty="0"/>
              <a:t>in condizioni rumorose e </a:t>
            </a:r>
            <a:r>
              <a:rPr lang="it-IT" dirty="0" smtClean="0"/>
              <a:t>silenziose, </a:t>
            </a:r>
            <a:r>
              <a:rPr lang="it-IT" dirty="0"/>
              <a:t>per </a:t>
            </a:r>
            <a:r>
              <a:rPr lang="it-IT" dirty="0" smtClean="0"/>
              <a:t>una tipica </a:t>
            </a:r>
            <a:r>
              <a:rPr lang="it-IT" dirty="0"/>
              <a:t>stazione </a:t>
            </a:r>
            <a:r>
              <a:rPr lang="it-IT" dirty="0" smtClean="0"/>
              <a:t>sismica su </a:t>
            </a:r>
            <a:r>
              <a:rPr lang="it-IT" dirty="0"/>
              <a:t>roccia </a:t>
            </a:r>
            <a:r>
              <a:rPr lang="it-IT" dirty="0" smtClean="0"/>
              <a:t>compatta.</a:t>
            </a:r>
            <a:endParaRPr lang="en-US" dirty="0"/>
          </a:p>
        </p:txBody>
      </p:sp>
      <p:sp>
        <p:nvSpPr>
          <p:cNvPr id="5" name="TextBox 4"/>
          <p:cNvSpPr txBox="1"/>
          <p:nvPr/>
        </p:nvSpPr>
        <p:spPr>
          <a:xfrm>
            <a:off x="3821151" y="5245658"/>
            <a:ext cx="1115498"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F</a:t>
            </a:r>
            <a:r>
              <a:rPr lang="en-US" sz="1600" b="1" dirty="0" smtClean="0">
                <a:latin typeface="Times New Roman" panose="02020603050405020304" pitchFamily="18" charset="0"/>
                <a:cs typeface="Times New Roman" panose="02020603050405020304" pitchFamily="18" charset="0"/>
              </a:rPr>
              <a:t>requency</a:t>
            </a:r>
            <a:endParaRPr lang="en-US" sz="1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6449813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955" y="611189"/>
            <a:ext cx="5469209" cy="489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6477" y="5436195"/>
            <a:ext cx="8552986" cy="923330"/>
          </a:xfrm>
          <a:prstGeom prst="rect">
            <a:avLst/>
          </a:prstGeom>
        </p:spPr>
        <p:txBody>
          <a:bodyPr wrap="square">
            <a:spAutoFit/>
          </a:bodyPr>
          <a:lstStyle/>
          <a:p>
            <a:pPr algn="just"/>
            <a:r>
              <a:rPr lang="en-US" i="1" dirty="0"/>
              <a:t>Power spectral density</a:t>
            </a:r>
            <a:r>
              <a:rPr lang="it-IT" dirty="0" smtClean="0"/>
              <a:t> in </a:t>
            </a:r>
            <a:r>
              <a:rPr lang="it-IT" dirty="0"/>
              <a:t>spostamento calcolata </a:t>
            </a:r>
            <a:r>
              <a:rPr lang="it-IT" dirty="0" smtClean="0"/>
              <a:t>dalla </a:t>
            </a:r>
            <a:r>
              <a:rPr lang="it-IT" dirty="0"/>
              <a:t>sovrapposizione </a:t>
            </a:r>
            <a:r>
              <a:rPr lang="it-IT" dirty="0" smtClean="0"/>
              <a:t>di 6 </a:t>
            </a:r>
            <a:r>
              <a:rPr lang="it-IT" dirty="0"/>
              <a:t>intervalli di registrazioni di rumore di </a:t>
            </a:r>
            <a:r>
              <a:rPr lang="it-IT" dirty="0" smtClean="0"/>
              <a:t>corto </a:t>
            </a:r>
            <a:r>
              <a:rPr lang="it-IT" dirty="0"/>
              <a:t>periodo </a:t>
            </a:r>
            <a:r>
              <a:rPr lang="it-IT" dirty="0" smtClean="0"/>
              <a:t> in </a:t>
            </a:r>
            <a:r>
              <a:rPr lang="it-IT" dirty="0"/>
              <a:t>movimento, </a:t>
            </a:r>
            <a:r>
              <a:rPr lang="it-IT" dirty="0" smtClean="0"/>
              <a:t>per una lunghezza totale di </a:t>
            </a:r>
            <a:r>
              <a:rPr lang="it-IT" dirty="0"/>
              <a:t>circa 80 secondi in un sito piuttosto tranquillo nell'Iran </a:t>
            </a:r>
            <a:r>
              <a:rPr lang="it-IT" dirty="0" smtClean="0"/>
              <a:t>occidentale.</a:t>
            </a:r>
            <a:endParaRPr lang="en-US"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5435278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14</a:t>
            </a:fld>
            <a:endParaRPr lang="en-US" dirty="0"/>
          </a:p>
        </p:txBody>
      </p:sp>
      <p:sp>
        <p:nvSpPr>
          <p:cNvPr id="3" name="Rectangle 2"/>
          <p:cNvSpPr/>
          <p:nvPr/>
        </p:nvSpPr>
        <p:spPr>
          <a:xfrm>
            <a:off x="271345" y="887402"/>
            <a:ext cx="8627327" cy="1200329"/>
          </a:xfrm>
          <a:prstGeom prst="rect">
            <a:avLst/>
          </a:prstGeom>
        </p:spPr>
        <p:txBody>
          <a:bodyPr wrap="square">
            <a:spAutoFit/>
          </a:bodyPr>
          <a:lstStyle/>
          <a:p>
            <a:pPr algn="just"/>
            <a:r>
              <a:rPr lang="it-IT" dirty="0"/>
              <a:t>Come nell'acustica, il segnale sismico relativo o la potenza del rumore </a:t>
            </a:r>
            <a:r>
              <a:rPr lang="en-US" dirty="0">
                <a:latin typeface="Times New Roman" panose="02020603050405020304" pitchFamily="18" charset="0"/>
              </a:rPr>
              <a:t>(</a:t>
            </a:r>
            <a:r>
              <a:rPr lang="en-US" dirty="0" smtClean="0">
                <a:latin typeface="Times New Roman" panose="02020603050405020304" pitchFamily="18" charset="0"/>
              </a:rPr>
              <a:t>a</a:t>
            </a:r>
            <a:r>
              <a:rPr lang="en-US" sz="1050" baseline="-25000" dirty="0" smtClean="0">
                <a:latin typeface="Times New Roman" panose="02020603050405020304" pitchFamily="18" charset="0"/>
              </a:rPr>
              <a:t>2</a:t>
            </a:r>
            <a:r>
              <a:rPr lang="en-US" dirty="0" smtClean="0">
                <a:latin typeface="Times New Roman" panose="02020603050405020304" pitchFamily="18" charset="0"/>
              </a:rPr>
              <a:t>/a</a:t>
            </a:r>
            <a:r>
              <a:rPr lang="en-US" sz="1050" baseline="-25000" dirty="0" smtClean="0">
                <a:latin typeface="Times New Roman" panose="02020603050405020304" pitchFamily="18" charset="0"/>
              </a:rPr>
              <a:t>1</a:t>
            </a:r>
            <a:r>
              <a:rPr lang="en-US" dirty="0" smtClean="0">
                <a:latin typeface="Times New Roman" panose="02020603050405020304" pitchFamily="18" charset="0"/>
              </a:rPr>
              <a:t>)</a:t>
            </a:r>
            <a:r>
              <a:rPr lang="it-IT" baseline="30000" dirty="0" smtClean="0"/>
              <a:t>2</a:t>
            </a:r>
            <a:r>
              <a:rPr lang="it-IT" dirty="0" smtClean="0"/>
              <a:t> è </a:t>
            </a:r>
            <a:r>
              <a:rPr lang="it-IT" dirty="0"/>
              <a:t>spesso espresso in unità </a:t>
            </a:r>
            <a:r>
              <a:rPr lang="it-IT" dirty="0" smtClean="0"/>
              <a:t>di dB (deciBel</a:t>
            </a:r>
            <a:r>
              <a:rPr lang="it-IT" dirty="0"/>
              <a:t>). La differenza di potenza in dB è 10 log </a:t>
            </a:r>
            <a:r>
              <a:rPr lang="it-IT" dirty="0" smtClean="0"/>
              <a:t>[(</a:t>
            </a:r>
            <a:r>
              <a:rPr lang="en-US" dirty="0">
                <a:latin typeface="Times New Roman" panose="02020603050405020304" pitchFamily="18" charset="0"/>
              </a:rPr>
              <a:t>(a</a:t>
            </a:r>
            <a:r>
              <a:rPr lang="en-US" sz="1050" baseline="-25000" dirty="0">
                <a:latin typeface="Times New Roman" panose="02020603050405020304" pitchFamily="18" charset="0"/>
              </a:rPr>
              <a:t>2</a:t>
            </a:r>
            <a:r>
              <a:rPr lang="en-US" dirty="0">
                <a:latin typeface="Times New Roman" panose="02020603050405020304" pitchFamily="18" charset="0"/>
              </a:rPr>
              <a:t>/a</a:t>
            </a:r>
            <a:r>
              <a:rPr lang="en-US" sz="1050" baseline="-25000" dirty="0">
                <a:latin typeface="Times New Roman" panose="02020603050405020304" pitchFamily="18" charset="0"/>
              </a:rPr>
              <a:t>1</a:t>
            </a:r>
            <a:r>
              <a:rPr lang="en-US" dirty="0">
                <a:latin typeface="Times New Roman" panose="02020603050405020304" pitchFamily="18" charset="0"/>
              </a:rPr>
              <a:t>)</a:t>
            </a:r>
            <a:r>
              <a:rPr lang="it-IT" baseline="30000" dirty="0" smtClean="0"/>
              <a:t>2</a:t>
            </a:r>
            <a:r>
              <a:rPr lang="it-IT" dirty="0" smtClean="0"/>
              <a:t>] </a:t>
            </a:r>
            <a:r>
              <a:rPr lang="it-IT" dirty="0"/>
              <a:t>= 20 log </a:t>
            </a:r>
            <a:r>
              <a:rPr lang="en-US" dirty="0">
                <a:latin typeface="Times New Roman" panose="02020603050405020304" pitchFamily="18" charset="0"/>
              </a:rPr>
              <a:t>(</a:t>
            </a:r>
            <a:r>
              <a:rPr lang="en-US" dirty="0" smtClean="0">
                <a:latin typeface="Times New Roman" panose="02020603050405020304" pitchFamily="18" charset="0"/>
              </a:rPr>
              <a:t>a</a:t>
            </a:r>
            <a:r>
              <a:rPr lang="en-US" sz="1050" baseline="-25000" dirty="0" smtClean="0">
                <a:latin typeface="Times New Roman" panose="02020603050405020304" pitchFamily="18" charset="0"/>
              </a:rPr>
              <a:t>2</a:t>
            </a:r>
            <a:r>
              <a:rPr lang="en-US" dirty="0" smtClean="0">
                <a:latin typeface="Times New Roman" panose="02020603050405020304" pitchFamily="18" charset="0"/>
              </a:rPr>
              <a:t>/a</a:t>
            </a:r>
            <a:r>
              <a:rPr lang="en-US" sz="1050" baseline="-25000" dirty="0" smtClean="0">
                <a:latin typeface="Times New Roman" panose="02020603050405020304" pitchFamily="18" charset="0"/>
              </a:rPr>
              <a:t>1</a:t>
            </a:r>
            <a:r>
              <a:rPr lang="en-US" dirty="0" smtClean="0">
                <a:latin typeface="Times New Roman" panose="02020603050405020304" pitchFamily="18" charset="0"/>
              </a:rPr>
              <a:t>)</a:t>
            </a:r>
            <a:r>
              <a:rPr lang="it-IT" baseline="30000" dirty="0" smtClean="0"/>
              <a:t>.</a:t>
            </a:r>
            <a:r>
              <a:rPr lang="it-IT" dirty="0" smtClean="0"/>
              <a:t> Quando </a:t>
            </a:r>
            <a:r>
              <a:rPr lang="it-IT" dirty="0"/>
              <a:t>si </a:t>
            </a:r>
            <a:r>
              <a:rPr lang="it-IT" dirty="0" smtClean="0"/>
              <a:t>esprime la </a:t>
            </a:r>
            <a:r>
              <a:rPr lang="it-IT" dirty="0"/>
              <a:t>densità spettrale di potenza in unità di dB riferite a 1 (</a:t>
            </a:r>
            <a:r>
              <a:rPr lang="it-IT" dirty="0" smtClean="0"/>
              <a:t>m/s</a:t>
            </a:r>
            <a:r>
              <a:rPr lang="it-IT" baseline="30000" dirty="0" smtClean="0"/>
              <a:t>2</a:t>
            </a:r>
            <a:r>
              <a:rPr lang="it-IT" dirty="0" smtClean="0"/>
              <a:t>)</a:t>
            </a:r>
            <a:r>
              <a:rPr lang="it-IT" baseline="30000" dirty="0" smtClean="0"/>
              <a:t>2</a:t>
            </a:r>
            <a:r>
              <a:rPr lang="it-IT" dirty="0" smtClean="0"/>
              <a:t>/Hz</a:t>
            </a:r>
            <a:r>
              <a:rPr lang="it-IT" dirty="0"/>
              <a:t>, </a:t>
            </a:r>
            <a:r>
              <a:rPr lang="it-IT" dirty="0" smtClean="0"/>
              <a:t>si può scrivere:</a:t>
            </a:r>
            <a:endParaRPr lang="en-US" dirty="0"/>
          </a:p>
        </p:txBody>
      </p:sp>
      <p:graphicFrame>
        <p:nvGraphicFramePr>
          <p:cNvPr id="4" name="Object 14"/>
          <p:cNvGraphicFramePr>
            <a:graphicFrameLocks noChangeAspect="1"/>
          </p:cNvGraphicFramePr>
          <p:nvPr>
            <p:extLst>
              <p:ext uri="{D42A27DB-BD31-4B8C-83A1-F6EECF244321}">
                <p14:modId xmlns:p14="http://schemas.microsoft.com/office/powerpoint/2010/main" val="2252474977"/>
              </p:ext>
            </p:extLst>
          </p:nvPr>
        </p:nvGraphicFramePr>
        <p:xfrm>
          <a:off x="2886421" y="2423532"/>
          <a:ext cx="3382521" cy="364272"/>
        </p:xfrm>
        <a:graphic>
          <a:graphicData uri="http://schemas.openxmlformats.org/presentationml/2006/ole">
            <mc:AlternateContent xmlns:mc="http://schemas.openxmlformats.org/markup-compatibility/2006">
              <mc:Choice xmlns:v="urn:schemas-microsoft-com:vml" Requires="v">
                <p:oleObj spid="_x0000_s3167" r:id="rId3" imgW="4330700" imgH="469900" progId="Equation.3">
                  <p:embed/>
                </p:oleObj>
              </mc:Choice>
              <mc:Fallback>
                <p:oleObj r:id="rId3" imgW="4330700" imgH="469900" progId="Equation.3">
                  <p:embed/>
                  <p:pic>
                    <p:nvPicPr>
                      <p:cNvPr id="29708"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421" y="2423532"/>
                        <a:ext cx="3382521" cy="364272"/>
                      </a:xfrm>
                      <a:prstGeom prst="rect">
                        <a:avLst/>
                      </a:prstGeom>
                      <a:noFill/>
                      <a:ln>
                        <a:noFill/>
                      </a:ln>
                      <a:extLst/>
                    </p:spPr>
                  </p:pic>
                </p:oleObj>
              </mc:Fallback>
            </mc:AlternateContent>
          </a:graphicData>
        </a:graphic>
      </p:graphicFrame>
      <p:sp>
        <p:nvSpPr>
          <p:cNvPr id="5" name="Rectangle 4"/>
          <p:cNvSpPr/>
          <p:nvPr/>
        </p:nvSpPr>
        <p:spPr>
          <a:xfrm>
            <a:off x="2025803" y="3380899"/>
            <a:ext cx="5118410" cy="369332"/>
          </a:xfrm>
          <a:prstGeom prst="rect">
            <a:avLst/>
          </a:prstGeom>
        </p:spPr>
        <p:txBody>
          <a:bodyPr wrap="square">
            <a:spAutoFit/>
          </a:bodyPr>
          <a:lstStyle/>
          <a:p>
            <a:r>
              <a:rPr lang="it-IT" dirty="0"/>
              <a:t>quindi lo spettro di densità di energia in dB, </a:t>
            </a:r>
            <a:r>
              <a:rPr lang="it-IT" dirty="0" smtClean="0"/>
              <a:t>riferito a </a:t>
            </a:r>
            <a:endParaRPr lang="en-US" dirty="0"/>
          </a:p>
        </p:txBody>
      </p:sp>
      <p:graphicFrame>
        <p:nvGraphicFramePr>
          <p:cNvPr id="6" name="Object 19"/>
          <p:cNvGraphicFramePr>
            <a:graphicFrameLocks noChangeAspect="1"/>
          </p:cNvGraphicFramePr>
          <p:nvPr>
            <p:extLst>
              <p:ext uri="{D42A27DB-BD31-4B8C-83A1-F6EECF244321}">
                <p14:modId xmlns:p14="http://schemas.microsoft.com/office/powerpoint/2010/main" val="3789250173"/>
              </p:ext>
            </p:extLst>
          </p:nvPr>
        </p:nvGraphicFramePr>
        <p:xfrm>
          <a:off x="3888058" y="4215683"/>
          <a:ext cx="1376546" cy="363751"/>
        </p:xfrm>
        <a:graphic>
          <a:graphicData uri="http://schemas.openxmlformats.org/presentationml/2006/ole">
            <mc:AlternateContent xmlns:mc="http://schemas.openxmlformats.org/markup-compatibility/2006">
              <mc:Choice xmlns:v="urn:schemas-microsoft-com:vml" Requires="v">
                <p:oleObj spid="_x0000_s3168" r:id="rId5" imgW="1841500" imgH="482600" progId="Equation.3">
                  <p:embed/>
                </p:oleObj>
              </mc:Choice>
              <mc:Fallback>
                <p:oleObj r:id="rId5" imgW="1841500" imgH="482600" progId="Equation.3">
                  <p:embed/>
                  <p:pic>
                    <p:nvPicPr>
                      <p:cNvPr id="29713"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058" y="4215683"/>
                        <a:ext cx="1376546" cy="363751"/>
                      </a:xfrm>
                      <a:prstGeom prst="rect">
                        <a:avLst/>
                      </a:prstGeom>
                      <a:noFill/>
                      <a:ln>
                        <a:noFill/>
                      </a:ln>
                      <a:extLst/>
                    </p:spPr>
                  </p:pic>
                </p:oleObj>
              </mc:Fallback>
            </mc:AlternateContent>
          </a:graphicData>
        </a:graphic>
      </p:graphicFrame>
      <p:sp>
        <p:nvSpPr>
          <p:cNvPr id="8" name="Rectangle 7"/>
          <p:cNvSpPr/>
          <p:nvPr/>
        </p:nvSpPr>
        <p:spPr>
          <a:xfrm>
            <a:off x="3628913" y="4949801"/>
            <a:ext cx="1912190" cy="369332"/>
          </a:xfrm>
          <a:prstGeom prst="rect">
            <a:avLst/>
          </a:prstGeom>
        </p:spPr>
        <p:txBody>
          <a:bodyPr wrap="none">
            <a:spAutoFit/>
          </a:bodyPr>
          <a:lstStyle/>
          <a:p>
            <a:r>
              <a:rPr lang="en-US" dirty="0" err="1"/>
              <a:t>può</a:t>
            </a:r>
            <a:r>
              <a:rPr lang="en-US" dirty="0"/>
              <a:t> </a:t>
            </a:r>
            <a:r>
              <a:rPr lang="en-US" dirty="0" err="1"/>
              <a:t>essere</a:t>
            </a:r>
            <a:r>
              <a:rPr lang="en-US" dirty="0"/>
              <a:t> </a:t>
            </a:r>
            <a:r>
              <a:rPr lang="en-US" dirty="0" err="1"/>
              <a:t>scritto</a:t>
            </a:r>
            <a:r>
              <a:rPr lang="en-US" dirty="0"/>
              <a:t>:</a:t>
            </a:r>
          </a:p>
        </p:txBody>
      </p:sp>
      <p:graphicFrame>
        <p:nvGraphicFramePr>
          <p:cNvPr id="9" name="Object 23"/>
          <p:cNvGraphicFramePr>
            <a:graphicFrameLocks noChangeAspect="1"/>
          </p:cNvGraphicFramePr>
          <p:nvPr>
            <p:extLst>
              <p:ext uri="{D42A27DB-BD31-4B8C-83A1-F6EECF244321}">
                <p14:modId xmlns:p14="http://schemas.microsoft.com/office/powerpoint/2010/main" val="2540864120"/>
              </p:ext>
            </p:extLst>
          </p:nvPr>
        </p:nvGraphicFramePr>
        <p:xfrm>
          <a:off x="2789769" y="5784585"/>
          <a:ext cx="3575824" cy="392378"/>
        </p:xfrm>
        <a:graphic>
          <a:graphicData uri="http://schemas.openxmlformats.org/presentationml/2006/ole">
            <mc:AlternateContent xmlns:mc="http://schemas.openxmlformats.org/markup-compatibility/2006">
              <mc:Choice xmlns:v="urn:schemas-microsoft-com:vml" Requires="v">
                <p:oleObj spid="_x0000_s3169" r:id="rId7" imgW="4597400" imgH="508000" progId="Equation.3">
                  <p:embed/>
                </p:oleObj>
              </mc:Choice>
              <mc:Fallback>
                <p:oleObj r:id="rId7" imgW="4597400" imgH="508000" progId="Equation.3">
                  <p:embed/>
                  <p:pic>
                    <p:nvPicPr>
                      <p:cNvPr id="29717"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9769" y="5784585"/>
                        <a:ext cx="3575824" cy="392378"/>
                      </a:xfrm>
                      <a:prstGeom prst="rect">
                        <a:avLst/>
                      </a:prstGeom>
                      <a:noFill/>
                      <a:ln>
                        <a:noFill/>
                      </a:ln>
                      <a:extLst/>
                    </p:spPr>
                  </p:pic>
                </p:oleObj>
              </mc:Fallback>
            </mc:AlternateContent>
          </a:graphicData>
        </a:graphic>
      </p:graphicFrame>
      <p:sp>
        <p:nvSpPr>
          <p:cNvPr id="10" name="TextBox 9"/>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42706655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297180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48" name="Rectangle 4"/>
          <p:cNvSpPr>
            <a:spLocks noChangeArrowheads="1"/>
          </p:cNvSpPr>
          <p:nvPr/>
        </p:nvSpPr>
        <p:spPr bwMode="auto">
          <a:xfrm>
            <a:off x="2633663" y="2990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49" name="Rectangle 5"/>
          <p:cNvSpPr>
            <a:spLocks noChangeArrowheads="1"/>
          </p:cNvSpPr>
          <p:nvPr/>
        </p:nvSpPr>
        <p:spPr bwMode="auto">
          <a:xfrm>
            <a:off x="4195763"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50" name="Rectangle 6"/>
          <p:cNvSpPr>
            <a:spLocks noChangeArrowheads="1"/>
          </p:cNvSpPr>
          <p:nvPr/>
        </p:nvSpPr>
        <p:spPr bwMode="auto">
          <a:xfrm>
            <a:off x="4262438"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51" name="Rectangle 7"/>
          <p:cNvSpPr>
            <a:spLocks noChangeArrowheads="1"/>
          </p:cNvSpPr>
          <p:nvPr/>
        </p:nvSpPr>
        <p:spPr bwMode="auto">
          <a:xfrm>
            <a:off x="4052888"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52" name="Rectangle 8"/>
          <p:cNvSpPr>
            <a:spLocks noChangeArrowheads="1"/>
          </p:cNvSpPr>
          <p:nvPr/>
        </p:nvSpPr>
        <p:spPr bwMode="auto">
          <a:xfrm>
            <a:off x="367188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53" name="Rectangle 9"/>
          <p:cNvSpPr>
            <a:spLocks noChangeArrowheads="1"/>
          </p:cNvSpPr>
          <p:nvPr/>
        </p:nvSpPr>
        <p:spPr bwMode="auto">
          <a:xfrm>
            <a:off x="3709988"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54" name="Rectangle 10"/>
          <p:cNvSpPr>
            <a:spLocks noChangeArrowheads="1"/>
          </p:cNvSpPr>
          <p:nvPr/>
        </p:nvSpPr>
        <p:spPr bwMode="auto">
          <a:xfrm>
            <a:off x="287655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55" name="Rectangle 11"/>
          <p:cNvSpPr>
            <a:spLocks noChangeArrowheads="1"/>
          </p:cNvSpPr>
          <p:nvPr/>
        </p:nvSpPr>
        <p:spPr bwMode="auto">
          <a:xfrm>
            <a:off x="2405063"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56" name="Text Box 13"/>
          <p:cNvSpPr txBox="1">
            <a:spLocks noChangeArrowheads="1"/>
          </p:cNvSpPr>
          <p:nvPr/>
        </p:nvSpPr>
        <p:spPr bwMode="auto">
          <a:xfrm>
            <a:off x="2109576" y="2051666"/>
            <a:ext cx="442319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it-IT" sz="1800" dirty="0" smtClean="0">
                <a:latin typeface="+mn-lt"/>
              </a:rPr>
              <a:t>E </a:t>
            </a:r>
            <a:r>
              <a:rPr lang="en-GB" altLang="it-IT" sz="1800" dirty="0" err="1" smtClean="0">
                <a:latin typeface="+mn-lt"/>
              </a:rPr>
              <a:t>sostituendo</a:t>
            </a:r>
            <a:r>
              <a:rPr lang="en-GB" altLang="it-IT" sz="1800" dirty="0" smtClean="0">
                <a:latin typeface="+mn-lt"/>
              </a:rPr>
              <a:t> </a:t>
            </a:r>
            <a:r>
              <a:rPr lang="en-GB" altLang="it-IT" sz="1800" dirty="0" err="1" smtClean="0">
                <a:latin typeface="+mn-lt"/>
              </a:rPr>
              <a:t>il</a:t>
            </a:r>
            <a:r>
              <a:rPr lang="en-GB" altLang="it-IT" sz="1800" dirty="0" smtClean="0">
                <a:latin typeface="+mn-lt"/>
              </a:rPr>
              <a:t> </a:t>
            </a:r>
            <a:r>
              <a:rPr lang="en-GB" altLang="it-IT" sz="1800" dirty="0" err="1" smtClean="0">
                <a:latin typeface="+mn-lt"/>
              </a:rPr>
              <a:t>periodo</a:t>
            </a:r>
            <a:r>
              <a:rPr lang="en-GB" altLang="it-IT" sz="1800" dirty="0" smtClean="0">
                <a:latin typeface="+mn-lt"/>
              </a:rPr>
              <a:t> T=1/f </a:t>
            </a:r>
            <a:r>
              <a:rPr lang="en-GB" altLang="it-IT" sz="1800" dirty="0" err="1" smtClean="0">
                <a:latin typeface="+mn-lt"/>
              </a:rPr>
              <a:t>si</a:t>
            </a:r>
            <a:r>
              <a:rPr lang="en-GB" altLang="it-IT" sz="1800" dirty="0" smtClean="0">
                <a:latin typeface="+mn-lt"/>
              </a:rPr>
              <a:t> </a:t>
            </a:r>
            <a:r>
              <a:rPr lang="en-GB" altLang="it-IT" sz="1800" dirty="0" err="1" smtClean="0">
                <a:latin typeface="+mn-lt"/>
              </a:rPr>
              <a:t>può</a:t>
            </a:r>
            <a:r>
              <a:rPr lang="en-GB" altLang="it-IT" sz="1800" dirty="0" smtClean="0">
                <a:latin typeface="+mn-lt"/>
              </a:rPr>
              <a:t> </a:t>
            </a:r>
            <a:r>
              <a:rPr lang="en-GB" altLang="it-IT" sz="1800" dirty="0" err="1" smtClean="0">
                <a:latin typeface="+mn-lt"/>
              </a:rPr>
              <a:t>scrivere</a:t>
            </a:r>
            <a:r>
              <a:rPr lang="en-GB" altLang="it-IT" sz="1800" dirty="0" smtClean="0">
                <a:latin typeface="+mn-lt"/>
              </a:rPr>
              <a:t>:</a:t>
            </a:r>
          </a:p>
          <a:p>
            <a:pPr algn="ctr" eaLnBrk="1" hangingPunct="1">
              <a:spcBef>
                <a:spcPct val="0"/>
              </a:spcBef>
              <a:buFontTx/>
              <a:buNone/>
            </a:pPr>
            <a:endParaRPr lang="en-GB" altLang="it-IT" sz="1800" dirty="0">
              <a:latin typeface="+mn-lt"/>
            </a:endParaRPr>
          </a:p>
          <a:p>
            <a:pPr algn="ctr" eaLnBrk="1" hangingPunct="1">
              <a:spcBef>
                <a:spcPct val="0"/>
              </a:spcBef>
              <a:buFontTx/>
              <a:buNone/>
            </a:pPr>
            <a:endParaRPr lang="en-GB" altLang="it-IT" sz="1800" dirty="0" smtClean="0">
              <a:latin typeface="+mn-lt"/>
            </a:endParaRPr>
          </a:p>
          <a:p>
            <a:pPr algn="ctr" eaLnBrk="1" hangingPunct="1">
              <a:spcBef>
                <a:spcPct val="0"/>
              </a:spcBef>
              <a:buFontTx/>
              <a:buNone/>
            </a:pPr>
            <a:endParaRPr lang="en-GB" altLang="it-IT" sz="1800" dirty="0">
              <a:latin typeface="+mn-lt"/>
            </a:endParaRPr>
          </a:p>
          <a:p>
            <a:pPr algn="ctr" eaLnBrk="1" hangingPunct="1">
              <a:spcBef>
                <a:spcPct val="0"/>
              </a:spcBef>
              <a:buFontTx/>
              <a:buNone/>
            </a:pPr>
            <a:endParaRPr lang="en-GB" altLang="it-IT" sz="1800" dirty="0" smtClean="0">
              <a:latin typeface="+mn-lt"/>
            </a:endParaRPr>
          </a:p>
          <a:p>
            <a:pPr algn="ctr" eaLnBrk="1" hangingPunct="1">
              <a:spcBef>
                <a:spcPct val="0"/>
              </a:spcBef>
              <a:buFontTx/>
              <a:buNone/>
            </a:pPr>
            <a:endParaRPr lang="en-GB" altLang="it-IT" sz="1800" dirty="0">
              <a:latin typeface="+mn-lt"/>
            </a:endParaRPr>
          </a:p>
          <a:p>
            <a:pPr algn="ctr" eaLnBrk="1" hangingPunct="1">
              <a:spcBef>
                <a:spcPct val="0"/>
              </a:spcBef>
              <a:buFontTx/>
              <a:buNone/>
            </a:pPr>
            <a:endParaRPr lang="en-GB" altLang="it-IT" sz="1800" dirty="0" smtClean="0">
              <a:latin typeface="+mn-lt"/>
            </a:endParaRPr>
          </a:p>
          <a:p>
            <a:pPr algn="ctr" eaLnBrk="1" hangingPunct="1">
              <a:spcBef>
                <a:spcPct val="0"/>
              </a:spcBef>
              <a:buFontTx/>
              <a:buNone/>
            </a:pPr>
            <a:r>
              <a:rPr lang="en-GB" altLang="it-IT" sz="1800" dirty="0">
                <a:latin typeface="+mn-lt"/>
              </a:rPr>
              <a:t>e</a:t>
            </a:r>
          </a:p>
        </p:txBody>
      </p:sp>
      <p:sp>
        <p:nvSpPr>
          <p:cNvPr id="31757" name="Text Box 14"/>
          <p:cNvSpPr txBox="1">
            <a:spLocks noChangeArrowheads="1"/>
          </p:cNvSpPr>
          <p:nvPr/>
        </p:nvSpPr>
        <p:spPr bwMode="auto">
          <a:xfrm>
            <a:off x="4321175" y="4129664"/>
            <a:ext cx="395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it-IT" sz="2400" b="1" dirty="0">
                <a:solidFill>
                  <a:schemeClr val="bg1"/>
                </a:solidFill>
              </a:rPr>
              <a:t>e </a:t>
            </a:r>
          </a:p>
        </p:txBody>
      </p:sp>
      <p:sp>
        <p:nvSpPr>
          <p:cNvPr id="31758" name="Rectangle 16"/>
          <p:cNvSpPr>
            <a:spLocks noChangeArrowheads="1"/>
          </p:cNvSpPr>
          <p:nvPr/>
        </p:nvSpPr>
        <p:spPr bwMode="auto">
          <a:xfrm>
            <a:off x="3652838"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60" name="Rectangle 20"/>
          <p:cNvSpPr>
            <a:spLocks noChangeArrowheads="1"/>
          </p:cNvSpPr>
          <p:nvPr/>
        </p:nvSpPr>
        <p:spPr bwMode="auto">
          <a:xfrm>
            <a:off x="2271713"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
        <p:nvSpPr>
          <p:cNvPr id="31761" name="Rectangle 23"/>
          <p:cNvSpPr>
            <a:spLocks noChangeArrowheads="1"/>
          </p:cNvSpPr>
          <p:nvPr/>
        </p:nvSpPr>
        <p:spPr bwMode="auto">
          <a:xfrm>
            <a:off x="2366963"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graphicFrame>
        <p:nvGraphicFramePr>
          <p:cNvPr id="31762" name="Object 22"/>
          <p:cNvGraphicFramePr>
            <a:graphicFrameLocks noChangeAspect="1"/>
          </p:cNvGraphicFramePr>
          <p:nvPr>
            <p:extLst>
              <p:ext uri="{D42A27DB-BD31-4B8C-83A1-F6EECF244321}">
                <p14:modId xmlns:p14="http://schemas.microsoft.com/office/powerpoint/2010/main" val="4037554628"/>
              </p:ext>
            </p:extLst>
          </p:nvPr>
        </p:nvGraphicFramePr>
        <p:xfrm>
          <a:off x="2876550" y="3176502"/>
          <a:ext cx="3387880" cy="329276"/>
        </p:xfrm>
        <a:graphic>
          <a:graphicData uri="http://schemas.openxmlformats.org/presentationml/2006/ole">
            <mc:AlternateContent xmlns:mc="http://schemas.openxmlformats.org/markup-compatibility/2006">
              <mc:Choice xmlns:v="urn:schemas-microsoft-com:vml" Requires="v">
                <p:oleObj spid="_x0000_s4156" r:id="rId4" imgW="4406900" imgH="431800" progId="Equation.3">
                  <p:embed/>
                </p:oleObj>
              </mc:Choice>
              <mc:Fallback>
                <p:oleObj r:id="rId4" imgW="4406900" imgH="431800" progId="Equation.3">
                  <p:embed/>
                  <p:pic>
                    <p:nvPicPr>
                      <p:cNvPr id="31762"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550" y="3176502"/>
                        <a:ext cx="3387880" cy="329276"/>
                      </a:xfrm>
                      <a:prstGeom prst="rect">
                        <a:avLst/>
                      </a:prstGeom>
                      <a:noFill/>
                      <a:ln>
                        <a:noFill/>
                      </a:ln>
                      <a:extLst/>
                    </p:spPr>
                  </p:pic>
                </p:oleObj>
              </mc:Fallback>
            </mc:AlternateContent>
          </a:graphicData>
        </a:graphic>
      </p:graphicFrame>
      <p:sp>
        <p:nvSpPr>
          <p:cNvPr id="31763" name="Rectangle 25"/>
          <p:cNvSpPr>
            <a:spLocks noChangeArrowheads="1"/>
          </p:cNvSpPr>
          <p:nvPr/>
        </p:nvSpPr>
        <p:spPr bwMode="auto">
          <a:xfrm>
            <a:off x="609600" y="414395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graphicFrame>
        <p:nvGraphicFramePr>
          <p:cNvPr id="31764" name="Object 24"/>
          <p:cNvGraphicFramePr>
            <a:graphicFrameLocks noChangeAspect="1"/>
          </p:cNvGraphicFramePr>
          <p:nvPr>
            <p:extLst>
              <p:ext uri="{D42A27DB-BD31-4B8C-83A1-F6EECF244321}">
                <p14:modId xmlns:p14="http://schemas.microsoft.com/office/powerpoint/2010/main" val="539792609"/>
              </p:ext>
            </p:extLst>
          </p:nvPr>
        </p:nvGraphicFramePr>
        <p:xfrm>
          <a:off x="1280880" y="4610378"/>
          <a:ext cx="6579220" cy="355847"/>
        </p:xfrm>
        <a:graphic>
          <a:graphicData uri="http://schemas.openxmlformats.org/presentationml/2006/ole">
            <mc:AlternateContent xmlns:mc="http://schemas.openxmlformats.org/markup-compatibility/2006">
              <mc:Choice xmlns:v="urn:schemas-microsoft-com:vml" Requires="v">
                <p:oleObj spid="_x0000_s4157" r:id="rId6" imgW="7924800" imgH="431800" progId="Equation.3">
                  <p:embed/>
                </p:oleObj>
              </mc:Choice>
              <mc:Fallback>
                <p:oleObj r:id="rId6" imgW="7924800" imgH="431800" progId="Equation.3">
                  <p:embed/>
                  <p:pic>
                    <p:nvPicPr>
                      <p:cNvPr id="31764"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0880" y="4610378"/>
                        <a:ext cx="6579220" cy="355847"/>
                      </a:xfrm>
                      <a:prstGeom prst="rect">
                        <a:avLst/>
                      </a:prstGeom>
                      <a:noFill/>
                      <a:ln>
                        <a:noFill/>
                      </a:ln>
                      <a:extLst/>
                    </p:spPr>
                  </p:pic>
                </p:oleObj>
              </mc:Fallback>
            </mc:AlternateContent>
          </a:graphicData>
        </a:graphic>
      </p:graphicFrame>
      <p:sp>
        <p:nvSpPr>
          <p:cNvPr id="21" name="TextBox 20"/>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7092684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3" name="Picture 2"/>
          <p:cNvPicPr>
            <a:picLocks noChangeAspect="1"/>
          </p:cNvPicPr>
          <p:nvPr/>
        </p:nvPicPr>
        <p:blipFill rotWithShape="1">
          <a:blip r:embed="rId2"/>
          <a:srcRect l="44140" t="12078" r="44839" b="5054"/>
          <a:stretch/>
        </p:blipFill>
        <p:spPr>
          <a:xfrm>
            <a:off x="134552" y="461158"/>
            <a:ext cx="4313462" cy="6080930"/>
          </a:xfrm>
          <a:prstGeom prst="rect">
            <a:avLst/>
          </a:prstGeom>
        </p:spPr>
      </p:pic>
      <p:sp>
        <p:nvSpPr>
          <p:cNvPr id="4" name="Rectangle 3"/>
          <p:cNvSpPr/>
          <p:nvPr/>
        </p:nvSpPr>
        <p:spPr>
          <a:xfrm>
            <a:off x="4448014" y="1068945"/>
            <a:ext cx="4572000" cy="3693319"/>
          </a:xfrm>
          <a:prstGeom prst="rect">
            <a:avLst/>
          </a:prstGeom>
        </p:spPr>
        <p:txBody>
          <a:bodyPr>
            <a:spAutoFit/>
          </a:bodyPr>
          <a:lstStyle/>
          <a:p>
            <a:pPr algn="just"/>
            <a:r>
              <a:rPr lang="it-IT" dirty="0"/>
              <a:t>Curve di inviluppo di </a:t>
            </a:r>
            <a:r>
              <a:rPr lang="en-US" i="1" dirty="0" smtClean="0">
                <a:latin typeface="Times New Roman" panose="02020603050405020304" pitchFamily="18" charset="0"/>
              </a:rPr>
              <a:t>power spectral density in </a:t>
            </a:r>
            <a:r>
              <a:rPr lang="it-IT" dirty="0" smtClean="0"/>
              <a:t>accelerazione </a:t>
            </a:r>
            <a:r>
              <a:rPr lang="it-IT" dirty="0"/>
              <a:t>del rumore </a:t>
            </a:r>
            <a:r>
              <a:rPr lang="en-US" b="1" dirty="0">
                <a:latin typeface="Arial" panose="020B0604020202020204" pitchFamily="34" charset="0"/>
              </a:rPr>
              <a:t>P</a:t>
            </a:r>
            <a:r>
              <a:rPr lang="en-US" sz="1050" b="1" dirty="0">
                <a:latin typeface="Arial" panose="020B0604020202020204" pitchFamily="34" charset="0"/>
              </a:rPr>
              <a:t>a</a:t>
            </a:r>
            <a:r>
              <a:rPr lang="it-IT" dirty="0" smtClean="0"/>
              <a:t> </a:t>
            </a:r>
            <a:r>
              <a:rPr lang="it-IT" dirty="0"/>
              <a:t>(in unità di dB </a:t>
            </a:r>
            <a:r>
              <a:rPr lang="it-IT" dirty="0" smtClean="0"/>
              <a:t>correlate a </a:t>
            </a:r>
            <a:r>
              <a:rPr lang="en-US" dirty="0" smtClean="0">
                <a:latin typeface="Times New Roman" panose="02020603050405020304" pitchFamily="18" charset="0"/>
              </a:rPr>
              <a:t>1(m/s</a:t>
            </a:r>
            <a:r>
              <a:rPr lang="en-US" baseline="30000" dirty="0" smtClean="0">
                <a:latin typeface="Times New Roman" panose="02020603050405020304" pitchFamily="18" charset="0"/>
              </a:rPr>
              <a:t>2</a:t>
            </a:r>
            <a:r>
              <a:rPr lang="en-US" dirty="0" smtClean="0">
                <a:latin typeface="Times New Roman" panose="02020603050405020304" pitchFamily="18" charset="0"/>
              </a:rPr>
              <a:t>)</a:t>
            </a:r>
            <a:r>
              <a:rPr lang="en-US" baseline="30000" dirty="0" smtClean="0">
                <a:latin typeface="Times New Roman" panose="02020603050405020304" pitchFamily="18" charset="0"/>
              </a:rPr>
              <a:t>2</a:t>
            </a:r>
            <a:r>
              <a:rPr lang="en-US" dirty="0" smtClean="0">
                <a:latin typeface="Times New Roman" panose="02020603050405020304" pitchFamily="18" charset="0"/>
              </a:rPr>
              <a:t>/Hz</a:t>
            </a:r>
            <a:r>
              <a:rPr lang="it-IT" dirty="0" smtClean="0"/>
              <a:t>) </a:t>
            </a:r>
            <a:r>
              <a:rPr lang="it-IT" dirty="0"/>
              <a:t>in funzione del </a:t>
            </a:r>
            <a:r>
              <a:rPr lang="it-IT" dirty="0" smtClean="0"/>
              <a:t>periodo. Le curve definiscono i nuovi modelli </a:t>
            </a:r>
            <a:r>
              <a:rPr lang="it-IT" dirty="0"/>
              <a:t>globali high (NHNM) e low noise (NLNM) che sono attualmente lo standard </a:t>
            </a:r>
            <a:r>
              <a:rPr lang="it-IT" dirty="0" smtClean="0"/>
              <a:t>accettato curve </a:t>
            </a:r>
            <a:r>
              <a:rPr lang="it-IT" dirty="0"/>
              <a:t>per i limiti generalmente previsti del rumore sismico. Il rumore eccezionale può superare questi </a:t>
            </a:r>
            <a:r>
              <a:rPr lang="it-IT" dirty="0" smtClean="0"/>
              <a:t>limiti. Per </a:t>
            </a:r>
            <a:r>
              <a:rPr lang="it-IT" dirty="0"/>
              <a:t>NLNM le curve correlate sono state calcolate per lo spostamento e la potenza </a:t>
            </a:r>
            <a:r>
              <a:rPr lang="it-IT" dirty="0" smtClean="0"/>
              <a:t>spettrale vengono </a:t>
            </a:r>
            <a:r>
              <a:rPr lang="it-IT" dirty="0"/>
              <a:t>inoltre indicati la densità </a:t>
            </a:r>
            <a:r>
              <a:rPr lang="it-IT" b="1" dirty="0"/>
              <a:t>P</a:t>
            </a:r>
            <a:r>
              <a:rPr lang="it-IT" b="1" baseline="-25000" dirty="0"/>
              <a:t>d</a:t>
            </a:r>
            <a:r>
              <a:rPr lang="it-IT" dirty="0"/>
              <a:t> e </a:t>
            </a:r>
            <a:r>
              <a:rPr lang="it-IT" b="1" dirty="0"/>
              <a:t>P</a:t>
            </a:r>
            <a:r>
              <a:rPr lang="it-IT" b="1" baseline="-25000" dirty="0"/>
              <a:t>v</a:t>
            </a:r>
            <a:r>
              <a:rPr lang="it-IT" dirty="0"/>
              <a:t> in unità di dB rispetto a </a:t>
            </a:r>
            <a:r>
              <a:rPr lang="en-US" dirty="0" smtClean="0">
                <a:latin typeface="Times New Roman" panose="02020603050405020304" pitchFamily="18" charset="0"/>
              </a:rPr>
              <a:t>1(m/s)</a:t>
            </a:r>
            <a:r>
              <a:rPr lang="en-US" baseline="30000" dirty="0" smtClean="0">
                <a:latin typeface="Times New Roman" panose="02020603050405020304" pitchFamily="18" charset="0"/>
              </a:rPr>
              <a:t>2</a:t>
            </a:r>
            <a:r>
              <a:rPr lang="en-US" dirty="0" smtClean="0">
                <a:latin typeface="Times New Roman" panose="02020603050405020304" pitchFamily="18" charset="0"/>
              </a:rPr>
              <a:t>/Hz </a:t>
            </a:r>
            <a:r>
              <a:rPr lang="it-IT" dirty="0" smtClean="0"/>
              <a:t>e </a:t>
            </a:r>
            <a:r>
              <a:rPr lang="en-US" dirty="0" smtClean="0">
                <a:latin typeface="Times New Roman" panose="02020603050405020304" pitchFamily="18" charset="0"/>
              </a:rPr>
              <a:t>1(m/s)/Hz.</a:t>
            </a:r>
            <a:endParaRPr lang="en-US"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
        <p:nvSpPr>
          <p:cNvPr id="6" name="TextBox 5"/>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0800607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oise_T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71" y="584434"/>
            <a:ext cx="4157256" cy="541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noise_LJ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520" y="584433"/>
            <a:ext cx="4109460" cy="541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8530" y="5996102"/>
            <a:ext cx="8855980" cy="584775"/>
          </a:xfrm>
          <a:prstGeom prst="rect">
            <a:avLst/>
          </a:prstGeom>
        </p:spPr>
        <p:txBody>
          <a:bodyPr wrap="square">
            <a:spAutoFit/>
          </a:bodyPr>
          <a:lstStyle/>
          <a:p>
            <a:r>
              <a:rPr lang="en-US" sz="1600" i="1" dirty="0"/>
              <a:t>Power spectral </a:t>
            </a:r>
            <a:r>
              <a:rPr lang="en-US" sz="1600" i="1" dirty="0" smtClean="0"/>
              <a:t>density </a:t>
            </a:r>
            <a:r>
              <a:rPr lang="en-US" sz="1600" dirty="0" smtClean="0"/>
              <a:t>in </a:t>
            </a:r>
            <a:r>
              <a:rPr lang="en-US" sz="1600" dirty="0" err="1" smtClean="0"/>
              <a:t>accelerazione</a:t>
            </a:r>
            <a:r>
              <a:rPr lang="en-US" sz="1600" dirty="0" smtClean="0"/>
              <a:t> relative a circa 10 </a:t>
            </a:r>
            <a:r>
              <a:rPr lang="en-US" sz="1600" dirty="0" err="1" smtClean="0"/>
              <a:t>minuti</a:t>
            </a:r>
            <a:r>
              <a:rPr lang="en-US" sz="1600" dirty="0" smtClean="0"/>
              <a:t> di </a:t>
            </a:r>
            <a:r>
              <a:rPr lang="en-US" sz="1600" dirty="0" err="1" smtClean="0"/>
              <a:t>rumore</a:t>
            </a:r>
            <a:r>
              <a:rPr lang="en-US" sz="1600" dirty="0" smtClean="0"/>
              <a:t> </a:t>
            </a:r>
            <a:r>
              <a:rPr lang="en-US" sz="1600" dirty="0" err="1" smtClean="0"/>
              <a:t>registrato</a:t>
            </a:r>
            <a:r>
              <a:rPr lang="en-US" sz="1600" dirty="0" smtClean="0"/>
              <a:t> </a:t>
            </a:r>
            <a:r>
              <a:rPr lang="en-US" sz="1600" dirty="0" err="1" smtClean="0"/>
              <a:t>rispettivamente</a:t>
            </a:r>
            <a:r>
              <a:rPr lang="en-US" sz="1600" dirty="0" smtClean="0"/>
              <a:t> </a:t>
            </a:r>
            <a:r>
              <a:rPr lang="en-US" sz="1600" dirty="0" err="1" smtClean="0"/>
              <a:t>presso</a:t>
            </a:r>
            <a:r>
              <a:rPr lang="en-US" sz="1600" dirty="0" smtClean="0"/>
              <a:t> le </a:t>
            </a:r>
            <a:r>
              <a:rPr lang="en-US" sz="1600" dirty="0" err="1" smtClean="0"/>
              <a:t>stazioni</a:t>
            </a:r>
            <a:r>
              <a:rPr lang="en-US" sz="1600" dirty="0" smtClean="0"/>
              <a:t> </a:t>
            </a:r>
            <a:r>
              <a:rPr lang="en-US" sz="1600" dirty="0" err="1" smtClean="0"/>
              <a:t>larga</a:t>
            </a:r>
            <a:r>
              <a:rPr lang="en-US" sz="1600" dirty="0" smtClean="0"/>
              <a:t> </a:t>
            </a:r>
            <a:r>
              <a:rPr lang="en-US" sz="1600" dirty="0" err="1" smtClean="0"/>
              <a:t>banda</a:t>
            </a:r>
            <a:r>
              <a:rPr lang="en-US" sz="1600" dirty="0" smtClean="0"/>
              <a:t> TRI di Trieste e LJU di </a:t>
            </a:r>
            <a:r>
              <a:rPr lang="en-US" sz="1600" dirty="0" err="1" smtClean="0"/>
              <a:t>Lubiana</a:t>
            </a:r>
            <a:r>
              <a:rPr lang="en-US" sz="1600" dirty="0" smtClean="0"/>
              <a:t>.</a:t>
            </a:r>
            <a:r>
              <a:rPr lang="it-IT" sz="1600" dirty="0" smtClean="0"/>
              <a:t> </a:t>
            </a:r>
            <a:endParaRPr lang="en-US" sz="1600" dirty="0"/>
          </a:p>
        </p:txBody>
      </p:sp>
    </p:spTree>
    <p:extLst>
      <p:ext uri="{BB962C8B-B14F-4D97-AF65-F5344CB8AC3E}">
        <p14:creationId xmlns:p14="http://schemas.microsoft.com/office/powerpoint/2010/main" val="2336520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18</a:t>
            </a:fld>
            <a:endParaRPr lang="en-US" dirty="0"/>
          </a:p>
        </p:txBody>
      </p:sp>
      <p:sp>
        <p:nvSpPr>
          <p:cNvPr id="3" name="Rectangle 2"/>
          <p:cNvSpPr/>
          <p:nvPr/>
        </p:nvSpPr>
        <p:spPr>
          <a:xfrm>
            <a:off x="236349" y="1732002"/>
            <a:ext cx="8620932" cy="646331"/>
          </a:xfrm>
          <a:prstGeom prst="rect">
            <a:avLst/>
          </a:prstGeom>
        </p:spPr>
        <p:txBody>
          <a:bodyPr wrap="square">
            <a:spAutoFit/>
          </a:bodyPr>
          <a:lstStyle/>
          <a:p>
            <a:pPr algn="just"/>
            <a:r>
              <a:rPr lang="it-IT" dirty="0" smtClean="0"/>
              <a:t>Per </a:t>
            </a:r>
            <a:r>
              <a:rPr lang="it-IT" dirty="0"/>
              <a:t>visualizzare la seismic  power  spectral  </a:t>
            </a:r>
            <a:r>
              <a:rPr lang="it-IT" dirty="0" smtClean="0"/>
              <a:t>density </a:t>
            </a:r>
            <a:r>
              <a:rPr lang="it-IT" dirty="0"/>
              <a:t>(PSD) </a:t>
            </a:r>
            <a:r>
              <a:rPr lang="it-IT" dirty="0" smtClean="0"/>
              <a:t>si può utilizzare </a:t>
            </a:r>
            <a:r>
              <a:rPr lang="it-IT" dirty="0"/>
              <a:t>una funzione di densità di probabilità (PDF</a:t>
            </a:r>
            <a:r>
              <a:rPr lang="it-IT" dirty="0" smtClean="0"/>
              <a:t>).</a:t>
            </a:r>
            <a:endParaRPr lang="en-US" dirty="0"/>
          </a:p>
        </p:txBody>
      </p:sp>
      <p:sp>
        <p:nvSpPr>
          <p:cNvPr id="5" name="Rectangle 4"/>
          <p:cNvSpPr/>
          <p:nvPr/>
        </p:nvSpPr>
        <p:spPr>
          <a:xfrm>
            <a:off x="236349" y="2378333"/>
            <a:ext cx="8702298" cy="3139321"/>
          </a:xfrm>
          <a:prstGeom prst="rect">
            <a:avLst/>
          </a:prstGeom>
        </p:spPr>
        <p:txBody>
          <a:bodyPr wrap="square">
            <a:spAutoFit/>
          </a:bodyPr>
          <a:lstStyle/>
          <a:p>
            <a:pPr algn="just"/>
            <a:r>
              <a:rPr lang="it-IT" dirty="0"/>
              <a:t>Vengono elaborati segmenti di serie temporali lunghi, continui e sovrapposti (50 </a:t>
            </a:r>
            <a:r>
              <a:rPr lang="it-IT" dirty="0" smtClean="0"/>
              <a:t>%). </a:t>
            </a:r>
            <a:r>
              <a:rPr lang="it-IT" dirty="0"/>
              <a:t>Non è possibile rimuovere terremoti, transitori di sistema </a:t>
            </a:r>
            <a:r>
              <a:rPr lang="it-IT" dirty="0" smtClean="0"/>
              <a:t>e/o </a:t>
            </a:r>
            <a:r>
              <a:rPr lang="it-IT" dirty="0"/>
              <a:t>anomalie </a:t>
            </a:r>
            <a:r>
              <a:rPr lang="it-IT" dirty="0" smtClean="0"/>
              <a:t>nei </a:t>
            </a:r>
            <a:r>
              <a:rPr lang="it-IT" dirty="0"/>
              <a:t>dati. La funzione di trasferimento dello strumento viene rimossa da ciascun segmento, producendo accelerazione del terreno (per un facile confronto con l'LNM). Ogni serie temporale di un'ora è suddivisa in 13 segmenti, ciascuno lungo circa 15 minuti e sovrapposti del </a:t>
            </a:r>
            <a:r>
              <a:rPr lang="it-IT" dirty="0" smtClean="0"/>
              <a:t>75%, </a:t>
            </a:r>
            <a:r>
              <a:rPr lang="it-IT" dirty="0"/>
              <a:t>con ciascun segmento elaborato rimuovendo la </a:t>
            </a:r>
            <a:r>
              <a:rPr lang="it-IT" dirty="0" smtClean="0"/>
              <a:t>media</a:t>
            </a:r>
            <a:r>
              <a:rPr lang="it-IT" dirty="0"/>
              <a:t> </a:t>
            </a:r>
            <a:r>
              <a:rPr lang="it-IT" dirty="0" smtClean="0"/>
              <a:t>e il trend a lungo periodo; utilizzando una </a:t>
            </a:r>
            <a:r>
              <a:rPr lang="it-IT" dirty="0"/>
              <a:t>funzione seno </a:t>
            </a:r>
            <a:r>
              <a:rPr lang="it-IT" dirty="0" smtClean="0"/>
              <a:t>per il tapering; apllicando la FFT. </a:t>
            </a:r>
            <a:r>
              <a:rPr lang="it-IT" dirty="0"/>
              <a:t>I segmenti vengono quindi mediati per fornire un PSD per ogni segmento della serie temporale di 1 ora. </a:t>
            </a:r>
            <a:endParaRPr lang="it-IT" dirty="0" smtClean="0"/>
          </a:p>
          <a:p>
            <a:pPr algn="just"/>
            <a:r>
              <a:rPr lang="it-IT" dirty="0" smtClean="0"/>
              <a:t>La </a:t>
            </a:r>
            <a:r>
              <a:rPr lang="it-IT" dirty="0"/>
              <a:t>probabilità che si verifichi una determinata potenza in un determinato periodo viene tracciata per il confronto diretto con i modelli Peterson ad alto e basso rumore (HNM, LNM</a:t>
            </a:r>
            <a:r>
              <a:rPr lang="it-IT" dirty="0" smtClean="0"/>
              <a:t>). </a:t>
            </a:r>
            <a:endParaRPr lang="en-US" dirty="0"/>
          </a:p>
        </p:txBody>
      </p:sp>
    </p:spTree>
    <p:extLst>
      <p:ext uri="{BB962C8B-B14F-4D97-AF65-F5344CB8AC3E}">
        <p14:creationId xmlns:p14="http://schemas.microsoft.com/office/powerpoint/2010/main" val="19404382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19</a:t>
            </a:fld>
            <a:endParaRPr lang="en-US" dirty="0"/>
          </a:p>
        </p:txBody>
      </p:sp>
      <p:pic>
        <p:nvPicPr>
          <p:cNvPr id="4" name="Picture 3"/>
          <p:cNvPicPr>
            <a:picLocks noChangeAspect="1"/>
          </p:cNvPicPr>
          <p:nvPr/>
        </p:nvPicPr>
        <p:blipFill rotWithShape="1">
          <a:blip r:embed="rId2"/>
          <a:srcRect l="75208" t="19524" r="8780" b="10692"/>
          <a:stretch/>
        </p:blipFill>
        <p:spPr>
          <a:xfrm>
            <a:off x="2255002" y="561060"/>
            <a:ext cx="4605967" cy="3763891"/>
          </a:xfrm>
          <a:prstGeom prst="rect">
            <a:avLst/>
          </a:prstGeom>
        </p:spPr>
      </p:pic>
      <p:sp>
        <p:nvSpPr>
          <p:cNvPr id="5" name="Rectangle 4"/>
          <p:cNvSpPr/>
          <p:nvPr/>
        </p:nvSpPr>
        <p:spPr>
          <a:xfrm>
            <a:off x="131735" y="4324951"/>
            <a:ext cx="8865030" cy="2308324"/>
          </a:xfrm>
          <a:prstGeom prst="rect">
            <a:avLst/>
          </a:prstGeom>
        </p:spPr>
        <p:txBody>
          <a:bodyPr wrap="square">
            <a:spAutoFit/>
          </a:bodyPr>
          <a:lstStyle/>
          <a:p>
            <a:pPr algn="just"/>
            <a:r>
              <a:rPr lang="it-IT" dirty="0" smtClean="0"/>
              <a:t>Esempio di PDF per la componente BHZ della stazione LTX, con identificati alcuni artefatti e segnali. La stazione LTX, è stata determinante per l'originale </a:t>
            </a:r>
            <a:r>
              <a:rPr lang="it-IT" dirty="0"/>
              <a:t>Low Noise Model </a:t>
            </a:r>
            <a:r>
              <a:rPr lang="it-IT" dirty="0" smtClean="0"/>
              <a:t>di Peterson; tuttavia, a causa dell'aumento del rumore culturale (0,1-1s, 1-10Hz) i livelli di potenza di probabilità più elevati (modalità, linea nera) sono ora significativamente più alti rispetto al modello a basso rumore Peterson (LNM). Il segnale minimo (linea rossa) si avvicinerà all'LNM per meno del 2% delle volte, indicando che il rumore minimo della stazione non riflette le condizioni di rumore ambientale reale nell'intero spettro. Invece, le condizioni di rumore ambientale sono meglio rappresentate dalla modalità di probabilità più alta (linea nera)</a:t>
            </a:r>
            <a:endParaRPr lang="en-US" dirty="0"/>
          </a:p>
        </p:txBody>
      </p:sp>
    </p:spTree>
    <p:extLst>
      <p:ext uri="{BB962C8B-B14F-4D97-AF65-F5344CB8AC3E}">
        <p14:creationId xmlns:p14="http://schemas.microsoft.com/office/powerpoint/2010/main" val="485540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69822" y="6358109"/>
            <a:ext cx="2057400" cy="365125"/>
          </a:xfrm>
        </p:spPr>
        <p:txBody>
          <a:bodyPr/>
          <a:lstStyle/>
          <a:p>
            <a:fld id="{4FAB73BC-B049-4115-A692-8D63A059BFB8}" type="slidenum">
              <a:rPr lang="en-US" smtClean="0"/>
              <a:pPr/>
              <a:t>2</a:t>
            </a:fld>
            <a:endParaRPr lang="en-US" dirty="0"/>
          </a:p>
        </p:txBody>
      </p:sp>
      <p:sp>
        <p:nvSpPr>
          <p:cNvPr id="3" name="TextBox 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
        <p:nvSpPr>
          <p:cNvPr id="4" name="Rectangle 3"/>
          <p:cNvSpPr/>
          <p:nvPr/>
        </p:nvSpPr>
        <p:spPr>
          <a:xfrm>
            <a:off x="110719" y="669251"/>
            <a:ext cx="3641772" cy="4031873"/>
          </a:xfrm>
          <a:prstGeom prst="rect">
            <a:avLst/>
          </a:prstGeom>
        </p:spPr>
        <p:txBody>
          <a:bodyPr wrap="square">
            <a:spAutoFit/>
          </a:bodyPr>
          <a:lstStyle/>
          <a:p>
            <a:pPr algn="just"/>
            <a:r>
              <a:rPr lang="it-IT" sz="1600" dirty="0"/>
              <a:t>U</a:t>
            </a:r>
            <a:r>
              <a:rPr lang="it-IT" sz="1600" dirty="0" smtClean="0"/>
              <a:t>no </a:t>
            </a:r>
            <a:r>
              <a:rPr lang="it-IT" sz="1600" dirty="0"/>
              <a:t>dei problemi chiave nella sismologia è risolvere il problema </a:t>
            </a:r>
            <a:r>
              <a:rPr lang="it-IT" sz="1600" dirty="0" smtClean="0"/>
              <a:t>inverso, cioè</a:t>
            </a:r>
            <a:r>
              <a:rPr lang="it-IT" sz="1600" dirty="0"/>
              <a:t>, derivare dall'analisi delle informazioni delle registrazioni sismiche sulla struttura </a:t>
            </a:r>
            <a:r>
              <a:rPr lang="it-IT" sz="1600" dirty="0" smtClean="0"/>
              <a:t>e proprietà </a:t>
            </a:r>
            <a:r>
              <a:rPr lang="it-IT" sz="1600" dirty="0"/>
              <a:t>fisiche del mezzo terrestre attraverso cui si propagano le onde </a:t>
            </a:r>
            <a:r>
              <a:rPr lang="it-IT" sz="1600" dirty="0" smtClean="0"/>
              <a:t>sismiche, </a:t>
            </a:r>
            <a:r>
              <a:rPr lang="it-IT" sz="1600" dirty="0"/>
              <a:t>nonché sulla geometria, la cinematica e la dinamica della </a:t>
            </a:r>
            <a:r>
              <a:rPr lang="it-IT" sz="1600" dirty="0" smtClean="0"/>
              <a:t>sorgente sismica.</a:t>
            </a:r>
            <a:r>
              <a:rPr lang="it-IT" sz="1600" dirty="0"/>
              <a:t> Questo compito è complicato dal fatto che i segnali sismici che si irradiano dalla sorgente sono indeboliti e distorti dal geometrical spreading e dall'attenuazione e a causa di riflessione, diffrazione, modalità di conversione e interferenza durante il percorso attraverso la Terra</a:t>
            </a:r>
            <a:r>
              <a:rPr lang="it-IT" sz="1600" dirty="0" smtClean="0"/>
              <a:t> </a:t>
            </a:r>
            <a:endParaRPr lang="en-US" sz="1600" dirty="0"/>
          </a:p>
        </p:txBody>
      </p:sp>
      <p:pic>
        <p:nvPicPr>
          <p:cNvPr id="5" name="Picture 4"/>
          <p:cNvPicPr>
            <a:picLocks noChangeAspect="1"/>
          </p:cNvPicPr>
          <p:nvPr/>
        </p:nvPicPr>
        <p:blipFill rotWithShape="1">
          <a:blip r:embed="rId2"/>
          <a:srcRect l="36720" t="11218" r="41075" b="729"/>
          <a:stretch/>
        </p:blipFill>
        <p:spPr>
          <a:xfrm>
            <a:off x="3731053" y="564015"/>
            <a:ext cx="5162781" cy="3838754"/>
          </a:xfrm>
          <a:prstGeom prst="rect">
            <a:avLst/>
          </a:prstGeom>
        </p:spPr>
      </p:pic>
      <p:sp>
        <p:nvSpPr>
          <p:cNvPr id="6" name="Rectangle 5"/>
          <p:cNvSpPr/>
          <p:nvPr/>
        </p:nvSpPr>
        <p:spPr>
          <a:xfrm>
            <a:off x="110719" y="4607120"/>
            <a:ext cx="8885207" cy="1815882"/>
          </a:xfrm>
          <a:prstGeom prst="rect">
            <a:avLst/>
          </a:prstGeom>
        </p:spPr>
        <p:txBody>
          <a:bodyPr wrap="square">
            <a:spAutoFit/>
          </a:bodyPr>
          <a:lstStyle/>
          <a:p>
            <a:pPr algn="just"/>
            <a:r>
              <a:rPr lang="it-IT" sz="1600" dirty="0" smtClean="0"/>
              <a:t>Sono </a:t>
            </a:r>
            <a:r>
              <a:rPr lang="it-IT" sz="1600" dirty="0"/>
              <a:t>inoltre distorti dalla funzione di trasferimento del sismografo. Mentre la Terra agisce come </a:t>
            </a:r>
            <a:r>
              <a:rPr lang="it-IT" sz="1600" dirty="0" smtClean="0"/>
              <a:t>a filtro </a:t>
            </a:r>
            <a:r>
              <a:rPr lang="it-IT" sz="1600" dirty="0"/>
              <a:t>passa-basso attenuando le frequenze più alte in modo più </a:t>
            </a:r>
            <a:r>
              <a:rPr lang="it-IT" sz="1600" dirty="0" smtClean="0"/>
              <a:t>efficace</a:t>
            </a:r>
            <a:r>
              <a:rPr lang="it-IT" sz="1600" dirty="0"/>
              <a:t>, un sismografo </a:t>
            </a:r>
            <a:r>
              <a:rPr lang="it-IT" sz="1600" dirty="0" smtClean="0"/>
              <a:t>meccanico è </a:t>
            </a:r>
            <a:r>
              <a:rPr lang="it-IT" sz="1600" dirty="0"/>
              <a:t>un filtro </a:t>
            </a:r>
            <a:r>
              <a:rPr lang="it-IT" sz="1600" dirty="0" smtClean="0"/>
              <a:t>passa-alto. Inoltre</a:t>
            </a:r>
            <a:r>
              <a:rPr lang="it-IT" sz="1600" dirty="0"/>
              <a:t>, i segnali sismici sono sovrapposti e, nel caso di un basso rapporto </a:t>
            </a:r>
            <a:r>
              <a:rPr lang="it-IT" sz="1600" dirty="0" smtClean="0"/>
              <a:t>segnale-rumore (SNR</a:t>
            </a:r>
            <a:r>
              <a:rPr lang="it-IT" sz="1600" dirty="0"/>
              <a:t>), a volte completamente </a:t>
            </a:r>
            <a:r>
              <a:rPr lang="it-IT" sz="1600" dirty="0" smtClean="0"/>
              <a:t>mascherati </a:t>
            </a:r>
            <a:r>
              <a:rPr lang="it-IT" sz="1600" dirty="0"/>
              <a:t>dal rumore sismico. Pertanto, uno dei problemi principali </a:t>
            </a:r>
            <a:r>
              <a:rPr lang="it-IT" sz="1600" dirty="0" smtClean="0"/>
              <a:t>in </a:t>
            </a:r>
            <a:r>
              <a:rPr lang="it-IT" sz="1600" dirty="0"/>
              <a:t>sismologia applicata è quella di garantire un SNR elevato o, in condizioni sfavorevoli, di </a:t>
            </a:r>
            <a:r>
              <a:rPr lang="it-IT" sz="1600" dirty="0" smtClean="0"/>
              <a:t>migliorarlo attraverso modalità </a:t>
            </a:r>
            <a:r>
              <a:rPr lang="it-IT" sz="1600" dirty="0"/>
              <a:t>adeguate di acquisizione ed elaborazione dei dati. Il successo del miglioramento SNR in gran </a:t>
            </a:r>
            <a:r>
              <a:rPr lang="it-IT" sz="1600" dirty="0" smtClean="0"/>
              <a:t>parte dipende </a:t>
            </a:r>
            <a:r>
              <a:rPr lang="it-IT" sz="1600" dirty="0"/>
              <a:t>dalla nostra comprensione dei modi in cui i segnali sismici e il rumore differiscono.</a:t>
            </a:r>
            <a:endParaRPr lang="en-US" sz="1600" dirty="0"/>
          </a:p>
        </p:txBody>
      </p:sp>
    </p:spTree>
    <p:extLst>
      <p:ext uri="{BB962C8B-B14F-4D97-AF65-F5344CB8AC3E}">
        <p14:creationId xmlns:p14="http://schemas.microsoft.com/office/powerpoint/2010/main" val="4929650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3" name="Picture 2"/>
          <p:cNvPicPr>
            <a:picLocks noChangeAspect="1"/>
          </p:cNvPicPr>
          <p:nvPr/>
        </p:nvPicPr>
        <p:blipFill rotWithShape="1">
          <a:blip r:embed="rId2"/>
          <a:srcRect l="75122" t="10379" r="8740" b="23585"/>
          <a:stretch/>
        </p:blipFill>
        <p:spPr>
          <a:xfrm>
            <a:off x="1537769" y="551122"/>
            <a:ext cx="6080085" cy="4664905"/>
          </a:xfrm>
          <a:prstGeom prst="rect">
            <a:avLst/>
          </a:prstGeom>
        </p:spPr>
      </p:pic>
      <p:sp>
        <p:nvSpPr>
          <p:cNvPr id="4" name="Rectangle 3"/>
          <p:cNvSpPr/>
          <p:nvPr/>
        </p:nvSpPr>
        <p:spPr>
          <a:xfrm>
            <a:off x="70205" y="5157093"/>
            <a:ext cx="9015211" cy="1384995"/>
          </a:xfrm>
          <a:prstGeom prst="rect">
            <a:avLst/>
          </a:prstGeom>
        </p:spPr>
        <p:txBody>
          <a:bodyPr wrap="square">
            <a:spAutoFit/>
          </a:bodyPr>
          <a:lstStyle/>
          <a:p>
            <a:pPr algn="just"/>
            <a:r>
              <a:rPr lang="it-IT" sz="1400" dirty="0"/>
              <a:t>S</a:t>
            </a:r>
            <a:r>
              <a:rPr lang="it-IT" sz="1400" dirty="0" smtClean="0"/>
              <a:t>tazione HLID a circa </a:t>
            </a:r>
            <a:r>
              <a:rPr lang="it-IT" sz="1400" dirty="0"/>
              <a:t>10 km da Hailey Idaho. Il traffico automobilistico lungo una strada sterrata a soli 20 metri dalla stazione HLID crea un aumento di </a:t>
            </a:r>
            <a:r>
              <a:rPr lang="it-IT" sz="1400" dirty="0" smtClean="0"/>
              <a:t>rumore </a:t>
            </a:r>
            <a:r>
              <a:rPr lang="it-IT" sz="1400" dirty="0"/>
              <a:t>di 20-30 dB a un periodo di circa 0,1 secondi (10Hz). Questo tipo di rumore culturale è osservabile nei PDF come una regione a bassa probabilità alle alte frequenze (1-10Hz, 0,1-1s). Le onde del corpo si presentano come segnale </a:t>
            </a:r>
            <a:r>
              <a:rPr lang="it-IT" sz="1400" dirty="0" smtClean="0"/>
              <a:t>con </a:t>
            </a:r>
            <a:r>
              <a:rPr lang="it-IT" sz="1400" dirty="0"/>
              <a:t>bassa probabilità nell'intervallo di 1 secondo mentre le onde di superficie sono più potenti a periodi più lunghi. I recenti impulsi automatici di calibrazione e calibrazione di massa vengono visualizzati come eventi a bassa probabilità nel PDF.</a:t>
            </a:r>
            <a:endParaRPr lang="en-US" sz="1400" dirty="0"/>
          </a:p>
        </p:txBody>
      </p:sp>
    </p:spTree>
    <p:extLst>
      <p:ext uri="{BB962C8B-B14F-4D97-AF65-F5344CB8AC3E}">
        <p14:creationId xmlns:p14="http://schemas.microsoft.com/office/powerpoint/2010/main" val="56263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s://ds.iris.edu/media/product/pdf-psd/images/pdfps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125" y="655262"/>
            <a:ext cx="6704707" cy="568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696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032" t="15616" r="58560" b="22069"/>
          <a:stretch/>
        </p:blipFill>
        <p:spPr bwMode="auto">
          <a:xfrm>
            <a:off x="294467" y="1813529"/>
            <a:ext cx="4502257" cy="37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6731" y="5450868"/>
            <a:ext cx="4396007" cy="646331"/>
          </a:xfrm>
          <a:prstGeom prst="rect">
            <a:avLst/>
          </a:prstGeom>
          <a:noFill/>
        </p:spPr>
        <p:txBody>
          <a:bodyPr wrap="square" rtlCol="0">
            <a:spAutoFit/>
          </a:bodyPr>
          <a:lstStyle/>
          <a:p>
            <a:r>
              <a:rPr lang="en-US" dirty="0" err="1" smtClean="0"/>
              <a:t>Distribuzione</a:t>
            </a:r>
            <a:r>
              <a:rPr lang="en-US" dirty="0" smtClean="0"/>
              <a:t> </a:t>
            </a:r>
            <a:r>
              <a:rPr lang="en-US" dirty="0" err="1" smtClean="0"/>
              <a:t>annuale</a:t>
            </a:r>
            <a:r>
              <a:rPr lang="en-US" dirty="0" smtClean="0"/>
              <a:t> del PDF per la </a:t>
            </a:r>
            <a:r>
              <a:rPr lang="en-US" dirty="0" err="1" smtClean="0"/>
              <a:t>stazione</a:t>
            </a:r>
            <a:r>
              <a:rPr lang="en-US" dirty="0" smtClean="0"/>
              <a:t> sismica BB VTS</a:t>
            </a:r>
            <a:endParaRPr lang="en-US" dirty="0"/>
          </a:p>
        </p:txBody>
      </p:sp>
      <p:sp>
        <p:nvSpPr>
          <p:cNvPr id="4" name="TextBox 3"/>
          <p:cNvSpPr txBox="1"/>
          <p:nvPr/>
        </p:nvSpPr>
        <p:spPr>
          <a:xfrm>
            <a:off x="4760562" y="5450867"/>
            <a:ext cx="4370176" cy="646331"/>
          </a:xfrm>
          <a:prstGeom prst="rect">
            <a:avLst/>
          </a:prstGeom>
          <a:noFill/>
        </p:spPr>
        <p:txBody>
          <a:bodyPr wrap="square" rtlCol="0">
            <a:spAutoFit/>
          </a:bodyPr>
          <a:lstStyle/>
          <a:p>
            <a:r>
              <a:rPr lang="en-US" dirty="0" err="1" smtClean="0"/>
              <a:t>Distribuzione</a:t>
            </a:r>
            <a:r>
              <a:rPr lang="en-US" dirty="0" smtClean="0"/>
              <a:t> </a:t>
            </a:r>
            <a:r>
              <a:rPr lang="en-US" dirty="0" err="1" smtClean="0"/>
              <a:t>annuale</a:t>
            </a:r>
            <a:r>
              <a:rPr lang="en-US" dirty="0" smtClean="0"/>
              <a:t> del PDF per la </a:t>
            </a:r>
            <a:r>
              <a:rPr lang="en-US" dirty="0" err="1" smtClean="0"/>
              <a:t>stazione</a:t>
            </a:r>
            <a:r>
              <a:rPr lang="en-US" dirty="0" smtClean="0"/>
              <a:t> sismica BB PVL</a:t>
            </a:r>
            <a:endParaRPr lang="en-US" dirty="0"/>
          </a:p>
        </p:txBody>
      </p:sp>
      <p:sp>
        <p:nvSpPr>
          <p:cNvPr id="5" name="TextBox 4"/>
          <p:cNvSpPr txBox="1"/>
          <p:nvPr/>
        </p:nvSpPr>
        <p:spPr>
          <a:xfrm>
            <a:off x="3249476" y="473429"/>
            <a:ext cx="2846523" cy="523220"/>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ANALISI ANNUALE</a:t>
            </a:r>
            <a:endParaRPr lang="en-US" sz="2800" dirty="0">
              <a:effectLst>
                <a:outerShdw blurRad="38100" dist="38100" dir="2700000" algn="tl">
                  <a:srgbClr val="000000">
                    <a:alpha val="43137"/>
                  </a:srgbClr>
                </a:outerShdw>
              </a:effectLst>
            </a:endParaRP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0774" t="15411" r="5945" b="19423"/>
          <a:stretch/>
        </p:blipFill>
        <p:spPr bwMode="auto">
          <a:xfrm>
            <a:off x="4760562" y="1856490"/>
            <a:ext cx="4370176" cy="36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1605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757" t="11250" r="56538" b="27255"/>
          <a:stretch/>
        </p:blipFill>
        <p:spPr bwMode="auto">
          <a:xfrm>
            <a:off x="1191828" y="1309607"/>
            <a:ext cx="3184901" cy="237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4223" t="13246" r="9761" b="26629"/>
          <a:stretch/>
        </p:blipFill>
        <p:spPr bwMode="auto">
          <a:xfrm>
            <a:off x="4743631" y="4068306"/>
            <a:ext cx="3081867" cy="225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93016" y="473429"/>
            <a:ext cx="3329555" cy="523220"/>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ANALISI STAGIONALE</a:t>
            </a:r>
            <a:endParaRPr lang="en-US" sz="2800" dirty="0">
              <a:effectLst>
                <a:outerShdw blurRad="38100" dist="38100" dir="2700000" algn="tl">
                  <a:srgbClr val="000000">
                    <a:alpha val="43137"/>
                  </a:srgbClr>
                </a:outerShdw>
              </a:effectLst>
            </a:endParaRPr>
          </a:p>
        </p:txBody>
      </p:sp>
      <p:sp>
        <p:nvSpPr>
          <p:cNvPr id="2" name="TextBox 1"/>
          <p:cNvSpPr txBox="1"/>
          <p:nvPr/>
        </p:nvSpPr>
        <p:spPr>
          <a:xfrm>
            <a:off x="67769" y="911130"/>
            <a:ext cx="9169498" cy="361637"/>
          </a:xfrm>
          <a:prstGeom prst="rect">
            <a:avLst/>
          </a:prstGeom>
          <a:noFill/>
        </p:spPr>
        <p:txBody>
          <a:bodyPr wrap="none" rtlCol="0">
            <a:spAutoFit/>
          </a:bodyPr>
          <a:lstStyle/>
          <a:p>
            <a:r>
              <a:rPr lang="en-US" sz="1750" dirty="0" err="1" smtClean="0"/>
              <a:t>Distribuzione</a:t>
            </a:r>
            <a:r>
              <a:rPr lang="en-US" sz="1750" dirty="0" smtClean="0"/>
              <a:t> del noise relative </a:t>
            </a:r>
            <a:r>
              <a:rPr lang="en-US" sz="1750" dirty="0" err="1" smtClean="0"/>
              <a:t>alla</a:t>
            </a:r>
            <a:r>
              <a:rPr lang="en-US" sz="1750" dirty="0" smtClean="0"/>
              <a:t> </a:t>
            </a:r>
            <a:r>
              <a:rPr lang="en-US" sz="1750" dirty="0" err="1" smtClean="0"/>
              <a:t>componente</a:t>
            </a:r>
            <a:r>
              <a:rPr lang="en-US" sz="1750" dirty="0" smtClean="0"/>
              <a:t> HHZ </a:t>
            </a:r>
            <a:r>
              <a:rPr lang="en-US" sz="1750" dirty="0" err="1" smtClean="0"/>
              <a:t>alla</a:t>
            </a:r>
            <a:r>
              <a:rPr lang="en-US" sz="1750" dirty="0" smtClean="0"/>
              <a:t> </a:t>
            </a:r>
            <a:r>
              <a:rPr lang="en-US" sz="1750" dirty="0" err="1" smtClean="0"/>
              <a:t>stazione</a:t>
            </a:r>
            <a:r>
              <a:rPr lang="en-US" sz="1750" dirty="0" smtClean="0"/>
              <a:t> MPE </a:t>
            </a:r>
            <a:r>
              <a:rPr lang="en-US" sz="1750" dirty="0" err="1" smtClean="0"/>
              <a:t>durante</a:t>
            </a:r>
            <a:r>
              <a:rPr lang="en-US" sz="1750" dirty="0" smtClean="0"/>
              <a:t> le diverse </a:t>
            </a:r>
            <a:r>
              <a:rPr lang="en-US" sz="1750" dirty="0" err="1" smtClean="0"/>
              <a:t>stagioni</a:t>
            </a:r>
            <a:r>
              <a:rPr lang="en-US" sz="1750" dirty="0" smtClean="0"/>
              <a:t>.</a:t>
            </a:r>
            <a:endParaRPr lang="en-US" sz="1750" dirty="0"/>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6424" t="10399" r="8001" b="29828"/>
          <a:stretch/>
        </p:blipFill>
        <p:spPr bwMode="auto">
          <a:xfrm>
            <a:off x="4743632" y="1325105"/>
            <a:ext cx="3176321" cy="230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0864" t="13734" r="55322" b="30547"/>
          <a:stretch/>
        </p:blipFill>
        <p:spPr bwMode="auto">
          <a:xfrm>
            <a:off x="1362307" y="4099303"/>
            <a:ext cx="3079248" cy="222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266347" y="3556378"/>
            <a:ext cx="1035861" cy="361637"/>
          </a:xfrm>
          <a:prstGeom prst="rect">
            <a:avLst/>
          </a:prstGeom>
          <a:noFill/>
        </p:spPr>
        <p:txBody>
          <a:bodyPr wrap="none" rtlCol="0">
            <a:spAutoFit/>
          </a:bodyPr>
          <a:lstStyle/>
          <a:p>
            <a:r>
              <a:rPr lang="en-US" sz="1750" dirty="0" smtClean="0"/>
              <a:t>INVERNO</a:t>
            </a:r>
            <a:endParaRPr lang="en-US" sz="1750" dirty="0"/>
          </a:p>
        </p:txBody>
      </p:sp>
      <p:sp>
        <p:nvSpPr>
          <p:cNvPr id="9" name="TextBox 8"/>
          <p:cNvSpPr txBox="1"/>
          <p:nvPr/>
        </p:nvSpPr>
        <p:spPr>
          <a:xfrm>
            <a:off x="5837108" y="3604239"/>
            <a:ext cx="1277786" cy="361637"/>
          </a:xfrm>
          <a:prstGeom prst="rect">
            <a:avLst/>
          </a:prstGeom>
          <a:noFill/>
        </p:spPr>
        <p:txBody>
          <a:bodyPr wrap="none" rtlCol="0">
            <a:spAutoFit/>
          </a:bodyPr>
          <a:lstStyle/>
          <a:p>
            <a:r>
              <a:rPr lang="en-US" sz="1750" dirty="0" smtClean="0"/>
              <a:t>PRIMAVERA</a:t>
            </a:r>
            <a:endParaRPr lang="en-US" sz="1750" dirty="0"/>
          </a:p>
        </p:txBody>
      </p:sp>
      <p:sp>
        <p:nvSpPr>
          <p:cNvPr id="10" name="TextBox 9"/>
          <p:cNvSpPr txBox="1"/>
          <p:nvPr/>
        </p:nvSpPr>
        <p:spPr>
          <a:xfrm>
            <a:off x="2312841" y="6176598"/>
            <a:ext cx="814390" cy="361637"/>
          </a:xfrm>
          <a:prstGeom prst="rect">
            <a:avLst/>
          </a:prstGeom>
          <a:noFill/>
        </p:spPr>
        <p:txBody>
          <a:bodyPr wrap="none" rtlCol="0">
            <a:spAutoFit/>
          </a:bodyPr>
          <a:lstStyle/>
          <a:p>
            <a:r>
              <a:rPr lang="en-US" sz="1750" dirty="0" smtClean="0"/>
              <a:t>ESTATE</a:t>
            </a:r>
            <a:endParaRPr lang="en-US" sz="1750" dirty="0"/>
          </a:p>
        </p:txBody>
      </p:sp>
      <p:sp>
        <p:nvSpPr>
          <p:cNvPr id="11" name="TextBox 10"/>
          <p:cNvSpPr txBox="1"/>
          <p:nvPr/>
        </p:nvSpPr>
        <p:spPr>
          <a:xfrm>
            <a:off x="5837108" y="6162467"/>
            <a:ext cx="1146148" cy="361637"/>
          </a:xfrm>
          <a:prstGeom prst="rect">
            <a:avLst/>
          </a:prstGeom>
          <a:noFill/>
        </p:spPr>
        <p:txBody>
          <a:bodyPr wrap="none" rtlCol="0">
            <a:spAutoFit/>
          </a:bodyPr>
          <a:lstStyle/>
          <a:p>
            <a:r>
              <a:rPr lang="en-US" sz="1750" dirty="0" smtClean="0"/>
              <a:t>AUTUNNO</a:t>
            </a:r>
            <a:endParaRPr lang="en-US" sz="1750" dirty="0"/>
          </a:p>
        </p:txBody>
      </p:sp>
    </p:spTree>
    <p:extLst>
      <p:ext uri="{BB962C8B-B14F-4D97-AF65-F5344CB8AC3E}">
        <p14:creationId xmlns:p14="http://schemas.microsoft.com/office/powerpoint/2010/main" val="28415107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650" y="593272"/>
            <a:ext cx="6731123" cy="594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1018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200" t="11762" r="58436" b="26939"/>
          <a:stretch/>
        </p:blipFill>
        <p:spPr bwMode="auto">
          <a:xfrm>
            <a:off x="175499" y="1881506"/>
            <a:ext cx="4450746" cy="33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978257" y="473429"/>
            <a:ext cx="3461289" cy="523220"/>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ANALISI GIORNALIERA</a:t>
            </a:r>
            <a:endParaRPr lang="en-US" sz="2800" dirty="0">
              <a:effectLst>
                <a:outerShdw blurRad="38100" dist="38100" dir="2700000" algn="tl">
                  <a:srgbClr val="000000">
                    <a:alpha val="43137"/>
                  </a:srgbClr>
                </a:outerShdw>
              </a:effectLst>
            </a:endParaRPr>
          </a:p>
        </p:txBody>
      </p:sp>
      <p:sp>
        <p:nvSpPr>
          <p:cNvPr id="4" name="TextBox 3"/>
          <p:cNvSpPr txBox="1"/>
          <p:nvPr/>
        </p:nvSpPr>
        <p:spPr>
          <a:xfrm>
            <a:off x="790264" y="996649"/>
            <a:ext cx="7837274" cy="361637"/>
          </a:xfrm>
          <a:prstGeom prst="rect">
            <a:avLst/>
          </a:prstGeom>
          <a:noFill/>
        </p:spPr>
        <p:txBody>
          <a:bodyPr wrap="none" rtlCol="0">
            <a:spAutoFit/>
          </a:bodyPr>
          <a:lstStyle/>
          <a:p>
            <a:r>
              <a:rPr lang="en-US" sz="1750" dirty="0" err="1" smtClean="0"/>
              <a:t>Distribuzione</a:t>
            </a:r>
            <a:r>
              <a:rPr lang="en-US" sz="1750" dirty="0" smtClean="0"/>
              <a:t> </a:t>
            </a:r>
            <a:r>
              <a:rPr lang="en-US" sz="1750" dirty="0" err="1" smtClean="0"/>
              <a:t>giornaliera</a:t>
            </a:r>
            <a:r>
              <a:rPr lang="en-US" sz="1750" dirty="0" smtClean="0"/>
              <a:t> del noise </a:t>
            </a:r>
            <a:r>
              <a:rPr lang="en-US" sz="1750" dirty="0" err="1" smtClean="0"/>
              <a:t>relativo</a:t>
            </a:r>
            <a:r>
              <a:rPr lang="en-US" sz="1750" dirty="0" smtClean="0"/>
              <a:t> </a:t>
            </a:r>
            <a:r>
              <a:rPr lang="en-US" sz="1750" dirty="0" err="1" smtClean="0"/>
              <a:t>alla</a:t>
            </a:r>
            <a:r>
              <a:rPr lang="en-US" sz="1750" dirty="0" smtClean="0"/>
              <a:t> </a:t>
            </a:r>
            <a:r>
              <a:rPr lang="en-US" sz="1750" dirty="0" err="1" smtClean="0"/>
              <a:t>componente</a:t>
            </a:r>
            <a:r>
              <a:rPr lang="en-US" sz="1750" dirty="0" smtClean="0"/>
              <a:t> HHZ </a:t>
            </a:r>
            <a:r>
              <a:rPr lang="en-US" sz="1750" dirty="0" err="1" smtClean="0"/>
              <a:t>alla</a:t>
            </a:r>
            <a:r>
              <a:rPr lang="en-US" sz="1750" dirty="0" smtClean="0"/>
              <a:t> </a:t>
            </a:r>
            <a:r>
              <a:rPr lang="en-US" sz="1750" dirty="0" err="1" smtClean="0"/>
              <a:t>stazione</a:t>
            </a:r>
            <a:r>
              <a:rPr lang="en-US" sz="1750" dirty="0" smtClean="0"/>
              <a:t> MMB.</a:t>
            </a:r>
            <a:endParaRPr lang="en-US" sz="1750" dirty="0"/>
          </a:p>
        </p:txBody>
      </p:sp>
      <p:sp>
        <p:nvSpPr>
          <p:cNvPr id="5" name="TextBox 4"/>
          <p:cNvSpPr txBox="1"/>
          <p:nvPr/>
        </p:nvSpPr>
        <p:spPr>
          <a:xfrm>
            <a:off x="338230" y="5313977"/>
            <a:ext cx="3978048" cy="630942"/>
          </a:xfrm>
          <a:prstGeom prst="rect">
            <a:avLst/>
          </a:prstGeom>
          <a:noFill/>
        </p:spPr>
        <p:txBody>
          <a:bodyPr wrap="square" rtlCol="0">
            <a:spAutoFit/>
          </a:bodyPr>
          <a:lstStyle/>
          <a:p>
            <a:r>
              <a:rPr lang="en-US" sz="1750" dirty="0" err="1" smtClean="0"/>
              <a:t>Registrazione</a:t>
            </a:r>
            <a:r>
              <a:rPr lang="en-US" sz="1750" dirty="0" smtClean="0"/>
              <a:t> </a:t>
            </a:r>
            <a:r>
              <a:rPr lang="en-US" sz="1750" dirty="0" err="1" smtClean="0"/>
              <a:t>dalle</a:t>
            </a:r>
            <a:r>
              <a:rPr lang="en-US" sz="1750" dirty="0" smtClean="0"/>
              <a:t> 6 </a:t>
            </a:r>
            <a:r>
              <a:rPr lang="en-US" sz="1750" dirty="0" err="1" smtClean="0"/>
              <a:t>alle</a:t>
            </a:r>
            <a:r>
              <a:rPr lang="en-US" sz="1750" dirty="0" smtClean="0"/>
              <a:t> 22 per </a:t>
            </a:r>
            <a:r>
              <a:rPr lang="en-US" sz="1750" dirty="0" err="1" smtClean="0"/>
              <a:t>il</a:t>
            </a:r>
            <a:r>
              <a:rPr lang="en-US" sz="1750" dirty="0" smtClean="0"/>
              <a:t> </a:t>
            </a:r>
            <a:r>
              <a:rPr lang="en-US" sz="1750" dirty="0" err="1" smtClean="0"/>
              <a:t>periodo</a:t>
            </a:r>
            <a:r>
              <a:rPr lang="en-US" sz="1750" dirty="0" smtClean="0"/>
              <a:t> di 10 </a:t>
            </a:r>
            <a:r>
              <a:rPr lang="en-US" sz="1750" dirty="0" err="1" smtClean="0"/>
              <a:t>giorni</a:t>
            </a:r>
            <a:r>
              <a:rPr lang="en-US" sz="1750" dirty="0" smtClean="0"/>
              <a:t>, dal 9 al 19 Maggio del 2008.</a:t>
            </a:r>
            <a:endParaRPr lang="en-US" sz="1750" dirty="0"/>
          </a:p>
        </p:txBody>
      </p:sp>
      <p:sp>
        <p:nvSpPr>
          <p:cNvPr id="6" name="TextBox 5"/>
          <p:cNvSpPr txBox="1"/>
          <p:nvPr/>
        </p:nvSpPr>
        <p:spPr>
          <a:xfrm>
            <a:off x="4708901" y="5313977"/>
            <a:ext cx="4063140" cy="630942"/>
          </a:xfrm>
          <a:prstGeom prst="rect">
            <a:avLst/>
          </a:prstGeom>
          <a:noFill/>
        </p:spPr>
        <p:txBody>
          <a:bodyPr wrap="square" rtlCol="0">
            <a:spAutoFit/>
          </a:bodyPr>
          <a:lstStyle/>
          <a:p>
            <a:r>
              <a:rPr lang="en-US" sz="1750" dirty="0" err="1" smtClean="0"/>
              <a:t>Registrazione</a:t>
            </a:r>
            <a:r>
              <a:rPr lang="en-US" sz="1750" dirty="0" smtClean="0"/>
              <a:t> </a:t>
            </a:r>
            <a:r>
              <a:rPr lang="en-US" sz="1750" dirty="0" err="1" smtClean="0"/>
              <a:t>dalle</a:t>
            </a:r>
            <a:r>
              <a:rPr lang="en-US" sz="1750" dirty="0" smtClean="0"/>
              <a:t> 22 </a:t>
            </a:r>
            <a:r>
              <a:rPr lang="en-US" sz="1750" dirty="0" err="1" smtClean="0"/>
              <a:t>alle</a:t>
            </a:r>
            <a:r>
              <a:rPr lang="en-US" sz="1750" dirty="0" smtClean="0"/>
              <a:t> 6 per </a:t>
            </a:r>
            <a:r>
              <a:rPr lang="en-US" sz="1750" dirty="0" err="1" smtClean="0"/>
              <a:t>il</a:t>
            </a:r>
            <a:r>
              <a:rPr lang="en-US" sz="1750" dirty="0" smtClean="0"/>
              <a:t> </a:t>
            </a:r>
            <a:r>
              <a:rPr lang="en-US" sz="1750" dirty="0" err="1" smtClean="0"/>
              <a:t>periodo</a:t>
            </a:r>
            <a:r>
              <a:rPr lang="en-US" sz="1750" dirty="0" smtClean="0"/>
              <a:t> di 10 </a:t>
            </a:r>
            <a:r>
              <a:rPr lang="en-US" sz="1750" dirty="0" err="1" smtClean="0"/>
              <a:t>giorni</a:t>
            </a:r>
            <a:r>
              <a:rPr lang="en-US" sz="1750" dirty="0" smtClean="0"/>
              <a:t>, dal 9 al 19 Maggio del 2008.</a:t>
            </a:r>
            <a:endParaRPr lang="en-US" sz="1750" dirty="0"/>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8169" t="12821" r="7293" b="27315"/>
          <a:stretch/>
        </p:blipFill>
        <p:spPr bwMode="auto">
          <a:xfrm>
            <a:off x="4781227" y="1928722"/>
            <a:ext cx="4362488" cy="320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4176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2735"/>
          <a:stretch/>
        </p:blipFill>
        <p:spPr bwMode="auto">
          <a:xfrm>
            <a:off x="40646" y="580038"/>
            <a:ext cx="9080376" cy="537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9658" y="6160577"/>
            <a:ext cx="8204682" cy="369332"/>
          </a:xfrm>
          <a:prstGeom prst="rect">
            <a:avLst/>
          </a:prstGeom>
          <a:noFill/>
        </p:spPr>
        <p:txBody>
          <a:bodyPr wrap="none" rtlCol="0">
            <a:spAutoFit/>
          </a:bodyPr>
          <a:lstStyle/>
          <a:p>
            <a:r>
              <a:rPr lang="en-US" dirty="0" smtClean="0"/>
              <a:t>Curve PDF relative </a:t>
            </a:r>
            <a:r>
              <a:rPr lang="en-US" dirty="0" err="1" smtClean="0"/>
              <a:t>alle</a:t>
            </a:r>
            <a:r>
              <a:rPr lang="en-US" dirty="0" smtClean="0"/>
              <a:t> </a:t>
            </a:r>
            <a:r>
              <a:rPr lang="en-US" dirty="0" err="1" smtClean="0"/>
              <a:t>stazioni</a:t>
            </a:r>
            <a:r>
              <a:rPr lang="en-US" dirty="0" smtClean="0"/>
              <a:t> </a:t>
            </a:r>
            <a:r>
              <a:rPr lang="en-US" dirty="0" err="1" smtClean="0"/>
              <a:t>della</a:t>
            </a:r>
            <a:r>
              <a:rPr lang="en-US" dirty="0" smtClean="0"/>
              <a:t> rete </a:t>
            </a:r>
            <a:r>
              <a:rPr lang="en-US" dirty="0" err="1" smtClean="0"/>
              <a:t>bulgara</a:t>
            </a:r>
            <a:r>
              <a:rPr lang="en-US" dirty="0" smtClean="0"/>
              <a:t> BNDSN, </a:t>
            </a:r>
            <a:r>
              <a:rPr lang="en-US" dirty="0" err="1" smtClean="0"/>
              <a:t>insieme</a:t>
            </a:r>
            <a:r>
              <a:rPr lang="en-US" dirty="0" smtClean="0"/>
              <a:t> </a:t>
            </a:r>
            <a:r>
              <a:rPr lang="en-US" dirty="0" err="1" smtClean="0"/>
              <a:t>alle</a:t>
            </a:r>
            <a:r>
              <a:rPr lang="en-US" dirty="0" smtClean="0"/>
              <a:t> NLNM e NHNM</a:t>
            </a:r>
            <a:endParaRPr lang="en-US" dirty="0"/>
          </a:p>
        </p:txBody>
      </p:sp>
    </p:spTree>
    <p:extLst>
      <p:ext uri="{BB962C8B-B14F-4D97-AF65-F5344CB8AC3E}">
        <p14:creationId xmlns:p14="http://schemas.microsoft.com/office/powerpoint/2010/main" val="30393457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7716" r="20803" b="18143"/>
          <a:stretch/>
        </p:blipFill>
        <p:spPr bwMode="auto">
          <a:xfrm>
            <a:off x="624641" y="683838"/>
            <a:ext cx="7287243" cy="470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5672" y="5501900"/>
            <a:ext cx="8395372" cy="646331"/>
          </a:xfrm>
          <a:prstGeom prst="rect">
            <a:avLst/>
          </a:prstGeom>
          <a:noFill/>
        </p:spPr>
        <p:txBody>
          <a:bodyPr wrap="square" rtlCol="0">
            <a:spAutoFit/>
          </a:bodyPr>
          <a:lstStyle/>
          <a:p>
            <a:r>
              <a:rPr lang="en-US" dirty="0" err="1" smtClean="0"/>
              <a:t>Distribuzione</a:t>
            </a:r>
            <a:r>
              <a:rPr lang="en-US" dirty="0" smtClean="0"/>
              <a:t> del </a:t>
            </a:r>
            <a:r>
              <a:rPr lang="en-US" dirty="0" err="1" smtClean="0"/>
              <a:t>rumore</a:t>
            </a:r>
            <a:r>
              <a:rPr lang="en-US" dirty="0" smtClean="0"/>
              <a:t> </a:t>
            </a:r>
            <a:r>
              <a:rPr lang="en-US" dirty="0" err="1" smtClean="0"/>
              <a:t>sismico</a:t>
            </a:r>
            <a:r>
              <a:rPr lang="en-US" dirty="0" smtClean="0"/>
              <a:t> </a:t>
            </a:r>
            <a:r>
              <a:rPr lang="en-US" dirty="0" err="1" smtClean="0"/>
              <a:t>dalla</a:t>
            </a:r>
            <a:r>
              <a:rPr lang="en-US" dirty="0" smtClean="0"/>
              <a:t> </a:t>
            </a:r>
            <a:r>
              <a:rPr lang="en-US" dirty="0"/>
              <a:t>m</a:t>
            </a:r>
            <a:r>
              <a:rPr lang="en-US" dirty="0" smtClean="0"/>
              <a:t>edia </a:t>
            </a:r>
            <a:r>
              <a:rPr lang="en-US" dirty="0" err="1" smtClean="0"/>
              <a:t>delle</a:t>
            </a:r>
            <a:r>
              <a:rPr lang="en-US" dirty="0" smtClean="0"/>
              <a:t> curve PDF </a:t>
            </a:r>
            <a:r>
              <a:rPr lang="en-US" dirty="0" err="1" smtClean="0"/>
              <a:t>nell’intervallo</a:t>
            </a:r>
            <a:r>
              <a:rPr lang="en-US" dirty="0" smtClean="0"/>
              <a:t> da 1.8s a 8s per la rete </a:t>
            </a:r>
            <a:r>
              <a:rPr lang="en-US" dirty="0" err="1" smtClean="0"/>
              <a:t>seismologica</a:t>
            </a:r>
            <a:r>
              <a:rPr lang="en-US" dirty="0" smtClean="0"/>
              <a:t> </a:t>
            </a:r>
            <a:r>
              <a:rPr lang="en-US" dirty="0" err="1" smtClean="0"/>
              <a:t>bulgara</a:t>
            </a:r>
            <a:r>
              <a:rPr lang="en-US" dirty="0" smtClean="0"/>
              <a:t>.</a:t>
            </a:r>
            <a:endParaRPr lang="en-US" dirty="0"/>
          </a:p>
        </p:txBody>
      </p:sp>
    </p:spTree>
    <p:extLst>
      <p:ext uri="{BB962C8B-B14F-4D97-AF65-F5344CB8AC3E}">
        <p14:creationId xmlns:p14="http://schemas.microsoft.com/office/powerpoint/2010/main" val="14057826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53" y="2450561"/>
            <a:ext cx="4358426"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357" y="2450561"/>
            <a:ext cx="43561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456" y="886515"/>
            <a:ext cx="2695421" cy="10885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980" y="964990"/>
            <a:ext cx="2480420" cy="930158"/>
          </a:xfrm>
          <a:prstGeom prst="rect">
            <a:avLst/>
          </a:prstGeom>
        </p:spPr>
      </p:pic>
      <p:sp>
        <p:nvSpPr>
          <p:cNvPr id="4" name="Rectangle 3"/>
          <p:cNvSpPr/>
          <p:nvPr/>
        </p:nvSpPr>
        <p:spPr>
          <a:xfrm>
            <a:off x="3486516" y="5508193"/>
            <a:ext cx="2240925" cy="261610"/>
          </a:xfrm>
          <a:prstGeom prst="rect">
            <a:avLst/>
          </a:prstGeom>
        </p:spPr>
        <p:txBody>
          <a:bodyPr wrap="square">
            <a:spAutoFit/>
          </a:bodyPr>
          <a:lstStyle/>
          <a:p>
            <a:r>
              <a:rPr lang="en-US" sz="1100" dirty="0"/>
              <a:t>http://</a:t>
            </a:r>
            <a:r>
              <a:rPr lang="en-US" sz="1100" dirty="0" smtClean="0"/>
              <a:t>www.conrad-observatory.at/</a:t>
            </a:r>
            <a:endParaRPr lang="en-US" sz="1100" dirty="0"/>
          </a:p>
        </p:txBody>
      </p:sp>
    </p:spTree>
    <p:extLst>
      <p:ext uri="{BB962C8B-B14F-4D97-AF65-F5344CB8AC3E}">
        <p14:creationId xmlns:p14="http://schemas.microsoft.com/office/powerpoint/2010/main" val="2414305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683"/>
          <a:stretch/>
        </p:blipFill>
        <p:spPr bwMode="auto">
          <a:xfrm>
            <a:off x="149927" y="577048"/>
            <a:ext cx="4458799" cy="593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795121" y="2454221"/>
            <a:ext cx="4144693" cy="2031325"/>
          </a:xfrm>
          <a:prstGeom prst="rect">
            <a:avLst/>
          </a:prstGeom>
        </p:spPr>
        <p:txBody>
          <a:bodyPr wrap="square">
            <a:spAutoFit/>
          </a:bodyPr>
          <a:lstStyle/>
          <a:p>
            <a:pPr algn="just"/>
            <a:r>
              <a:rPr lang="en-US" dirty="0"/>
              <a:t>Power spectral </a:t>
            </a:r>
            <a:r>
              <a:rPr lang="en-US" dirty="0" smtClean="0"/>
              <a:t>density relative </a:t>
            </a:r>
            <a:r>
              <a:rPr lang="en-US" dirty="0" err="1" smtClean="0"/>
              <a:t>alla</a:t>
            </a:r>
            <a:r>
              <a:rPr lang="en-US" dirty="0" smtClean="0"/>
              <a:t> </a:t>
            </a:r>
            <a:r>
              <a:rPr lang="en-US" dirty="0" err="1" smtClean="0"/>
              <a:t>stazione</a:t>
            </a:r>
            <a:r>
              <a:rPr lang="en-US" dirty="0" smtClean="0"/>
              <a:t> CONA </a:t>
            </a:r>
            <a:r>
              <a:rPr lang="en-US" dirty="0" err="1" smtClean="0"/>
              <a:t>installata</a:t>
            </a:r>
            <a:r>
              <a:rPr lang="en-US" dirty="0" smtClean="0"/>
              <a:t> </a:t>
            </a:r>
            <a:r>
              <a:rPr lang="en-US" dirty="0" err="1" smtClean="0"/>
              <a:t>presso</a:t>
            </a:r>
            <a:r>
              <a:rPr lang="en-US" dirty="0" smtClean="0"/>
              <a:t> </a:t>
            </a:r>
            <a:r>
              <a:rPr lang="en-US" dirty="0" err="1" smtClean="0"/>
              <a:t>il</a:t>
            </a:r>
            <a:r>
              <a:rPr lang="en-US" dirty="0" smtClean="0"/>
              <a:t> CONRAD Observatory</a:t>
            </a:r>
            <a:r>
              <a:rPr lang="it-IT" dirty="0" smtClean="0"/>
              <a:t> in fondo ad una galleria di circa 150 m scavata all’interno di una montagna. Come si vede dall’immagine lo spettro del rumore si avvicina molto al NLNM.</a:t>
            </a:r>
            <a:endParaRPr lang="en-US" dirty="0"/>
          </a:p>
        </p:txBody>
      </p:sp>
    </p:spTree>
    <p:extLst>
      <p:ext uri="{BB962C8B-B14F-4D97-AF65-F5344CB8AC3E}">
        <p14:creationId xmlns:p14="http://schemas.microsoft.com/office/powerpoint/2010/main" val="9586542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9852" y="701869"/>
            <a:ext cx="8511839" cy="5698931"/>
            <a:chOff x="632161" y="822639"/>
            <a:chExt cx="7948799" cy="5328359"/>
          </a:xfrm>
        </p:grpSpPr>
        <p:graphicFrame>
          <p:nvGraphicFramePr>
            <p:cNvPr id="92162" name="Object 2"/>
            <p:cNvGraphicFramePr>
              <a:graphicFrameLocks noChangeAspect="1"/>
            </p:cNvGraphicFramePr>
            <p:nvPr>
              <p:extLst>
                <p:ext uri="{D42A27DB-BD31-4B8C-83A1-F6EECF244321}">
                  <p14:modId xmlns:p14="http://schemas.microsoft.com/office/powerpoint/2010/main" val="2978786044"/>
                </p:ext>
              </p:extLst>
            </p:nvPr>
          </p:nvGraphicFramePr>
          <p:xfrm>
            <a:off x="2498400" y="822639"/>
            <a:ext cx="4008960" cy="3401280"/>
          </p:xfrm>
          <a:graphic>
            <a:graphicData uri="http://schemas.openxmlformats.org/presentationml/2006/ole">
              <mc:AlternateContent xmlns:mc="http://schemas.openxmlformats.org/markup-compatibility/2006">
                <mc:Choice xmlns:v="urn:schemas-microsoft-com:vml" Requires="v">
                  <p:oleObj spid="_x0000_s1134" name="CorelPhotoPaint.Image.8" r:id="rId4" imgW="3736855" imgH="3169792" progId="CorelPhotoPaint.Image.8">
                    <p:embed/>
                  </p:oleObj>
                </mc:Choice>
                <mc:Fallback>
                  <p:oleObj name="CorelPhotoPaint.Image.8" r:id="rId4" imgW="3736855" imgH="3169792" progId="CorelPhotoPaint.Image.8">
                    <p:embed/>
                    <p:pic>
                      <p:nvPicPr>
                        <p:cNvPr id="9216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400" y="822639"/>
                          <a:ext cx="4008960" cy="340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3" name="Oval 3"/>
            <p:cNvSpPr>
              <a:spLocks noChangeArrowheads="1"/>
            </p:cNvSpPr>
            <p:nvPr/>
          </p:nvSpPr>
          <p:spPr bwMode="auto">
            <a:xfrm>
              <a:off x="1046880" y="4492118"/>
              <a:ext cx="1451520" cy="1451520"/>
            </a:xfrm>
            <a:prstGeom prst="ellipse">
              <a:avLst/>
            </a:prstGeom>
            <a:solidFill>
              <a:srgbClr val="99FF6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1633">
                  <a:cs typeface="Times New Roman" panose="02020603050405020304" pitchFamily="18" charset="0"/>
                </a:rPr>
                <a:t>Sorgente </a:t>
              </a:r>
            </a:p>
            <a:p>
              <a:pPr algn="ctr" eaLnBrk="1" hangingPunct="1">
                <a:spcBef>
                  <a:spcPct val="0"/>
                </a:spcBef>
                <a:buFontTx/>
                <a:buNone/>
              </a:pPr>
              <a:r>
                <a:rPr lang="en-GB" altLang="it-IT" sz="1633">
                  <a:cs typeface="Times New Roman" panose="02020603050405020304" pitchFamily="18" charset="0"/>
                </a:rPr>
                <a:t>sismica</a:t>
              </a:r>
            </a:p>
          </p:txBody>
        </p:sp>
        <p:sp>
          <p:nvSpPr>
            <p:cNvPr id="92164" name="Oval 4"/>
            <p:cNvSpPr>
              <a:spLocks noChangeArrowheads="1"/>
            </p:cNvSpPr>
            <p:nvPr/>
          </p:nvSpPr>
          <p:spPr bwMode="auto">
            <a:xfrm>
              <a:off x="6852960" y="4492118"/>
              <a:ext cx="1451520" cy="1451520"/>
            </a:xfrm>
            <a:prstGeom prst="ellipse">
              <a:avLst/>
            </a:prstGeom>
            <a:solidFill>
              <a:srgbClr val="99FF6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1633">
                  <a:cs typeface="Times New Roman" panose="02020603050405020304" pitchFamily="18" charset="0"/>
                </a:rPr>
                <a:t>Sismogramma</a:t>
              </a:r>
            </a:p>
          </p:txBody>
        </p:sp>
        <p:sp>
          <p:nvSpPr>
            <p:cNvPr id="92165" name="Rectangle 5"/>
            <p:cNvSpPr>
              <a:spLocks noChangeArrowheads="1"/>
            </p:cNvSpPr>
            <p:nvPr/>
          </p:nvSpPr>
          <p:spPr bwMode="auto">
            <a:xfrm>
              <a:off x="2913120" y="4837718"/>
              <a:ext cx="1451520" cy="898560"/>
            </a:xfrm>
            <a:prstGeom prst="rect">
              <a:avLst/>
            </a:prstGeom>
            <a:solidFill>
              <a:srgbClr val="99FF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1633">
                  <a:cs typeface="Times New Roman" panose="02020603050405020304" pitchFamily="18" charset="0"/>
                </a:rPr>
                <a:t>Terra</a:t>
              </a:r>
            </a:p>
          </p:txBody>
        </p:sp>
        <p:sp>
          <p:nvSpPr>
            <p:cNvPr id="92166" name="Rectangle 6"/>
            <p:cNvSpPr>
              <a:spLocks noChangeArrowheads="1"/>
            </p:cNvSpPr>
            <p:nvPr/>
          </p:nvSpPr>
          <p:spPr bwMode="auto">
            <a:xfrm>
              <a:off x="4917600" y="4837718"/>
              <a:ext cx="1451520" cy="898560"/>
            </a:xfrm>
            <a:prstGeom prst="rect">
              <a:avLst/>
            </a:prstGeom>
            <a:solidFill>
              <a:srgbClr val="99FF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1633">
                  <a:cs typeface="Times New Roman" panose="02020603050405020304" pitchFamily="18" charset="0"/>
                </a:rPr>
                <a:t>Sistema di </a:t>
              </a:r>
            </a:p>
            <a:p>
              <a:pPr algn="ctr" eaLnBrk="1" hangingPunct="1">
                <a:spcBef>
                  <a:spcPct val="0"/>
                </a:spcBef>
                <a:buFontTx/>
                <a:buNone/>
              </a:pPr>
              <a:r>
                <a:rPr lang="en-GB" altLang="it-IT" sz="1633">
                  <a:cs typeface="Times New Roman" panose="02020603050405020304" pitchFamily="18" charset="0"/>
                </a:rPr>
                <a:t>registrazione</a:t>
              </a:r>
            </a:p>
          </p:txBody>
        </p:sp>
        <p:sp>
          <p:nvSpPr>
            <p:cNvPr id="92167" name="Line 7"/>
            <p:cNvSpPr>
              <a:spLocks noChangeShapeType="1"/>
            </p:cNvSpPr>
            <p:nvPr/>
          </p:nvSpPr>
          <p:spPr bwMode="auto">
            <a:xfrm>
              <a:off x="2567520" y="5252438"/>
              <a:ext cx="27648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633"/>
            </a:p>
          </p:txBody>
        </p:sp>
        <p:sp>
          <p:nvSpPr>
            <p:cNvPr id="92168" name="Line 8"/>
            <p:cNvSpPr>
              <a:spLocks noChangeShapeType="1"/>
            </p:cNvSpPr>
            <p:nvPr/>
          </p:nvSpPr>
          <p:spPr bwMode="auto">
            <a:xfrm>
              <a:off x="4433760" y="5321558"/>
              <a:ext cx="41472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633"/>
            </a:p>
          </p:txBody>
        </p:sp>
        <p:sp>
          <p:nvSpPr>
            <p:cNvPr id="92169" name="Line 9"/>
            <p:cNvSpPr>
              <a:spLocks noChangeShapeType="1"/>
            </p:cNvSpPr>
            <p:nvPr/>
          </p:nvSpPr>
          <p:spPr bwMode="auto">
            <a:xfrm>
              <a:off x="6438240" y="5321558"/>
              <a:ext cx="345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633"/>
            </a:p>
          </p:txBody>
        </p:sp>
        <p:sp>
          <p:nvSpPr>
            <p:cNvPr id="92170" name="Line 10"/>
            <p:cNvSpPr>
              <a:spLocks noChangeShapeType="1"/>
            </p:cNvSpPr>
            <p:nvPr/>
          </p:nvSpPr>
          <p:spPr bwMode="auto">
            <a:xfrm>
              <a:off x="4572000" y="4353878"/>
              <a:ext cx="0" cy="179712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sz="1633"/>
            </a:p>
          </p:txBody>
        </p:sp>
        <p:sp>
          <p:nvSpPr>
            <p:cNvPr id="92171" name="Rectangle 11"/>
            <p:cNvSpPr>
              <a:spLocks noChangeArrowheads="1"/>
            </p:cNvSpPr>
            <p:nvPr/>
          </p:nvSpPr>
          <p:spPr bwMode="auto">
            <a:xfrm>
              <a:off x="2705760" y="4492118"/>
              <a:ext cx="3939840" cy="152064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it-IT" sz="2177">
                <a:cs typeface="Times New Roman" panose="02020603050405020304" pitchFamily="18" charset="0"/>
              </a:endParaRPr>
            </a:p>
          </p:txBody>
        </p:sp>
        <p:sp>
          <p:nvSpPr>
            <p:cNvPr id="92172" name="Text Box 12"/>
            <p:cNvSpPr txBox="1">
              <a:spLocks noChangeArrowheads="1"/>
            </p:cNvSpPr>
            <p:nvPr/>
          </p:nvSpPr>
          <p:spPr bwMode="auto">
            <a:xfrm>
              <a:off x="3811680" y="4492119"/>
              <a:ext cx="1688860"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1814" b="1" dirty="0">
                  <a:cs typeface="Times New Roman" panose="02020603050405020304" pitchFamily="18" charset="0"/>
                </a:rPr>
                <a:t>Sistema o </a:t>
              </a:r>
              <a:r>
                <a:rPr lang="en-GB" altLang="it-IT" sz="1814" b="1" dirty="0" err="1">
                  <a:cs typeface="Times New Roman" panose="02020603050405020304" pitchFamily="18" charset="0"/>
                </a:rPr>
                <a:t>filtro</a:t>
              </a:r>
              <a:endParaRPr lang="en-GB" altLang="it-IT" sz="1814" b="1" dirty="0">
                <a:cs typeface="Times New Roman" panose="02020603050405020304" pitchFamily="18" charset="0"/>
              </a:endParaRPr>
            </a:p>
          </p:txBody>
        </p:sp>
        <p:graphicFrame>
          <p:nvGraphicFramePr>
            <p:cNvPr id="92174" name="Object 14"/>
            <p:cNvGraphicFramePr>
              <a:graphicFrameLocks noChangeAspect="1"/>
            </p:cNvGraphicFramePr>
            <p:nvPr>
              <p:extLst>
                <p:ext uri="{D42A27DB-BD31-4B8C-83A1-F6EECF244321}">
                  <p14:modId xmlns:p14="http://schemas.microsoft.com/office/powerpoint/2010/main" val="298215277"/>
                </p:ext>
              </p:extLst>
            </p:nvPr>
          </p:nvGraphicFramePr>
          <p:xfrm>
            <a:off x="632161" y="2833238"/>
            <a:ext cx="1656000" cy="1516320"/>
          </p:xfrm>
          <a:graphic>
            <a:graphicData uri="http://schemas.openxmlformats.org/presentationml/2006/ole">
              <mc:AlternateContent xmlns:mc="http://schemas.openxmlformats.org/markup-compatibility/2006">
                <mc:Choice xmlns:v="urn:schemas-microsoft-com:vml" Requires="v">
                  <p:oleObj spid="_x0000_s1135" name="CorelPhotoPaint.Image.8" r:id="rId6" imgW="2434945" imgH="2228092" progId="CorelPhotoPaint.Image.8">
                    <p:embed/>
                  </p:oleObj>
                </mc:Choice>
                <mc:Fallback>
                  <p:oleObj name="CorelPhotoPaint.Image.8" r:id="rId6" imgW="2434945" imgH="2228092" progId="CorelPhotoPaint.Image.8">
                    <p:embed/>
                    <p:pic>
                      <p:nvPicPr>
                        <p:cNvPr id="92174"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161" y="2833238"/>
                          <a:ext cx="1656000" cy="15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75" name="Object 15"/>
            <p:cNvGraphicFramePr>
              <a:graphicFrameLocks noChangeAspect="1"/>
            </p:cNvGraphicFramePr>
            <p:nvPr>
              <p:extLst>
                <p:ext uri="{D42A27DB-BD31-4B8C-83A1-F6EECF244321}">
                  <p14:modId xmlns:p14="http://schemas.microsoft.com/office/powerpoint/2010/main" val="2516079283"/>
                </p:ext>
              </p:extLst>
            </p:nvPr>
          </p:nvGraphicFramePr>
          <p:xfrm>
            <a:off x="6714720" y="3662678"/>
            <a:ext cx="1866240" cy="704160"/>
          </p:xfrm>
          <a:graphic>
            <a:graphicData uri="http://schemas.openxmlformats.org/presentationml/2006/ole">
              <mc:AlternateContent xmlns:mc="http://schemas.openxmlformats.org/markup-compatibility/2006">
                <mc:Choice xmlns:v="urn:schemas-microsoft-com:vml" Requires="v">
                  <p:oleObj spid="_x0000_s1136" name="CorelPhotoPaint.Image.8" r:id="rId8" imgW="3515726" imgH="1327294" progId="CorelPhotoPaint.Image.8">
                    <p:embed/>
                  </p:oleObj>
                </mc:Choice>
                <mc:Fallback>
                  <p:oleObj name="CorelPhotoPaint.Image.8" r:id="rId8" imgW="3515726" imgH="1327294" progId="CorelPhotoPaint.Image.8">
                    <p:embed/>
                    <p:pic>
                      <p:nvPicPr>
                        <p:cNvPr id="92175"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4720" y="3662678"/>
                          <a:ext cx="1866240" cy="70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822595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30</a:t>
            </a:fld>
            <a:endParaRPr lang="en-US" dirty="0"/>
          </a:p>
        </p:txBody>
      </p:sp>
      <p:grpSp>
        <p:nvGrpSpPr>
          <p:cNvPr id="3" name="Group 2"/>
          <p:cNvGrpSpPr/>
          <p:nvPr/>
        </p:nvGrpSpPr>
        <p:grpSpPr>
          <a:xfrm>
            <a:off x="97655" y="530333"/>
            <a:ext cx="9029568" cy="5222397"/>
            <a:chOff x="323850" y="755650"/>
            <a:chExt cx="8818563" cy="5065713"/>
          </a:xfrm>
        </p:grpSpPr>
        <p:pic>
          <p:nvPicPr>
            <p:cNvPr id="4" name="Picture 6" descr="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5907087"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827088" y="1127125"/>
              <a:ext cx="3022600" cy="931863"/>
              <a:chOff x="521" y="710"/>
              <a:chExt cx="1904" cy="587"/>
            </a:xfrm>
          </p:grpSpPr>
          <p:grpSp>
            <p:nvGrpSpPr>
              <p:cNvPr id="25" name="Group 10"/>
              <p:cNvGrpSpPr>
                <a:grpSpLocks/>
              </p:cNvGrpSpPr>
              <p:nvPr/>
            </p:nvGrpSpPr>
            <p:grpSpPr bwMode="auto">
              <a:xfrm>
                <a:off x="930" y="710"/>
                <a:ext cx="1495" cy="587"/>
                <a:chOff x="930" y="710"/>
                <a:chExt cx="1495" cy="587"/>
              </a:xfrm>
            </p:grpSpPr>
            <p:sp>
              <p:nvSpPr>
                <p:cNvPr id="27" name="Oval 7"/>
                <p:cNvSpPr>
                  <a:spLocks noChangeArrowheads="1"/>
                </p:cNvSpPr>
                <p:nvPr/>
              </p:nvSpPr>
              <p:spPr bwMode="auto">
                <a:xfrm>
                  <a:off x="930" y="710"/>
                  <a:ext cx="180" cy="18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sp>
              <p:nvSpPr>
                <p:cNvPr id="28" name="Oval 8"/>
                <p:cNvSpPr>
                  <a:spLocks noChangeArrowheads="1"/>
                </p:cNvSpPr>
                <p:nvPr/>
              </p:nvSpPr>
              <p:spPr bwMode="auto">
                <a:xfrm>
                  <a:off x="1655" y="1117"/>
                  <a:ext cx="180" cy="18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sp>
              <p:nvSpPr>
                <p:cNvPr id="29" name="Oval 9"/>
                <p:cNvSpPr>
                  <a:spLocks noChangeArrowheads="1"/>
                </p:cNvSpPr>
                <p:nvPr/>
              </p:nvSpPr>
              <p:spPr bwMode="auto">
                <a:xfrm>
                  <a:off x="2245" y="1026"/>
                  <a:ext cx="180" cy="18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grpSp>
          <p:sp>
            <p:nvSpPr>
              <p:cNvPr id="26" name="Text Box 26"/>
              <p:cNvSpPr txBox="1">
                <a:spLocks noChangeArrowheads="1"/>
              </p:cNvSpPr>
              <p:nvPr/>
            </p:nvSpPr>
            <p:spPr bwMode="auto">
              <a:xfrm>
                <a:off x="521" y="1071"/>
                <a:ext cx="3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400">
                    <a:solidFill>
                      <a:schemeClr val="bg1"/>
                    </a:solidFill>
                  </a:rPr>
                  <a:t>Tyrol</a:t>
                </a:r>
              </a:p>
            </p:txBody>
          </p:sp>
        </p:grpSp>
        <p:grpSp>
          <p:nvGrpSpPr>
            <p:cNvPr id="6" name="Group 32"/>
            <p:cNvGrpSpPr>
              <a:grpSpLocks/>
            </p:cNvGrpSpPr>
            <p:nvPr/>
          </p:nvGrpSpPr>
          <p:grpSpPr bwMode="auto">
            <a:xfrm>
              <a:off x="323850" y="755650"/>
              <a:ext cx="4246563" cy="2527300"/>
              <a:chOff x="204" y="476"/>
              <a:chExt cx="2675" cy="1592"/>
            </a:xfrm>
          </p:grpSpPr>
          <p:grpSp>
            <p:nvGrpSpPr>
              <p:cNvPr id="19" name="Group 15"/>
              <p:cNvGrpSpPr>
                <a:grpSpLocks/>
              </p:cNvGrpSpPr>
              <p:nvPr/>
            </p:nvGrpSpPr>
            <p:grpSpPr bwMode="auto">
              <a:xfrm>
                <a:off x="1066" y="1434"/>
                <a:ext cx="1813" cy="634"/>
                <a:chOff x="1066" y="1434"/>
                <a:chExt cx="1813" cy="634"/>
              </a:xfrm>
            </p:grpSpPr>
            <p:sp>
              <p:nvSpPr>
                <p:cNvPr id="22" name="Oval 12"/>
                <p:cNvSpPr>
                  <a:spLocks noChangeArrowheads="1"/>
                </p:cNvSpPr>
                <p:nvPr/>
              </p:nvSpPr>
              <p:spPr bwMode="auto">
                <a:xfrm>
                  <a:off x="1791" y="1434"/>
                  <a:ext cx="180" cy="180"/>
                </a:xfrm>
                <a:prstGeom prst="ellipse">
                  <a:avLst/>
                </a:prstGeom>
                <a:noFill/>
                <a:ln w="28575">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sp>
              <p:nvSpPr>
                <p:cNvPr id="23" name="Oval 13"/>
                <p:cNvSpPr>
                  <a:spLocks noChangeArrowheads="1"/>
                </p:cNvSpPr>
                <p:nvPr/>
              </p:nvSpPr>
              <p:spPr bwMode="auto">
                <a:xfrm>
                  <a:off x="2699" y="1706"/>
                  <a:ext cx="180" cy="180"/>
                </a:xfrm>
                <a:prstGeom prst="ellipse">
                  <a:avLst/>
                </a:prstGeom>
                <a:noFill/>
                <a:ln w="28575">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sp>
              <p:nvSpPr>
                <p:cNvPr id="24" name="Oval 14"/>
                <p:cNvSpPr>
                  <a:spLocks noChangeArrowheads="1"/>
                </p:cNvSpPr>
                <p:nvPr/>
              </p:nvSpPr>
              <p:spPr bwMode="auto">
                <a:xfrm>
                  <a:off x="1066" y="1888"/>
                  <a:ext cx="180" cy="180"/>
                </a:xfrm>
                <a:prstGeom prst="ellipse">
                  <a:avLst/>
                </a:prstGeom>
                <a:noFill/>
                <a:ln w="28575">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grpSp>
          <p:sp>
            <p:nvSpPr>
              <p:cNvPr id="20" name="Text Box 27"/>
              <p:cNvSpPr txBox="1">
                <a:spLocks noChangeArrowheads="1"/>
              </p:cNvSpPr>
              <p:nvPr/>
            </p:nvSpPr>
            <p:spPr bwMode="auto">
              <a:xfrm>
                <a:off x="204" y="1706"/>
                <a:ext cx="62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400" dirty="0">
                    <a:solidFill>
                      <a:srgbClr val="00CC00"/>
                    </a:solidFill>
                  </a:rPr>
                  <a:t>South </a:t>
                </a:r>
                <a:r>
                  <a:rPr lang="it-IT" altLang="it-IT" sz="1400" dirty="0" smtClean="0">
                    <a:solidFill>
                      <a:srgbClr val="00CC00"/>
                    </a:solidFill>
                  </a:rPr>
                  <a:t>Tirol</a:t>
                </a:r>
                <a:endParaRPr lang="it-IT" altLang="it-IT" sz="1400" dirty="0">
                  <a:solidFill>
                    <a:srgbClr val="00CC00"/>
                  </a:solidFill>
                </a:endParaRPr>
              </a:p>
            </p:txBody>
          </p:sp>
          <p:sp>
            <p:nvSpPr>
              <p:cNvPr id="21" name="Text Box 27"/>
              <p:cNvSpPr txBox="1">
                <a:spLocks noChangeArrowheads="1"/>
              </p:cNvSpPr>
              <p:nvPr/>
            </p:nvSpPr>
            <p:spPr bwMode="auto">
              <a:xfrm>
                <a:off x="968" y="476"/>
                <a:ext cx="3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400" dirty="0" smtClean="0">
                    <a:solidFill>
                      <a:srgbClr val="0070C0"/>
                    </a:solidFill>
                  </a:rPr>
                  <a:t>Tirol</a:t>
                </a:r>
                <a:endParaRPr lang="it-IT" altLang="it-IT" sz="1400" dirty="0">
                  <a:solidFill>
                    <a:srgbClr val="0070C0"/>
                  </a:solidFill>
                </a:endParaRPr>
              </a:p>
            </p:txBody>
          </p:sp>
        </p:grpSp>
        <p:grpSp>
          <p:nvGrpSpPr>
            <p:cNvPr id="7" name="Group 33"/>
            <p:cNvGrpSpPr>
              <a:grpSpLocks/>
            </p:cNvGrpSpPr>
            <p:nvPr/>
          </p:nvGrpSpPr>
          <p:grpSpPr bwMode="auto">
            <a:xfrm>
              <a:off x="3492500" y="3141663"/>
              <a:ext cx="4633913" cy="1293812"/>
              <a:chOff x="2200" y="1979"/>
              <a:chExt cx="2919" cy="815"/>
            </a:xfrm>
          </p:grpSpPr>
          <p:grpSp>
            <p:nvGrpSpPr>
              <p:cNvPr id="14" name="Group 20"/>
              <p:cNvGrpSpPr>
                <a:grpSpLocks/>
              </p:cNvGrpSpPr>
              <p:nvPr/>
            </p:nvGrpSpPr>
            <p:grpSpPr bwMode="auto">
              <a:xfrm>
                <a:off x="2200" y="1979"/>
                <a:ext cx="951" cy="815"/>
                <a:chOff x="2200" y="1979"/>
                <a:chExt cx="951" cy="815"/>
              </a:xfrm>
            </p:grpSpPr>
            <p:sp>
              <p:nvSpPr>
                <p:cNvPr id="16" name="Oval 17"/>
                <p:cNvSpPr>
                  <a:spLocks noChangeArrowheads="1"/>
                </p:cNvSpPr>
                <p:nvPr/>
              </p:nvSpPr>
              <p:spPr bwMode="auto">
                <a:xfrm>
                  <a:off x="2971" y="1979"/>
                  <a:ext cx="180" cy="180"/>
                </a:xfrm>
                <a:prstGeom prst="ellipse">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sp>
              <p:nvSpPr>
                <p:cNvPr id="17" name="Oval 18"/>
                <p:cNvSpPr>
                  <a:spLocks noChangeArrowheads="1"/>
                </p:cNvSpPr>
                <p:nvPr/>
              </p:nvSpPr>
              <p:spPr bwMode="auto">
                <a:xfrm>
                  <a:off x="2744" y="2614"/>
                  <a:ext cx="180" cy="180"/>
                </a:xfrm>
                <a:prstGeom prst="ellipse">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sp>
              <p:nvSpPr>
                <p:cNvPr id="18" name="Oval 19"/>
                <p:cNvSpPr>
                  <a:spLocks noChangeArrowheads="1"/>
                </p:cNvSpPr>
                <p:nvPr/>
              </p:nvSpPr>
              <p:spPr bwMode="auto">
                <a:xfrm>
                  <a:off x="2200" y="2341"/>
                  <a:ext cx="180" cy="180"/>
                </a:xfrm>
                <a:prstGeom prst="ellipse">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grpSp>
          <p:sp>
            <p:nvSpPr>
              <p:cNvPr id="15" name="Text Box 29"/>
              <p:cNvSpPr txBox="1">
                <a:spLocks noChangeArrowheads="1"/>
              </p:cNvSpPr>
              <p:nvPr/>
            </p:nvSpPr>
            <p:spPr bwMode="auto">
              <a:xfrm>
                <a:off x="4649" y="2147"/>
                <a:ext cx="4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400">
                    <a:solidFill>
                      <a:srgbClr val="FF9933"/>
                    </a:solidFill>
                  </a:rPr>
                  <a:t>Veneto</a:t>
                </a:r>
              </a:p>
            </p:txBody>
          </p:sp>
        </p:grpSp>
        <p:grpSp>
          <p:nvGrpSpPr>
            <p:cNvPr id="8" name="Group 34"/>
            <p:cNvGrpSpPr>
              <a:grpSpLocks/>
            </p:cNvGrpSpPr>
            <p:nvPr/>
          </p:nvGrpSpPr>
          <p:grpSpPr bwMode="auto">
            <a:xfrm>
              <a:off x="5148263" y="3284538"/>
              <a:ext cx="3994150" cy="935037"/>
              <a:chOff x="3243" y="2069"/>
              <a:chExt cx="2516" cy="589"/>
            </a:xfrm>
          </p:grpSpPr>
          <p:grpSp>
            <p:nvGrpSpPr>
              <p:cNvPr id="9" name="Group 25"/>
              <p:cNvGrpSpPr>
                <a:grpSpLocks/>
              </p:cNvGrpSpPr>
              <p:nvPr/>
            </p:nvGrpSpPr>
            <p:grpSpPr bwMode="auto">
              <a:xfrm>
                <a:off x="3243" y="2069"/>
                <a:ext cx="1087" cy="589"/>
                <a:chOff x="3243" y="2069"/>
                <a:chExt cx="1087" cy="589"/>
              </a:xfrm>
            </p:grpSpPr>
            <p:sp>
              <p:nvSpPr>
                <p:cNvPr id="11" name="Oval 22"/>
                <p:cNvSpPr>
                  <a:spLocks noChangeArrowheads="1"/>
                </p:cNvSpPr>
                <p:nvPr/>
              </p:nvSpPr>
              <p:spPr bwMode="auto">
                <a:xfrm>
                  <a:off x="4150" y="2069"/>
                  <a:ext cx="180" cy="18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sp>
              <p:nvSpPr>
                <p:cNvPr id="12" name="Oval 23"/>
                <p:cNvSpPr>
                  <a:spLocks noChangeArrowheads="1"/>
                </p:cNvSpPr>
                <p:nvPr/>
              </p:nvSpPr>
              <p:spPr bwMode="auto">
                <a:xfrm>
                  <a:off x="3243" y="2478"/>
                  <a:ext cx="180" cy="18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sp>
              <p:nvSpPr>
                <p:cNvPr id="13" name="Oval 24"/>
                <p:cNvSpPr>
                  <a:spLocks noChangeArrowheads="1"/>
                </p:cNvSpPr>
                <p:nvPr/>
              </p:nvSpPr>
              <p:spPr bwMode="auto">
                <a:xfrm>
                  <a:off x="3424" y="2251"/>
                  <a:ext cx="180" cy="18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grpSp>
          <p:sp>
            <p:nvSpPr>
              <p:cNvPr id="10" name="Text Box 30"/>
              <p:cNvSpPr txBox="1">
                <a:spLocks noChangeArrowheads="1"/>
              </p:cNvSpPr>
              <p:nvPr/>
            </p:nvSpPr>
            <p:spPr bwMode="auto">
              <a:xfrm>
                <a:off x="4649" y="2387"/>
                <a:ext cx="11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400">
                    <a:solidFill>
                      <a:srgbClr val="FF0000"/>
                    </a:solidFill>
                  </a:rPr>
                  <a:t>Friuli Venezia Giulia</a:t>
                </a:r>
              </a:p>
            </p:txBody>
          </p:sp>
        </p:grpSp>
      </p:gr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504" y="706638"/>
            <a:ext cx="3964338" cy="907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508985" y="5882502"/>
            <a:ext cx="8172772" cy="646331"/>
          </a:xfrm>
          <a:prstGeom prst="rect">
            <a:avLst/>
          </a:prstGeom>
          <a:noFill/>
        </p:spPr>
        <p:txBody>
          <a:bodyPr wrap="square" rtlCol="0">
            <a:spAutoFit/>
          </a:bodyPr>
          <a:lstStyle/>
          <a:p>
            <a:pPr algn="just"/>
            <a:r>
              <a:rPr lang="en-US" dirty="0" err="1" smtClean="0"/>
              <a:t>Mappa</a:t>
            </a:r>
            <a:r>
              <a:rPr lang="en-US" dirty="0" smtClean="0"/>
              <a:t> </a:t>
            </a:r>
            <a:r>
              <a:rPr lang="en-US" dirty="0" err="1" smtClean="0"/>
              <a:t>delle</a:t>
            </a:r>
            <a:r>
              <a:rPr lang="en-US" dirty="0" smtClean="0"/>
              <a:t> </a:t>
            </a:r>
            <a:r>
              <a:rPr lang="en-US" dirty="0" err="1" smtClean="0"/>
              <a:t>stazioni</a:t>
            </a:r>
            <a:r>
              <a:rPr lang="en-US" dirty="0" smtClean="0"/>
              <a:t> </a:t>
            </a:r>
            <a:r>
              <a:rPr lang="en-US" dirty="0" err="1" smtClean="0"/>
              <a:t>accelerometriche</a:t>
            </a:r>
            <a:r>
              <a:rPr lang="en-US" dirty="0" smtClean="0"/>
              <a:t> </a:t>
            </a:r>
            <a:r>
              <a:rPr lang="en-US" dirty="0" err="1" smtClean="0"/>
              <a:t>presenti</a:t>
            </a:r>
            <a:r>
              <a:rPr lang="en-US" dirty="0" smtClean="0"/>
              <a:t> </a:t>
            </a:r>
            <a:r>
              <a:rPr lang="en-US" dirty="0" err="1" smtClean="0"/>
              <a:t>all’epoca</a:t>
            </a:r>
            <a:r>
              <a:rPr lang="en-US" dirty="0" smtClean="0"/>
              <a:t> del </a:t>
            </a:r>
            <a:r>
              <a:rPr lang="en-US" dirty="0" err="1" smtClean="0"/>
              <a:t>progetto</a:t>
            </a:r>
            <a:r>
              <a:rPr lang="en-US" dirty="0" smtClean="0"/>
              <a:t> con, </a:t>
            </a:r>
            <a:r>
              <a:rPr lang="en-US" dirty="0" err="1" smtClean="0"/>
              <a:t>cerchiate</a:t>
            </a:r>
            <a:r>
              <a:rPr lang="en-US" dirty="0" smtClean="0"/>
              <a:t>, le </a:t>
            </a:r>
            <a:r>
              <a:rPr lang="en-US" dirty="0" err="1" smtClean="0"/>
              <a:t>stazioni</a:t>
            </a:r>
            <a:r>
              <a:rPr lang="en-US" dirty="0" smtClean="0"/>
              <a:t> </a:t>
            </a:r>
            <a:r>
              <a:rPr lang="en-US" dirty="0" err="1" smtClean="0"/>
              <a:t>installate</a:t>
            </a:r>
            <a:r>
              <a:rPr lang="en-US" dirty="0" smtClean="0"/>
              <a:t> </a:t>
            </a:r>
            <a:r>
              <a:rPr lang="en-US" dirty="0" err="1" smtClean="0"/>
              <a:t>nell’ambito</a:t>
            </a:r>
            <a:r>
              <a:rPr lang="en-US" dirty="0" smtClean="0"/>
              <a:t> del </a:t>
            </a:r>
            <a:r>
              <a:rPr lang="en-US" dirty="0" err="1" smtClean="0"/>
              <a:t>progetto</a:t>
            </a:r>
            <a:r>
              <a:rPr lang="en-US" dirty="0" smtClean="0"/>
              <a:t> </a:t>
            </a:r>
            <a:r>
              <a:rPr lang="en-US" dirty="0" err="1" smtClean="0"/>
              <a:t>stesso</a:t>
            </a:r>
            <a:r>
              <a:rPr lang="en-US" dirty="0" smtClean="0"/>
              <a:t>.</a:t>
            </a:r>
            <a:endParaRPr lang="en-US" dirty="0"/>
          </a:p>
        </p:txBody>
      </p:sp>
    </p:spTree>
    <p:extLst>
      <p:ext uri="{BB962C8B-B14F-4D97-AF65-F5344CB8AC3E}">
        <p14:creationId xmlns:p14="http://schemas.microsoft.com/office/powerpoint/2010/main" val="2459530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oter Placeholder 3"/>
          <p:cNvSpPr>
            <a:spLocks noGrp="1"/>
          </p:cNvSpPr>
          <p:nvPr>
            <p:ph type="ftr" sz="quarter" idx="11"/>
          </p:nvPr>
        </p:nvSpPr>
        <p:spPr>
          <a:xfrm>
            <a:off x="3132138" y="594995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solidFill>
                  <a:schemeClr val="bg1"/>
                </a:solidFill>
                <a:ea typeface="ＭＳ Ｐゴシック" panose="020B0600070205080204" pitchFamily="34" charset="-128"/>
              </a:rPr>
              <a:t>Project HAREIA</a:t>
            </a:r>
          </a:p>
          <a:p>
            <a:pPr>
              <a:spcBef>
                <a:spcPct val="0"/>
              </a:spcBef>
              <a:buFontTx/>
              <a:buNone/>
            </a:pPr>
            <a:r>
              <a:rPr lang="de-AT" altLang="it-IT" sz="1400" smtClean="0">
                <a:solidFill>
                  <a:schemeClr val="bg1"/>
                </a:solidFill>
                <a:ea typeface="ＭＳ Ｐゴシック" panose="020B0600070205080204" pitchFamily="34" charset="-128"/>
              </a:rPr>
              <a:t>Historical and recent Earthquakes</a:t>
            </a:r>
          </a:p>
          <a:p>
            <a:pPr>
              <a:spcBef>
                <a:spcPct val="0"/>
              </a:spcBef>
              <a:buFontTx/>
              <a:buNone/>
            </a:pPr>
            <a:r>
              <a:rPr lang="de-AT" altLang="it-IT" sz="1400" smtClean="0">
                <a:solidFill>
                  <a:schemeClr val="bg1"/>
                </a:solidFill>
                <a:ea typeface="ＭＳ Ｐゴシック" panose="020B0600070205080204" pitchFamily="34" charset="-128"/>
              </a:rPr>
              <a:t>in Italy and Austria</a:t>
            </a:r>
          </a:p>
        </p:txBody>
      </p:sp>
      <p:pic>
        <p:nvPicPr>
          <p:cNvPr id="993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13" y="1479844"/>
            <a:ext cx="374491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688" y="3683294"/>
            <a:ext cx="15049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8"/>
          <p:cNvSpPr txBox="1">
            <a:spLocks noChangeArrowheads="1"/>
          </p:cNvSpPr>
          <p:nvPr/>
        </p:nvSpPr>
        <p:spPr bwMode="auto">
          <a:xfrm>
            <a:off x="1291778" y="789579"/>
            <a:ext cx="4330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400" dirty="0" smtClean="0">
                <a:effectLst>
                  <a:outerShdw blurRad="38100" dist="38100" dir="2700000" algn="tl">
                    <a:srgbClr val="000000">
                      <a:alpha val="43137"/>
                    </a:srgbClr>
                  </a:outerShdw>
                </a:effectLst>
                <a:latin typeface="+mn-lt"/>
              </a:rPr>
              <a:t>Kinemetrics </a:t>
            </a:r>
            <a:r>
              <a:rPr lang="it-IT" altLang="it-IT" sz="2400" dirty="0">
                <a:effectLst>
                  <a:outerShdw blurRad="38100" dist="38100" dir="2700000" algn="tl">
                    <a:srgbClr val="000000">
                      <a:alpha val="43137"/>
                    </a:srgbClr>
                  </a:outerShdw>
                </a:effectLst>
                <a:latin typeface="+mn-lt"/>
              </a:rPr>
              <a:t>Basalt accelerometer</a:t>
            </a:r>
          </a:p>
        </p:txBody>
      </p:sp>
      <p:sp>
        <p:nvSpPr>
          <p:cNvPr id="6" name="TextBox 5"/>
          <p:cNvSpPr txBox="1"/>
          <p:nvPr/>
        </p:nvSpPr>
        <p:spPr>
          <a:xfrm>
            <a:off x="562251" y="5532219"/>
            <a:ext cx="8172772" cy="646331"/>
          </a:xfrm>
          <a:prstGeom prst="rect">
            <a:avLst/>
          </a:prstGeom>
          <a:noFill/>
        </p:spPr>
        <p:txBody>
          <a:bodyPr wrap="square" rtlCol="0">
            <a:spAutoFit/>
          </a:bodyPr>
          <a:lstStyle/>
          <a:p>
            <a:pPr algn="just"/>
            <a:r>
              <a:rPr lang="en-US" dirty="0" err="1" smtClean="0"/>
              <a:t>L’accelerometro</a:t>
            </a:r>
            <a:r>
              <a:rPr lang="en-US" dirty="0" smtClean="0"/>
              <a:t> 24 bits, 3 </a:t>
            </a:r>
            <a:r>
              <a:rPr lang="en-US" dirty="0" err="1" smtClean="0"/>
              <a:t>canali</a:t>
            </a:r>
            <a:r>
              <a:rPr lang="en-US" dirty="0" smtClean="0"/>
              <a:t> di ultima </a:t>
            </a:r>
            <a:r>
              <a:rPr lang="en-US" dirty="0" err="1" smtClean="0"/>
              <a:t>generazione</a:t>
            </a:r>
            <a:r>
              <a:rPr lang="en-US" dirty="0" smtClean="0"/>
              <a:t> </a:t>
            </a:r>
            <a:r>
              <a:rPr lang="en-US" dirty="0" err="1" smtClean="0"/>
              <a:t>selezionato</a:t>
            </a:r>
            <a:r>
              <a:rPr lang="en-US" dirty="0" smtClean="0"/>
              <a:t> </a:t>
            </a:r>
            <a:r>
              <a:rPr lang="en-US" dirty="0" err="1" smtClean="0"/>
              <a:t>nell’ambito</a:t>
            </a:r>
            <a:r>
              <a:rPr lang="en-US" dirty="0" smtClean="0"/>
              <a:t> del </a:t>
            </a:r>
            <a:r>
              <a:rPr lang="en-US" dirty="0" err="1" smtClean="0"/>
              <a:t>progetto</a:t>
            </a:r>
            <a:r>
              <a:rPr lang="en-US" dirty="0" smtClean="0"/>
              <a:t> HAREIA. In basso un </a:t>
            </a:r>
            <a:r>
              <a:rPr lang="en-US" dirty="0" err="1" smtClean="0"/>
              <a:t>sensore</a:t>
            </a:r>
            <a:r>
              <a:rPr lang="en-US" dirty="0" smtClean="0"/>
              <a:t> </a:t>
            </a:r>
            <a:r>
              <a:rPr lang="en-US" dirty="0" err="1" smtClean="0"/>
              <a:t>accelerometrico</a:t>
            </a:r>
            <a:r>
              <a:rPr lang="en-US" dirty="0" smtClean="0"/>
              <a:t> </a:t>
            </a:r>
            <a:r>
              <a:rPr lang="en-US" dirty="0" err="1" smtClean="0"/>
              <a:t>EpiSensor</a:t>
            </a:r>
            <a:r>
              <a:rPr lang="en-US" dirty="0"/>
              <a:t>.</a:t>
            </a:r>
          </a:p>
        </p:txBody>
      </p:sp>
      <p:sp>
        <p:nvSpPr>
          <p:cNvPr id="7" name="Text Box 8"/>
          <p:cNvSpPr txBox="1">
            <a:spLocks noChangeArrowheads="1"/>
          </p:cNvSpPr>
          <p:nvPr/>
        </p:nvSpPr>
        <p:spPr bwMode="auto">
          <a:xfrm>
            <a:off x="3966638" y="4670909"/>
            <a:ext cx="48345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400" dirty="0" smtClean="0">
                <a:effectLst>
                  <a:outerShdw blurRad="38100" dist="38100" dir="2700000" algn="tl">
                    <a:srgbClr val="000000">
                      <a:alpha val="43137"/>
                    </a:srgbClr>
                  </a:outerShdw>
                </a:effectLst>
                <a:latin typeface="+mn-lt"/>
              </a:rPr>
              <a:t>Kinemetrics EpiSensor </a:t>
            </a:r>
            <a:r>
              <a:rPr lang="it-IT" altLang="it-IT" sz="2400" dirty="0">
                <a:effectLst>
                  <a:outerShdw blurRad="38100" dist="38100" dir="2700000" algn="tl">
                    <a:srgbClr val="000000">
                      <a:alpha val="43137"/>
                    </a:srgbClr>
                  </a:outerShdw>
                </a:effectLst>
                <a:latin typeface="+mn-lt"/>
              </a:rPr>
              <a:t>accelerometer</a:t>
            </a:r>
          </a:p>
        </p:txBody>
      </p:sp>
    </p:spTree>
    <p:extLst>
      <p:ext uri="{BB962C8B-B14F-4D97-AF65-F5344CB8AC3E}">
        <p14:creationId xmlns:p14="http://schemas.microsoft.com/office/powerpoint/2010/main" val="29535336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oter Placeholder 3"/>
          <p:cNvSpPr>
            <a:spLocks noGrp="1"/>
          </p:cNvSpPr>
          <p:nvPr>
            <p:ph type="ftr" sz="quarter" idx="11"/>
          </p:nvPr>
        </p:nvSpPr>
        <p:spPr>
          <a:xfrm>
            <a:off x="3132138" y="6021388"/>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solidFill>
                  <a:schemeClr val="bg1"/>
                </a:solidFill>
                <a:ea typeface="ＭＳ Ｐゴシック" panose="020B0600070205080204" pitchFamily="34" charset="-128"/>
              </a:rPr>
              <a:t>Project HAREIA</a:t>
            </a:r>
          </a:p>
          <a:p>
            <a:pPr>
              <a:spcBef>
                <a:spcPct val="0"/>
              </a:spcBef>
              <a:buFontTx/>
              <a:buNone/>
            </a:pPr>
            <a:r>
              <a:rPr lang="de-AT" altLang="it-IT" sz="1400" smtClean="0">
                <a:solidFill>
                  <a:schemeClr val="bg1"/>
                </a:solidFill>
                <a:ea typeface="ＭＳ Ｐゴシック" panose="020B0600070205080204" pitchFamily="34" charset="-128"/>
              </a:rPr>
              <a:t>Historical and recent Earthquakes</a:t>
            </a:r>
          </a:p>
          <a:p>
            <a:pPr>
              <a:spcBef>
                <a:spcPct val="0"/>
              </a:spcBef>
              <a:buFontTx/>
              <a:buNone/>
            </a:pPr>
            <a:r>
              <a:rPr lang="de-AT" altLang="it-IT" sz="1400" smtClean="0">
                <a:solidFill>
                  <a:schemeClr val="bg1"/>
                </a:solidFill>
                <a:ea typeface="ＭＳ Ｐゴシック" panose="020B0600070205080204" pitchFamily="34" charset="-128"/>
              </a:rPr>
              <a:t>in Italy and Austria</a:t>
            </a:r>
          </a:p>
        </p:txBody>
      </p:sp>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325" y="581534"/>
            <a:ext cx="6598608" cy="49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493552" y="5698222"/>
            <a:ext cx="8172772" cy="646331"/>
          </a:xfrm>
          <a:prstGeom prst="rect">
            <a:avLst/>
          </a:prstGeom>
          <a:noFill/>
        </p:spPr>
        <p:txBody>
          <a:bodyPr wrap="square" rtlCol="0">
            <a:spAutoFit/>
          </a:bodyPr>
          <a:lstStyle/>
          <a:p>
            <a:pPr algn="just"/>
            <a:r>
              <a:rPr lang="en-US" dirty="0" smtClean="0"/>
              <a:t>I 12 </a:t>
            </a:r>
            <a:r>
              <a:rPr lang="en-US" dirty="0" err="1" smtClean="0"/>
              <a:t>accelerometri</a:t>
            </a:r>
            <a:r>
              <a:rPr lang="en-US" dirty="0" smtClean="0"/>
              <a:t>, prima </a:t>
            </a:r>
            <a:r>
              <a:rPr lang="en-US" dirty="0" err="1" smtClean="0"/>
              <a:t>dell’installazione</a:t>
            </a:r>
            <a:r>
              <a:rPr lang="en-US" dirty="0" smtClean="0"/>
              <a:t> definitive </a:t>
            </a:r>
            <a:r>
              <a:rPr lang="en-US" dirty="0" err="1" smtClean="0"/>
              <a:t>sulcampo</a:t>
            </a:r>
            <a:r>
              <a:rPr lang="en-US" dirty="0" smtClean="0"/>
              <a:t>, </a:t>
            </a:r>
            <a:r>
              <a:rPr lang="en-US" dirty="0" err="1" smtClean="0"/>
              <a:t>installati</a:t>
            </a:r>
            <a:r>
              <a:rPr lang="en-US" dirty="0" smtClean="0"/>
              <a:t> </a:t>
            </a:r>
            <a:r>
              <a:rPr lang="en-US" dirty="0" err="1" smtClean="0"/>
              <a:t>sul</a:t>
            </a:r>
            <a:r>
              <a:rPr lang="en-US" dirty="0" smtClean="0"/>
              <a:t> </a:t>
            </a:r>
            <a:r>
              <a:rPr lang="en-US" dirty="0" err="1" smtClean="0"/>
              <a:t>plinto</a:t>
            </a:r>
            <a:r>
              <a:rPr lang="en-US" dirty="0" smtClean="0"/>
              <a:t> </a:t>
            </a:r>
            <a:r>
              <a:rPr lang="en-US" dirty="0" err="1" smtClean="0"/>
              <a:t>della</a:t>
            </a:r>
            <a:r>
              <a:rPr lang="en-US" dirty="0" smtClean="0"/>
              <a:t> galleria del Conrad Observatory per la </a:t>
            </a:r>
            <a:r>
              <a:rPr lang="en-US" dirty="0" err="1" smtClean="0"/>
              <a:t>prova</a:t>
            </a:r>
            <a:r>
              <a:rPr lang="en-US" dirty="0" smtClean="0"/>
              <a:t> di </a:t>
            </a:r>
            <a:r>
              <a:rPr lang="en-US" dirty="0" err="1" smtClean="0"/>
              <a:t>rumore</a:t>
            </a:r>
            <a:r>
              <a:rPr lang="en-US" dirty="0" smtClean="0"/>
              <a:t> </a:t>
            </a:r>
            <a:r>
              <a:rPr lang="en-US" dirty="0" err="1" smtClean="0"/>
              <a:t>strumentale</a:t>
            </a:r>
            <a:r>
              <a:rPr lang="en-US" dirty="0" smtClean="0"/>
              <a:t>.</a:t>
            </a:r>
            <a:endParaRPr lang="en-US" dirty="0"/>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116" y="4572000"/>
            <a:ext cx="2186713" cy="883096"/>
          </a:xfrm>
          <a:prstGeom prst="rect">
            <a:avLst/>
          </a:prstGeom>
        </p:spPr>
      </p:pic>
    </p:spTree>
    <p:extLst>
      <p:ext uri="{BB962C8B-B14F-4D97-AF65-F5344CB8AC3E}">
        <p14:creationId xmlns:p14="http://schemas.microsoft.com/office/powerpoint/2010/main" val="24603346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Conrad_Basa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051313"/>
            <a:ext cx="38893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5"/>
          <p:cNvSpPr txBox="1">
            <a:spLocks noChangeArrowheads="1"/>
          </p:cNvSpPr>
          <p:nvPr/>
        </p:nvSpPr>
        <p:spPr bwMode="auto">
          <a:xfrm>
            <a:off x="1619250" y="475050"/>
            <a:ext cx="4856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400">
                <a:solidFill>
                  <a:schemeClr val="bg1"/>
                </a:solidFill>
              </a:rPr>
              <a:t>Basalts test in the Conrad observatory</a:t>
            </a:r>
            <a:endParaRPr lang="it-IT" altLang="it-IT" sz="2400">
              <a:solidFill>
                <a:schemeClr val="bg1"/>
              </a:solidFill>
            </a:endParaRPr>
          </a:p>
        </p:txBody>
      </p:sp>
      <p:pic>
        <p:nvPicPr>
          <p:cNvPr id="101380" name="Picture 7" descr="0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925" y="4146938"/>
            <a:ext cx="25923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11" descr="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978288"/>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12" descr="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3738" y="2635638"/>
            <a:ext cx="2830512"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3" descr="0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9775" y="3643700"/>
            <a:ext cx="16319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6187" y="5431882"/>
            <a:ext cx="2695421" cy="1088535"/>
          </a:xfrm>
          <a:prstGeom prst="rect">
            <a:avLst/>
          </a:prstGeom>
        </p:spPr>
      </p:pic>
    </p:spTree>
    <p:extLst>
      <p:ext uri="{BB962C8B-B14F-4D97-AF65-F5344CB8AC3E}">
        <p14:creationId xmlns:p14="http://schemas.microsoft.com/office/powerpoint/2010/main" val="225135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p:cNvSpPr txBox="1">
            <a:spLocks noChangeArrowheads="1"/>
          </p:cNvSpPr>
          <p:nvPr/>
        </p:nvSpPr>
        <p:spPr bwMode="auto">
          <a:xfrm>
            <a:off x="1619250" y="981075"/>
            <a:ext cx="4856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400">
                <a:solidFill>
                  <a:schemeClr val="bg1"/>
                </a:solidFill>
              </a:rPr>
              <a:t>Basalts test in the Conrad observatory</a:t>
            </a:r>
            <a:endParaRPr lang="it-IT" altLang="it-IT" sz="2400">
              <a:solidFill>
                <a:schemeClr val="bg1"/>
              </a:solidFill>
            </a:endParaRPr>
          </a:p>
        </p:txBody>
      </p:sp>
      <p:pic>
        <p:nvPicPr>
          <p:cNvPr id="103427" name="Picture 5" descr="Moni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23252"/>
            <a:ext cx="540067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6" descr="basalt_test_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4350" y="1443038"/>
            <a:ext cx="31686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42840" y="5314842"/>
            <a:ext cx="8172772" cy="1200329"/>
          </a:xfrm>
          <a:prstGeom prst="rect">
            <a:avLst/>
          </a:prstGeom>
          <a:noFill/>
        </p:spPr>
        <p:txBody>
          <a:bodyPr wrap="square" rtlCol="0">
            <a:spAutoFit/>
          </a:bodyPr>
          <a:lstStyle/>
          <a:p>
            <a:pPr algn="just"/>
            <a:r>
              <a:rPr lang="en-US" dirty="0" err="1" smtClean="0"/>
              <a:t>Registrazione</a:t>
            </a:r>
            <a:r>
              <a:rPr lang="en-US" dirty="0" smtClean="0"/>
              <a:t> di </a:t>
            </a:r>
            <a:r>
              <a:rPr lang="en-US" dirty="0" err="1"/>
              <a:t>r</a:t>
            </a:r>
            <a:r>
              <a:rPr lang="en-US" dirty="0" err="1" smtClean="0"/>
              <a:t>umore</a:t>
            </a:r>
            <a:r>
              <a:rPr lang="en-US" dirty="0" smtClean="0"/>
              <a:t> </a:t>
            </a:r>
            <a:r>
              <a:rPr lang="en-US" dirty="0" err="1" smtClean="0"/>
              <a:t>ambientale</a:t>
            </a:r>
            <a:r>
              <a:rPr lang="en-US" dirty="0" smtClean="0"/>
              <a:t>. </a:t>
            </a:r>
            <a:r>
              <a:rPr lang="en-US" dirty="0" err="1" smtClean="0"/>
              <a:t>Sono</a:t>
            </a:r>
            <a:r>
              <a:rPr lang="en-US" dirty="0" smtClean="0"/>
              <a:t> </a:t>
            </a:r>
            <a:r>
              <a:rPr lang="en-US" dirty="0" err="1" smtClean="0"/>
              <a:t>riportate</a:t>
            </a:r>
            <a:r>
              <a:rPr lang="en-US" dirty="0" smtClean="0"/>
              <a:t> le 36 </a:t>
            </a:r>
            <a:r>
              <a:rPr lang="en-US" dirty="0" err="1" smtClean="0"/>
              <a:t>tracce</a:t>
            </a:r>
            <a:r>
              <a:rPr lang="en-US" dirty="0" smtClean="0"/>
              <a:t> relative </a:t>
            </a:r>
            <a:r>
              <a:rPr lang="en-US" dirty="0" err="1" smtClean="0"/>
              <a:t>ai</a:t>
            </a:r>
            <a:r>
              <a:rPr lang="en-US" dirty="0" smtClean="0"/>
              <a:t> 12 </a:t>
            </a:r>
            <a:r>
              <a:rPr lang="en-US" dirty="0" err="1" smtClean="0"/>
              <a:t>accelerometri</a:t>
            </a:r>
            <a:r>
              <a:rPr lang="en-US" dirty="0" smtClean="0"/>
              <a:t> </a:t>
            </a:r>
            <a:r>
              <a:rPr lang="en-US" dirty="0" err="1" smtClean="0"/>
              <a:t>installati</a:t>
            </a:r>
            <a:r>
              <a:rPr lang="en-US" dirty="0" smtClean="0"/>
              <a:t> </a:t>
            </a:r>
            <a:r>
              <a:rPr lang="en-US" dirty="0" err="1" smtClean="0"/>
              <a:t>sul</a:t>
            </a:r>
            <a:r>
              <a:rPr lang="en-US" dirty="0" smtClean="0"/>
              <a:t> </a:t>
            </a:r>
            <a:r>
              <a:rPr lang="en-US" dirty="0" err="1" smtClean="0"/>
              <a:t>plinto</a:t>
            </a:r>
            <a:r>
              <a:rPr lang="en-US" dirty="0"/>
              <a:t> </a:t>
            </a:r>
            <a:r>
              <a:rPr lang="en-US" dirty="0" smtClean="0"/>
              <a:t>(</a:t>
            </a:r>
            <a:r>
              <a:rPr lang="en-US" dirty="0" err="1" smtClean="0"/>
              <a:t>sinistra</a:t>
            </a:r>
            <a:r>
              <a:rPr lang="en-US" dirty="0" smtClean="0"/>
              <a:t>). Sulla </a:t>
            </a:r>
            <a:r>
              <a:rPr lang="en-US" dirty="0" err="1" smtClean="0"/>
              <a:t>destra</a:t>
            </a:r>
            <a:r>
              <a:rPr lang="en-US" dirty="0" smtClean="0"/>
              <a:t> </a:t>
            </a:r>
            <a:r>
              <a:rPr lang="en-US" dirty="0" err="1" smtClean="0"/>
              <a:t>il</a:t>
            </a:r>
            <a:r>
              <a:rPr lang="en-US" dirty="0" smtClean="0"/>
              <a:t> </a:t>
            </a:r>
            <a:r>
              <a:rPr lang="en-US" dirty="0" err="1" smtClean="0"/>
              <a:t>confronto</a:t>
            </a:r>
            <a:r>
              <a:rPr lang="en-US" dirty="0" smtClean="0"/>
              <a:t> </a:t>
            </a:r>
            <a:r>
              <a:rPr lang="en-US" dirty="0" err="1" smtClean="0"/>
              <a:t>delle</a:t>
            </a:r>
            <a:r>
              <a:rPr lang="en-US" dirty="0" smtClean="0"/>
              <a:t> </a:t>
            </a:r>
            <a:r>
              <a:rPr lang="en-US" dirty="0" err="1" smtClean="0"/>
              <a:t>tracce</a:t>
            </a:r>
            <a:r>
              <a:rPr lang="en-US" dirty="0" smtClean="0"/>
              <a:t> relative </a:t>
            </a:r>
            <a:r>
              <a:rPr lang="en-US" dirty="0" err="1" smtClean="0"/>
              <a:t>alle</a:t>
            </a:r>
            <a:r>
              <a:rPr lang="en-US" dirty="0" smtClean="0"/>
              <a:t> </a:t>
            </a:r>
            <a:r>
              <a:rPr lang="en-US" dirty="0" err="1" smtClean="0"/>
              <a:t>componenti</a:t>
            </a:r>
            <a:r>
              <a:rPr lang="en-US" dirty="0" smtClean="0"/>
              <a:t> NS </a:t>
            </a:r>
            <a:r>
              <a:rPr lang="en-US" dirty="0" err="1" smtClean="0"/>
              <a:t>registrate</a:t>
            </a:r>
            <a:r>
              <a:rPr lang="en-US" dirty="0" smtClean="0"/>
              <a:t> in </a:t>
            </a:r>
            <a:r>
              <a:rPr lang="en-US" dirty="0" err="1" smtClean="0"/>
              <a:t>occasione</a:t>
            </a:r>
            <a:r>
              <a:rPr lang="en-US" dirty="0" smtClean="0"/>
              <a:t> di un </a:t>
            </a:r>
            <a:r>
              <a:rPr lang="en-US" dirty="0" err="1" smtClean="0"/>
              <a:t>eventino</a:t>
            </a:r>
            <a:r>
              <a:rPr lang="en-US" dirty="0" smtClean="0"/>
              <a:t> </a:t>
            </a:r>
            <a:r>
              <a:rPr lang="en-US" dirty="0" err="1" smtClean="0"/>
              <a:t>avvenuto</a:t>
            </a:r>
            <a:r>
              <a:rPr lang="en-US" dirty="0" smtClean="0"/>
              <a:t> non </a:t>
            </a:r>
            <a:r>
              <a:rPr lang="en-US" dirty="0" err="1" smtClean="0"/>
              <a:t>lontano</a:t>
            </a:r>
            <a:r>
              <a:rPr lang="en-US" dirty="0" smtClean="0"/>
              <a:t> </a:t>
            </a:r>
            <a:r>
              <a:rPr lang="en-US" dirty="0" err="1" smtClean="0"/>
              <a:t>dall’osservatorio</a:t>
            </a:r>
            <a:r>
              <a:rPr lang="en-US" dirty="0" smtClean="0"/>
              <a:t>.   </a:t>
            </a:r>
            <a:endParaRPr lang="en-US" dirty="0"/>
          </a:p>
        </p:txBody>
      </p:sp>
    </p:spTree>
    <p:extLst>
      <p:ext uri="{BB962C8B-B14F-4D97-AF65-F5344CB8AC3E}">
        <p14:creationId xmlns:p14="http://schemas.microsoft.com/office/powerpoint/2010/main" val="42213835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59" y="1196975"/>
            <a:ext cx="7056438"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5475" name="Text Box 5"/>
          <p:cNvSpPr txBox="1">
            <a:spLocks noChangeArrowheads="1"/>
          </p:cNvSpPr>
          <p:nvPr/>
        </p:nvSpPr>
        <p:spPr bwMode="auto">
          <a:xfrm>
            <a:off x="1844480" y="724019"/>
            <a:ext cx="4921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it-IT" sz="2400" dirty="0">
                <a:latin typeface="+mn-lt"/>
              </a:rPr>
              <a:t>Basalts test in the Conrad observatory</a:t>
            </a:r>
            <a:endParaRPr lang="it-IT" altLang="it-IT" sz="2400" dirty="0">
              <a:latin typeface="+mn-lt"/>
            </a:endParaRPr>
          </a:p>
        </p:txBody>
      </p:sp>
      <p:pic>
        <p:nvPicPr>
          <p:cNvPr id="105476" name="Picture 6" descr="ZA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6250" y="1196975"/>
            <a:ext cx="508000" cy="673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5477" name="Rectangle 7"/>
          <p:cNvSpPr>
            <a:spLocks noChangeArrowheads="1"/>
          </p:cNvSpPr>
          <p:nvPr/>
        </p:nvSpPr>
        <p:spPr bwMode="auto">
          <a:xfrm>
            <a:off x="223367" y="5735921"/>
            <a:ext cx="87824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000" dirty="0">
                <a:latin typeface="+mn-lt"/>
              </a:rPr>
              <a:t>Power Spectral Density (PSD) </a:t>
            </a:r>
            <a:r>
              <a:rPr lang="it-IT" altLang="it-IT" sz="2000" dirty="0" smtClean="0">
                <a:latin typeface="+mn-lt"/>
              </a:rPr>
              <a:t>relative 9 delle tracce riportate nella slide precedente</a:t>
            </a:r>
            <a:endParaRPr lang="it-IT" altLang="it-IT" sz="2000" dirty="0">
              <a:latin typeface="+mn-lt"/>
            </a:endParaRPr>
          </a:p>
        </p:txBody>
      </p:sp>
    </p:spTree>
    <p:extLst>
      <p:ext uri="{BB962C8B-B14F-4D97-AF65-F5344CB8AC3E}">
        <p14:creationId xmlns:p14="http://schemas.microsoft.com/office/powerpoint/2010/main" val="27784784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358" y="1180453"/>
            <a:ext cx="7020149" cy="43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6" descr="ZA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7121" y="793750"/>
            <a:ext cx="508000" cy="673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5" name="Rectangle 7"/>
          <p:cNvSpPr>
            <a:spLocks noChangeArrowheads="1"/>
          </p:cNvSpPr>
          <p:nvPr/>
        </p:nvSpPr>
        <p:spPr bwMode="auto">
          <a:xfrm>
            <a:off x="2124075" y="836613"/>
            <a:ext cx="426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000">
                <a:solidFill>
                  <a:schemeClr val="bg1"/>
                </a:solidFill>
              </a:rPr>
              <a:t>Power Spectral Density (PSD) analisys </a:t>
            </a:r>
          </a:p>
        </p:txBody>
      </p:sp>
      <p:sp>
        <p:nvSpPr>
          <p:cNvPr id="5" name="Rectangle 7"/>
          <p:cNvSpPr>
            <a:spLocks noChangeArrowheads="1"/>
          </p:cNvSpPr>
          <p:nvPr/>
        </p:nvSpPr>
        <p:spPr bwMode="auto">
          <a:xfrm>
            <a:off x="223367" y="5735921"/>
            <a:ext cx="87824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000" dirty="0">
                <a:latin typeface="+mn-lt"/>
              </a:rPr>
              <a:t>Power Spectral Density (PSD) </a:t>
            </a:r>
            <a:r>
              <a:rPr lang="it-IT" altLang="it-IT" sz="2000" dirty="0" smtClean="0">
                <a:latin typeface="+mn-lt"/>
              </a:rPr>
              <a:t>relative 9 delle tracce riportate nella slide precedente</a:t>
            </a:r>
            <a:endParaRPr lang="it-IT" altLang="it-IT" sz="2000" dirty="0">
              <a:latin typeface="+mn-lt"/>
            </a:endParaRPr>
          </a:p>
        </p:txBody>
      </p:sp>
    </p:spTree>
    <p:extLst>
      <p:ext uri="{BB962C8B-B14F-4D97-AF65-F5344CB8AC3E}">
        <p14:creationId xmlns:p14="http://schemas.microsoft.com/office/powerpoint/2010/main" val="3554141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80" y="2090967"/>
            <a:ext cx="38100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484784"/>
            <a:ext cx="26289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349" y="1909197"/>
            <a:ext cx="381635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10"/>
          <p:cNvSpPr>
            <a:spLocks noChangeArrowheads="1"/>
          </p:cNvSpPr>
          <p:nvPr/>
        </p:nvSpPr>
        <p:spPr bwMode="auto">
          <a:xfrm>
            <a:off x="798513" y="1060450"/>
            <a:ext cx="4071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 typeface="Wingdings" panose="05000000000000000000" pitchFamily="2" charset="2"/>
              <a:buNone/>
            </a:pPr>
            <a:r>
              <a:rPr lang="en-US" altLang="it-IT" sz="1400"/>
              <a:t>Systemgehäuse mit Glasplatte Überspannungsschutzelementen</a:t>
            </a:r>
          </a:p>
        </p:txBody>
      </p:sp>
    </p:spTree>
    <p:extLst>
      <p:ext uri="{BB962C8B-B14F-4D97-AF65-F5344CB8AC3E}">
        <p14:creationId xmlns:p14="http://schemas.microsoft.com/office/powerpoint/2010/main" val="877078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457200" y="1195388"/>
            <a:ext cx="8229600" cy="288925"/>
          </a:xfrm>
        </p:spPr>
        <p:txBody>
          <a:bodyPr>
            <a:noAutofit/>
          </a:bodyPr>
          <a:lstStyle/>
          <a:p>
            <a:r>
              <a:rPr lang="de-DE" altLang="it-IT" sz="1800" smtClean="0">
                <a:latin typeface="Tahoma" panose="020B0604030504040204" pitchFamily="34" charset="0"/>
              </a:rPr>
              <a:t>Installation der Stationen</a:t>
            </a:r>
            <a:endParaRPr lang="de-AT" altLang="it-IT" sz="1800" smtClean="0">
              <a:latin typeface="Tahoma" panose="020B0604030504040204" pitchFamily="34" charset="0"/>
            </a:endParaRPr>
          </a:p>
        </p:txBody>
      </p:sp>
      <p:pic>
        <p:nvPicPr>
          <p:cNvPr id="110596" name="Picture 4" descr="DSCN11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5038"/>
            <a:ext cx="3660775"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5" descr="DSCN11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205038"/>
            <a:ext cx="3660775"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7210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467544" y="836712"/>
            <a:ext cx="8229600" cy="288925"/>
          </a:xfrm>
        </p:spPr>
        <p:txBody>
          <a:bodyPr/>
          <a:lstStyle/>
          <a:p>
            <a:r>
              <a:rPr lang="de-DE" altLang="it-IT" sz="1400" dirty="0" smtClean="0">
                <a:latin typeface="Tahoma" panose="020B0604030504040204" pitchFamily="34" charset="0"/>
              </a:rPr>
              <a:t>Station in Namlos / Tirol</a:t>
            </a:r>
            <a:endParaRPr lang="de-AT" altLang="it-IT" sz="1400" dirty="0" smtClean="0">
              <a:latin typeface="Tahoma" panose="020B0604030504040204" pitchFamily="34" charset="0"/>
            </a:endParaRP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3622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6"/>
          <p:cNvSpPr txBox="1">
            <a:spLocks noChangeArrowheads="1"/>
          </p:cNvSpPr>
          <p:nvPr/>
        </p:nvSpPr>
        <p:spPr bwMode="auto">
          <a:xfrm>
            <a:off x="1001737" y="5914678"/>
            <a:ext cx="6580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de-DE" altLang="it-IT" sz="1400" dirty="0"/>
              <a:t>    Seismische Station im Rathaus der Gemeinde Namlos mit Bürgermeister Walter Zobel</a:t>
            </a:r>
            <a:endParaRPr lang="de-AT" altLang="it-IT" sz="1400" dirty="0"/>
          </a:p>
        </p:txBody>
      </p:sp>
    </p:spTree>
    <p:extLst>
      <p:ext uri="{BB962C8B-B14F-4D97-AF65-F5344CB8AC3E}">
        <p14:creationId xmlns:p14="http://schemas.microsoft.com/office/powerpoint/2010/main" val="17830548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4</a:t>
            </a:fld>
            <a:endParaRPr lang="en-US" dirty="0"/>
          </a:p>
        </p:txBody>
      </p:sp>
      <mc:AlternateContent xmlns:mc="http://schemas.openxmlformats.org/markup-compatibility/2006" xmlns:a14="http://schemas.microsoft.com/office/drawing/2010/main">
        <mc:Choice Requires="a14">
          <p:sp>
            <p:nvSpPr>
              <p:cNvPr id="4" name="Rectangle 3"/>
              <p:cNvSpPr/>
              <p:nvPr/>
            </p:nvSpPr>
            <p:spPr>
              <a:xfrm>
                <a:off x="103518" y="692867"/>
                <a:ext cx="8885208" cy="1754326"/>
              </a:xfrm>
              <a:prstGeom prst="rect">
                <a:avLst/>
              </a:prstGeom>
            </p:spPr>
            <p:txBody>
              <a:bodyPr wrap="square">
                <a:spAutoFit/>
              </a:bodyPr>
              <a:lstStyle/>
              <a:p>
                <a:pPr algn="just"/>
                <a:r>
                  <a:rPr lang="it-IT" dirty="0"/>
                  <a:t>Il segnale irradiato da una </a:t>
                </a:r>
                <a:r>
                  <a:rPr lang="it-IT" dirty="0" smtClean="0"/>
                  <a:t>sorgente </a:t>
                </a:r>
                <a:r>
                  <a:rPr lang="it-IT" dirty="0"/>
                  <a:t>sismica, che si tratti di un'esplosione o di una rottura a taglio, di solito è </a:t>
                </a:r>
                <a:r>
                  <a:rPr lang="it-IT" dirty="0" smtClean="0"/>
                  <a:t>una step function in </a:t>
                </a:r>
                <a:r>
                  <a:rPr lang="it-IT" dirty="0"/>
                  <a:t>spostamento più o meno complicata o impulso di velocità di durata </a:t>
                </a:r>
                <a:r>
                  <a:rPr lang="it-IT" dirty="0" smtClean="0"/>
                  <a:t>finita da </a:t>
                </a:r>
                <a:r>
                  <a:rPr lang="it-IT" dirty="0"/>
                  <a:t>millisecondi a qualche minuto al </a:t>
                </a:r>
                <a:r>
                  <a:rPr lang="it-IT" dirty="0" smtClean="0"/>
                  <a:t>massimo.</a:t>
                </a:r>
              </a:p>
              <a:p>
                <a:pPr algn="just"/>
                <a:r>
                  <a:rPr lang="it-IT" dirty="0" smtClean="0"/>
                  <a:t> Secondo il </a:t>
                </a:r>
                <a:r>
                  <a:rPr lang="it-IT" dirty="0"/>
                  <a:t>teorema di Fourier </a:t>
                </a:r>
                <a:r>
                  <a:rPr lang="it-IT" dirty="0" smtClean="0"/>
                  <a:t>qualsiasi arbitraria </a:t>
                </a:r>
                <a:r>
                  <a:rPr lang="it-IT" dirty="0"/>
                  <a:t>funzione transiente f(t</a:t>
                </a:r>
                <a:r>
                  <a:rPr lang="it-IT" dirty="0" smtClean="0"/>
                  <a:t>) </a:t>
                </a:r>
                <a:r>
                  <a:rPr lang="it-IT" dirty="0"/>
                  <a:t>nel dominio </a:t>
                </a:r>
                <a:r>
                  <a:rPr lang="it-IT" dirty="0" smtClean="0"/>
                  <a:t>dei tempi può </a:t>
                </a:r>
                <a:r>
                  <a:rPr lang="it-IT" dirty="0"/>
                  <a:t>essere </a:t>
                </a:r>
                <a:r>
                  <a:rPr lang="it-IT" dirty="0" smtClean="0"/>
                  <a:t>rappresentata da </a:t>
                </a:r>
                <a:r>
                  <a:rPr lang="it-IT" dirty="0"/>
                  <a:t>una funzione equivalente </a:t>
                </a:r>
                <a:r>
                  <a:rPr lang="it-IT" dirty="0" smtClean="0"/>
                  <a:t>F(</a:t>
                </a:r>
                <a14:m>
                  <m:oMath xmlns:m="http://schemas.openxmlformats.org/officeDocument/2006/math">
                    <m:r>
                      <a:rPr lang="en-US" i="1">
                        <a:latin typeface="Cambria Math" panose="02040503050406030204" pitchFamily="18" charset="0"/>
                        <a:ea typeface="Cambria Math" panose="02040503050406030204" pitchFamily="18" charset="0"/>
                      </a:rPr>
                      <m:t>𝜔</m:t>
                    </m:r>
                  </m:oMath>
                </a14:m>
                <a:r>
                  <a:rPr lang="it-IT" dirty="0"/>
                  <a:t>) nel dominio della frequenza, </a:t>
                </a:r>
                <a:r>
                  <a:rPr lang="it-IT" dirty="0" smtClean="0"/>
                  <a:t> cioè la </a:t>
                </a:r>
                <a:r>
                  <a:rPr lang="it-IT" dirty="0"/>
                  <a:t>trasformata di Fourier di f (t). </a:t>
                </a:r>
                <a:r>
                  <a:rPr lang="it-IT" dirty="0" smtClean="0"/>
                  <a:t>Valgono </a:t>
                </a:r>
                <a:r>
                  <a:rPr lang="it-IT" dirty="0"/>
                  <a:t>le seguenti relazioni</a:t>
                </a:r>
                <a:r>
                  <a:rPr lang="it-IT" dirty="0" smtClean="0"/>
                  <a:t>:</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03518" y="692867"/>
                <a:ext cx="8885208" cy="1754326"/>
              </a:xfrm>
              <a:prstGeom prst="rect">
                <a:avLst/>
              </a:prstGeom>
              <a:blipFill>
                <a:blip r:embed="rId2"/>
                <a:stretch>
                  <a:fillRect l="-617" t="-2091" r="-480"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787018" y="2894159"/>
                <a:ext cx="3518207" cy="8095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e>
                          </m:d>
                        </m:e>
                        <m:sup>
                          <m:r>
                            <a:rPr lang="en-US" b="0" i="1" smtClean="0">
                              <a:latin typeface="Cambria Math" panose="02040503050406030204" pitchFamily="18" charset="0"/>
                            </a:rPr>
                            <m:t>−</m:t>
                          </m:r>
                          <m:r>
                            <a:rPr lang="en-US" b="0" i="1" smtClean="0">
                              <a:latin typeface="Cambria Math" panose="02040503050406030204" pitchFamily="18" charset="0"/>
                            </a:rPr>
                            <m:t>1</m:t>
                          </m:r>
                        </m:sup>
                      </m:sSup>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m:t>
                          </m:r>
                        </m:sup>
                        <m:e>
                          <m:r>
                            <m:rPr>
                              <m:sty m:val="p"/>
                            </m:rPr>
                            <a:rPr lang="en-US" b="0" i="0" smtClean="0">
                              <a:latin typeface="Cambria Math" panose="02040503050406030204" pitchFamily="18" charset="0"/>
                            </a:rPr>
                            <m:t>F</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r>
                            <m:rPr>
                              <m:sty m:val="p"/>
                            </m:rPr>
                            <a:rPr lang="en-US" b="0" i="0" smtClean="0">
                              <a:latin typeface="Cambria Math" panose="02040503050406030204" pitchFamily="18" charset="0"/>
                            </a:rPr>
                            <m:t>exp</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𝜔</m:t>
                          </m:r>
                        </m:e>
                      </m:nary>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787018" y="2894159"/>
                <a:ext cx="3518207" cy="8095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55920" y="3874664"/>
                <a:ext cx="5062603" cy="597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𝑒𝑥𝑝</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rPr>
                            <m:t>𝑑𝑡</m:t>
                          </m:r>
                        </m:e>
                      </m:nary>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e>
                      </m:d>
                      <m:r>
                        <a:rPr lang="en-US" b="0" i="1" smtClean="0">
                          <a:latin typeface="Cambria Math" panose="02040503050406030204" pitchFamily="18" charset="0"/>
                        </a:rPr>
                        <m:t>𝑒𝑥𝑝</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r>
                            <m:rPr>
                              <m:nor/>
                            </m:rPr>
                            <a:rPr lang="en-US" dirty="0">
                              <a:latin typeface="Symbol" panose="05050102010706020507" pitchFamily="18" charset="2"/>
                            </a:rPr>
                            <m:t>f</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055920" y="3874664"/>
                <a:ext cx="5062603" cy="5975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3518" y="4882197"/>
                <a:ext cx="8885208" cy="1477328"/>
              </a:xfrm>
              <a:prstGeom prst="rect">
                <a:avLst/>
              </a:prstGeom>
            </p:spPr>
            <p:txBody>
              <a:bodyPr wrap="square">
                <a:spAutoFit/>
              </a:bodyPr>
              <a:lstStyle/>
              <a:p>
                <a:pPr algn="just"/>
                <a:r>
                  <a:rPr lang="en-US" dirty="0" smtClean="0">
                    <a:latin typeface="Symbol" panose="05050102010706020507" pitchFamily="18" charset="2"/>
                  </a:rPr>
                  <a:t>|</a:t>
                </a:r>
                <a:r>
                  <a:rPr lang="en-US" dirty="0" smtClean="0">
                    <a:latin typeface="Times New Roman" panose="02020603050405020304" pitchFamily="18" charset="0"/>
                  </a:rPr>
                  <a:t>F(</a:t>
                </a:r>
                <a:r>
                  <a:rPr lang="en-US" dirty="0" smtClean="0">
                    <a:latin typeface="Symbol" panose="05050102010706020507" pitchFamily="18" charset="2"/>
                  </a:rPr>
                  <a:t>w</a:t>
                </a:r>
                <a:r>
                  <a:rPr lang="en-US" dirty="0" smtClean="0">
                    <a:latin typeface="Times New Roman" panose="02020603050405020304" pitchFamily="18" charset="0"/>
                  </a:rPr>
                  <a:t>)</a:t>
                </a:r>
                <a:r>
                  <a:rPr lang="en-US" dirty="0" smtClean="0">
                    <a:latin typeface="Symbol" panose="05050102010706020507" pitchFamily="18" charset="2"/>
                  </a:rPr>
                  <a:t>|= </a:t>
                </a:r>
                <a:r>
                  <a:rPr lang="en-US" dirty="0">
                    <a:latin typeface="Symbol" panose="05050102010706020507" pitchFamily="18" charset="2"/>
                  </a:rPr>
                  <a:t>A(w</a:t>
                </a:r>
                <a:r>
                  <a:rPr lang="en-US" dirty="0" smtClean="0">
                    <a:latin typeface="Symbol" panose="05050102010706020507" pitchFamily="18" charset="2"/>
                  </a:rPr>
                  <a:t>) </a:t>
                </a:r>
                <a:r>
                  <a:rPr lang="it-IT" dirty="0" smtClean="0"/>
                  <a:t>è </a:t>
                </a:r>
                <a:r>
                  <a:rPr lang="it-IT" dirty="0"/>
                  <a:t>la densità spettrale dell'ampiezza con l'unità </a:t>
                </a:r>
                <a:r>
                  <a:rPr lang="it-IT" dirty="0" smtClean="0"/>
                  <a:t>m/Hz</a:t>
                </a:r>
                <a:r>
                  <a:rPr lang="it-IT" dirty="0"/>
                  <a:t>, </a:t>
                </a:r>
                <a:r>
                  <a:rPr lang="en-US" dirty="0">
                    <a:latin typeface="Symbol" panose="05050102010706020507" pitchFamily="18" charset="2"/>
                  </a:rPr>
                  <a:t>w </a:t>
                </a:r>
                <a:r>
                  <a:rPr lang="en-US" dirty="0">
                    <a:latin typeface="Times New Roman" panose="02020603050405020304" pitchFamily="18" charset="0"/>
                  </a:rPr>
                  <a:t>= 2</a:t>
                </a:r>
                <a:r>
                  <a:rPr lang="en-US" dirty="0">
                    <a:latin typeface="Symbol" panose="05050102010706020507" pitchFamily="18" charset="2"/>
                  </a:rPr>
                  <a:t>p</a:t>
                </a:r>
                <a:r>
                  <a:rPr lang="en-US" dirty="0">
                    <a:latin typeface="Times New Roman" panose="02020603050405020304" pitchFamily="18" charset="0"/>
                  </a:rPr>
                  <a:t>f</a:t>
                </a:r>
                <a:r>
                  <a:rPr lang="it-IT" dirty="0" smtClean="0"/>
                  <a:t> </a:t>
                </a:r>
                <a:r>
                  <a:rPr lang="it-IT" dirty="0"/>
                  <a:t>l'angolo</a:t>
                </a:r>
                <a:br>
                  <a:rPr lang="it-IT" dirty="0"/>
                </a:br>
                <a:r>
                  <a:rPr lang="it-IT" dirty="0"/>
                  <a:t>frequenza (con f - frequenza </a:t>
                </a:r>
                <a:r>
                  <a:rPr lang="it-IT" dirty="0" smtClean="0"/>
                  <a:t>con </a:t>
                </a:r>
                <a:r>
                  <a:rPr lang="it-IT" dirty="0"/>
                  <a:t>unità Hz) e </a:t>
                </a:r>
                <a:r>
                  <a:rPr lang="en-US" dirty="0">
                    <a:latin typeface="Symbol" panose="05050102010706020507" pitchFamily="18" charset="2"/>
                  </a:rPr>
                  <a:t>f</a:t>
                </a:r>
                <a:r>
                  <a:rPr lang="en-US" dirty="0">
                    <a:latin typeface="Times New Roman" panose="02020603050405020304" pitchFamily="18" charset="0"/>
                  </a:rPr>
                  <a:t>(</a:t>
                </a:r>
                <a:r>
                  <a:rPr lang="en-US" dirty="0">
                    <a:latin typeface="Symbol" panose="05050102010706020507" pitchFamily="18" charset="2"/>
                  </a:rPr>
                  <a:t>w</a:t>
                </a:r>
                <a:r>
                  <a:rPr lang="en-US" dirty="0">
                    <a:latin typeface="Times New Roman" panose="02020603050405020304" pitchFamily="18" charset="0"/>
                  </a:rPr>
                  <a:t>)</a:t>
                </a:r>
                <a:r>
                  <a:rPr lang="it-IT" dirty="0" smtClean="0"/>
                  <a:t> </a:t>
                </a:r>
                <a:r>
                  <a:rPr lang="it-IT" dirty="0"/>
                  <a:t>lo spettro di fase con le unità deg, rad o</a:t>
                </a:r>
                <a:br>
                  <a:rPr lang="it-IT" dirty="0"/>
                </a:br>
                <a:r>
                  <a:rPr lang="en-US" dirty="0">
                    <a:latin typeface="Times New Roman" panose="02020603050405020304" pitchFamily="18" charset="0"/>
                  </a:rPr>
                  <a:t>2</a:t>
                </a:r>
                <a:r>
                  <a:rPr lang="en-US" dirty="0">
                    <a:latin typeface="Symbol" panose="05050102010706020507" pitchFamily="18" charset="2"/>
                  </a:rPr>
                  <a:t>p</a:t>
                </a:r>
                <a:r>
                  <a:rPr lang="en-US" dirty="0">
                    <a:latin typeface="Times New Roman" panose="02020603050405020304" pitchFamily="18" charset="0"/>
                  </a:rPr>
                  <a:t>rad</a:t>
                </a:r>
                <a:r>
                  <a:rPr lang="it-IT" dirty="0" smtClean="0"/>
                  <a:t>. L'integrale </a:t>
                </a:r>
                <a:r>
                  <a:rPr lang="it-IT" dirty="0"/>
                  <a:t>equivale a una somma. Quindi, il teorema </a:t>
                </a:r>
                <a:r>
                  <a:rPr lang="it-IT" dirty="0" smtClean="0"/>
                  <a:t>di Fourier afferma </a:t>
                </a:r>
                <a:r>
                  <a:rPr lang="it-IT" dirty="0"/>
                  <a:t>che una serie </a:t>
                </a:r>
                <a:r>
                  <a:rPr lang="it-IT" dirty="0" smtClean="0"/>
                  <a:t>temporale arbitraria finita, </a:t>
                </a:r>
                <a:r>
                  <a:rPr lang="it-IT" dirty="0"/>
                  <a:t>anche impulsiva, può essere espressa come </a:t>
                </a:r>
                <a:r>
                  <a:rPr lang="it-IT" dirty="0" smtClean="0"/>
                  <a:t>una somma di </a:t>
                </a:r>
                <a:r>
                  <a:rPr lang="it-IT" dirty="0"/>
                  <a:t>funzioni periodiche monocromatiche, ovvero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𝜋</m:t>
                        </m:r>
                      </m:e>
                      <m:sup>
                        <m:r>
                          <a:rPr lang="en-US" b="0" i="1" smtClean="0">
                            <a:latin typeface="Cambria Math" panose="02040503050406030204" pitchFamily="18" charset="0"/>
                          </a:rPr>
                          <m:t>−</m:t>
                        </m:r>
                        <m:r>
                          <a:rPr lang="en-US" b="0" i="1" smtClean="0">
                            <a:latin typeface="Cambria Math" panose="02040503050406030204" pitchFamily="18" charset="0"/>
                          </a:rPr>
                          <m:t>1</m:t>
                        </m:r>
                      </m:sup>
                    </m:sSup>
                    <m:nary>
                      <m:naryPr>
                        <m:chr m:val="∑"/>
                        <m:subHide m:val="on"/>
                        <m:supHide m:val="on"/>
                        <m:ctrlPr>
                          <a:rPr lang="en-US" b="0" i="1" smtClean="0">
                            <a:latin typeface="Cambria Math" panose="02040503050406030204" pitchFamily="18" charset="0"/>
                          </a:rPr>
                        </m:ctrlPr>
                      </m:naryPr>
                      <m:sub/>
                      <m:sup/>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e>
                        </m:d>
                      </m:e>
                    </m:nary>
                    <m:r>
                      <a:rPr lang="en-US" b="0" i="1" smtClean="0">
                        <a:latin typeface="Cambria Math" panose="02040503050406030204" pitchFamily="18" charset="0"/>
                      </a:rPr>
                      <m:t>𝑒𝑥𝑝</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e>
                        </m:d>
                      </m:e>
                    </m:d>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𝜔</m:t>
                    </m:r>
                  </m:oMath>
                </a14:m>
                <a:r>
                  <a:rPr lang="it-IT" dirty="0" smtClean="0"/>
                  <a:t>. </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03518" y="4882197"/>
                <a:ext cx="8885208" cy="1477328"/>
              </a:xfrm>
              <a:prstGeom prst="rect">
                <a:avLst/>
              </a:prstGeom>
              <a:blipFill>
                <a:blip r:embed="rId5"/>
                <a:stretch>
                  <a:fillRect l="-617" t="-3306" r="-480" b="-45868"/>
                </a:stretch>
              </a:blipFill>
            </p:spPr>
            <p:txBody>
              <a:bodyPr/>
              <a:lstStyle/>
              <a:p>
                <a:r>
                  <a:rPr lang="en-US">
                    <a:noFill/>
                  </a:rPr>
                  <a:t> </a:t>
                </a:r>
              </a:p>
            </p:txBody>
          </p:sp>
        </mc:Fallback>
      </mc:AlternateContent>
      <p:sp>
        <p:nvSpPr>
          <p:cNvPr id="10" name="TextBox 9"/>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1910328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457200" y="836613"/>
            <a:ext cx="8229600" cy="288925"/>
          </a:xfrm>
        </p:spPr>
        <p:txBody>
          <a:bodyPr/>
          <a:lstStyle/>
          <a:p>
            <a:r>
              <a:rPr lang="de-DE" altLang="it-IT" sz="1400" dirty="0" smtClean="0">
                <a:latin typeface="Tahoma" panose="020B0604030504040204" pitchFamily="34" charset="0"/>
              </a:rPr>
              <a:t>Station Fulpmes / Tirol</a:t>
            </a:r>
            <a:endParaRPr lang="de-AT" altLang="it-IT" sz="1400" dirty="0" smtClean="0">
              <a:latin typeface="Tahoma" panose="020B0604030504040204" pitchFamily="34" charset="0"/>
            </a:endParaRPr>
          </a:p>
        </p:txBody>
      </p:sp>
      <p:pic>
        <p:nvPicPr>
          <p:cNvPr id="114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3257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0"/>
            <a:ext cx="3257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6"/>
          <p:cNvSpPr txBox="1">
            <a:spLocks noChangeArrowheads="1"/>
          </p:cNvSpPr>
          <p:nvPr/>
        </p:nvSpPr>
        <p:spPr bwMode="auto">
          <a:xfrm>
            <a:off x="304800" y="5921451"/>
            <a:ext cx="868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de-DE" altLang="it-IT" sz="1400" dirty="0"/>
              <a:t>Keller des Rathauses Fulpmes mit Gemeindeamtsleiter Mag. A. Bertignol und Richard Mandl - ZAMG</a:t>
            </a:r>
            <a:endParaRPr lang="de-AT" altLang="it-IT" sz="1400" dirty="0"/>
          </a:p>
        </p:txBody>
      </p:sp>
    </p:spTree>
    <p:extLst>
      <p:ext uri="{BB962C8B-B14F-4D97-AF65-F5344CB8AC3E}">
        <p14:creationId xmlns:p14="http://schemas.microsoft.com/office/powerpoint/2010/main" val="4364180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457200" y="836613"/>
            <a:ext cx="8229600" cy="288925"/>
          </a:xfrm>
        </p:spPr>
        <p:txBody>
          <a:bodyPr/>
          <a:lstStyle/>
          <a:p>
            <a:r>
              <a:rPr lang="de-DE" altLang="it-IT" sz="1400" smtClean="0">
                <a:latin typeface="Tahoma" panose="020B0604030504040204" pitchFamily="34" charset="0"/>
              </a:rPr>
              <a:t>Station Zell am Ziller / Tirol</a:t>
            </a:r>
            <a:endParaRPr lang="de-AT" altLang="it-IT" sz="1400" smtClean="0">
              <a:latin typeface="Tahoma" panose="020B0604030504040204" pitchFamily="34" charset="0"/>
            </a:endParaRPr>
          </a:p>
        </p:txBody>
      </p:sp>
      <p:pic>
        <p:nvPicPr>
          <p:cNvPr id="1167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6"/>
          <p:cNvSpPr txBox="1">
            <a:spLocks noChangeArrowheads="1"/>
          </p:cNvSpPr>
          <p:nvPr/>
        </p:nvSpPr>
        <p:spPr bwMode="auto">
          <a:xfrm>
            <a:off x="152400" y="5421313"/>
            <a:ext cx="8799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de-DE" altLang="it-IT" sz="1400"/>
              <a:t>Keller der Straßenmeisterei Zell am Ziller mit Udo Plaikner, Richard Mandl und D.I. Rudolf Steiner - ZAMG</a:t>
            </a:r>
            <a:endParaRPr lang="de-AT" altLang="it-IT" sz="1400"/>
          </a:p>
        </p:txBody>
      </p:sp>
    </p:spTree>
    <p:extLst>
      <p:ext uri="{BB962C8B-B14F-4D97-AF65-F5344CB8AC3E}">
        <p14:creationId xmlns:p14="http://schemas.microsoft.com/office/powerpoint/2010/main" val="28518497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oter Placeholder 3"/>
          <p:cNvSpPr>
            <a:spLocks noGrp="1"/>
          </p:cNvSpPr>
          <p:nvPr>
            <p:ph type="ftr" sz="quarter" idx="11"/>
          </p:nvPr>
        </p:nvSpPr>
        <p:spPr>
          <a:xfrm>
            <a:off x="3146425" y="6078538"/>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dirty="0" smtClean="0">
                <a:ea typeface="ＭＳ Ｐゴシック" panose="020B0600070205080204" pitchFamily="34" charset="-128"/>
              </a:rPr>
              <a:t>Project HAREIA</a:t>
            </a:r>
          </a:p>
          <a:p>
            <a:pPr>
              <a:spcBef>
                <a:spcPct val="0"/>
              </a:spcBef>
              <a:buFontTx/>
              <a:buNone/>
            </a:pPr>
            <a:r>
              <a:rPr lang="de-AT" altLang="it-IT" sz="1400" dirty="0" smtClean="0">
                <a:ea typeface="ＭＳ Ｐゴシック" panose="020B0600070205080204" pitchFamily="34" charset="-128"/>
              </a:rPr>
              <a:t>Historical and recent Earthquakes</a:t>
            </a:r>
          </a:p>
          <a:p>
            <a:pPr>
              <a:spcBef>
                <a:spcPct val="0"/>
              </a:spcBef>
              <a:buFontTx/>
              <a:buNone/>
            </a:pPr>
            <a:r>
              <a:rPr lang="de-AT" altLang="it-IT" sz="1400" dirty="0" smtClean="0">
                <a:ea typeface="ＭＳ Ｐゴシック" panose="020B0600070205080204" pitchFamily="34" charset="-128"/>
              </a:rPr>
              <a:t>in Italy and Austria</a:t>
            </a:r>
          </a:p>
        </p:txBody>
      </p:sp>
      <p:sp>
        <p:nvSpPr>
          <p:cNvPr id="118787" name="Title 1"/>
          <p:cNvSpPr>
            <a:spLocks noGrp="1"/>
          </p:cNvSpPr>
          <p:nvPr>
            <p:ph type="title"/>
          </p:nvPr>
        </p:nvSpPr>
        <p:spPr>
          <a:xfrm>
            <a:off x="539552" y="559595"/>
            <a:ext cx="8229600" cy="652462"/>
          </a:xfrm>
        </p:spPr>
        <p:txBody>
          <a:bodyPr/>
          <a:lstStyle/>
          <a:p>
            <a:r>
              <a:rPr lang="it-IT" altLang="it-IT" sz="2400" dirty="0" smtClean="0"/>
              <a:t>TARV station – Tarvisio (UD)</a:t>
            </a:r>
            <a:endParaRPr lang="en-US" altLang="it-IT" sz="2400" dirty="0" smtClean="0"/>
          </a:p>
        </p:txBody>
      </p:sp>
      <p:pic>
        <p:nvPicPr>
          <p:cNvPr id="118788" name="Picture 11" descr="IMG00014-20100202-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357313"/>
            <a:ext cx="28479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2" descr="Hareia Tarvisio 21-7-2011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989138"/>
            <a:ext cx="29241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C:\Documents and Settings\Giuliana\Desktop\HAREIA\hareia_FVG_foto installazione\tarvisio\P11300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2420938"/>
            <a:ext cx="489743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descr="C:\Documents and Settings\Giuliana\Desktop\HAREIA\hareia_FVG_foto installazione\tarvisio\P1130022.JPG"/>
          <p:cNvPicPr>
            <a:picLocks noChangeAspect="1" noChangeArrowheads="1"/>
          </p:cNvPicPr>
          <p:nvPr/>
        </p:nvPicPr>
        <p:blipFill>
          <a:blip r:embed="rId6">
            <a:extLst>
              <a:ext uri="{28A0092B-C50C-407E-A947-70E740481C1C}">
                <a14:useLocalDpi xmlns:a14="http://schemas.microsoft.com/office/drawing/2010/main" val="0"/>
              </a:ext>
            </a:extLst>
          </a:blip>
          <a:srcRect l="11629" t="7751" r="8910" b="6972"/>
          <a:stretch>
            <a:fillRect/>
          </a:stretch>
        </p:blipFill>
        <p:spPr bwMode="auto">
          <a:xfrm>
            <a:off x="6042025" y="1514475"/>
            <a:ext cx="25304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C:\Documents and Settings\Giuliana\Desktop\HAREIA\hareia_FVG_foto installazione\tarvisio\P1130005.JPG"/>
          <p:cNvPicPr>
            <a:picLocks noChangeAspect="1" noChangeArrowheads="1"/>
          </p:cNvPicPr>
          <p:nvPr/>
        </p:nvPicPr>
        <p:blipFill>
          <a:blip r:embed="rId7">
            <a:extLst>
              <a:ext uri="{28A0092B-C50C-407E-A947-70E740481C1C}">
                <a14:useLocalDpi xmlns:a14="http://schemas.microsoft.com/office/drawing/2010/main" val="0"/>
              </a:ext>
            </a:extLst>
          </a:blip>
          <a:srcRect l="7555" t="13429" r="9335" b="5994"/>
          <a:stretch>
            <a:fillRect/>
          </a:stretch>
        </p:blipFill>
        <p:spPr bwMode="auto">
          <a:xfrm>
            <a:off x="6804025" y="3068638"/>
            <a:ext cx="2122488"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5" descr="C:\Documents and Settings\Giuliana\Desktop\HAREIA\hareia_FVG_foto installazione\tarvisio\P1130012.JPG"/>
          <p:cNvPicPr>
            <a:picLocks noChangeAspect="1" noChangeArrowheads="1"/>
          </p:cNvPicPr>
          <p:nvPr/>
        </p:nvPicPr>
        <p:blipFill>
          <a:blip r:embed="rId8">
            <a:extLst>
              <a:ext uri="{28A0092B-C50C-407E-A947-70E740481C1C}">
                <a14:useLocalDpi xmlns:a14="http://schemas.microsoft.com/office/drawing/2010/main" val="0"/>
              </a:ext>
            </a:extLst>
          </a:blip>
          <a:srcRect l="13168" t="26334" r="11111"/>
          <a:stretch>
            <a:fillRect/>
          </a:stretch>
        </p:blipFill>
        <p:spPr bwMode="auto">
          <a:xfrm>
            <a:off x="6516688" y="4508500"/>
            <a:ext cx="1852612"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6859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5372"/>
                                        </p:tgtEl>
                                        <p:attrNameLst>
                                          <p:attrName>style.visibility</p:attrName>
                                        </p:attrNameLst>
                                      </p:cBhvr>
                                      <p:to>
                                        <p:strVal val="visible"/>
                                      </p:to>
                                    </p:set>
                                    <p:anim calcmode="lin" valueType="num">
                                      <p:cBhvr>
                                        <p:cTn id="7" dur="2000" fill="hold"/>
                                        <p:tgtEl>
                                          <p:spTgt spid="15372"/>
                                        </p:tgtEl>
                                        <p:attrNameLst>
                                          <p:attrName>ppt_w</p:attrName>
                                        </p:attrNameLst>
                                      </p:cBhvr>
                                      <p:tavLst>
                                        <p:tav tm="0">
                                          <p:val>
                                            <p:fltVal val="0"/>
                                          </p:val>
                                        </p:tav>
                                        <p:tav tm="100000">
                                          <p:val>
                                            <p:strVal val="#ppt_w"/>
                                          </p:val>
                                        </p:tav>
                                      </p:tavLst>
                                    </p:anim>
                                    <p:anim calcmode="lin" valueType="num">
                                      <p:cBhvr>
                                        <p:cTn id="8" dur="2000" fill="hold"/>
                                        <p:tgtEl>
                                          <p:spTgt spid="1537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 calcmode="lin" valueType="num">
                                      <p:cBhvr>
                                        <p:cTn id="13" dur="2000" fill="hold"/>
                                        <p:tgtEl>
                                          <p:spTgt spid="15364"/>
                                        </p:tgtEl>
                                        <p:attrNameLst>
                                          <p:attrName>ppt_w</p:attrName>
                                        </p:attrNameLst>
                                      </p:cBhvr>
                                      <p:tavLst>
                                        <p:tav tm="0">
                                          <p:val>
                                            <p:fltVal val="0"/>
                                          </p:val>
                                        </p:tav>
                                        <p:tav tm="100000">
                                          <p:val>
                                            <p:strVal val="#ppt_w"/>
                                          </p:val>
                                        </p:tav>
                                      </p:tavLst>
                                    </p:anim>
                                    <p:anim calcmode="lin" valueType="num">
                                      <p:cBhvr>
                                        <p:cTn id="14" dur="2000" fill="hold"/>
                                        <p:tgtEl>
                                          <p:spTgt spid="1536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5367"/>
                                        </p:tgtEl>
                                        <p:attrNameLst>
                                          <p:attrName>style.visibility</p:attrName>
                                        </p:attrNameLst>
                                      </p:cBhvr>
                                      <p:to>
                                        <p:strVal val="visible"/>
                                      </p:to>
                                    </p:set>
                                    <p:anim calcmode="lin" valueType="num">
                                      <p:cBhvr>
                                        <p:cTn id="19" dur="1000" fill="hold"/>
                                        <p:tgtEl>
                                          <p:spTgt spid="15367"/>
                                        </p:tgtEl>
                                        <p:attrNameLst>
                                          <p:attrName>ppt_w</p:attrName>
                                        </p:attrNameLst>
                                      </p:cBhvr>
                                      <p:tavLst>
                                        <p:tav tm="0">
                                          <p:val>
                                            <p:fltVal val="0"/>
                                          </p:val>
                                        </p:tav>
                                        <p:tav tm="100000">
                                          <p:val>
                                            <p:strVal val="#ppt_w"/>
                                          </p:val>
                                        </p:tav>
                                      </p:tavLst>
                                    </p:anim>
                                    <p:anim calcmode="lin" valueType="num">
                                      <p:cBhvr>
                                        <p:cTn id="20" dur="1000" fill="hold"/>
                                        <p:tgtEl>
                                          <p:spTgt spid="1536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5366"/>
                                        </p:tgtEl>
                                        <p:attrNameLst>
                                          <p:attrName>style.visibility</p:attrName>
                                        </p:attrNameLst>
                                      </p:cBhvr>
                                      <p:to>
                                        <p:strVal val="visible"/>
                                      </p:to>
                                    </p:set>
                                    <p:anim calcmode="lin" valueType="num">
                                      <p:cBhvr>
                                        <p:cTn id="25" dur="1000" fill="hold"/>
                                        <p:tgtEl>
                                          <p:spTgt spid="15366"/>
                                        </p:tgtEl>
                                        <p:attrNameLst>
                                          <p:attrName>ppt_w</p:attrName>
                                        </p:attrNameLst>
                                      </p:cBhvr>
                                      <p:tavLst>
                                        <p:tav tm="0">
                                          <p:val>
                                            <p:fltVal val="0"/>
                                          </p:val>
                                        </p:tav>
                                        <p:tav tm="100000">
                                          <p:val>
                                            <p:strVal val="#ppt_w"/>
                                          </p:val>
                                        </p:tav>
                                      </p:tavLst>
                                    </p:anim>
                                    <p:anim calcmode="lin" valueType="num">
                                      <p:cBhvr>
                                        <p:cTn id="26" dur="1000" fill="hold"/>
                                        <p:tgtEl>
                                          <p:spTgt spid="1536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5368"/>
                                        </p:tgtEl>
                                        <p:attrNameLst>
                                          <p:attrName>style.visibility</p:attrName>
                                        </p:attrNameLst>
                                      </p:cBhvr>
                                      <p:to>
                                        <p:strVal val="visible"/>
                                      </p:to>
                                    </p:set>
                                    <p:anim calcmode="lin" valueType="num">
                                      <p:cBhvr>
                                        <p:cTn id="31" dur="1000" fill="hold"/>
                                        <p:tgtEl>
                                          <p:spTgt spid="15368"/>
                                        </p:tgtEl>
                                        <p:attrNameLst>
                                          <p:attrName>ppt_w</p:attrName>
                                        </p:attrNameLst>
                                      </p:cBhvr>
                                      <p:tavLst>
                                        <p:tav tm="0">
                                          <p:val>
                                            <p:fltVal val="0"/>
                                          </p:val>
                                        </p:tav>
                                        <p:tav tm="100000">
                                          <p:val>
                                            <p:strVal val="#ppt_w"/>
                                          </p:val>
                                        </p:tav>
                                      </p:tavLst>
                                    </p:anim>
                                    <p:anim calcmode="lin" valueType="num">
                                      <p:cBhvr>
                                        <p:cTn id="32" dur="1000" fill="hold"/>
                                        <p:tgtEl>
                                          <p:spTgt spid="153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Documents and Settings\Giuliana\Desktop\HAREIA\hareia_FVG_foto installazione\invillino\IMG_54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84313"/>
            <a:ext cx="6291262"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Footer Placeholder 3"/>
          <p:cNvSpPr>
            <a:spLocks noGrp="1"/>
          </p:cNvSpPr>
          <p:nvPr>
            <p:ph type="ftr" sz="quarter" idx="11"/>
          </p:nvPr>
        </p:nvSpPr>
        <p:spPr>
          <a:xfrm>
            <a:off x="3124200" y="6067425"/>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pic>
        <p:nvPicPr>
          <p:cNvPr id="120836" name="Picture 4" descr="C:\Documents and Settings\Giuliana\Desktop\HAREIA\hareia_FVG_foto installazione\invillino\IMG_54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81075"/>
            <a:ext cx="200183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6" descr="C:\Documents and Settings\Giuliana\Desktop\HAREIA\hareia_FVG_foto installazione\invillino\IMG_54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644900"/>
            <a:ext cx="159543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7" descr="C:\Documents and Settings\Giuliana\Desktop\HAREIA\hareia_FVG_foto installazione\invillino\IMG_54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2133600"/>
            <a:ext cx="19812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5" descr="C:\Documents and Settings\Giuliana\Desktop\HAREIA\hareia_FVG_foto installazione\invillino\IMG_545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5373688"/>
            <a:ext cx="17526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Title 1"/>
          <p:cNvSpPr>
            <a:spLocks noGrp="1"/>
          </p:cNvSpPr>
          <p:nvPr>
            <p:ph type="title"/>
          </p:nvPr>
        </p:nvSpPr>
        <p:spPr>
          <a:xfrm>
            <a:off x="457200" y="0"/>
            <a:ext cx="8229600" cy="652463"/>
          </a:xfrm>
        </p:spPr>
        <p:txBody>
          <a:bodyPr/>
          <a:lstStyle/>
          <a:p>
            <a:r>
              <a:rPr lang="it-IT" altLang="it-IT" sz="2400" dirty="0" smtClean="0">
                <a:solidFill>
                  <a:schemeClr val="bg1"/>
                </a:solidFill>
              </a:rPr>
              <a:t>INVI station – Invillino (UD)</a:t>
            </a:r>
            <a:endParaRPr lang="en-US" altLang="it-IT" sz="2400" dirty="0" smtClean="0">
              <a:solidFill>
                <a:schemeClr val="bg1"/>
              </a:solidFill>
            </a:endParaRPr>
          </a:p>
        </p:txBody>
      </p:sp>
      <p:pic>
        <p:nvPicPr>
          <p:cNvPr id="120841" name="Picture 11" descr="IMG_54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863" y="4437063"/>
            <a:ext cx="1944687"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9980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oter Placeholder 3"/>
          <p:cNvSpPr>
            <a:spLocks noGrp="1"/>
          </p:cNvSpPr>
          <p:nvPr>
            <p:ph type="ftr" sz="quarter" idx="11"/>
          </p:nvPr>
        </p:nvSpPr>
        <p:spPr>
          <a:xfrm>
            <a:off x="3124200" y="6092825"/>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pic>
        <p:nvPicPr>
          <p:cNvPr id="122883" name="Picture 7" descr="C:\Documents and Settings\Giuliana\Desktop\stazioni\schede interventi\foto interventi\foto lorenzo\DSC00246.JPG"/>
          <p:cNvPicPr>
            <a:picLocks noChangeAspect="1" noChangeArrowheads="1"/>
          </p:cNvPicPr>
          <p:nvPr/>
        </p:nvPicPr>
        <p:blipFill>
          <a:blip r:embed="rId3">
            <a:extLst>
              <a:ext uri="{28A0092B-C50C-407E-A947-70E740481C1C}">
                <a14:useLocalDpi xmlns:a14="http://schemas.microsoft.com/office/drawing/2010/main" val="0"/>
              </a:ext>
            </a:extLst>
          </a:blip>
          <a:srcRect b="15788"/>
          <a:stretch>
            <a:fillRect/>
          </a:stretch>
        </p:blipFill>
        <p:spPr bwMode="auto">
          <a:xfrm>
            <a:off x="1116013" y="1700213"/>
            <a:ext cx="6985000"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descr="C:\Documents and Settings\Giuliana\Desktop\HAREIA\hareia_FVG_foto installazione\chievolis\installazione stazione chievolis_spilimbergo 024.JPG"/>
          <p:cNvPicPr>
            <a:picLocks noChangeAspect="1" noChangeArrowheads="1"/>
          </p:cNvPicPr>
          <p:nvPr/>
        </p:nvPicPr>
        <p:blipFill>
          <a:blip r:embed="rId4">
            <a:extLst>
              <a:ext uri="{28A0092B-C50C-407E-A947-70E740481C1C}">
                <a14:useLocalDpi xmlns:a14="http://schemas.microsoft.com/office/drawing/2010/main" val="0"/>
              </a:ext>
            </a:extLst>
          </a:blip>
          <a:srcRect r="13107"/>
          <a:stretch>
            <a:fillRect/>
          </a:stretch>
        </p:blipFill>
        <p:spPr bwMode="auto">
          <a:xfrm>
            <a:off x="1547813" y="4292600"/>
            <a:ext cx="24161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6" descr="C:\Documents and Settings\Giuliana\Desktop\HAREIA\hareia_FVG_foto installazione\chievolis\installazione stazione chievolis_spilimbergo 0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1989138"/>
            <a:ext cx="2189162"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itle 1"/>
          <p:cNvSpPr>
            <a:spLocks noGrp="1"/>
          </p:cNvSpPr>
          <p:nvPr>
            <p:ph type="title"/>
          </p:nvPr>
        </p:nvSpPr>
        <p:spPr>
          <a:xfrm>
            <a:off x="395536" y="-12611"/>
            <a:ext cx="8229600" cy="652463"/>
          </a:xfrm>
        </p:spPr>
        <p:txBody>
          <a:bodyPr/>
          <a:lstStyle/>
          <a:p>
            <a:r>
              <a:rPr lang="it-IT" altLang="it-IT" sz="2400" dirty="0" smtClean="0">
                <a:solidFill>
                  <a:schemeClr val="bg1"/>
                </a:solidFill>
              </a:rPr>
              <a:t>CHIE station – Chievolis (PN)</a:t>
            </a:r>
            <a:endParaRPr lang="en-US" altLang="it-IT" sz="2400" dirty="0" smtClean="0">
              <a:solidFill>
                <a:schemeClr val="bg1"/>
              </a:solidFill>
            </a:endParaRPr>
          </a:p>
        </p:txBody>
      </p:sp>
      <p:pic>
        <p:nvPicPr>
          <p:cNvPr id="122887" name="Picture 10" descr="installazione stazione chievolis_spilimbergo 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557338"/>
            <a:ext cx="25828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487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oter Placeholder 3"/>
          <p:cNvSpPr>
            <a:spLocks noGrp="1"/>
          </p:cNvSpPr>
          <p:nvPr>
            <p:ph type="ftr" sz="quarter" idx="11"/>
          </p:nvPr>
        </p:nvSpPr>
        <p:spPr>
          <a:xfrm>
            <a:off x="3124200" y="6021388"/>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sp>
        <p:nvSpPr>
          <p:cNvPr id="124931" name="Title 1"/>
          <p:cNvSpPr>
            <a:spLocks noGrp="1"/>
          </p:cNvSpPr>
          <p:nvPr>
            <p:ph type="title"/>
          </p:nvPr>
        </p:nvSpPr>
        <p:spPr>
          <a:xfrm>
            <a:off x="468313" y="836613"/>
            <a:ext cx="8229600" cy="652462"/>
          </a:xfrm>
        </p:spPr>
        <p:txBody>
          <a:bodyPr/>
          <a:lstStyle/>
          <a:p>
            <a:r>
              <a:rPr lang="it-IT" altLang="it-IT" sz="2400" smtClean="0"/>
              <a:t>DANT station – Danta di Cadore (BL)</a:t>
            </a:r>
            <a:endParaRPr lang="en-US" altLang="it-IT" sz="2400" smtClean="0"/>
          </a:p>
        </p:txBody>
      </p:sp>
      <p:pic>
        <p:nvPicPr>
          <p:cNvPr id="124932" name="Picture 5" descr="IMG_638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714500"/>
            <a:ext cx="55721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6" descr="IMG_638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1571625"/>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7" descr="IMG_639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2063" y="3929063"/>
            <a:ext cx="3000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276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oter Placeholder 1"/>
          <p:cNvSpPr>
            <a:spLocks noGrp="1"/>
          </p:cNvSpPr>
          <p:nvPr>
            <p:ph type="ftr" sz="quarter" idx="11"/>
          </p:nvPr>
        </p:nvSpPr>
        <p:spPr>
          <a:xfrm>
            <a:off x="3124200" y="6092825"/>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sp>
        <p:nvSpPr>
          <p:cNvPr id="3" name="Title 1"/>
          <p:cNvSpPr txBox="1">
            <a:spLocks/>
          </p:cNvSpPr>
          <p:nvPr/>
        </p:nvSpPr>
        <p:spPr>
          <a:xfrm>
            <a:off x="457200" y="161131"/>
            <a:ext cx="8229600" cy="652463"/>
          </a:xfrm>
          <a:prstGeom prst="rect">
            <a:avLst/>
          </a:prstGeom>
        </p:spPr>
        <p:txBody>
          <a:bodyPr/>
          <a:lstStyle/>
          <a:p>
            <a:pPr algn="ctr">
              <a:defRPr/>
            </a:pPr>
            <a:r>
              <a:rPr lang="it-IT" kern="0" dirty="0">
                <a:latin typeface="+mj-lt"/>
                <a:ea typeface="+mj-ea"/>
                <a:cs typeface="+mj-cs"/>
              </a:rPr>
              <a:t>PNAL station – Ponte nelle Alpi (BL)</a:t>
            </a:r>
            <a:endParaRPr lang="en-US" kern="0" dirty="0">
              <a:latin typeface="+mj-lt"/>
              <a:ea typeface="+mj-ea"/>
              <a:cs typeface="+mj-cs"/>
            </a:endParaRPr>
          </a:p>
        </p:txBody>
      </p:sp>
      <p:pic>
        <p:nvPicPr>
          <p:cNvPr id="126980" name="Picture 3" descr="IMG_637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500188"/>
            <a:ext cx="6643687"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4" descr="IMG_638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1333500"/>
            <a:ext cx="31432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5" descr="IMG_638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4149725"/>
            <a:ext cx="292893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230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oter Placeholder 1"/>
          <p:cNvSpPr>
            <a:spLocks noGrp="1"/>
          </p:cNvSpPr>
          <p:nvPr>
            <p:ph type="ftr" sz="quarter" idx="11"/>
          </p:nvPr>
        </p:nvSpPr>
        <p:spPr>
          <a:xfrm>
            <a:off x="3124200" y="6092825"/>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sp>
        <p:nvSpPr>
          <p:cNvPr id="3" name="Title 1"/>
          <p:cNvSpPr txBox="1">
            <a:spLocks/>
          </p:cNvSpPr>
          <p:nvPr/>
        </p:nvSpPr>
        <p:spPr>
          <a:xfrm>
            <a:off x="457200" y="128588"/>
            <a:ext cx="8229600" cy="652463"/>
          </a:xfrm>
          <a:prstGeom prst="rect">
            <a:avLst/>
          </a:prstGeom>
        </p:spPr>
        <p:txBody>
          <a:bodyPr/>
          <a:lstStyle/>
          <a:p>
            <a:pPr algn="ctr">
              <a:defRPr/>
            </a:pPr>
            <a:r>
              <a:rPr lang="it-IT" kern="0" dirty="0">
                <a:latin typeface="+mj-lt"/>
                <a:ea typeface="+mj-ea"/>
                <a:cs typeface="+mj-cs"/>
              </a:rPr>
              <a:t>VALS station – Valles (BL)</a:t>
            </a:r>
            <a:endParaRPr lang="en-US" kern="0" dirty="0">
              <a:latin typeface="+mj-lt"/>
              <a:ea typeface="+mj-ea"/>
              <a:cs typeface="+mj-cs"/>
            </a:endParaRPr>
          </a:p>
        </p:txBody>
      </p:sp>
      <p:pic>
        <p:nvPicPr>
          <p:cNvPr id="129028" name="Picture 3" descr="IMG_63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547813"/>
            <a:ext cx="65722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4" descr="IMG_636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1357313"/>
            <a:ext cx="32146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5" descr="IMG_6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4000500"/>
            <a:ext cx="3000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2655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Footer Placeholder 3"/>
          <p:cNvSpPr>
            <a:spLocks noGrp="1"/>
          </p:cNvSpPr>
          <p:nvPr>
            <p:ph type="ftr" sz="quarter" idx="11"/>
          </p:nvPr>
        </p:nvSpPr>
        <p:spPr>
          <a:xfrm>
            <a:off x="3124200" y="6021388"/>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sp>
        <p:nvSpPr>
          <p:cNvPr id="5" name="Title 1"/>
          <p:cNvSpPr txBox="1">
            <a:spLocks/>
          </p:cNvSpPr>
          <p:nvPr/>
        </p:nvSpPr>
        <p:spPr>
          <a:xfrm>
            <a:off x="395536" y="188640"/>
            <a:ext cx="8229600" cy="652463"/>
          </a:xfrm>
          <a:prstGeom prst="rect">
            <a:avLst/>
          </a:prstGeom>
        </p:spPr>
        <p:txBody>
          <a:bodyPr/>
          <a:lstStyle/>
          <a:p>
            <a:pPr algn="ctr">
              <a:defRPr/>
            </a:pPr>
            <a:r>
              <a:rPr lang="it-IT" kern="0" dirty="0">
                <a:latin typeface="+mj-lt"/>
                <a:ea typeface="+mj-ea"/>
                <a:cs typeface="+mj-cs"/>
              </a:rPr>
              <a:t>SILA station – Silandro/</a:t>
            </a:r>
            <a:r>
              <a:rPr lang="it-IT" dirty="0"/>
              <a:t>Schlanders</a:t>
            </a:r>
            <a:r>
              <a:rPr lang="it-IT" kern="0" dirty="0">
                <a:latin typeface="+mj-lt"/>
                <a:ea typeface="+mj-ea"/>
                <a:cs typeface="+mj-cs"/>
              </a:rPr>
              <a:t> (BZ)</a:t>
            </a:r>
            <a:endParaRPr lang="en-US" kern="0" dirty="0">
              <a:latin typeface="+mj-lt"/>
              <a:ea typeface="+mj-ea"/>
              <a:cs typeface="+mj-cs"/>
            </a:endParaRPr>
          </a:p>
        </p:txBody>
      </p:sp>
      <p:pic>
        <p:nvPicPr>
          <p:cNvPr id="131077" name="Picture 5" descr="H_Siland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428750"/>
            <a:ext cx="33575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6" descr="IMG_073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0"/>
            <a:ext cx="354806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448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Footer Placeholder 3"/>
          <p:cNvSpPr>
            <a:spLocks noGrp="1"/>
          </p:cNvSpPr>
          <p:nvPr>
            <p:ph type="ftr" sz="quarter" idx="11"/>
          </p:nvPr>
        </p:nvSpPr>
        <p:spPr>
          <a:xfrm>
            <a:off x="3124200" y="594995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sp>
        <p:nvSpPr>
          <p:cNvPr id="5" name="Title 1"/>
          <p:cNvSpPr txBox="1">
            <a:spLocks/>
          </p:cNvSpPr>
          <p:nvPr/>
        </p:nvSpPr>
        <p:spPr>
          <a:xfrm>
            <a:off x="323528" y="181553"/>
            <a:ext cx="8229600" cy="652462"/>
          </a:xfrm>
          <a:prstGeom prst="rect">
            <a:avLst/>
          </a:prstGeom>
        </p:spPr>
        <p:txBody>
          <a:bodyPr/>
          <a:lstStyle/>
          <a:p>
            <a:pPr algn="ctr">
              <a:defRPr/>
            </a:pPr>
            <a:r>
              <a:rPr lang="it-IT" kern="0" dirty="0">
                <a:latin typeface="+mj-lt"/>
                <a:ea typeface="+mj-ea"/>
                <a:cs typeface="+mj-cs"/>
              </a:rPr>
              <a:t>VIPI station – Vipiteno/</a:t>
            </a:r>
            <a:r>
              <a:rPr lang="it-IT" dirty="0"/>
              <a:t>Sterzing</a:t>
            </a:r>
            <a:r>
              <a:rPr lang="it-IT" kern="0" dirty="0">
                <a:latin typeface="+mj-lt"/>
                <a:ea typeface="+mj-ea"/>
                <a:cs typeface="+mj-cs"/>
              </a:rPr>
              <a:t> (BZ)</a:t>
            </a:r>
            <a:endParaRPr lang="en-US" kern="0" dirty="0">
              <a:latin typeface="+mj-lt"/>
              <a:ea typeface="+mj-ea"/>
              <a:cs typeface="+mj-cs"/>
            </a:endParaRPr>
          </a:p>
        </p:txBody>
      </p:sp>
      <p:pic>
        <p:nvPicPr>
          <p:cNvPr id="133125" name="Picture 6" descr="H_Vipite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5111750"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7" descr="DSCN05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636838"/>
            <a:ext cx="3252788"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4510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5</a:t>
            </a:fld>
            <a:endParaRPr lang="en-US" dirty="0"/>
          </a:p>
        </p:txBody>
      </p:sp>
      <p:sp>
        <p:nvSpPr>
          <p:cNvPr id="3" name="Rectangle 2"/>
          <p:cNvSpPr/>
          <p:nvPr/>
        </p:nvSpPr>
        <p:spPr>
          <a:xfrm>
            <a:off x="103515" y="5468995"/>
            <a:ext cx="8790317" cy="1200329"/>
          </a:xfrm>
          <a:prstGeom prst="rect">
            <a:avLst/>
          </a:prstGeom>
        </p:spPr>
        <p:txBody>
          <a:bodyPr wrap="square">
            <a:spAutoFit/>
          </a:bodyPr>
          <a:lstStyle/>
          <a:p>
            <a:pPr algn="just"/>
            <a:r>
              <a:rPr lang="it-IT" dirty="0"/>
              <a:t>Un segnale registrato in funzione del tempo (a sinistra) può essere rappresentato in modo equivalente </a:t>
            </a:r>
            <a:r>
              <a:rPr lang="it-IT" dirty="0" smtClean="0"/>
              <a:t>nel dominio delle </a:t>
            </a:r>
            <a:r>
              <a:rPr lang="it-IT" dirty="0"/>
              <a:t>frequenza dal suo spettro di Fourier. L'ampiezza </a:t>
            </a:r>
            <a:r>
              <a:rPr lang="it-IT" dirty="0" smtClean="0"/>
              <a:t>(in centro) </a:t>
            </a:r>
            <a:r>
              <a:rPr lang="it-IT" dirty="0"/>
              <a:t>e lo spettro di fase (a </a:t>
            </a:r>
            <a:r>
              <a:rPr lang="it-IT" dirty="0" smtClean="0"/>
              <a:t>destra) sono </a:t>
            </a:r>
            <a:r>
              <a:rPr lang="it-IT" dirty="0"/>
              <a:t>entrambi necessari per </a:t>
            </a:r>
            <a:r>
              <a:rPr lang="it-IT" dirty="0" smtClean="0"/>
              <a:t>ottenere la serie temporale completa.</a:t>
            </a:r>
            <a:endParaRPr lang="en-US" dirty="0"/>
          </a:p>
        </p:txBody>
      </p:sp>
      <p:pic>
        <p:nvPicPr>
          <p:cNvPr id="4" name="Picture 3"/>
          <p:cNvPicPr>
            <a:picLocks noChangeAspect="1"/>
          </p:cNvPicPr>
          <p:nvPr/>
        </p:nvPicPr>
        <p:blipFill rotWithShape="1">
          <a:blip r:embed="rId2"/>
          <a:srcRect l="2350" t="31245" r="55200" b="18977"/>
          <a:stretch/>
        </p:blipFill>
        <p:spPr>
          <a:xfrm>
            <a:off x="430750" y="1901952"/>
            <a:ext cx="8135846" cy="2683200"/>
          </a:xfrm>
          <a:prstGeom prst="rect">
            <a:avLst/>
          </a:prstGeom>
        </p:spPr>
      </p:pic>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749760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Footer Placeholder 3"/>
          <p:cNvSpPr>
            <a:spLocks noGrp="1"/>
          </p:cNvSpPr>
          <p:nvPr>
            <p:ph type="ftr" sz="quarter" idx="11"/>
          </p:nvPr>
        </p:nvSpPr>
        <p:spPr>
          <a:xfrm>
            <a:off x="3124200" y="6021388"/>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sp>
        <p:nvSpPr>
          <p:cNvPr id="5" name="Title 1"/>
          <p:cNvSpPr txBox="1">
            <a:spLocks/>
          </p:cNvSpPr>
          <p:nvPr/>
        </p:nvSpPr>
        <p:spPr>
          <a:xfrm>
            <a:off x="351155" y="182296"/>
            <a:ext cx="8229600" cy="652463"/>
          </a:xfrm>
          <a:prstGeom prst="rect">
            <a:avLst/>
          </a:prstGeom>
        </p:spPr>
        <p:txBody>
          <a:bodyPr/>
          <a:lstStyle/>
          <a:p>
            <a:pPr algn="ctr">
              <a:defRPr/>
            </a:pPr>
            <a:r>
              <a:rPr lang="it-IT" kern="0" dirty="0">
                <a:latin typeface="+mj-lt"/>
                <a:ea typeface="+mj-ea"/>
                <a:cs typeface="+mj-cs"/>
              </a:rPr>
              <a:t>SCAN station – S.Candido/</a:t>
            </a:r>
            <a:r>
              <a:rPr lang="it-IT" dirty="0"/>
              <a:t>Innichen</a:t>
            </a:r>
            <a:r>
              <a:rPr lang="it-IT" kern="0" dirty="0">
                <a:latin typeface="+mj-lt"/>
                <a:ea typeface="+mj-ea"/>
                <a:cs typeface="+mj-cs"/>
              </a:rPr>
              <a:t> (BZ)</a:t>
            </a:r>
            <a:endParaRPr lang="en-US" kern="0" dirty="0">
              <a:latin typeface="+mj-lt"/>
              <a:ea typeface="+mj-ea"/>
              <a:cs typeface="+mj-cs"/>
            </a:endParaRPr>
          </a:p>
        </p:txBody>
      </p:sp>
      <p:pic>
        <p:nvPicPr>
          <p:cNvPr id="135173" name="Picture 6" descr="H_SCandi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73238"/>
            <a:ext cx="63722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7" descr="DSCN6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628775"/>
            <a:ext cx="18891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8" descr="DSCN68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4005263"/>
            <a:ext cx="238283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0127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oter Placeholder 3"/>
          <p:cNvSpPr>
            <a:spLocks noGrp="1"/>
          </p:cNvSpPr>
          <p:nvPr>
            <p:ph type="ftr" sz="quarter" idx="11"/>
          </p:nvPr>
        </p:nvSpPr>
        <p:spPr>
          <a:xfrm>
            <a:off x="3124200" y="5995988"/>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smtClean="0">
                <a:ea typeface="ＭＳ Ｐゴシック" panose="020B0600070205080204" pitchFamily="34" charset="-128"/>
              </a:rPr>
              <a:t>Project HAREIA</a:t>
            </a:r>
          </a:p>
          <a:p>
            <a:pPr>
              <a:spcBef>
                <a:spcPct val="0"/>
              </a:spcBef>
              <a:buFontTx/>
              <a:buNone/>
            </a:pPr>
            <a:r>
              <a:rPr lang="de-AT" altLang="it-IT" sz="1400" smtClean="0">
                <a:ea typeface="ＭＳ Ｐゴシック" panose="020B0600070205080204" pitchFamily="34" charset="-128"/>
              </a:rPr>
              <a:t>Historical and recent Earthquakes</a:t>
            </a:r>
          </a:p>
          <a:p>
            <a:pPr>
              <a:spcBef>
                <a:spcPct val="0"/>
              </a:spcBef>
              <a:buFontTx/>
              <a:buNone/>
            </a:pPr>
            <a:r>
              <a:rPr lang="de-AT" altLang="it-IT" sz="1400" smtClean="0">
                <a:ea typeface="ＭＳ Ｐゴシック" panose="020B0600070205080204" pitchFamily="34" charset="-128"/>
              </a:rPr>
              <a:t>in Italy and Austria</a:t>
            </a:r>
          </a:p>
        </p:txBody>
      </p:sp>
      <p:pic>
        <p:nvPicPr>
          <p:cNvPr id="137219" name="Picture 2" descr="Reggio_main.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714500"/>
            <a:ext cx="439261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4" descr="xW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428750"/>
            <a:ext cx="31178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1841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descr="Verona.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785938"/>
            <a:ext cx="44291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Footer Placeholder 3"/>
          <p:cNvSpPr>
            <a:spLocks noGrp="1"/>
          </p:cNvSpPr>
          <p:nvPr>
            <p:ph type="ftr" sz="quarter" idx="11"/>
          </p:nvPr>
        </p:nvSpPr>
        <p:spPr>
          <a:xfrm>
            <a:off x="3124200" y="6092825"/>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AT" altLang="it-IT" sz="1400" dirty="0" smtClean="0">
                <a:ea typeface="ＭＳ Ｐゴシック" panose="020B0600070205080204" pitchFamily="34" charset="-128"/>
              </a:rPr>
              <a:t>Project HAREIA</a:t>
            </a:r>
          </a:p>
          <a:p>
            <a:pPr>
              <a:spcBef>
                <a:spcPct val="0"/>
              </a:spcBef>
              <a:buFontTx/>
              <a:buNone/>
            </a:pPr>
            <a:r>
              <a:rPr lang="de-AT" altLang="it-IT" sz="1400" dirty="0" smtClean="0">
                <a:ea typeface="ＭＳ Ｐゴシック" panose="020B0600070205080204" pitchFamily="34" charset="-128"/>
              </a:rPr>
              <a:t>Historical and recent Earthquakes</a:t>
            </a:r>
          </a:p>
          <a:p>
            <a:pPr>
              <a:spcBef>
                <a:spcPct val="0"/>
              </a:spcBef>
              <a:buFontTx/>
              <a:buNone/>
            </a:pPr>
            <a:r>
              <a:rPr lang="de-AT" altLang="it-IT" sz="1400" dirty="0" smtClean="0">
                <a:ea typeface="ＭＳ Ｐゴシック" panose="020B0600070205080204" pitchFamily="34" charset="-128"/>
              </a:rPr>
              <a:t>in Italy and Austria</a:t>
            </a:r>
          </a:p>
        </p:txBody>
      </p:sp>
      <p:sp>
        <p:nvSpPr>
          <p:cNvPr id="139268" name="TextBox 7"/>
          <p:cNvSpPr txBox="1">
            <a:spLocks noChangeArrowheads="1"/>
          </p:cNvSpPr>
          <p:nvPr/>
        </p:nvSpPr>
        <p:spPr bwMode="auto">
          <a:xfrm>
            <a:off x="1746250" y="549275"/>
            <a:ext cx="5510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it-IT" altLang="it-IT" sz="2400"/>
              <a:t>Verona 24</a:t>
            </a:r>
            <a:r>
              <a:rPr lang="pl-PL" altLang="it-IT" sz="2400"/>
              <a:t>/</a:t>
            </a:r>
            <a:r>
              <a:rPr lang="it-IT" altLang="it-IT" sz="2400"/>
              <a:t>01</a:t>
            </a:r>
            <a:r>
              <a:rPr lang="pl-PL" altLang="it-IT" sz="2400"/>
              <a:t>/</a:t>
            </a:r>
            <a:r>
              <a:rPr lang="it-IT" altLang="it-IT" sz="2400"/>
              <a:t>20</a:t>
            </a:r>
            <a:r>
              <a:rPr lang="pl-PL" altLang="it-IT" sz="2400"/>
              <a:t>12 23</a:t>
            </a:r>
            <a:r>
              <a:rPr lang="it-IT" altLang="it-IT" sz="2400"/>
              <a:t>:</a:t>
            </a:r>
            <a:r>
              <a:rPr lang="pl-PL" altLang="it-IT" sz="2400"/>
              <a:t>54</a:t>
            </a:r>
            <a:r>
              <a:rPr lang="it-IT" altLang="it-IT" sz="2400"/>
              <a:t>:</a:t>
            </a:r>
            <a:r>
              <a:rPr lang="pl-PL" altLang="it-IT" sz="2400"/>
              <a:t>46 </a:t>
            </a:r>
            <a:endParaRPr lang="it-IT" altLang="it-IT" sz="2400"/>
          </a:p>
          <a:p>
            <a:pPr algn="ctr" eaLnBrk="1" hangingPunct="1">
              <a:spcBef>
                <a:spcPct val="0"/>
              </a:spcBef>
              <a:buFontTx/>
              <a:buNone/>
            </a:pPr>
            <a:r>
              <a:rPr lang="pl-PL" altLang="it-IT" sz="2400"/>
              <a:t>Lat. 45.561 Lon. 11.054 Ml = 4.8 Mw= 4.7</a:t>
            </a:r>
            <a:endParaRPr lang="it-IT" altLang="it-IT" sz="2400"/>
          </a:p>
        </p:txBody>
      </p:sp>
      <p:pic>
        <p:nvPicPr>
          <p:cNvPr id="139269" name="Picture 8" descr="Veron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863" y="1857375"/>
            <a:ext cx="28940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3342209179"/>
              </p:ext>
            </p:extLst>
          </p:nvPr>
        </p:nvGraphicFramePr>
        <p:xfrm>
          <a:off x="214313" y="1785938"/>
          <a:ext cx="3897312" cy="4063992"/>
        </p:xfrm>
        <a:graphic>
          <a:graphicData uri="http://schemas.openxmlformats.org/drawingml/2006/table">
            <a:tbl>
              <a:tblPr/>
              <a:tblGrid>
                <a:gridCol w="345229">
                  <a:extLst>
                    <a:ext uri="{9D8B030D-6E8A-4147-A177-3AD203B41FA5}">
                      <a16:colId xmlns:a16="http://schemas.microsoft.com/office/drawing/2014/main" val="20000"/>
                    </a:ext>
                  </a:extLst>
                </a:gridCol>
                <a:gridCol w="509752">
                  <a:extLst>
                    <a:ext uri="{9D8B030D-6E8A-4147-A177-3AD203B41FA5}">
                      <a16:colId xmlns:a16="http://schemas.microsoft.com/office/drawing/2014/main" val="20001"/>
                    </a:ext>
                  </a:extLst>
                </a:gridCol>
                <a:gridCol w="431536">
                  <a:extLst>
                    <a:ext uri="{9D8B030D-6E8A-4147-A177-3AD203B41FA5}">
                      <a16:colId xmlns:a16="http://schemas.microsoft.com/office/drawing/2014/main" val="20002"/>
                    </a:ext>
                  </a:extLst>
                </a:gridCol>
                <a:gridCol w="377594">
                  <a:extLst>
                    <a:ext uri="{9D8B030D-6E8A-4147-A177-3AD203B41FA5}">
                      <a16:colId xmlns:a16="http://schemas.microsoft.com/office/drawing/2014/main" val="20003"/>
                    </a:ext>
                  </a:extLst>
                </a:gridCol>
                <a:gridCol w="356018">
                  <a:extLst>
                    <a:ext uri="{9D8B030D-6E8A-4147-A177-3AD203B41FA5}">
                      <a16:colId xmlns:a16="http://schemas.microsoft.com/office/drawing/2014/main" val="20004"/>
                    </a:ext>
                  </a:extLst>
                </a:gridCol>
                <a:gridCol w="377594">
                  <a:extLst>
                    <a:ext uri="{9D8B030D-6E8A-4147-A177-3AD203B41FA5}">
                      <a16:colId xmlns:a16="http://schemas.microsoft.com/office/drawing/2014/main" val="20005"/>
                    </a:ext>
                  </a:extLst>
                </a:gridCol>
                <a:gridCol w="377594">
                  <a:extLst>
                    <a:ext uri="{9D8B030D-6E8A-4147-A177-3AD203B41FA5}">
                      <a16:colId xmlns:a16="http://schemas.microsoft.com/office/drawing/2014/main" val="20006"/>
                    </a:ext>
                  </a:extLst>
                </a:gridCol>
                <a:gridCol w="356018">
                  <a:extLst>
                    <a:ext uri="{9D8B030D-6E8A-4147-A177-3AD203B41FA5}">
                      <a16:colId xmlns:a16="http://schemas.microsoft.com/office/drawing/2014/main" val="20007"/>
                    </a:ext>
                  </a:extLst>
                </a:gridCol>
                <a:gridCol w="377594">
                  <a:extLst>
                    <a:ext uri="{9D8B030D-6E8A-4147-A177-3AD203B41FA5}">
                      <a16:colId xmlns:a16="http://schemas.microsoft.com/office/drawing/2014/main" val="20008"/>
                    </a:ext>
                  </a:extLst>
                </a:gridCol>
                <a:gridCol w="388383">
                  <a:extLst>
                    <a:ext uri="{9D8B030D-6E8A-4147-A177-3AD203B41FA5}">
                      <a16:colId xmlns:a16="http://schemas.microsoft.com/office/drawing/2014/main" val="20009"/>
                    </a:ext>
                  </a:extLst>
                </a:gridCol>
              </a:tblGrid>
              <a:tr h="170008">
                <a:tc>
                  <a:txBody>
                    <a:bodyPr/>
                    <a:lstStyle/>
                    <a:p>
                      <a:pPr algn="l" fontAlgn="b"/>
                      <a:r>
                        <a:rPr lang="it-IT" sz="800" b="1" i="0" u="none" strike="noStrike">
                          <a:solidFill>
                            <a:srgbClr val="000000"/>
                          </a:solidFill>
                          <a:latin typeface="Calibri"/>
                        </a:rPr>
                        <a:t>Station</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Component</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Distance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PGA</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PGV</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PSA30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PSA10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PSA03</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Arias</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1" i="0" u="none" strike="noStrike">
                          <a:solidFill>
                            <a:srgbClr val="000000"/>
                          </a:solidFill>
                          <a:latin typeface="Calibri"/>
                        </a:rPr>
                        <a:t>Housner</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61912">
                <a:tc>
                  <a:txBody>
                    <a:bodyPr/>
                    <a:lstStyle/>
                    <a:p>
                      <a:pPr algn="l" fontAlgn="b"/>
                      <a:r>
                        <a:rPr lang="it-IT" sz="800" b="1" i="0" u="none" strike="noStrike">
                          <a:solidFill>
                            <a:srgbClr val="FF0000"/>
                          </a:solidFill>
                          <a:latin typeface="Calibri"/>
                        </a:rPr>
                        <a:t>VALS</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HNZ</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105.</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.36E+00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.60E-02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.25E+00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.25E-01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.18E+00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.19E-01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1912">
                <a:tc>
                  <a:txBody>
                    <a:bodyPr/>
                    <a:lstStyle/>
                    <a:p>
                      <a:pPr algn="l" fontAlgn="b"/>
                      <a:r>
                        <a:rPr lang="it-IT" sz="800" b="1" i="0" u="none" strike="noStrike">
                          <a:solidFill>
                            <a:srgbClr val="FF0000"/>
                          </a:solidFill>
                          <a:latin typeface="Calibri"/>
                        </a:rPr>
                        <a:t>VALS</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HNN</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105.</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.58E+00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.10E-01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.21E+00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.35E-01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.28E+00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.30E-01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61912">
                <a:tc>
                  <a:txBody>
                    <a:bodyPr/>
                    <a:lstStyle/>
                    <a:p>
                      <a:pPr algn="l" fontAlgn="b"/>
                      <a:r>
                        <a:rPr lang="it-IT" sz="800" b="1" i="0" u="none" strike="noStrike">
                          <a:solidFill>
                            <a:srgbClr val="FF0000"/>
                          </a:solidFill>
                          <a:latin typeface="Calibri"/>
                        </a:rPr>
                        <a:t>VALS</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HNE</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105.</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.62E+00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.31E-01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.56E-02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.35E-01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61912">
                <a:tc>
                  <a:txBody>
                    <a:bodyPr/>
                    <a:lstStyle/>
                    <a:p>
                      <a:pPr algn="l" fontAlgn="b"/>
                      <a:r>
                        <a:rPr lang="it-IT" sz="800" b="1" i="0" u="none" strike="noStrike">
                          <a:solidFill>
                            <a:srgbClr val="FF0000"/>
                          </a:solidFill>
                          <a:latin typeface="Calibri"/>
                        </a:rPr>
                        <a:t>PNAL</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HNZ</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119.</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.13E+00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.45E-02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.14E+00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.14E-01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61912">
                <a:tc>
                  <a:txBody>
                    <a:bodyPr/>
                    <a:lstStyle/>
                    <a:p>
                      <a:pPr algn="l" fontAlgn="b"/>
                      <a:r>
                        <a:rPr lang="it-IT" sz="800" b="1" i="0" u="none" strike="noStrike">
                          <a:solidFill>
                            <a:srgbClr val="FF0000"/>
                          </a:solidFill>
                          <a:latin typeface="Calibri"/>
                        </a:rPr>
                        <a:t>PNAL</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HNN</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119.</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.21E+00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.87E-02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.89E-01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.45E-02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.29E-01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.29E-01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61912">
                <a:tc>
                  <a:txBody>
                    <a:bodyPr/>
                    <a:lstStyle/>
                    <a:p>
                      <a:pPr algn="l" fontAlgn="b"/>
                      <a:r>
                        <a:rPr lang="it-IT" sz="800" b="1" i="0" u="none" strike="noStrike">
                          <a:solidFill>
                            <a:srgbClr val="FF0000"/>
                          </a:solidFill>
                          <a:latin typeface="Calibri"/>
                        </a:rPr>
                        <a:t>PNAL</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HNE</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119.</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.28E+00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.66E-02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.35E+00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.29E-02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.24E-01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61912">
                <a:tc>
                  <a:txBody>
                    <a:bodyPr/>
                    <a:lstStyle/>
                    <a:p>
                      <a:pPr algn="l" fontAlgn="b"/>
                      <a:r>
                        <a:rPr lang="it-IT" sz="800" b="1" i="0" u="none" strike="noStrike">
                          <a:solidFill>
                            <a:srgbClr val="FF0000"/>
                          </a:solidFill>
                          <a:latin typeface="Calibri"/>
                        </a:rPr>
                        <a:t>SILA</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HNZ</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121.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.42E-02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.18E+00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.22E-01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.40E-01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.13E-01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61912">
                <a:tc>
                  <a:txBody>
                    <a:bodyPr/>
                    <a:lstStyle/>
                    <a:p>
                      <a:pPr algn="l" fontAlgn="b"/>
                      <a:r>
                        <a:rPr lang="it-IT" sz="800" b="1" i="0" u="none" strike="noStrike">
                          <a:solidFill>
                            <a:srgbClr val="FF0000"/>
                          </a:solidFill>
                          <a:latin typeface="Calibri"/>
                        </a:rPr>
                        <a:t>SILA</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HNN</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121.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.22E+00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.33E+00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.19E-01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61912">
                <a:tc>
                  <a:txBody>
                    <a:bodyPr/>
                    <a:lstStyle/>
                    <a:p>
                      <a:pPr algn="l" fontAlgn="b"/>
                      <a:r>
                        <a:rPr lang="it-IT" sz="800" b="1" i="0" u="none" strike="noStrike">
                          <a:solidFill>
                            <a:srgbClr val="FF0000"/>
                          </a:solidFill>
                          <a:latin typeface="Calibri"/>
                        </a:rPr>
                        <a:t>SILA</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HNE</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121.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.18E+00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.60E-02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.28E+00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.31E-01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.19E-01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61912">
                <a:tc>
                  <a:txBody>
                    <a:bodyPr/>
                    <a:lstStyle/>
                    <a:p>
                      <a:pPr algn="l" fontAlgn="b"/>
                      <a:r>
                        <a:rPr lang="it-IT" sz="800" b="1" i="0" u="none" strike="noStrike">
                          <a:solidFill>
                            <a:srgbClr val="FF0000"/>
                          </a:solidFill>
                          <a:latin typeface="Calibri"/>
                        </a:rPr>
                        <a:t>CHIE</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HNZ</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.24E+00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.66E-02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.18E+00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.24E-01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.66E-01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.20E-01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61912">
                <a:tc>
                  <a:txBody>
                    <a:bodyPr/>
                    <a:lstStyle/>
                    <a:p>
                      <a:pPr algn="l" fontAlgn="b"/>
                      <a:r>
                        <a:rPr lang="it-IT" sz="800" b="1" i="0" u="none" strike="noStrike">
                          <a:solidFill>
                            <a:srgbClr val="FF0000"/>
                          </a:solidFill>
                          <a:latin typeface="Calibri"/>
                        </a:rPr>
                        <a:t>CHIE</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HNN</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.79E-02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.39E+00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.41E-01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.11E+00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.29E-01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61912">
                <a:tc>
                  <a:txBody>
                    <a:bodyPr/>
                    <a:lstStyle/>
                    <a:p>
                      <a:pPr algn="l" fontAlgn="b"/>
                      <a:r>
                        <a:rPr lang="it-IT" sz="800" b="1" i="0" u="none" strike="noStrike">
                          <a:solidFill>
                            <a:srgbClr val="FF0000"/>
                          </a:solidFill>
                          <a:latin typeface="Calibri"/>
                        </a:rPr>
                        <a:t>CHIE</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HNE</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.34E+00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.78E-02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.35E+00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.13E+00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.24E-01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61912">
                <a:tc>
                  <a:txBody>
                    <a:bodyPr/>
                    <a:lstStyle/>
                    <a:p>
                      <a:pPr algn="l" fontAlgn="b"/>
                      <a:r>
                        <a:rPr lang="it-IT" sz="800" b="1" i="0" u="none" strike="noStrike">
                          <a:solidFill>
                            <a:srgbClr val="FF0000"/>
                          </a:solidFill>
                          <a:latin typeface="Calibri"/>
                        </a:rPr>
                        <a:t>VIPI</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HNZ</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.26E+00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.73E-02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.10E+00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.20E-01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.77E-01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.16E-01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161912">
                <a:tc>
                  <a:txBody>
                    <a:bodyPr/>
                    <a:lstStyle/>
                    <a:p>
                      <a:pPr algn="l" fontAlgn="b"/>
                      <a:r>
                        <a:rPr lang="it-IT" sz="800" b="1" i="0" u="none" strike="noStrike">
                          <a:solidFill>
                            <a:srgbClr val="FF0000"/>
                          </a:solidFill>
                          <a:latin typeface="Calibri"/>
                        </a:rPr>
                        <a:t>VIPI</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HNN</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.10E-01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.26E+00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.91E-01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.27E-01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161912">
                <a:tc>
                  <a:txBody>
                    <a:bodyPr/>
                    <a:lstStyle/>
                    <a:p>
                      <a:pPr algn="l" fontAlgn="b"/>
                      <a:r>
                        <a:rPr lang="it-IT" sz="800" b="1" i="0" u="none" strike="noStrike">
                          <a:solidFill>
                            <a:srgbClr val="FF0000"/>
                          </a:solidFill>
                          <a:latin typeface="Calibri"/>
                        </a:rPr>
                        <a:t>VIPI</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HNE</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.33E+00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.12E-01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.45E+00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.39E-01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.93E-01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.37E-01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161912">
                <a:tc>
                  <a:txBody>
                    <a:bodyPr/>
                    <a:lstStyle/>
                    <a:p>
                      <a:pPr algn="l" fontAlgn="b"/>
                      <a:r>
                        <a:rPr lang="it-IT" sz="800" b="1" i="0" u="none" strike="noStrike">
                          <a:solidFill>
                            <a:srgbClr val="FF0000"/>
                          </a:solidFill>
                          <a:latin typeface="Calibri"/>
                        </a:rPr>
                        <a:t>DANT</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HNZ</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160.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.13E+00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.38E-02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.83E-01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.11E-01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.13E-01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161912">
                <a:tc>
                  <a:txBody>
                    <a:bodyPr/>
                    <a:lstStyle/>
                    <a:p>
                      <a:pPr algn="l" fontAlgn="b"/>
                      <a:r>
                        <a:rPr lang="it-IT" sz="800" b="1" i="0" u="none" strike="noStrike">
                          <a:solidFill>
                            <a:srgbClr val="FF0000"/>
                          </a:solidFill>
                          <a:latin typeface="Calibri"/>
                        </a:rPr>
                        <a:t>DANT</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HNN</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160.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.15E+00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.64E-02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.26E+00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.36E-01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.27E-01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161912">
                <a:tc>
                  <a:txBody>
                    <a:bodyPr/>
                    <a:lstStyle/>
                    <a:p>
                      <a:pPr algn="l" fontAlgn="b"/>
                      <a:r>
                        <a:rPr lang="it-IT" sz="800" b="1" i="0" u="none" strike="noStrike">
                          <a:solidFill>
                            <a:srgbClr val="FF0000"/>
                          </a:solidFill>
                          <a:latin typeface="Calibri"/>
                        </a:rPr>
                        <a:t>DANT</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HNE</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160.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.16E+00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.80E-02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.25E+00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.64E-01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.53E-02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.51E-01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.32E-01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61912">
                <a:tc>
                  <a:txBody>
                    <a:bodyPr/>
                    <a:lstStyle/>
                    <a:p>
                      <a:pPr algn="l" fontAlgn="b"/>
                      <a:r>
                        <a:rPr lang="it-IT" sz="800" b="1" i="0" u="none" strike="noStrike">
                          <a:solidFill>
                            <a:srgbClr val="FF0000"/>
                          </a:solidFill>
                          <a:latin typeface="Calibri"/>
                        </a:rPr>
                        <a:t>SCAN</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HNZ</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162.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.20E+00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.69E-02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.29E+00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.41E-01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.25E-01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61912">
                <a:tc>
                  <a:txBody>
                    <a:bodyPr/>
                    <a:lstStyle/>
                    <a:p>
                      <a:pPr algn="l" fontAlgn="b"/>
                      <a:r>
                        <a:rPr lang="it-IT" sz="800" b="1" i="0" u="none" strike="noStrike">
                          <a:solidFill>
                            <a:srgbClr val="FF0000"/>
                          </a:solidFill>
                          <a:latin typeface="Calibri"/>
                        </a:rPr>
                        <a:t>SCAN</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HNN</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162.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.21E+00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.94E-02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.33E+00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.73E-01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.78E-01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.40E-01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61912">
                <a:tc>
                  <a:txBody>
                    <a:bodyPr/>
                    <a:lstStyle/>
                    <a:p>
                      <a:pPr algn="l" fontAlgn="b"/>
                      <a:r>
                        <a:rPr lang="it-IT" sz="800" b="1" i="0" u="none" strike="noStrike">
                          <a:solidFill>
                            <a:srgbClr val="FF0000"/>
                          </a:solidFill>
                          <a:latin typeface="Calibri"/>
                        </a:rPr>
                        <a:t>SCAN</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HNE</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162.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.24E+00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.12E-01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.44E+00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.14E+00</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.73E-01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.51E-01</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161912">
                <a:tc>
                  <a:txBody>
                    <a:bodyPr/>
                    <a:lstStyle/>
                    <a:p>
                      <a:pPr algn="l" fontAlgn="b"/>
                      <a:r>
                        <a:rPr lang="it-IT" sz="800" b="1" i="0" u="none" strike="noStrike">
                          <a:solidFill>
                            <a:srgbClr val="FF0000"/>
                          </a:solidFill>
                          <a:latin typeface="Calibri"/>
                        </a:rPr>
                        <a:t>TARV</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HNZ</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221.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.21E-01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.45E-02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.14E-02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.55E-02</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161912">
                <a:tc>
                  <a:txBody>
                    <a:bodyPr/>
                    <a:lstStyle/>
                    <a:p>
                      <a:pPr algn="l" fontAlgn="b"/>
                      <a:r>
                        <a:rPr lang="it-IT" sz="800" b="1" i="0" u="none" strike="noStrike">
                          <a:solidFill>
                            <a:srgbClr val="FF0000"/>
                          </a:solidFill>
                          <a:latin typeface="Calibri"/>
                        </a:rPr>
                        <a:t>TARV</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HNN</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221.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.27E-01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.17E-02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.33E-01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.12E-01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.18E-02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.47E-02</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170008">
                <a:tc>
                  <a:txBody>
                    <a:bodyPr/>
                    <a:lstStyle/>
                    <a:p>
                      <a:pPr algn="l" fontAlgn="b"/>
                      <a:r>
                        <a:rPr lang="it-IT" sz="800" b="1" i="0" u="none" strike="noStrike">
                          <a:solidFill>
                            <a:srgbClr val="FF0000"/>
                          </a:solidFill>
                          <a:latin typeface="Calibri"/>
                        </a:rPr>
                        <a:t>TARV</a:t>
                      </a:r>
                    </a:p>
                  </a:txBody>
                  <a:tcPr marL="8097" marR="8097" marT="809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HNE</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221.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.38E-01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.96E-02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.68E-01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.14E-01</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 </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a:solidFill>
                            <a:srgbClr val="000000"/>
                          </a:solidFill>
                          <a:latin typeface="Calibri"/>
                        </a:rPr>
                        <a:t>.36E-02</a:t>
                      </a:r>
                    </a:p>
                  </a:txBody>
                  <a:tcPr marL="8097" marR="8097" marT="80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800" b="0" i="0" u="none" strike="noStrike" dirty="0">
                          <a:solidFill>
                            <a:srgbClr val="000000"/>
                          </a:solidFill>
                          <a:latin typeface="Calibri"/>
                        </a:rPr>
                        <a:t>.54E-02</a:t>
                      </a:r>
                    </a:p>
                  </a:txBody>
                  <a:tcPr marL="8097" marR="8097" marT="809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3919293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6970" y="1046110"/>
            <a:ext cx="6967092" cy="4493377"/>
          </a:xfrm>
          <a:prstGeom prst="rect">
            <a:avLst/>
          </a:prstGeom>
        </p:spPr>
      </p:pic>
      <p:sp>
        <p:nvSpPr>
          <p:cNvPr id="2" name="Rectangle 1"/>
          <p:cNvSpPr/>
          <p:nvPr/>
        </p:nvSpPr>
        <p:spPr>
          <a:xfrm>
            <a:off x="706500" y="494670"/>
            <a:ext cx="7315200" cy="646331"/>
          </a:xfrm>
          <a:prstGeom prst="rect">
            <a:avLst/>
          </a:prstGeom>
        </p:spPr>
        <p:txBody>
          <a:bodyPr wrap="square">
            <a:spAutoFit/>
          </a:bodyPr>
          <a:lstStyle/>
          <a:p>
            <a:pPr algn="ctr"/>
            <a:r>
              <a:rPr lang="it-IT" dirty="0">
                <a:effectLst>
                  <a:outerShdw blurRad="38100" dist="38100" dir="2700000" algn="tl">
                    <a:srgbClr val="000000">
                      <a:alpha val="43137"/>
                    </a:srgbClr>
                  </a:outerShdw>
                </a:effectLst>
              </a:rPr>
              <a:t>Particolarità </a:t>
            </a:r>
            <a:r>
              <a:rPr lang="it-IT" dirty="0" smtClean="0">
                <a:effectLst>
                  <a:outerShdw blurRad="38100" dist="38100" dir="2700000" algn="tl">
                    <a:srgbClr val="000000">
                      <a:alpha val="43137"/>
                    </a:srgbClr>
                  </a:outerShdw>
                </a:effectLst>
              </a:rPr>
              <a:t>dell‘aspetto </a:t>
            </a:r>
            <a:r>
              <a:rPr lang="it-IT" dirty="0">
                <a:effectLst>
                  <a:outerShdw blurRad="38100" dist="38100" dir="2700000" algn="tl">
                    <a:srgbClr val="000000">
                      <a:alpha val="43137"/>
                    </a:srgbClr>
                  </a:outerShdw>
                </a:effectLst>
              </a:rPr>
              <a:t>del segnale </a:t>
            </a:r>
            <a:r>
              <a:rPr lang="it-IT" dirty="0" smtClean="0">
                <a:effectLst>
                  <a:outerShdw blurRad="38100" dist="38100" dir="2700000" algn="tl">
                    <a:srgbClr val="000000">
                      <a:alpha val="43137"/>
                    </a:srgbClr>
                  </a:outerShdw>
                </a:effectLst>
              </a:rPr>
              <a:t>nelle registrazioni sismiche </a:t>
            </a:r>
          </a:p>
          <a:p>
            <a:pPr algn="ctr"/>
            <a:r>
              <a:rPr lang="it-IT" dirty="0" smtClean="0"/>
              <a:t>l’influenza della risposta strumentale</a:t>
            </a:r>
            <a:endParaRPr lang="en-US" dirty="0"/>
          </a:p>
        </p:txBody>
      </p:sp>
      <p:sp>
        <p:nvSpPr>
          <p:cNvPr id="4" name="Rectangle 3"/>
          <p:cNvSpPr/>
          <p:nvPr/>
        </p:nvSpPr>
        <p:spPr>
          <a:xfrm>
            <a:off x="138023" y="5444596"/>
            <a:ext cx="9005977" cy="1200329"/>
          </a:xfrm>
          <a:prstGeom prst="rect">
            <a:avLst/>
          </a:prstGeom>
        </p:spPr>
        <p:txBody>
          <a:bodyPr wrap="square">
            <a:spAutoFit/>
          </a:bodyPr>
          <a:lstStyle/>
          <a:p>
            <a:pPr algn="just"/>
            <a:r>
              <a:rPr lang="it-IT" dirty="0"/>
              <a:t>Sinistra: curve di </a:t>
            </a:r>
            <a:r>
              <a:rPr lang="it-IT" dirty="0" smtClean="0"/>
              <a:t>amplificazione </a:t>
            </a:r>
            <a:r>
              <a:rPr lang="it-IT" dirty="0"/>
              <a:t>dell'ampiezza di spostamento di tre tipi di </a:t>
            </a:r>
            <a:r>
              <a:rPr lang="it-IT" dirty="0" smtClean="0"/>
              <a:t>sismografi corto periodo alla </a:t>
            </a:r>
            <a:r>
              <a:rPr lang="it-IT" dirty="0"/>
              <a:t>stazione sismica </a:t>
            </a:r>
            <a:r>
              <a:rPr lang="it-IT" dirty="0" smtClean="0"/>
              <a:t>MOX; </a:t>
            </a:r>
            <a:r>
              <a:rPr lang="it-IT" dirty="0"/>
              <a:t>a destra: </a:t>
            </a:r>
            <a:r>
              <a:rPr lang="it-IT" dirty="0" smtClean="0"/>
              <a:t>registrazioni di questi sismografi </a:t>
            </a:r>
            <a:r>
              <a:rPr lang="it-IT" dirty="0"/>
              <a:t>di un'onda P </a:t>
            </a:r>
            <a:r>
              <a:rPr lang="it-IT" dirty="0" smtClean="0"/>
              <a:t>relativo a </a:t>
            </a:r>
            <a:r>
              <a:rPr lang="it-IT" dirty="0"/>
              <a:t>un terremoto profondo ad una distanza epicentrale di 72,3 ° </a:t>
            </a:r>
            <a:r>
              <a:rPr lang="it-IT" dirty="0" smtClean="0"/>
              <a:t>e profondità </a:t>
            </a:r>
            <a:r>
              <a:rPr lang="it-IT" dirty="0"/>
              <a:t>ipocentrale di 544 km.</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5397860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54</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4" y="2017510"/>
            <a:ext cx="9115738" cy="365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06500" y="494670"/>
            <a:ext cx="7315200" cy="369332"/>
          </a:xfrm>
          <a:prstGeom prst="rect">
            <a:avLst/>
          </a:prstGeom>
        </p:spPr>
        <p:txBody>
          <a:bodyPr wrap="square">
            <a:spAutoFit/>
          </a:bodyPr>
          <a:lstStyle/>
          <a:p>
            <a:pPr algn="ctr"/>
            <a:r>
              <a:rPr lang="it-IT" dirty="0" smtClean="0">
                <a:effectLst>
                  <a:outerShdw blurRad="38100" dist="38100" dir="2700000" algn="tl">
                    <a:srgbClr val="000000">
                      <a:alpha val="43137"/>
                    </a:srgbClr>
                  </a:outerShdw>
                </a:effectLst>
              </a:rPr>
              <a:t>Filtraggio</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4224893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55</a:t>
            </a:fld>
            <a:endParaRPr lang="en-US" dirty="0"/>
          </a:p>
        </p:txBody>
      </p:sp>
      <p:pic>
        <p:nvPicPr>
          <p:cNvPr id="3" name="Picture 2"/>
          <p:cNvPicPr>
            <a:picLocks noChangeAspect="1"/>
          </p:cNvPicPr>
          <p:nvPr/>
        </p:nvPicPr>
        <p:blipFill rotWithShape="1">
          <a:blip r:embed="rId2"/>
          <a:srcRect r="40475"/>
          <a:stretch/>
        </p:blipFill>
        <p:spPr>
          <a:xfrm>
            <a:off x="3086197" y="3658415"/>
            <a:ext cx="2661460" cy="2883673"/>
          </a:xfrm>
          <a:prstGeom prst="rect">
            <a:avLst/>
          </a:prstGeom>
        </p:spPr>
      </p:pic>
      <p:pic>
        <p:nvPicPr>
          <p:cNvPr id="4" name="Picture 3"/>
          <p:cNvPicPr>
            <a:picLocks noChangeAspect="1"/>
          </p:cNvPicPr>
          <p:nvPr/>
        </p:nvPicPr>
        <p:blipFill rotWithShape="1">
          <a:blip r:embed="rId3"/>
          <a:srcRect l="74497" t="59277" r="12937" b="1922"/>
          <a:stretch/>
        </p:blipFill>
        <p:spPr>
          <a:xfrm>
            <a:off x="4750058" y="634332"/>
            <a:ext cx="4117785" cy="2383981"/>
          </a:xfrm>
          <a:prstGeom prst="rect">
            <a:avLst/>
          </a:prstGeom>
        </p:spPr>
      </p:pic>
      <p:pic>
        <p:nvPicPr>
          <p:cNvPr id="5" name="Picture 4"/>
          <p:cNvPicPr>
            <a:picLocks noChangeAspect="1"/>
          </p:cNvPicPr>
          <p:nvPr/>
        </p:nvPicPr>
        <p:blipFill rotWithShape="1">
          <a:blip r:embed="rId3"/>
          <a:srcRect l="74497" t="11728" r="12937" b="56667"/>
          <a:stretch/>
        </p:blipFill>
        <p:spPr>
          <a:xfrm>
            <a:off x="0" y="696028"/>
            <a:ext cx="4893710" cy="2307771"/>
          </a:xfrm>
          <a:prstGeom prst="rect">
            <a:avLst/>
          </a:prstGeom>
        </p:spPr>
      </p:pic>
      <p:sp>
        <p:nvSpPr>
          <p:cNvPr id="6" name="Rectangle 5"/>
          <p:cNvSpPr/>
          <p:nvPr/>
        </p:nvSpPr>
        <p:spPr>
          <a:xfrm>
            <a:off x="0" y="2849895"/>
            <a:ext cx="4412440" cy="738664"/>
          </a:xfrm>
          <a:prstGeom prst="rect">
            <a:avLst/>
          </a:prstGeom>
        </p:spPr>
        <p:txBody>
          <a:bodyPr wrap="square">
            <a:spAutoFit/>
          </a:bodyPr>
          <a:lstStyle/>
          <a:p>
            <a:pPr algn="just"/>
            <a:r>
              <a:rPr lang="it-IT" sz="1400" dirty="0" smtClean="0"/>
              <a:t>Tracce </a:t>
            </a:r>
            <a:r>
              <a:rPr lang="it-IT" sz="1400" dirty="0"/>
              <a:t>a </a:t>
            </a:r>
            <a:r>
              <a:rPr lang="it-IT" sz="1400" dirty="0" smtClean="0"/>
              <a:t>corto periodo della </a:t>
            </a:r>
            <a:r>
              <a:rPr lang="it-IT" sz="1400" dirty="0"/>
              <a:t>stazione MOX di un evento di rottura multipla a Honshu (D </a:t>
            </a:r>
            <a:r>
              <a:rPr lang="it-IT" sz="1400" dirty="0" smtClean="0"/>
              <a:t>= 88,0 </a:t>
            </a:r>
            <a:r>
              <a:rPr lang="it-IT" sz="1400" dirty="0"/>
              <a:t>°) con diverse caratteristiche di risposta in </a:t>
            </a:r>
            <a:r>
              <a:rPr lang="it-IT" sz="1400" dirty="0" smtClean="0"/>
              <a:t>ampiezza.</a:t>
            </a:r>
            <a:endParaRPr lang="en-US" sz="1400" dirty="0"/>
          </a:p>
        </p:txBody>
      </p:sp>
      <p:sp>
        <p:nvSpPr>
          <p:cNvPr id="7" name="Rectangle 6"/>
          <p:cNvSpPr/>
          <p:nvPr/>
        </p:nvSpPr>
        <p:spPr>
          <a:xfrm>
            <a:off x="4498441" y="2893464"/>
            <a:ext cx="4572000" cy="954107"/>
          </a:xfrm>
          <a:prstGeom prst="rect">
            <a:avLst/>
          </a:prstGeom>
        </p:spPr>
        <p:txBody>
          <a:bodyPr>
            <a:spAutoFit/>
          </a:bodyPr>
          <a:lstStyle/>
          <a:p>
            <a:pPr algn="just"/>
            <a:r>
              <a:rPr lang="it-IT" sz="1400" dirty="0" smtClean="0"/>
              <a:t>Tracce a corto periodo della </a:t>
            </a:r>
            <a:r>
              <a:rPr lang="it-IT" sz="1400" dirty="0"/>
              <a:t>stazione MOX di una sequenza di fasi principali corrispondenti </a:t>
            </a:r>
            <a:r>
              <a:rPr lang="it-IT" sz="1400" dirty="0" smtClean="0"/>
              <a:t>alle travel-time delle onde PKIKP, PKHKP e PKP2 con </a:t>
            </a:r>
            <a:r>
              <a:rPr lang="it-IT" sz="1400" dirty="0"/>
              <a:t>diverse caratteristiche di risposta in </a:t>
            </a:r>
            <a:r>
              <a:rPr lang="it-IT" sz="1400" dirty="0" smtClean="0"/>
              <a:t>ampiezza.</a:t>
            </a:r>
            <a:endParaRPr lang="en-US" sz="1400" dirty="0"/>
          </a:p>
        </p:txBody>
      </p:sp>
      <p:sp>
        <p:nvSpPr>
          <p:cNvPr id="8" name="TextBox 7"/>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8135673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56</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6546"/>
            <a:ext cx="5052194" cy="554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0" y="1325877"/>
            <a:ext cx="4572000" cy="4524315"/>
          </a:xfrm>
          <a:prstGeom prst="rect">
            <a:avLst/>
          </a:prstGeom>
        </p:spPr>
        <p:txBody>
          <a:bodyPr>
            <a:spAutoFit/>
          </a:bodyPr>
          <a:lstStyle/>
          <a:p>
            <a:pPr algn="just"/>
            <a:r>
              <a:rPr lang="it-IT" dirty="0" smtClean="0"/>
              <a:t>Registrazioni </a:t>
            </a:r>
            <a:r>
              <a:rPr lang="it-IT" dirty="0"/>
              <a:t>a banda larga </a:t>
            </a:r>
            <a:r>
              <a:rPr lang="it-IT" dirty="0" smtClean="0"/>
              <a:t>digitale, </a:t>
            </a:r>
            <a:r>
              <a:rPr lang="it-IT" dirty="0"/>
              <a:t>proporzionale </a:t>
            </a:r>
            <a:r>
              <a:rPr lang="it-IT" dirty="0" smtClean="0"/>
              <a:t>alle </a:t>
            </a:r>
            <a:r>
              <a:rPr lang="it-IT" dirty="0"/>
              <a:t>velocità di medio </a:t>
            </a:r>
            <a:r>
              <a:rPr lang="it-IT" dirty="0" smtClean="0"/>
              <a:t>periodo, </a:t>
            </a:r>
            <a:r>
              <a:rPr lang="it-IT" dirty="0"/>
              <a:t>(larghezza di </a:t>
            </a:r>
            <a:r>
              <a:rPr lang="it-IT" dirty="0" smtClean="0"/>
              <a:t>banda quasi </a:t>
            </a:r>
            <a:r>
              <a:rPr lang="it-IT" dirty="0"/>
              <a:t>6 ottave tra 0,07 - 4 Hz;) alla stazione </a:t>
            </a:r>
            <a:r>
              <a:rPr lang="it-IT" dirty="0" smtClean="0"/>
              <a:t>MOX, </a:t>
            </a:r>
            <a:r>
              <a:rPr lang="it-IT" dirty="0"/>
              <a:t>di </a:t>
            </a:r>
            <a:r>
              <a:rPr lang="it-IT" dirty="0" smtClean="0"/>
              <a:t>un'esplosione nucleare sotterranea nel </a:t>
            </a:r>
            <a:r>
              <a:rPr lang="it-IT" dirty="0"/>
              <a:t>sito di test del Nevada </a:t>
            </a:r>
            <a:r>
              <a:rPr lang="it-IT" dirty="0" smtClean="0"/>
              <a:t>(traccia </a:t>
            </a:r>
            <a:r>
              <a:rPr lang="it-IT" dirty="0"/>
              <a:t>1</a:t>
            </a:r>
            <a:r>
              <a:rPr lang="it-IT" dirty="0" smtClean="0"/>
              <a:t>). Il segnale è </a:t>
            </a:r>
            <a:r>
              <a:rPr lang="it-IT" dirty="0"/>
              <a:t>stato filtrato </a:t>
            </a:r>
            <a:r>
              <a:rPr lang="it-IT" dirty="0" smtClean="0"/>
              <a:t>con un </a:t>
            </a:r>
            <a:r>
              <a:rPr lang="it-IT" dirty="0"/>
              <a:t>passa-banda di 4 ottave e </a:t>
            </a:r>
            <a:r>
              <a:rPr lang="it-IT" dirty="0" smtClean="0"/>
              <a:t>di 2 ottave (tracce </a:t>
            </a:r>
            <a:r>
              <a:rPr lang="it-IT" dirty="0"/>
              <a:t>2 e 3). Il primo movimento positivo (che ci si aspetta da un'esplosione</a:t>
            </a:r>
            <a:r>
              <a:rPr lang="it-IT" dirty="0" smtClean="0"/>
              <a:t>!) è chiaramente visibile nella traccia </a:t>
            </a:r>
            <a:r>
              <a:rPr lang="it-IT" dirty="0"/>
              <a:t>BB nonostante il basso SNR, ma è sepolto nel rumore </a:t>
            </a:r>
            <a:r>
              <a:rPr lang="it-IT" dirty="0" smtClean="0"/>
              <a:t>nella traccia 2 </a:t>
            </a:r>
            <a:r>
              <a:rPr lang="it-IT" dirty="0"/>
              <a:t>nonostante il miglioramento generale del SNR dovuto al filtro a banda stretta. Nota </a:t>
            </a:r>
            <a:r>
              <a:rPr lang="it-IT" dirty="0" smtClean="0"/>
              <a:t>che i </a:t>
            </a:r>
            <a:r>
              <a:rPr lang="it-IT" dirty="0"/>
              <a:t>diversi livelli di ampiezza assoluta </a:t>
            </a:r>
            <a:r>
              <a:rPr lang="it-IT" dirty="0" smtClean="0"/>
              <a:t>nelle </a:t>
            </a:r>
            <a:r>
              <a:rPr lang="it-IT" dirty="0"/>
              <a:t>tre </a:t>
            </a:r>
            <a:r>
              <a:rPr lang="it-IT" dirty="0" smtClean="0"/>
              <a:t>tracce </a:t>
            </a:r>
            <a:r>
              <a:rPr lang="it-IT" dirty="0"/>
              <a:t>sono stati tutti normalizzati </a:t>
            </a:r>
            <a:r>
              <a:rPr lang="it-IT" dirty="0" smtClean="0"/>
              <a:t>alla stessa </a:t>
            </a:r>
            <a:r>
              <a:rPr lang="it-IT" dirty="0"/>
              <a:t>ampiezza di picco.</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8483337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57</a:t>
            </a:fld>
            <a:endParaRPr lang="en-US" dirty="0"/>
          </a:p>
        </p:txBody>
      </p:sp>
      <p:pic>
        <p:nvPicPr>
          <p:cNvPr id="3" name="Picture 2"/>
          <p:cNvPicPr>
            <a:picLocks noChangeAspect="1"/>
          </p:cNvPicPr>
          <p:nvPr/>
        </p:nvPicPr>
        <p:blipFill>
          <a:blip r:embed="rId2"/>
          <a:stretch>
            <a:fillRect/>
          </a:stretch>
        </p:blipFill>
        <p:spPr>
          <a:xfrm>
            <a:off x="823726" y="542694"/>
            <a:ext cx="7366376" cy="4839627"/>
          </a:xfrm>
          <a:prstGeom prst="rect">
            <a:avLst/>
          </a:prstGeom>
        </p:spPr>
      </p:pic>
      <p:sp>
        <p:nvSpPr>
          <p:cNvPr id="4" name="Rectangle 3"/>
          <p:cNvSpPr/>
          <p:nvPr/>
        </p:nvSpPr>
        <p:spPr>
          <a:xfrm>
            <a:off x="81775" y="5587981"/>
            <a:ext cx="8956237" cy="954107"/>
          </a:xfrm>
          <a:prstGeom prst="rect">
            <a:avLst/>
          </a:prstGeom>
        </p:spPr>
        <p:txBody>
          <a:bodyPr wrap="square">
            <a:spAutoFit/>
          </a:bodyPr>
          <a:lstStyle/>
          <a:p>
            <a:pPr algn="just"/>
            <a:r>
              <a:rPr lang="it-IT" sz="1400" dirty="0" smtClean="0"/>
              <a:t>Registrazioni </a:t>
            </a:r>
            <a:r>
              <a:rPr lang="it-IT" sz="1400" dirty="0"/>
              <a:t>di un forte terremoto (h = 570 km, D = 75 °) </a:t>
            </a:r>
            <a:r>
              <a:rPr lang="it-IT" sz="1400" dirty="0" smtClean="0"/>
              <a:t>all’Osservatorio di Gräfenberg, </a:t>
            </a:r>
            <a:r>
              <a:rPr lang="it-IT" sz="1400" dirty="0"/>
              <a:t>Germania. </a:t>
            </a:r>
            <a:r>
              <a:rPr lang="it-IT" sz="1400" dirty="0" smtClean="0"/>
              <a:t>Le tracce sono </a:t>
            </a:r>
            <a:r>
              <a:rPr lang="it-IT" sz="1400" dirty="0"/>
              <a:t>stati </a:t>
            </a:r>
            <a:r>
              <a:rPr lang="it-IT" sz="1400" dirty="0" smtClean="0"/>
              <a:t>derivate </a:t>
            </a:r>
            <a:r>
              <a:rPr lang="it-IT" sz="1400" dirty="0"/>
              <a:t>filtrando un </a:t>
            </a:r>
            <a:r>
              <a:rPr lang="it-IT" sz="1400" dirty="0" smtClean="0"/>
              <a:t>segnale digitale in velocità </a:t>
            </a:r>
            <a:r>
              <a:rPr lang="it-IT" sz="1400" dirty="0"/>
              <a:t>a banda larga (banda passante tra 0,05 e 5 Hz) </a:t>
            </a:r>
            <a:r>
              <a:rPr lang="it-IT" sz="1400" dirty="0" smtClean="0"/>
              <a:t>con alcune curve </a:t>
            </a:r>
            <a:r>
              <a:rPr lang="it-IT" sz="1400" dirty="0"/>
              <a:t>di risposta </a:t>
            </a:r>
            <a:r>
              <a:rPr lang="it-IT" sz="1400" dirty="0" smtClean="0"/>
              <a:t>con caratteristiche </a:t>
            </a:r>
            <a:r>
              <a:rPr lang="it-IT" sz="1400" dirty="0"/>
              <a:t>standard tradizionali (WWSSN_SP e LP, Kirnos) mentre  la traccia </a:t>
            </a:r>
            <a:r>
              <a:rPr lang="it-IT" sz="1400" dirty="0" smtClean="0"/>
              <a:t>in fondo mostra </a:t>
            </a:r>
            <a:r>
              <a:rPr lang="it-IT" sz="1400" dirty="0"/>
              <a:t>il </a:t>
            </a:r>
            <a:r>
              <a:rPr lang="it-IT" sz="1400" dirty="0" smtClean="0"/>
              <a:t>quasi reale spostamento </a:t>
            </a:r>
            <a:r>
              <a:rPr lang="it-IT" sz="1400" dirty="0"/>
              <a:t>del terreno </a:t>
            </a:r>
            <a:r>
              <a:rPr lang="it-IT" sz="1400" dirty="0" smtClean="0"/>
              <a:t>ottenuto estendendo </a:t>
            </a:r>
            <a:r>
              <a:rPr lang="it-IT" sz="1400" dirty="0"/>
              <a:t>il </a:t>
            </a:r>
            <a:r>
              <a:rPr lang="it-IT" sz="1400" dirty="0" smtClean="0"/>
              <a:t>periodo superiore oltre i 100s.</a:t>
            </a:r>
            <a:endParaRPr lang="en-US" sz="1400"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8574805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58</a:t>
            </a:fld>
            <a:endParaRPr lang="en-US" dirty="0"/>
          </a:p>
        </p:txBody>
      </p:sp>
      <p:pic>
        <p:nvPicPr>
          <p:cNvPr id="3" name="Picture 2"/>
          <p:cNvPicPr>
            <a:picLocks noChangeAspect="1"/>
          </p:cNvPicPr>
          <p:nvPr/>
        </p:nvPicPr>
        <p:blipFill>
          <a:blip r:embed="rId2"/>
          <a:stretch>
            <a:fillRect/>
          </a:stretch>
        </p:blipFill>
        <p:spPr>
          <a:xfrm>
            <a:off x="136946" y="799840"/>
            <a:ext cx="4692936" cy="2515789"/>
          </a:xfrm>
          <a:prstGeom prst="rect">
            <a:avLst/>
          </a:prstGeom>
        </p:spPr>
      </p:pic>
      <p:pic>
        <p:nvPicPr>
          <p:cNvPr id="4" name="Picture 3"/>
          <p:cNvPicPr>
            <a:picLocks noChangeAspect="1"/>
          </p:cNvPicPr>
          <p:nvPr/>
        </p:nvPicPr>
        <p:blipFill>
          <a:blip r:embed="rId3"/>
          <a:stretch>
            <a:fillRect/>
          </a:stretch>
        </p:blipFill>
        <p:spPr>
          <a:xfrm>
            <a:off x="4668644" y="3594084"/>
            <a:ext cx="4289695" cy="2442443"/>
          </a:xfrm>
          <a:prstGeom prst="rect">
            <a:avLst/>
          </a:prstGeom>
        </p:spPr>
      </p:pic>
      <p:sp>
        <p:nvSpPr>
          <p:cNvPr id="5" name="Rectangle 4"/>
          <p:cNvSpPr/>
          <p:nvPr/>
        </p:nvSpPr>
        <p:spPr>
          <a:xfrm>
            <a:off x="5073804" y="1887448"/>
            <a:ext cx="3772829" cy="954107"/>
          </a:xfrm>
          <a:prstGeom prst="rect">
            <a:avLst/>
          </a:prstGeom>
        </p:spPr>
        <p:txBody>
          <a:bodyPr wrap="square">
            <a:spAutoFit/>
          </a:bodyPr>
          <a:lstStyle/>
          <a:p>
            <a:pPr algn="just"/>
            <a:r>
              <a:rPr lang="it-IT" sz="1400" dirty="0" smtClean="0"/>
              <a:t>Rappresentazione </a:t>
            </a:r>
            <a:r>
              <a:rPr lang="it-IT" sz="1400" dirty="0"/>
              <a:t>equivalente di un </a:t>
            </a:r>
            <a:r>
              <a:rPr lang="it-IT" sz="1400" dirty="0" smtClean="0"/>
              <a:t>impulso </a:t>
            </a:r>
            <a:r>
              <a:rPr lang="it-IT" sz="1400" dirty="0"/>
              <a:t>(sopra) e uno </a:t>
            </a:r>
            <a:r>
              <a:rPr lang="it-IT" sz="1400" dirty="0" smtClean="0"/>
              <a:t>segnale stazionario armonico </a:t>
            </a:r>
            <a:r>
              <a:rPr lang="it-IT" sz="1400" dirty="0"/>
              <a:t>monocromatico infinito (sotto) nel dominio del tempo e della frequenza</a:t>
            </a:r>
            <a:endParaRPr lang="en-US" sz="1400" dirty="0"/>
          </a:p>
        </p:txBody>
      </p:sp>
      <p:sp>
        <p:nvSpPr>
          <p:cNvPr id="6" name="Rectangle 5"/>
          <p:cNvSpPr/>
          <p:nvPr/>
        </p:nvSpPr>
        <p:spPr>
          <a:xfrm>
            <a:off x="136946" y="4394227"/>
            <a:ext cx="4263074" cy="1169551"/>
          </a:xfrm>
          <a:prstGeom prst="rect">
            <a:avLst/>
          </a:prstGeom>
        </p:spPr>
        <p:txBody>
          <a:bodyPr wrap="square">
            <a:spAutoFit/>
          </a:bodyPr>
          <a:lstStyle/>
          <a:p>
            <a:pPr algn="just"/>
            <a:r>
              <a:rPr lang="it-IT" sz="1400" dirty="0"/>
              <a:t>Illustrazione </a:t>
            </a:r>
            <a:r>
              <a:rPr lang="it-IT" sz="1400" dirty="0" smtClean="0"/>
              <a:t>schematica </a:t>
            </a:r>
            <a:r>
              <a:rPr lang="it-IT" sz="1400" dirty="0"/>
              <a:t>di una sequenza di impulsi sismici i</a:t>
            </a:r>
            <a:r>
              <a:rPr lang="it-IT" sz="1400" dirty="0" smtClean="0"/>
              <a:t>di </a:t>
            </a:r>
            <a:r>
              <a:rPr lang="it-IT" sz="1400" dirty="0"/>
              <a:t>input </a:t>
            </a:r>
            <a:r>
              <a:rPr lang="it-IT" sz="1400" dirty="0" smtClean="0"/>
              <a:t>e i segnali di uscita relativi a </a:t>
            </a:r>
            <a:r>
              <a:rPr lang="it-IT" sz="1400" dirty="0"/>
              <a:t>sismografi con risposta </a:t>
            </a:r>
            <a:r>
              <a:rPr lang="it-IT" sz="1400" dirty="0" smtClean="0"/>
              <a:t>in </a:t>
            </a:r>
            <a:r>
              <a:rPr lang="it-IT" sz="1400" dirty="0"/>
              <a:t>spostamento </a:t>
            </a:r>
            <a:r>
              <a:rPr lang="it-IT" sz="1400" dirty="0" smtClean="0"/>
              <a:t>a corto periodo (sopra) e </a:t>
            </a:r>
            <a:r>
              <a:rPr lang="it-IT" sz="1400" dirty="0"/>
              <a:t>risposte </a:t>
            </a:r>
            <a:r>
              <a:rPr lang="it-IT" sz="1400" dirty="0" smtClean="0"/>
              <a:t>a </a:t>
            </a:r>
            <a:r>
              <a:rPr lang="it-IT" sz="1400" dirty="0"/>
              <a:t>banda larga (</a:t>
            </a:r>
            <a:r>
              <a:rPr lang="it-IT" sz="1400" dirty="0" smtClean="0"/>
              <a:t>sotto: </a:t>
            </a:r>
            <a:r>
              <a:rPr lang="it-IT" sz="1400" dirty="0"/>
              <a:t>linea </a:t>
            </a:r>
            <a:r>
              <a:rPr lang="it-IT" sz="1400" dirty="0" smtClean="0"/>
              <a:t>tratteggiata risposta in </a:t>
            </a:r>
            <a:r>
              <a:rPr lang="it-IT" sz="1400" dirty="0"/>
              <a:t>velocità </a:t>
            </a:r>
            <a:r>
              <a:rPr lang="it-IT" sz="1400" dirty="0" smtClean="0"/>
              <a:t>, </a:t>
            </a:r>
            <a:r>
              <a:rPr lang="it-IT" sz="1400" dirty="0"/>
              <a:t>linea </a:t>
            </a:r>
            <a:r>
              <a:rPr lang="it-IT" sz="1400" dirty="0" smtClean="0"/>
              <a:t>piena risposta in spostamento. </a:t>
            </a:r>
            <a:endParaRPr lang="it-IT" sz="1400" dirty="0"/>
          </a:p>
        </p:txBody>
      </p:sp>
      <p:sp>
        <p:nvSpPr>
          <p:cNvPr id="7" name="TextBox 6"/>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9116612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59</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19" y="504511"/>
            <a:ext cx="7455130" cy="541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0460" y="5836305"/>
            <a:ext cx="8436437" cy="523220"/>
          </a:xfrm>
          <a:prstGeom prst="rect">
            <a:avLst/>
          </a:prstGeom>
        </p:spPr>
        <p:txBody>
          <a:bodyPr wrap="square">
            <a:spAutoFit/>
          </a:bodyPr>
          <a:lstStyle/>
          <a:p>
            <a:pPr algn="just"/>
            <a:r>
              <a:rPr lang="it-IT" sz="1400" dirty="0"/>
              <a:t>Distorsione di un segnale sintetico </a:t>
            </a:r>
            <a:r>
              <a:rPr lang="it-IT" sz="1400" dirty="0" smtClean="0"/>
              <a:t>dello </a:t>
            </a:r>
            <a:r>
              <a:rPr lang="it-IT" sz="1400" dirty="0"/>
              <a:t>spostamento del terreno </a:t>
            </a:r>
            <a:r>
              <a:rPr lang="it-IT" sz="1400" dirty="0" smtClean="0"/>
              <a:t>secondo </a:t>
            </a:r>
            <a:r>
              <a:rPr lang="it-IT" sz="1400" dirty="0"/>
              <a:t>il modello di Brune</a:t>
            </a:r>
            <a:br>
              <a:rPr lang="it-IT" sz="1400" dirty="0"/>
            </a:br>
            <a:r>
              <a:rPr lang="it-IT" sz="1400" dirty="0"/>
              <a:t>di </a:t>
            </a:r>
            <a:r>
              <a:rPr lang="it-IT" sz="1400" dirty="0" smtClean="0"/>
              <a:t>una dislocazione di taglio (</a:t>
            </a:r>
            <a:r>
              <a:rPr lang="it-IT" sz="1400" dirty="0"/>
              <a:t>traccia superiore) </a:t>
            </a:r>
            <a:r>
              <a:rPr lang="it-IT" sz="1400" dirty="0" smtClean="0"/>
              <a:t>relativa a sismografi standard.</a:t>
            </a:r>
            <a:endParaRPr lang="en-US" sz="1400"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8644576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a:t>
            </a:fld>
            <a:endParaRPr lang="en-US" dirty="0"/>
          </a:p>
        </p:txBody>
      </p:sp>
      <p:pic>
        <p:nvPicPr>
          <p:cNvPr id="3" name="Picture 2"/>
          <p:cNvPicPr>
            <a:picLocks noChangeAspect="1"/>
          </p:cNvPicPr>
          <p:nvPr/>
        </p:nvPicPr>
        <p:blipFill rotWithShape="1">
          <a:blip r:embed="rId2"/>
          <a:srcRect l="11195" t="25025" r="79589" b="7579"/>
          <a:stretch/>
        </p:blipFill>
        <p:spPr>
          <a:xfrm>
            <a:off x="4562329" y="632968"/>
            <a:ext cx="4482279" cy="5909120"/>
          </a:xfrm>
          <a:prstGeom prst="rect">
            <a:avLst/>
          </a:prstGeom>
        </p:spPr>
      </p:pic>
      <p:sp>
        <p:nvSpPr>
          <p:cNvPr id="4" name="Rectangle 3"/>
          <p:cNvSpPr/>
          <p:nvPr/>
        </p:nvSpPr>
        <p:spPr>
          <a:xfrm>
            <a:off x="490230" y="1898843"/>
            <a:ext cx="4072099" cy="1754326"/>
          </a:xfrm>
          <a:prstGeom prst="rect">
            <a:avLst/>
          </a:prstGeom>
        </p:spPr>
        <p:txBody>
          <a:bodyPr wrap="square">
            <a:spAutoFit/>
          </a:bodyPr>
          <a:lstStyle/>
          <a:p>
            <a:pPr algn="just"/>
            <a:r>
              <a:rPr lang="it-IT" dirty="0"/>
              <a:t>Il </a:t>
            </a:r>
            <a:r>
              <a:rPr lang="it-IT" dirty="0" smtClean="0"/>
              <a:t>transiente f(t</a:t>
            </a:r>
            <a:r>
              <a:rPr lang="it-IT" dirty="0"/>
              <a:t>) è formato </a:t>
            </a:r>
            <a:r>
              <a:rPr lang="it-IT" dirty="0" smtClean="0"/>
              <a:t>infiniti </a:t>
            </a:r>
            <a:r>
              <a:rPr lang="it-IT" dirty="0"/>
              <a:t>termini </a:t>
            </a:r>
            <a:r>
              <a:rPr lang="it-IT" dirty="0" smtClean="0"/>
              <a:t>armonici. Le ampiezze di </a:t>
            </a:r>
            <a:r>
              <a:rPr lang="it-IT" dirty="0"/>
              <a:t>ogni termine armonico varia, essendo </a:t>
            </a:r>
            <a:r>
              <a:rPr lang="it-IT" dirty="0" smtClean="0"/>
              <a:t>descritto dallo </a:t>
            </a:r>
            <a:r>
              <a:rPr lang="it-IT" dirty="0"/>
              <a:t>spettro di ampiezza. Lo spostamento </a:t>
            </a:r>
            <a:r>
              <a:rPr lang="it-IT" dirty="0" smtClean="0"/>
              <a:t>della la </a:t>
            </a:r>
            <a:r>
              <a:rPr lang="it-IT" dirty="0"/>
              <a:t>fase di ciascun termine armonico è data </a:t>
            </a:r>
            <a:r>
              <a:rPr lang="it-IT" dirty="0" smtClean="0"/>
              <a:t>dal spettro </a:t>
            </a:r>
            <a:r>
              <a:rPr lang="it-IT" dirty="0"/>
              <a:t>di </a:t>
            </a:r>
            <a:r>
              <a:rPr lang="it-IT" dirty="0" smtClean="0"/>
              <a:t>fase.</a:t>
            </a:r>
            <a:endParaRPr lang="en-US"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26129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60</a:t>
            </a:fld>
            <a:endParaRPr lang="en-US" dirty="0"/>
          </a:p>
        </p:txBody>
      </p:sp>
      <p:pic>
        <p:nvPicPr>
          <p:cNvPr id="3" name="Picture 2"/>
          <p:cNvPicPr>
            <a:picLocks noChangeAspect="1"/>
          </p:cNvPicPr>
          <p:nvPr/>
        </p:nvPicPr>
        <p:blipFill>
          <a:blip r:embed="rId2"/>
          <a:stretch>
            <a:fillRect/>
          </a:stretch>
        </p:blipFill>
        <p:spPr>
          <a:xfrm>
            <a:off x="450169" y="583798"/>
            <a:ext cx="3311509" cy="4737554"/>
          </a:xfrm>
          <a:prstGeom prst="rect">
            <a:avLst/>
          </a:prstGeom>
        </p:spPr>
      </p:pic>
      <p:pic>
        <p:nvPicPr>
          <p:cNvPr id="6" name="Picture 5"/>
          <p:cNvPicPr>
            <a:picLocks noChangeAspect="1"/>
          </p:cNvPicPr>
          <p:nvPr/>
        </p:nvPicPr>
        <p:blipFill rotWithShape="1">
          <a:blip r:embed="rId3"/>
          <a:srcRect l="81613" t="13280" r="8969" b="15467"/>
          <a:stretch/>
        </p:blipFill>
        <p:spPr>
          <a:xfrm>
            <a:off x="4692651" y="653647"/>
            <a:ext cx="3405872" cy="4831363"/>
          </a:xfrm>
          <a:prstGeom prst="rect">
            <a:avLst/>
          </a:prstGeom>
        </p:spPr>
      </p:pic>
      <p:sp>
        <p:nvSpPr>
          <p:cNvPr id="7" name="Rectangle 6"/>
          <p:cNvSpPr/>
          <p:nvPr/>
        </p:nvSpPr>
        <p:spPr>
          <a:xfrm>
            <a:off x="256272" y="5620861"/>
            <a:ext cx="8487678" cy="738664"/>
          </a:xfrm>
          <a:prstGeom prst="rect">
            <a:avLst/>
          </a:prstGeom>
        </p:spPr>
        <p:txBody>
          <a:bodyPr wrap="square">
            <a:spAutoFit/>
          </a:bodyPr>
          <a:lstStyle/>
          <a:p>
            <a:pPr algn="just"/>
            <a:r>
              <a:rPr lang="it-IT" sz="1400" dirty="0" smtClean="0"/>
              <a:t>Segmenti di 4 </a:t>
            </a:r>
            <a:r>
              <a:rPr lang="it-IT" sz="1400" dirty="0"/>
              <a:t>minuti </a:t>
            </a:r>
            <a:r>
              <a:rPr lang="it-IT" sz="1400" dirty="0" smtClean="0"/>
              <a:t>di segnale di </a:t>
            </a:r>
            <a:r>
              <a:rPr lang="it-IT" sz="1400" dirty="0"/>
              <a:t>un terremoto al confine tra Russia e </a:t>
            </a:r>
            <a:r>
              <a:rPr lang="it-IT" sz="1400" dirty="0" smtClean="0"/>
              <a:t>Cina (</a:t>
            </a:r>
            <a:r>
              <a:rPr lang="it-IT" sz="1400" dirty="0"/>
              <a:t>a sinistra) </a:t>
            </a:r>
            <a:r>
              <a:rPr lang="it-IT" sz="1400" dirty="0" smtClean="0"/>
              <a:t>e di </a:t>
            </a:r>
            <a:r>
              <a:rPr lang="it-IT" sz="1400" dirty="0"/>
              <a:t>30 s (a destra). Tracce superiori: sismogramma a banda larga </a:t>
            </a:r>
            <a:r>
              <a:rPr lang="it-IT" sz="1400" dirty="0" smtClean="0"/>
              <a:t>in </a:t>
            </a:r>
            <a:r>
              <a:rPr lang="it-IT" sz="1400" dirty="0"/>
              <a:t>velocità STS2 non </a:t>
            </a:r>
            <a:r>
              <a:rPr lang="it-IT" sz="1400" dirty="0" smtClean="0"/>
              <a:t>filtrato; altre </a:t>
            </a:r>
            <a:r>
              <a:rPr lang="it-IT" sz="1400" dirty="0"/>
              <a:t>tracce: record filtrati che simulano </a:t>
            </a:r>
            <a:r>
              <a:rPr lang="it-IT" sz="1400" dirty="0" smtClean="0"/>
              <a:t>i sismogrammi </a:t>
            </a:r>
            <a:r>
              <a:rPr lang="it-IT" sz="1400" dirty="0"/>
              <a:t>di </a:t>
            </a:r>
            <a:r>
              <a:rPr lang="it-IT" sz="1400" dirty="0" smtClean="0"/>
              <a:t>strumenti </a:t>
            </a:r>
            <a:r>
              <a:rPr lang="it-IT" sz="1400" dirty="0"/>
              <a:t>standard di </a:t>
            </a:r>
            <a:r>
              <a:rPr lang="it-IT" sz="1400" dirty="0" smtClean="0"/>
              <a:t>tipo WWSSN-SP</a:t>
            </a:r>
            <a:r>
              <a:rPr lang="it-IT" sz="1400" dirty="0"/>
              <a:t>, Kirnos, WWSSN-LP e </a:t>
            </a:r>
            <a:r>
              <a:rPr lang="it-IT" sz="1400" dirty="0" smtClean="0"/>
              <a:t>SRO-LP.</a:t>
            </a:r>
            <a:endParaRPr lang="en-US" sz="1400" dirty="0"/>
          </a:p>
        </p:txBody>
      </p:sp>
      <p:sp>
        <p:nvSpPr>
          <p:cNvPr id="8" name="TextBox 7"/>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3970566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61</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46" y="764704"/>
            <a:ext cx="7422976" cy="385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5416" y="5007412"/>
            <a:ext cx="8921363" cy="954107"/>
          </a:xfrm>
          <a:prstGeom prst="rect">
            <a:avLst/>
          </a:prstGeom>
        </p:spPr>
        <p:txBody>
          <a:bodyPr wrap="square">
            <a:spAutoFit/>
          </a:bodyPr>
          <a:lstStyle/>
          <a:p>
            <a:pPr algn="just"/>
            <a:r>
              <a:rPr lang="it-IT" sz="1400" dirty="0"/>
              <a:t>Simulazione dell'uscita del segnale di spostamento </a:t>
            </a:r>
            <a:r>
              <a:rPr lang="it-IT" sz="1400" dirty="0" smtClean="0"/>
              <a:t>x(t</a:t>
            </a:r>
            <a:r>
              <a:rPr lang="it-IT" sz="1400" dirty="0"/>
              <a:t>) </a:t>
            </a:r>
            <a:r>
              <a:rPr lang="it-IT" sz="1400" dirty="0" smtClean="0"/>
              <a:t>(spostamento </a:t>
            </a:r>
            <a:r>
              <a:rPr lang="it-IT" sz="1400" dirty="0"/>
              <a:t>relativo </a:t>
            </a:r>
            <a:r>
              <a:rPr lang="it-IT" sz="1400" dirty="0" smtClean="0"/>
              <a:t>di una massa) </a:t>
            </a:r>
            <a:r>
              <a:rPr lang="it-IT" sz="1400" dirty="0"/>
              <a:t>di un sismometro a pendolo con massa </a:t>
            </a:r>
            <a:r>
              <a:rPr lang="it-IT" sz="1400" dirty="0" smtClean="0"/>
              <a:t>e </a:t>
            </a:r>
            <a:r>
              <a:rPr lang="it-IT" sz="1400" dirty="0"/>
              <a:t>molla che risponde a un movimento armonico </a:t>
            </a:r>
            <a:r>
              <a:rPr lang="it-IT" sz="1400" dirty="0" smtClean="0"/>
              <a:t>monocromatico del </a:t>
            </a:r>
            <a:r>
              <a:rPr lang="it-IT" sz="1400" dirty="0"/>
              <a:t>suolo w (t) </a:t>
            </a:r>
            <a:r>
              <a:rPr lang="it-IT" sz="1400" dirty="0" smtClean="0"/>
              <a:t>di </a:t>
            </a:r>
            <a:r>
              <a:rPr lang="it-IT" sz="1400" dirty="0"/>
              <a:t>periodo </a:t>
            </a:r>
            <a:r>
              <a:rPr lang="it-IT" sz="1400" dirty="0" smtClean="0"/>
              <a:t>T=1s </a:t>
            </a:r>
            <a:r>
              <a:rPr lang="it-IT" sz="1400" dirty="0"/>
              <a:t>(linea spessa al centro). a) U</a:t>
            </a:r>
            <a:r>
              <a:rPr lang="it-IT" sz="1400" dirty="0" smtClean="0"/>
              <a:t>scita in spostamento di </a:t>
            </a:r>
            <a:r>
              <a:rPr lang="it-IT" sz="1400" dirty="0"/>
              <a:t>un sismometro con basso smorzamento (Ds = 0,2) </a:t>
            </a:r>
            <a:r>
              <a:rPr lang="it-IT" sz="1400" dirty="0" smtClean="0"/>
              <a:t>e periodo proprio  </a:t>
            </a:r>
            <a:r>
              <a:rPr lang="it-IT" sz="1400" dirty="0"/>
              <a:t>Ts = 1 </a:t>
            </a:r>
            <a:r>
              <a:rPr lang="it-IT" sz="1400" dirty="0" smtClean="0"/>
              <a:t>s; </a:t>
            </a:r>
            <a:r>
              <a:rPr lang="it-IT" sz="1400" dirty="0"/>
              <a:t>b) Uscita di spostamento di un sismometro a lungo </a:t>
            </a:r>
            <a:r>
              <a:rPr lang="it-IT" sz="1400" dirty="0" smtClean="0"/>
              <a:t>periodo </a:t>
            </a:r>
            <a:r>
              <a:rPr lang="it-IT" sz="1400" dirty="0"/>
              <a:t>e </a:t>
            </a:r>
            <a:r>
              <a:rPr lang="it-IT" sz="1400" dirty="0" smtClean="0"/>
              <a:t>smorzato normalmente (</a:t>
            </a:r>
            <a:r>
              <a:rPr lang="it-IT" sz="1400" dirty="0"/>
              <a:t>Ts </a:t>
            </a:r>
            <a:r>
              <a:rPr lang="it-IT" sz="1400" dirty="0" smtClean="0"/>
              <a:t>= 20 </a:t>
            </a:r>
            <a:r>
              <a:rPr lang="it-IT" sz="1400" dirty="0"/>
              <a:t>s; Ds = 0,707). </a:t>
            </a:r>
            <a:endParaRPr lang="en-US" sz="1400"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2274762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62</a:t>
            </a:fld>
            <a:endParaRPr lang="en-US" dirty="0"/>
          </a:p>
        </p:txBody>
      </p:sp>
      <p:pic>
        <p:nvPicPr>
          <p:cNvPr id="3" name="Picture 2"/>
          <p:cNvPicPr>
            <a:picLocks noChangeAspect="1"/>
          </p:cNvPicPr>
          <p:nvPr/>
        </p:nvPicPr>
        <p:blipFill rotWithShape="1">
          <a:blip r:embed="rId2"/>
          <a:srcRect t="4296"/>
          <a:stretch/>
        </p:blipFill>
        <p:spPr>
          <a:xfrm>
            <a:off x="0" y="477079"/>
            <a:ext cx="4178921" cy="5271715"/>
          </a:xfrm>
          <a:prstGeom prst="rect">
            <a:avLst/>
          </a:prstGeom>
        </p:spPr>
      </p:pic>
      <p:sp>
        <p:nvSpPr>
          <p:cNvPr id="4" name="Rectangle 3"/>
          <p:cNvSpPr/>
          <p:nvPr/>
        </p:nvSpPr>
        <p:spPr>
          <a:xfrm>
            <a:off x="4178921" y="820523"/>
            <a:ext cx="4808332" cy="5262979"/>
          </a:xfrm>
          <a:prstGeom prst="rect">
            <a:avLst/>
          </a:prstGeom>
        </p:spPr>
        <p:txBody>
          <a:bodyPr wrap="square">
            <a:spAutoFit/>
          </a:bodyPr>
          <a:lstStyle/>
          <a:p>
            <a:pPr algn="just"/>
            <a:r>
              <a:rPr lang="it-IT" sz="1400" dirty="0"/>
              <a:t>I microseismi oceanici primari sono generati solo in acque poco profonde nelle regioni costiere. Qui </a:t>
            </a:r>
            <a:r>
              <a:rPr lang="it-IT" sz="1400" dirty="0" smtClean="0"/>
              <a:t>l'energia </a:t>
            </a:r>
            <a:r>
              <a:rPr lang="it-IT" sz="1400" dirty="0"/>
              <a:t>delle onde può essere convertita direttamente in energia sismica mediante </a:t>
            </a:r>
            <a:r>
              <a:rPr lang="it-IT" sz="1400" dirty="0" smtClean="0"/>
              <a:t>variazioni della pressione verticale, </a:t>
            </a:r>
            <a:r>
              <a:rPr lang="it-IT" sz="1400" dirty="0"/>
              <a:t>o dalla spaccatura </a:t>
            </a:r>
            <a:r>
              <a:rPr lang="it-IT" sz="1400" dirty="0" smtClean="0"/>
              <a:t>dell’onda sulle </a:t>
            </a:r>
            <a:r>
              <a:rPr lang="it-IT" sz="1400" dirty="0"/>
              <a:t>rive, che hanno lo stesso periodo </a:t>
            </a:r>
            <a:r>
              <a:rPr lang="it-IT" sz="1400" dirty="0" smtClean="0"/>
              <a:t>delle onde  dell’acqua (</a:t>
            </a:r>
            <a:r>
              <a:rPr lang="it-IT" sz="1400" dirty="0"/>
              <a:t>T </a:t>
            </a:r>
            <a:r>
              <a:rPr lang="en-US" sz="1400" dirty="0" smtClean="0">
                <a:latin typeface="Symbol" panose="05050102010706020507" pitchFamily="18" charset="2"/>
              </a:rPr>
              <a:t>» </a:t>
            </a:r>
            <a:r>
              <a:rPr lang="it-IT" sz="1400" dirty="0" smtClean="0"/>
              <a:t>da </a:t>
            </a:r>
            <a:r>
              <a:rPr lang="it-IT" sz="1400" dirty="0"/>
              <a:t>10 a 16 </a:t>
            </a:r>
            <a:r>
              <a:rPr lang="it-IT" sz="1400" dirty="0" smtClean="0"/>
              <a:t>s). Confrontano </a:t>
            </a:r>
            <a:r>
              <a:rPr lang="it-IT" sz="1400" dirty="0"/>
              <a:t>gli spettri </a:t>
            </a:r>
            <a:r>
              <a:rPr lang="it-IT" sz="1400" dirty="0" smtClean="0"/>
              <a:t>dei microseismi si una </a:t>
            </a:r>
            <a:r>
              <a:rPr lang="it-IT" sz="1400" dirty="0"/>
              <a:t>stretta relazione </a:t>
            </a:r>
            <a:r>
              <a:rPr lang="it-IT" sz="1400" dirty="0" smtClean="0"/>
              <a:t>tra i </a:t>
            </a:r>
            <a:r>
              <a:rPr lang="it-IT" sz="1400" dirty="0"/>
              <a:t>due set di dati. </a:t>
            </a:r>
            <a:r>
              <a:rPr lang="it-IT" sz="1400" dirty="0" smtClean="0"/>
              <a:t>Contrariamente, </a:t>
            </a:r>
            <a:r>
              <a:rPr lang="it-IT" sz="1400" dirty="0"/>
              <a:t>i microseismi oceanici secondari </a:t>
            </a:r>
            <a:r>
              <a:rPr lang="it-IT" sz="1400" dirty="0" smtClean="0"/>
              <a:t>possono </a:t>
            </a:r>
            <a:r>
              <a:rPr lang="it-IT" sz="1400" dirty="0"/>
              <a:t>essere </a:t>
            </a:r>
            <a:r>
              <a:rPr lang="it-IT" sz="1400" dirty="0" smtClean="0"/>
              <a:t>spiegati come generati </a:t>
            </a:r>
            <a:r>
              <a:rPr lang="it-IT" sz="1400" dirty="0"/>
              <a:t>dalla sovrapposizione di onde oceaniche </a:t>
            </a:r>
            <a:r>
              <a:rPr lang="it-IT" sz="1400" dirty="0" smtClean="0"/>
              <a:t>di periodo uguale che viaggiando </a:t>
            </a:r>
            <a:r>
              <a:rPr lang="it-IT" sz="1400" dirty="0"/>
              <a:t>in direzioni opposte, generando così onde gravitazionali stazionarie di </a:t>
            </a:r>
            <a:r>
              <a:rPr lang="it-IT" sz="1400" dirty="0" smtClean="0"/>
              <a:t>metà periodo</a:t>
            </a:r>
            <a:r>
              <a:rPr lang="it-IT" sz="1400" dirty="0"/>
              <a:t>. Queste onde stazionarie causano perturbazioni della pressione non lineari che si propagano </a:t>
            </a:r>
            <a:r>
              <a:rPr lang="it-IT" sz="1400" dirty="0" smtClean="0"/>
              <a:t>senza attenuazione </a:t>
            </a:r>
            <a:r>
              <a:rPr lang="it-IT" sz="1400" dirty="0"/>
              <a:t>al fondo dell'oceano. L'area di interferenza X può essere off-shore dove </a:t>
            </a:r>
            <a:r>
              <a:rPr lang="it-IT" sz="1400" dirty="0" smtClean="0"/>
              <a:t>le</a:t>
            </a:r>
            <a:r>
              <a:rPr lang="it-IT" sz="1400" dirty="0"/>
              <a:t/>
            </a:r>
            <a:br>
              <a:rPr lang="it-IT" sz="1400" dirty="0"/>
            </a:br>
            <a:r>
              <a:rPr lang="it-IT" sz="1400" dirty="0"/>
              <a:t>onde di propagazione in </a:t>
            </a:r>
            <a:r>
              <a:rPr lang="it-IT" sz="1400" dirty="0" smtClean="0"/>
              <a:t>una direzione </a:t>
            </a:r>
            <a:r>
              <a:rPr lang="it-IT" sz="1400" dirty="0"/>
              <a:t>generate da un'area a bassa pressione L si sovrappongono alle </a:t>
            </a:r>
            <a:r>
              <a:rPr lang="it-IT" sz="1400" dirty="0" smtClean="0"/>
              <a:t>onde che viaggiano nella direzione opposta </a:t>
            </a:r>
            <a:r>
              <a:rPr lang="it-IT" sz="1400" dirty="0"/>
              <a:t>dopo essere </a:t>
            </a:r>
            <a:r>
              <a:rPr lang="it-IT" sz="1400" dirty="0" smtClean="0"/>
              <a:t>state riflesse </a:t>
            </a:r>
            <a:r>
              <a:rPr lang="it-IT" sz="1400" dirty="0"/>
              <a:t>dalla </a:t>
            </a:r>
            <a:r>
              <a:rPr lang="it-IT" sz="1400" dirty="0" smtClean="0"/>
              <a:t>costa. </a:t>
            </a:r>
            <a:r>
              <a:rPr lang="it-IT" sz="1400" dirty="0"/>
              <a:t>Ma potrebbe anche essere nel </a:t>
            </a:r>
            <a:r>
              <a:rPr lang="it-IT" sz="1400" dirty="0" smtClean="0"/>
              <a:t>lontano oceano </a:t>
            </a:r>
            <a:r>
              <a:rPr lang="it-IT" sz="1400" dirty="0"/>
              <a:t>profondo quando le onde, eccitate prima sul </a:t>
            </a:r>
            <a:r>
              <a:rPr lang="it-IT" sz="1400" dirty="0" smtClean="0"/>
              <a:t>fronte </a:t>
            </a:r>
            <a:r>
              <a:rPr lang="it-IT" sz="1400" dirty="0"/>
              <a:t>anteriore della zona di bassa </a:t>
            </a:r>
            <a:r>
              <a:rPr lang="it-IT" sz="1400" dirty="0" smtClean="0"/>
              <a:t>pressione, interferiscono </a:t>
            </a:r>
            <a:r>
              <a:rPr lang="it-IT" sz="1400" dirty="0"/>
              <a:t>in seguito con le onde generate </a:t>
            </a:r>
            <a:r>
              <a:rPr lang="it-IT" sz="1400" dirty="0" smtClean="0"/>
              <a:t>dal fronte posteriore </a:t>
            </a:r>
            <a:r>
              <a:rPr lang="it-IT" sz="1400" dirty="0"/>
              <a:t>del </a:t>
            </a:r>
            <a:r>
              <a:rPr lang="it-IT" sz="1400" dirty="0" smtClean="0"/>
              <a:t>ciclone. Le </a:t>
            </a:r>
            <a:r>
              <a:rPr lang="it-IT" sz="1400" dirty="0"/>
              <a:t>ampiezze di rumore orizzontale e verticale dei microseismi marini sono simili</a:t>
            </a:r>
            <a:r>
              <a:rPr lang="it-IT" sz="1400" dirty="0" smtClean="0"/>
              <a:t>.</a:t>
            </a:r>
            <a:r>
              <a:rPr lang="it-IT" sz="1400" dirty="0"/>
              <a:t> I</a:t>
            </a:r>
            <a:r>
              <a:rPr lang="it-IT" sz="1400" dirty="0" smtClean="0"/>
              <a:t>l </a:t>
            </a:r>
            <a:r>
              <a:rPr lang="it-IT" sz="1400" dirty="0"/>
              <a:t>moto </a:t>
            </a:r>
            <a:r>
              <a:rPr lang="it-IT" sz="1400" dirty="0" smtClean="0"/>
              <a:t> della particella è </a:t>
            </a:r>
            <a:r>
              <a:rPr lang="it-IT" sz="1400" dirty="0"/>
              <a:t>del tipo </a:t>
            </a:r>
            <a:r>
              <a:rPr lang="it-IT" sz="1400" dirty="0" smtClean="0"/>
              <a:t>dell’onda </a:t>
            </a:r>
            <a:r>
              <a:rPr lang="it-IT" sz="1400" dirty="0"/>
              <a:t>di Rayleigh, cioè </a:t>
            </a:r>
            <a:r>
              <a:rPr lang="it-IT" sz="1400" dirty="0" smtClean="0"/>
              <a:t> ellittico polarizzato nel piano </a:t>
            </a:r>
            <a:r>
              <a:rPr lang="it-IT" sz="1400" dirty="0"/>
              <a:t>di propagazione verticale</a:t>
            </a:r>
            <a:r>
              <a:rPr lang="it-IT" sz="1400" dirty="0" smtClean="0"/>
              <a:t>.</a:t>
            </a:r>
            <a:endParaRPr lang="en-US" sz="1400" dirty="0"/>
          </a:p>
        </p:txBody>
      </p:sp>
      <p:sp>
        <p:nvSpPr>
          <p:cNvPr id="5" name="Rectangle 4"/>
          <p:cNvSpPr/>
          <p:nvPr/>
        </p:nvSpPr>
        <p:spPr>
          <a:xfrm>
            <a:off x="160129" y="5668004"/>
            <a:ext cx="3815522" cy="830997"/>
          </a:xfrm>
          <a:prstGeom prst="rect">
            <a:avLst/>
          </a:prstGeom>
        </p:spPr>
        <p:txBody>
          <a:bodyPr wrap="square">
            <a:spAutoFit/>
          </a:bodyPr>
          <a:lstStyle/>
          <a:p>
            <a:pPr algn="just"/>
            <a:r>
              <a:rPr lang="it-IT" sz="1200" dirty="0"/>
              <a:t>Schemi </a:t>
            </a:r>
            <a:r>
              <a:rPr lang="it-IT" sz="1200" dirty="0" smtClean="0"/>
              <a:t>di generazione </a:t>
            </a:r>
            <a:r>
              <a:rPr lang="it-IT" sz="1200" dirty="0"/>
              <a:t>di a) microseismi primari </a:t>
            </a:r>
            <a:r>
              <a:rPr lang="it-IT" sz="1200" dirty="0" smtClean="0"/>
              <a:t>e b</a:t>
            </a:r>
            <a:r>
              <a:rPr lang="it-IT" sz="1200" dirty="0"/>
              <a:t>) </a:t>
            </a:r>
            <a:r>
              <a:rPr lang="it-IT" sz="1200" dirty="0" smtClean="0"/>
              <a:t>secondari. </a:t>
            </a:r>
            <a:r>
              <a:rPr lang="it-IT" sz="1200" dirty="0"/>
              <a:t>L - area a bassa pressione del ciclone, X - area di interferenza </a:t>
            </a:r>
            <a:r>
              <a:rPr lang="it-IT" sz="1200" dirty="0" smtClean="0"/>
              <a:t>dove si </a:t>
            </a:r>
            <a:r>
              <a:rPr lang="it-IT" sz="1200" dirty="0"/>
              <a:t>sviluppano onde con metà del periodo </a:t>
            </a:r>
            <a:r>
              <a:rPr lang="it-IT" sz="1200" dirty="0" smtClean="0"/>
              <a:t>delle onde oceaniche.</a:t>
            </a:r>
            <a:endParaRPr lang="en-US" sz="1200" dirty="0"/>
          </a:p>
        </p:txBody>
      </p:sp>
      <p:sp>
        <p:nvSpPr>
          <p:cNvPr id="6" name="TextBox 5"/>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49672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63</a:t>
            </a:fld>
            <a:endParaRPr lang="en-US" dirty="0"/>
          </a:p>
        </p:txBody>
      </p:sp>
      <p:pic>
        <p:nvPicPr>
          <p:cNvPr id="3" name="Picture 2"/>
          <p:cNvPicPr>
            <a:picLocks noChangeAspect="1"/>
          </p:cNvPicPr>
          <p:nvPr/>
        </p:nvPicPr>
        <p:blipFill>
          <a:blip r:embed="rId2"/>
          <a:stretch>
            <a:fillRect/>
          </a:stretch>
        </p:blipFill>
        <p:spPr>
          <a:xfrm>
            <a:off x="313154" y="706510"/>
            <a:ext cx="8246869" cy="3046505"/>
          </a:xfrm>
          <a:prstGeom prst="rect">
            <a:avLst/>
          </a:prstGeom>
        </p:spPr>
      </p:pic>
      <p:sp>
        <p:nvSpPr>
          <p:cNvPr id="4" name="Rectangle 3"/>
          <p:cNvSpPr/>
          <p:nvPr/>
        </p:nvSpPr>
        <p:spPr>
          <a:xfrm>
            <a:off x="110443" y="4549857"/>
            <a:ext cx="8938141" cy="646331"/>
          </a:xfrm>
          <a:prstGeom prst="rect">
            <a:avLst/>
          </a:prstGeom>
        </p:spPr>
        <p:txBody>
          <a:bodyPr wrap="square">
            <a:spAutoFit/>
          </a:bodyPr>
          <a:lstStyle/>
          <a:p>
            <a:pPr algn="just"/>
            <a:r>
              <a:rPr lang="it-IT" dirty="0"/>
              <a:t>Esempi di geometrie della costa che forniscono condizioni di interferenza adeguate per</a:t>
            </a:r>
            <a:br>
              <a:rPr lang="it-IT" dirty="0"/>
            </a:br>
            <a:r>
              <a:rPr lang="it-IT" dirty="0"/>
              <a:t>la generazione di microseismi </a:t>
            </a:r>
            <a:r>
              <a:rPr lang="it-IT" dirty="0" smtClean="0"/>
              <a:t>secondari.</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4357797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64</a:t>
            </a:fld>
            <a:endParaRPr lang="en-US" dirty="0"/>
          </a:p>
        </p:txBody>
      </p:sp>
      <p:pic>
        <p:nvPicPr>
          <p:cNvPr id="3" name="Picture 2"/>
          <p:cNvPicPr>
            <a:picLocks noChangeAspect="1"/>
          </p:cNvPicPr>
          <p:nvPr/>
        </p:nvPicPr>
        <p:blipFill>
          <a:blip r:embed="rId2"/>
          <a:stretch>
            <a:fillRect/>
          </a:stretch>
        </p:blipFill>
        <p:spPr>
          <a:xfrm>
            <a:off x="81971" y="656269"/>
            <a:ext cx="4373671" cy="5760433"/>
          </a:xfrm>
          <a:prstGeom prst="rect">
            <a:avLst/>
          </a:prstGeom>
        </p:spPr>
      </p:pic>
      <p:sp>
        <p:nvSpPr>
          <p:cNvPr id="4" name="Rectangle 3"/>
          <p:cNvSpPr/>
          <p:nvPr/>
        </p:nvSpPr>
        <p:spPr>
          <a:xfrm>
            <a:off x="4376129" y="2305378"/>
            <a:ext cx="4572000" cy="2462213"/>
          </a:xfrm>
          <a:prstGeom prst="rect">
            <a:avLst/>
          </a:prstGeom>
        </p:spPr>
        <p:txBody>
          <a:bodyPr>
            <a:spAutoFit/>
          </a:bodyPr>
          <a:lstStyle/>
          <a:p>
            <a:pPr algn="just"/>
            <a:r>
              <a:rPr lang="it-IT" sz="1400" dirty="0"/>
              <a:t>Un esempio di buona coerenza dei microseismi oceanici secondari di medio periodo </a:t>
            </a:r>
            <a:r>
              <a:rPr lang="it-IT" sz="1400" dirty="0" smtClean="0"/>
              <a:t>a una </a:t>
            </a:r>
            <a:r>
              <a:rPr lang="it-IT" sz="1400" dirty="0"/>
              <a:t>distanza più </a:t>
            </a:r>
            <a:r>
              <a:rPr lang="it-IT" sz="1400" dirty="0" smtClean="0"/>
              <a:t>lunga dall'area </a:t>
            </a:r>
            <a:r>
              <a:rPr lang="it-IT" sz="1400" dirty="0"/>
              <a:t>di </a:t>
            </a:r>
            <a:r>
              <a:rPr lang="it-IT" sz="1400" dirty="0" smtClean="0"/>
              <a:t>origine, </a:t>
            </a:r>
            <a:r>
              <a:rPr lang="it-IT" sz="1400" dirty="0"/>
              <a:t>questo </a:t>
            </a:r>
            <a:r>
              <a:rPr lang="it-IT" sz="1400" dirty="0" smtClean="0"/>
              <a:t>caso consente determinazioni </a:t>
            </a:r>
            <a:r>
              <a:rPr lang="it-IT" sz="1400" dirty="0"/>
              <a:t>piuttosto </a:t>
            </a:r>
            <a:r>
              <a:rPr lang="it-IT" sz="1400" dirty="0" smtClean="0"/>
              <a:t>affidabili del </a:t>
            </a:r>
            <a:r>
              <a:rPr lang="it-IT" sz="1400" dirty="0"/>
              <a:t>backazimuth dell'area di origine mediante analisi </a:t>
            </a:r>
            <a:r>
              <a:rPr lang="it-IT" sz="1400" dirty="0" smtClean="0"/>
              <a:t>f-k. a</a:t>
            </a:r>
            <a:r>
              <a:rPr lang="it-IT" sz="1400" dirty="0"/>
              <a:t>) sopra mostra come la determinazione del backazimuth sia cambiata da un giorno</a:t>
            </a:r>
            <a:br>
              <a:rPr lang="it-IT" sz="1400" dirty="0"/>
            </a:br>
            <a:r>
              <a:rPr lang="it-IT" sz="1400" dirty="0"/>
              <a:t>a quello successivo, mentre b) mostra la posizione delle due aree di tempesta e </a:t>
            </a:r>
            <a:r>
              <a:rPr lang="it-IT" sz="1400" dirty="0" smtClean="0"/>
              <a:t>dell'array sismico. Le </a:t>
            </a:r>
            <a:r>
              <a:rPr lang="it-IT" sz="1400" dirty="0"/>
              <a:t>osservazioni di almeno due array consentono la localizzazione e il monitoraggio della generazione di </a:t>
            </a:r>
            <a:r>
              <a:rPr lang="it-IT" sz="1400" dirty="0" smtClean="0"/>
              <a:t>rumore dalle aree di </a:t>
            </a:r>
            <a:r>
              <a:rPr lang="it-IT" sz="1400" dirty="0"/>
              <a:t>bassa </a:t>
            </a:r>
            <a:r>
              <a:rPr lang="it-IT" sz="1400" dirty="0" smtClean="0"/>
              <a:t>pressione.</a:t>
            </a:r>
            <a:endParaRPr lang="en-US" sz="1400"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9769375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65</a:t>
            </a:fld>
            <a:endParaRPr lang="en-US" dirty="0"/>
          </a:p>
        </p:txBody>
      </p:sp>
      <p:sp>
        <p:nvSpPr>
          <p:cNvPr id="3" name="TextBox 2"/>
          <p:cNvSpPr txBox="1"/>
          <p:nvPr/>
        </p:nvSpPr>
        <p:spPr>
          <a:xfrm>
            <a:off x="2154803" y="461176"/>
            <a:ext cx="4672818" cy="461665"/>
          </a:xfrm>
          <a:prstGeom prst="rect">
            <a:avLst/>
          </a:prstGeom>
          <a:noFill/>
        </p:spPr>
        <p:txBody>
          <a:bodyPr wrap="none" rtlCol="0">
            <a:spAutoFit/>
          </a:bodyPr>
          <a:lstStyle/>
          <a:p>
            <a:r>
              <a:rPr lang="en-US" sz="2400" dirty="0" err="1" smtClean="0">
                <a:effectLst>
                  <a:outerShdw blurRad="38100" dist="38100" dir="2700000" algn="tl">
                    <a:srgbClr val="000000">
                      <a:alpha val="43137"/>
                    </a:srgbClr>
                  </a:outerShdw>
                </a:effectLst>
              </a:rPr>
              <a:t>Rumore</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ambientale</a:t>
            </a:r>
            <a:r>
              <a:rPr lang="en-US" sz="2400" dirty="0" smtClean="0">
                <a:effectLst>
                  <a:outerShdw blurRad="38100" dist="38100" dir="2700000" algn="tl">
                    <a:srgbClr val="000000">
                      <a:alpha val="43137"/>
                    </a:srgbClr>
                  </a:outerShdw>
                </a:effectLst>
              </a:rPr>
              <a:t> a </a:t>
            </a:r>
            <a:r>
              <a:rPr lang="en-US" sz="2400" dirty="0" err="1" smtClean="0">
                <a:effectLst>
                  <a:outerShdw blurRad="38100" dist="38100" dir="2700000" algn="tl">
                    <a:srgbClr val="000000">
                      <a:alpha val="43137"/>
                    </a:srgbClr>
                  </a:outerShdw>
                </a:effectLst>
              </a:rPr>
              <a:t>corto-periodo</a:t>
            </a:r>
            <a:endParaRPr lang="en-US" sz="2400" dirty="0">
              <a:effectLst>
                <a:outerShdw blurRad="38100" dist="38100" dir="2700000" algn="tl">
                  <a:srgbClr val="000000">
                    <a:alpha val="43137"/>
                  </a:srgbClr>
                </a:outerShdw>
              </a:effectLst>
            </a:endParaRPr>
          </a:p>
        </p:txBody>
      </p:sp>
      <p:sp>
        <p:nvSpPr>
          <p:cNvPr id="4" name="Rectangle 3"/>
          <p:cNvSpPr/>
          <p:nvPr/>
        </p:nvSpPr>
        <p:spPr>
          <a:xfrm>
            <a:off x="238540" y="1281212"/>
            <a:ext cx="8770288" cy="5078313"/>
          </a:xfrm>
          <a:prstGeom prst="rect">
            <a:avLst/>
          </a:prstGeom>
        </p:spPr>
        <p:txBody>
          <a:bodyPr wrap="square">
            <a:spAutoFit/>
          </a:bodyPr>
          <a:lstStyle/>
          <a:p>
            <a:pPr algn="just"/>
            <a:r>
              <a:rPr lang="it-IT" dirty="0"/>
              <a:t>Il rumore sismico di </a:t>
            </a:r>
            <a:r>
              <a:rPr lang="it-IT" dirty="0" smtClean="0"/>
              <a:t>corto può </a:t>
            </a:r>
            <a:r>
              <a:rPr lang="it-IT" dirty="0"/>
              <a:t>avere cause naturali come il vento (attrito del </a:t>
            </a:r>
            <a:r>
              <a:rPr lang="it-IT" dirty="0" smtClean="0"/>
              <a:t>vento sul  terreno</a:t>
            </a:r>
            <a:r>
              <a:rPr lang="it-IT" dirty="0"/>
              <a:t>; alberi e altra vegetazione o oggetti costruiti che oscillano o vibrano </a:t>
            </a:r>
            <a:r>
              <a:rPr lang="it-IT" dirty="0" smtClean="0"/>
              <a:t>con il </a:t>
            </a:r>
            <a:r>
              <a:rPr lang="it-IT" dirty="0"/>
              <a:t>vento</a:t>
            </a:r>
            <a:r>
              <a:rPr lang="it-IT" dirty="0" smtClean="0"/>
              <a:t>), acque </a:t>
            </a:r>
            <a:r>
              <a:rPr lang="it-IT" dirty="0"/>
              <a:t>correnti (cascate o rapide in fiumi e insenature) ecc. Il rumore generato dal vento </a:t>
            </a:r>
            <a:r>
              <a:rPr lang="it-IT" dirty="0" smtClean="0"/>
              <a:t>ha una banda </a:t>
            </a:r>
            <a:r>
              <a:rPr lang="it-IT" dirty="0"/>
              <a:t>larga, che varia da circa 0,5 Hz a circa 15 a 60 </a:t>
            </a:r>
            <a:r>
              <a:rPr lang="it-IT" dirty="0" smtClean="0"/>
              <a:t>Hz. Le  sorgenti dominanti </a:t>
            </a:r>
            <a:r>
              <a:rPr lang="it-IT" dirty="0"/>
              <a:t>di rumore ad alta frequenza sono artificiali (macchine rotanti o </a:t>
            </a:r>
            <a:r>
              <a:rPr lang="it-IT" dirty="0" smtClean="0"/>
              <a:t>martellanti, traffico </a:t>
            </a:r>
            <a:r>
              <a:rPr lang="it-IT" dirty="0"/>
              <a:t>stradale e ferroviario </a:t>
            </a:r>
            <a:r>
              <a:rPr lang="it-IT" dirty="0" smtClean="0"/>
              <a:t>ecc.). </a:t>
            </a:r>
            <a:r>
              <a:rPr lang="it-IT" dirty="0"/>
              <a:t>La maggior parte di queste </a:t>
            </a:r>
            <a:r>
              <a:rPr lang="it-IT" dirty="0" smtClean="0"/>
              <a:t>sorgenti </a:t>
            </a:r>
            <a:r>
              <a:rPr lang="it-IT" dirty="0"/>
              <a:t>sono distribuite, stazionarie o</a:t>
            </a:r>
            <a:br>
              <a:rPr lang="it-IT" dirty="0"/>
            </a:br>
            <a:r>
              <a:rPr lang="it-IT" dirty="0"/>
              <a:t>in movimento. I loro contributi, provenienti da varie direzioni, si sovrappongono a </a:t>
            </a:r>
            <a:r>
              <a:rPr lang="it-IT" dirty="0" smtClean="0"/>
              <a:t>un contesto </a:t>
            </a:r>
            <a:r>
              <a:rPr lang="it-IT" dirty="0"/>
              <a:t>piuttosto </a:t>
            </a:r>
            <a:r>
              <a:rPr lang="it-IT" dirty="0" smtClean="0"/>
              <a:t>complesso campo </a:t>
            </a:r>
            <a:r>
              <a:rPr lang="it-IT" dirty="0"/>
              <a:t>di rumore casuale più o meno stazionario. Il movimento delle particelle del rumore </a:t>
            </a:r>
            <a:r>
              <a:rPr lang="it-IT" dirty="0" smtClean="0"/>
              <a:t>a corto periodo è, quindi, </a:t>
            </a:r>
            <a:r>
              <a:rPr lang="it-IT" dirty="0"/>
              <a:t>più irregolare rispetto al rumore oceanico a lungo </a:t>
            </a:r>
            <a:r>
              <a:rPr lang="it-IT" dirty="0" smtClean="0"/>
              <a:t>periodo. </a:t>
            </a:r>
            <a:r>
              <a:rPr lang="it-IT" dirty="0"/>
              <a:t>Tuttavia, analisi di </a:t>
            </a:r>
            <a:r>
              <a:rPr lang="it-IT" dirty="0" smtClean="0"/>
              <a:t>polarizzazione, mediata </a:t>
            </a:r>
            <a:r>
              <a:rPr lang="it-IT" dirty="0"/>
              <a:t>su finestre temporali in movimento, a volte rivela azimut preferiti dell'asse </a:t>
            </a:r>
            <a:r>
              <a:rPr lang="it-IT" dirty="0" smtClean="0"/>
              <a:t>principale del </a:t>
            </a:r>
            <a:r>
              <a:rPr lang="it-IT" dirty="0"/>
              <a:t>movimento orizzontale delle particelle che </a:t>
            </a:r>
            <a:r>
              <a:rPr lang="it-IT" dirty="0" smtClean="0"/>
              <a:t>suggerisce la presenza di sorgenti </a:t>
            </a:r>
            <a:r>
              <a:rPr lang="it-IT" dirty="0"/>
              <a:t>di rumore localizzate. Anche </a:t>
            </a:r>
            <a:r>
              <a:rPr lang="it-IT" dirty="0" smtClean="0"/>
              <a:t>la </a:t>
            </a:r>
            <a:r>
              <a:rPr lang="it-IT" dirty="0"/>
              <a:t>componente verticale </a:t>
            </a:r>
            <a:r>
              <a:rPr lang="it-IT" dirty="0" smtClean="0"/>
              <a:t>del movimento </a:t>
            </a:r>
            <a:r>
              <a:rPr lang="it-IT" dirty="0"/>
              <a:t>delle particelle </a:t>
            </a:r>
            <a:r>
              <a:rPr lang="it-IT" dirty="0" smtClean="0"/>
              <a:t>è chiaramente </a:t>
            </a:r>
            <a:r>
              <a:rPr lang="it-IT" dirty="0"/>
              <a:t>sviluppato e </a:t>
            </a:r>
            <a:r>
              <a:rPr lang="it-IT" dirty="0" smtClean="0"/>
              <a:t>ha una polarizzazione </a:t>
            </a:r>
            <a:r>
              <a:rPr lang="it-IT" dirty="0"/>
              <a:t>del tipo ad onda di Rayleigh. Un metodo di microzonazione piuttosto popolare ed economico </a:t>
            </a:r>
            <a:r>
              <a:rPr lang="it-IT" dirty="0" smtClean="0"/>
              <a:t>è basato </a:t>
            </a:r>
            <a:r>
              <a:rPr lang="it-IT" dirty="0"/>
              <a:t>su questo presupposto. </a:t>
            </a:r>
            <a:r>
              <a:rPr lang="it-IT" dirty="0" smtClean="0"/>
              <a:t>Ottine </a:t>
            </a:r>
            <a:r>
              <a:rPr lang="it-IT" dirty="0"/>
              <a:t>informazioni sulla frequenza di risonanza fondamentale </a:t>
            </a:r>
            <a:r>
              <a:rPr lang="it-IT" dirty="0" smtClean="0"/>
              <a:t>di una </a:t>
            </a:r>
            <a:r>
              <a:rPr lang="it-IT" dirty="0"/>
              <a:t>copertura </a:t>
            </a:r>
            <a:r>
              <a:rPr lang="it-IT" dirty="0" smtClean="0"/>
              <a:t>di un  suolo soffice </a:t>
            </a:r>
            <a:r>
              <a:rPr lang="it-IT" dirty="0"/>
              <a:t>e stima l'amplificazione </a:t>
            </a:r>
            <a:r>
              <a:rPr lang="it-IT" dirty="0" smtClean="0"/>
              <a:t>del </a:t>
            </a:r>
            <a:r>
              <a:rPr lang="it-IT" dirty="0"/>
              <a:t>movimento del suolo </a:t>
            </a:r>
            <a:r>
              <a:rPr lang="it-IT" dirty="0" smtClean="0"/>
              <a:t> nel sito dal </a:t>
            </a:r>
            <a:r>
              <a:rPr lang="it-IT" dirty="0"/>
              <a:t>picco </a:t>
            </a:r>
            <a:r>
              <a:rPr lang="it-IT" dirty="0" smtClean="0"/>
              <a:t>del rapporto </a:t>
            </a:r>
            <a:r>
              <a:rPr lang="it-IT" dirty="0"/>
              <a:t>di rumore spettrale tra componente orizzontale e verticale (metodo di </a:t>
            </a:r>
            <a:r>
              <a:rPr lang="it-IT" dirty="0" smtClean="0"/>
              <a:t>Nakamura).</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40411898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47220"/>
            <a:ext cx="7816461" cy="568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71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647220"/>
            <a:ext cx="7816461" cy="5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971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68</a:t>
            </a:fld>
            <a:endParaRPr lang="en-US" dirty="0"/>
          </a:p>
        </p:txBody>
      </p:sp>
      <p:sp>
        <p:nvSpPr>
          <p:cNvPr id="3" name="Rectangle 2"/>
          <p:cNvSpPr/>
          <p:nvPr/>
        </p:nvSpPr>
        <p:spPr>
          <a:xfrm>
            <a:off x="166978" y="715691"/>
            <a:ext cx="8873654" cy="2862322"/>
          </a:xfrm>
          <a:prstGeom prst="rect">
            <a:avLst/>
          </a:prstGeom>
        </p:spPr>
        <p:txBody>
          <a:bodyPr wrap="square">
            <a:spAutoFit/>
          </a:bodyPr>
          <a:lstStyle/>
          <a:p>
            <a:pPr algn="just"/>
            <a:r>
              <a:rPr lang="it-IT" dirty="0"/>
              <a:t>La natura delle onde superficiali del rumore sismico (incluso il rumore dell'oceano) è anche la </a:t>
            </a:r>
            <a:r>
              <a:rPr lang="it-IT" dirty="0" smtClean="0"/>
              <a:t>ragione del decadimento </a:t>
            </a:r>
            <a:r>
              <a:rPr lang="it-IT" dirty="0"/>
              <a:t>esponenziale delle ampiezze del rumore con la profondità, il che non è il caso delle onde </a:t>
            </a:r>
            <a:r>
              <a:rPr lang="it-IT" dirty="0" smtClean="0"/>
              <a:t>di corpo. </a:t>
            </a:r>
            <a:r>
              <a:rPr lang="it-IT" dirty="0"/>
              <a:t>Poiché la profondità di penetrazione delle onde superficiali aumenta con la lunghezza d'onda, </a:t>
            </a:r>
            <a:r>
              <a:rPr lang="it-IT" dirty="0" smtClean="0"/>
              <a:t>più alta è la frequenza del </a:t>
            </a:r>
            <a:r>
              <a:rPr lang="it-IT" dirty="0"/>
              <a:t>rumore </a:t>
            </a:r>
            <a:r>
              <a:rPr lang="it-IT" dirty="0" smtClean="0"/>
              <a:t>più  si attenua con </a:t>
            </a:r>
            <a:r>
              <a:rPr lang="it-IT" dirty="0"/>
              <a:t>la profondità. L</a:t>
            </a:r>
            <a:r>
              <a:rPr lang="it-IT" dirty="0" smtClean="0"/>
              <a:t>a </a:t>
            </a:r>
            <a:r>
              <a:rPr lang="it-IT" dirty="0"/>
              <a:t>potenza del </a:t>
            </a:r>
            <a:r>
              <a:rPr lang="it-IT" dirty="0" smtClean="0"/>
              <a:t>rumore a </a:t>
            </a:r>
            <a:r>
              <a:rPr lang="it-IT" dirty="0"/>
              <a:t>300 m di profondità in un pozzo </a:t>
            </a:r>
            <a:r>
              <a:rPr lang="it-IT" dirty="0" smtClean="0"/>
              <a:t>viene ridotto</a:t>
            </a:r>
            <a:r>
              <a:rPr lang="it-IT" dirty="0"/>
              <a:t>, di circa </a:t>
            </a:r>
            <a:r>
              <a:rPr lang="it-IT" dirty="0" smtClean="0"/>
              <a:t>10 dB, </a:t>
            </a:r>
            <a:r>
              <a:rPr lang="it-IT" dirty="0"/>
              <a:t>rispetto alla </a:t>
            </a:r>
            <a:r>
              <a:rPr lang="it-IT" dirty="0" smtClean="0"/>
              <a:t>superficie a </a:t>
            </a:r>
            <a:r>
              <a:rPr lang="it-IT" dirty="0"/>
              <a:t>f </a:t>
            </a:r>
            <a:r>
              <a:rPr lang="it-IT" dirty="0" smtClean="0"/>
              <a:t>= 0,5 </a:t>
            </a:r>
            <a:r>
              <a:rPr lang="it-IT" dirty="0"/>
              <a:t>Hz, </a:t>
            </a:r>
            <a:r>
              <a:rPr lang="it-IT" dirty="0" smtClean="0"/>
              <a:t>e di 20 </a:t>
            </a:r>
            <a:r>
              <a:rPr lang="it-IT" dirty="0"/>
              <a:t>dB a 1 Hz e 35 dB a 10 Hz. </a:t>
            </a:r>
            <a:r>
              <a:rPr lang="it-IT" dirty="0" smtClean="0"/>
              <a:t>Alle frequenze tra </a:t>
            </a:r>
            <a:r>
              <a:rPr lang="it-IT" dirty="0"/>
              <a:t>10 e 20 Hz, l'SNR potrebbe essere migliorato tra 10 e 20 dB e per </a:t>
            </a:r>
            <a:r>
              <a:rPr lang="it-IT" dirty="0" smtClean="0"/>
              <a:t>frequenze </a:t>
            </a:r>
            <a:r>
              <a:rPr lang="it-IT" dirty="0"/>
              <a:t>tra </a:t>
            </a:r>
            <a:r>
              <a:rPr lang="it-IT" dirty="0" smtClean="0"/>
              <a:t>23 e </a:t>
            </a:r>
            <a:r>
              <a:rPr lang="it-IT" dirty="0"/>
              <a:t>55 Hz fino a 20-40 dB </a:t>
            </a:r>
            <a:r>
              <a:rPr lang="it-IT" dirty="0" smtClean="0"/>
              <a:t>installando </a:t>
            </a:r>
            <a:r>
              <a:rPr lang="it-IT" dirty="0"/>
              <a:t>un sensore a</a:t>
            </a:r>
            <a:r>
              <a:rPr lang="it-IT" dirty="0" smtClean="0"/>
              <a:t> corto periodo </a:t>
            </a:r>
            <a:r>
              <a:rPr lang="it-IT" dirty="0"/>
              <a:t>a soli 43 m al di sotto </a:t>
            </a:r>
            <a:r>
              <a:rPr lang="it-IT" dirty="0" smtClean="0"/>
              <a:t>della superficie</a:t>
            </a:r>
            <a:r>
              <a:rPr lang="it-IT" dirty="0"/>
              <a:t>. Ma sia la riduzione del rumore che il comportamento del segnale con </a:t>
            </a:r>
            <a:r>
              <a:rPr lang="it-IT" dirty="0" smtClean="0"/>
              <a:t>la profondità </a:t>
            </a:r>
            <a:r>
              <a:rPr lang="it-IT" dirty="0"/>
              <a:t>dipendono </a:t>
            </a:r>
            <a:r>
              <a:rPr lang="it-IT" dirty="0" smtClean="0"/>
              <a:t>anche dal locale condizioni geologiche.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20" y="3578013"/>
            <a:ext cx="4696570" cy="240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978" y="5895757"/>
            <a:ext cx="8873654" cy="523220"/>
          </a:xfrm>
          <a:prstGeom prst="rect">
            <a:avLst/>
          </a:prstGeom>
        </p:spPr>
        <p:txBody>
          <a:bodyPr wrap="square">
            <a:spAutoFit/>
          </a:bodyPr>
          <a:lstStyle/>
          <a:p>
            <a:pPr algn="just"/>
            <a:r>
              <a:rPr lang="it-IT" sz="1400" dirty="0"/>
              <a:t>Registrazione del rumore sismico </a:t>
            </a:r>
            <a:r>
              <a:rPr lang="it-IT" sz="1400" dirty="0" smtClean="0"/>
              <a:t>a corto periodo (a </a:t>
            </a:r>
            <a:r>
              <a:rPr lang="it-IT" sz="1400" dirty="0"/>
              <a:t>sinistra) e dei segnali (a destra) in superficie </a:t>
            </a:r>
            <a:r>
              <a:rPr lang="it-IT" sz="1400" dirty="0" smtClean="0"/>
              <a:t>e a </a:t>
            </a:r>
            <a:r>
              <a:rPr lang="it-IT" sz="1400" dirty="0"/>
              <a:t>diversi livelli di profondità di </a:t>
            </a:r>
            <a:r>
              <a:rPr lang="it-IT" sz="1400" dirty="0" smtClean="0"/>
              <a:t>un array sismico in pozzo.</a:t>
            </a:r>
            <a:endParaRPr lang="en-US" sz="1400" dirty="0"/>
          </a:p>
        </p:txBody>
      </p:sp>
      <p:sp>
        <p:nvSpPr>
          <p:cNvPr id="7" name="TextBox 6"/>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1578561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69</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17" y="756753"/>
            <a:ext cx="6841699" cy="516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0387" y="5853797"/>
            <a:ext cx="8565561" cy="646331"/>
          </a:xfrm>
          <a:prstGeom prst="rect">
            <a:avLst/>
          </a:prstGeom>
        </p:spPr>
        <p:txBody>
          <a:bodyPr wrap="square">
            <a:spAutoFit/>
          </a:bodyPr>
          <a:lstStyle/>
          <a:p>
            <a:r>
              <a:rPr lang="en-US" dirty="0"/>
              <a:t>Velocity power density </a:t>
            </a:r>
            <a:r>
              <a:rPr lang="en-US" dirty="0" smtClean="0"/>
              <a:t>spectra </a:t>
            </a:r>
            <a:r>
              <a:rPr lang="it-IT" dirty="0"/>
              <a:t>ottenuti per registrazioni di rumore in superficie (in alto) e</a:t>
            </a:r>
            <a:br>
              <a:rPr lang="it-IT" dirty="0"/>
            </a:br>
            <a:r>
              <a:rPr lang="it-IT" dirty="0"/>
              <a:t>a 300 m di profondità in un pozzo (sotto) vicino a Gorleben, in </a:t>
            </a:r>
            <a:r>
              <a:rPr lang="it-IT" dirty="0" smtClean="0"/>
              <a:t>Germania.</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9153634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7</a:t>
            </a:fld>
            <a:endParaRPr lang="en-US" dirty="0"/>
          </a:p>
        </p:txBody>
      </p:sp>
      <p:pic>
        <p:nvPicPr>
          <p:cNvPr id="3" name="Picture 2" descr="Image result for fourier transform 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l="2235" b="5202"/>
          <a:stretch/>
        </p:blipFill>
        <p:spPr bwMode="auto">
          <a:xfrm>
            <a:off x="0" y="820165"/>
            <a:ext cx="4322598" cy="2376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opticalengineering.spiedigitallibrary.org/data/Journals/OPTICE/929482/OE_53_7_073106_f0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119" y="724804"/>
            <a:ext cx="4195864" cy="28794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deproject.com/KB/audio-video/Img2Wav/Fi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598" y="4027251"/>
            <a:ext cx="5808694" cy="238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895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70</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94" y="513867"/>
            <a:ext cx="8539749" cy="5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0044" y="5881404"/>
            <a:ext cx="8973047" cy="738664"/>
          </a:xfrm>
          <a:prstGeom prst="rect">
            <a:avLst/>
          </a:prstGeom>
        </p:spPr>
        <p:txBody>
          <a:bodyPr wrap="square">
            <a:spAutoFit/>
          </a:bodyPr>
          <a:lstStyle/>
          <a:p>
            <a:pPr algn="just"/>
            <a:r>
              <a:rPr lang="it-IT" sz="1400" dirty="0"/>
              <a:t>Spettri di potenza </a:t>
            </a:r>
            <a:r>
              <a:rPr lang="it-IT" sz="1400" dirty="0" smtClean="0"/>
              <a:t>di </a:t>
            </a:r>
            <a:r>
              <a:rPr lang="it-IT" sz="1400" dirty="0"/>
              <a:t>rumore </a:t>
            </a:r>
            <a:r>
              <a:rPr lang="it-IT" sz="1400" dirty="0" smtClean="0"/>
              <a:t>misurata </a:t>
            </a:r>
            <a:r>
              <a:rPr lang="it-IT" sz="1400" dirty="0"/>
              <a:t>sulla superficie (curve superiori) e </a:t>
            </a:r>
            <a:r>
              <a:rPr lang="it-IT" sz="1400" dirty="0" smtClean="0"/>
              <a:t>a 420 </a:t>
            </a:r>
            <a:r>
              <a:rPr lang="it-IT" sz="1400" dirty="0"/>
              <a:t>m sotto la superficie </a:t>
            </a:r>
            <a:r>
              <a:rPr lang="it-IT" sz="1400" dirty="0" smtClean="0"/>
              <a:t>in </a:t>
            </a:r>
            <a:r>
              <a:rPr lang="it-IT" sz="1400" dirty="0"/>
              <a:t>una miniera di sale in disuso a Morsleben, Germania (curve inferiori) </a:t>
            </a:r>
            <a:r>
              <a:rPr lang="it-IT" sz="1400" dirty="0" smtClean="0"/>
              <a:t>in una giornata </a:t>
            </a:r>
            <a:r>
              <a:rPr lang="it-IT" sz="1400" dirty="0"/>
              <a:t>molto tranquilla (linee tratteggiate) e in una giornata con vento leggero in superficie (velocità del vento circa </a:t>
            </a:r>
            <a:r>
              <a:rPr lang="it-IT" sz="1400" dirty="0" smtClean="0"/>
              <a:t>4 m/s; </a:t>
            </a:r>
            <a:r>
              <a:rPr lang="it-IT" sz="1400" dirty="0"/>
              <a:t>linee complete).</a:t>
            </a:r>
            <a:endParaRPr lang="en-US" sz="1400"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1152173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71</a:t>
            </a:fld>
            <a:endParaRPr lang="en-US" dirty="0"/>
          </a:p>
        </p:txBody>
      </p:sp>
      <p:sp>
        <p:nvSpPr>
          <p:cNvPr id="3" name="TextBox 2"/>
          <p:cNvSpPr txBox="1"/>
          <p:nvPr/>
        </p:nvSpPr>
        <p:spPr>
          <a:xfrm>
            <a:off x="2154803" y="461176"/>
            <a:ext cx="4672818" cy="461665"/>
          </a:xfrm>
          <a:prstGeom prst="rect">
            <a:avLst/>
          </a:prstGeom>
          <a:noFill/>
        </p:spPr>
        <p:txBody>
          <a:bodyPr wrap="none" rtlCol="0">
            <a:spAutoFit/>
          </a:bodyPr>
          <a:lstStyle/>
          <a:p>
            <a:r>
              <a:rPr lang="en-US" sz="2400" dirty="0" err="1" smtClean="0">
                <a:effectLst>
                  <a:outerShdw blurRad="38100" dist="38100" dir="2700000" algn="tl">
                    <a:srgbClr val="000000">
                      <a:alpha val="43137"/>
                    </a:srgbClr>
                  </a:outerShdw>
                </a:effectLst>
              </a:rPr>
              <a:t>Rumore</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ambientale</a:t>
            </a:r>
            <a:r>
              <a:rPr lang="en-US" sz="2400" dirty="0" smtClean="0">
                <a:effectLst>
                  <a:outerShdw blurRad="38100" dist="38100" dir="2700000" algn="tl">
                    <a:srgbClr val="000000">
                      <a:alpha val="43137"/>
                    </a:srgbClr>
                  </a:outerShdw>
                </a:effectLst>
              </a:rPr>
              <a:t> a </a:t>
            </a:r>
            <a:r>
              <a:rPr lang="en-US" sz="2400" dirty="0" err="1" smtClean="0">
                <a:effectLst>
                  <a:outerShdw blurRad="38100" dist="38100" dir="2700000" algn="tl">
                    <a:srgbClr val="000000">
                      <a:alpha val="43137"/>
                    </a:srgbClr>
                  </a:outerShdw>
                </a:effectLst>
              </a:rPr>
              <a:t>corto-periodo</a:t>
            </a:r>
            <a:endParaRPr lang="en-US" sz="2400" dirty="0">
              <a:effectLst>
                <a:outerShdw blurRad="38100" dist="38100" dir="2700000" algn="tl">
                  <a:srgbClr val="000000">
                    <a:alpha val="43137"/>
                  </a:srgbClr>
                </a:outerShdw>
              </a:effectLst>
            </a:endParaRPr>
          </a:p>
        </p:txBody>
      </p:sp>
      <p:sp>
        <p:nvSpPr>
          <p:cNvPr id="4" name="Rectangle 3"/>
          <p:cNvSpPr/>
          <p:nvPr/>
        </p:nvSpPr>
        <p:spPr>
          <a:xfrm>
            <a:off x="189556" y="2007057"/>
            <a:ext cx="8762338" cy="3416320"/>
          </a:xfrm>
          <a:prstGeom prst="rect">
            <a:avLst/>
          </a:prstGeom>
        </p:spPr>
        <p:txBody>
          <a:bodyPr wrap="square">
            <a:spAutoFit/>
          </a:bodyPr>
          <a:lstStyle/>
          <a:p>
            <a:pPr algn="just"/>
            <a:r>
              <a:rPr lang="it-IT" dirty="0"/>
              <a:t>Per lunghi periodi, la potenza del rumore orizzontale può essere significativamente maggiore della potenza del rumore </a:t>
            </a:r>
            <a:r>
              <a:rPr lang="it-IT" dirty="0" smtClean="0"/>
              <a:t>verticale. Il </a:t>
            </a:r>
            <a:r>
              <a:rPr lang="it-IT" dirty="0"/>
              <a:t>rapporto aumenta con il periodo e può raggiungere un fattore fino a 300 (circa 50 dB). Un </a:t>
            </a:r>
            <a:r>
              <a:rPr lang="it-IT" dirty="0" smtClean="0"/>
              <a:t>sito può </a:t>
            </a:r>
            <a:r>
              <a:rPr lang="it-IT" dirty="0"/>
              <a:t>essere considerato ancora favorevole quando il rumore orizzontale da 100 a 300 s è entro 20 </a:t>
            </a:r>
            <a:r>
              <a:rPr lang="it-IT" dirty="0" smtClean="0"/>
              <a:t>dB. </a:t>
            </a:r>
            <a:r>
              <a:rPr lang="it-IT" dirty="0"/>
              <a:t>Ciò è dovuto principalmente </a:t>
            </a:r>
            <a:r>
              <a:rPr lang="it-IT" dirty="0" smtClean="0"/>
              <a:t>al tilt, </a:t>
            </a:r>
            <a:r>
              <a:rPr lang="it-IT" dirty="0"/>
              <a:t>che accoppia la gravità </a:t>
            </a:r>
            <a:r>
              <a:rPr lang="it-IT" dirty="0" smtClean="0"/>
              <a:t>alle componenti orizzontali ma </a:t>
            </a:r>
            <a:r>
              <a:rPr lang="it-IT" dirty="0"/>
              <a:t>non </a:t>
            </a:r>
            <a:r>
              <a:rPr lang="it-IT" dirty="0" smtClean="0"/>
              <a:t>alle verticali. Il tilt </a:t>
            </a:r>
            <a:r>
              <a:rPr lang="it-IT" dirty="0"/>
              <a:t>può essere </a:t>
            </a:r>
            <a:r>
              <a:rPr lang="it-IT" dirty="0" smtClean="0"/>
              <a:t>causato dal </a:t>
            </a:r>
            <a:r>
              <a:rPr lang="it-IT" dirty="0"/>
              <a:t>traffico, dal vento o dalle fluttuazioni locali della pressione barometrica. Registrare </a:t>
            </a:r>
            <a:r>
              <a:rPr lang="it-IT" dirty="0" smtClean="0"/>
              <a:t>quest'ultima </a:t>
            </a:r>
            <a:r>
              <a:rPr lang="it-IT" dirty="0"/>
              <a:t>insieme </a:t>
            </a:r>
            <a:r>
              <a:rPr lang="it-IT" dirty="0" smtClean="0"/>
              <a:t>ai </a:t>
            </a:r>
            <a:r>
              <a:rPr lang="it-IT" dirty="0"/>
              <a:t>segnali sismici </a:t>
            </a:r>
            <a:r>
              <a:rPr lang="it-IT" dirty="0" smtClean="0"/>
              <a:t>può </a:t>
            </a:r>
            <a:r>
              <a:rPr lang="it-IT" dirty="0"/>
              <a:t>consentire la correzione di questo rumore a lungo </a:t>
            </a:r>
            <a:r>
              <a:rPr lang="it-IT" dirty="0" smtClean="0"/>
              <a:t>periodo. </a:t>
            </a:r>
            <a:r>
              <a:rPr lang="it-IT" dirty="0"/>
              <a:t>Altre ragioni per un aumento del rumore </a:t>
            </a:r>
            <a:r>
              <a:rPr lang="it-IT" dirty="0" smtClean="0"/>
              <a:t>a lungo periodo </a:t>
            </a:r>
            <a:r>
              <a:rPr lang="it-IT" dirty="0"/>
              <a:t>possono essere la circolazione dell'aria </a:t>
            </a:r>
            <a:r>
              <a:rPr lang="it-IT" dirty="0" smtClean="0"/>
              <a:t>nel caveau </a:t>
            </a:r>
            <a:r>
              <a:rPr lang="it-IT" dirty="0"/>
              <a:t>del sismometro o sotto il coperchio del sensore. </a:t>
            </a:r>
            <a:r>
              <a:rPr lang="it-IT" dirty="0" smtClean="0"/>
              <a:t>Una particolare </a:t>
            </a:r>
            <a:r>
              <a:rPr lang="it-IT" dirty="0"/>
              <a:t>attenzione nell'installazione del </a:t>
            </a:r>
            <a:r>
              <a:rPr lang="it-IT" dirty="0" smtClean="0"/>
              <a:t>sismometro e pertanto necessaria attraverso una </a:t>
            </a:r>
            <a:r>
              <a:rPr lang="it-IT" dirty="0"/>
              <a:t>schermatura per ridurre </a:t>
            </a:r>
            <a:r>
              <a:rPr lang="it-IT" dirty="0" smtClean="0"/>
              <a:t>la deriva </a:t>
            </a:r>
            <a:r>
              <a:rPr lang="it-IT" dirty="0"/>
              <a:t>e </a:t>
            </a:r>
            <a:r>
              <a:rPr lang="it-IT" dirty="0" smtClean="0"/>
              <a:t>il rumore ambientale </a:t>
            </a:r>
            <a:r>
              <a:rPr lang="it-IT" dirty="0"/>
              <a:t>a lungo </a:t>
            </a:r>
            <a:r>
              <a:rPr lang="it-IT" dirty="0" smtClean="0"/>
              <a:t>periodo.</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3990382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6490" y="891524"/>
            <a:ext cx="8458200" cy="5257800"/>
            <a:chOff x="685800" y="1320895"/>
            <a:chExt cx="8458200" cy="5257800"/>
          </a:xfrm>
        </p:grpSpPr>
        <p:graphicFrame>
          <p:nvGraphicFramePr>
            <p:cNvPr id="78850" name="Object 2"/>
            <p:cNvGraphicFramePr>
              <a:graphicFrameLocks noChangeAspect="1"/>
            </p:cNvGraphicFramePr>
            <p:nvPr>
              <p:extLst>
                <p:ext uri="{D42A27DB-BD31-4B8C-83A1-F6EECF244321}">
                  <p14:modId xmlns:p14="http://schemas.microsoft.com/office/powerpoint/2010/main" val="1635334580"/>
                </p:ext>
              </p:extLst>
            </p:nvPr>
          </p:nvGraphicFramePr>
          <p:xfrm>
            <a:off x="685800" y="1320895"/>
            <a:ext cx="8458200" cy="5257800"/>
          </p:xfrm>
          <a:graphic>
            <a:graphicData uri="http://schemas.openxmlformats.org/presentationml/2006/ole">
              <mc:AlternateContent xmlns:mc="http://schemas.openxmlformats.org/markup-compatibility/2006">
                <mc:Choice xmlns:v="urn:schemas-microsoft-com:vml" Requires="v">
                  <p:oleObj spid="_x0000_s5137" name="PHOTO-PAINT" r:id="rId4" imgW="17714286" imgH="11009524" progId="CorelPhotoPaint.Image.12">
                    <p:embed/>
                  </p:oleObj>
                </mc:Choice>
                <mc:Fallback>
                  <p:oleObj name="PHOTO-PAINT" r:id="rId4" imgW="17714286" imgH="11009524" progId="CorelPhotoPaint.Image.12">
                    <p:embed/>
                    <p:pic>
                      <p:nvPicPr>
                        <p:cNvPr id="788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20895"/>
                          <a:ext cx="8458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p:nvPr/>
          </p:nvSpPr>
          <p:spPr>
            <a:xfrm>
              <a:off x="787179" y="4222143"/>
              <a:ext cx="8086477" cy="2059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47869" y="3861367"/>
            <a:ext cx="5358849" cy="1754326"/>
          </a:xfrm>
          <a:prstGeom prst="rect">
            <a:avLst/>
          </a:prstGeom>
          <a:noFill/>
        </p:spPr>
        <p:txBody>
          <a:bodyPr wrap="square" rtlCol="0">
            <a:spAutoFit/>
          </a:bodyPr>
          <a:lstStyle/>
          <a:p>
            <a:pPr algn="just"/>
            <a:r>
              <a:rPr lang="en-US" dirty="0" err="1" smtClean="0"/>
              <a:t>Segnale</a:t>
            </a:r>
            <a:r>
              <a:rPr lang="en-US" dirty="0" smtClean="0"/>
              <a:t> di </a:t>
            </a:r>
            <a:r>
              <a:rPr lang="en-US" dirty="0" err="1" smtClean="0"/>
              <a:t>uscita</a:t>
            </a:r>
            <a:r>
              <a:rPr lang="en-US" dirty="0" smtClean="0"/>
              <a:t> di un </a:t>
            </a:r>
            <a:r>
              <a:rPr lang="en-US" dirty="0" err="1" smtClean="0"/>
              <a:t>sismometro</a:t>
            </a:r>
            <a:r>
              <a:rPr lang="en-US" dirty="0" smtClean="0"/>
              <a:t> STS-1 con la </a:t>
            </a:r>
            <a:r>
              <a:rPr lang="en-US" dirty="0" err="1" smtClean="0"/>
              <a:t>valvola</a:t>
            </a:r>
            <a:r>
              <a:rPr lang="en-US" dirty="0" smtClean="0"/>
              <a:t> </a:t>
            </a:r>
            <a:r>
              <a:rPr lang="en-US" dirty="0" err="1" smtClean="0"/>
              <a:t>della</a:t>
            </a:r>
            <a:r>
              <a:rPr lang="en-US" dirty="0" smtClean="0"/>
              <a:t> </a:t>
            </a:r>
            <a:r>
              <a:rPr lang="en-US" dirty="0" err="1" smtClean="0"/>
              <a:t>campana</a:t>
            </a:r>
            <a:r>
              <a:rPr lang="en-US" dirty="0" smtClean="0"/>
              <a:t> a </a:t>
            </a:r>
            <a:r>
              <a:rPr lang="en-US" dirty="0" err="1" smtClean="0"/>
              <a:t>vuoto</a:t>
            </a:r>
            <a:r>
              <a:rPr lang="en-US" dirty="0" smtClean="0"/>
              <a:t> </a:t>
            </a:r>
            <a:r>
              <a:rPr lang="en-US" dirty="0" err="1" smtClean="0"/>
              <a:t>aperta</a:t>
            </a:r>
            <a:r>
              <a:rPr lang="en-US" dirty="0" smtClean="0"/>
              <a:t> (</a:t>
            </a:r>
            <a:r>
              <a:rPr lang="en-US" dirty="0" err="1" smtClean="0"/>
              <a:t>traccia</a:t>
            </a:r>
            <a:r>
              <a:rPr lang="en-US" dirty="0" smtClean="0"/>
              <a:t> </a:t>
            </a:r>
            <a:r>
              <a:rPr lang="en-US" dirty="0" err="1" smtClean="0"/>
              <a:t>superiore</a:t>
            </a:r>
            <a:r>
              <a:rPr lang="en-US" dirty="0" smtClean="0"/>
              <a:t>) e </a:t>
            </a:r>
            <a:r>
              <a:rPr lang="en-US" dirty="0" err="1" smtClean="0"/>
              <a:t>chiusa</a:t>
            </a:r>
            <a:r>
              <a:rPr lang="en-US" dirty="0" smtClean="0"/>
              <a:t> (</a:t>
            </a:r>
            <a:r>
              <a:rPr lang="en-US" dirty="0" err="1" smtClean="0"/>
              <a:t>traccia</a:t>
            </a:r>
            <a:r>
              <a:rPr lang="en-US" dirty="0" smtClean="0"/>
              <a:t> </a:t>
            </a:r>
            <a:r>
              <a:rPr lang="en-US" dirty="0" err="1" smtClean="0"/>
              <a:t>inferiore</a:t>
            </a:r>
            <a:r>
              <a:rPr lang="en-US" dirty="0" smtClean="0"/>
              <a:t>). Il </a:t>
            </a:r>
            <a:r>
              <a:rPr lang="en-US" dirty="0" err="1" smtClean="0"/>
              <a:t>rumore</a:t>
            </a:r>
            <a:r>
              <a:rPr lang="en-US" dirty="0" smtClean="0"/>
              <a:t> </a:t>
            </a:r>
            <a:r>
              <a:rPr lang="en-US" dirty="0" err="1" smtClean="0"/>
              <a:t>nella</a:t>
            </a:r>
            <a:r>
              <a:rPr lang="en-US" dirty="0" smtClean="0"/>
              <a:t> </a:t>
            </a:r>
            <a:r>
              <a:rPr lang="en-US" dirty="0" err="1" smtClean="0"/>
              <a:t>traccia</a:t>
            </a:r>
            <a:r>
              <a:rPr lang="en-US" dirty="0" smtClean="0"/>
              <a:t> </a:t>
            </a:r>
            <a:r>
              <a:rPr lang="en-US" dirty="0" err="1" smtClean="0"/>
              <a:t>superirore</a:t>
            </a:r>
            <a:r>
              <a:rPr lang="en-US" dirty="0" smtClean="0"/>
              <a:t> è </a:t>
            </a:r>
            <a:r>
              <a:rPr lang="en-US" dirty="0" err="1" smtClean="0"/>
              <a:t>causato</a:t>
            </a:r>
            <a:r>
              <a:rPr lang="en-US" dirty="0" smtClean="0"/>
              <a:t> dal </a:t>
            </a:r>
            <a:r>
              <a:rPr lang="en-US" dirty="0" err="1" smtClean="0"/>
              <a:t>cambiamento</a:t>
            </a:r>
            <a:r>
              <a:rPr lang="en-US" dirty="0" smtClean="0"/>
              <a:t> </a:t>
            </a:r>
            <a:r>
              <a:rPr lang="en-US" dirty="0" err="1" smtClean="0"/>
              <a:t>della</a:t>
            </a:r>
            <a:r>
              <a:rPr lang="en-US" dirty="0" smtClean="0"/>
              <a:t> </a:t>
            </a:r>
            <a:r>
              <a:rPr lang="en-US" dirty="0" err="1" smtClean="0"/>
              <a:t>pressione</a:t>
            </a:r>
            <a:r>
              <a:rPr lang="en-US" dirty="0" smtClean="0"/>
              <a:t> </a:t>
            </a:r>
            <a:r>
              <a:rPr lang="en-US" dirty="0" err="1" smtClean="0"/>
              <a:t>atmosferica</a:t>
            </a:r>
            <a:r>
              <a:rPr lang="en-US" dirty="0" smtClean="0"/>
              <a:t>. A </a:t>
            </a:r>
            <a:r>
              <a:rPr lang="en-US" dirty="0" err="1" smtClean="0"/>
              <a:t>destra</a:t>
            </a:r>
            <a:r>
              <a:rPr lang="en-US" dirty="0" smtClean="0"/>
              <a:t> </a:t>
            </a:r>
            <a:r>
              <a:rPr lang="en-US" dirty="0" err="1" smtClean="0"/>
              <a:t>componente</a:t>
            </a:r>
            <a:r>
              <a:rPr lang="en-US" dirty="0" smtClean="0"/>
              <a:t> </a:t>
            </a:r>
            <a:r>
              <a:rPr lang="en-US" dirty="0" err="1" smtClean="0"/>
              <a:t>orizzontale</a:t>
            </a:r>
            <a:r>
              <a:rPr lang="en-US" dirty="0" smtClean="0"/>
              <a:t> del </a:t>
            </a:r>
            <a:r>
              <a:rPr lang="en-US" dirty="0" err="1" smtClean="0"/>
              <a:t>sensore</a:t>
            </a:r>
            <a:r>
              <a:rPr lang="en-US" dirty="0" smtClean="0"/>
              <a:t> STS-1 </a:t>
            </a:r>
            <a:r>
              <a:rPr lang="en-US" dirty="0" err="1" smtClean="0"/>
              <a:t>della</a:t>
            </a:r>
            <a:r>
              <a:rPr lang="en-US" dirty="0" smtClean="0"/>
              <a:t> </a:t>
            </a:r>
            <a:r>
              <a:rPr lang="en-US" dirty="0" err="1" smtClean="0"/>
              <a:t>stazione</a:t>
            </a:r>
            <a:r>
              <a:rPr lang="en-US" dirty="0" smtClean="0"/>
              <a:t> TRI di  </a:t>
            </a:r>
            <a:r>
              <a:rPr lang="en-US" dirty="0" err="1" smtClean="0"/>
              <a:t>Grotta</a:t>
            </a:r>
            <a:r>
              <a:rPr lang="en-US" dirty="0" smtClean="0"/>
              <a:t> </a:t>
            </a:r>
            <a:r>
              <a:rPr lang="en-US" dirty="0" err="1" smtClean="0"/>
              <a:t>Gigante</a:t>
            </a:r>
            <a:r>
              <a:rPr lang="en-US" dirty="0" smtClean="0"/>
              <a:t>.</a:t>
            </a:r>
            <a:endParaRPr lang="en-US" dirty="0"/>
          </a:p>
        </p:txBody>
      </p:sp>
      <p:pic>
        <p:nvPicPr>
          <p:cNvPr id="6" name="Picture 3" descr="Tri2"/>
          <p:cNvPicPr>
            <a:picLocks noChangeAspect="1" noChangeArrowheads="1"/>
          </p:cNvPicPr>
          <p:nvPr/>
        </p:nvPicPr>
        <p:blipFill rotWithShape="1">
          <a:blip r:embed="rId6">
            <a:extLst>
              <a:ext uri="{28A0092B-C50C-407E-A947-70E740481C1C}">
                <a14:useLocalDpi xmlns:a14="http://schemas.microsoft.com/office/drawing/2010/main" val="0"/>
              </a:ext>
            </a:extLst>
          </a:blip>
          <a:srcRect l="7459" t="33967" r="54976" b="5087"/>
          <a:stretch/>
        </p:blipFill>
        <p:spPr bwMode="auto">
          <a:xfrm>
            <a:off x="6035040" y="3520424"/>
            <a:ext cx="2669650" cy="296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5833393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73</a:t>
            </a:fld>
            <a:endParaRPr lang="en-US" dirty="0"/>
          </a:p>
        </p:txBody>
      </p:sp>
      <p:sp>
        <p:nvSpPr>
          <p:cNvPr id="4" name="Rectangle 3"/>
          <p:cNvSpPr/>
          <p:nvPr/>
        </p:nvSpPr>
        <p:spPr>
          <a:xfrm>
            <a:off x="155402" y="5836258"/>
            <a:ext cx="8853777" cy="646331"/>
          </a:xfrm>
          <a:prstGeom prst="rect">
            <a:avLst/>
          </a:prstGeom>
        </p:spPr>
        <p:txBody>
          <a:bodyPr wrap="square">
            <a:spAutoFit/>
          </a:bodyPr>
          <a:lstStyle/>
          <a:p>
            <a:pPr algn="just"/>
            <a:r>
              <a:rPr lang="it-IT" dirty="0"/>
              <a:t>Rumore sismico </a:t>
            </a:r>
            <a:r>
              <a:rPr lang="it-IT" dirty="0" smtClean="0"/>
              <a:t>alla </a:t>
            </a:r>
            <a:r>
              <a:rPr lang="it-IT" dirty="0"/>
              <a:t>stazione di GNC (Bangui, Africa centrale) rispetto al nuovo modello globale di rumore sismico di </a:t>
            </a:r>
            <a:r>
              <a:rPr lang="it-IT" dirty="0" smtClean="0"/>
              <a:t>Peterson (NHNM, NLNM)</a:t>
            </a:r>
            <a:endParaRPr lang="en-US" dirty="0"/>
          </a:p>
        </p:txBody>
      </p:sp>
      <p:grpSp>
        <p:nvGrpSpPr>
          <p:cNvPr id="6" name="Group 5"/>
          <p:cNvGrpSpPr/>
          <p:nvPr/>
        </p:nvGrpSpPr>
        <p:grpSpPr>
          <a:xfrm>
            <a:off x="734190" y="657225"/>
            <a:ext cx="6994478" cy="5182377"/>
            <a:chOff x="755576" y="908720"/>
            <a:chExt cx="7696200" cy="570230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8720"/>
              <a:ext cx="76962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3747922" y="1413945"/>
              <a:ext cx="3272247" cy="33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400" dirty="0">
                  <a:solidFill>
                    <a:srgbClr val="FF0000"/>
                  </a:solidFill>
                </a:rPr>
                <a:t>NHNM (new global high noise model)</a:t>
              </a:r>
              <a:endParaRPr lang="en-GB" altLang="it-IT" sz="1400" dirty="0">
                <a:solidFill>
                  <a:srgbClr val="FF0000"/>
                </a:solidFill>
              </a:endParaRPr>
            </a:p>
          </p:txBody>
        </p:sp>
        <p:sp>
          <p:nvSpPr>
            <p:cNvPr id="9" name="Line 5"/>
            <p:cNvSpPr>
              <a:spLocks noChangeShapeType="1"/>
            </p:cNvSpPr>
            <p:nvPr/>
          </p:nvSpPr>
          <p:spPr bwMode="auto">
            <a:xfrm flipV="1">
              <a:off x="4038600" y="1752600"/>
              <a:ext cx="685800" cy="838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 name="Text Box 6"/>
            <p:cNvSpPr txBox="1">
              <a:spLocks noChangeArrowheads="1"/>
            </p:cNvSpPr>
            <p:nvPr/>
          </p:nvSpPr>
          <p:spPr bwMode="auto">
            <a:xfrm>
              <a:off x="4138796" y="5413023"/>
              <a:ext cx="3194639" cy="33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400" dirty="0">
                  <a:solidFill>
                    <a:srgbClr val="FF0000"/>
                  </a:solidFill>
                </a:rPr>
                <a:t>NLNM (new global low noise model)</a:t>
              </a:r>
              <a:endParaRPr lang="en-GB" altLang="it-IT" sz="1400" dirty="0">
                <a:solidFill>
                  <a:srgbClr val="FF0000"/>
                </a:solidFill>
              </a:endParaRPr>
            </a:p>
          </p:txBody>
        </p:sp>
        <p:sp>
          <p:nvSpPr>
            <p:cNvPr id="11" name="Line 8"/>
            <p:cNvSpPr>
              <a:spLocks noChangeShapeType="1"/>
            </p:cNvSpPr>
            <p:nvPr/>
          </p:nvSpPr>
          <p:spPr bwMode="auto">
            <a:xfrm>
              <a:off x="5977761" y="5298723"/>
              <a:ext cx="152401" cy="228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grpSp>
    </p:spTree>
    <p:extLst>
      <p:ext uri="{BB962C8B-B14F-4D97-AF65-F5344CB8AC3E}">
        <p14:creationId xmlns:p14="http://schemas.microsoft.com/office/powerpoint/2010/main" val="38506500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632403"/>
            <a:ext cx="8686800" cy="62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8860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75</a:t>
            </a:fld>
            <a:endParaRPr lang="en-US" dirty="0"/>
          </a:p>
        </p:txBody>
      </p:sp>
      <p:sp>
        <p:nvSpPr>
          <p:cNvPr id="3" name="Rectangle 2"/>
          <p:cNvSpPr/>
          <p:nvPr/>
        </p:nvSpPr>
        <p:spPr>
          <a:xfrm>
            <a:off x="1045716" y="521662"/>
            <a:ext cx="7052806" cy="461665"/>
          </a:xfrm>
          <a:prstGeom prst="rect">
            <a:avLst/>
          </a:prstGeom>
        </p:spPr>
        <p:txBody>
          <a:bodyPr wrap="square">
            <a:spAutoFit/>
          </a:bodyPr>
          <a:lstStyle/>
          <a:p>
            <a:r>
              <a:rPr lang="it-IT" sz="2400" dirty="0">
                <a:effectLst>
                  <a:outerShdw blurRad="38100" dist="38100" dir="2700000" algn="tl">
                    <a:srgbClr val="000000">
                      <a:alpha val="43137"/>
                    </a:srgbClr>
                  </a:outerShdw>
                </a:effectLst>
              </a:rPr>
              <a:t>Misure per migliorare il rapporto segnale-rumore (SNR)</a:t>
            </a:r>
            <a:endParaRPr lang="en-US" sz="24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609085" y="1447186"/>
            <a:ext cx="7859054" cy="3269489"/>
          </a:xfrm>
          <a:prstGeom prst="rect">
            <a:avLst/>
          </a:prstGeom>
        </p:spPr>
      </p:pic>
      <p:sp>
        <p:nvSpPr>
          <p:cNvPr id="5" name="Rectangle 4"/>
          <p:cNvSpPr/>
          <p:nvPr/>
        </p:nvSpPr>
        <p:spPr>
          <a:xfrm>
            <a:off x="1045716" y="5180534"/>
            <a:ext cx="7052806" cy="369332"/>
          </a:xfrm>
          <a:prstGeom prst="rect">
            <a:avLst/>
          </a:prstGeom>
        </p:spPr>
        <p:txBody>
          <a:bodyPr wrap="square">
            <a:spAutoFit/>
          </a:bodyPr>
          <a:lstStyle/>
          <a:p>
            <a:r>
              <a:rPr lang="it-IT" dirty="0" smtClean="0"/>
              <a:t>Trasformata di </a:t>
            </a:r>
            <a:r>
              <a:rPr lang="it-IT" dirty="0"/>
              <a:t>FOURIER e filtro passa-banda di </a:t>
            </a:r>
            <a:r>
              <a:rPr lang="it-IT" dirty="0" smtClean="0"/>
              <a:t>una registrazione  sismica.</a:t>
            </a:r>
            <a:endParaRPr lang="en-US" dirty="0"/>
          </a:p>
        </p:txBody>
      </p:sp>
    </p:spTree>
    <p:extLst>
      <p:ext uri="{BB962C8B-B14F-4D97-AF65-F5344CB8AC3E}">
        <p14:creationId xmlns:p14="http://schemas.microsoft.com/office/powerpoint/2010/main" val="25199678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76</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07" y="1025054"/>
            <a:ext cx="8794220" cy="425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1007" y="5330773"/>
            <a:ext cx="8515184" cy="954107"/>
          </a:xfrm>
          <a:prstGeom prst="rect">
            <a:avLst/>
          </a:prstGeom>
        </p:spPr>
        <p:txBody>
          <a:bodyPr wrap="square">
            <a:spAutoFit/>
          </a:bodyPr>
          <a:lstStyle/>
          <a:p>
            <a:pPr algn="just"/>
            <a:r>
              <a:rPr lang="it-IT" sz="1400" dirty="0"/>
              <a:t>Registrazione di una traccia LP in una stazione a banda larga. La traccia LP ha una risposta </a:t>
            </a:r>
            <a:r>
              <a:rPr lang="it-IT" sz="1400" dirty="0" smtClean="0"/>
              <a:t>piatta in velocità da </a:t>
            </a:r>
            <a:r>
              <a:rPr lang="it-IT" sz="1400" dirty="0"/>
              <a:t>360 sa 0,5 s. Sulla traccia non filtrata (in alto), </a:t>
            </a:r>
            <a:r>
              <a:rPr lang="it-IT" sz="1400" dirty="0" smtClean="0"/>
              <a:t>può </a:t>
            </a:r>
            <a:r>
              <a:rPr lang="it-IT" sz="1400" dirty="0"/>
              <a:t>essere </a:t>
            </a:r>
            <a:r>
              <a:rPr lang="it-IT" sz="1400" dirty="0" smtClean="0"/>
              <a:t>individuata solo </a:t>
            </a:r>
            <a:r>
              <a:rPr lang="it-IT" sz="1400" dirty="0"/>
              <a:t>la fase </a:t>
            </a:r>
            <a:r>
              <a:rPr lang="it-IT" sz="1400" dirty="0" smtClean="0"/>
              <a:t>P, </a:t>
            </a:r>
            <a:r>
              <a:rPr lang="it-IT" sz="1400" dirty="0"/>
              <a:t>mentre sulla traccia filtrata (in basso), il rapporto segnale-rumore è molto migliorato </a:t>
            </a:r>
            <a:r>
              <a:rPr lang="it-IT" sz="1400" dirty="0" smtClean="0"/>
              <a:t>e </a:t>
            </a:r>
            <a:r>
              <a:rPr lang="it-IT" sz="1400" dirty="0"/>
              <a:t>sono chiaramente </a:t>
            </a:r>
            <a:r>
              <a:rPr lang="it-IT" sz="1400" dirty="0" smtClean="0"/>
              <a:t>riconoscibili diverse </a:t>
            </a:r>
            <a:r>
              <a:rPr lang="it-IT" sz="1400" dirty="0"/>
              <a:t>fasi </a:t>
            </a:r>
            <a:r>
              <a:rPr lang="it-IT" sz="1400" dirty="0" smtClean="0"/>
              <a:t>successive, in quanto </a:t>
            </a:r>
            <a:r>
              <a:rPr lang="it-IT" sz="1400" dirty="0"/>
              <a:t>i microseismi sono stati rimossi </a:t>
            </a:r>
            <a:r>
              <a:rPr lang="it-IT" sz="1400" dirty="0" smtClean="0"/>
              <a:t>dal filtro passa banda.</a:t>
            </a:r>
            <a:endParaRPr lang="en-US" sz="1400"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8477296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4231"/>
            <a:ext cx="9049969" cy="354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p:cNvSpPr txBox="1">
            <a:spLocks noChangeArrowheads="1"/>
          </p:cNvSpPr>
          <p:nvPr/>
        </p:nvSpPr>
        <p:spPr bwMode="auto">
          <a:xfrm>
            <a:off x="249803" y="589059"/>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GB" altLang="it-IT" sz="2400" dirty="0"/>
              <a:t>2.0 – 4.0 Hz</a:t>
            </a:r>
          </a:p>
        </p:txBody>
      </p:sp>
      <p:sp>
        <p:nvSpPr>
          <p:cNvPr id="2" name="Rectangle 1"/>
          <p:cNvSpPr/>
          <p:nvPr/>
        </p:nvSpPr>
        <p:spPr>
          <a:xfrm>
            <a:off x="670589" y="3967700"/>
            <a:ext cx="7708789" cy="2031325"/>
          </a:xfrm>
          <a:prstGeom prst="rect">
            <a:avLst/>
          </a:prstGeom>
        </p:spPr>
        <p:txBody>
          <a:bodyPr wrap="square">
            <a:spAutoFit/>
          </a:bodyPr>
          <a:lstStyle/>
          <a:p>
            <a:pPr algn="ctr"/>
            <a:r>
              <a:rPr lang="it-IT" b="1" dirty="0" smtClean="0"/>
              <a:t>Tempo (secondi)</a:t>
            </a:r>
          </a:p>
          <a:p>
            <a:pPr algn="ctr"/>
            <a:endParaRPr lang="it-IT" dirty="0"/>
          </a:p>
          <a:p>
            <a:pPr algn="ctr"/>
            <a:endParaRPr lang="it-IT" dirty="0" smtClean="0"/>
          </a:p>
          <a:p>
            <a:pPr algn="ctr"/>
            <a:endParaRPr lang="it-IT" dirty="0" smtClean="0"/>
          </a:p>
          <a:p>
            <a:r>
              <a:rPr lang="it-IT" dirty="0" smtClean="0"/>
              <a:t>Registrazione </a:t>
            </a:r>
            <a:r>
              <a:rPr lang="it-IT" dirty="0"/>
              <a:t>originale (in basso) e </a:t>
            </a:r>
            <a:r>
              <a:rPr lang="it-IT" dirty="0" smtClean="0"/>
              <a:t>(in alto) filtrata </a:t>
            </a:r>
            <a:r>
              <a:rPr lang="it-IT" dirty="0"/>
              <a:t>per frequenza </a:t>
            </a:r>
            <a:r>
              <a:rPr lang="it-IT" dirty="0" smtClean="0"/>
              <a:t>(f </a:t>
            </a:r>
            <a:r>
              <a:rPr lang="it-IT" dirty="0"/>
              <a:t>= 2,0 - 4,0 Hz</a:t>
            </a:r>
            <a:r>
              <a:rPr lang="it-IT" dirty="0" smtClean="0"/>
              <a:t>), </a:t>
            </a:r>
            <a:r>
              <a:rPr lang="it-IT" dirty="0"/>
              <a:t>di </a:t>
            </a:r>
            <a:r>
              <a:rPr lang="it-IT" dirty="0" smtClean="0"/>
              <a:t>un esplosione </a:t>
            </a:r>
            <a:r>
              <a:rPr lang="it-IT" dirty="0"/>
              <a:t>nucleare sotterranea nel sito di prova di Semipalatinsk, </a:t>
            </a:r>
            <a:r>
              <a:rPr lang="it-IT" dirty="0" smtClean="0"/>
              <a:t>Kazakistan orientale </a:t>
            </a:r>
            <a:r>
              <a:rPr lang="it-IT" dirty="0"/>
              <a:t>(D = 38 °) </a:t>
            </a:r>
            <a:r>
              <a:rPr lang="it-IT" dirty="0" smtClean="0"/>
              <a:t>alla stazione </a:t>
            </a:r>
            <a:r>
              <a:rPr lang="it-IT" dirty="0"/>
              <a:t>01A00 dell'array NORSAR</a:t>
            </a:r>
            <a:r>
              <a:rPr lang="it-IT" dirty="0" smtClean="0"/>
              <a:t>.</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5967169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058"/>
            <a:ext cx="4930746" cy="603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31635" y="2112281"/>
            <a:ext cx="4090945" cy="2585323"/>
          </a:xfrm>
          <a:prstGeom prst="rect">
            <a:avLst/>
          </a:prstGeom>
        </p:spPr>
        <p:txBody>
          <a:bodyPr wrap="square">
            <a:spAutoFit/>
          </a:bodyPr>
          <a:lstStyle/>
          <a:p>
            <a:pPr algn="just"/>
            <a:r>
              <a:rPr lang="it-IT" dirty="0"/>
              <a:t>Rilevazione di una debole esplosione nucleare sotterranea nel raggio di 10 kt al</a:t>
            </a:r>
            <a:br>
              <a:rPr lang="it-IT" dirty="0"/>
            </a:br>
            <a:r>
              <a:rPr lang="it-IT" dirty="0" smtClean="0"/>
              <a:t>sito </a:t>
            </a:r>
            <a:r>
              <a:rPr lang="it-IT" dirty="0"/>
              <a:t>di prova dell'atollo di Mururoa (</a:t>
            </a:r>
            <a:r>
              <a:rPr lang="it-IT" dirty="0" smtClean="0"/>
              <a:t>D=145°) </a:t>
            </a:r>
            <a:r>
              <a:rPr lang="it-IT" dirty="0"/>
              <a:t>mediante  beam forming (traccia superiore). Nessun segnale è riconoscibile </a:t>
            </a:r>
            <a:r>
              <a:rPr lang="it-IT" dirty="0" smtClean="0"/>
              <a:t>in una </a:t>
            </a:r>
            <a:r>
              <a:rPr lang="it-IT" dirty="0"/>
              <a:t>qualsiasi delle 13 tracce </a:t>
            </a:r>
            <a:r>
              <a:rPr lang="it-IT" dirty="0" smtClean="0"/>
              <a:t>delle registrazioni individuali delle </a:t>
            </a:r>
            <a:r>
              <a:rPr lang="it-IT" dirty="0"/>
              <a:t>stazioni dell'array </a:t>
            </a:r>
            <a:r>
              <a:rPr lang="it-IT" dirty="0" smtClean="0"/>
              <a:t>di Gräfenberg</a:t>
            </a:r>
            <a:r>
              <a:rPr lang="it-IT" dirty="0"/>
              <a:t>, Germania (sotto</a:t>
            </a:r>
            <a:r>
              <a:rPr lang="it-IT" dirty="0" smtClean="0"/>
              <a:t>).</a:t>
            </a:r>
            <a:endParaRPr lang="en-US" dirty="0"/>
          </a:p>
        </p:txBody>
      </p:sp>
      <p:sp>
        <p:nvSpPr>
          <p:cNvPr id="4" name="TextBox 3"/>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41762772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79</a:t>
            </a:fld>
            <a:endParaRPr lang="en-US" dirty="0"/>
          </a:p>
        </p:txBody>
      </p:sp>
      <p:sp>
        <p:nvSpPr>
          <p:cNvPr id="4" name="Rectangle 3"/>
          <p:cNvSpPr/>
          <p:nvPr/>
        </p:nvSpPr>
        <p:spPr>
          <a:xfrm>
            <a:off x="152750" y="1089070"/>
            <a:ext cx="8905461" cy="4247317"/>
          </a:xfrm>
          <a:prstGeom prst="rect">
            <a:avLst/>
          </a:prstGeom>
        </p:spPr>
        <p:txBody>
          <a:bodyPr wrap="square">
            <a:spAutoFit/>
          </a:bodyPr>
          <a:lstStyle/>
          <a:p>
            <a:pPr algn="just"/>
            <a:r>
              <a:rPr lang="it-IT" dirty="0"/>
              <a:t>In tempo quasi reale, è possibile utilizzare una finestra temporale mobile per determinare le </a:t>
            </a:r>
            <a:r>
              <a:rPr lang="it-IT" dirty="0" smtClean="0"/>
              <a:t>caratteristiche di </a:t>
            </a:r>
            <a:r>
              <a:rPr lang="it-IT" dirty="0"/>
              <a:t>un determinato campo di rumore per mezzo di correlazione incrociata e automatica delle uscite </a:t>
            </a:r>
            <a:r>
              <a:rPr lang="it-IT" dirty="0" smtClean="0"/>
              <a:t>dei sensori </a:t>
            </a:r>
            <a:r>
              <a:rPr lang="it-IT" dirty="0"/>
              <a:t>di </a:t>
            </a:r>
            <a:r>
              <a:rPr lang="it-IT" dirty="0" smtClean="0"/>
              <a:t>un array</a:t>
            </a:r>
            <a:r>
              <a:rPr lang="it-IT" dirty="0"/>
              <a:t>. </a:t>
            </a:r>
            <a:r>
              <a:rPr lang="it-IT" dirty="0" smtClean="0"/>
              <a:t>Questo, quindi, </a:t>
            </a:r>
            <a:r>
              <a:rPr lang="it-IT" dirty="0"/>
              <a:t>consente la previsione del rumore </a:t>
            </a:r>
            <a:r>
              <a:rPr lang="it-IT" dirty="0" smtClean="0"/>
              <a:t>casuale </a:t>
            </a:r>
            <a:r>
              <a:rPr lang="it-IT" dirty="0"/>
              <a:t>in un intervallo di tempo </a:t>
            </a:r>
            <a:r>
              <a:rPr lang="it-IT" dirty="0" smtClean="0"/>
              <a:t>successivo. Sottraendo </a:t>
            </a:r>
            <a:r>
              <a:rPr lang="it-IT" dirty="0"/>
              <a:t>le serie temporali </a:t>
            </a:r>
            <a:r>
              <a:rPr lang="it-IT" dirty="0" smtClean="0"/>
              <a:t>del </a:t>
            </a:r>
            <a:r>
              <a:rPr lang="it-IT" dirty="0"/>
              <a:t>rumore </a:t>
            </a:r>
            <a:r>
              <a:rPr lang="it-IT" dirty="0" smtClean="0"/>
              <a:t>previsto </a:t>
            </a:r>
            <a:r>
              <a:rPr lang="it-IT" dirty="0"/>
              <a:t>dalla registrazione effettiva si ottiene un livello di rumore molto ridotto. Deboli segnali sismici, originariamente sepolti nel </a:t>
            </a:r>
            <a:r>
              <a:rPr lang="it-IT" dirty="0" smtClean="0"/>
              <a:t>rumore, </a:t>
            </a:r>
            <a:r>
              <a:rPr lang="it-IT" dirty="0"/>
              <a:t>ma non previsti dal </a:t>
            </a:r>
            <a:r>
              <a:rPr lang="it-IT" dirty="0" smtClean="0"/>
              <a:t>rumore. La </a:t>
            </a:r>
            <a:r>
              <a:rPr lang="it-IT" dirty="0"/>
              <a:t>"previsione" del filtro </a:t>
            </a:r>
            <a:r>
              <a:rPr lang="it-IT" dirty="0"/>
              <a:t>di previsione dell'errore (</a:t>
            </a:r>
            <a:r>
              <a:rPr lang="it-IT" dirty="0"/>
              <a:t>NPEF) può quindi emergere chiaramente. </a:t>
            </a:r>
            <a:r>
              <a:rPr lang="it-IT" dirty="0" smtClean="0"/>
              <a:t>Le NPEFs hanno numerosi </a:t>
            </a:r>
            <a:r>
              <a:rPr lang="it-IT" dirty="0"/>
              <a:t>vantaggi rispetto al filtro di </a:t>
            </a:r>
            <a:r>
              <a:rPr lang="it-IT" dirty="0" smtClean="0"/>
              <a:t>frequenza:</a:t>
            </a:r>
          </a:p>
          <a:p>
            <a:pPr algn="just"/>
            <a:r>
              <a:rPr lang="it-IT" dirty="0" smtClean="0"/>
              <a:t>· </a:t>
            </a:r>
            <a:r>
              <a:rPr lang="it-IT" dirty="0"/>
              <a:t>Non sono necessarie ipotesi sullo spettro di frequenza del rumore poiché </a:t>
            </a:r>
            <a:r>
              <a:rPr lang="it-IT" dirty="0" smtClean="0"/>
              <a:t>de</a:t>
            </a:r>
            <a:r>
              <a:rPr lang="it-IT" dirty="0" smtClean="0"/>
              <a:t>l </a:t>
            </a:r>
            <a:r>
              <a:rPr lang="it-IT" dirty="0"/>
              <a:t>rumore reale</a:t>
            </a:r>
            <a:br>
              <a:rPr lang="it-IT" dirty="0"/>
            </a:br>
            <a:r>
              <a:rPr lang="it-IT" dirty="0" smtClean="0"/>
              <a:t>sono </a:t>
            </a:r>
            <a:r>
              <a:rPr lang="it-IT" dirty="0"/>
              <a:t>determinate dalla correlazione delle uscite </a:t>
            </a:r>
            <a:r>
              <a:rPr lang="it-IT" dirty="0" smtClean="0"/>
              <a:t>dei sensori dell’array;</a:t>
            </a:r>
          </a:p>
          <a:p>
            <a:pPr algn="just"/>
            <a:r>
              <a:rPr lang="it-IT" dirty="0" smtClean="0"/>
              <a:t>· </a:t>
            </a:r>
            <a:r>
              <a:rPr lang="it-IT" dirty="0"/>
              <a:t>Mentre le differenze di frequenza tra segnale e rumore si perdono nella </a:t>
            </a:r>
            <a:r>
              <a:rPr lang="it-IT" dirty="0" smtClean="0"/>
              <a:t>banda di </a:t>
            </a:r>
            <a:r>
              <a:rPr lang="it-IT" dirty="0" smtClean="0"/>
              <a:t>filtraggio stretta</a:t>
            </a:r>
            <a:r>
              <a:rPr lang="it-IT" dirty="0" smtClean="0"/>
              <a:t>, </a:t>
            </a:r>
            <a:r>
              <a:rPr lang="it-IT" dirty="0"/>
              <a:t>sono ampiamente conservati nel caso dell'NPEF. Questo può aiutare </a:t>
            </a:r>
            <a:r>
              <a:rPr lang="it-IT" dirty="0" smtClean="0"/>
              <a:t>l’identificazione del segnale </a:t>
            </a:r>
            <a:r>
              <a:rPr lang="it-IT" dirty="0"/>
              <a:t>al momento </a:t>
            </a:r>
            <a:r>
              <a:rPr lang="it-IT" dirty="0" smtClean="0"/>
              <a:t>dell'insorgenzae;</a:t>
            </a:r>
            <a:endParaRPr lang="it-IT" dirty="0" smtClean="0"/>
          </a:p>
          <a:p>
            <a:pPr algn="just"/>
            <a:r>
              <a:rPr lang="it-IT" dirty="0" smtClean="0"/>
              <a:t>· </a:t>
            </a:r>
            <a:r>
              <a:rPr lang="it-IT" dirty="0"/>
              <a:t>La polarità del primo movimento del segnale è mantenuta nell'NPEF mentre non è più certa</a:t>
            </a:r>
            <a:br>
              <a:rPr lang="it-IT" dirty="0"/>
            </a:br>
            <a:r>
              <a:rPr lang="it-IT" dirty="0"/>
              <a:t>dopo il filtro passa-banda </a:t>
            </a:r>
            <a:r>
              <a:rPr lang="it-IT" dirty="0" smtClean="0"/>
              <a:t> a fase zero.</a:t>
            </a:r>
            <a:endParaRPr lang="en-US" dirty="0"/>
          </a:p>
        </p:txBody>
      </p:sp>
      <p:sp>
        <p:nvSpPr>
          <p:cNvPr id="5" name="TextBox 4"/>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
        <p:nvSpPr>
          <p:cNvPr id="6" name="TextBox 5"/>
          <p:cNvSpPr txBox="1"/>
          <p:nvPr/>
        </p:nvSpPr>
        <p:spPr>
          <a:xfrm>
            <a:off x="90523" y="66944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8118782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8</a:t>
            </a:fld>
            <a:endParaRPr lang="en-US" dirty="0"/>
          </a:p>
        </p:txBody>
      </p:sp>
      <p:pic>
        <p:nvPicPr>
          <p:cNvPr id="3" name="Picture 2"/>
          <p:cNvPicPr>
            <a:picLocks noChangeAspect="1"/>
          </p:cNvPicPr>
          <p:nvPr/>
        </p:nvPicPr>
        <p:blipFill rotWithShape="1">
          <a:blip r:embed="rId2"/>
          <a:srcRect l="28079" t="25025" r="60820" b="7579"/>
          <a:stretch/>
        </p:blipFill>
        <p:spPr>
          <a:xfrm>
            <a:off x="5075582" y="495606"/>
            <a:ext cx="3541027" cy="6046482"/>
          </a:xfrm>
          <a:prstGeom prst="rect">
            <a:avLst/>
          </a:prstGeom>
        </p:spPr>
      </p:pic>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
        <p:nvSpPr>
          <p:cNvPr id="6" name="Rectangle 5"/>
          <p:cNvSpPr/>
          <p:nvPr/>
        </p:nvSpPr>
        <p:spPr>
          <a:xfrm>
            <a:off x="112643" y="2873597"/>
            <a:ext cx="4876800" cy="923330"/>
          </a:xfrm>
          <a:prstGeom prst="rect">
            <a:avLst/>
          </a:prstGeom>
        </p:spPr>
        <p:txBody>
          <a:bodyPr wrap="square">
            <a:spAutoFit/>
          </a:bodyPr>
          <a:lstStyle/>
          <a:p>
            <a:pPr algn="just"/>
            <a:r>
              <a:rPr lang="it-IT" dirty="0"/>
              <a:t>Gamme di </a:t>
            </a:r>
            <a:r>
              <a:rPr lang="it-IT" dirty="0" smtClean="0"/>
              <a:t>densità di ampiezza spettrali per </a:t>
            </a:r>
            <a:r>
              <a:rPr lang="it-IT" dirty="0"/>
              <a:t>le onde sismiche. Il limite </a:t>
            </a:r>
            <a:r>
              <a:rPr lang="it-IT" dirty="0" smtClean="0"/>
              <a:t>inferiore è </a:t>
            </a:r>
            <a:r>
              <a:rPr lang="it-IT" dirty="0"/>
              <a:t>limitato a causa del rumore </a:t>
            </a:r>
            <a:r>
              <a:rPr lang="it-IT" dirty="0" smtClean="0"/>
              <a:t>sismico.</a:t>
            </a:r>
            <a:endParaRPr lang="en-US" dirty="0"/>
          </a:p>
        </p:txBody>
      </p:sp>
    </p:spTree>
    <p:extLst>
      <p:ext uri="{BB962C8B-B14F-4D97-AF65-F5344CB8AC3E}">
        <p14:creationId xmlns:p14="http://schemas.microsoft.com/office/powerpoint/2010/main" val="3970318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37" y="594945"/>
            <a:ext cx="6504857" cy="46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0709" y="5224235"/>
            <a:ext cx="8766313" cy="1200329"/>
          </a:xfrm>
          <a:prstGeom prst="rect">
            <a:avLst/>
          </a:prstGeom>
        </p:spPr>
        <p:txBody>
          <a:bodyPr wrap="square">
            <a:spAutoFit/>
          </a:bodyPr>
          <a:lstStyle/>
          <a:p>
            <a:pPr algn="just"/>
            <a:r>
              <a:rPr lang="it-IT" dirty="0" smtClean="0"/>
              <a:t>Tracce </a:t>
            </a:r>
            <a:r>
              <a:rPr lang="it-IT" dirty="0"/>
              <a:t>di un'esplosione nucleare sotterranea </a:t>
            </a:r>
            <a:r>
              <a:rPr lang="it-IT" dirty="0" smtClean="0"/>
              <a:t>registrate </a:t>
            </a:r>
            <a:r>
              <a:rPr lang="it-IT" dirty="0"/>
              <a:t>nel </a:t>
            </a:r>
            <a:r>
              <a:rPr lang="it-IT" dirty="0" smtClean="0"/>
              <a:t>bacino </a:t>
            </a:r>
            <a:r>
              <a:rPr lang="it-IT" dirty="0"/>
              <a:t>di Uinta</a:t>
            </a:r>
            <a:br>
              <a:rPr lang="it-IT" dirty="0"/>
            </a:br>
            <a:r>
              <a:rPr lang="it-IT" dirty="0" smtClean="0"/>
              <a:t>con un array con piccola  a</a:t>
            </a:r>
            <a:r>
              <a:rPr lang="it-IT" dirty="0"/>
              <a:t>) nella  beam trace (somma di 10 sismometri), b) </a:t>
            </a:r>
            <a:r>
              <a:rPr lang="it-IT" dirty="0" smtClean="0"/>
              <a:t>e c</a:t>
            </a:r>
            <a:r>
              <a:rPr lang="it-IT" dirty="0"/>
              <a:t>) dopo il prediction error </a:t>
            </a:r>
            <a:r>
              <a:rPr lang="it-IT" dirty="0" smtClean="0"/>
              <a:t>filtering con </a:t>
            </a:r>
            <a:r>
              <a:rPr lang="it-IT" dirty="0"/>
              <a:t>e senza cross </a:t>
            </a:r>
            <a:r>
              <a:rPr lang="it-IT" dirty="0" smtClean="0"/>
              <a:t>correlatzone e d</a:t>
            </a:r>
            <a:r>
              <a:rPr lang="it-IT" dirty="0"/>
              <a:t>) dopo </a:t>
            </a:r>
            <a:r>
              <a:rPr lang="it-IT" dirty="0" smtClean="0"/>
              <a:t>il filtraggio passa-banda </a:t>
            </a:r>
            <a:r>
              <a:rPr lang="it-IT" dirty="0"/>
              <a:t>(1,3 - 5 Hz</a:t>
            </a:r>
            <a:r>
              <a:rPr lang="it-IT" dirty="0" smtClean="0"/>
              <a:t>).</a:t>
            </a:r>
            <a:endParaRPr lang="en-US" dirty="0"/>
          </a:p>
        </p:txBody>
      </p:sp>
      <p:sp>
        <p:nvSpPr>
          <p:cNvPr id="4" name="TextBox 3"/>
          <p:cNvSpPr txBox="1"/>
          <p:nvPr/>
        </p:nvSpPr>
        <p:spPr>
          <a:xfrm>
            <a:off x="-61877" y="6542088"/>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4628182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124744"/>
            <a:ext cx="7011888" cy="496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ChangeArrowheads="1"/>
          </p:cNvSpPr>
          <p:nvPr/>
        </p:nvSpPr>
        <p:spPr bwMode="auto">
          <a:xfrm>
            <a:off x="2987824" y="1124744"/>
            <a:ext cx="1872208" cy="108356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it-IT" sz="2400"/>
          </a:p>
        </p:txBody>
      </p:sp>
    </p:spTree>
    <p:extLst>
      <p:ext uri="{BB962C8B-B14F-4D97-AF65-F5344CB8AC3E}">
        <p14:creationId xmlns:p14="http://schemas.microsoft.com/office/powerpoint/2010/main" val="20132735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2"/>
          <p:cNvGraphicFramePr>
            <a:graphicFrameLocks noChangeAspect="1"/>
          </p:cNvGraphicFramePr>
          <p:nvPr>
            <p:extLst/>
          </p:nvPr>
        </p:nvGraphicFramePr>
        <p:xfrm>
          <a:off x="683568" y="908720"/>
          <a:ext cx="7555110" cy="5248886"/>
        </p:xfrm>
        <a:graphic>
          <a:graphicData uri="http://schemas.openxmlformats.org/presentationml/2006/ole">
            <mc:AlternateContent xmlns:mc="http://schemas.openxmlformats.org/markup-compatibility/2006">
              <mc:Choice xmlns:v="urn:schemas-microsoft-com:vml" Requires="v">
                <p:oleObj spid="_x0000_s6159" name="PHOTO-PAINT" r:id="rId4" imgW="21295238" imgH="14793651" progId="CorelPhotoPaint.Image.12">
                  <p:embed/>
                </p:oleObj>
              </mc:Choice>
              <mc:Fallback>
                <p:oleObj name="PHOTO-PAINT" r:id="rId4" imgW="21295238" imgH="14793651" progId="CorelPhotoPaint.Image.12">
                  <p:embed/>
                  <p:pic>
                    <p:nvPicPr>
                      <p:cNvPr id="8499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908720"/>
                        <a:ext cx="7555110" cy="524888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657859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9</a:t>
            </a:fld>
            <a:endParaRPr lang="en-US" dirty="0"/>
          </a:p>
        </p:txBody>
      </p:sp>
      <p:sp>
        <p:nvSpPr>
          <p:cNvPr id="3" name="Rectangle 2"/>
          <p:cNvSpPr/>
          <p:nvPr/>
        </p:nvSpPr>
        <p:spPr>
          <a:xfrm>
            <a:off x="70632" y="632778"/>
            <a:ext cx="5007207" cy="5909310"/>
          </a:xfrm>
          <a:prstGeom prst="rect">
            <a:avLst/>
          </a:prstGeom>
        </p:spPr>
        <p:txBody>
          <a:bodyPr wrap="square">
            <a:spAutoFit/>
          </a:bodyPr>
          <a:lstStyle/>
          <a:p>
            <a:pPr algn="just"/>
            <a:r>
              <a:rPr lang="it-IT" dirty="0"/>
              <a:t>Mentre le componenti armoniche dei segnali sismici transitori si irradiano da fonti localizzate </a:t>
            </a:r>
            <a:r>
              <a:rPr lang="it-IT" dirty="0" smtClean="0"/>
              <a:t>di durata </a:t>
            </a:r>
            <a:r>
              <a:rPr lang="it-IT" dirty="0"/>
              <a:t>finita è coerente e le loro relazioni di fase definite dallo spettro di fase, questo </a:t>
            </a:r>
            <a:r>
              <a:rPr lang="it-IT" dirty="0" smtClean="0"/>
              <a:t>è non </a:t>
            </a:r>
            <a:r>
              <a:rPr lang="it-IT" dirty="0"/>
              <a:t>è il caso del rumore sismico ambientale. Quest'ultimo è causato da una diversità di </a:t>
            </a:r>
            <a:r>
              <a:rPr lang="it-IT" dirty="0" smtClean="0"/>
              <a:t>fonti differenti</a:t>
            </a:r>
            <a:r>
              <a:rPr lang="it-IT" dirty="0"/>
              <a:t>, </a:t>
            </a:r>
            <a:r>
              <a:rPr lang="it-IT" dirty="0" smtClean="0"/>
              <a:t>spazialmente distribuite</a:t>
            </a:r>
            <a:r>
              <a:rPr lang="it-IT" dirty="0"/>
              <a:t>, per lo più non correlate e spesso </a:t>
            </a:r>
            <a:r>
              <a:rPr lang="it-IT" dirty="0" smtClean="0"/>
              <a:t>continue. Il rumore </a:t>
            </a:r>
            <a:r>
              <a:rPr lang="it-IT" dirty="0"/>
              <a:t>sismico </a:t>
            </a:r>
            <a:r>
              <a:rPr lang="it-IT" dirty="0" smtClean="0"/>
              <a:t>forma, quindi, </a:t>
            </a:r>
            <a:r>
              <a:rPr lang="it-IT" dirty="0"/>
              <a:t>un processo stocastico più o meno stazionario senza </a:t>
            </a:r>
            <a:r>
              <a:rPr lang="it-IT" dirty="0" smtClean="0"/>
              <a:t>uno spettro di fase definito. </a:t>
            </a:r>
            <a:r>
              <a:rPr lang="it-IT" dirty="0"/>
              <a:t>Lo stesso vale per </a:t>
            </a:r>
            <a:r>
              <a:rPr lang="it-IT" dirty="0" smtClean="0"/>
              <a:t>il rumore </a:t>
            </a:r>
            <a:r>
              <a:rPr lang="it-IT" dirty="0"/>
              <a:t>strumentale elettronico e il </a:t>
            </a:r>
            <a:r>
              <a:rPr lang="it-IT" dirty="0" smtClean="0"/>
              <a:t>rumore termico del moto della massa sismica. I primi sforzi, </a:t>
            </a:r>
            <a:r>
              <a:rPr lang="it-IT" dirty="0"/>
              <a:t>negli anni della sismologia </a:t>
            </a:r>
            <a:r>
              <a:rPr lang="it-IT" dirty="0" smtClean="0"/>
              <a:t>analogica, </a:t>
            </a:r>
            <a:r>
              <a:rPr lang="it-IT" dirty="0"/>
              <a:t>per ottenere </a:t>
            </a:r>
            <a:r>
              <a:rPr lang="it-IT" dirty="0" smtClean="0"/>
              <a:t>a la </a:t>
            </a:r>
            <a:r>
              <a:rPr lang="it-IT" dirty="0"/>
              <a:t>misura quantitativa del rumore sismico in funzione della frequenza era basata </a:t>
            </a:r>
            <a:r>
              <a:rPr lang="it-IT" dirty="0" smtClean="0"/>
              <a:t>sugli inviluppi delle ampiezza </a:t>
            </a:r>
            <a:r>
              <a:rPr lang="it-IT" dirty="0"/>
              <a:t>di picco in determinati intervalli di tempo per il rumore sismico in momenti </a:t>
            </a:r>
            <a:r>
              <a:rPr lang="it-IT" dirty="0" smtClean="0"/>
              <a:t>diversi del </a:t>
            </a:r>
            <a:r>
              <a:rPr lang="it-IT" dirty="0"/>
              <a:t>giorno e dell'anno. Tali presentazioni non sono </a:t>
            </a:r>
            <a:r>
              <a:rPr lang="it-IT" dirty="0" smtClean="0"/>
              <a:t>adeguate quando </a:t>
            </a:r>
            <a:r>
              <a:rPr lang="it-IT" dirty="0"/>
              <a:t>basate su </a:t>
            </a:r>
            <a:r>
              <a:rPr lang="it-IT" dirty="0" smtClean="0"/>
              <a:t>record, </a:t>
            </a:r>
            <a:r>
              <a:rPr lang="it-IT" dirty="0"/>
              <a:t>o </a:t>
            </a:r>
            <a:r>
              <a:rPr lang="it-IT" dirty="0" smtClean="0"/>
              <a:t>serie temporali filtrate, </a:t>
            </a:r>
            <a:r>
              <a:rPr lang="it-IT" dirty="0"/>
              <a:t>di diversa larghezza di banda e </a:t>
            </a:r>
            <a:r>
              <a:rPr lang="it-IT" dirty="0" smtClean="0"/>
              <a:t>è impossibile </a:t>
            </a:r>
            <a:r>
              <a:rPr lang="it-IT" dirty="0"/>
              <a:t>risolvere i dettagli </a:t>
            </a:r>
            <a:r>
              <a:rPr lang="it-IT" dirty="0" smtClean="0"/>
              <a:t>spettrali.</a:t>
            </a:r>
            <a:endParaRPr lang="en-US" dirty="0"/>
          </a:p>
        </p:txBody>
      </p:sp>
      <p:pic>
        <p:nvPicPr>
          <p:cNvPr id="4" name="Picture 3"/>
          <p:cNvPicPr>
            <a:picLocks noChangeAspect="1"/>
          </p:cNvPicPr>
          <p:nvPr/>
        </p:nvPicPr>
        <p:blipFill rotWithShape="1">
          <a:blip r:embed="rId2"/>
          <a:srcRect l="18035" t="24285" r="70135" b="16190"/>
          <a:stretch/>
        </p:blipFill>
        <p:spPr>
          <a:xfrm>
            <a:off x="5430355" y="504176"/>
            <a:ext cx="3071411" cy="4346336"/>
          </a:xfrm>
          <a:prstGeom prst="rect">
            <a:avLst/>
          </a:prstGeom>
        </p:spPr>
      </p:pic>
      <p:sp>
        <p:nvSpPr>
          <p:cNvPr id="5" name="Rectangle 4"/>
          <p:cNvSpPr/>
          <p:nvPr/>
        </p:nvSpPr>
        <p:spPr>
          <a:xfrm>
            <a:off x="5137260" y="4850512"/>
            <a:ext cx="3865123" cy="1384995"/>
          </a:xfrm>
          <a:prstGeom prst="rect">
            <a:avLst/>
          </a:prstGeom>
        </p:spPr>
        <p:txBody>
          <a:bodyPr wrap="square">
            <a:spAutoFit/>
          </a:bodyPr>
          <a:lstStyle/>
          <a:p>
            <a:pPr algn="just"/>
            <a:r>
              <a:rPr lang="it-IT" sz="1200" dirty="0" smtClean="0"/>
              <a:t>Inviluppi </a:t>
            </a:r>
            <a:r>
              <a:rPr lang="it-IT" sz="1200" dirty="0"/>
              <a:t>di ampiezza massima e minima di picco per ambienti rurali </a:t>
            </a:r>
            <a:r>
              <a:rPr lang="it-IT" sz="1200" dirty="0" smtClean="0"/>
              <a:t>come determinato </a:t>
            </a:r>
            <a:r>
              <a:rPr lang="it-IT" sz="1200" dirty="0"/>
              <a:t>da record di sismografi analogici di diverso tipo per un lungo periodo di tempo </a:t>
            </a:r>
            <a:r>
              <a:rPr lang="it-IT" sz="1200" dirty="0" smtClean="0"/>
              <a:t>(</a:t>
            </a:r>
            <a:r>
              <a:rPr lang="it-IT" sz="1200" dirty="0"/>
              <a:t>curve 1 e 2: siti ad alto e molto basso rumore, </a:t>
            </a:r>
            <a:r>
              <a:rPr lang="it-IT" sz="1200" dirty="0" smtClean="0"/>
              <a:t>rispettivamente) </a:t>
            </a:r>
            <a:r>
              <a:rPr lang="it-IT" sz="1200" dirty="0"/>
              <a:t>insieme alle curve di inviluppo delle ampiezze del rumore di picco nella </a:t>
            </a:r>
            <a:r>
              <a:rPr lang="it-IT" sz="1200" dirty="0" smtClean="0"/>
              <a:t>stazione MOX</a:t>
            </a:r>
            <a:r>
              <a:rPr lang="it-IT" sz="1200" dirty="0"/>
              <a:t>, Germania, </a:t>
            </a:r>
            <a:r>
              <a:rPr lang="it-IT" sz="1200" dirty="0" smtClean="0"/>
              <a:t>nei momenti di </a:t>
            </a:r>
            <a:r>
              <a:rPr lang="it-IT" sz="1200" dirty="0"/>
              <a:t>minimo (a) e massimo </a:t>
            </a:r>
            <a:r>
              <a:rPr lang="it-IT" sz="1200" dirty="0" smtClean="0"/>
              <a:t>rumore.</a:t>
            </a:r>
            <a:endParaRPr lang="en-US" sz="1200" dirty="0"/>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4: Seismic Signals and Noise (</a:t>
            </a:r>
            <a:r>
              <a:rPr lang="en-US" sz="800" dirty="0">
                <a:solidFill>
                  <a:schemeClr val="accent1">
                    <a:lumMod val="60000"/>
                    <a:lumOff val="40000"/>
                  </a:schemeClr>
                </a:solidFill>
              </a:rPr>
              <a:t>Peter </a:t>
            </a:r>
            <a:r>
              <a:rPr lang="en-US" sz="800" dirty="0" smtClean="0">
                <a:solidFill>
                  <a:schemeClr val="accent1">
                    <a:lumMod val="60000"/>
                    <a:lumOff val="40000"/>
                  </a:schemeClr>
                </a:solidFill>
              </a:rPr>
              <a:t>Bormann)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0044428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49110</TotalTime>
  <Words>5215</Words>
  <Application>Microsoft Office PowerPoint</Application>
  <PresentationFormat>On-screen Show (4:3)</PresentationFormat>
  <Paragraphs>591</Paragraphs>
  <Slides>82</Slides>
  <Notes>40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4</vt:i4>
      </vt:variant>
      <vt:variant>
        <vt:lpstr>Slide Titles</vt:lpstr>
      </vt:variant>
      <vt:variant>
        <vt:i4>82</vt:i4>
      </vt:variant>
    </vt:vector>
  </HeadingPairs>
  <TitlesOfParts>
    <vt:vector size="96" baseType="lpstr">
      <vt:lpstr>ＭＳ Ｐゴシック</vt:lpstr>
      <vt:lpstr>Arial</vt:lpstr>
      <vt:lpstr>Calibri</vt:lpstr>
      <vt:lpstr>Calibri Light</vt:lpstr>
      <vt:lpstr>Cambria Math</vt:lpstr>
      <vt:lpstr>Symbol</vt:lpstr>
      <vt:lpstr>Tahoma</vt:lpstr>
      <vt:lpstr>Times New Roman</vt:lpstr>
      <vt:lpstr>Wingdings</vt:lpstr>
      <vt:lpstr>Office Theme</vt:lpstr>
      <vt:lpstr>Equation</vt:lpstr>
      <vt:lpstr>Microsoft Equation 3.0</vt:lpstr>
      <vt:lpstr>CorelPhotoPaint.Image.8</vt:lpstr>
      <vt:lpstr>PHOTO-PAINT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Installation der Stationen</vt:lpstr>
      <vt:lpstr>Station in Namlos / Tirol</vt:lpstr>
      <vt:lpstr>Station Fulpmes / Tirol</vt:lpstr>
      <vt:lpstr>Station Zell am Ziller / Tirol</vt:lpstr>
      <vt:lpstr>TARV station – Tarvisio (UD)</vt:lpstr>
      <vt:lpstr>INVI station – Invillino (UD)</vt:lpstr>
      <vt:lpstr>CHIE station – Chievolis (PN)</vt:lpstr>
      <vt:lpstr>DANT station – Danta di Cadore (BL)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TERREMOTI</dc:title>
  <dc:creator>Giuliana Zoppè</dc:creator>
  <cp:lastModifiedBy>Giovanni Costa</cp:lastModifiedBy>
  <cp:revision>641</cp:revision>
  <dcterms:created xsi:type="dcterms:W3CDTF">2015-09-08T14:59:36Z</dcterms:created>
  <dcterms:modified xsi:type="dcterms:W3CDTF">2020-03-30T06:47:19Z</dcterms:modified>
</cp:coreProperties>
</file>