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82" r:id="rId6"/>
    <p:sldId id="268" r:id="rId7"/>
    <p:sldId id="281" r:id="rId8"/>
    <p:sldId id="269" r:id="rId9"/>
    <p:sldId id="270" r:id="rId10"/>
    <p:sldId id="283" r:id="rId11"/>
    <p:sldId id="284" r:id="rId12"/>
    <p:sldId id="271" r:id="rId13"/>
    <p:sldId id="276" r:id="rId14"/>
    <p:sldId id="272" r:id="rId15"/>
    <p:sldId id="275" r:id="rId16"/>
    <p:sldId id="278" r:id="rId17"/>
    <p:sldId id="273" r:id="rId18"/>
    <p:sldId id="279" r:id="rId19"/>
    <p:sldId id="277" r:id="rId20"/>
    <p:sldId id="274" r:id="rId21"/>
    <p:sldId id="2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OLD_C\lavori%20pubblicati\spinacio\dottorato\Tesi\3-%20Chimismo%20dei%20minerali\Ossid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01196656613984E-2"/>
          <c:y val="4.3018978896245785E-2"/>
          <c:w val="0.88499404693553185"/>
          <c:h val="0.86943620506096431"/>
        </c:manualLayout>
      </c:layout>
      <c:scatterChart>
        <c:scatterStyle val="lineMarker"/>
        <c:varyColors val="0"/>
        <c:ser>
          <c:idx val="1"/>
          <c:order val="0"/>
          <c:tx>
            <c:strRef>
              <c:f>Ossidi!$C$1</c:f>
              <c:strCache>
                <c:ptCount val="1"/>
                <c:pt idx="0">
                  <c:v>Diamantina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Ossidi!$C$71:$O$71</c:f>
              <c:numCache>
                <c:formatCode>0.00</c:formatCode>
                <c:ptCount val="13"/>
                <c:pt idx="0">
                  <c:v>46.150000000000006</c:v>
                </c:pt>
                <c:pt idx="1">
                  <c:v>46.25</c:v>
                </c:pt>
                <c:pt idx="3">
                  <c:v>46.8</c:v>
                </c:pt>
                <c:pt idx="5">
                  <c:v>46.720000000000013</c:v>
                </c:pt>
                <c:pt idx="6">
                  <c:v>46.46</c:v>
                </c:pt>
                <c:pt idx="7">
                  <c:v>46.410000000000004</c:v>
                </c:pt>
                <c:pt idx="9">
                  <c:v>46.650000000000006</c:v>
                </c:pt>
                <c:pt idx="10">
                  <c:v>46.38</c:v>
                </c:pt>
                <c:pt idx="11">
                  <c:v>47.04</c:v>
                </c:pt>
                <c:pt idx="12">
                  <c:v>46.980000000000004</c:v>
                </c:pt>
              </c:numCache>
            </c:numRef>
          </c:xVal>
          <c:yVal>
            <c:numRef>
              <c:f>Ossidi!$C$64:$O$64</c:f>
              <c:numCache>
                <c:formatCode>0.00</c:formatCode>
                <c:ptCount val="13"/>
                <c:pt idx="0">
                  <c:v>1.41</c:v>
                </c:pt>
                <c:pt idx="1">
                  <c:v>1.33</c:v>
                </c:pt>
                <c:pt idx="3">
                  <c:v>0.30000000000000032</c:v>
                </c:pt>
                <c:pt idx="5">
                  <c:v>0.12000000000000002</c:v>
                </c:pt>
                <c:pt idx="6">
                  <c:v>0.68000000000000049</c:v>
                </c:pt>
                <c:pt idx="7">
                  <c:v>0.81</c:v>
                </c:pt>
                <c:pt idx="9">
                  <c:v>0.91</c:v>
                </c:pt>
                <c:pt idx="10">
                  <c:v>1.47</c:v>
                </c:pt>
                <c:pt idx="11">
                  <c:v>0.11000000000000003</c:v>
                </c:pt>
                <c:pt idx="12">
                  <c:v>0.28000000000000008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BC-4466-A4C9-83F2206BE638}"/>
            </c:ext>
          </c:extLst>
        </c:ser>
        <c:ser>
          <c:idx val="0"/>
          <c:order val="1"/>
          <c:tx>
            <c:strRef>
              <c:f>Ossidi!$Q$1</c:f>
              <c:strCache>
                <c:ptCount val="1"/>
                <c:pt idx="0">
                  <c:v>Salvador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Ossidi!$Q$71:$Z$71</c:f>
              <c:numCache>
                <c:formatCode>General</c:formatCode>
                <c:ptCount val="10"/>
                <c:pt idx="7" formatCode="0.00">
                  <c:v>44.4</c:v>
                </c:pt>
                <c:pt idx="9" formatCode="0.00">
                  <c:v>43.04</c:v>
                </c:pt>
              </c:numCache>
            </c:numRef>
          </c:xVal>
          <c:yVal>
            <c:numRef>
              <c:f>Ossidi!$Q$64:$Z$64</c:f>
              <c:numCache>
                <c:formatCode>General</c:formatCode>
                <c:ptCount val="10"/>
                <c:pt idx="7" formatCode="0.00">
                  <c:v>5.5</c:v>
                </c:pt>
                <c:pt idx="9" formatCode="0.00">
                  <c:v>6.64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BC-4466-A4C9-83F2206BE638}"/>
            </c:ext>
          </c:extLst>
        </c:ser>
        <c:ser>
          <c:idx val="2"/>
          <c:order val="2"/>
          <c:tx>
            <c:strRef>
              <c:f>Ossidi!$AB$1</c:f>
              <c:strCache>
                <c:ptCount val="1"/>
                <c:pt idx="0">
                  <c:v>Olivença-Ilheus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Ossidi!$AB$71:$AV$71</c:f>
              <c:numCache>
                <c:formatCode>General</c:formatCode>
                <c:ptCount val="21"/>
                <c:pt idx="0" formatCode="0.00">
                  <c:v>45.21</c:v>
                </c:pt>
                <c:pt idx="4" formatCode="0.00">
                  <c:v>40.14</c:v>
                </c:pt>
              </c:numCache>
            </c:numRef>
          </c:xVal>
          <c:yVal>
            <c:numRef>
              <c:f>Ossidi!$AB$64:$AV$64</c:f>
              <c:numCache>
                <c:formatCode>General</c:formatCode>
                <c:ptCount val="21"/>
                <c:pt idx="0" formatCode="0.00">
                  <c:v>3.42</c:v>
                </c:pt>
                <c:pt idx="4" formatCode="0.00">
                  <c:v>14.71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2BC-4466-A4C9-83F2206BE638}"/>
            </c:ext>
          </c:extLst>
        </c:ser>
        <c:ser>
          <c:idx val="3"/>
          <c:order val="3"/>
          <c:tx>
            <c:strRef>
              <c:f>Ossidi!$AX$1</c:f>
              <c:strCache>
                <c:ptCount val="1"/>
                <c:pt idx="0">
                  <c:v>Itabuna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Ossidi!$AX$71:$BK$71</c:f>
              <c:numCache>
                <c:formatCode>General</c:formatCode>
                <c:ptCount val="14"/>
                <c:pt idx="6" formatCode="0.00">
                  <c:v>46.1</c:v>
                </c:pt>
                <c:pt idx="7" formatCode="0.00">
                  <c:v>45.4</c:v>
                </c:pt>
                <c:pt idx="12" formatCode="0.00">
                  <c:v>46.11</c:v>
                </c:pt>
                <c:pt idx="13" formatCode="0.00">
                  <c:v>45.790000000000013</c:v>
                </c:pt>
              </c:numCache>
            </c:numRef>
          </c:xVal>
          <c:yVal>
            <c:numRef>
              <c:f>Ossidi!$AX$64:$BK$64</c:f>
              <c:numCache>
                <c:formatCode>General</c:formatCode>
                <c:ptCount val="14"/>
                <c:pt idx="6" formatCode="0.00">
                  <c:v>1.6300000000000001</c:v>
                </c:pt>
                <c:pt idx="7" formatCode="0.00">
                  <c:v>2.66</c:v>
                </c:pt>
                <c:pt idx="12" formatCode="0.00">
                  <c:v>1.47</c:v>
                </c:pt>
                <c:pt idx="13" formatCode="0.00">
                  <c:v>2.3699999999999997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BC-4466-A4C9-83F2206BE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709056"/>
        <c:axId val="132905600"/>
      </c:scatterChart>
      <c:valAx>
        <c:axId val="119709056"/>
        <c:scaling>
          <c:orientation val="minMax"/>
          <c:min val="42"/>
        </c:scaling>
        <c:delete val="0"/>
        <c:axPos val="b"/>
        <c:numFmt formatCode="0.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2905600"/>
        <c:crosses val="autoZero"/>
        <c:crossBetween val="midCat"/>
        <c:minorUnit val="0.5"/>
      </c:valAx>
      <c:valAx>
        <c:axId val="132905600"/>
        <c:scaling>
          <c:orientation val="minMax"/>
          <c:max val="8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197090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0.08792</cdr:x>
      <cdr:y>0.04305</cdr:y>
    </cdr:from>
    <cdr:to>
      <cdr:x>0.17722</cdr:x>
      <cdr:y>0.15741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295" y="184841"/>
          <a:ext cx="550619" cy="4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R2O3</a:t>
          </a:r>
        </a:p>
      </cdr:txBody>
    </cdr:sp>
  </cdr:relSizeAnchor>
  <cdr:relSizeAnchor xmlns:cdr="http://schemas.openxmlformats.org/drawingml/2006/chartDrawing">
    <cdr:from>
      <cdr:x>0.83998</cdr:x>
      <cdr:y>0.84039</cdr:y>
    </cdr:from>
    <cdr:to>
      <cdr:x>0.97479</cdr:x>
      <cdr:y>0.90026</cdr:y>
    </cdr:to>
    <cdr:sp macro="" textlink="">
      <cdr:nvSpPr>
        <cdr:cNvPr id="1536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2325" y="3549259"/>
          <a:ext cx="831237" cy="25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Bivalenti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3ECB-D8E6-491F-B298-8BDBEEEF2D7D}" type="datetimeFigureOut">
              <a:rPr lang="it-IT" smtClean="0"/>
              <a:pPr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olivine K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536504" cy="29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19872" y="3429000"/>
          <a:ext cx="500697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5676900" imgH="3457575" progId="Excel.Sheet.8">
                  <p:embed/>
                </p:oleObj>
              </mc:Choice>
              <mc:Fallback>
                <p:oleObj name="Worksheet" r:id="rId4" imgW="5676900" imgH="345757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429000"/>
                        <a:ext cx="5006975" cy="323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71600" y="3645024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Possibili Peridotiti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4005064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Possibili Primari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128297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51178"/>
              </p:ext>
            </p:extLst>
          </p:nvPr>
        </p:nvGraphicFramePr>
        <p:xfrm>
          <a:off x="2252314" y="3501008"/>
          <a:ext cx="4588095" cy="30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Unknown" r:id="rId3" imgW="3173400" imgH="2128680" progId="CorelDRAW.Graphic.14">
                  <p:embed/>
                </p:oleObj>
              </mc:Choice>
              <mc:Fallback>
                <p:oleObj name="Unknown" r:id="rId3" imgW="3173400" imgH="212868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314" y="3501008"/>
                        <a:ext cx="4588095" cy="3068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88095" y="45717"/>
            <a:ext cx="110828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581076"/>
              </p:ext>
            </p:extLst>
          </p:nvPr>
        </p:nvGraphicFramePr>
        <p:xfrm>
          <a:off x="2222736" y="230622"/>
          <a:ext cx="4509504" cy="302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Unknown" r:id="rId5" imgW="3220200" imgH="2212560" progId="CorelDRAW.Graphic.14">
                  <p:embed/>
                </p:oleObj>
              </mc:Choice>
              <mc:Fallback>
                <p:oleObj name="Unknown" r:id="rId5" imgW="3220200" imgH="2212560" progId="CorelDRAW.Graphic.1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736" y="230622"/>
                        <a:ext cx="4509504" cy="3026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23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795337"/>
            <a:ext cx="78771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PLAGIOCL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54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794" name="Picture 2" descr="feldsp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1"/>
            <a:ext cx="6048672" cy="56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anfiboli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0191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2" descr="anfiboli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887990" cy="4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842" name="Picture 2" descr="mich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6840760" cy="54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 descr="C:\OLD_C\tesi e tesine\Qristilla\3-chimismo fasi\mich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128792" cy="5700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866" name="Picture 2" descr="mich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60640" cy="46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818" name="Picture 2" descr="opa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836712"/>
            <a:ext cx="633181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19672" y="404664"/>
          <a:ext cx="5548519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6086543" imgH="2933790" progId="Excel.Sheet.8">
                  <p:embed/>
                </p:oleObj>
              </mc:Choice>
              <mc:Fallback>
                <p:oleObj name="Worksheet" r:id="rId3" imgW="6086543" imgH="293379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4664"/>
                        <a:ext cx="5548519" cy="288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olivine CaO vs M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3716200"/>
            <a:ext cx="5616624" cy="25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490662" y="1362075"/>
          <a:ext cx="616267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890" name="Picture 2" descr="FOI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09045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08" y="1052737"/>
            <a:ext cx="78391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PIROSSE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87" y="1124744"/>
            <a:ext cx="83323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3271"/>
            <a:ext cx="5976664" cy="6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TiO2 pir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5472609" cy="57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67545" y="1340768"/>
          <a:ext cx="3888432" cy="238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4248285" imgH="2390865" progId="Excel.Sheet.8">
                  <p:embed/>
                </p:oleObj>
              </mc:Choice>
              <mc:Fallback>
                <p:oleObj name="Worksheet" r:id="rId3" imgW="4248285" imgH="239086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1340768"/>
                        <a:ext cx="3888432" cy="2387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5536" y="4077072"/>
          <a:ext cx="4005727" cy="245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5" imgW="4248285" imgH="2390865" progId="Excel.Sheet.8">
                  <p:embed/>
                </p:oleObj>
              </mc:Choice>
              <mc:Fallback>
                <p:oleObj name="Worksheet" r:id="rId5" imgW="4248285" imgH="239086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77072"/>
                        <a:ext cx="4005727" cy="2459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572000" y="1412776"/>
          <a:ext cx="3672408" cy="225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7" imgW="4257743" imgH="2400300" progId="Excel.Sheet.8">
                  <p:embed/>
                </p:oleObj>
              </mc:Choice>
              <mc:Fallback>
                <p:oleObj name="Worksheet" r:id="rId7" imgW="4257743" imgH="24003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776"/>
                        <a:ext cx="3672408" cy="2257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72000" y="4149080"/>
          <a:ext cx="3694820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Worksheet" r:id="rId9" imgW="4276657" imgH="2419440" progId="Excel.Sheet.8">
                  <p:embed/>
                </p:oleObj>
              </mc:Choice>
              <mc:Fallback>
                <p:oleObj name="Worksheet" r:id="rId9" imgW="4276657" imgH="241944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080"/>
                        <a:ext cx="3694820" cy="2276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pirosseni Al 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191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IROSSENI CATI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237739" cy="52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Tema di Office</vt:lpstr>
      <vt:lpstr>Worksheet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13</cp:revision>
  <dcterms:created xsi:type="dcterms:W3CDTF">2011-03-15T18:10:03Z</dcterms:created>
  <dcterms:modified xsi:type="dcterms:W3CDTF">2019-03-05T18:02:19Z</dcterms:modified>
</cp:coreProperties>
</file>