
<file path=[Content_Types].xml><?xml version="1.0" encoding="utf-8"?>
<Types xmlns="http://schemas.openxmlformats.org/package/2006/content-types">
  <Default Extension="png" ContentType="image/png"/>
  <Default Extension="wmf" ContentType="image/x-wmf"/>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1" r:id="rId2"/>
  </p:sldMasterIdLst>
  <p:notesMasterIdLst>
    <p:notesMasterId r:id="rId58"/>
  </p:notesMasterIdLst>
  <p:sldIdLst>
    <p:sldId id="309" r:id="rId3"/>
    <p:sldId id="280" r:id="rId4"/>
    <p:sldId id="310" r:id="rId5"/>
    <p:sldId id="279" r:id="rId6"/>
    <p:sldId id="282" r:id="rId7"/>
    <p:sldId id="311" r:id="rId8"/>
    <p:sldId id="339" r:id="rId9"/>
    <p:sldId id="312" r:id="rId10"/>
    <p:sldId id="340" r:id="rId11"/>
    <p:sldId id="313" r:id="rId12"/>
    <p:sldId id="284" r:id="rId13"/>
    <p:sldId id="315" r:id="rId14"/>
    <p:sldId id="341" r:id="rId15"/>
    <p:sldId id="316" r:id="rId16"/>
    <p:sldId id="317" r:id="rId17"/>
    <p:sldId id="286" r:id="rId18"/>
    <p:sldId id="288" r:id="rId19"/>
    <p:sldId id="287" r:id="rId20"/>
    <p:sldId id="342" r:id="rId21"/>
    <p:sldId id="318" r:id="rId22"/>
    <p:sldId id="343" r:id="rId23"/>
    <p:sldId id="319" r:id="rId24"/>
    <p:sldId id="289" r:id="rId25"/>
    <p:sldId id="320" r:id="rId26"/>
    <p:sldId id="290" r:id="rId27"/>
    <p:sldId id="291" r:id="rId28"/>
    <p:sldId id="256" r:id="rId29"/>
    <p:sldId id="334" r:id="rId30"/>
    <p:sldId id="335" r:id="rId31"/>
    <p:sldId id="352" r:id="rId32"/>
    <p:sldId id="346" r:id="rId33"/>
    <p:sldId id="353" r:id="rId34"/>
    <p:sldId id="347" r:id="rId35"/>
    <p:sldId id="355" r:id="rId36"/>
    <p:sldId id="358" r:id="rId37"/>
    <p:sldId id="348" r:id="rId38"/>
    <p:sldId id="356" r:id="rId39"/>
    <p:sldId id="359" r:id="rId40"/>
    <p:sldId id="349" r:id="rId41"/>
    <p:sldId id="357" r:id="rId42"/>
    <p:sldId id="321" r:id="rId43"/>
    <p:sldId id="350" r:id="rId44"/>
    <p:sldId id="361" r:id="rId45"/>
    <p:sldId id="292" r:id="rId46"/>
    <p:sldId id="362" r:id="rId47"/>
    <p:sldId id="344" r:id="rId48"/>
    <p:sldId id="293" r:id="rId49"/>
    <p:sldId id="363" r:id="rId50"/>
    <p:sldId id="351" r:id="rId51"/>
    <p:sldId id="364" r:id="rId52"/>
    <p:sldId id="295" r:id="rId53"/>
    <p:sldId id="338" r:id="rId54"/>
    <p:sldId id="345" r:id="rId55"/>
    <p:sldId id="294" r:id="rId56"/>
    <p:sldId id="322" r:id="rId57"/>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935"/>
    <p:restoredTop sz="94851"/>
  </p:normalViewPr>
  <p:slideViewPr>
    <p:cSldViewPr>
      <p:cViewPr>
        <p:scale>
          <a:sx n="122" d="100"/>
          <a:sy n="122" d="100"/>
        </p:scale>
        <p:origin x="560" y="11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5122" name="Rectangle 2"/>
          <p:cNvSpPr>
            <a:spLocks noGrp="1" noRot="1" noChangeAspect="1" noChangeArrowheads="1"/>
          </p:cNvSpPr>
          <p:nvPr>
            <p:ph type="sldImg"/>
          </p:nvPr>
        </p:nvSpPr>
        <p:spPr bwMode="auto">
          <a:xfrm>
            <a:off x="1190625" y="877888"/>
            <a:ext cx="4471988" cy="316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5123" name="Rectangle 3"/>
          <p:cNvSpPr>
            <a:spLocks noGrp="1" noChangeArrowheads="1"/>
          </p:cNvSpPr>
          <p:nvPr>
            <p:ph type="body"/>
          </p:nvPr>
        </p:nvSpPr>
        <p:spPr bwMode="auto">
          <a:xfrm>
            <a:off x="1060450" y="4349750"/>
            <a:ext cx="4737100" cy="350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81822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5977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79595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577006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60433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25479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F95FB56-6A89-4F34-8762-4FA98CC99E38}" type="slidenum">
              <a:rPr lang="it-IT" altLang="it-IT"/>
              <a:pPr/>
              <a:t>‹N›</a:t>
            </a:fld>
            <a:endParaRPr lang="it-IT" altLang="it-IT"/>
          </a:p>
        </p:txBody>
      </p:sp>
    </p:spTree>
    <p:extLst>
      <p:ext uri="{BB962C8B-B14F-4D97-AF65-F5344CB8AC3E}">
        <p14:creationId xmlns:p14="http://schemas.microsoft.com/office/powerpoint/2010/main" val="1599954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7DE3DD8-BFE9-4877-95F3-A93FF4AEA4D1}" type="slidenum">
              <a:rPr lang="it-IT" altLang="it-IT"/>
              <a:pPr/>
              <a:t>‹N›</a:t>
            </a:fld>
            <a:endParaRPr lang="it-IT" altLang="it-IT"/>
          </a:p>
        </p:txBody>
      </p:sp>
    </p:spTree>
    <p:extLst>
      <p:ext uri="{BB962C8B-B14F-4D97-AF65-F5344CB8AC3E}">
        <p14:creationId xmlns:p14="http://schemas.microsoft.com/office/powerpoint/2010/main" val="1098016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18288" y="82550"/>
            <a:ext cx="2052637" cy="599757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82550"/>
            <a:ext cx="6008688" cy="599757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0B0C6F5-C091-44DD-A376-EEC42F2DDE41}" type="slidenum">
              <a:rPr lang="it-IT" altLang="it-IT"/>
              <a:pPr/>
              <a:t>‹N›</a:t>
            </a:fld>
            <a:endParaRPr lang="it-IT" altLang="it-IT"/>
          </a:p>
        </p:txBody>
      </p:sp>
    </p:spTree>
    <p:extLst>
      <p:ext uri="{BB962C8B-B14F-4D97-AF65-F5344CB8AC3E}">
        <p14:creationId xmlns:p14="http://schemas.microsoft.com/office/powerpoint/2010/main" val="3018793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8188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3255325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475246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Tree>
    <p:extLst>
      <p:ext uri="{BB962C8B-B14F-4D97-AF65-F5344CB8AC3E}">
        <p14:creationId xmlns:p14="http://schemas.microsoft.com/office/powerpoint/2010/main" val="3753182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987425" y="2017713"/>
            <a:ext cx="3767138" cy="43180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06963" y="2017713"/>
            <a:ext cx="3767137" cy="43180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10291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313846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1970584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237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1A34959-9AAF-4286-9E2B-03F1DCC1E290}" type="slidenum">
              <a:rPr lang="it-IT" altLang="it-IT"/>
              <a:pPr/>
              <a:t>‹N›</a:t>
            </a:fld>
            <a:endParaRPr lang="it-IT" altLang="it-IT"/>
          </a:p>
        </p:txBody>
      </p:sp>
    </p:spTree>
    <p:extLst>
      <p:ext uri="{BB962C8B-B14F-4D97-AF65-F5344CB8AC3E}">
        <p14:creationId xmlns:p14="http://schemas.microsoft.com/office/powerpoint/2010/main" val="3742163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Tree>
    <p:extLst>
      <p:ext uri="{BB962C8B-B14F-4D97-AF65-F5344CB8AC3E}">
        <p14:creationId xmlns:p14="http://schemas.microsoft.com/office/powerpoint/2010/main" val="1959717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Tree>
    <p:extLst>
      <p:ext uri="{BB962C8B-B14F-4D97-AF65-F5344CB8AC3E}">
        <p14:creationId xmlns:p14="http://schemas.microsoft.com/office/powerpoint/2010/main" val="2297825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077023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73850" y="106363"/>
            <a:ext cx="2000250" cy="6229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71513" y="106363"/>
            <a:ext cx="5849937" cy="6229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684796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71513" y="106363"/>
            <a:ext cx="7805737" cy="1141412"/>
          </a:xfrm>
        </p:spPr>
        <p:txBody>
          <a:bodyPr/>
          <a:lstStyle/>
          <a:p>
            <a:r>
              <a:rPr lang="it-IT"/>
              <a:t>Fare clic per modificare lo stile del titolo</a:t>
            </a:r>
          </a:p>
        </p:txBody>
      </p:sp>
    </p:spTree>
    <p:extLst>
      <p:ext uri="{BB962C8B-B14F-4D97-AF65-F5344CB8AC3E}">
        <p14:creationId xmlns:p14="http://schemas.microsoft.com/office/powerpoint/2010/main" val="3607214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45891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FE57364-7BD8-450B-A392-A4702359B8EA}" type="slidenum">
              <a:rPr lang="it-IT" altLang="it-IT"/>
              <a:pPr/>
              <a:t>‹N›</a:t>
            </a:fld>
            <a:endParaRPr lang="it-IT" altLang="it-IT"/>
          </a:p>
        </p:txBody>
      </p:sp>
    </p:spTree>
    <p:extLst>
      <p:ext uri="{BB962C8B-B14F-4D97-AF65-F5344CB8AC3E}">
        <p14:creationId xmlns:p14="http://schemas.microsoft.com/office/powerpoint/2010/main" val="10405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0663" cy="44799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0263" y="1600200"/>
            <a:ext cx="4030662" cy="44799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C857015-CF58-4283-826B-90793397EA1A}" type="slidenum">
              <a:rPr lang="it-IT" altLang="it-IT"/>
              <a:pPr/>
              <a:t>‹N›</a:t>
            </a:fld>
            <a:endParaRPr lang="it-IT" altLang="it-IT"/>
          </a:p>
        </p:txBody>
      </p:sp>
    </p:spTree>
    <p:extLst>
      <p:ext uri="{BB962C8B-B14F-4D97-AF65-F5344CB8AC3E}">
        <p14:creationId xmlns:p14="http://schemas.microsoft.com/office/powerpoint/2010/main" val="554430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2E33F96D-2242-4CE6-999A-46E4B95AE769}" type="slidenum">
              <a:rPr lang="it-IT" altLang="it-IT"/>
              <a:pPr/>
              <a:t>‹N›</a:t>
            </a:fld>
            <a:endParaRPr lang="it-IT" altLang="it-IT"/>
          </a:p>
        </p:txBody>
      </p:sp>
    </p:spTree>
    <p:extLst>
      <p:ext uri="{BB962C8B-B14F-4D97-AF65-F5344CB8AC3E}">
        <p14:creationId xmlns:p14="http://schemas.microsoft.com/office/powerpoint/2010/main" val="935892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14A0EE37-B205-4A72-8301-BBFEDA23D485}" type="slidenum">
              <a:rPr lang="it-IT" altLang="it-IT"/>
              <a:pPr/>
              <a:t>‹N›</a:t>
            </a:fld>
            <a:endParaRPr lang="it-IT" altLang="it-IT"/>
          </a:p>
        </p:txBody>
      </p:sp>
    </p:spTree>
    <p:extLst>
      <p:ext uri="{BB962C8B-B14F-4D97-AF65-F5344CB8AC3E}">
        <p14:creationId xmlns:p14="http://schemas.microsoft.com/office/powerpoint/2010/main" val="2638548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A8AA347A-CC85-45FB-8F04-00DA7CEBA30E}" type="slidenum">
              <a:rPr lang="it-IT" altLang="it-IT"/>
              <a:pPr/>
              <a:t>‹N›</a:t>
            </a:fld>
            <a:endParaRPr lang="it-IT" altLang="it-IT"/>
          </a:p>
        </p:txBody>
      </p:sp>
    </p:spTree>
    <p:extLst>
      <p:ext uri="{BB962C8B-B14F-4D97-AF65-F5344CB8AC3E}">
        <p14:creationId xmlns:p14="http://schemas.microsoft.com/office/powerpoint/2010/main" val="731535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BDEDDD25-857C-4AF9-B8D0-00505A395238}" type="slidenum">
              <a:rPr lang="it-IT" altLang="it-IT"/>
              <a:pPr/>
              <a:t>‹N›</a:t>
            </a:fld>
            <a:endParaRPr lang="it-IT" altLang="it-IT"/>
          </a:p>
        </p:txBody>
      </p:sp>
    </p:spTree>
    <p:extLst>
      <p:ext uri="{BB962C8B-B14F-4D97-AF65-F5344CB8AC3E}">
        <p14:creationId xmlns:p14="http://schemas.microsoft.com/office/powerpoint/2010/main" val="1876871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BF51C98-7F16-45D3-8AD9-BA461779CA19}" type="slidenum">
              <a:rPr lang="it-IT" altLang="it-IT"/>
              <a:pPr/>
              <a:t>‹N›</a:t>
            </a:fld>
            <a:endParaRPr lang="it-IT" altLang="it-IT"/>
          </a:p>
        </p:txBody>
      </p:sp>
    </p:spTree>
    <p:extLst>
      <p:ext uri="{BB962C8B-B14F-4D97-AF65-F5344CB8AC3E}">
        <p14:creationId xmlns:p14="http://schemas.microsoft.com/office/powerpoint/2010/main" val="3436693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wm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0" y="0"/>
            <a:ext cx="9134475" cy="6848475"/>
            <a:chOff x="0" y="0"/>
            <a:chExt cx="5754" cy="4314"/>
          </a:xfrm>
        </p:grpSpPr>
        <p:sp>
          <p:nvSpPr>
            <p:cNvPr id="1026" name="Freeform 2"/>
            <p:cNvSpPr>
              <a:spLocks noChangeArrowheads="1"/>
            </p:cNvSpPr>
            <p:nvPr/>
          </p:nvSpPr>
          <p:spPr bwMode="auto">
            <a:xfrm>
              <a:off x="0" y="3072"/>
              <a:ext cx="5754" cy="124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rgbClr val="33CCC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Freeform 3"/>
            <p:cNvSpPr>
              <a:spLocks noChangeArrowheads="1"/>
            </p:cNvSpPr>
            <p:nvPr/>
          </p:nvSpPr>
          <p:spPr bwMode="auto">
            <a:xfrm>
              <a:off x="0" y="0"/>
              <a:ext cx="5754" cy="3066"/>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rgbClr val="001746"/>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Freeform 4"/>
          <p:cNvSpPr>
            <a:spLocks noChangeArrowheads="1"/>
          </p:cNvSpPr>
          <p:nvPr/>
        </p:nvSpPr>
        <p:spPr bwMode="auto">
          <a:xfrm>
            <a:off x="6248400" y="6262688"/>
            <a:ext cx="28956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close/>
              </a:path>
            </a:pathLst>
          </a:custGeom>
          <a:gradFill rotWithShape="0">
            <a:gsLst>
              <a:gs pos="0">
                <a:srgbClr val="003399"/>
              </a:gs>
              <a:gs pos="100000">
                <a:srgbClr val="00FFCC"/>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nvGrpSpPr>
          <p:cNvPr id="1029" name="Group 5"/>
          <p:cNvGrpSpPr>
            <a:grpSpLocks/>
          </p:cNvGrpSpPr>
          <p:nvPr/>
        </p:nvGrpSpPr>
        <p:grpSpPr bwMode="auto">
          <a:xfrm>
            <a:off x="0" y="6019800"/>
            <a:ext cx="7839075" cy="847725"/>
            <a:chOff x="0" y="3792"/>
            <a:chExt cx="4938" cy="534"/>
          </a:xfrm>
        </p:grpSpPr>
        <p:sp>
          <p:nvSpPr>
            <p:cNvPr id="1030" name="Freeform 6"/>
            <p:cNvSpPr>
              <a:spLocks noChangeArrowheads="1"/>
            </p:cNvSpPr>
            <p:nvPr/>
          </p:nvSpPr>
          <p:spPr bwMode="auto">
            <a:xfrm>
              <a:off x="1488" y="3792"/>
              <a:ext cx="3234" cy="530"/>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close/>
                </a:path>
              </a:pathLst>
            </a:custGeom>
            <a:gradFill rotWithShape="0">
              <a:gsLst>
                <a:gs pos="0">
                  <a:srgbClr val="837763"/>
                </a:gs>
                <a:gs pos="100000">
                  <a:srgbClr val="46341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nvGrpSpPr>
            <p:cNvPr id="1031" name="Group 7"/>
            <p:cNvGrpSpPr>
              <a:grpSpLocks/>
            </p:cNvGrpSpPr>
            <p:nvPr/>
          </p:nvGrpSpPr>
          <p:grpSpPr bwMode="auto">
            <a:xfrm>
              <a:off x="2486" y="3792"/>
              <a:ext cx="2452" cy="534"/>
              <a:chOff x="2486" y="3792"/>
              <a:chExt cx="2452" cy="534"/>
            </a:xfrm>
          </p:grpSpPr>
          <p:sp>
            <p:nvSpPr>
              <p:cNvPr id="1032" name="Freeform 8"/>
              <p:cNvSpPr>
                <a:spLocks noChangeArrowheads="1"/>
              </p:cNvSpPr>
              <p:nvPr/>
            </p:nvSpPr>
            <p:spPr bwMode="auto">
              <a:xfrm>
                <a:off x="3948" y="3799"/>
                <a:ext cx="990" cy="527"/>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rgbClr val="46341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a:off x="2677" y="3792"/>
                <a:ext cx="180" cy="389"/>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rgbClr val="46341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0"/>
              <p:cNvSpPr>
                <a:spLocks noChangeArrowheads="1"/>
              </p:cNvSpPr>
              <p:nvPr/>
            </p:nvSpPr>
            <p:spPr bwMode="auto">
              <a:xfrm>
                <a:off x="3030" y="3893"/>
                <a:ext cx="372" cy="265"/>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rgbClr val="46341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a:off x="3628" y="3866"/>
                <a:ext cx="149" cy="68"/>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rgbClr val="46341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2486" y="3859"/>
                <a:ext cx="36" cy="75"/>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rgbClr val="46341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7" name="Freeform 13"/>
            <p:cNvSpPr>
              <a:spLocks noChangeArrowheads="1"/>
            </p:cNvSpPr>
            <p:nvPr/>
          </p:nvSpPr>
          <p:spPr bwMode="auto">
            <a:xfrm>
              <a:off x="0" y="3792"/>
              <a:ext cx="3970" cy="529"/>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close/>
                </a:path>
              </a:pathLst>
            </a:custGeom>
            <a:gradFill rotWithShape="0">
              <a:gsLst>
                <a:gs pos="0">
                  <a:srgbClr val="72644E"/>
                </a:gs>
                <a:gs pos="100000">
                  <a:srgbClr val="46341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grpSp>
        <p:nvGrpSpPr>
          <p:cNvPr id="1038" name="Group 14"/>
          <p:cNvGrpSpPr>
            <a:grpSpLocks/>
          </p:cNvGrpSpPr>
          <p:nvPr/>
        </p:nvGrpSpPr>
        <p:grpSpPr bwMode="auto">
          <a:xfrm>
            <a:off x="627063" y="6021388"/>
            <a:ext cx="5675312" cy="839787"/>
            <a:chOff x="395" y="3793"/>
            <a:chExt cx="3575" cy="529"/>
          </a:xfrm>
        </p:grpSpPr>
        <p:sp>
          <p:nvSpPr>
            <p:cNvPr id="1039" name="Freeform 15"/>
            <p:cNvSpPr>
              <a:spLocks noChangeArrowheads="1"/>
            </p:cNvSpPr>
            <p:nvPr/>
          </p:nvSpPr>
          <p:spPr bwMode="auto">
            <a:xfrm>
              <a:off x="1196" y="3793"/>
              <a:ext cx="359" cy="285"/>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rgbClr val="46341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1943" y="3829"/>
              <a:ext cx="2027" cy="493"/>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rgbClr val="46341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1830" y="3823"/>
              <a:ext cx="65" cy="55"/>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rgbClr val="46341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Freeform 18"/>
            <p:cNvSpPr>
              <a:spLocks noChangeArrowheads="1"/>
            </p:cNvSpPr>
            <p:nvPr/>
          </p:nvSpPr>
          <p:spPr bwMode="auto">
            <a:xfrm>
              <a:off x="855" y="3842"/>
              <a:ext cx="155" cy="158"/>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rgbClr val="46341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706" y="3854"/>
              <a:ext cx="53" cy="55"/>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rgbClr val="46341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a:off x="395" y="3811"/>
              <a:ext cx="239" cy="201"/>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rgbClr val="46341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45" name="Rectangle 21"/>
          <p:cNvSpPr>
            <a:spLocks noGrp="1" noChangeArrowheads="1"/>
          </p:cNvSpPr>
          <p:nvPr>
            <p:ph type="title"/>
          </p:nvPr>
        </p:nvSpPr>
        <p:spPr bwMode="auto">
          <a:xfrm>
            <a:off x="457200" y="82550"/>
            <a:ext cx="8213725" cy="1425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46" name="Rectangle 22"/>
          <p:cNvSpPr>
            <a:spLocks noGrp="1" noChangeArrowheads="1"/>
          </p:cNvSpPr>
          <p:nvPr>
            <p:ph type="body" idx="1"/>
          </p:nvPr>
        </p:nvSpPr>
        <p:spPr bwMode="auto">
          <a:xfrm>
            <a:off x="457200" y="1600200"/>
            <a:ext cx="8213725" cy="447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47" name="Rectangle 23"/>
          <p:cNvSpPr>
            <a:spLocks noGrp="1" noChangeArrowheads="1"/>
          </p:cNvSpPr>
          <p:nvPr>
            <p:ph type="dt"/>
          </p:nvPr>
        </p:nvSpPr>
        <p:spPr bwMode="auto">
          <a:xfrm>
            <a:off x="457200" y="6248400"/>
            <a:ext cx="211772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48" name="Rectangle 24"/>
          <p:cNvSpPr>
            <a:spLocks noGrp="1" noChangeArrowheads="1"/>
          </p:cNvSpPr>
          <p:nvPr>
            <p:ph type="ftr"/>
          </p:nvPr>
        </p:nvSpPr>
        <p:spPr bwMode="auto">
          <a:xfrm>
            <a:off x="3124200" y="6248400"/>
            <a:ext cx="287972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49" name="Rectangle 25"/>
          <p:cNvSpPr>
            <a:spLocks noGrp="1" noChangeArrowheads="1"/>
          </p:cNvSpPr>
          <p:nvPr>
            <p:ph type="sldNum"/>
          </p:nvPr>
        </p:nvSpPr>
        <p:spPr bwMode="auto">
          <a:xfrm>
            <a:off x="6553200" y="6248400"/>
            <a:ext cx="211772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53DEFCB0-DCF3-455D-970B-A3CB4D049CA6}"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98"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E3E3FF"/>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E3E3FF"/>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E3E3FF"/>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E3E3FF"/>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E3E3FF"/>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E3E3FF"/>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E3E3FF"/>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E3E3FF"/>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E3E3FF"/>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671513" y="106363"/>
            <a:ext cx="7805737"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it-IT"/>
              <a:t>Fate clic per modificare il formato del testo del titolo</a:t>
            </a:r>
          </a:p>
        </p:txBody>
      </p:sp>
      <p:sp>
        <p:nvSpPr>
          <p:cNvPr id="4098" name="Rectangle 2"/>
          <p:cNvSpPr>
            <a:spLocks noGrp="1" noChangeArrowheads="1"/>
          </p:cNvSpPr>
          <p:nvPr>
            <p:ph type="body" idx="1"/>
          </p:nvPr>
        </p:nvSpPr>
        <p:spPr bwMode="auto">
          <a:xfrm>
            <a:off x="987425" y="2017713"/>
            <a:ext cx="7686675" cy="431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556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pic>
        <p:nvPicPr>
          <p:cNvPr id="4099"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99313" y="5670550"/>
            <a:ext cx="1785937" cy="958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kern="1200">
          <a:solidFill>
            <a:srgbClr val="E6E6E6"/>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9pPr>
    </p:titleStyle>
    <p:bodyStyle>
      <a:lvl1pPr marL="342900" indent="-3429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900" kern="1200">
          <a:solidFill>
            <a:srgbClr val="E6E6E6"/>
          </a:solidFill>
          <a:latin typeface="+mn-lt"/>
          <a:ea typeface="+mn-ea"/>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500" kern="1200">
          <a:solidFill>
            <a:srgbClr val="E6E6E6"/>
          </a:solidFill>
          <a:latin typeface="+mn-lt"/>
          <a:ea typeface="+mn-ea"/>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200" kern="1200">
          <a:solidFill>
            <a:srgbClr val="E6E6E6"/>
          </a:solidFill>
          <a:latin typeface="+mn-lt"/>
          <a:ea typeface="+mn-ea"/>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rgbClr val="E6E6E6"/>
          </a:solidFill>
          <a:latin typeface="+mn-lt"/>
          <a:ea typeface="+mn-ea"/>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rgbClr val="99CC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image" Target="../media/image11.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image" Target="../media/image12.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image" Target="../media/image13.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image" Target="../media/image14.jp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image" Target="../media/image13.jp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png"/><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image" Target="../media/image13.jp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png"/><Relationship Id="rId4" Type="http://schemas.openxmlformats.org/officeDocument/2006/relationships/image" Target="../media/image16.jp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image" Target="../media/image17.jp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2.png"/><Relationship Id="rId4" Type="http://schemas.openxmlformats.org/officeDocument/2006/relationships/image" Target="../media/image13.jp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2.png"/><Relationship Id="rId4" Type="http://schemas.openxmlformats.org/officeDocument/2006/relationships/image" Target="../media/image18.jp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2.pn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2.png"/><Relationship Id="rId4" Type="http://schemas.openxmlformats.org/officeDocument/2006/relationships/image" Target="../media/image20.jp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2.png"/><Relationship Id="rId4" Type="http://schemas.openxmlformats.org/officeDocument/2006/relationships/image" Target="../media/image13.jp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notesSlide" Target="../notesSlides/notesSlide1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2.pn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8D5BA1-100D-1A43-ADA4-4199DABEBE46}"/>
              </a:ext>
            </a:extLst>
          </p:cNvPr>
          <p:cNvSpPr>
            <a:spLocks noGrp="1"/>
          </p:cNvSpPr>
          <p:nvPr>
            <p:ph type="title"/>
          </p:nvPr>
        </p:nvSpPr>
        <p:spPr>
          <a:xfrm>
            <a:off x="611560" y="1988840"/>
            <a:ext cx="7805737" cy="1141412"/>
          </a:xfrm>
        </p:spPr>
        <p:txBody>
          <a:bodyPr/>
          <a:lstStyle/>
          <a:p>
            <a:r>
              <a:rPr lang="it-IT" sz="3200" i="0" dirty="0">
                <a:solidFill>
                  <a:schemeClr val="tx1"/>
                </a:solidFill>
                <a:latin typeface="Gurmukhi MN" panose="02020600050405020304" pitchFamily="18" charset="0"/>
                <a:cs typeface="Gurmukhi MN" panose="02020600050405020304" pitchFamily="18" charset="0"/>
              </a:rPr>
              <a:t>TRONCO  ENCEFALICO</a:t>
            </a:r>
          </a:p>
        </p:txBody>
      </p:sp>
      <p:pic>
        <p:nvPicPr>
          <p:cNvPr id="4" name="Audio 3">
            <a:hlinkClick r:id="" action="ppaction://media"/>
            <a:extLst>
              <a:ext uri="{FF2B5EF4-FFF2-40B4-BE49-F238E27FC236}">
                <a16:creationId xmlns:a16="http://schemas.microsoft.com/office/drawing/2014/main" id="{8F6B3E0C-9798-F14B-88CF-FC3D4B4617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24080927"/>
      </p:ext>
    </p:extLst>
  </p:cSld>
  <p:clrMapOvr>
    <a:masterClrMapping/>
  </p:clrMapOvr>
  <mc:AlternateContent xmlns:mc="http://schemas.openxmlformats.org/markup-compatibility/2006">
    <mc:Choice xmlns:p14="http://schemas.microsoft.com/office/powerpoint/2010/main" Requires="p14">
      <p:transition spd="slow" p14:dur="2000" advTm="17571"/>
    </mc:Choice>
    <mc:Fallback>
      <p:transition spd="slow" advTm="17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DAEAFE-7A8C-3548-A074-7EE54EFAB316}"/>
              </a:ext>
            </a:extLst>
          </p:cNvPr>
          <p:cNvSpPr>
            <a:spLocks noGrp="1"/>
          </p:cNvSpPr>
          <p:nvPr>
            <p:ph type="title"/>
          </p:nvPr>
        </p:nvSpPr>
        <p:spPr>
          <a:xfrm>
            <a:off x="0" y="17346"/>
            <a:ext cx="9143999" cy="1425575"/>
          </a:xfrm>
        </p:spPr>
        <p:txBody>
          <a:bodyPr/>
          <a:lstStyle/>
          <a:p>
            <a:r>
              <a:rPr lang="it-IT" sz="3200" b="1" dirty="0">
                <a:solidFill>
                  <a:schemeClr val="tx1"/>
                </a:solidFill>
                <a:latin typeface="Gurmukhi MN" panose="02020600050405020304" pitchFamily="18" charset="0"/>
                <a:cs typeface="Gurmukhi MN" panose="02020600050405020304" pitchFamily="18" charset="0"/>
              </a:rPr>
              <a:t>CONFORMAZIONE ANTERIORE del TRONCO ENCEFALICO - MESENCEFALO</a:t>
            </a:r>
          </a:p>
        </p:txBody>
      </p:sp>
      <p:sp>
        <p:nvSpPr>
          <p:cNvPr id="3" name="Segnaposto contenuto 2">
            <a:extLst>
              <a:ext uri="{FF2B5EF4-FFF2-40B4-BE49-F238E27FC236}">
                <a16:creationId xmlns:a16="http://schemas.microsoft.com/office/drawing/2014/main" id="{155952F9-6775-6C4D-98DF-0467EABC96BA}"/>
              </a:ext>
            </a:extLst>
          </p:cNvPr>
          <p:cNvSpPr>
            <a:spLocks noGrp="1"/>
          </p:cNvSpPr>
          <p:nvPr>
            <p:ph idx="1"/>
          </p:nvPr>
        </p:nvSpPr>
        <p:spPr>
          <a:xfrm>
            <a:off x="107504" y="1442922"/>
            <a:ext cx="9036496" cy="5415078"/>
          </a:xfrm>
        </p:spPr>
        <p:txBody>
          <a:bodyPr/>
          <a:lstStyle/>
          <a:p>
            <a:r>
              <a:rPr lang="it-IT" sz="2800" b="1" dirty="0">
                <a:solidFill>
                  <a:schemeClr val="tx1"/>
                </a:solidFill>
                <a:latin typeface="Comic Sans MS" panose="030F0902030302020204" pitchFamily="66" charset="0"/>
              </a:rPr>
              <a:t>A livello del MESENCEFALO si osservano i 2 PEDUNCOLI CEREBRALI, attraverso i quali transitano Fasci ASCENDENTI e DISCENDENTI.</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Vi si osserva anche l’ Emergenza del Nervo OCULOMOTORE (III paio).</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Il rapporto con il sovrastante Diencefalo non permette di separarlo nettamente dal Diencefalo stesso.</a:t>
            </a:r>
          </a:p>
        </p:txBody>
      </p:sp>
      <p:pic>
        <p:nvPicPr>
          <p:cNvPr id="4" name="Audio 3">
            <a:hlinkClick r:id="" action="ppaction://media"/>
            <a:extLst>
              <a:ext uri="{FF2B5EF4-FFF2-40B4-BE49-F238E27FC236}">
                <a16:creationId xmlns:a16="http://schemas.microsoft.com/office/drawing/2014/main" id="{C845AE6C-2517-2049-B740-7F8410E92A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43376364"/>
      </p:ext>
    </p:extLst>
  </p:cSld>
  <p:clrMapOvr>
    <a:masterClrMapping/>
  </p:clrMapOvr>
  <mc:AlternateContent xmlns:mc="http://schemas.openxmlformats.org/markup-compatibility/2006">
    <mc:Choice xmlns:p14="http://schemas.microsoft.com/office/powerpoint/2010/main" Requires="p14">
      <p:transition spd="slow" p14:dur="2000" advTm="8137"/>
    </mc:Choice>
    <mc:Fallback>
      <p:transition spd="slow" advTm="8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457200" y="228600"/>
            <a:ext cx="8229600" cy="1143000"/>
          </a:xfrm>
          <a:ln/>
        </p:spPr>
        <p:txBody>
          <a:bodyPr lIns="90000" tIns="46800" rIns="90000" bIns="4680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a:solidFill>
                  <a:srgbClr val="FFFFFF"/>
                </a:solidFill>
                <a:latin typeface="Arial Black" panose="020B0A04020102020204" pitchFamily="34" charset="0"/>
              </a:rPr>
              <a:t>Superficie dorsale del tronco encefalico</a:t>
            </a:r>
          </a:p>
        </p:txBody>
      </p:sp>
      <p:pic>
        <p:nvPicPr>
          <p:cNvPr id="34818" name="Picture 2"/>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64053" y="1556793"/>
            <a:ext cx="9079192" cy="5301208"/>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asellaDiTesto 3">
            <a:extLst>
              <a:ext uri="{FF2B5EF4-FFF2-40B4-BE49-F238E27FC236}">
                <a16:creationId xmlns:a16="http://schemas.microsoft.com/office/drawing/2014/main" id="{E527D47A-595A-8F40-8158-4710BD69DB71}"/>
              </a:ext>
            </a:extLst>
          </p:cNvPr>
          <p:cNvSpPr txBox="1"/>
          <p:nvPr/>
        </p:nvSpPr>
        <p:spPr>
          <a:xfrm>
            <a:off x="0" y="404664"/>
            <a:ext cx="9252520" cy="492443"/>
          </a:xfrm>
          <a:prstGeom prst="rect">
            <a:avLst/>
          </a:prstGeom>
          <a:noFill/>
        </p:spPr>
        <p:txBody>
          <a:bodyPr wrap="square" rtlCol="0">
            <a:spAutoFit/>
          </a:bodyPr>
          <a:lstStyle/>
          <a:p>
            <a:pPr algn="ctr"/>
            <a:r>
              <a:rPr lang="it-IT" sz="2600" b="1" dirty="0">
                <a:solidFill>
                  <a:schemeClr val="tx1"/>
                </a:solidFill>
                <a:latin typeface="Gurmukhi MN" panose="02020600050405020304" pitchFamily="18" charset="0"/>
                <a:cs typeface="Gurmukhi MN" panose="02020600050405020304" pitchFamily="18" charset="0"/>
              </a:rPr>
              <a:t>PROIEZIONE POSTERIORE DEL TRONCO ENCEFALICO</a:t>
            </a:r>
          </a:p>
        </p:txBody>
      </p:sp>
      <p:sp>
        <p:nvSpPr>
          <p:cNvPr id="5" name="Rettangolo 4">
            <a:extLst>
              <a:ext uri="{FF2B5EF4-FFF2-40B4-BE49-F238E27FC236}">
                <a16:creationId xmlns:a16="http://schemas.microsoft.com/office/drawing/2014/main" id="{3834DB6D-F8FC-7D4F-B21D-66D7474D2428}"/>
              </a:ext>
            </a:extLst>
          </p:cNvPr>
          <p:cNvSpPr/>
          <p:nvPr/>
        </p:nvSpPr>
        <p:spPr bwMode="auto">
          <a:xfrm>
            <a:off x="0" y="3140968"/>
            <a:ext cx="5148064" cy="2541134"/>
          </a:xfrm>
          <a:prstGeom prst="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pic>
        <p:nvPicPr>
          <p:cNvPr id="3" name="Audio 2">
            <a:hlinkClick r:id="" action="ppaction://media"/>
            <a:extLst>
              <a:ext uri="{FF2B5EF4-FFF2-40B4-BE49-F238E27FC236}">
                <a16:creationId xmlns:a16="http://schemas.microsoft.com/office/drawing/2014/main" id="{483FED69-A70E-BE4B-8846-40143B9881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122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DAEAFE-7A8C-3548-A074-7EE54EFAB316}"/>
              </a:ext>
            </a:extLst>
          </p:cNvPr>
          <p:cNvSpPr>
            <a:spLocks noGrp="1"/>
          </p:cNvSpPr>
          <p:nvPr>
            <p:ph type="title"/>
          </p:nvPr>
        </p:nvSpPr>
        <p:spPr>
          <a:xfrm>
            <a:off x="0" y="188640"/>
            <a:ext cx="9143999" cy="1425575"/>
          </a:xfrm>
        </p:spPr>
        <p:txBody>
          <a:bodyPr/>
          <a:lstStyle/>
          <a:p>
            <a:r>
              <a:rPr lang="it-IT" sz="3200" b="1" dirty="0">
                <a:solidFill>
                  <a:schemeClr val="tx1"/>
                </a:solidFill>
                <a:latin typeface="Gurmukhi MN" panose="02020600050405020304" pitchFamily="18" charset="0"/>
                <a:cs typeface="Gurmukhi MN" panose="02020600050405020304" pitchFamily="18" charset="0"/>
              </a:rPr>
              <a:t>CONFORMAZIONE POSTERIORE del TRONCO ENCEFALICO – IV VENTRICOLO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PORZIONE BULBO-PONTINA</a:t>
            </a:r>
          </a:p>
        </p:txBody>
      </p:sp>
      <p:sp>
        <p:nvSpPr>
          <p:cNvPr id="3" name="Segnaposto contenuto 2">
            <a:extLst>
              <a:ext uri="{FF2B5EF4-FFF2-40B4-BE49-F238E27FC236}">
                <a16:creationId xmlns:a16="http://schemas.microsoft.com/office/drawing/2014/main" id="{155952F9-6775-6C4D-98DF-0467EABC96BA}"/>
              </a:ext>
            </a:extLst>
          </p:cNvPr>
          <p:cNvSpPr>
            <a:spLocks noGrp="1"/>
          </p:cNvSpPr>
          <p:nvPr>
            <p:ph idx="1"/>
          </p:nvPr>
        </p:nvSpPr>
        <p:spPr>
          <a:xfrm>
            <a:off x="118845" y="1772816"/>
            <a:ext cx="9036496" cy="5415078"/>
          </a:xfrm>
        </p:spPr>
        <p:txBody>
          <a:bodyPr/>
          <a:lstStyle/>
          <a:p>
            <a:r>
              <a:rPr lang="it-IT" sz="2800" b="1" dirty="0">
                <a:solidFill>
                  <a:schemeClr val="tx1"/>
                </a:solidFill>
                <a:latin typeface="Comic Sans MS" panose="030F0902030302020204" pitchFamily="66" charset="0"/>
              </a:rPr>
              <a:t>È necessario asportare il Cervelletto e si può così osservare il cosiddetto PAVIMENTO del IV VENTRICOLO encefalico, dove si osservano vari rilievi che corrispondono a strutture di Sostanza Grigia localizzati profondamente nel BULBO e nel PONTE.</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Si osservano pure (sezionati) i PEDUNCOLI CEREBELLARI (Superiore, Medio, Inferiore).</a:t>
            </a:r>
          </a:p>
        </p:txBody>
      </p:sp>
      <p:pic>
        <p:nvPicPr>
          <p:cNvPr id="4" name="Audio 3">
            <a:hlinkClick r:id="" action="ppaction://media"/>
            <a:extLst>
              <a:ext uri="{FF2B5EF4-FFF2-40B4-BE49-F238E27FC236}">
                <a16:creationId xmlns:a16="http://schemas.microsoft.com/office/drawing/2014/main" id="{04948852-DF29-0546-8304-042CAD19F0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19092034"/>
      </p:ext>
    </p:extLst>
  </p:cSld>
  <p:clrMapOvr>
    <a:masterClrMapping/>
  </p:clrMapOvr>
  <mc:AlternateContent xmlns:mc="http://schemas.openxmlformats.org/markup-compatibility/2006">
    <mc:Choice xmlns:p14="http://schemas.microsoft.com/office/powerpoint/2010/main" Requires="p14">
      <p:transition spd="slow" p14:dur="2000" advTm="8049"/>
    </mc:Choice>
    <mc:Fallback>
      <p:transition spd="slow" advTm="8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457200" y="228600"/>
            <a:ext cx="8229600" cy="1143000"/>
          </a:xfrm>
          <a:ln/>
        </p:spPr>
        <p:txBody>
          <a:bodyPr lIns="90000" tIns="46800" rIns="90000" bIns="4680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rgbClr val="FFFFFF"/>
                </a:solidFill>
                <a:latin typeface="Arial Black" panose="020B0A04020102020204" pitchFamily="34" charset="0"/>
              </a:rPr>
              <a:t>Superficie dorsale del tronco encefalico</a:t>
            </a:r>
          </a:p>
        </p:txBody>
      </p:sp>
      <p:pic>
        <p:nvPicPr>
          <p:cNvPr id="34818" name="Picture 2"/>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86665" y="1124744"/>
            <a:ext cx="9079192" cy="5301208"/>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asellaDiTesto 3">
            <a:extLst>
              <a:ext uri="{FF2B5EF4-FFF2-40B4-BE49-F238E27FC236}">
                <a16:creationId xmlns:a16="http://schemas.microsoft.com/office/drawing/2014/main" id="{E527D47A-595A-8F40-8158-4710BD69DB71}"/>
              </a:ext>
            </a:extLst>
          </p:cNvPr>
          <p:cNvSpPr txBox="1"/>
          <p:nvPr/>
        </p:nvSpPr>
        <p:spPr>
          <a:xfrm>
            <a:off x="1" y="228600"/>
            <a:ext cx="9252520" cy="492443"/>
          </a:xfrm>
          <a:prstGeom prst="rect">
            <a:avLst/>
          </a:prstGeom>
          <a:noFill/>
        </p:spPr>
        <p:txBody>
          <a:bodyPr wrap="square" rtlCol="0">
            <a:spAutoFit/>
          </a:bodyPr>
          <a:lstStyle/>
          <a:p>
            <a:pPr algn="ctr"/>
            <a:r>
              <a:rPr lang="it-IT" sz="2600" b="1" dirty="0">
                <a:solidFill>
                  <a:schemeClr val="tx1"/>
                </a:solidFill>
                <a:latin typeface="Gurmukhi MN" panose="02020600050405020304" pitchFamily="18" charset="0"/>
                <a:cs typeface="Gurmukhi MN" panose="02020600050405020304" pitchFamily="18" charset="0"/>
              </a:rPr>
              <a:t>PROIEZIONE POSTERIORE DEL TRONCO ENCEFALICO</a:t>
            </a:r>
          </a:p>
        </p:txBody>
      </p:sp>
      <p:sp>
        <p:nvSpPr>
          <p:cNvPr id="5" name="Rettangolo 4">
            <a:extLst>
              <a:ext uri="{FF2B5EF4-FFF2-40B4-BE49-F238E27FC236}">
                <a16:creationId xmlns:a16="http://schemas.microsoft.com/office/drawing/2014/main" id="{61067AA7-C4DC-BA40-83BA-9E5EA216EFD6}"/>
              </a:ext>
            </a:extLst>
          </p:cNvPr>
          <p:cNvSpPr/>
          <p:nvPr/>
        </p:nvSpPr>
        <p:spPr bwMode="auto">
          <a:xfrm>
            <a:off x="86665" y="1234214"/>
            <a:ext cx="5637463" cy="1402698"/>
          </a:xfrm>
          <a:prstGeom prst="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pic>
        <p:nvPicPr>
          <p:cNvPr id="2" name="Audio 1">
            <a:hlinkClick r:id="" action="ppaction://media"/>
            <a:extLst>
              <a:ext uri="{FF2B5EF4-FFF2-40B4-BE49-F238E27FC236}">
                <a16:creationId xmlns:a16="http://schemas.microsoft.com/office/drawing/2014/main" id="{BA0E2894-FAED-554F-9628-EEC8B26522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95929774"/>
      </p:ext>
    </p:extLst>
  </p:cSld>
  <p:clrMapOvr>
    <a:masterClrMapping/>
  </p:clrMapOvr>
  <p:transition spd="med" advTm="1668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DAEAFE-7A8C-3548-A074-7EE54EFAB316}"/>
              </a:ext>
            </a:extLst>
          </p:cNvPr>
          <p:cNvSpPr>
            <a:spLocks noGrp="1"/>
          </p:cNvSpPr>
          <p:nvPr>
            <p:ph type="title"/>
          </p:nvPr>
        </p:nvSpPr>
        <p:spPr>
          <a:xfrm>
            <a:off x="0" y="188640"/>
            <a:ext cx="9143999" cy="1425575"/>
          </a:xfrm>
        </p:spPr>
        <p:txBody>
          <a:bodyPr/>
          <a:lstStyle/>
          <a:p>
            <a:r>
              <a:rPr lang="it-IT" sz="3200" b="1" dirty="0">
                <a:solidFill>
                  <a:schemeClr val="tx1"/>
                </a:solidFill>
                <a:latin typeface="Gurmukhi MN" panose="02020600050405020304" pitchFamily="18" charset="0"/>
                <a:cs typeface="Gurmukhi MN" panose="02020600050405020304" pitchFamily="18" charset="0"/>
              </a:rPr>
              <a:t>CONFORMAZIONE POSTERIORE del TRONCO ENCEFALICO </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PORZIONE  MESENCEFALICA</a:t>
            </a:r>
          </a:p>
        </p:txBody>
      </p:sp>
      <p:sp>
        <p:nvSpPr>
          <p:cNvPr id="3" name="Segnaposto contenuto 2">
            <a:extLst>
              <a:ext uri="{FF2B5EF4-FFF2-40B4-BE49-F238E27FC236}">
                <a16:creationId xmlns:a16="http://schemas.microsoft.com/office/drawing/2014/main" id="{155952F9-6775-6C4D-98DF-0467EABC96BA}"/>
              </a:ext>
            </a:extLst>
          </p:cNvPr>
          <p:cNvSpPr>
            <a:spLocks noGrp="1"/>
          </p:cNvSpPr>
          <p:nvPr>
            <p:ph idx="1"/>
          </p:nvPr>
        </p:nvSpPr>
        <p:spPr>
          <a:xfrm>
            <a:off x="118845" y="1772816"/>
            <a:ext cx="9036496" cy="5415078"/>
          </a:xfrm>
        </p:spPr>
        <p:txBody>
          <a:bodyPr/>
          <a:lstStyle/>
          <a:p>
            <a:r>
              <a:rPr lang="it-IT" sz="2800" b="1" dirty="0">
                <a:solidFill>
                  <a:schemeClr val="tx1"/>
                </a:solidFill>
                <a:latin typeface="Chalkboard SE" panose="03050602040202020205" pitchFamily="66" charset="77"/>
              </a:rPr>
              <a:t>Al limite tra Ponte e Mesencefalo è osservabile il Nervo TROCLEARE (IV paio).</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Nella Porzione MESENCEFALICA si apprezza la LAMINA QUADRIGEMINA (TETTO MESENCEFALICO)</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Essa consta dei 4 TUBERCOLI (o COLLICOLI) QUADRIGEMELLI (o QUADRIGEMINI): di essi, i SUPERIORI contengono NUCLEI intercalati su vie visive; gli INFERIORI sono invece intercalati su vie uditive.</a:t>
            </a:r>
          </a:p>
        </p:txBody>
      </p:sp>
      <p:pic>
        <p:nvPicPr>
          <p:cNvPr id="4" name="Audio 3">
            <a:hlinkClick r:id="" action="ppaction://media"/>
            <a:extLst>
              <a:ext uri="{FF2B5EF4-FFF2-40B4-BE49-F238E27FC236}">
                <a16:creationId xmlns:a16="http://schemas.microsoft.com/office/drawing/2014/main" id="{B853A313-53EF-8946-825C-FAECD73F21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12474846"/>
      </p:ext>
    </p:extLst>
  </p:cSld>
  <p:clrMapOvr>
    <a:masterClrMapping/>
  </p:clrMapOvr>
  <mc:AlternateContent xmlns:mc="http://schemas.openxmlformats.org/markup-compatibility/2006">
    <mc:Choice xmlns:p14="http://schemas.microsoft.com/office/powerpoint/2010/main" Requires="p14">
      <p:transition spd="slow" p14:dur="2000" advTm="7640"/>
    </mc:Choice>
    <mc:Fallback>
      <p:transition spd="slow" advTm="7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395536" y="1988840"/>
            <a:ext cx="8229600" cy="1739900"/>
          </a:xfrm>
          <a:ln/>
        </p:spPr>
        <p:txBody>
          <a:bodyPr lIns="90000" tIns="46800" rIns="90000" bIns="4680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i="0" dirty="0">
                <a:solidFill>
                  <a:schemeClr val="tx1"/>
                </a:solidFill>
                <a:latin typeface="Gurmukhi MN" panose="02020600050405020304" pitchFamily="18" charset="0"/>
                <a:cs typeface="Gurmukhi MN" panose="02020600050405020304" pitchFamily="18" charset="0"/>
              </a:rPr>
              <a:t>CONFIGURAZIONE   INTERNA </a:t>
            </a:r>
            <a:br>
              <a:rPr lang="it-IT" altLang="it-IT" sz="3600" i="0" dirty="0">
                <a:solidFill>
                  <a:schemeClr val="tx1"/>
                </a:solidFill>
                <a:latin typeface="Gurmukhi MN" panose="02020600050405020304" pitchFamily="18" charset="0"/>
                <a:cs typeface="Gurmukhi MN" panose="02020600050405020304" pitchFamily="18" charset="0"/>
              </a:rPr>
            </a:br>
            <a:r>
              <a:rPr lang="it-IT" altLang="it-IT" sz="3600" i="0" dirty="0">
                <a:solidFill>
                  <a:schemeClr val="tx1"/>
                </a:solidFill>
                <a:latin typeface="Gurmukhi MN" panose="02020600050405020304" pitchFamily="18" charset="0"/>
                <a:cs typeface="Gurmukhi MN" panose="02020600050405020304" pitchFamily="18" charset="0"/>
              </a:rPr>
              <a:t>del</a:t>
            </a:r>
            <a:br>
              <a:rPr lang="it-IT" altLang="it-IT" sz="3600" i="0" dirty="0">
                <a:solidFill>
                  <a:schemeClr val="tx1"/>
                </a:solidFill>
                <a:latin typeface="Gurmukhi MN" panose="02020600050405020304" pitchFamily="18" charset="0"/>
                <a:cs typeface="Gurmukhi MN" panose="02020600050405020304" pitchFamily="18" charset="0"/>
              </a:rPr>
            </a:br>
            <a:r>
              <a:rPr lang="it-IT" altLang="it-IT" sz="3600" i="0" dirty="0">
                <a:solidFill>
                  <a:schemeClr val="tx1"/>
                </a:solidFill>
                <a:latin typeface="Gurmukhi MN" panose="02020600050405020304" pitchFamily="18" charset="0"/>
                <a:cs typeface="Gurmukhi MN" panose="02020600050405020304" pitchFamily="18" charset="0"/>
              </a:rPr>
              <a:t>TRONCO  ENCEFALICO</a:t>
            </a:r>
          </a:p>
        </p:txBody>
      </p:sp>
      <p:pic>
        <p:nvPicPr>
          <p:cNvPr id="2" name="Audio 1">
            <a:hlinkClick r:id="" action="ppaction://media"/>
            <a:extLst>
              <a:ext uri="{FF2B5EF4-FFF2-40B4-BE49-F238E27FC236}">
                <a16:creationId xmlns:a16="http://schemas.microsoft.com/office/drawing/2014/main" id="{051C9F39-824E-7D49-BB5E-1EF4223C55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21387071"/>
      </p:ext>
    </p:extLst>
  </p:cSld>
  <p:clrMapOvr>
    <a:masterClrMapping/>
  </p:clrMapOvr>
  <p:transition spd="med" advTm="1482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0" y="-99392"/>
            <a:ext cx="9144000" cy="1143000"/>
          </a:xfrm>
          <a:ln/>
        </p:spPr>
        <p:txBody>
          <a:bodyPr lIns="90000" tIns="46800" rIns="90000" bIns="46800" anchorCtr="1"/>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i="0" dirty="0">
                <a:solidFill>
                  <a:schemeClr val="tx1"/>
                </a:solidFill>
                <a:latin typeface="Gurmukhi MN" panose="02020600050405020304" pitchFamily="18" charset="0"/>
                <a:cs typeface="Gurmukhi MN" panose="02020600050405020304" pitchFamily="18" charset="0"/>
              </a:rPr>
              <a:t>CONFORMAZIONE INTERNA DEL </a:t>
            </a:r>
            <a:br>
              <a:rPr lang="it-IT" altLang="it-IT" sz="3200" i="0" dirty="0">
                <a:solidFill>
                  <a:schemeClr val="tx1"/>
                </a:solidFill>
                <a:latin typeface="Gurmukhi MN" panose="02020600050405020304" pitchFamily="18" charset="0"/>
                <a:cs typeface="Gurmukhi MN" panose="02020600050405020304" pitchFamily="18" charset="0"/>
              </a:rPr>
            </a:br>
            <a:r>
              <a:rPr lang="it-IT" altLang="it-IT" sz="3200" i="0" dirty="0">
                <a:solidFill>
                  <a:schemeClr val="tx1"/>
                </a:solidFill>
                <a:latin typeface="Gurmukhi MN" panose="02020600050405020304" pitchFamily="18" charset="0"/>
                <a:cs typeface="Gurmukhi MN" panose="02020600050405020304" pitchFamily="18" charset="0"/>
              </a:rPr>
              <a:t>TRONCO ENCEFALICO</a:t>
            </a:r>
            <a:endParaRPr lang="it-IT" altLang="it-IT" sz="3200" i="0" dirty="0">
              <a:latin typeface="Gurmukhi MN" panose="02020600050405020304" pitchFamily="18" charset="0"/>
              <a:cs typeface="Gurmukhi MN" panose="02020600050405020304" pitchFamily="18" charset="0"/>
            </a:endParaRPr>
          </a:p>
        </p:txBody>
      </p:sp>
      <p:sp>
        <p:nvSpPr>
          <p:cNvPr id="36866" name="Rectangle 2"/>
          <p:cNvSpPr>
            <a:spLocks noGrp="1" noChangeArrowheads="1"/>
          </p:cNvSpPr>
          <p:nvPr>
            <p:ph type="body" idx="1"/>
          </p:nvPr>
        </p:nvSpPr>
        <p:spPr>
          <a:xfrm>
            <a:off x="222" y="1043608"/>
            <a:ext cx="8915400" cy="5214938"/>
          </a:xfrm>
          <a:ln/>
        </p:spPr>
        <p:txBody>
          <a:bodyPr lIns="90000" tIns="46800" rIns="90000" bIns="46800"/>
          <a:lstStyle/>
          <a:p>
            <a:pPr indent="-330200" algn="just" hangingPunct="1">
              <a:lnSpc>
                <a:spcPct val="80000"/>
              </a:lnSpc>
              <a:spcBef>
                <a:spcPts val="600"/>
              </a:spcBef>
              <a:buClrTx/>
              <a:buSzPct val="80000"/>
              <a:buFontTx/>
              <a:buNone/>
              <a:tabLst>
                <a:tab pos="342900" algn="l"/>
                <a:tab pos="901700" algn="l"/>
                <a:tab pos="1816100" algn="l"/>
                <a:tab pos="2730500" algn="l"/>
                <a:tab pos="3644900" algn="l"/>
                <a:tab pos="4559300" algn="l"/>
                <a:tab pos="5473700" algn="l"/>
                <a:tab pos="6388100" algn="l"/>
                <a:tab pos="7302500" algn="l"/>
                <a:tab pos="8216900" algn="l"/>
                <a:tab pos="9131300" algn="l"/>
                <a:tab pos="10045700" algn="l"/>
                <a:tab pos="10321925" algn="l"/>
                <a:tab pos="10771188" algn="l"/>
                <a:tab pos="10772775" algn="l"/>
                <a:tab pos="10774363" algn="l"/>
                <a:tab pos="10775950" algn="l"/>
                <a:tab pos="10777538" algn="l"/>
                <a:tab pos="10779125" algn="l"/>
                <a:tab pos="10780713" algn="l"/>
              </a:tabLst>
            </a:pPr>
            <a:r>
              <a:rPr lang="it-IT" altLang="it-IT" sz="2400" dirty="0"/>
              <a:t>	</a:t>
            </a:r>
            <a:r>
              <a:rPr lang="it-IT" altLang="it-IT" sz="2400" b="1" dirty="0">
                <a:solidFill>
                  <a:schemeClr val="tx1"/>
                </a:solidFill>
                <a:latin typeface="Comic Sans MS" panose="030F0902030302020204" pitchFamily="66" charset="0"/>
              </a:rPr>
              <a:t>Le strutture interne del Tronco Encefalico sono deputate a:</a:t>
            </a:r>
          </a:p>
          <a:p>
            <a:pPr indent="-330200" algn="just" hangingPunct="1">
              <a:lnSpc>
                <a:spcPct val="80000"/>
              </a:lnSpc>
              <a:spcBef>
                <a:spcPts val="600"/>
              </a:spcBef>
              <a:buClrTx/>
              <a:buSzPct val="80000"/>
              <a:buFontTx/>
              <a:buNone/>
              <a:tabLst>
                <a:tab pos="342900" algn="l"/>
                <a:tab pos="901700" algn="l"/>
                <a:tab pos="1816100" algn="l"/>
                <a:tab pos="2730500" algn="l"/>
                <a:tab pos="3644900" algn="l"/>
                <a:tab pos="4559300" algn="l"/>
                <a:tab pos="5473700" algn="l"/>
                <a:tab pos="6388100" algn="l"/>
                <a:tab pos="7302500" algn="l"/>
                <a:tab pos="8216900" algn="l"/>
                <a:tab pos="9131300" algn="l"/>
                <a:tab pos="10045700" algn="l"/>
                <a:tab pos="10321925" algn="l"/>
                <a:tab pos="10771188" algn="l"/>
                <a:tab pos="10772775" algn="l"/>
                <a:tab pos="10774363" algn="l"/>
                <a:tab pos="10775950" algn="l"/>
                <a:tab pos="10777538" algn="l"/>
                <a:tab pos="10779125" algn="l"/>
                <a:tab pos="10780713" algn="l"/>
              </a:tabLst>
            </a:pPr>
            <a:endParaRPr lang="it-IT" altLang="it-IT" sz="2400" b="1" dirty="0">
              <a:solidFill>
                <a:schemeClr val="tx1"/>
              </a:solidFill>
              <a:latin typeface="Comic Sans MS" panose="030F0902030302020204" pitchFamily="66" charset="0"/>
            </a:endParaRPr>
          </a:p>
          <a:p>
            <a:pPr marL="355600" algn="just" hangingPunct="1">
              <a:lnSpc>
                <a:spcPct val="80000"/>
              </a:lnSpc>
              <a:spcBef>
                <a:spcPts val="600"/>
              </a:spcBef>
              <a:buClrTx/>
              <a:buSzPct val="80000"/>
              <a:buFont typeface="Arial" panose="020B0604020202020204" pitchFamily="34" charset="0"/>
              <a:buChar char="•"/>
              <a:tabLst>
                <a:tab pos="342900" algn="l"/>
                <a:tab pos="901700" algn="l"/>
                <a:tab pos="1816100" algn="l"/>
                <a:tab pos="2730500" algn="l"/>
                <a:tab pos="3644900" algn="l"/>
                <a:tab pos="4559300" algn="l"/>
                <a:tab pos="5473700" algn="l"/>
                <a:tab pos="6388100" algn="l"/>
                <a:tab pos="7302500" algn="l"/>
                <a:tab pos="8216900" algn="l"/>
                <a:tab pos="9131300" algn="l"/>
                <a:tab pos="10045700" algn="l"/>
                <a:tab pos="10321925" algn="l"/>
                <a:tab pos="10771188" algn="l"/>
                <a:tab pos="10772775" algn="l"/>
                <a:tab pos="10774363" algn="l"/>
                <a:tab pos="10775950" algn="l"/>
                <a:tab pos="10777538" algn="l"/>
                <a:tab pos="10779125" algn="l"/>
                <a:tab pos="10780713" algn="l"/>
              </a:tabLst>
            </a:pPr>
            <a:r>
              <a:rPr lang="it-IT" altLang="it-IT" sz="2400" b="1" dirty="0">
                <a:solidFill>
                  <a:schemeClr val="tx1"/>
                </a:solidFill>
                <a:latin typeface="Comic Sans MS" panose="030F0902030302020204" pitchFamily="66" charset="0"/>
              </a:rPr>
              <a:t>    consentire il passaggio (e l'elaborazione) degli impulsi convogliati dalle vie ascendenti e discendenti rispettivamente diretti a e/o provenienti da cervello, cervelletto e midollo spinale; </a:t>
            </a:r>
          </a:p>
          <a:p>
            <a:pPr marL="355600" algn="just" hangingPunct="1">
              <a:lnSpc>
                <a:spcPct val="80000"/>
              </a:lnSpc>
              <a:spcBef>
                <a:spcPts val="600"/>
              </a:spcBef>
              <a:buClrTx/>
              <a:buSzPct val="80000"/>
              <a:buFont typeface="Arial" panose="020B0604020202020204" pitchFamily="34" charset="0"/>
              <a:buChar char="•"/>
              <a:tabLst>
                <a:tab pos="342900" algn="l"/>
                <a:tab pos="901700" algn="l"/>
                <a:tab pos="1816100" algn="l"/>
                <a:tab pos="2730500" algn="l"/>
                <a:tab pos="3644900" algn="l"/>
                <a:tab pos="4559300" algn="l"/>
                <a:tab pos="5473700" algn="l"/>
                <a:tab pos="6388100" algn="l"/>
                <a:tab pos="7302500" algn="l"/>
                <a:tab pos="8216900" algn="l"/>
                <a:tab pos="9131300" algn="l"/>
                <a:tab pos="10045700" algn="l"/>
                <a:tab pos="10321925" algn="l"/>
                <a:tab pos="10771188" algn="l"/>
                <a:tab pos="10772775" algn="l"/>
                <a:tab pos="10774363" algn="l"/>
                <a:tab pos="10775950" algn="l"/>
                <a:tab pos="10777538" algn="l"/>
                <a:tab pos="10779125" algn="l"/>
                <a:tab pos="10780713" algn="l"/>
              </a:tabLst>
            </a:pPr>
            <a:endParaRPr lang="it-IT" altLang="it-IT" sz="2400" b="1" dirty="0">
              <a:solidFill>
                <a:schemeClr val="tx1"/>
              </a:solidFill>
              <a:latin typeface="Comic Sans MS" panose="030F0902030302020204" pitchFamily="66" charset="0"/>
            </a:endParaRPr>
          </a:p>
          <a:p>
            <a:pPr marL="355600" algn="just" hangingPunct="1">
              <a:lnSpc>
                <a:spcPct val="80000"/>
              </a:lnSpc>
              <a:spcBef>
                <a:spcPts val="600"/>
              </a:spcBef>
              <a:buClrTx/>
              <a:buSzPct val="80000"/>
              <a:buFont typeface="Arial" panose="020B0604020202020204" pitchFamily="34" charset="0"/>
              <a:buChar char="•"/>
              <a:tabLst>
                <a:tab pos="342900" algn="l"/>
                <a:tab pos="901700" algn="l"/>
                <a:tab pos="1816100" algn="l"/>
                <a:tab pos="2730500" algn="l"/>
                <a:tab pos="3644900" algn="l"/>
                <a:tab pos="4559300" algn="l"/>
                <a:tab pos="5473700" algn="l"/>
                <a:tab pos="6388100" algn="l"/>
                <a:tab pos="7302500" algn="l"/>
                <a:tab pos="8216900" algn="l"/>
                <a:tab pos="9131300" algn="l"/>
                <a:tab pos="10045700" algn="l"/>
                <a:tab pos="10321925" algn="l"/>
                <a:tab pos="10771188" algn="l"/>
                <a:tab pos="10772775" algn="l"/>
                <a:tab pos="10774363" algn="l"/>
                <a:tab pos="10775950" algn="l"/>
                <a:tab pos="10777538" algn="l"/>
                <a:tab pos="10779125" algn="l"/>
                <a:tab pos="10780713" algn="l"/>
              </a:tabLst>
            </a:pPr>
            <a:r>
              <a:rPr lang="it-IT" altLang="it-IT" sz="2400" b="1" dirty="0">
                <a:solidFill>
                  <a:schemeClr val="tx1"/>
                </a:solidFill>
                <a:latin typeface="Comic Sans MS" panose="030F0902030302020204" pitchFamily="66" charset="0"/>
              </a:rPr>
              <a:t>	prendere parte ad una serie di attività neurologiche, quali il mantenimento dello stato di coscienza, il ciclo sonno-veglia, il controllo respiratorio e cardiovascolare, tramite la Formazione Reticolare;</a:t>
            </a:r>
          </a:p>
          <a:p>
            <a:pPr marL="355600" algn="just" hangingPunct="1">
              <a:lnSpc>
                <a:spcPct val="80000"/>
              </a:lnSpc>
              <a:spcBef>
                <a:spcPts val="600"/>
              </a:spcBef>
              <a:buClrTx/>
              <a:buSzPct val="80000"/>
              <a:buFont typeface="Arial" panose="020B0604020202020204" pitchFamily="34" charset="0"/>
              <a:buChar char="•"/>
              <a:tabLst>
                <a:tab pos="342900" algn="l"/>
                <a:tab pos="901700" algn="l"/>
                <a:tab pos="1816100" algn="l"/>
                <a:tab pos="2730500" algn="l"/>
                <a:tab pos="3644900" algn="l"/>
                <a:tab pos="4559300" algn="l"/>
                <a:tab pos="5473700" algn="l"/>
                <a:tab pos="6388100" algn="l"/>
                <a:tab pos="7302500" algn="l"/>
                <a:tab pos="8216900" algn="l"/>
                <a:tab pos="9131300" algn="l"/>
                <a:tab pos="10045700" algn="l"/>
                <a:tab pos="10321925" algn="l"/>
                <a:tab pos="10771188" algn="l"/>
                <a:tab pos="10772775" algn="l"/>
                <a:tab pos="10774363" algn="l"/>
                <a:tab pos="10775950" algn="l"/>
                <a:tab pos="10777538" algn="l"/>
                <a:tab pos="10779125" algn="l"/>
                <a:tab pos="10780713" algn="l"/>
              </a:tabLst>
            </a:pPr>
            <a:endParaRPr lang="it-IT" altLang="it-IT" sz="2400" b="1" dirty="0">
              <a:solidFill>
                <a:schemeClr val="tx1"/>
              </a:solidFill>
              <a:latin typeface="Comic Sans MS" panose="030F0902030302020204" pitchFamily="66" charset="0"/>
            </a:endParaRPr>
          </a:p>
          <a:p>
            <a:pPr marL="355600" algn="just" hangingPunct="1">
              <a:lnSpc>
                <a:spcPct val="80000"/>
              </a:lnSpc>
              <a:spcBef>
                <a:spcPts val="500"/>
              </a:spcBef>
              <a:buClrTx/>
              <a:buSzPct val="80000"/>
              <a:buFont typeface="Arial" panose="020B0604020202020204" pitchFamily="34" charset="0"/>
              <a:buChar char="•"/>
              <a:tabLst>
                <a:tab pos="342900" algn="l"/>
                <a:tab pos="901700" algn="l"/>
                <a:tab pos="1816100" algn="l"/>
                <a:tab pos="2730500" algn="l"/>
                <a:tab pos="3644900" algn="l"/>
                <a:tab pos="4559300" algn="l"/>
                <a:tab pos="5473700" algn="l"/>
                <a:tab pos="6388100" algn="l"/>
                <a:tab pos="7302500" algn="l"/>
                <a:tab pos="8216900" algn="l"/>
                <a:tab pos="9131300" algn="l"/>
                <a:tab pos="10045700" algn="l"/>
                <a:tab pos="10321925" algn="l"/>
                <a:tab pos="10771188" algn="l"/>
                <a:tab pos="10772775" algn="l"/>
                <a:tab pos="10774363" algn="l"/>
                <a:tab pos="10775950" algn="l"/>
                <a:tab pos="10777538" algn="l"/>
                <a:tab pos="10779125" algn="l"/>
                <a:tab pos="10780713" algn="l"/>
              </a:tabLst>
            </a:pPr>
            <a:r>
              <a:rPr lang="it-IT" altLang="it-IT" sz="2400" b="1" dirty="0">
                <a:solidFill>
                  <a:schemeClr val="tx1"/>
                </a:solidFill>
                <a:latin typeface="Comic Sans MS" panose="030F0902030302020204" pitchFamily="66" charset="0"/>
              </a:rPr>
              <a:t>	coinvolgimento nei NUCLEI di molti NERVI CRANICI (o ENCEFALICI), con fibre sensitive che terminano nei nuclei del tronco encefalico e fibre motrici (somatiche e viscerali) che da esso originano. </a:t>
            </a:r>
          </a:p>
        </p:txBody>
      </p:sp>
      <p:pic>
        <p:nvPicPr>
          <p:cNvPr id="2" name="Audio 1">
            <a:hlinkClick r:id="" action="ppaction://media"/>
            <a:extLst>
              <a:ext uri="{FF2B5EF4-FFF2-40B4-BE49-F238E27FC236}">
                <a16:creationId xmlns:a16="http://schemas.microsoft.com/office/drawing/2014/main" id="{EBB7086D-0685-D349-9A93-07ECF6694C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92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24744"/>
            <a:ext cx="9144000" cy="4654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5" name="Text Box 3"/>
          <p:cNvSpPr txBox="1">
            <a:spLocks noChangeArrowheads="1"/>
          </p:cNvSpPr>
          <p:nvPr/>
        </p:nvSpPr>
        <p:spPr bwMode="auto">
          <a:xfrm>
            <a:off x="2771800" y="1196752"/>
            <a:ext cx="10302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dirty="0">
                <a:solidFill>
                  <a:srgbClr val="000000"/>
                </a:solidFill>
                <a:latin typeface="Arial Black" panose="020B0A04020102020204" pitchFamily="34" charset="0"/>
              </a:rPr>
              <a:t>TETTO</a:t>
            </a:r>
          </a:p>
        </p:txBody>
      </p:sp>
      <p:pic>
        <p:nvPicPr>
          <p:cNvPr id="2" name="Audio 1">
            <a:hlinkClick r:id="" action="ppaction://media"/>
            <a:extLst>
              <a:ext uri="{FF2B5EF4-FFF2-40B4-BE49-F238E27FC236}">
                <a16:creationId xmlns:a16="http://schemas.microsoft.com/office/drawing/2014/main" id="{C62E4D8C-3A5A-0547-9916-D8D439A46C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784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0" y="116632"/>
            <a:ext cx="9144000" cy="1143000"/>
          </a:xfrm>
          <a:ln/>
        </p:spPr>
        <p:txBody>
          <a:bodyPr lIns="90000" tIns="46800" rIns="90000" bIns="46800" anchorCtr="1"/>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i="0" dirty="0">
                <a:solidFill>
                  <a:schemeClr val="tx1"/>
                </a:solidFill>
                <a:latin typeface="Gurmukhi MN" panose="02020600050405020304" pitchFamily="18" charset="0"/>
                <a:cs typeface="Gurmukhi MN" panose="02020600050405020304" pitchFamily="18" charset="0"/>
              </a:rPr>
              <a:t>ORGANIZZAZIONE GENERALE </a:t>
            </a:r>
            <a:br>
              <a:rPr lang="it-IT" altLang="it-IT" sz="3200" i="0" dirty="0">
                <a:solidFill>
                  <a:schemeClr val="tx1"/>
                </a:solidFill>
                <a:latin typeface="Gurmukhi MN" panose="02020600050405020304" pitchFamily="18" charset="0"/>
                <a:cs typeface="Gurmukhi MN" panose="02020600050405020304" pitchFamily="18" charset="0"/>
              </a:rPr>
            </a:br>
            <a:r>
              <a:rPr lang="it-IT" altLang="it-IT" sz="3200" i="0" dirty="0">
                <a:solidFill>
                  <a:schemeClr val="tx1"/>
                </a:solidFill>
                <a:latin typeface="Gurmukhi MN" panose="02020600050405020304" pitchFamily="18" charset="0"/>
                <a:cs typeface="Gurmukhi MN" panose="02020600050405020304" pitchFamily="18" charset="0"/>
              </a:rPr>
              <a:t>DEL TRONCO ENCEFALICO</a:t>
            </a:r>
          </a:p>
        </p:txBody>
      </p:sp>
      <p:sp>
        <p:nvSpPr>
          <p:cNvPr id="37890" name="Rectangle 2"/>
          <p:cNvSpPr>
            <a:spLocks noGrp="1" noChangeArrowheads="1"/>
          </p:cNvSpPr>
          <p:nvPr>
            <p:ph type="body" idx="1"/>
          </p:nvPr>
        </p:nvSpPr>
        <p:spPr>
          <a:xfrm>
            <a:off x="467544" y="1557338"/>
            <a:ext cx="8208912" cy="4679950"/>
          </a:xfrm>
          <a:ln/>
        </p:spPr>
        <p:txBody>
          <a:bodyPr lIns="90000" tIns="46800" rIns="90000" bIns="46800"/>
          <a:lstStyle/>
          <a:p>
            <a:pPr indent="-330200" hangingPunct="1">
              <a:lnSpc>
                <a:spcPct val="95000"/>
              </a:lnSpc>
              <a:spcBef>
                <a:spcPts val="700"/>
              </a:spcBef>
              <a:buClrTx/>
              <a:buSzPct val="8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b="1" dirty="0">
                <a:solidFill>
                  <a:schemeClr val="tx1"/>
                </a:solidFill>
                <a:latin typeface="Lucida Handwriting" panose="03010101010101010101" pitchFamily="66" charset="77"/>
                <a:cs typeface="Angsana New" panose="02020603050405020304" pitchFamily="18" charset="-34"/>
              </a:rPr>
              <a:t>Oltre alla suddivisone  </a:t>
            </a:r>
            <a:r>
              <a:rPr lang="it-IT" altLang="it-IT" sz="2600" b="1" dirty="0" err="1">
                <a:solidFill>
                  <a:schemeClr val="tx1"/>
                </a:solidFill>
                <a:latin typeface="Lucida Handwriting" panose="03010101010101010101" pitchFamily="66" charset="77"/>
                <a:cs typeface="Angsana New" panose="02020603050405020304" pitchFamily="18" charset="-34"/>
              </a:rPr>
              <a:t>caudo</a:t>
            </a:r>
            <a:r>
              <a:rPr lang="it-IT" altLang="it-IT" sz="2600" b="1" dirty="0">
                <a:solidFill>
                  <a:schemeClr val="tx1"/>
                </a:solidFill>
                <a:latin typeface="Lucida Handwriting" panose="03010101010101010101" pitchFamily="66" charset="77"/>
                <a:cs typeface="Angsana New" panose="02020603050405020304" pitchFamily="18" charset="-34"/>
              </a:rPr>
              <a:t>-rostrale in BULBO, PONTE e MESENCEFALO, il Tronco Encefalico si può dividere, dorso-ventralmente, nelle seguenti porzioni :</a:t>
            </a:r>
          </a:p>
          <a:p>
            <a:pPr indent="-330200" hangingPunct="1">
              <a:lnSpc>
                <a:spcPct val="95000"/>
              </a:lnSpc>
              <a:spcBef>
                <a:spcPts val="700"/>
              </a:spcBef>
              <a:buClrTx/>
              <a:buSzPct val="8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600" b="1" dirty="0">
              <a:solidFill>
                <a:schemeClr val="tx1"/>
              </a:solidFill>
              <a:latin typeface="Lucida Handwriting" panose="03010101010101010101" pitchFamily="66" charset="77"/>
              <a:cs typeface="Angsana New" panose="02020603050405020304" pitchFamily="18" charset="-34"/>
            </a:endParaRPr>
          </a:p>
          <a:p>
            <a:pPr indent="-330200" hangingPunct="1">
              <a:lnSpc>
                <a:spcPct val="95000"/>
              </a:lnSpc>
              <a:spcBef>
                <a:spcPts val="700"/>
              </a:spcBef>
              <a:buClrTx/>
              <a:buSzPct val="8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b="1" dirty="0">
                <a:solidFill>
                  <a:schemeClr val="tx1"/>
                </a:solidFill>
                <a:latin typeface="Lucida Handwriting" panose="03010101010101010101" pitchFamily="66" charset="77"/>
                <a:cs typeface="Angsana New" panose="02020603050405020304" pitchFamily="18" charset="-34"/>
              </a:rPr>
              <a:t>1) TETTO, situato posteriormente;</a:t>
            </a:r>
          </a:p>
          <a:p>
            <a:pPr indent="-330200" hangingPunct="1">
              <a:lnSpc>
                <a:spcPct val="95000"/>
              </a:lnSpc>
              <a:spcBef>
                <a:spcPts val="700"/>
              </a:spcBef>
              <a:buClrTx/>
              <a:buSzPct val="8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b="1" dirty="0">
                <a:solidFill>
                  <a:schemeClr val="tx1"/>
                </a:solidFill>
                <a:latin typeface="Lucida Handwriting" panose="03010101010101010101" pitchFamily="66" charset="77"/>
                <a:cs typeface="Angsana New" panose="02020603050405020304" pitchFamily="18" charset="-34"/>
              </a:rPr>
              <a:t>2) CAVITÀ VENTRICOLARE, tra il tetto e il </a:t>
            </a:r>
            <a:r>
              <a:rPr lang="it-IT" altLang="it-IT" sz="2600" b="1" dirty="0" err="1">
                <a:solidFill>
                  <a:schemeClr val="tx1"/>
                </a:solidFill>
                <a:latin typeface="Lucida Handwriting" panose="03010101010101010101" pitchFamily="66" charset="77"/>
                <a:cs typeface="Angsana New" panose="02020603050405020304" pitchFamily="18" charset="-34"/>
              </a:rPr>
              <a:t>tegmento</a:t>
            </a:r>
            <a:r>
              <a:rPr lang="it-IT" altLang="it-IT" sz="2600" b="1" dirty="0">
                <a:solidFill>
                  <a:schemeClr val="tx1"/>
                </a:solidFill>
                <a:latin typeface="Lucida Handwriting" panose="03010101010101010101" pitchFamily="66" charset="77"/>
                <a:cs typeface="Angsana New" panose="02020603050405020304" pitchFamily="18" charset="-34"/>
              </a:rPr>
              <a:t>;</a:t>
            </a:r>
          </a:p>
          <a:p>
            <a:pPr indent="-330200" hangingPunct="1">
              <a:lnSpc>
                <a:spcPct val="95000"/>
              </a:lnSpc>
              <a:spcBef>
                <a:spcPts val="700"/>
              </a:spcBef>
              <a:buClrTx/>
              <a:buSzPct val="8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b="1" dirty="0">
                <a:solidFill>
                  <a:schemeClr val="tx1"/>
                </a:solidFill>
                <a:latin typeface="Lucida Handwriting" panose="03010101010101010101" pitchFamily="66" charset="77"/>
                <a:cs typeface="Angsana New" panose="02020603050405020304" pitchFamily="18" charset="-34"/>
              </a:rPr>
              <a:t>3) TEGMENTO, nella parte centrale; </a:t>
            </a:r>
          </a:p>
          <a:p>
            <a:pPr indent="-330200" hangingPunct="1">
              <a:lnSpc>
                <a:spcPct val="95000"/>
              </a:lnSpc>
              <a:spcBef>
                <a:spcPts val="700"/>
              </a:spcBef>
              <a:buClrTx/>
              <a:buSzPct val="8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b="1" dirty="0">
                <a:solidFill>
                  <a:schemeClr val="tx1"/>
                </a:solidFill>
                <a:latin typeface="Lucida Handwriting" panose="03010101010101010101" pitchFamily="66" charset="77"/>
                <a:cs typeface="Angsana New" panose="02020603050405020304" pitchFamily="18" charset="-34"/>
              </a:rPr>
              <a:t>4) BASE o PORZIONE BASILARE, situata anteriormente.</a:t>
            </a:r>
          </a:p>
        </p:txBody>
      </p:sp>
      <p:pic>
        <p:nvPicPr>
          <p:cNvPr id="2" name="Audio 1">
            <a:hlinkClick r:id="" action="ppaction://media"/>
            <a:extLst>
              <a:ext uri="{FF2B5EF4-FFF2-40B4-BE49-F238E27FC236}">
                <a16:creationId xmlns:a16="http://schemas.microsoft.com/office/drawing/2014/main" id="{AABE0022-2E49-4A42-BC54-2F844A835A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78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80728"/>
            <a:ext cx="9144000" cy="4654550"/>
          </a:xfrm>
          <a:prstGeom prst="rect">
            <a:avLst/>
          </a:prstGeom>
          <a:noFill/>
          <a:ln w="9525" cap="flat">
            <a:solidFill>
              <a:schemeClr val="tx1"/>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Arrotonda singolo angolo rettangolo 2">
            <a:extLst>
              <a:ext uri="{FF2B5EF4-FFF2-40B4-BE49-F238E27FC236}">
                <a16:creationId xmlns:a16="http://schemas.microsoft.com/office/drawing/2014/main" id="{140A5F18-FA96-364C-BA65-0DF35FE6F1F4}"/>
              </a:ext>
            </a:extLst>
          </p:cNvPr>
          <p:cNvSpPr/>
          <p:nvPr/>
        </p:nvSpPr>
        <p:spPr bwMode="auto">
          <a:xfrm>
            <a:off x="1043608" y="1484784"/>
            <a:ext cx="1800200" cy="3168352"/>
          </a:xfrm>
          <a:prstGeom prst="round1Rect">
            <a:avLst/>
          </a:prstGeom>
          <a:noFill/>
          <a:ln w="63500" cap="flat" cmpd="sng" algn="ctr">
            <a:solidFill>
              <a:schemeClr val="tx2"/>
            </a:solidFill>
            <a:prstDash val="solid"/>
            <a:round/>
            <a:headEnd type="none" w="med" len="med"/>
            <a:tailEnd type="none" w="med" len="med"/>
          </a:ln>
          <a:effectLst/>
          <a:scene3d>
            <a:camera prst="orthographicFront">
              <a:rot lat="0" lon="0" rev="20399999"/>
            </a:camera>
            <a:lightRig rig="threePt" dir="t"/>
          </a:scene3d>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dirty="0">
              <a:ln>
                <a:noFill/>
              </a:ln>
              <a:solidFill>
                <a:schemeClr val="bg1"/>
              </a:solidFill>
              <a:effectLst/>
              <a:latin typeface="Arial" panose="020B0604020202020204" pitchFamily="34" charset="0"/>
              <a:ea typeface="SimSun" panose="02010600030101010101" pitchFamily="2" charset="-122"/>
            </a:endParaRPr>
          </a:p>
        </p:txBody>
      </p:sp>
      <p:pic>
        <p:nvPicPr>
          <p:cNvPr id="4" name="Audio 3">
            <a:hlinkClick r:id="" action="ppaction://media"/>
            <a:extLst>
              <a:ext uri="{FF2B5EF4-FFF2-40B4-BE49-F238E27FC236}">
                <a16:creationId xmlns:a16="http://schemas.microsoft.com/office/drawing/2014/main" id="{46D31E32-148F-D944-AF0A-F5EF888271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9704008"/>
      </p:ext>
    </p:extLst>
  </p:cSld>
  <p:clrMapOvr>
    <a:masterClrMapping/>
  </p:clrMapOvr>
  <p:transition spd="med" advTm="1255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457200" y="228600"/>
            <a:ext cx="8229600" cy="608013"/>
          </a:xfrm>
          <a:ln/>
        </p:spPr>
        <p:txBody>
          <a:bodyPr lIns="90000" tIns="46800" rIns="90000" bIns="4680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rPr>
              <a:t>TRONCO ENCEFALICO</a:t>
            </a:r>
          </a:p>
        </p:txBody>
      </p:sp>
      <p:pic>
        <p:nvPicPr>
          <p:cNvPr id="30722" name="Picture 2"/>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2627313" y="4352925"/>
            <a:ext cx="3384550" cy="2505075"/>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004888"/>
            <a:ext cx="4105275" cy="3349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1675" y="836613"/>
            <a:ext cx="3362325" cy="3455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5" name="Line 5"/>
          <p:cNvSpPr>
            <a:spLocks noChangeShapeType="1"/>
          </p:cNvSpPr>
          <p:nvPr/>
        </p:nvSpPr>
        <p:spPr bwMode="auto">
          <a:xfrm>
            <a:off x="2484438" y="2997200"/>
            <a:ext cx="1800225" cy="2592388"/>
          </a:xfrm>
          <a:prstGeom prst="line">
            <a:avLst/>
          </a:prstGeom>
          <a:noFill/>
          <a:ln w="381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6" name="Line 6"/>
          <p:cNvSpPr>
            <a:spLocks noChangeShapeType="1"/>
          </p:cNvSpPr>
          <p:nvPr/>
        </p:nvSpPr>
        <p:spPr bwMode="auto">
          <a:xfrm flipV="1">
            <a:off x="4284663" y="2405063"/>
            <a:ext cx="3311525" cy="3200400"/>
          </a:xfrm>
          <a:prstGeom prst="line">
            <a:avLst/>
          </a:prstGeom>
          <a:noFill/>
          <a:ln w="381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7" name="Line 7"/>
          <p:cNvSpPr>
            <a:spLocks noChangeShapeType="1"/>
          </p:cNvSpPr>
          <p:nvPr/>
        </p:nvSpPr>
        <p:spPr bwMode="auto">
          <a:xfrm>
            <a:off x="2555875" y="3429000"/>
            <a:ext cx="1728788" cy="2305050"/>
          </a:xfrm>
          <a:prstGeom prst="line">
            <a:avLst/>
          </a:prstGeom>
          <a:noFill/>
          <a:ln w="38160" cap="flat">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8" name="Line 8"/>
          <p:cNvSpPr>
            <a:spLocks noChangeShapeType="1"/>
          </p:cNvSpPr>
          <p:nvPr/>
        </p:nvSpPr>
        <p:spPr bwMode="auto">
          <a:xfrm flipV="1">
            <a:off x="4284663" y="2692400"/>
            <a:ext cx="3240087" cy="3057525"/>
          </a:xfrm>
          <a:prstGeom prst="line">
            <a:avLst/>
          </a:prstGeom>
          <a:noFill/>
          <a:ln w="38160" cap="flat">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9" name="Line 9"/>
          <p:cNvSpPr>
            <a:spLocks noChangeShapeType="1"/>
          </p:cNvSpPr>
          <p:nvPr/>
        </p:nvSpPr>
        <p:spPr bwMode="auto">
          <a:xfrm>
            <a:off x="3132138" y="3789363"/>
            <a:ext cx="1152525" cy="2232025"/>
          </a:xfrm>
          <a:prstGeom prst="line">
            <a:avLst/>
          </a:prstGeom>
          <a:noFill/>
          <a:ln w="38160" cap="flat">
            <a:solidFill>
              <a:srgbClr val="66FF33"/>
            </a:solidFill>
            <a:prstDash val="dash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0" name="Line 10"/>
          <p:cNvSpPr>
            <a:spLocks noChangeShapeType="1"/>
          </p:cNvSpPr>
          <p:nvPr/>
        </p:nvSpPr>
        <p:spPr bwMode="auto">
          <a:xfrm flipV="1">
            <a:off x="4284663" y="3125788"/>
            <a:ext cx="3311525" cy="2911475"/>
          </a:xfrm>
          <a:prstGeom prst="line">
            <a:avLst/>
          </a:prstGeom>
          <a:noFill/>
          <a:ln w="38160" cap="flat">
            <a:solidFill>
              <a:srgbClr val="66FF33"/>
            </a:solidFill>
            <a:prstDash val="dash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3" name="Audio 2">
            <a:hlinkClick r:id="" action="ppaction://media"/>
            <a:extLst>
              <a:ext uri="{FF2B5EF4-FFF2-40B4-BE49-F238E27FC236}">
                <a16:creationId xmlns:a16="http://schemas.microsoft.com/office/drawing/2014/main" id="{A3BA5930-B148-4E49-82E2-761D069373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cSld>
  <p:clrMapOvr>
    <a:masterClrMapping/>
  </p:clrMapOvr>
  <p:transition spd="med" advTm="1138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3FC80DF4-650F-F74B-8FB7-6B087A914E68}"/>
              </a:ext>
            </a:extLst>
          </p:cNvPr>
          <p:cNvSpPr>
            <a:spLocks noGrp="1"/>
          </p:cNvSpPr>
          <p:nvPr>
            <p:ph type="title"/>
          </p:nvPr>
        </p:nvSpPr>
        <p:spPr>
          <a:xfrm>
            <a:off x="0" y="260648"/>
            <a:ext cx="9144000" cy="826170"/>
          </a:xfrm>
        </p:spPr>
        <p:txBody>
          <a:bodyPr/>
          <a:lstStyle/>
          <a:p>
            <a:r>
              <a:rPr lang="it-IT" sz="3200" dirty="0">
                <a:solidFill>
                  <a:schemeClr val="tx1"/>
                </a:solidFill>
                <a:latin typeface="Gurmukhi MN" panose="02020600050405020304" pitchFamily="18" charset="0"/>
                <a:cs typeface="Gurmukhi MN" panose="02020600050405020304" pitchFamily="18" charset="0"/>
              </a:rPr>
              <a:t>TETTO e CAVITA’ VENTRICOLARE del TRONCO ENCEFALICO</a:t>
            </a:r>
          </a:p>
        </p:txBody>
      </p:sp>
      <p:sp>
        <p:nvSpPr>
          <p:cNvPr id="5" name="Segnaposto contenuto 4">
            <a:extLst>
              <a:ext uri="{FF2B5EF4-FFF2-40B4-BE49-F238E27FC236}">
                <a16:creationId xmlns:a16="http://schemas.microsoft.com/office/drawing/2014/main" id="{CBAA8D98-C330-294D-8BCC-5B78A2FD0299}"/>
              </a:ext>
            </a:extLst>
          </p:cNvPr>
          <p:cNvSpPr>
            <a:spLocks noGrp="1"/>
          </p:cNvSpPr>
          <p:nvPr>
            <p:ph idx="1"/>
          </p:nvPr>
        </p:nvSpPr>
        <p:spPr>
          <a:xfrm>
            <a:off x="107504" y="1412776"/>
            <a:ext cx="9036496" cy="5949278"/>
          </a:xfrm>
        </p:spPr>
        <p:txBody>
          <a:bodyPr/>
          <a:lstStyle/>
          <a:p>
            <a:r>
              <a:rPr lang="it-IT" sz="2800" b="1" dirty="0">
                <a:solidFill>
                  <a:schemeClr val="tx1"/>
                </a:solidFill>
                <a:latin typeface="Bradley Hand" pitchFamily="2" charset="77"/>
              </a:rPr>
              <a:t>- </a:t>
            </a:r>
            <a:r>
              <a:rPr lang="it-IT" sz="3200" dirty="0">
                <a:solidFill>
                  <a:schemeClr val="tx1"/>
                </a:solidFill>
                <a:latin typeface="Bradley Hand" pitchFamily="2" charset="77"/>
              </a:rPr>
              <a:t>Nel MESENCEFALO è rappresentato dalla LAMINA QUADRIGEMINA. La Cavità Ventricolare è rappresentata dall’ ACQUEDOTTO MESENCEFALICO.</a:t>
            </a:r>
          </a:p>
          <a:p>
            <a:r>
              <a:rPr lang="it-IT" sz="3200" dirty="0">
                <a:solidFill>
                  <a:schemeClr val="tx1"/>
                </a:solidFill>
                <a:latin typeface="Bradley Hand" pitchFamily="2" charset="77"/>
              </a:rPr>
              <a:t>- Nel PONTE e nel BULBO, il Tetto è rappresentato dal Cervelletto. La Cavità Ventricolare è il QUARTO VENTRICOLO.</a:t>
            </a:r>
          </a:p>
        </p:txBody>
      </p:sp>
      <p:pic>
        <p:nvPicPr>
          <p:cNvPr id="2" name="Audio 1">
            <a:hlinkClick r:id="" action="ppaction://media"/>
            <a:extLst>
              <a:ext uri="{FF2B5EF4-FFF2-40B4-BE49-F238E27FC236}">
                <a16:creationId xmlns:a16="http://schemas.microsoft.com/office/drawing/2014/main" id="{8BD62BB0-0E9D-3240-B794-F4CDC90AA7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6847378"/>
      </p:ext>
    </p:extLst>
  </p:cSld>
  <p:clrMapOvr>
    <a:masterClrMapping/>
  </p:clrMapOvr>
  <mc:AlternateContent xmlns:mc="http://schemas.openxmlformats.org/markup-compatibility/2006">
    <mc:Choice xmlns:p14="http://schemas.microsoft.com/office/powerpoint/2010/main" Requires="p14">
      <p:transition spd="slow" p14:dur="2000" advTm="7335"/>
    </mc:Choice>
    <mc:Fallback>
      <p:transition spd="slow" advTm="7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40" y="1065721"/>
            <a:ext cx="9144000" cy="4654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Arrotonda singolo angolo rettangolo 3">
            <a:extLst>
              <a:ext uri="{FF2B5EF4-FFF2-40B4-BE49-F238E27FC236}">
                <a16:creationId xmlns:a16="http://schemas.microsoft.com/office/drawing/2014/main" id="{E6167B0B-FD19-C749-9B30-C4F96E7C163A}"/>
              </a:ext>
            </a:extLst>
          </p:cNvPr>
          <p:cNvSpPr/>
          <p:nvPr/>
        </p:nvSpPr>
        <p:spPr bwMode="auto">
          <a:xfrm>
            <a:off x="2555776" y="2190053"/>
            <a:ext cx="504056" cy="3672408"/>
          </a:xfrm>
          <a:prstGeom prst="round1Rect">
            <a:avLst/>
          </a:prstGeom>
          <a:noFill/>
          <a:ln w="63500" cap="flat" cmpd="sng" algn="ctr">
            <a:solidFill>
              <a:schemeClr val="tx2"/>
            </a:solidFill>
            <a:prstDash val="solid"/>
            <a:round/>
            <a:headEnd type="none" w="med" len="med"/>
            <a:tailEnd type="none" w="med" len="med"/>
          </a:ln>
          <a:effectLst/>
          <a:scene3d>
            <a:camera prst="orthographicFront">
              <a:rot lat="21599992" lon="0" rev="20399999"/>
            </a:camera>
            <a:lightRig rig="threePt" dir="t"/>
          </a:scene3d>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5" name="Arrotonda singolo angolo rettangolo 4">
            <a:extLst>
              <a:ext uri="{FF2B5EF4-FFF2-40B4-BE49-F238E27FC236}">
                <a16:creationId xmlns:a16="http://schemas.microsoft.com/office/drawing/2014/main" id="{758A02F0-CA0B-B04F-A359-A4D478E2F3D3}"/>
              </a:ext>
            </a:extLst>
          </p:cNvPr>
          <p:cNvSpPr/>
          <p:nvPr/>
        </p:nvSpPr>
        <p:spPr bwMode="auto">
          <a:xfrm>
            <a:off x="6228184" y="3068960"/>
            <a:ext cx="2147826" cy="1368152"/>
          </a:xfrm>
          <a:prstGeom prst="round1Rect">
            <a:avLst/>
          </a:prstGeom>
          <a:noFill/>
          <a:ln w="63500" cap="flat" cmpd="sng" algn="ctr">
            <a:solidFill>
              <a:schemeClr val="tx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pic>
        <p:nvPicPr>
          <p:cNvPr id="2" name="Audio 1">
            <a:hlinkClick r:id="" action="ppaction://media"/>
            <a:extLst>
              <a:ext uri="{FF2B5EF4-FFF2-40B4-BE49-F238E27FC236}">
                <a16:creationId xmlns:a16="http://schemas.microsoft.com/office/drawing/2014/main" id="{AF189498-5282-B44C-A4B8-B81A7C0D9C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59759799"/>
      </p:ext>
    </p:extLst>
  </p:cSld>
  <p:clrMapOvr>
    <a:masterClrMapping/>
  </p:clrMapOvr>
  <p:transition spd="med" advTm="1936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4A14F0-6D34-154E-A664-772AB43580E6}"/>
              </a:ext>
            </a:extLst>
          </p:cNvPr>
          <p:cNvSpPr>
            <a:spLocks noGrp="1"/>
          </p:cNvSpPr>
          <p:nvPr>
            <p:ph type="title"/>
          </p:nvPr>
        </p:nvSpPr>
        <p:spPr>
          <a:xfrm>
            <a:off x="0" y="82550"/>
            <a:ext cx="9144000" cy="1425575"/>
          </a:xfrm>
        </p:spPr>
        <p:txBody>
          <a:bodyPr/>
          <a:lstStyle/>
          <a:p>
            <a:r>
              <a:rPr lang="it-IT" sz="3200" b="1" dirty="0">
                <a:solidFill>
                  <a:schemeClr val="tx1"/>
                </a:solidFill>
                <a:latin typeface="Gurmukhi MN" panose="02020600050405020304" pitchFamily="18" charset="0"/>
                <a:cs typeface="Gurmukhi MN" panose="02020600050405020304" pitchFamily="18" charset="0"/>
              </a:rPr>
              <a:t>TEGMENTO DEL TRONCO ENCEFALICO</a:t>
            </a:r>
          </a:p>
        </p:txBody>
      </p:sp>
      <p:sp>
        <p:nvSpPr>
          <p:cNvPr id="3" name="Segnaposto contenuto 2">
            <a:extLst>
              <a:ext uri="{FF2B5EF4-FFF2-40B4-BE49-F238E27FC236}">
                <a16:creationId xmlns:a16="http://schemas.microsoft.com/office/drawing/2014/main" id="{BD7618AC-F9C7-5C4A-9BB3-2A720E0F8FE9}"/>
              </a:ext>
            </a:extLst>
          </p:cNvPr>
          <p:cNvSpPr>
            <a:spLocks noGrp="1"/>
          </p:cNvSpPr>
          <p:nvPr>
            <p:ph idx="1"/>
          </p:nvPr>
        </p:nvSpPr>
        <p:spPr>
          <a:xfrm>
            <a:off x="107504" y="1508126"/>
            <a:ext cx="9036496" cy="5349874"/>
          </a:xfrm>
        </p:spPr>
        <p:txBody>
          <a:bodyPr/>
          <a:lstStyle/>
          <a:p>
            <a:r>
              <a:rPr lang="it-IT" sz="2800" b="1" dirty="0">
                <a:solidFill>
                  <a:schemeClr val="tx1"/>
                </a:solidFill>
                <a:latin typeface="Comic Sans MS" panose="030F0902030302020204" pitchFamily="66" charset="0"/>
              </a:rPr>
              <a:t>Vi si ritrovano sia NUCLEI di NERVI ENCEFALICI, sia altri NUCLEI intercalati su altre VIE, tra le quali quelle dirette al Cervelletto.</a:t>
            </a:r>
          </a:p>
          <a:p>
            <a:r>
              <a:rPr lang="it-IT" sz="2800" b="1" dirty="0">
                <a:solidFill>
                  <a:schemeClr val="tx1"/>
                </a:solidFill>
                <a:latin typeface="Comic Sans MS" panose="030F0902030302020204" pitchFamily="66" charset="0"/>
              </a:rPr>
              <a:t>In particolare, nel MESENCEFALO si ricordino:</a:t>
            </a:r>
          </a:p>
          <a:p>
            <a:pPr marL="457200" indent="-457200">
              <a:buFontTx/>
              <a:buChar char="-"/>
            </a:pPr>
            <a:r>
              <a:rPr lang="it-IT" sz="2800" b="1" dirty="0">
                <a:solidFill>
                  <a:schemeClr val="tx1"/>
                </a:solidFill>
                <a:latin typeface="Comic Sans MS" panose="030F0902030302020204" pitchFamily="66" charset="0"/>
              </a:rPr>
              <a:t>SUBSTANTIA NIGRA (Sostanza Nera): così denominata per la presenza del pigmento </a:t>
            </a:r>
            <a:r>
              <a:rPr lang="it-IT" sz="2800" b="1" dirty="0" err="1">
                <a:solidFill>
                  <a:schemeClr val="tx1"/>
                </a:solidFill>
                <a:latin typeface="Comic Sans MS" panose="030F0902030302020204" pitchFamily="66" charset="0"/>
              </a:rPr>
              <a:t>Neuromelanina</a:t>
            </a:r>
            <a:r>
              <a:rPr lang="it-IT" sz="2800" b="1" dirty="0">
                <a:solidFill>
                  <a:schemeClr val="tx1"/>
                </a:solidFill>
                <a:latin typeface="Comic Sans MS" panose="030F0902030302020204" pitchFamily="66" charset="0"/>
              </a:rPr>
              <a:t>. È coinvolta nei circuiti nervosi dei Nuclei della Base (di competenza del Telencefalo);</a:t>
            </a:r>
          </a:p>
          <a:p>
            <a:pPr marL="457200" indent="-457200">
              <a:buFontTx/>
              <a:buChar char="-"/>
            </a:pPr>
            <a:r>
              <a:rPr lang="it-IT" sz="2800" b="1" dirty="0">
                <a:solidFill>
                  <a:schemeClr val="tx1"/>
                </a:solidFill>
                <a:latin typeface="Comic Sans MS" panose="030F0902030302020204" pitchFamily="66" charset="0"/>
              </a:rPr>
              <a:t>NUCLEO ROSSO: così denominato per la presenza di catione Ferrico. Coinvolto su VIE di ritrasmissione dal Cervelletto</a:t>
            </a:r>
            <a:r>
              <a:rPr lang="it-IT" sz="2800" dirty="0">
                <a:solidFill>
                  <a:schemeClr val="tx1"/>
                </a:solidFill>
                <a:latin typeface="Comic Sans MS" panose="030F0902030302020204" pitchFamily="66" charset="0"/>
              </a:rPr>
              <a:t>.</a:t>
            </a:r>
          </a:p>
        </p:txBody>
      </p:sp>
      <p:pic>
        <p:nvPicPr>
          <p:cNvPr id="4" name="Audio 3">
            <a:hlinkClick r:id="" action="ppaction://media"/>
            <a:extLst>
              <a:ext uri="{FF2B5EF4-FFF2-40B4-BE49-F238E27FC236}">
                <a16:creationId xmlns:a16="http://schemas.microsoft.com/office/drawing/2014/main" id="{0C6CDC8A-6789-9E41-BEC9-2A0982377C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89038809"/>
      </p:ext>
    </p:extLst>
  </p:cSld>
  <p:clrMapOvr>
    <a:masterClrMapping/>
  </p:clrMapOvr>
  <mc:AlternateContent xmlns:mc="http://schemas.openxmlformats.org/markup-compatibility/2006">
    <mc:Choice xmlns:p14="http://schemas.microsoft.com/office/powerpoint/2010/main" Requires="p14">
      <p:transition spd="slow" p14:dur="2000" advTm="7987"/>
    </mc:Choice>
    <mc:Fallback>
      <p:transition spd="slow" advTm="7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457200" y="-228600"/>
            <a:ext cx="8229600" cy="1143000"/>
          </a:xfrm>
          <a:ln/>
        </p:spPr>
        <p:txBody>
          <a:bodyPr lIns="90000" tIns="46800" rIns="90000" bIns="46800" anchorCtr="1"/>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i="0" dirty="0">
                <a:solidFill>
                  <a:schemeClr val="tx1"/>
                </a:solidFill>
                <a:latin typeface="Gurmukhi MN" panose="02020600050405020304" pitchFamily="18" charset="0"/>
                <a:cs typeface="Gurmukhi MN" panose="02020600050405020304" pitchFamily="18" charset="0"/>
              </a:rPr>
              <a:t>NUCLEI FORMAZIONE RETICOLARE</a:t>
            </a:r>
          </a:p>
        </p:txBody>
      </p:sp>
      <p:sp>
        <p:nvSpPr>
          <p:cNvPr id="39938" name="Rectangle 2"/>
          <p:cNvSpPr>
            <a:spLocks noGrp="1" noChangeArrowheads="1"/>
          </p:cNvSpPr>
          <p:nvPr>
            <p:ph type="body" idx="1"/>
          </p:nvPr>
        </p:nvSpPr>
        <p:spPr>
          <a:xfrm>
            <a:off x="457200" y="1600200"/>
            <a:ext cx="8229600" cy="5213350"/>
          </a:xfrm>
          <a:ln/>
        </p:spPr>
        <p:txBody>
          <a:bodyPr/>
          <a:lstStyle/>
          <a:p>
            <a:endParaRPr lang="it-IT"/>
          </a:p>
        </p:txBody>
      </p:sp>
      <p:pic>
        <p:nvPicPr>
          <p:cNvPr id="399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93750"/>
            <a:ext cx="9144000" cy="5875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D7A2FEB8-EE43-6646-888E-29A1B14E39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570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D7500E-1A65-EA4C-A442-F9BE2FCD2A7C}"/>
              </a:ext>
            </a:extLst>
          </p:cNvPr>
          <p:cNvSpPr>
            <a:spLocks noGrp="1"/>
          </p:cNvSpPr>
          <p:nvPr>
            <p:ph type="title"/>
          </p:nvPr>
        </p:nvSpPr>
        <p:spPr>
          <a:xfrm>
            <a:off x="0" y="82551"/>
            <a:ext cx="9144000" cy="826170"/>
          </a:xfrm>
        </p:spPr>
        <p:txBody>
          <a:bodyPr/>
          <a:lstStyle/>
          <a:p>
            <a:r>
              <a:rPr lang="it-IT" sz="3200" b="1" dirty="0">
                <a:solidFill>
                  <a:schemeClr val="tx1"/>
                </a:solidFill>
                <a:latin typeface="Gurmukhi MN" panose="02020600050405020304" pitchFamily="18" charset="0"/>
                <a:cs typeface="Gurmukhi MN" panose="02020600050405020304" pitchFamily="18" charset="0"/>
              </a:rPr>
              <a:t>FORMAZIONE  RETICOLARE</a:t>
            </a:r>
          </a:p>
        </p:txBody>
      </p:sp>
      <p:sp>
        <p:nvSpPr>
          <p:cNvPr id="3" name="Segnaposto contenuto 2">
            <a:extLst>
              <a:ext uri="{FF2B5EF4-FFF2-40B4-BE49-F238E27FC236}">
                <a16:creationId xmlns:a16="http://schemas.microsoft.com/office/drawing/2014/main" id="{C5FD45B7-CA81-AF4B-B0B6-CC1B6C87B3EC}"/>
              </a:ext>
            </a:extLst>
          </p:cNvPr>
          <p:cNvSpPr>
            <a:spLocks noGrp="1"/>
          </p:cNvSpPr>
          <p:nvPr>
            <p:ph idx="1"/>
          </p:nvPr>
        </p:nvSpPr>
        <p:spPr>
          <a:xfrm>
            <a:off x="107504" y="1124744"/>
            <a:ext cx="9036496" cy="5616624"/>
          </a:xfrm>
        </p:spPr>
        <p:txBody>
          <a:bodyPr/>
          <a:lstStyle/>
          <a:p>
            <a:r>
              <a:rPr lang="it-IT" b="1" dirty="0">
                <a:solidFill>
                  <a:schemeClr val="tx1"/>
                </a:solidFill>
                <a:latin typeface="Chalkboard SE" panose="03050602040202020205" pitchFamily="66" charset="77"/>
              </a:rPr>
              <a:t>Costituisce un insieme di pirenofori «immersi» in una «rete» di fibre nervose </a:t>
            </a:r>
            <a:r>
              <a:rPr lang="it-IT" b="1" dirty="0" err="1">
                <a:solidFill>
                  <a:schemeClr val="tx1"/>
                </a:solidFill>
                <a:latin typeface="Chalkboard SE" panose="03050602040202020205" pitchFamily="66" charset="77"/>
              </a:rPr>
              <a:t>amieliniche</a:t>
            </a:r>
            <a:r>
              <a:rPr lang="it-IT" b="1" dirty="0">
                <a:solidFill>
                  <a:schemeClr val="tx1"/>
                </a:solidFill>
                <a:latin typeface="Chalkboard SE" panose="03050602040202020205" pitchFamily="66" charset="77"/>
              </a:rPr>
              <a:t>.</a:t>
            </a:r>
          </a:p>
          <a:p>
            <a:endParaRPr lang="it-IT" b="1" dirty="0">
              <a:solidFill>
                <a:schemeClr val="tx1"/>
              </a:solidFill>
              <a:latin typeface="Chalkboard SE" panose="03050602040202020205" pitchFamily="66" charset="77"/>
            </a:endParaRPr>
          </a:p>
          <a:p>
            <a:r>
              <a:rPr lang="it-IT" b="1" dirty="0">
                <a:solidFill>
                  <a:schemeClr val="tx1"/>
                </a:solidFill>
                <a:latin typeface="Chalkboard SE" panose="03050602040202020205" pitchFamily="66" charset="77"/>
              </a:rPr>
              <a:t>Si organizza in diverse formazioni nucleari:</a:t>
            </a:r>
          </a:p>
          <a:p>
            <a:pPr>
              <a:buFontTx/>
              <a:buChar char="-"/>
            </a:pPr>
            <a:r>
              <a:rPr lang="it-IT" b="1" dirty="0">
                <a:solidFill>
                  <a:schemeClr val="tx1"/>
                </a:solidFill>
                <a:latin typeface="Chalkboard SE" panose="03050602040202020205" pitchFamily="66" charset="77"/>
              </a:rPr>
              <a:t>NUCLEO MEDIANO</a:t>
            </a:r>
          </a:p>
          <a:p>
            <a:pPr>
              <a:buFontTx/>
              <a:buChar char="-"/>
            </a:pPr>
            <a:r>
              <a:rPr lang="it-IT" b="1" dirty="0">
                <a:solidFill>
                  <a:schemeClr val="tx1"/>
                </a:solidFill>
                <a:latin typeface="Chalkboard SE" panose="03050602040202020205" pitchFamily="66" charset="77"/>
              </a:rPr>
              <a:t>NUCLEO PARAMEDIANO</a:t>
            </a:r>
          </a:p>
          <a:p>
            <a:pPr>
              <a:buFontTx/>
              <a:buChar char="-"/>
            </a:pPr>
            <a:r>
              <a:rPr lang="it-IT" b="1" dirty="0">
                <a:solidFill>
                  <a:schemeClr val="tx1"/>
                </a:solidFill>
                <a:latin typeface="Chalkboard SE" panose="03050602040202020205" pitchFamily="66" charset="77"/>
              </a:rPr>
              <a:t>NUCLEO DEL RAFE</a:t>
            </a:r>
          </a:p>
          <a:p>
            <a:pPr>
              <a:buFontTx/>
              <a:buChar char="-"/>
            </a:pPr>
            <a:r>
              <a:rPr lang="it-IT" b="1" dirty="0">
                <a:solidFill>
                  <a:schemeClr val="tx1"/>
                </a:solidFill>
                <a:latin typeface="Chalkboard SE" panose="03050602040202020205" pitchFamily="66" charset="77"/>
              </a:rPr>
              <a:t>NUCLEO DEL RAFE MAGNO</a:t>
            </a:r>
          </a:p>
          <a:p>
            <a:pPr>
              <a:buFontTx/>
              <a:buChar char="-"/>
            </a:pPr>
            <a:r>
              <a:rPr lang="it-IT" b="1" dirty="0">
                <a:solidFill>
                  <a:schemeClr val="tx1"/>
                </a:solidFill>
                <a:latin typeface="Chalkboard SE" panose="03050602040202020205" pitchFamily="66" charset="77"/>
              </a:rPr>
              <a:t>NUCLEO TEGMENTALE VENTRALE</a:t>
            </a:r>
          </a:p>
          <a:p>
            <a:pPr>
              <a:buFontTx/>
              <a:buChar char="-"/>
            </a:pPr>
            <a:endParaRPr lang="it-IT" dirty="0">
              <a:solidFill>
                <a:schemeClr val="tx1"/>
              </a:solidFill>
              <a:latin typeface="Chalkboard SE" panose="03050602040202020205" pitchFamily="66" charset="77"/>
            </a:endParaRPr>
          </a:p>
        </p:txBody>
      </p:sp>
      <p:pic>
        <p:nvPicPr>
          <p:cNvPr id="4" name="Audio 3">
            <a:hlinkClick r:id="" action="ppaction://media"/>
            <a:extLst>
              <a:ext uri="{FF2B5EF4-FFF2-40B4-BE49-F238E27FC236}">
                <a16:creationId xmlns:a16="http://schemas.microsoft.com/office/drawing/2014/main" id="{D8BFD41A-2E41-224E-8684-DFE0F0B1A2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3169731"/>
      </p:ext>
    </p:extLst>
  </p:cSld>
  <p:clrMapOvr>
    <a:masterClrMapping/>
  </p:clrMapOvr>
  <mc:AlternateContent xmlns:mc="http://schemas.openxmlformats.org/markup-compatibility/2006">
    <mc:Choice xmlns:p14="http://schemas.microsoft.com/office/powerpoint/2010/main" Requires="p14">
      <p:transition spd="slow" p14:dur="2000" advTm="13959"/>
    </mc:Choice>
    <mc:Fallback>
      <p:transition spd="slow" advTm="13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1"/>
          <p:cNvSpPr>
            <a:spLocks noGrp="1" noChangeArrowheads="1"/>
          </p:cNvSpPr>
          <p:nvPr>
            <p:ph type="body"/>
          </p:nvPr>
        </p:nvSpPr>
        <p:spPr>
          <a:xfrm>
            <a:off x="179512" y="0"/>
            <a:ext cx="8612188" cy="6637338"/>
          </a:xfrm>
          <a:ln/>
        </p:spPr>
        <p:txBody>
          <a:bodyPr lIns="90000" tIns="46800" rIns="90000" bIns="46800" anchor="t"/>
          <a:lstStyle/>
          <a:p>
            <a:pPr marL="342900" indent="-330200" hangingPunct="1">
              <a:lnSpc>
                <a:spcPct val="90000"/>
              </a:lnSpc>
              <a:spcBef>
                <a:spcPts val="700"/>
              </a:spcBef>
              <a:buClrTx/>
              <a:buSzPct val="8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i="0" dirty="0">
                <a:solidFill>
                  <a:schemeClr val="tx1"/>
                </a:solidFill>
                <a:latin typeface="Gurmukhi MN" panose="02020600050405020304" pitchFamily="18" charset="0"/>
                <a:cs typeface="Gurmukhi MN" panose="02020600050405020304" pitchFamily="18" charset="0"/>
              </a:rPr>
              <a:t>FUNZIONI DELLA </a:t>
            </a:r>
          </a:p>
          <a:p>
            <a:pPr marL="342900" indent="-330200" hangingPunct="1">
              <a:lnSpc>
                <a:spcPct val="90000"/>
              </a:lnSpc>
              <a:spcBef>
                <a:spcPts val="700"/>
              </a:spcBef>
              <a:buClrTx/>
              <a:buSzPct val="8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i="0" dirty="0">
                <a:solidFill>
                  <a:schemeClr val="tx1"/>
                </a:solidFill>
                <a:latin typeface="Gurmukhi MN" panose="02020600050405020304" pitchFamily="18" charset="0"/>
                <a:cs typeface="Gurmukhi MN" panose="02020600050405020304" pitchFamily="18" charset="0"/>
              </a:rPr>
              <a:t>FORMAZIONE RETICOLARE</a:t>
            </a:r>
          </a:p>
          <a:p>
            <a:pPr marL="342900" indent="-330200" hangingPunct="1">
              <a:lnSpc>
                <a:spcPct val="90000"/>
              </a:lnSpc>
              <a:spcBef>
                <a:spcPts val="700"/>
              </a:spcBef>
              <a:buClrTx/>
              <a:buSzPct val="8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600" b="0" i="0" dirty="0">
              <a:latin typeface="Comic Sans MS" panose="030F0902030302020204" pitchFamily="66" charset="0"/>
            </a:endParaRPr>
          </a:p>
          <a:p>
            <a:pPr marL="342900" indent="-330200" algn="just" hangingPunct="1">
              <a:lnSpc>
                <a:spcPct val="90000"/>
              </a:lnSpc>
              <a:spcBef>
                <a:spcPts val="450"/>
              </a:spcBef>
              <a:buClrTx/>
              <a:buSzPct val="8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b="0" i="0" dirty="0">
                <a:latin typeface="Comic Sans MS" panose="030F0902030302020204" pitchFamily="66" charset="0"/>
              </a:rPr>
              <a:t>	</a:t>
            </a:r>
            <a:r>
              <a:rPr lang="it-IT" altLang="it-IT" sz="2600" i="0" dirty="0">
                <a:solidFill>
                  <a:schemeClr val="tx1"/>
                </a:solidFill>
                <a:latin typeface="Comic Sans MS" panose="030F0902030302020204" pitchFamily="66" charset="0"/>
              </a:rPr>
              <a:t>-controllo dell'alternarsi degli stati di veglia e sonno;</a:t>
            </a:r>
          </a:p>
          <a:p>
            <a:pPr marL="342900" indent="-330200" algn="just" hangingPunct="1">
              <a:lnSpc>
                <a:spcPct val="90000"/>
              </a:lnSpc>
              <a:spcBef>
                <a:spcPts val="450"/>
              </a:spcBef>
              <a:buClrTx/>
              <a:buSzPct val="8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600" i="0" dirty="0">
              <a:solidFill>
                <a:schemeClr val="tx1"/>
              </a:solidFill>
              <a:latin typeface="Comic Sans MS" panose="030F0902030302020204" pitchFamily="66" charset="0"/>
            </a:endParaRPr>
          </a:p>
          <a:p>
            <a:pPr marL="342900" indent="-330200" algn="just" hangingPunct="1">
              <a:lnSpc>
                <a:spcPct val="90000"/>
              </a:lnSpc>
              <a:spcBef>
                <a:spcPts val="450"/>
              </a:spcBef>
              <a:buClrTx/>
              <a:buSzPct val="8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i="0" dirty="0">
                <a:solidFill>
                  <a:schemeClr val="tx1"/>
                </a:solidFill>
                <a:latin typeface="Comic Sans MS" panose="030F0902030302020204" pitchFamily="66" charset="0"/>
              </a:rPr>
              <a:t>	-controllo degli stati di coscienza e dell’attenzione; </a:t>
            </a:r>
          </a:p>
          <a:p>
            <a:pPr marL="342900" indent="-330200" algn="just" hangingPunct="1">
              <a:lnSpc>
                <a:spcPct val="90000"/>
              </a:lnSpc>
              <a:spcBef>
                <a:spcPts val="450"/>
              </a:spcBef>
              <a:buClrTx/>
              <a:buSzPct val="8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600" i="0" dirty="0">
              <a:solidFill>
                <a:schemeClr val="tx1"/>
              </a:solidFill>
              <a:latin typeface="Comic Sans MS" panose="030F0902030302020204" pitchFamily="66" charset="0"/>
            </a:endParaRPr>
          </a:p>
          <a:p>
            <a:pPr marL="342900" indent="-330200" algn="just" hangingPunct="1">
              <a:lnSpc>
                <a:spcPct val="90000"/>
              </a:lnSpc>
              <a:spcBef>
                <a:spcPts val="450"/>
              </a:spcBef>
              <a:buClrTx/>
              <a:buSzPct val="8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i="0" dirty="0">
                <a:solidFill>
                  <a:schemeClr val="tx1"/>
                </a:solidFill>
                <a:latin typeface="Comic Sans MS" panose="030F0902030302020204" pitchFamily="66" charset="0"/>
              </a:rPr>
              <a:t>	-controllo del dolore;</a:t>
            </a:r>
          </a:p>
          <a:p>
            <a:pPr marL="342900" indent="-330200" algn="just" hangingPunct="1">
              <a:lnSpc>
                <a:spcPct val="90000"/>
              </a:lnSpc>
              <a:spcBef>
                <a:spcPts val="450"/>
              </a:spcBef>
              <a:buClrTx/>
              <a:buSzPct val="8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600" i="0" dirty="0">
              <a:solidFill>
                <a:schemeClr val="tx1"/>
              </a:solidFill>
              <a:latin typeface="Comic Sans MS" panose="030F0902030302020204" pitchFamily="66" charset="0"/>
            </a:endParaRPr>
          </a:p>
          <a:p>
            <a:pPr marL="342900" indent="-330200" algn="just" hangingPunct="1">
              <a:lnSpc>
                <a:spcPct val="90000"/>
              </a:lnSpc>
              <a:spcBef>
                <a:spcPts val="450"/>
              </a:spcBef>
              <a:buClrTx/>
              <a:buSzPct val="8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i="0" dirty="0">
                <a:solidFill>
                  <a:schemeClr val="tx1"/>
                </a:solidFill>
                <a:latin typeface="Comic Sans MS" panose="030F0902030302020204" pitchFamily="66" charset="0"/>
              </a:rPr>
              <a:t>	-controllo dell'attività motrice somatica ;</a:t>
            </a:r>
          </a:p>
          <a:p>
            <a:pPr marL="342900" indent="-330200" algn="just" hangingPunct="1">
              <a:lnSpc>
                <a:spcPct val="90000"/>
              </a:lnSpc>
              <a:spcBef>
                <a:spcPts val="450"/>
              </a:spcBef>
              <a:buClrTx/>
              <a:buSzPct val="8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600" i="0" dirty="0">
              <a:solidFill>
                <a:schemeClr val="tx1"/>
              </a:solidFill>
              <a:latin typeface="Comic Sans MS" panose="030F0902030302020204" pitchFamily="66" charset="0"/>
            </a:endParaRPr>
          </a:p>
          <a:p>
            <a:pPr marL="342900" indent="-330200" algn="just" hangingPunct="1">
              <a:lnSpc>
                <a:spcPct val="90000"/>
              </a:lnSpc>
              <a:spcBef>
                <a:spcPts val="500"/>
              </a:spcBef>
              <a:buClrTx/>
              <a:buSzPct val="8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i="0" dirty="0">
                <a:solidFill>
                  <a:schemeClr val="tx1"/>
                </a:solidFill>
                <a:latin typeface="Comic Sans MS" panose="030F0902030302020204" pitchFamily="66" charset="0"/>
              </a:rPr>
              <a:t>	-controllo dell'attività viscerale, coordinando risposte riflesse, in particolare, in risposta alle variazioni di pressione e della tensione di ossigeno e CO</a:t>
            </a:r>
            <a:r>
              <a:rPr lang="it-IT" altLang="it-IT" sz="2600" i="0" baseline="-25000" dirty="0">
                <a:solidFill>
                  <a:schemeClr val="tx1"/>
                </a:solidFill>
                <a:latin typeface="Comic Sans MS" panose="030F0902030302020204" pitchFamily="66" charset="0"/>
              </a:rPr>
              <a:t>2 </a:t>
            </a:r>
            <a:r>
              <a:rPr lang="it-IT" altLang="it-IT" sz="2600" i="0" dirty="0">
                <a:solidFill>
                  <a:schemeClr val="tx1"/>
                </a:solidFill>
                <a:latin typeface="Comic Sans MS" panose="030F0902030302020204" pitchFamily="66" charset="0"/>
              </a:rPr>
              <a:t> (NUCLEO DEL TRATTO SOLITARIO) </a:t>
            </a:r>
          </a:p>
          <a:p>
            <a:pPr marL="342900" indent="-330200" algn="l" hangingPunct="1">
              <a:lnSpc>
                <a:spcPct val="90000"/>
              </a:lnSpc>
              <a:spcBef>
                <a:spcPts val="500"/>
              </a:spcBef>
              <a:buClrTx/>
              <a:buSzPct val="8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200" b="0" i="0" dirty="0">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EA7A0528-A6DE-0A41-B4A8-9DB5AAFC14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1361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287337" y="1772816"/>
            <a:ext cx="8569325" cy="1828800"/>
          </a:xfrm>
          <a:ln/>
        </p:spPr>
        <p:txBody>
          <a:bodyPr lIns="90000" tIns="46800" rIns="90000" bIns="46800" anchorCtr="1"/>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800" i="0" dirty="0">
                <a:solidFill>
                  <a:schemeClr val="tx1"/>
                </a:solidFill>
                <a:latin typeface="Chalkboard SE" panose="03050602040202020205" pitchFamily="66" charset="77"/>
              </a:rPr>
              <a:t>NERVI  CRANICI</a:t>
            </a:r>
            <a:br>
              <a:rPr lang="it-IT" altLang="it-IT" sz="4800" i="0" dirty="0">
                <a:solidFill>
                  <a:schemeClr val="tx1"/>
                </a:solidFill>
                <a:latin typeface="Chalkboard SE" panose="03050602040202020205" pitchFamily="66" charset="77"/>
              </a:rPr>
            </a:br>
            <a:r>
              <a:rPr lang="it-IT" altLang="it-IT" sz="4800" i="0" dirty="0">
                <a:solidFill>
                  <a:schemeClr val="tx1"/>
                </a:solidFill>
                <a:latin typeface="Chalkboard SE" panose="03050602040202020205" pitchFamily="66" charset="77"/>
              </a:rPr>
              <a:t>(Encefalici)</a:t>
            </a:r>
            <a:br>
              <a:rPr lang="it-IT" altLang="it-IT" sz="4800" i="0" dirty="0">
                <a:solidFill>
                  <a:schemeClr val="tx1"/>
                </a:solidFill>
                <a:latin typeface="Chalkboard SE" panose="03050602040202020205" pitchFamily="66" charset="77"/>
              </a:rPr>
            </a:br>
            <a:endParaRPr lang="it-IT" altLang="it-IT" sz="4800" i="0" dirty="0">
              <a:solidFill>
                <a:schemeClr val="tx1"/>
              </a:solidFill>
              <a:latin typeface="Chalkboard SE" panose="03050602040202020205" pitchFamily="66" charset="77"/>
            </a:endParaRPr>
          </a:p>
        </p:txBody>
      </p:sp>
      <p:sp>
        <p:nvSpPr>
          <p:cNvPr id="41986" name="Rectangle 2"/>
          <p:cNvSpPr>
            <a:spLocks noGrp="1" noChangeArrowheads="1"/>
          </p:cNvSpPr>
          <p:nvPr>
            <p:ph type="subTitle" idx="4294967295"/>
          </p:nvPr>
        </p:nvSpPr>
        <p:spPr bwMode="auto">
          <a:xfrm>
            <a:off x="1371600" y="3886200"/>
            <a:ext cx="6400800" cy="1752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marL="0" indent="0" algn="ctr" hangingPunct="1">
              <a:lnSpc>
                <a:spcPct val="100000"/>
              </a:lnSpc>
              <a:spcBef>
                <a:spcPts val="800"/>
              </a:spcBef>
              <a:buClrTx/>
              <a:buSzPct val="80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400">
                <a:solidFill>
                  <a:srgbClr val="FFFFFF"/>
                </a:solidFill>
                <a:latin typeface="Times New Roman" panose="02020603050405020304" pitchFamily="18" charset="0"/>
              </a:rPr>
              <a:t>Tronco  Encefalico</a:t>
            </a:r>
          </a:p>
        </p:txBody>
      </p:sp>
      <p:pic>
        <p:nvPicPr>
          <p:cNvPr id="2" name="Audio 1">
            <a:hlinkClick r:id="" action="ppaction://media"/>
            <a:extLst>
              <a:ext uri="{FF2B5EF4-FFF2-40B4-BE49-F238E27FC236}">
                <a16:creationId xmlns:a16="http://schemas.microsoft.com/office/drawing/2014/main" id="{E2904672-6429-0E47-8BE0-6ADCA83C26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824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40"/>
          <p:cNvSpPr/>
          <p:nvPr/>
        </p:nvSpPr>
        <p:spPr>
          <a:xfrm>
            <a:off x="491133" y="6467326"/>
            <a:ext cx="8304609" cy="2163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4" defTabSz="321457">
              <a:defRPr sz="1800"/>
            </a:pPr>
            <a:r>
              <a:rPr sz="703">
                <a:latin typeface="+mj-lt"/>
                <a:ea typeface="+mj-ea"/>
                <a:cs typeface="+mj-cs"/>
                <a:sym typeface="Helvetica"/>
              </a:rPr>
              <a:t>K.L. Moore, A.F. Dalley, A.M.R. Agur                                                                      </a:t>
            </a:r>
            <a:r>
              <a:rPr sz="703" b="1">
                <a:latin typeface="+mj-lt"/>
                <a:ea typeface="+mj-ea"/>
                <a:cs typeface="+mj-cs"/>
                <a:sym typeface="Helvetica"/>
              </a:rPr>
              <a:t>Anatomia umana a orientamento clinico </a:t>
            </a:r>
            <a:r>
              <a:rPr sz="703">
                <a:latin typeface="+mj-lt"/>
                <a:ea typeface="+mj-ea"/>
                <a:cs typeface="+mj-cs"/>
                <a:sym typeface="Helvetica"/>
              </a:rPr>
              <a:t>                                                          Copyright 2015 C.E.A. Casa Editrice Ambrosiana</a:t>
            </a:r>
          </a:p>
        </p:txBody>
      </p:sp>
      <p:pic>
        <p:nvPicPr>
          <p:cNvPr id="41" name="image1.png"/>
          <p:cNvPicPr/>
          <p:nvPr/>
        </p:nvPicPr>
        <p:blipFill>
          <a:blip r:embed="rId4">
            <a:extLst/>
          </a:blip>
          <a:stretch>
            <a:fillRect/>
          </a:stretch>
        </p:blipFill>
        <p:spPr>
          <a:xfrm>
            <a:off x="0" y="0"/>
            <a:ext cx="9144000" cy="6858000"/>
          </a:xfrm>
          <a:prstGeom prst="rect">
            <a:avLst/>
          </a:prstGeom>
          <a:ln w="12700">
            <a:miter lim="400000"/>
          </a:ln>
        </p:spPr>
      </p:pic>
      <p:sp>
        <p:nvSpPr>
          <p:cNvPr id="3" name="CasellaDiTesto 2">
            <a:extLst>
              <a:ext uri="{FF2B5EF4-FFF2-40B4-BE49-F238E27FC236}">
                <a16:creationId xmlns:a16="http://schemas.microsoft.com/office/drawing/2014/main" id="{40608A5E-9B2E-3B46-A4BD-4BEEA07A02EE}"/>
              </a:ext>
            </a:extLst>
          </p:cNvPr>
          <p:cNvSpPr txBox="1"/>
          <p:nvPr/>
        </p:nvSpPr>
        <p:spPr>
          <a:xfrm>
            <a:off x="3959647" y="1037209"/>
            <a:ext cx="1008112" cy="246221"/>
          </a:xfrm>
          <a:prstGeom prst="rect">
            <a:avLst/>
          </a:prstGeom>
          <a:noFill/>
        </p:spPr>
        <p:txBody>
          <a:bodyPr wrap="square" rtlCol="0">
            <a:spAutoFit/>
          </a:bodyPr>
          <a:lstStyle/>
          <a:p>
            <a:r>
              <a:rPr lang="it-IT" sz="1000" b="1" dirty="0">
                <a:solidFill>
                  <a:schemeClr val="tx1"/>
                </a:solidFill>
              </a:rPr>
              <a:t>Sensoriale</a:t>
            </a:r>
          </a:p>
        </p:txBody>
      </p:sp>
      <p:sp>
        <p:nvSpPr>
          <p:cNvPr id="6" name="CasellaDiTesto 5">
            <a:extLst>
              <a:ext uri="{FF2B5EF4-FFF2-40B4-BE49-F238E27FC236}">
                <a16:creationId xmlns:a16="http://schemas.microsoft.com/office/drawing/2014/main" id="{E074B124-5AA5-BA43-9528-9D86F4FC2EFA}"/>
              </a:ext>
            </a:extLst>
          </p:cNvPr>
          <p:cNvSpPr txBox="1"/>
          <p:nvPr/>
        </p:nvSpPr>
        <p:spPr>
          <a:xfrm>
            <a:off x="5139428" y="949516"/>
            <a:ext cx="864096" cy="246221"/>
          </a:xfrm>
          <a:prstGeom prst="rect">
            <a:avLst/>
          </a:prstGeom>
          <a:noFill/>
        </p:spPr>
        <p:txBody>
          <a:bodyPr wrap="square" rtlCol="0">
            <a:spAutoFit/>
          </a:bodyPr>
          <a:lstStyle/>
          <a:p>
            <a:r>
              <a:rPr lang="it-IT" sz="1000" b="1" dirty="0">
                <a:solidFill>
                  <a:schemeClr val="tx1"/>
                </a:solidFill>
              </a:rPr>
              <a:t>Sensoriale</a:t>
            </a:r>
          </a:p>
        </p:txBody>
      </p:sp>
      <p:sp>
        <p:nvSpPr>
          <p:cNvPr id="9" name="CasellaDiTesto 8">
            <a:extLst>
              <a:ext uri="{FF2B5EF4-FFF2-40B4-BE49-F238E27FC236}">
                <a16:creationId xmlns:a16="http://schemas.microsoft.com/office/drawing/2014/main" id="{09A866A6-5F6C-EB43-8DBB-57E9E8B48F9C}"/>
              </a:ext>
            </a:extLst>
          </p:cNvPr>
          <p:cNvSpPr txBox="1"/>
          <p:nvPr/>
        </p:nvSpPr>
        <p:spPr>
          <a:xfrm>
            <a:off x="8172400" y="4365104"/>
            <a:ext cx="864096" cy="246221"/>
          </a:xfrm>
          <a:prstGeom prst="rect">
            <a:avLst/>
          </a:prstGeom>
          <a:noFill/>
        </p:spPr>
        <p:txBody>
          <a:bodyPr wrap="square" rtlCol="0">
            <a:spAutoFit/>
          </a:bodyPr>
          <a:lstStyle/>
          <a:p>
            <a:r>
              <a:rPr lang="it-IT" sz="1000" b="1" dirty="0">
                <a:solidFill>
                  <a:schemeClr val="tx1"/>
                </a:solidFill>
              </a:rPr>
              <a:t>Sensoriale</a:t>
            </a:r>
          </a:p>
        </p:txBody>
      </p:sp>
      <p:sp>
        <p:nvSpPr>
          <p:cNvPr id="4" name="Rettangolo 3">
            <a:extLst>
              <a:ext uri="{FF2B5EF4-FFF2-40B4-BE49-F238E27FC236}">
                <a16:creationId xmlns:a16="http://schemas.microsoft.com/office/drawing/2014/main" id="{B55B3AAC-42C4-AA44-B3C1-F16FC59BA342}"/>
              </a:ext>
            </a:extLst>
          </p:cNvPr>
          <p:cNvSpPr/>
          <p:nvPr/>
        </p:nvSpPr>
        <p:spPr bwMode="auto">
          <a:xfrm>
            <a:off x="3995365" y="919132"/>
            <a:ext cx="648072" cy="10731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11" name="Rettangolo 10">
            <a:extLst>
              <a:ext uri="{FF2B5EF4-FFF2-40B4-BE49-F238E27FC236}">
                <a16:creationId xmlns:a16="http://schemas.microsoft.com/office/drawing/2014/main" id="{5D84D274-9FBA-9B47-AC17-A88FEB8E4133}"/>
              </a:ext>
            </a:extLst>
          </p:cNvPr>
          <p:cNvSpPr/>
          <p:nvPr/>
        </p:nvSpPr>
        <p:spPr bwMode="auto">
          <a:xfrm>
            <a:off x="5247440" y="878145"/>
            <a:ext cx="648072" cy="10731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12" name="Rettangolo 11">
            <a:extLst>
              <a:ext uri="{FF2B5EF4-FFF2-40B4-BE49-F238E27FC236}">
                <a16:creationId xmlns:a16="http://schemas.microsoft.com/office/drawing/2014/main" id="{70DCF8F1-B60C-5049-9975-CC98ABCDE67D}"/>
              </a:ext>
            </a:extLst>
          </p:cNvPr>
          <p:cNvSpPr/>
          <p:nvPr/>
        </p:nvSpPr>
        <p:spPr bwMode="auto">
          <a:xfrm>
            <a:off x="6003524" y="3321685"/>
            <a:ext cx="648072" cy="4571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13" name="Rettangolo 12">
            <a:extLst>
              <a:ext uri="{FF2B5EF4-FFF2-40B4-BE49-F238E27FC236}">
                <a16:creationId xmlns:a16="http://schemas.microsoft.com/office/drawing/2014/main" id="{E019E57A-77DE-684F-A133-DBA9F0B891D5}"/>
              </a:ext>
            </a:extLst>
          </p:cNvPr>
          <p:cNvSpPr/>
          <p:nvPr/>
        </p:nvSpPr>
        <p:spPr bwMode="auto">
          <a:xfrm>
            <a:off x="7236296" y="4365103"/>
            <a:ext cx="648072" cy="7788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15" name="Rettangolo 14">
            <a:extLst>
              <a:ext uri="{FF2B5EF4-FFF2-40B4-BE49-F238E27FC236}">
                <a16:creationId xmlns:a16="http://schemas.microsoft.com/office/drawing/2014/main" id="{552E9AEE-25E1-4D40-8954-7ABB11D51BF0}"/>
              </a:ext>
            </a:extLst>
          </p:cNvPr>
          <p:cNvSpPr/>
          <p:nvPr/>
        </p:nvSpPr>
        <p:spPr bwMode="auto">
          <a:xfrm>
            <a:off x="7050944" y="4617324"/>
            <a:ext cx="648072" cy="17982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17" name="CasellaDiTesto 16">
            <a:extLst>
              <a:ext uri="{FF2B5EF4-FFF2-40B4-BE49-F238E27FC236}">
                <a16:creationId xmlns:a16="http://schemas.microsoft.com/office/drawing/2014/main" id="{B7F67B5D-BA9D-3B41-91B0-48A724CC4FC0}"/>
              </a:ext>
            </a:extLst>
          </p:cNvPr>
          <p:cNvSpPr txBox="1"/>
          <p:nvPr/>
        </p:nvSpPr>
        <p:spPr>
          <a:xfrm>
            <a:off x="8279904" y="6281499"/>
            <a:ext cx="864096" cy="400110"/>
          </a:xfrm>
          <a:prstGeom prst="rect">
            <a:avLst/>
          </a:prstGeom>
          <a:noFill/>
        </p:spPr>
        <p:txBody>
          <a:bodyPr wrap="square" rtlCol="0">
            <a:spAutoFit/>
          </a:bodyPr>
          <a:lstStyle/>
          <a:p>
            <a:pPr algn="ctr"/>
            <a:r>
              <a:rPr lang="it-IT" sz="1000" b="1" dirty="0">
                <a:solidFill>
                  <a:schemeClr val="tx1"/>
                </a:solidFill>
              </a:rPr>
              <a:t>e Sensoriale</a:t>
            </a:r>
          </a:p>
        </p:txBody>
      </p:sp>
      <p:sp>
        <p:nvSpPr>
          <p:cNvPr id="18" name="CasellaDiTesto 17">
            <a:extLst>
              <a:ext uri="{FF2B5EF4-FFF2-40B4-BE49-F238E27FC236}">
                <a16:creationId xmlns:a16="http://schemas.microsoft.com/office/drawing/2014/main" id="{C4F8EA7B-A555-5C46-92B8-4FE21F97653E}"/>
              </a:ext>
            </a:extLst>
          </p:cNvPr>
          <p:cNvSpPr txBox="1"/>
          <p:nvPr/>
        </p:nvSpPr>
        <p:spPr>
          <a:xfrm>
            <a:off x="5076056" y="6647723"/>
            <a:ext cx="940756" cy="246221"/>
          </a:xfrm>
          <a:prstGeom prst="rect">
            <a:avLst/>
          </a:prstGeom>
          <a:noFill/>
        </p:spPr>
        <p:txBody>
          <a:bodyPr wrap="square" rtlCol="0">
            <a:spAutoFit/>
          </a:bodyPr>
          <a:lstStyle/>
          <a:p>
            <a:r>
              <a:rPr lang="it-IT" sz="1000" b="1" dirty="0">
                <a:solidFill>
                  <a:schemeClr val="tx1"/>
                </a:solidFill>
              </a:rPr>
              <a:t>e Sensoriale</a:t>
            </a:r>
          </a:p>
        </p:txBody>
      </p:sp>
      <p:sp>
        <p:nvSpPr>
          <p:cNvPr id="20" name="CasellaDiTesto 19">
            <a:extLst>
              <a:ext uri="{FF2B5EF4-FFF2-40B4-BE49-F238E27FC236}">
                <a16:creationId xmlns:a16="http://schemas.microsoft.com/office/drawing/2014/main" id="{D78442C8-9610-164E-B8FD-9E650D210EF3}"/>
              </a:ext>
            </a:extLst>
          </p:cNvPr>
          <p:cNvSpPr txBox="1"/>
          <p:nvPr/>
        </p:nvSpPr>
        <p:spPr>
          <a:xfrm>
            <a:off x="8279508" y="3118835"/>
            <a:ext cx="864096" cy="246221"/>
          </a:xfrm>
          <a:prstGeom prst="rect">
            <a:avLst/>
          </a:prstGeom>
          <a:noFill/>
        </p:spPr>
        <p:txBody>
          <a:bodyPr wrap="square" rtlCol="0">
            <a:spAutoFit/>
          </a:bodyPr>
          <a:lstStyle/>
          <a:p>
            <a:r>
              <a:rPr lang="it-IT" sz="1000" b="1" dirty="0">
                <a:solidFill>
                  <a:schemeClr val="tx1"/>
                </a:solidFill>
              </a:rPr>
              <a:t>Sensoriale</a:t>
            </a:r>
          </a:p>
        </p:txBody>
      </p:sp>
      <p:pic>
        <p:nvPicPr>
          <p:cNvPr id="5" name="Audio 4">
            <a:hlinkClick r:id="" action="ppaction://media"/>
            <a:extLst>
              <a:ext uri="{FF2B5EF4-FFF2-40B4-BE49-F238E27FC236}">
                <a16:creationId xmlns:a16="http://schemas.microsoft.com/office/drawing/2014/main" id="{2E033B0A-A97E-F74E-9F05-B23830B245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00565252"/>
      </p:ext>
    </p:extLst>
  </p:cSld>
  <p:clrMapOvr>
    <a:masterClrMapping/>
  </p:clrMapOvr>
  <p:transition spd="med" advTm="404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5013EF-A163-A843-A03F-54BF4A6A469D}"/>
              </a:ext>
            </a:extLst>
          </p:cNvPr>
          <p:cNvSpPr>
            <a:spLocks noGrp="1"/>
          </p:cNvSpPr>
          <p:nvPr>
            <p:ph type="title"/>
          </p:nvPr>
        </p:nvSpPr>
        <p:spPr>
          <a:xfrm>
            <a:off x="518889" y="-312338"/>
            <a:ext cx="8213725" cy="1425575"/>
          </a:xfrm>
        </p:spPr>
        <p:txBody>
          <a:bodyPr/>
          <a:lstStyle/>
          <a:p>
            <a:r>
              <a:rPr lang="it-IT" sz="3200" i="0" dirty="0">
                <a:solidFill>
                  <a:schemeClr val="tx1"/>
                </a:solidFill>
                <a:latin typeface="Gurmukhi MN" panose="02020600050405020304" pitchFamily="18" charset="0"/>
                <a:cs typeface="Gurmukhi MN" panose="02020600050405020304" pitchFamily="18" charset="0"/>
              </a:rPr>
              <a:t>FIBRE AFFERENTI dei NERVI CRANICI</a:t>
            </a:r>
          </a:p>
        </p:txBody>
      </p:sp>
      <p:sp>
        <p:nvSpPr>
          <p:cNvPr id="3" name="Segnaposto contenuto 2">
            <a:extLst>
              <a:ext uri="{FF2B5EF4-FFF2-40B4-BE49-F238E27FC236}">
                <a16:creationId xmlns:a16="http://schemas.microsoft.com/office/drawing/2014/main" id="{C6F06B11-6952-B246-88D5-9C0708282B94}"/>
              </a:ext>
            </a:extLst>
          </p:cNvPr>
          <p:cNvSpPr>
            <a:spLocks noGrp="1"/>
          </p:cNvSpPr>
          <p:nvPr>
            <p:ph idx="1"/>
          </p:nvPr>
        </p:nvSpPr>
        <p:spPr>
          <a:xfrm>
            <a:off x="323527" y="692696"/>
            <a:ext cx="8712969" cy="5733256"/>
          </a:xfrm>
        </p:spPr>
        <p:txBody>
          <a:bodyPr/>
          <a:lstStyle/>
          <a:p>
            <a:r>
              <a:rPr lang="it-IT" sz="2500" b="1" dirty="0">
                <a:solidFill>
                  <a:schemeClr val="tx1"/>
                </a:solidFill>
                <a:latin typeface="Comic Sans MS" panose="030F0902030302020204" pitchFamily="66" charset="0"/>
              </a:rPr>
              <a:t>Veicolano informazioni SENSITIVE e SENSORIALI al SNC</a:t>
            </a:r>
          </a:p>
          <a:p>
            <a:r>
              <a:rPr lang="it-IT" sz="2500" b="1" dirty="0">
                <a:solidFill>
                  <a:schemeClr val="tx1"/>
                </a:solidFill>
                <a:latin typeface="Comic Sans MS" panose="030F0902030302020204" pitchFamily="66" charset="0"/>
              </a:rPr>
              <a:t>FIBRE AFFERENTI SOMATICHE:</a:t>
            </a:r>
          </a:p>
          <a:p>
            <a:pPr>
              <a:buFontTx/>
              <a:buChar char="-"/>
            </a:pPr>
            <a:r>
              <a:rPr lang="it-IT" sz="2500" b="1" dirty="0">
                <a:solidFill>
                  <a:schemeClr val="tx1"/>
                </a:solidFill>
                <a:latin typeface="Comic Sans MS" panose="030F0902030302020204" pitchFamily="66" charset="0"/>
              </a:rPr>
              <a:t>GENERALI (Sensitive): per la SENSIBILITA’ GENERALE</a:t>
            </a:r>
          </a:p>
          <a:p>
            <a:pPr>
              <a:buFontTx/>
              <a:buChar char="-"/>
            </a:pPr>
            <a:r>
              <a:rPr lang="it-IT" sz="2500" b="1" dirty="0">
                <a:solidFill>
                  <a:schemeClr val="tx1"/>
                </a:solidFill>
                <a:latin typeface="Comic Sans MS" panose="030F0902030302020204" pitchFamily="66" charset="0"/>
              </a:rPr>
              <a:t>SPECIALI (Sensoriali): Vista, Udito, Equilibrio</a:t>
            </a:r>
          </a:p>
          <a:p>
            <a:pPr>
              <a:buFontTx/>
              <a:buChar char="-"/>
            </a:pPr>
            <a:endParaRPr lang="it-IT" sz="2500" b="1" dirty="0">
              <a:solidFill>
                <a:schemeClr val="tx1"/>
              </a:solidFill>
              <a:latin typeface="Comic Sans MS" panose="030F0902030302020204" pitchFamily="66" charset="0"/>
            </a:endParaRPr>
          </a:p>
          <a:p>
            <a:pPr marL="0" indent="0"/>
            <a:r>
              <a:rPr lang="it-IT" sz="2500" b="1" dirty="0">
                <a:solidFill>
                  <a:schemeClr val="tx1"/>
                </a:solidFill>
                <a:latin typeface="Comic Sans MS" panose="030F0902030302020204" pitchFamily="66" charset="0"/>
              </a:rPr>
              <a:t>FIBRE AFFERENTI VISCERALI:</a:t>
            </a:r>
          </a:p>
          <a:p>
            <a:pPr marL="0" indent="0"/>
            <a:r>
              <a:rPr lang="it-IT" sz="2500" b="1" dirty="0">
                <a:solidFill>
                  <a:schemeClr val="tx1"/>
                </a:solidFill>
                <a:latin typeface="Comic Sans MS" panose="030F0902030302020204" pitchFamily="66" charset="0"/>
              </a:rPr>
              <a:t>- GENERALI (Sensitive): per la SENSIBILITA’ GENERALE di Organi Viscerali (tra cui  Faringe e Laringe)</a:t>
            </a:r>
          </a:p>
          <a:p>
            <a:pPr marL="0" indent="0"/>
            <a:r>
              <a:rPr lang="it-IT" sz="2500" b="1" dirty="0">
                <a:solidFill>
                  <a:schemeClr val="tx1"/>
                </a:solidFill>
                <a:latin typeface="Comic Sans MS" panose="030F0902030302020204" pitchFamily="66" charset="0"/>
              </a:rPr>
              <a:t>- SPECIALI (Sensoriali): Olfatto, Gusto</a:t>
            </a:r>
          </a:p>
        </p:txBody>
      </p:sp>
      <p:pic>
        <p:nvPicPr>
          <p:cNvPr id="4" name="Audio 3">
            <a:hlinkClick r:id="" action="ppaction://media"/>
            <a:extLst>
              <a:ext uri="{FF2B5EF4-FFF2-40B4-BE49-F238E27FC236}">
                <a16:creationId xmlns:a16="http://schemas.microsoft.com/office/drawing/2014/main" id="{228F2947-4D24-2549-9719-A91589F7F6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42831975"/>
      </p:ext>
    </p:extLst>
  </p:cSld>
  <p:clrMapOvr>
    <a:masterClrMapping/>
  </p:clrMapOvr>
  <mc:AlternateContent xmlns:mc="http://schemas.openxmlformats.org/markup-compatibility/2006">
    <mc:Choice xmlns:p14="http://schemas.microsoft.com/office/powerpoint/2010/main" Requires="p14">
      <p:transition spd="slow" p14:dur="2000" advTm="115385"/>
    </mc:Choice>
    <mc:Fallback>
      <p:transition spd="slow" advTm="115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5013EF-A163-A843-A03F-54BF4A6A469D}"/>
              </a:ext>
            </a:extLst>
          </p:cNvPr>
          <p:cNvSpPr>
            <a:spLocks noGrp="1"/>
          </p:cNvSpPr>
          <p:nvPr>
            <p:ph type="title"/>
          </p:nvPr>
        </p:nvSpPr>
        <p:spPr>
          <a:xfrm>
            <a:off x="518889" y="-312338"/>
            <a:ext cx="8213725" cy="1425575"/>
          </a:xfrm>
        </p:spPr>
        <p:txBody>
          <a:bodyPr/>
          <a:lstStyle/>
          <a:p>
            <a:r>
              <a:rPr lang="it-IT" sz="3200" i="0" dirty="0">
                <a:solidFill>
                  <a:schemeClr val="tx1"/>
                </a:solidFill>
                <a:latin typeface="Gurmukhi MN" panose="02020600050405020304" pitchFamily="18" charset="0"/>
                <a:cs typeface="Gurmukhi MN" panose="02020600050405020304" pitchFamily="18" charset="0"/>
              </a:rPr>
              <a:t>FIBRE EFFERENTI dei NERVI CRANICI</a:t>
            </a:r>
          </a:p>
        </p:txBody>
      </p:sp>
      <p:sp>
        <p:nvSpPr>
          <p:cNvPr id="3" name="Segnaposto contenuto 2">
            <a:extLst>
              <a:ext uri="{FF2B5EF4-FFF2-40B4-BE49-F238E27FC236}">
                <a16:creationId xmlns:a16="http://schemas.microsoft.com/office/drawing/2014/main" id="{C6F06B11-6952-B246-88D5-9C0708282B94}"/>
              </a:ext>
            </a:extLst>
          </p:cNvPr>
          <p:cNvSpPr>
            <a:spLocks noGrp="1"/>
          </p:cNvSpPr>
          <p:nvPr>
            <p:ph idx="1"/>
          </p:nvPr>
        </p:nvSpPr>
        <p:spPr>
          <a:xfrm>
            <a:off x="323527" y="692696"/>
            <a:ext cx="8568953" cy="5733256"/>
          </a:xfrm>
        </p:spPr>
        <p:txBody>
          <a:bodyPr/>
          <a:lstStyle/>
          <a:p>
            <a:r>
              <a:rPr lang="it-IT" sz="2500" b="1" dirty="0">
                <a:solidFill>
                  <a:schemeClr val="tx1"/>
                </a:solidFill>
                <a:latin typeface="Comic Sans MS" panose="030F0902030302020204" pitchFamily="66" charset="0"/>
              </a:rPr>
              <a:t>Veicolano stimolazioni MOTORIE ad Organi Effettori</a:t>
            </a:r>
          </a:p>
          <a:p>
            <a:endParaRPr lang="it-IT" sz="2500" b="1" dirty="0">
              <a:solidFill>
                <a:schemeClr val="tx1"/>
              </a:solidFill>
              <a:latin typeface="Comic Sans MS" panose="030F0902030302020204" pitchFamily="66" charset="0"/>
            </a:endParaRPr>
          </a:p>
          <a:p>
            <a:r>
              <a:rPr lang="it-IT" sz="2500" b="1" dirty="0">
                <a:solidFill>
                  <a:schemeClr val="tx1"/>
                </a:solidFill>
                <a:latin typeface="Comic Sans MS" panose="030F0902030302020204" pitchFamily="66" charset="0"/>
              </a:rPr>
              <a:t>FIBRE EFFERENTI SOMATICHE:</a:t>
            </a:r>
          </a:p>
          <a:p>
            <a:endParaRPr lang="it-IT" sz="2500" b="1" dirty="0">
              <a:solidFill>
                <a:schemeClr val="tx1"/>
              </a:solidFill>
              <a:latin typeface="Comic Sans MS" panose="030F0902030302020204" pitchFamily="66" charset="0"/>
            </a:endParaRPr>
          </a:p>
          <a:p>
            <a:pPr>
              <a:buFontTx/>
              <a:buChar char="-"/>
            </a:pPr>
            <a:r>
              <a:rPr lang="it-IT" sz="2500" b="1" dirty="0">
                <a:solidFill>
                  <a:schemeClr val="tx1"/>
                </a:solidFill>
                <a:latin typeface="Comic Sans MS" panose="030F0902030302020204" pitchFamily="66" charset="0"/>
              </a:rPr>
              <a:t>GENERALI: per la Motilità di Muscoli Scheletrici (Estrinseci del Globo Oculare e Muscoli della Lingua)</a:t>
            </a:r>
          </a:p>
          <a:p>
            <a:pPr marL="0" indent="0"/>
            <a:endParaRPr lang="it-IT" sz="2500" b="1" dirty="0">
              <a:solidFill>
                <a:schemeClr val="tx1"/>
              </a:solidFill>
              <a:latin typeface="Comic Sans MS" panose="030F0902030302020204" pitchFamily="66" charset="0"/>
            </a:endParaRPr>
          </a:p>
          <a:p>
            <a:pPr marL="0" indent="0"/>
            <a:r>
              <a:rPr lang="it-IT" sz="2500" b="1" dirty="0">
                <a:solidFill>
                  <a:schemeClr val="tx1"/>
                </a:solidFill>
                <a:latin typeface="Comic Sans MS" panose="030F0902030302020204" pitchFamily="66" charset="0"/>
              </a:rPr>
              <a:t>FIBRE EFFERENTI VISCERALI:</a:t>
            </a:r>
          </a:p>
          <a:p>
            <a:pPr marL="0" indent="0"/>
            <a:r>
              <a:rPr lang="it-IT" sz="2500" b="1" dirty="0">
                <a:solidFill>
                  <a:schemeClr val="tx1"/>
                </a:solidFill>
                <a:latin typeface="Comic Sans MS" panose="030F0902030302020204" pitchFamily="66" charset="0"/>
              </a:rPr>
              <a:t>- GENERALI: per la Motilità della Muscolatura Liscia e la Secrezione Ghiandolare</a:t>
            </a:r>
          </a:p>
          <a:p>
            <a:pPr marL="0" indent="0"/>
            <a:r>
              <a:rPr lang="it-IT" sz="2500" b="1" dirty="0">
                <a:solidFill>
                  <a:schemeClr val="tx1"/>
                </a:solidFill>
                <a:latin typeface="Comic Sans MS" panose="030F0902030302020204" pitchFamily="66" charset="0"/>
              </a:rPr>
              <a:t>- SPECIALI: per la Muscolatura (STRIATA SCHELETRICA) di Origine Branchiale (Muscoli Mimici, Masticatori, Faringe, Laringe)</a:t>
            </a:r>
          </a:p>
        </p:txBody>
      </p:sp>
      <p:pic>
        <p:nvPicPr>
          <p:cNvPr id="4" name="Audio 3">
            <a:hlinkClick r:id="" action="ppaction://media"/>
            <a:extLst>
              <a:ext uri="{FF2B5EF4-FFF2-40B4-BE49-F238E27FC236}">
                <a16:creationId xmlns:a16="http://schemas.microsoft.com/office/drawing/2014/main" id="{621EF9FF-7C91-DC49-8C1C-4A6AC89FF8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522988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B3F7FF-2136-FB40-B5EF-BE96CD39EF87}"/>
              </a:ext>
            </a:extLst>
          </p:cNvPr>
          <p:cNvSpPr>
            <a:spLocks noGrp="1"/>
          </p:cNvSpPr>
          <p:nvPr>
            <p:ph type="title"/>
          </p:nvPr>
        </p:nvSpPr>
        <p:spPr>
          <a:xfrm>
            <a:off x="486241" y="22039"/>
            <a:ext cx="8213725" cy="1425575"/>
          </a:xfrm>
        </p:spPr>
        <p:txBody>
          <a:bodyPr/>
          <a:lstStyle/>
          <a:p>
            <a:r>
              <a:rPr lang="it-IT" sz="3200" b="1" dirty="0">
                <a:solidFill>
                  <a:schemeClr val="tx1"/>
                </a:solidFill>
                <a:latin typeface="Gurmukhi MN" panose="02020600050405020304" pitchFamily="18" charset="0"/>
                <a:cs typeface="Gurmukhi MN" panose="02020600050405020304" pitchFamily="18" charset="0"/>
              </a:rPr>
              <a:t>TRONCO  ENCEFALICO</a:t>
            </a:r>
          </a:p>
        </p:txBody>
      </p:sp>
      <p:sp>
        <p:nvSpPr>
          <p:cNvPr id="3" name="Segnaposto contenuto 2">
            <a:extLst>
              <a:ext uri="{FF2B5EF4-FFF2-40B4-BE49-F238E27FC236}">
                <a16:creationId xmlns:a16="http://schemas.microsoft.com/office/drawing/2014/main" id="{04354C53-4447-974B-8223-D6AAD737CE43}"/>
              </a:ext>
            </a:extLst>
          </p:cNvPr>
          <p:cNvSpPr>
            <a:spLocks noGrp="1"/>
          </p:cNvSpPr>
          <p:nvPr>
            <p:ph idx="1"/>
          </p:nvPr>
        </p:nvSpPr>
        <p:spPr>
          <a:xfrm>
            <a:off x="486241" y="1196752"/>
            <a:ext cx="8334232" cy="5661248"/>
          </a:xfrm>
        </p:spPr>
        <p:txBody>
          <a:bodyPr/>
          <a:lstStyle/>
          <a:p>
            <a:r>
              <a:rPr lang="it-IT" dirty="0">
                <a:solidFill>
                  <a:schemeClr val="tx1"/>
                </a:solidFill>
                <a:latin typeface="Copperplate Gothic Bold" panose="020E0705020206020404" pitchFamily="34" charset="77"/>
              </a:rPr>
              <a:t>È la porzione più caudale dell’ Encefalo, localizzato nella Fossa </a:t>
            </a:r>
            <a:r>
              <a:rPr lang="it-IT" dirty="0" err="1">
                <a:solidFill>
                  <a:schemeClr val="tx1"/>
                </a:solidFill>
                <a:latin typeface="Copperplate Gothic Bold" panose="020E0705020206020404" pitchFamily="34" charset="77"/>
              </a:rPr>
              <a:t>Neurocranica</a:t>
            </a:r>
            <a:r>
              <a:rPr lang="it-IT" dirty="0">
                <a:solidFill>
                  <a:schemeClr val="tx1"/>
                </a:solidFill>
                <a:latin typeface="Copperplate Gothic Bold" panose="020E0705020206020404" pitchFamily="34" charset="77"/>
              </a:rPr>
              <a:t> Posteriore, anteriormente al cervelletto.</a:t>
            </a:r>
          </a:p>
          <a:p>
            <a:r>
              <a:rPr lang="it-IT" dirty="0">
                <a:solidFill>
                  <a:schemeClr val="tx1"/>
                </a:solidFill>
                <a:latin typeface="Copperplate Gothic Bold" panose="020E0705020206020404" pitchFamily="34" charset="77"/>
              </a:rPr>
              <a:t>Consta di TRE porzioni che, in senso CAUDO-ROSTRALE, sono:</a:t>
            </a:r>
          </a:p>
          <a:p>
            <a:pPr marL="457200" indent="-457200">
              <a:buFontTx/>
              <a:buChar char="-"/>
            </a:pPr>
            <a:r>
              <a:rPr lang="it-IT" dirty="0">
                <a:solidFill>
                  <a:schemeClr val="tx1"/>
                </a:solidFill>
                <a:latin typeface="Copperplate Gothic Bold" panose="020E0705020206020404" pitchFamily="34" charset="77"/>
              </a:rPr>
              <a:t>BULBO o MIDOLLO ALLUNGATO</a:t>
            </a:r>
          </a:p>
          <a:p>
            <a:pPr marL="457200" indent="-457200">
              <a:buFontTx/>
              <a:buChar char="-"/>
            </a:pPr>
            <a:r>
              <a:rPr lang="it-IT" dirty="0">
                <a:solidFill>
                  <a:schemeClr val="tx1"/>
                </a:solidFill>
                <a:latin typeface="Copperplate Gothic Bold" panose="020E0705020206020404" pitchFamily="34" charset="77"/>
              </a:rPr>
              <a:t>PONTE</a:t>
            </a:r>
          </a:p>
          <a:p>
            <a:pPr marL="457200" indent="-457200">
              <a:buFontTx/>
              <a:buChar char="-"/>
            </a:pPr>
            <a:r>
              <a:rPr lang="it-IT" dirty="0">
                <a:solidFill>
                  <a:schemeClr val="tx1"/>
                </a:solidFill>
                <a:latin typeface="Copperplate Gothic Bold" panose="020E0705020206020404" pitchFamily="34" charset="77"/>
              </a:rPr>
              <a:t>MESENCEFALO</a:t>
            </a:r>
          </a:p>
          <a:p>
            <a:pPr marL="0" indent="0"/>
            <a:r>
              <a:rPr lang="it-IT" dirty="0">
                <a:solidFill>
                  <a:schemeClr val="tx1"/>
                </a:solidFill>
                <a:latin typeface="Copperplate Gothic Bold" panose="020E0705020206020404" pitchFamily="34" charset="77"/>
              </a:rPr>
              <a:t>Il Limite Inferiore può essere localizzato a livello del Grande Foro Occipitale, quello superiore non è ben definibile in relazione al soprastante Diencefalo. </a:t>
            </a:r>
          </a:p>
        </p:txBody>
      </p:sp>
      <p:pic>
        <p:nvPicPr>
          <p:cNvPr id="4" name="Audio 3">
            <a:hlinkClick r:id="" action="ppaction://media"/>
            <a:extLst>
              <a:ext uri="{FF2B5EF4-FFF2-40B4-BE49-F238E27FC236}">
                <a16:creationId xmlns:a16="http://schemas.microsoft.com/office/drawing/2014/main" id="{E3345C0F-3656-FC42-948F-BBA6199202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61075010"/>
      </p:ext>
    </p:extLst>
  </p:cSld>
  <p:clrMapOvr>
    <a:masterClrMapping/>
  </p:clrMapOvr>
  <mc:AlternateContent xmlns:mc="http://schemas.openxmlformats.org/markup-compatibility/2006">
    <mc:Choice xmlns:p14="http://schemas.microsoft.com/office/powerpoint/2010/main" Requires="p14">
      <p:transition spd="slow" p14:dur="2000" advTm="7529"/>
    </mc:Choice>
    <mc:Fallback>
      <p:transition spd="slow" advTm="7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Shape 40"/>
          <p:cNvSpPr/>
          <p:nvPr/>
        </p:nvSpPr>
        <p:spPr>
          <a:xfrm>
            <a:off x="491133" y="6467326"/>
            <a:ext cx="8304609" cy="2163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4" defTabSz="321457">
              <a:defRPr sz="1800"/>
            </a:pPr>
            <a:r>
              <a:rPr sz="703">
                <a:latin typeface="+mj-lt"/>
                <a:ea typeface="+mj-ea"/>
                <a:cs typeface="+mj-cs"/>
                <a:sym typeface="Helvetica"/>
              </a:rPr>
              <a:t>K.L. Moore, A.F. Dalley, A.M.R. Agur                                                                      </a:t>
            </a:r>
            <a:r>
              <a:rPr sz="703" b="1">
                <a:latin typeface="+mj-lt"/>
                <a:ea typeface="+mj-ea"/>
                <a:cs typeface="+mj-cs"/>
                <a:sym typeface="Helvetica"/>
              </a:rPr>
              <a:t>Anatomia umana a orientamento clinico </a:t>
            </a:r>
            <a:r>
              <a:rPr sz="703">
                <a:latin typeface="+mj-lt"/>
                <a:ea typeface="+mj-ea"/>
                <a:cs typeface="+mj-cs"/>
                <a:sym typeface="Helvetica"/>
              </a:rPr>
              <a:t>                                                          Copyright 2015 C.E.A. Casa Editrice Ambrosiana</a:t>
            </a:r>
          </a:p>
        </p:txBody>
      </p:sp>
      <p:pic>
        <p:nvPicPr>
          <p:cNvPr id="41" name="image1.png"/>
          <p:cNvPicPr/>
          <p:nvPr/>
        </p:nvPicPr>
        <p:blipFill>
          <a:blip r:embed="rId4">
            <a:extLst/>
          </a:blip>
          <a:stretch>
            <a:fillRect/>
          </a:stretch>
        </p:blipFill>
        <p:spPr>
          <a:xfrm>
            <a:off x="0" y="0"/>
            <a:ext cx="9144000" cy="6858000"/>
          </a:xfrm>
          <a:prstGeom prst="rect">
            <a:avLst/>
          </a:prstGeom>
          <a:ln w="12700">
            <a:miter lim="400000"/>
          </a:ln>
        </p:spPr>
      </p:pic>
      <p:sp>
        <p:nvSpPr>
          <p:cNvPr id="3" name="CasellaDiTesto 2">
            <a:extLst>
              <a:ext uri="{FF2B5EF4-FFF2-40B4-BE49-F238E27FC236}">
                <a16:creationId xmlns:a16="http://schemas.microsoft.com/office/drawing/2014/main" id="{40608A5E-9B2E-3B46-A4BD-4BEEA07A02EE}"/>
              </a:ext>
            </a:extLst>
          </p:cNvPr>
          <p:cNvSpPr txBox="1"/>
          <p:nvPr/>
        </p:nvSpPr>
        <p:spPr>
          <a:xfrm>
            <a:off x="3959647" y="1037209"/>
            <a:ext cx="1008112" cy="246221"/>
          </a:xfrm>
          <a:prstGeom prst="rect">
            <a:avLst/>
          </a:prstGeom>
          <a:noFill/>
        </p:spPr>
        <p:txBody>
          <a:bodyPr wrap="square" rtlCol="0">
            <a:spAutoFit/>
          </a:bodyPr>
          <a:lstStyle/>
          <a:p>
            <a:r>
              <a:rPr lang="it-IT" sz="1000" b="1" dirty="0">
                <a:solidFill>
                  <a:schemeClr val="tx1"/>
                </a:solidFill>
              </a:rPr>
              <a:t>Sensoriale</a:t>
            </a:r>
          </a:p>
        </p:txBody>
      </p:sp>
      <p:sp>
        <p:nvSpPr>
          <p:cNvPr id="6" name="CasellaDiTesto 5">
            <a:extLst>
              <a:ext uri="{FF2B5EF4-FFF2-40B4-BE49-F238E27FC236}">
                <a16:creationId xmlns:a16="http://schemas.microsoft.com/office/drawing/2014/main" id="{E074B124-5AA5-BA43-9528-9D86F4FC2EFA}"/>
              </a:ext>
            </a:extLst>
          </p:cNvPr>
          <p:cNvSpPr txBox="1"/>
          <p:nvPr/>
        </p:nvSpPr>
        <p:spPr>
          <a:xfrm>
            <a:off x="5139428" y="949516"/>
            <a:ext cx="864096" cy="246221"/>
          </a:xfrm>
          <a:prstGeom prst="rect">
            <a:avLst/>
          </a:prstGeom>
          <a:noFill/>
        </p:spPr>
        <p:txBody>
          <a:bodyPr wrap="square" rtlCol="0">
            <a:spAutoFit/>
          </a:bodyPr>
          <a:lstStyle/>
          <a:p>
            <a:r>
              <a:rPr lang="it-IT" sz="1000" b="1" dirty="0">
                <a:solidFill>
                  <a:schemeClr val="tx1"/>
                </a:solidFill>
              </a:rPr>
              <a:t>Sensoriale</a:t>
            </a:r>
          </a:p>
        </p:txBody>
      </p:sp>
      <p:sp>
        <p:nvSpPr>
          <p:cNvPr id="9" name="CasellaDiTesto 8">
            <a:extLst>
              <a:ext uri="{FF2B5EF4-FFF2-40B4-BE49-F238E27FC236}">
                <a16:creationId xmlns:a16="http://schemas.microsoft.com/office/drawing/2014/main" id="{09A866A6-5F6C-EB43-8DBB-57E9E8B48F9C}"/>
              </a:ext>
            </a:extLst>
          </p:cNvPr>
          <p:cNvSpPr txBox="1"/>
          <p:nvPr/>
        </p:nvSpPr>
        <p:spPr>
          <a:xfrm>
            <a:off x="8172400" y="4365104"/>
            <a:ext cx="864096" cy="246221"/>
          </a:xfrm>
          <a:prstGeom prst="rect">
            <a:avLst/>
          </a:prstGeom>
          <a:noFill/>
        </p:spPr>
        <p:txBody>
          <a:bodyPr wrap="square" rtlCol="0">
            <a:spAutoFit/>
          </a:bodyPr>
          <a:lstStyle/>
          <a:p>
            <a:r>
              <a:rPr lang="it-IT" sz="1000" b="1" dirty="0">
                <a:solidFill>
                  <a:schemeClr val="tx1"/>
                </a:solidFill>
              </a:rPr>
              <a:t>Sensoriale</a:t>
            </a:r>
          </a:p>
        </p:txBody>
      </p:sp>
      <p:sp>
        <p:nvSpPr>
          <p:cNvPr id="4" name="Rettangolo 3">
            <a:extLst>
              <a:ext uri="{FF2B5EF4-FFF2-40B4-BE49-F238E27FC236}">
                <a16:creationId xmlns:a16="http://schemas.microsoft.com/office/drawing/2014/main" id="{B55B3AAC-42C4-AA44-B3C1-F16FC59BA342}"/>
              </a:ext>
            </a:extLst>
          </p:cNvPr>
          <p:cNvSpPr/>
          <p:nvPr/>
        </p:nvSpPr>
        <p:spPr bwMode="auto">
          <a:xfrm>
            <a:off x="3995365" y="919132"/>
            <a:ext cx="648072" cy="10731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11" name="Rettangolo 10">
            <a:extLst>
              <a:ext uri="{FF2B5EF4-FFF2-40B4-BE49-F238E27FC236}">
                <a16:creationId xmlns:a16="http://schemas.microsoft.com/office/drawing/2014/main" id="{5D84D274-9FBA-9B47-AC17-A88FEB8E4133}"/>
              </a:ext>
            </a:extLst>
          </p:cNvPr>
          <p:cNvSpPr/>
          <p:nvPr/>
        </p:nvSpPr>
        <p:spPr bwMode="auto">
          <a:xfrm>
            <a:off x="5247440" y="878145"/>
            <a:ext cx="648072" cy="10731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12" name="Rettangolo 11">
            <a:extLst>
              <a:ext uri="{FF2B5EF4-FFF2-40B4-BE49-F238E27FC236}">
                <a16:creationId xmlns:a16="http://schemas.microsoft.com/office/drawing/2014/main" id="{70DCF8F1-B60C-5049-9975-CC98ABCDE67D}"/>
              </a:ext>
            </a:extLst>
          </p:cNvPr>
          <p:cNvSpPr/>
          <p:nvPr/>
        </p:nvSpPr>
        <p:spPr bwMode="auto">
          <a:xfrm>
            <a:off x="6003524" y="3321685"/>
            <a:ext cx="648072" cy="4571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13" name="Rettangolo 12">
            <a:extLst>
              <a:ext uri="{FF2B5EF4-FFF2-40B4-BE49-F238E27FC236}">
                <a16:creationId xmlns:a16="http://schemas.microsoft.com/office/drawing/2014/main" id="{E019E57A-77DE-684F-A133-DBA9F0B891D5}"/>
              </a:ext>
            </a:extLst>
          </p:cNvPr>
          <p:cNvSpPr/>
          <p:nvPr/>
        </p:nvSpPr>
        <p:spPr bwMode="auto">
          <a:xfrm>
            <a:off x="7236296" y="4365103"/>
            <a:ext cx="648072" cy="7788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15" name="Rettangolo 14">
            <a:extLst>
              <a:ext uri="{FF2B5EF4-FFF2-40B4-BE49-F238E27FC236}">
                <a16:creationId xmlns:a16="http://schemas.microsoft.com/office/drawing/2014/main" id="{552E9AEE-25E1-4D40-8954-7ABB11D51BF0}"/>
              </a:ext>
            </a:extLst>
          </p:cNvPr>
          <p:cNvSpPr/>
          <p:nvPr/>
        </p:nvSpPr>
        <p:spPr bwMode="auto">
          <a:xfrm>
            <a:off x="7050944" y="4617324"/>
            <a:ext cx="648072" cy="17982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17" name="CasellaDiTesto 16">
            <a:extLst>
              <a:ext uri="{FF2B5EF4-FFF2-40B4-BE49-F238E27FC236}">
                <a16:creationId xmlns:a16="http://schemas.microsoft.com/office/drawing/2014/main" id="{B7F67B5D-BA9D-3B41-91B0-48A724CC4FC0}"/>
              </a:ext>
            </a:extLst>
          </p:cNvPr>
          <p:cNvSpPr txBox="1"/>
          <p:nvPr/>
        </p:nvSpPr>
        <p:spPr>
          <a:xfrm>
            <a:off x="8279904" y="6281499"/>
            <a:ext cx="864096" cy="400110"/>
          </a:xfrm>
          <a:prstGeom prst="rect">
            <a:avLst/>
          </a:prstGeom>
          <a:noFill/>
        </p:spPr>
        <p:txBody>
          <a:bodyPr wrap="square" rtlCol="0">
            <a:spAutoFit/>
          </a:bodyPr>
          <a:lstStyle/>
          <a:p>
            <a:pPr algn="ctr"/>
            <a:r>
              <a:rPr lang="it-IT" sz="1000" b="1" dirty="0">
                <a:solidFill>
                  <a:schemeClr val="tx1"/>
                </a:solidFill>
              </a:rPr>
              <a:t>e Sensoriale</a:t>
            </a:r>
          </a:p>
        </p:txBody>
      </p:sp>
      <p:sp>
        <p:nvSpPr>
          <p:cNvPr id="18" name="CasellaDiTesto 17">
            <a:extLst>
              <a:ext uri="{FF2B5EF4-FFF2-40B4-BE49-F238E27FC236}">
                <a16:creationId xmlns:a16="http://schemas.microsoft.com/office/drawing/2014/main" id="{C4F8EA7B-A555-5C46-92B8-4FE21F97653E}"/>
              </a:ext>
            </a:extLst>
          </p:cNvPr>
          <p:cNvSpPr txBox="1"/>
          <p:nvPr/>
        </p:nvSpPr>
        <p:spPr>
          <a:xfrm>
            <a:off x="5076056" y="6647723"/>
            <a:ext cx="940756" cy="246221"/>
          </a:xfrm>
          <a:prstGeom prst="rect">
            <a:avLst/>
          </a:prstGeom>
          <a:noFill/>
        </p:spPr>
        <p:txBody>
          <a:bodyPr wrap="square" rtlCol="0">
            <a:spAutoFit/>
          </a:bodyPr>
          <a:lstStyle/>
          <a:p>
            <a:r>
              <a:rPr lang="it-IT" sz="1000" b="1" dirty="0">
                <a:solidFill>
                  <a:schemeClr val="tx1"/>
                </a:solidFill>
              </a:rPr>
              <a:t>e Sensoriale</a:t>
            </a:r>
          </a:p>
        </p:txBody>
      </p:sp>
      <p:sp>
        <p:nvSpPr>
          <p:cNvPr id="20" name="CasellaDiTesto 19">
            <a:extLst>
              <a:ext uri="{FF2B5EF4-FFF2-40B4-BE49-F238E27FC236}">
                <a16:creationId xmlns:a16="http://schemas.microsoft.com/office/drawing/2014/main" id="{D78442C8-9610-164E-B8FD-9E650D210EF3}"/>
              </a:ext>
            </a:extLst>
          </p:cNvPr>
          <p:cNvSpPr txBox="1"/>
          <p:nvPr/>
        </p:nvSpPr>
        <p:spPr>
          <a:xfrm>
            <a:off x="8279508" y="3118835"/>
            <a:ext cx="864096" cy="246221"/>
          </a:xfrm>
          <a:prstGeom prst="rect">
            <a:avLst/>
          </a:prstGeom>
          <a:noFill/>
        </p:spPr>
        <p:txBody>
          <a:bodyPr wrap="square" rtlCol="0">
            <a:spAutoFit/>
          </a:bodyPr>
          <a:lstStyle/>
          <a:p>
            <a:r>
              <a:rPr lang="it-IT" sz="1000" b="1" dirty="0">
                <a:solidFill>
                  <a:schemeClr val="tx1"/>
                </a:solidFill>
              </a:rPr>
              <a:t>Sensoriale</a:t>
            </a:r>
          </a:p>
        </p:txBody>
      </p:sp>
      <p:sp>
        <p:nvSpPr>
          <p:cNvPr id="19" name="CasellaDiTesto 18">
            <a:extLst>
              <a:ext uri="{FF2B5EF4-FFF2-40B4-BE49-F238E27FC236}">
                <a16:creationId xmlns:a16="http://schemas.microsoft.com/office/drawing/2014/main" id="{28D41B95-998D-054D-8176-D7F8B7B813D5}"/>
              </a:ext>
            </a:extLst>
          </p:cNvPr>
          <p:cNvSpPr txBox="1"/>
          <p:nvPr/>
        </p:nvSpPr>
        <p:spPr>
          <a:xfrm>
            <a:off x="5247440" y="2240377"/>
            <a:ext cx="980744" cy="246221"/>
          </a:xfrm>
          <a:prstGeom prst="rect">
            <a:avLst/>
          </a:prstGeom>
          <a:noFill/>
        </p:spPr>
        <p:txBody>
          <a:bodyPr wrap="square" rtlCol="0">
            <a:spAutoFit/>
          </a:bodyPr>
          <a:lstStyle/>
          <a:p>
            <a:r>
              <a:rPr lang="it-IT" sz="1000" b="1" dirty="0">
                <a:solidFill>
                  <a:schemeClr val="tx1"/>
                </a:solidFill>
              </a:rPr>
              <a:t>e sensoriali</a:t>
            </a:r>
          </a:p>
        </p:txBody>
      </p:sp>
      <p:sp>
        <p:nvSpPr>
          <p:cNvPr id="2" name="Rettangolo 1">
            <a:extLst>
              <a:ext uri="{FF2B5EF4-FFF2-40B4-BE49-F238E27FC236}">
                <a16:creationId xmlns:a16="http://schemas.microsoft.com/office/drawing/2014/main" id="{F66DEDE9-D9D6-1440-80A9-05E3836E5C30}"/>
              </a:ext>
            </a:extLst>
          </p:cNvPr>
          <p:cNvSpPr/>
          <p:nvPr/>
        </p:nvSpPr>
        <p:spPr bwMode="auto">
          <a:xfrm>
            <a:off x="5247440" y="2012489"/>
            <a:ext cx="836728" cy="455775"/>
          </a:xfrm>
          <a:prstGeom prst="rect">
            <a:avLst/>
          </a:prstGeom>
          <a:noFill/>
          <a:ln w="25400" cap="flat" cmpd="sng" algn="ctr">
            <a:solidFill>
              <a:srgbClr val="00B0F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pic>
        <p:nvPicPr>
          <p:cNvPr id="5" name="Audio 4">
            <a:hlinkClick r:id="" action="ppaction://media"/>
            <a:extLst>
              <a:ext uri="{FF2B5EF4-FFF2-40B4-BE49-F238E27FC236}">
                <a16:creationId xmlns:a16="http://schemas.microsoft.com/office/drawing/2014/main" id="{C4130219-E2CB-424F-B31C-834D3899F2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63368308"/>
      </p:ext>
    </p:extLst>
  </p:cSld>
  <p:clrMapOvr>
    <a:masterClrMapping/>
  </p:clrMapOvr>
  <p:transition spd="med" advTm="185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3"/>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674688"/>
            <a:ext cx="9144000" cy="5507037"/>
          </a:xfrm>
          <a:prstGeom prst="rect">
            <a:avLst/>
          </a:prstGeom>
          <a:noFill/>
          <a:ln>
            <a:noFill/>
          </a:ln>
        </p:spPr>
      </p:pic>
      <p:pic>
        <p:nvPicPr>
          <p:cNvPr id="3" name="Audio 2">
            <a:hlinkClick r:id="" action="ppaction://media"/>
            <a:extLst>
              <a:ext uri="{FF2B5EF4-FFF2-40B4-BE49-F238E27FC236}">
                <a16:creationId xmlns:a16="http://schemas.microsoft.com/office/drawing/2014/main" id="{F1FAC230-CB1B-7343-8AC2-0AE5DC9803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01619996"/>
      </p:ext>
    </p:extLst>
  </p:cSld>
  <p:clrMapOvr>
    <a:masterClrMapping/>
  </p:clrMapOvr>
  <mc:AlternateContent xmlns:mc="http://schemas.openxmlformats.org/markup-compatibility/2006">
    <mc:Choice xmlns:p14="http://schemas.microsoft.com/office/powerpoint/2010/main" Requires="p14">
      <p:transition spd="slow" p14:dur="2000" advTm="97114"/>
    </mc:Choice>
    <mc:Fallback>
      <p:transition spd="slow" advTm="97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BBBEF6-1DB8-684E-8FC3-E6DB245F0286}"/>
              </a:ext>
            </a:extLst>
          </p:cNvPr>
          <p:cNvSpPr>
            <a:spLocks noGrp="1"/>
          </p:cNvSpPr>
          <p:nvPr>
            <p:ph type="title"/>
          </p:nvPr>
        </p:nvSpPr>
        <p:spPr>
          <a:xfrm>
            <a:off x="0" y="692696"/>
            <a:ext cx="9144000" cy="1141412"/>
          </a:xfrm>
        </p:spPr>
        <p:txBody>
          <a:bodyPr/>
          <a:lstStyle/>
          <a:p>
            <a:r>
              <a:rPr lang="it-IT" sz="3200" i="0" dirty="0">
                <a:solidFill>
                  <a:schemeClr val="tx1"/>
                </a:solidFill>
                <a:latin typeface="Gurmukhi MN" panose="02020600050405020304" pitchFamily="18" charset="0"/>
                <a:cs typeface="Gurmukhi MN" panose="02020600050405020304" pitchFamily="18" charset="0"/>
              </a:rPr>
              <a:t>BASI MORFO-FUNZIONALI dei </a:t>
            </a:r>
            <a:br>
              <a:rPr lang="it-IT" sz="3200" i="0" dirty="0">
                <a:solidFill>
                  <a:schemeClr val="tx1"/>
                </a:solidFill>
                <a:latin typeface="Gurmukhi MN" panose="02020600050405020304" pitchFamily="18" charset="0"/>
                <a:cs typeface="Gurmukhi MN" panose="02020600050405020304" pitchFamily="18" charset="0"/>
              </a:rPr>
            </a:br>
            <a:r>
              <a:rPr lang="it-IT" sz="3200" i="0" dirty="0">
                <a:solidFill>
                  <a:schemeClr val="tx1"/>
                </a:solidFill>
                <a:latin typeface="Gurmukhi MN" panose="02020600050405020304" pitchFamily="18" charset="0"/>
                <a:cs typeface="Gurmukhi MN" panose="02020600050405020304" pitchFamily="18" charset="0"/>
              </a:rPr>
              <a:t>NERVI CRANICI </a:t>
            </a:r>
          </a:p>
        </p:txBody>
      </p:sp>
      <p:sp>
        <p:nvSpPr>
          <p:cNvPr id="3" name="Segnaposto contenuto 2">
            <a:extLst>
              <a:ext uri="{FF2B5EF4-FFF2-40B4-BE49-F238E27FC236}">
                <a16:creationId xmlns:a16="http://schemas.microsoft.com/office/drawing/2014/main" id="{C3D85594-87D2-F445-B1DE-61827D87853C}"/>
              </a:ext>
            </a:extLst>
          </p:cNvPr>
          <p:cNvSpPr>
            <a:spLocks noGrp="1"/>
          </p:cNvSpPr>
          <p:nvPr>
            <p:ph idx="1"/>
          </p:nvPr>
        </p:nvSpPr>
        <p:spPr>
          <a:xfrm>
            <a:off x="251520" y="2924944"/>
            <a:ext cx="9036495" cy="5610225"/>
          </a:xfrm>
        </p:spPr>
        <p:txBody>
          <a:bodyPr/>
          <a:lstStyle/>
          <a:p>
            <a:r>
              <a:rPr lang="it-IT" sz="3200" b="1" dirty="0">
                <a:solidFill>
                  <a:schemeClr val="tx1"/>
                </a:solidFill>
                <a:latin typeface="Chalkboard" panose="03050602040202020205" pitchFamily="66" charset="77"/>
              </a:rPr>
              <a:t>I Paio NERVO OLFATTIVO: Fibre Afferenti Viscerali Speciali - Sensoriali (OLFATTO)</a:t>
            </a:r>
          </a:p>
          <a:p>
            <a:endParaRPr lang="it-IT" sz="2400" b="1" dirty="0">
              <a:solidFill>
                <a:schemeClr val="tx1"/>
              </a:solidFill>
              <a:latin typeface="Chalkboard" panose="03050602040202020205" pitchFamily="66" charset="77"/>
            </a:endParaRPr>
          </a:p>
        </p:txBody>
      </p:sp>
      <p:sp>
        <p:nvSpPr>
          <p:cNvPr id="4" name="Rettangolo 3">
            <a:extLst>
              <a:ext uri="{FF2B5EF4-FFF2-40B4-BE49-F238E27FC236}">
                <a16:creationId xmlns:a16="http://schemas.microsoft.com/office/drawing/2014/main" id="{486FFD17-1B08-F74C-8D34-2DE30D752D1A}"/>
              </a:ext>
            </a:extLst>
          </p:cNvPr>
          <p:cNvSpPr/>
          <p:nvPr/>
        </p:nvSpPr>
        <p:spPr bwMode="auto">
          <a:xfrm>
            <a:off x="89756" y="2955731"/>
            <a:ext cx="8964488" cy="885082"/>
          </a:xfrm>
          <a:prstGeom prst="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pic>
        <p:nvPicPr>
          <p:cNvPr id="5" name="Audio 4">
            <a:hlinkClick r:id="" action="ppaction://media"/>
            <a:extLst>
              <a:ext uri="{FF2B5EF4-FFF2-40B4-BE49-F238E27FC236}">
                <a16:creationId xmlns:a16="http://schemas.microsoft.com/office/drawing/2014/main" id="{52EDFA32-825B-0249-911A-CF397EA8F5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99390552"/>
      </p:ext>
    </p:extLst>
  </p:cSld>
  <p:clrMapOvr>
    <a:masterClrMapping/>
  </p:clrMapOvr>
  <mc:AlternateContent xmlns:mc="http://schemas.openxmlformats.org/markup-compatibility/2006">
    <mc:Choice xmlns:p14="http://schemas.microsoft.com/office/powerpoint/2010/main" Requires="p14">
      <p:transition spd="slow" p14:dur="2000" advTm="6969"/>
    </mc:Choice>
    <mc:Fallback>
      <p:transition spd="slow" advTm="6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4"/>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441325" y="0"/>
            <a:ext cx="8259763" cy="6858000"/>
          </a:xfrm>
          <a:prstGeom prst="rect">
            <a:avLst/>
          </a:prstGeom>
          <a:noFill/>
          <a:ln>
            <a:noFill/>
          </a:ln>
        </p:spPr>
      </p:pic>
      <p:pic>
        <p:nvPicPr>
          <p:cNvPr id="3" name="Audio 2">
            <a:hlinkClick r:id="" action="ppaction://media"/>
            <a:extLst>
              <a:ext uri="{FF2B5EF4-FFF2-40B4-BE49-F238E27FC236}">
                <a16:creationId xmlns:a16="http://schemas.microsoft.com/office/drawing/2014/main" id="{24611E4E-4F69-EB49-969F-A840C5D8D4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79963427"/>
      </p:ext>
    </p:extLst>
  </p:cSld>
  <p:clrMapOvr>
    <a:masterClrMapping/>
  </p:clrMapOvr>
  <mc:AlternateContent xmlns:mc="http://schemas.openxmlformats.org/markup-compatibility/2006">
    <mc:Choice xmlns:p14="http://schemas.microsoft.com/office/powerpoint/2010/main" Requires="p14">
      <p:transition spd="slow" p14:dur="2000" advTm="85836"/>
    </mc:Choice>
    <mc:Fallback>
      <p:transition spd="slow" advTm="85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BBBEF6-1DB8-684E-8FC3-E6DB245F0286}"/>
              </a:ext>
            </a:extLst>
          </p:cNvPr>
          <p:cNvSpPr>
            <a:spLocks noGrp="1"/>
          </p:cNvSpPr>
          <p:nvPr>
            <p:ph type="title"/>
          </p:nvPr>
        </p:nvSpPr>
        <p:spPr>
          <a:xfrm>
            <a:off x="0" y="548680"/>
            <a:ext cx="9144000" cy="1141412"/>
          </a:xfrm>
        </p:spPr>
        <p:txBody>
          <a:bodyPr/>
          <a:lstStyle/>
          <a:p>
            <a:r>
              <a:rPr lang="it-IT" sz="3200" i="0" dirty="0">
                <a:solidFill>
                  <a:schemeClr val="tx1"/>
                </a:solidFill>
                <a:latin typeface="Gurmukhi MN" panose="02020600050405020304" pitchFamily="18" charset="0"/>
                <a:cs typeface="Gurmukhi MN" panose="02020600050405020304" pitchFamily="18" charset="0"/>
              </a:rPr>
              <a:t>BASI MORFO-FUNZIONALI dei </a:t>
            </a:r>
            <a:br>
              <a:rPr lang="it-IT" sz="3200" i="0" dirty="0">
                <a:solidFill>
                  <a:schemeClr val="tx1"/>
                </a:solidFill>
                <a:latin typeface="Gurmukhi MN" panose="02020600050405020304" pitchFamily="18" charset="0"/>
                <a:cs typeface="Gurmukhi MN" panose="02020600050405020304" pitchFamily="18" charset="0"/>
              </a:rPr>
            </a:br>
            <a:r>
              <a:rPr lang="it-IT" sz="3200" i="0" dirty="0">
                <a:solidFill>
                  <a:schemeClr val="tx1"/>
                </a:solidFill>
                <a:latin typeface="Gurmukhi MN" panose="02020600050405020304" pitchFamily="18" charset="0"/>
                <a:cs typeface="Gurmukhi MN" panose="02020600050405020304" pitchFamily="18" charset="0"/>
              </a:rPr>
              <a:t>NERVI CRANICI </a:t>
            </a:r>
          </a:p>
        </p:txBody>
      </p:sp>
      <p:sp>
        <p:nvSpPr>
          <p:cNvPr id="3" name="Segnaposto contenuto 2">
            <a:extLst>
              <a:ext uri="{FF2B5EF4-FFF2-40B4-BE49-F238E27FC236}">
                <a16:creationId xmlns:a16="http://schemas.microsoft.com/office/drawing/2014/main" id="{C3D85594-87D2-F445-B1DE-61827D87853C}"/>
              </a:ext>
            </a:extLst>
          </p:cNvPr>
          <p:cNvSpPr>
            <a:spLocks noGrp="1"/>
          </p:cNvSpPr>
          <p:nvPr>
            <p:ph idx="1"/>
          </p:nvPr>
        </p:nvSpPr>
        <p:spPr>
          <a:xfrm>
            <a:off x="323528" y="2045341"/>
            <a:ext cx="9036495" cy="5610225"/>
          </a:xfrm>
        </p:spPr>
        <p:txBody>
          <a:bodyPr/>
          <a:lstStyle/>
          <a:p>
            <a:endParaRPr lang="it-IT" sz="2400" b="1" dirty="0">
              <a:solidFill>
                <a:schemeClr val="tx1"/>
              </a:solidFill>
              <a:latin typeface="Chalkboard" panose="03050602040202020205" pitchFamily="66" charset="77"/>
            </a:endParaRPr>
          </a:p>
          <a:p>
            <a:r>
              <a:rPr lang="it-IT" sz="3200" b="1" dirty="0">
                <a:solidFill>
                  <a:schemeClr val="tx1"/>
                </a:solidFill>
                <a:latin typeface="Chalkboard" panose="03050602040202020205" pitchFamily="66" charset="77"/>
              </a:rPr>
              <a:t>II Paio NERVO OTTICO: Fibre Afferenti Somatiche Speciali - Sensoriali (VISTA)</a:t>
            </a:r>
          </a:p>
          <a:p>
            <a:endParaRPr lang="it-IT" sz="2400" b="1" dirty="0">
              <a:solidFill>
                <a:schemeClr val="tx1"/>
              </a:solidFill>
              <a:latin typeface="Chalkboard" panose="03050602040202020205" pitchFamily="66" charset="77"/>
            </a:endParaRPr>
          </a:p>
          <a:p>
            <a:endParaRPr lang="it-IT" sz="2400" b="1" dirty="0">
              <a:solidFill>
                <a:schemeClr val="tx1"/>
              </a:solidFill>
              <a:latin typeface="Chalkboard" panose="03050602040202020205" pitchFamily="66" charset="77"/>
            </a:endParaRPr>
          </a:p>
        </p:txBody>
      </p:sp>
      <p:sp>
        <p:nvSpPr>
          <p:cNvPr id="5" name="Rettangolo 4">
            <a:extLst>
              <a:ext uri="{FF2B5EF4-FFF2-40B4-BE49-F238E27FC236}">
                <a16:creationId xmlns:a16="http://schemas.microsoft.com/office/drawing/2014/main" id="{43F2D22E-2B59-8B47-A85D-45B9A9C393FB}"/>
              </a:ext>
            </a:extLst>
          </p:cNvPr>
          <p:cNvSpPr/>
          <p:nvPr/>
        </p:nvSpPr>
        <p:spPr bwMode="auto">
          <a:xfrm>
            <a:off x="10169" y="2060848"/>
            <a:ext cx="8964488" cy="1440160"/>
          </a:xfrm>
          <a:prstGeom prst="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pic>
        <p:nvPicPr>
          <p:cNvPr id="4" name="Audio 3">
            <a:hlinkClick r:id="" action="ppaction://media"/>
            <a:extLst>
              <a:ext uri="{FF2B5EF4-FFF2-40B4-BE49-F238E27FC236}">
                <a16:creationId xmlns:a16="http://schemas.microsoft.com/office/drawing/2014/main" id="{DF9DEE96-237D-0B4F-BEB9-9BFE6AB8EF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50114959"/>
      </p:ext>
    </p:extLst>
  </p:cSld>
  <p:clrMapOvr>
    <a:masterClrMapping/>
  </p:clrMapOvr>
  <mc:AlternateContent xmlns:mc="http://schemas.openxmlformats.org/markup-compatibility/2006">
    <mc:Choice xmlns:p14="http://schemas.microsoft.com/office/powerpoint/2010/main" Requires="p14">
      <p:transition spd="slow" p14:dur="2000" advTm="6689"/>
    </mc:Choice>
    <mc:Fallback>
      <p:transition spd="slow" advTm="6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1612"/>
          <p:cNvPicPr>
            <a:picLocks noGrp="1" noChangeAspect="1"/>
          </p:cNvPicPr>
          <p:nvPr isPhoto="1"/>
        </p:nvPicPr>
        <p:blipFill rotWithShape="1">
          <a:blip r:embed="rId4">
            <a:lum/>
            <a:extLst>
              <a:ext uri="{28A0092B-C50C-407E-A947-70E740481C1C}">
                <a14:useLocalDpi xmlns:a14="http://schemas.microsoft.com/office/drawing/2010/main" val="0"/>
              </a:ext>
            </a:extLst>
          </a:blip>
          <a:srcRect l="1299" t="4849" r="1287" b="82551"/>
          <a:stretch/>
        </p:blipFill>
        <p:spPr>
          <a:xfrm>
            <a:off x="117219" y="1916832"/>
            <a:ext cx="8879559" cy="1800200"/>
          </a:xfrm>
          <a:prstGeom prst="rect">
            <a:avLst/>
          </a:prstGeom>
          <a:noFill/>
          <a:ln>
            <a:noFill/>
          </a:ln>
        </p:spPr>
      </p:pic>
      <p:sp>
        <p:nvSpPr>
          <p:cNvPr id="4" name="Titolo 3">
            <a:extLst>
              <a:ext uri="{FF2B5EF4-FFF2-40B4-BE49-F238E27FC236}">
                <a16:creationId xmlns:a16="http://schemas.microsoft.com/office/drawing/2014/main" id="{E487E277-0B0F-BB4C-B7F4-C86633D58EF0}"/>
              </a:ext>
            </a:extLst>
          </p:cNvPr>
          <p:cNvSpPr>
            <a:spLocks noGrp="1"/>
          </p:cNvSpPr>
          <p:nvPr>
            <p:ph type="title"/>
          </p:nvPr>
        </p:nvSpPr>
        <p:spPr>
          <a:xfrm>
            <a:off x="654129" y="404664"/>
            <a:ext cx="7805737" cy="1141412"/>
          </a:xfrm>
        </p:spPr>
        <p:txBody>
          <a:bodyPr/>
          <a:lstStyle/>
          <a:p>
            <a:r>
              <a:rPr lang="it-IT" dirty="0">
                <a:solidFill>
                  <a:schemeClr val="tx1"/>
                </a:solidFill>
              </a:rPr>
              <a:t>NERVO  OLFATTIVO (1° Paio)</a:t>
            </a:r>
            <a:br>
              <a:rPr lang="it-IT" dirty="0">
                <a:solidFill>
                  <a:schemeClr val="tx1"/>
                </a:solidFill>
              </a:rPr>
            </a:br>
            <a:r>
              <a:rPr lang="it-IT" dirty="0">
                <a:solidFill>
                  <a:schemeClr val="tx1"/>
                </a:solidFill>
              </a:rPr>
              <a:t>NERVO OTTICO (2° Paio)</a:t>
            </a:r>
          </a:p>
        </p:txBody>
      </p:sp>
      <p:pic>
        <p:nvPicPr>
          <p:cNvPr id="6" name="Audio 5">
            <a:hlinkClick r:id="" action="ppaction://media"/>
            <a:extLst>
              <a:ext uri="{FF2B5EF4-FFF2-40B4-BE49-F238E27FC236}">
                <a16:creationId xmlns:a16="http://schemas.microsoft.com/office/drawing/2014/main" id="{5113E196-6AEB-2042-BFF5-92186B9CFF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49382401"/>
      </p:ext>
    </p:extLst>
  </p:cSld>
  <p:clrMapOvr>
    <a:masterClrMapping/>
  </p:clrMapOvr>
  <mc:AlternateContent xmlns:mc="http://schemas.openxmlformats.org/markup-compatibility/2006">
    <mc:Choice xmlns:p14="http://schemas.microsoft.com/office/powerpoint/2010/main" Requires="p14">
      <p:transition spd="slow" p14:dur="2000" advTm="8165"/>
    </mc:Choice>
    <mc:Fallback>
      <p:transition spd="slow" advTm="8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5"/>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pic>
        <p:nvPicPr>
          <p:cNvPr id="3" name="Audio 2">
            <a:hlinkClick r:id="" action="ppaction://media"/>
            <a:extLst>
              <a:ext uri="{FF2B5EF4-FFF2-40B4-BE49-F238E27FC236}">
                <a16:creationId xmlns:a16="http://schemas.microsoft.com/office/drawing/2014/main" id="{10DEF88D-5E08-874A-A56A-08D4DB47D8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17909385"/>
      </p:ext>
    </p:extLst>
  </p:cSld>
  <p:clrMapOvr>
    <a:masterClrMapping/>
  </p:clrMapOvr>
  <mc:AlternateContent xmlns:mc="http://schemas.openxmlformats.org/markup-compatibility/2006">
    <mc:Choice xmlns:p14="http://schemas.microsoft.com/office/powerpoint/2010/main" Requires="p14">
      <p:transition spd="slow" p14:dur="2000" advTm="132488"/>
    </mc:Choice>
    <mc:Fallback>
      <p:transition spd="slow" advTm="132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BBBEF6-1DB8-684E-8FC3-E6DB245F0286}"/>
              </a:ext>
            </a:extLst>
          </p:cNvPr>
          <p:cNvSpPr>
            <a:spLocks noGrp="1"/>
          </p:cNvSpPr>
          <p:nvPr>
            <p:ph type="title"/>
          </p:nvPr>
        </p:nvSpPr>
        <p:spPr>
          <a:xfrm>
            <a:off x="0" y="106363"/>
            <a:ext cx="9144000" cy="1141412"/>
          </a:xfrm>
        </p:spPr>
        <p:txBody>
          <a:bodyPr/>
          <a:lstStyle/>
          <a:p>
            <a:r>
              <a:rPr lang="it-IT" sz="3200" i="0" dirty="0">
                <a:solidFill>
                  <a:schemeClr val="tx1"/>
                </a:solidFill>
                <a:latin typeface="Gurmukhi MN" panose="02020600050405020304" pitchFamily="18" charset="0"/>
                <a:cs typeface="Gurmukhi MN" panose="02020600050405020304" pitchFamily="18" charset="0"/>
              </a:rPr>
              <a:t>BASI MORFO-FUNZIONALI dei </a:t>
            </a:r>
            <a:br>
              <a:rPr lang="it-IT" sz="3200" i="0" dirty="0">
                <a:solidFill>
                  <a:schemeClr val="tx1"/>
                </a:solidFill>
                <a:latin typeface="Gurmukhi MN" panose="02020600050405020304" pitchFamily="18" charset="0"/>
                <a:cs typeface="Gurmukhi MN" panose="02020600050405020304" pitchFamily="18" charset="0"/>
              </a:rPr>
            </a:br>
            <a:r>
              <a:rPr lang="it-IT" sz="3200" i="0" dirty="0">
                <a:solidFill>
                  <a:schemeClr val="tx1"/>
                </a:solidFill>
                <a:latin typeface="Gurmukhi MN" panose="02020600050405020304" pitchFamily="18" charset="0"/>
                <a:cs typeface="Gurmukhi MN" panose="02020600050405020304" pitchFamily="18" charset="0"/>
              </a:rPr>
              <a:t>NERVI CRANICI </a:t>
            </a:r>
          </a:p>
        </p:txBody>
      </p:sp>
      <p:sp>
        <p:nvSpPr>
          <p:cNvPr id="3" name="Segnaposto contenuto 2">
            <a:extLst>
              <a:ext uri="{FF2B5EF4-FFF2-40B4-BE49-F238E27FC236}">
                <a16:creationId xmlns:a16="http://schemas.microsoft.com/office/drawing/2014/main" id="{C3D85594-87D2-F445-B1DE-61827D87853C}"/>
              </a:ext>
            </a:extLst>
          </p:cNvPr>
          <p:cNvSpPr>
            <a:spLocks noGrp="1"/>
          </p:cNvSpPr>
          <p:nvPr>
            <p:ph idx="1"/>
          </p:nvPr>
        </p:nvSpPr>
        <p:spPr>
          <a:xfrm>
            <a:off x="323528" y="1265840"/>
            <a:ext cx="9036495" cy="5610225"/>
          </a:xfrm>
        </p:spPr>
        <p:txBody>
          <a:bodyPr/>
          <a:lstStyle/>
          <a:p>
            <a:endParaRPr lang="it-IT" sz="2400" b="1" dirty="0">
              <a:solidFill>
                <a:schemeClr val="tx1"/>
              </a:solidFill>
              <a:latin typeface="Chalkboard" panose="03050602040202020205" pitchFamily="66" charset="77"/>
            </a:endParaRPr>
          </a:p>
          <a:p>
            <a:r>
              <a:rPr lang="it-IT" sz="3000" b="1" dirty="0">
                <a:solidFill>
                  <a:schemeClr val="tx1"/>
                </a:solidFill>
                <a:latin typeface="Chalkboard" panose="03050602040202020205" pitchFamily="66" charset="77"/>
              </a:rPr>
              <a:t>III Paio (OCULOMOTORE COMUNE), IV (TROCLEARE) e VI (ABDUCENTE): Fibre Efferenti Somatiche Generali (MUSCOLI ESTRINSECI dell’ OCCHIO) </a:t>
            </a:r>
          </a:p>
          <a:p>
            <a:r>
              <a:rPr lang="it-IT" sz="3000" b="1" dirty="0">
                <a:solidFill>
                  <a:schemeClr val="tx1"/>
                </a:solidFill>
                <a:latin typeface="Chalkboard" panose="03050602040202020205" pitchFamily="66" charset="77"/>
              </a:rPr>
              <a:t>  III Paio anche Fibre Efferenti Viscerali </a:t>
            </a:r>
          </a:p>
          <a:p>
            <a:r>
              <a:rPr lang="it-IT" sz="3000" b="1" dirty="0">
                <a:solidFill>
                  <a:schemeClr val="tx1"/>
                </a:solidFill>
                <a:latin typeface="Chalkboard" panose="03050602040202020205" pitchFamily="66" charset="77"/>
              </a:rPr>
              <a:t>Generali (Parasimpatico per RESTRINGIMENTO della PUPILLA-MIOSI, ACCOMODAZIONE del CRISTALLINO tramite il MUSCOLO CILIARE)</a:t>
            </a:r>
          </a:p>
          <a:p>
            <a:endParaRPr lang="it-IT" sz="2400" b="1" dirty="0">
              <a:solidFill>
                <a:schemeClr val="tx1"/>
              </a:solidFill>
              <a:latin typeface="Chalkboard" panose="03050602040202020205" pitchFamily="66" charset="77"/>
            </a:endParaRPr>
          </a:p>
        </p:txBody>
      </p:sp>
      <p:sp>
        <p:nvSpPr>
          <p:cNvPr id="6" name="Rettangolo 5">
            <a:extLst>
              <a:ext uri="{FF2B5EF4-FFF2-40B4-BE49-F238E27FC236}">
                <a16:creationId xmlns:a16="http://schemas.microsoft.com/office/drawing/2014/main" id="{AC487DC4-675D-C545-9079-3C797CDCAF7F}"/>
              </a:ext>
            </a:extLst>
          </p:cNvPr>
          <p:cNvSpPr/>
          <p:nvPr/>
        </p:nvSpPr>
        <p:spPr bwMode="auto">
          <a:xfrm>
            <a:off x="197767" y="1484784"/>
            <a:ext cx="8748465" cy="4320480"/>
          </a:xfrm>
          <a:prstGeom prst="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pic>
        <p:nvPicPr>
          <p:cNvPr id="4" name="Audio 3">
            <a:hlinkClick r:id="" action="ppaction://media"/>
            <a:extLst>
              <a:ext uri="{FF2B5EF4-FFF2-40B4-BE49-F238E27FC236}">
                <a16:creationId xmlns:a16="http://schemas.microsoft.com/office/drawing/2014/main" id="{B87DDCDC-2091-D140-93B2-291CF8AFDB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56562604"/>
      </p:ext>
    </p:extLst>
  </p:cSld>
  <p:clrMapOvr>
    <a:masterClrMapping/>
  </p:clrMapOvr>
  <mc:AlternateContent xmlns:mc="http://schemas.openxmlformats.org/markup-compatibility/2006">
    <mc:Choice xmlns:p14="http://schemas.microsoft.com/office/powerpoint/2010/main" Requires="p14">
      <p:transition spd="slow" p14:dur="2000" advTm="7369"/>
    </mc:Choice>
    <mc:Fallback>
      <p:transition spd="slow" advTm="7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1612"/>
          <p:cNvPicPr>
            <a:picLocks noGrp="1" noChangeAspect="1"/>
          </p:cNvPicPr>
          <p:nvPr isPhoto="1"/>
        </p:nvPicPr>
        <p:blipFill rotWithShape="1">
          <a:blip r:embed="rId4">
            <a:lum/>
            <a:extLst>
              <a:ext uri="{28A0092B-C50C-407E-A947-70E740481C1C}">
                <a14:useLocalDpi xmlns:a14="http://schemas.microsoft.com/office/drawing/2010/main" val="0"/>
              </a:ext>
            </a:extLst>
          </a:blip>
          <a:srcRect l="1724" t="3800" r="1724" b="51051"/>
          <a:stretch/>
        </p:blipFill>
        <p:spPr>
          <a:xfrm>
            <a:off x="179512" y="2502222"/>
            <a:ext cx="9002675" cy="3456384"/>
          </a:xfrm>
          <a:prstGeom prst="rect">
            <a:avLst/>
          </a:prstGeom>
          <a:noFill/>
          <a:ln>
            <a:noFill/>
          </a:ln>
        </p:spPr>
      </p:pic>
      <p:sp>
        <p:nvSpPr>
          <p:cNvPr id="4" name="Arrotonda singolo angolo rettangolo 3">
            <a:extLst>
              <a:ext uri="{FF2B5EF4-FFF2-40B4-BE49-F238E27FC236}">
                <a16:creationId xmlns:a16="http://schemas.microsoft.com/office/drawing/2014/main" id="{5331C1CA-56ED-984C-948A-F2AF3FC02FFC}"/>
              </a:ext>
            </a:extLst>
          </p:cNvPr>
          <p:cNvSpPr/>
          <p:nvPr/>
        </p:nvSpPr>
        <p:spPr bwMode="auto">
          <a:xfrm>
            <a:off x="179512" y="1916832"/>
            <a:ext cx="8856984" cy="648072"/>
          </a:xfrm>
          <a:prstGeom prst="round1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5" name="Rettangolo 4">
            <a:extLst>
              <a:ext uri="{FF2B5EF4-FFF2-40B4-BE49-F238E27FC236}">
                <a16:creationId xmlns:a16="http://schemas.microsoft.com/office/drawing/2014/main" id="{0B1B1398-6230-944A-82BE-CA76516E513F}"/>
              </a:ext>
            </a:extLst>
          </p:cNvPr>
          <p:cNvSpPr/>
          <p:nvPr/>
        </p:nvSpPr>
        <p:spPr bwMode="auto">
          <a:xfrm>
            <a:off x="251520" y="4293095"/>
            <a:ext cx="8938291" cy="137296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6" name="Titolo 3">
            <a:extLst>
              <a:ext uri="{FF2B5EF4-FFF2-40B4-BE49-F238E27FC236}">
                <a16:creationId xmlns:a16="http://schemas.microsoft.com/office/drawing/2014/main" id="{53BB0E33-E71C-0848-A6E2-83304ADFFD44}"/>
              </a:ext>
            </a:extLst>
          </p:cNvPr>
          <p:cNvSpPr txBox="1">
            <a:spLocks/>
          </p:cNvSpPr>
          <p:nvPr/>
        </p:nvSpPr>
        <p:spPr>
          <a:xfrm>
            <a:off x="141325" y="260648"/>
            <a:ext cx="9002675" cy="1141412"/>
          </a:xfrm>
          <a:prstGeom prst="rect">
            <a:avLst/>
          </a:prstGeom>
        </p:spPr>
        <p:txBody>
          <a:bodyPr/>
          <a:lst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kern="1200">
                <a:solidFill>
                  <a:srgbClr val="E6E6E6"/>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9pPr>
          </a:lstStyle>
          <a:p>
            <a:r>
              <a:rPr lang="it-IT" dirty="0">
                <a:solidFill>
                  <a:schemeClr val="tx1"/>
                </a:solidFill>
              </a:rPr>
              <a:t>NERVI  OCULOMOTORI </a:t>
            </a:r>
          </a:p>
          <a:p>
            <a:r>
              <a:rPr lang="it-IT" dirty="0">
                <a:solidFill>
                  <a:schemeClr val="tx1"/>
                </a:solidFill>
              </a:rPr>
              <a:t>(3° Paio - Oculomotore Comune,</a:t>
            </a:r>
          </a:p>
          <a:p>
            <a:r>
              <a:rPr lang="it-IT" dirty="0">
                <a:solidFill>
                  <a:schemeClr val="tx1"/>
                </a:solidFill>
              </a:rPr>
              <a:t>4°  Paio – Trocleare,</a:t>
            </a:r>
          </a:p>
          <a:p>
            <a:r>
              <a:rPr lang="it-IT" dirty="0">
                <a:solidFill>
                  <a:schemeClr val="tx1"/>
                </a:solidFill>
              </a:rPr>
              <a:t>6°  Paio - Abducente)</a:t>
            </a:r>
            <a:br>
              <a:rPr lang="it-IT" dirty="0">
                <a:solidFill>
                  <a:schemeClr val="tx1"/>
                </a:solidFill>
              </a:rPr>
            </a:br>
            <a:endParaRPr lang="it-IT" dirty="0">
              <a:solidFill>
                <a:schemeClr val="tx1"/>
              </a:solidFill>
            </a:endParaRPr>
          </a:p>
        </p:txBody>
      </p:sp>
      <p:sp>
        <p:nvSpPr>
          <p:cNvPr id="7" name="Rettangolo 6">
            <a:extLst>
              <a:ext uri="{FF2B5EF4-FFF2-40B4-BE49-F238E27FC236}">
                <a16:creationId xmlns:a16="http://schemas.microsoft.com/office/drawing/2014/main" id="{CA374C4E-1F68-584E-BDD0-DE5ADAB9300A}"/>
              </a:ext>
            </a:extLst>
          </p:cNvPr>
          <p:cNvSpPr/>
          <p:nvPr/>
        </p:nvSpPr>
        <p:spPr bwMode="auto">
          <a:xfrm>
            <a:off x="259981" y="2863446"/>
            <a:ext cx="8884020" cy="63756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pic>
        <p:nvPicPr>
          <p:cNvPr id="8" name="Audio 7">
            <a:hlinkClick r:id="" action="ppaction://media"/>
            <a:extLst>
              <a:ext uri="{FF2B5EF4-FFF2-40B4-BE49-F238E27FC236}">
                <a16:creationId xmlns:a16="http://schemas.microsoft.com/office/drawing/2014/main" id="{386D6D3C-C437-1A43-BCB5-9630A0F911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59792926"/>
      </p:ext>
    </p:extLst>
  </p:cSld>
  <p:clrMapOvr>
    <a:masterClrMapping/>
  </p:clrMapOvr>
  <mc:AlternateContent xmlns:mc="http://schemas.openxmlformats.org/markup-compatibility/2006">
    <mc:Choice xmlns:p14="http://schemas.microsoft.com/office/powerpoint/2010/main" Requires="p14">
      <p:transition spd="slow" p14:dur="2000" advTm="14699"/>
    </mc:Choice>
    <mc:Fallback>
      <p:transition spd="slow" advTm="14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6"/>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463550"/>
            <a:ext cx="9144000" cy="5929313"/>
          </a:xfrm>
          <a:prstGeom prst="rect">
            <a:avLst/>
          </a:prstGeom>
          <a:noFill/>
          <a:ln>
            <a:noFill/>
          </a:ln>
        </p:spPr>
      </p:pic>
      <p:pic>
        <p:nvPicPr>
          <p:cNvPr id="3" name="Audio 2">
            <a:hlinkClick r:id="" action="ppaction://media"/>
            <a:extLst>
              <a:ext uri="{FF2B5EF4-FFF2-40B4-BE49-F238E27FC236}">
                <a16:creationId xmlns:a16="http://schemas.microsoft.com/office/drawing/2014/main" id="{53A016D3-3CA6-094D-BD7E-D05613A161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12878139"/>
      </p:ext>
    </p:extLst>
  </p:cSld>
  <p:clrMapOvr>
    <a:masterClrMapping/>
  </p:clrMapOvr>
  <mc:AlternateContent xmlns:mc="http://schemas.openxmlformats.org/markup-compatibility/2006">
    <mc:Choice xmlns:p14="http://schemas.microsoft.com/office/powerpoint/2010/main" Requires="p14">
      <p:transition spd="slow" p14:dur="2000" advTm="216316"/>
    </mc:Choice>
    <mc:Fallback>
      <p:transition spd="slow" advTm="216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395288" y="331788"/>
            <a:ext cx="8229600" cy="1739900"/>
          </a:xfrm>
          <a:ln/>
        </p:spPr>
        <p:txBody>
          <a:bodyPr lIns="90000" tIns="46800" rIns="90000" bIns="4680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i="0" dirty="0">
                <a:solidFill>
                  <a:schemeClr val="tx1"/>
                </a:solidFill>
                <a:latin typeface="Gurmukhi MN" panose="02020600050405020304" pitchFamily="18" charset="0"/>
                <a:cs typeface="Gurmukhi MN" panose="02020600050405020304" pitchFamily="18" charset="0"/>
              </a:rPr>
              <a:t>CONFIGURAZIONE ESTERNA </a:t>
            </a:r>
            <a:br>
              <a:rPr lang="it-IT" altLang="it-IT" sz="3600" i="0" dirty="0">
                <a:solidFill>
                  <a:schemeClr val="tx1"/>
                </a:solidFill>
                <a:latin typeface="Gurmukhi MN" panose="02020600050405020304" pitchFamily="18" charset="0"/>
                <a:cs typeface="Gurmukhi MN" panose="02020600050405020304" pitchFamily="18" charset="0"/>
              </a:rPr>
            </a:br>
            <a:r>
              <a:rPr lang="it-IT" altLang="it-IT" sz="3600" i="0" dirty="0">
                <a:solidFill>
                  <a:schemeClr val="tx1"/>
                </a:solidFill>
                <a:latin typeface="Gurmukhi MN" panose="02020600050405020304" pitchFamily="18" charset="0"/>
                <a:cs typeface="Gurmukhi MN" panose="02020600050405020304" pitchFamily="18" charset="0"/>
              </a:rPr>
              <a:t>del</a:t>
            </a:r>
            <a:br>
              <a:rPr lang="it-IT" altLang="it-IT" sz="3600" i="0" dirty="0">
                <a:solidFill>
                  <a:schemeClr val="tx1"/>
                </a:solidFill>
                <a:latin typeface="Gurmukhi MN" panose="02020600050405020304" pitchFamily="18" charset="0"/>
                <a:cs typeface="Gurmukhi MN" panose="02020600050405020304" pitchFamily="18" charset="0"/>
              </a:rPr>
            </a:br>
            <a:r>
              <a:rPr lang="it-IT" altLang="it-IT" sz="3600" i="0" dirty="0">
                <a:solidFill>
                  <a:schemeClr val="tx1"/>
                </a:solidFill>
                <a:latin typeface="Gurmukhi MN" panose="02020600050405020304" pitchFamily="18" charset="0"/>
                <a:cs typeface="Gurmukhi MN" panose="02020600050405020304" pitchFamily="18" charset="0"/>
              </a:rPr>
              <a:t>TRONCO  ENCEFALICO</a:t>
            </a:r>
          </a:p>
        </p:txBody>
      </p:sp>
      <p:pic>
        <p:nvPicPr>
          <p:cNvPr id="296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2276475"/>
            <a:ext cx="3095625"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9" name="Rectangle 3"/>
          <p:cNvSpPr>
            <a:spLocks noChangeArrowheads="1"/>
          </p:cNvSpPr>
          <p:nvPr/>
        </p:nvSpPr>
        <p:spPr bwMode="auto">
          <a:xfrm>
            <a:off x="4500563" y="5013325"/>
            <a:ext cx="863600" cy="1368425"/>
          </a:xfrm>
          <a:prstGeom prst="rect">
            <a:avLst/>
          </a:prstGeom>
          <a:noFill/>
          <a:ln w="38160" cap="flat">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9700" name="Rectangle 4"/>
          <p:cNvSpPr>
            <a:spLocks noChangeArrowheads="1"/>
          </p:cNvSpPr>
          <p:nvPr/>
        </p:nvSpPr>
        <p:spPr bwMode="auto">
          <a:xfrm>
            <a:off x="4284663" y="2997200"/>
            <a:ext cx="647700" cy="1079500"/>
          </a:xfrm>
          <a:prstGeom prst="rect">
            <a:avLst/>
          </a:prstGeom>
          <a:noFill/>
          <a:ln w="38160" cap="flat">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3" name="Audio 2">
            <a:hlinkClick r:id="" action="ppaction://media"/>
            <a:extLst>
              <a:ext uri="{FF2B5EF4-FFF2-40B4-BE49-F238E27FC236}">
                <a16:creationId xmlns:a16="http://schemas.microsoft.com/office/drawing/2014/main" id="{5DEEB84C-CA62-0341-BBE2-567D0E54A5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77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BBBEF6-1DB8-684E-8FC3-E6DB245F0286}"/>
              </a:ext>
            </a:extLst>
          </p:cNvPr>
          <p:cNvSpPr>
            <a:spLocks noGrp="1"/>
          </p:cNvSpPr>
          <p:nvPr>
            <p:ph type="title"/>
          </p:nvPr>
        </p:nvSpPr>
        <p:spPr>
          <a:xfrm>
            <a:off x="0" y="106363"/>
            <a:ext cx="9144000" cy="1141412"/>
          </a:xfrm>
        </p:spPr>
        <p:txBody>
          <a:bodyPr/>
          <a:lstStyle/>
          <a:p>
            <a:r>
              <a:rPr lang="it-IT" sz="3200" i="0" dirty="0">
                <a:solidFill>
                  <a:schemeClr val="tx1"/>
                </a:solidFill>
                <a:latin typeface="Gurmukhi MN" panose="02020600050405020304" pitchFamily="18" charset="0"/>
                <a:cs typeface="Gurmukhi MN" panose="02020600050405020304" pitchFamily="18" charset="0"/>
              </a:rPr>
              <a:t>BASI MORFO-FUNZIONALI dei </a:t>
            </a:r>
            <a:br>
              <a:rPr lang="it-IT" sz="3200" i="0" dirty="0">
                <a:solidFill>
                  <a:schemeClr val="tx1"/>
                </a:solidFill>
                <a:latin typeface="Gurmukhi MN" panose="02020600050405020304" pitchFamily="18" charset="0"/>
                <a:cs typeface="Gurmukhi MN" panose="02020600050405020304" pitchFamily="18" charset="0"/>
              </a:rPr>
            </a:br>
            <a:r>
              <a:rPr lang="it-IT" sz="3200" i="0" dirty="0">
                <a:solidFill>
                  <a:schemeClr val="tx1"/>
                </a:solidFill>
                <a:latin typeface="Gurmukhi MN" panose="02020600050405020304" pitchFamily="18" charset="0"/>
                <a:cs typeface="Gurmukhi MN" panose="02020600050405020304" pitchFamily="18" charset="0"/>
              </a:rPr>
              <a:t>NERVI CRANICI </a:t>
            </a:r>
          </a:p>
        </p:txBody>
      </p:sp>
      <p:sp>
        <p:nvSpPr>
          <p:cNvPr id="3" name="Segnaposto contenuto 2">
            <a:extLst>
              <a:ext uri="{FF2B5EF4-FFF2-40B4-BE49-F238E27FC236}">
                <a16:creationId xmlns:a16="http://schemas.microsoft.com/office/drawing/2014/main" id="{C3D85594-87D2-F445-B1DE-61827D87853C}"/>
              </a:ext>
            </a:extLst>
          </p:cNvPr>
          <p:cNvSpPr>
            <a:spLocks noGrp="1"/>
          </p:cNvSpPr>
          <p:nvPr>
            <p:ph idx="1"/>
          </p:nvPr>
        </p:nvSpPr>
        <p:spPr>
          <a:xfrm>
            <a:off x="611561" y="1247774"/>
            <a:ext cx="8064896" cy="5610225"/>
          </a:xfrm>
        </p:spPr>
        <p:txBody>
          <a:bodyPr/>
          <a:lstStyle/>
          <a:p>
            <a:endParaRPr lang="it-IT" sz="2400" b="1" dirty="0">
              <a:solidFill>
                <a:schemeClr val="tx1"/>
              </a:solidFill>
              <a:latin typeface="Chalkboard" panose="03050602040202020205" pitchFamily="66" charset="77"/>
            </a:endParaRPr>
          </a:p>
          <a:p>
            <a:r>
              <a:rPr lang="it-IT" sz="2600" b="1" dirty="0">
                <a:solidFill>
                  <a:schemeClr val="tx1"/>
                </a:solidFill>
                <a:latin typeface="Chalkboard" panose="03050602040202020205" pitchFamily="66" charset="77"/>
              </a:rPr>
              <a:t>V Paio (TRIGEMINO), con 3 Branche (1a-Oftalmica, 2a-Mascellare, 3a-Mandibolare) a partire dal Ganglio Trigeminale di </a:t>
            </a:r>
            <a:r>
              <a:rPr lang="it-IT" sz="2600" b="1" dirty="0" err="1">
                <a:solidFill>
                  <a:schemeClr val="tx1"/>
                </a:solidFill>
                <a:latin typeface="Chalkboard" panose="03050602040202020205" pitchFamily="66" charset="77"/>
              </a:rPr>
              <a:t>Gasser</a:t>
            </a:r>
            <a:r>
              <a:rPr lang="it-IT" sz="2600" b="1" dirty="0">
                <a:solidFill>
                  <a:schemeClr val="tx1"/>
                </a:solidFill>
                <a:latin typeface="Chalkboard" panose="03050602040202020205" pitchFamily="66" charset="77"/>
              </a:rPr>
              <a:t>: </a:t>
            </a:r>
          </a:p>
          <a:p>
            <a:endParaRPr lang="it-IT" sz="2600" b="1" dirty="0">
              <a:solidFill>
                <a:schemeClr val="tx1"/>
              </a:solidFill>
              <a:latin typeface="Chalkboard" panose="03050602040202020205" pitchFamily="66" charset="77"/>
            </a:endParaRPr>
          </a:p>
          <a:p>
            <a:r>
              <a:rPr lang="it-IT" sz="2600" b="1" dirty="0">
                <a:solidFill>
                  <a:schemeClr val="tx1"/>
                </a:solidFill>
                <a:latin typeface="Chalkboard" panose="03050602040202020205" pitchFamily="66" charset="77"/>
              </a:rPr>
              <a:t>   - Fibre Afferenti Somatiche Generali - Sensitive</a:t>
            </a:r>
          </a:p>
          <a:p>
            <a:r>
              <a:rPr lang="it-IT" sz="2600" b="1" dirty="0">
                <a:solidFill>
                  <a:schemeClr val="tx1"/>
                </a:solidFill>
                <a:latin typeface="Chalkboard" panose="03050602040202020205" pitchFamily="66" charset="77"/>
              </a:rPr>
              <a:t>   - Fibre Efferenti Viscerali Generali (di   </a:t>
            </a:r>
          </a:p>
          <a:p>
            <a:r>
              <a:rPr lang="it-IT" sz="2600" b="1" dirty="0">
                <a:solidFill>
                  <a:schemeClr val="tx1"/>
                </a:solidFill>
                <a:latin typeface="Chalkboard" panose="03050602040202020205" pitchFamily="66" charset="77"/>
              </a:rPr>
              <a:t>     competenza dei Nervi Intermedio del VII </a:t>
            </a:r>
          </a:p>
          <a:p>
            <a:r>
              <a:rPr lang="it-IT" sz="2600" b="1" dirty="0">
                <a:solidFill>
                  <a:schemeClr val="tx1"/>
                </a:solidFill>
                <a:latin typeface="Chalkboard" panose="03050602040202020205" pitchFamily="66" charset="77"/>
              </a:rPr>
              <a:t>     Paio-Faciale e del IX Paio-Glossofaringeo per </a:t>
            </a:r>
          </a:p>
          <a:p>
            <a:r>
              <a:rPr lang="it-IT" sz="2600" b="1" dirty="0">
                <a:solidFill>
                  <a:schemeClr val="tx1"/>
                </a:solidFill>
                <a:latin typeface="Chalkboard" panose="03050602040202020205" pitchFamily="66" charset="77"/>
              </a:rPr>
              <a:t>     Ghiandole SALIVARI MAGGIORI e </a:t>
            </a:r>
          </a:p>
          <a:p>
            <a:r>
              <a:rPr lang="it-IT" sz="2600" b="1" dirty="0">
                <a:solidFill>
                  <a:schemeClr val="tx1"/>
                </a:solidFill>
                <a:latin typeface="Chalkboard" panose="03050602040202020205" pitchFamily="66" charset="77"/>
              </a:rPr>
              <a:t>     LACRIMALI)</a:t>
            </a:r>
          </a:p>
          <a:p>
            <a:r>
              <a:rPr lang="it-IT" sz="2600" b="1" dirty="0">
                <a:solidFill>
                  <a:schemeClr val="tx1"/>
                </a:solidFill>
                <a:latin typeface="Chalkboard" panose="03050602040202020205" pitchFamily="66" charset="77"/>
              </a:rPr>
              <a:t>   - Fibre Efferenti Viscerali Speciali per MUSCOLI </a:t>
            </a:r>
          </a:p>
          <a:p>
            <a:r>
              <a:rPr lang="it-IT" sz="2600" b="1" dirty="0">
                <a:solidFill>
                  <a:schemeClr val="tx1"/>
                </a:solidFill>
                <a:latin typeface="Chalkboard" panose="03050602040202020205" pitchFamily="66" charset="77"/>
              </a:rPr>
              <a:t>     MASTICATORI (Striati Scheletrici) </a:t>
            </a:r>
          </a:p>
        </p:txBody>
      </p:sp>
      <p:sp>
        <p:nvSpPr>
          <p:cNvPr id="5" name="Rettangolo 4">
            <a:extLst>
              <a:ext uri="{FF2B5EF4-FFF2-40B4-BE49-F238E27FC236}">
                <a16:creationId xmlns:a16="http://schemas.microsoft.com/office/drawing/2014/main" id="{B2620F5B-0984-3841-B596-2247CBED37DB}"/>
              </a:ext>
            </a:extLst>
          </p:cNvPr>
          <p:cNvSpPr/>
          <p:nvPr/>
        </p:nvSpPr>
        <p:spPr bwMode="auto">
          <a:xfrm>
            <a:off x="323529" y="1247773"/>
            <a:ext cx="8568952" cy="4917531"/>
          </a:xfrm>
          <a:prstGeom prst="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pic>
        <p:nvPicPr>
          <p:cNvPr id="4" name="Audio 3">
            <a:hlinkClick r:id="" action="ppaction://media"/>
            <a:extLst>
              <a:ext uri="{FF2B5EF4-FFF2-40B4-BE49-F238E27FC236}">
                <a16:creationId xmlns:a16="http://schemas.microsoft.com/office/drawing/2014/main" id="{788C2210-0AC8-D542-8ED4-19D9B1B334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55379606"/>
      </p:ext>
    </p:extLst>
  </p:cSld>
  <p:clrMapOvr>
    <a:masterClrMapping/>
  </p:clrMapOvr>
  <mc:AlternateContent xmlns:mc="http://schemas.openxmlformats.org/markup-compatibility/2006">
    <mc:Choice xmlns:p14="http://schemas.microsoft.com/office/powerpoint/2010/main" Requires="p14">
      <p:transition spd="slow" p14:dur="2000" advTm="7910"/>
    </mc:Choice>
    <mc:Fallback>
      <p:transition spd="slow" advTm="7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1612"/>
          <p:cNvPicPr>
            <a:picLocks noGrp="1" noChangeAspect="1"/>
          </p:cNvPicPr>
          <p:nvPr isPhoto="1"/>
        </p:nvPicPr>
        <p:blipFill rotWithShape="1">
          <a:blip r:embed="rId4">
            <a:lum/>
            <a:extLst>
              <a:ext uri="{28A0092B-C50C-407E-A947-70E740481C1C}">
                <a14:useLocalDpi xmlns:a14="http://schemas.microsoft.com/office/drawing/2010/main" val="0"/>
              </a:ext>
            </a:extLst>
          </a:blip>
          <a:srcRect l="1724" t="4851" r="1724" b="55250"/>
          <a:stretch/>
        </p:blipFill>
        <p:spPr>
          <a:xfrm>
            <a:off x="190882" y="2204864"/>
            <a:ext cx="8913832" cy="3024336"/>
          </a:xfrm>
          <a:prstGeom prst="rect">
            <a:avLst/>
          </a:prstGeom>
          <a:noFill/>
          <a:ln>
            <a:noFill/>
          </a:ln>
        </p:spPr>
      </p:pic>
      <p:sp>
        <p:nvSpPr>
          <p:cNvPr id="4" name="Rettangolo 3">
            <a:extLst>
              <a:ext uri="{FF2B5EF4-FFF2-40B4-BE49-F238E27FC236}">
                <a16:creationId xmlns:a16="http://schemas.microsoft.com/office/drawing/2014/main" id="{2DBA8FB1-E9A3-C84A-8A5B-407B3B58F31D}"/>
              </a:ext>
            </a:extLst>
          </p:cNvPr>
          <p:cNvSpPr/>
          <p:nvPr/>
        </p:nvSpPr>
        <p:spPr bwMode="auto">
          <a:xfrm>
            <a:off x="251520" y="2492896"/>
            <a:ext cx="8784976" cy="136815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5" name="Titolo 3">
            <a:extLst>
              <a:ext uri="{FF2B5EF4-FFF2-40B4-BE49-F238E27FC236}">
                <a16:creationId xmlns:a16="http://schemas.microsoft.com/office/drawing/2014/main" id="{D9D35D7E-7B7B-2641-848F-03BF1C2D7974}"/>
              </a:ext>
            </a:extLst>
          </p:cNvPr>
          <p:cNvSpPr txBox="1">
            <a:spLocks/>
          </p:cNvSpPr>
          <p:nvPr/>
        </p:nvSpPr>
        <p:spPr>
          <a:xfrm>
            <a:off x="141325" y="260648"/>
            <a:ext cx="9002675" cy="1141412"/>
          </a:xfrm>
          <a:prstGeom prst="rect">
            <a:avLst/>
          </a:prstGeom>
        </p:spPr>
        <p:txBody>
          <a:bodyPr/>
          <a:lst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kern="1200">
                <a:solidFill>
                  <a:srgbClr val="E6E6E6"/>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9pPr>
          </a:lstStyle>
          <a:p>
            <a:r>
              <a:rPr lang="it-IT" dirty="0">
                <a:solidFill>
                  <a:schemeClr val="tx1"/>
                </a:solidFill>
              </a:rPr>
              <a:t>NERVO  TRIGEMINO (5°  Paio)</a:t>
            </a:r>
          </a:p>
          <a:p>
            <a:r>
              <a:rPr lang="it-IT" dirty="0">
                <a:solidFill>
                  <a:schemeClr val="tx1"/>
                </a:solidFill>
              </a:rPr>
              <a:t>1a  Branca – Nervo Oftalmico,</a:t>
            </a:r>
          </a:p>
          <a:p>
            <a:r>
              <a:rPr lang="it-IT" dirty="0">
                <a:solidFill>
                  <a:schemeClr val="tx1"/>
                </a:solidFill>
              </a:rPr>
              <a:t>2a  Branca – Nervo Mascellare,</a:t>
            </a:r>
          </a:p>
          <a:p>
            <a:r>
              <a:rPr lang="it-IT" dirty="0">
                <a:solidFill>
                  <a:schemeClr val="tx1"/>
                </a:solidFill>
              </a:rPr>
              <a:t>3a   Branca – Nervo Mandibolare</a:t>
            </a:r>
            <a:br>
              <a:rPr lang="it-IT" dirty="0">
                <a:solidFill>
                  <a:schemeClr val="tx1"/>
                </a:solidFill>
              </a:rPr>
            </a:br>
            <a:endParaRPr lang="it-IT" dirty="0">
              <a:solidFill>
                <a:schemeClr val="tx1"/>
              </a:solidFill>
            </a:endParaRPr>
          </a:p>
        </p:txBody>
      </p:sp>
      <p:pic>
        <p:nvPicPr>
          <p:cNvPr id="6" name="Audio 5">
            <a:hlinkClick r:id="" action="ppaction://media"/>
            <a:extLst>
              <a:ext uri="{FF2B5EF4-FFF2-40B4-BE49-F238E27FC236}">
                <a16:creationId xmlns:a16="http://schemas.microsoft.com/office/drawing/2014/main" id="{64759DEC-9B8E-5146-8C42-3649E4C1F8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87192464"/>
      </p:ext>
    </p:extLst>
  </p:cSld>
  <p:clrMapOvr>
    <a:masterClrMapping/>
  </p:clrMapOvr>
  <mc:AlternateContent xmlns:mc="http://schemas.openxmlformats.org/markup-compatibility/2006">
    <mc:Choice xmlns:p14="http://schemas.microsoft.com/office/powerpoint/2010/main" Requires="p14">
      <p:transition spd="slow" p14:dur="2000" advTm="12854"/>
    </mc:Choice>
    <mc:Fallback>
      <p:transition spd="slow" advTm="12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7"/>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36513"/>
            <a:ext cx="9144000" cy="6784975"/>
          </a:xfrm>
          <a:prstGeom prst="rect">
            <a:avLst/>
          </a:prstGeom>
          <a:noFill/>
          <a:ln>
            <a:noFill/>
          </a:ln>
        </p:spPr>
      </p:pic>
      <p:pic>
        <p:nvPicPr>
          <p:cNvPr id="3" name="Audio 2">
            <a:hlinkClick r:id="" action="ppaction://media"/>
            <a:extLst>
              <a:ext uri="{FF2B5EF4-FFF2-40B4-BE49-F238E27FC236}">
                <a16:creationId xmlns:a16="http://schemas.microsoft.com/office/drawing/2014/main" id="{2F6DBE51-F3FB-6442-A98D-31E40AFD92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70425047"/>
      </p:ext>
    </p:extLst>
  </p:cSld>
  <p:clrMapOvr>
    <a:masterClrMapping/>
  </p:clrMapOvr>
  <mc:AlternateContent xmlns:mc="http://schemas.openxmlformats.org/markup-compatibility/2006">
    <mc:Choice xmlns:p14="http://schemas.microsoft.com/office/powerpoint/2010/main" Requires="p14">
      <p:transition spd="slow" p14:dur="2000" advTm="73930"/>
    </mc:Choice>
    <mc:Fallback>
      <p:transition spd="slow" advTm="73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BBBEF6-1DB8-684E-8FC3-E6DB245F0286}"/>
              </a:ext>
            </a:extLst>
          </p:cNvPr>
          <p:cNvSpPr>
            <a:spLocks noGrp="1"/>
          </p:cNvSpPr>
          <p:nvPr>
            <p:ph type="title"/>
          </p:nvPr>
        </p:nvSpPr>
        <p:spPr>
          <a:xfrm>
            <a:off x="0" y="476672"/>
            <a:ext cx="9144000" cy="1141412"/>
          </a:xfrm>
        </p:spPr>
        <p:txBody>
          <a:bodyPr/>
          <a:lstStyle/>
          <a:p>
            <a:r>
              <a:rPr lang="it-IT" sz="3200" i="0" dirty="0">
                <a:solidFill>
                  <a:schemeClr val="tx1"/>
                </a:solidFill>
                <a:latin typeface="Gurmukhi MN" panose="02020600050405020304" pitchFamily="18" charset="0"/>
                <a:cs typeface="Gurmukhi MN" panose="02020600050405020304" pitchFamily="18" charset="0"/>
              </a:rPr>
              <a:t>BASI MORFO-FUNZIONALI dei </a:t>
            </a:r>
            <a:br>
              <a:rPr lang="it-IT" sz="3200" i="0" dirty="0">
                <a:solidFill>
                  <a:schemeClr val="tx1"/>
                </a:solidFill>
                <a:latin typeface="Gurmukhi MN" panose="02020600050405020304" pitchFamily="18" charset="0"/>
                <a:cs typeface="Gurmukhi MN" panose="02020600050405020304" pitchFamily="18" charset="0"/>
              </a:rPr>
            </a:br>
            <a:r>
              <a:rPr lang="it-IT" sz="3200" i="0" dirty="0">
                <a:solidFill>
                  <a:schemeClr val="tx1"/>
                </a:solidFill>
                <a:latin typeface="Gurmukhi MN" panose="02020600050405020304" pitchFamily="18" charset="0"/>
                <a:cs typeface="Gurmukhi MN" panose="02020600050405020304" pitchFamily="18" charset="0"/>
              </a:rPr>
              <a:t>NERVI CRANICI </a:t>
            </a:r>
          </a:p>
        </p:txBody>
      </p:sp>
      <p:sp>
        <p:nvSpPr>
          <p:cNvPr id="3" name="Segnaposto contenuto 2">
            <a:extLst>
              <a:ext uri="{FF2B5EF4-FFF2-40B4-BE49-F238E27FC236}">
                <a16:creationId xmlns:a16="http://schemas.microsoft.com/office/drawing/2014/main" id="{C3D85594-87D2-F445-B1DE-61827D87853C}"/>
              </a:ext>
            </a:extLst>
          </p:cNvPr>
          <p:cNvSpPr>
            <a:spLocks noGrp="1"/>
          </p:cNvSpPr>
          <p:nvPr>
            <p:ph idx="1"/>
          </p:nvPr>
        </p:nvSpPr>
        <p:spPr>
          <a:xfrm>
            <a:off x="755576" y="2780928"/>
            <a:ext cx="8280920" cy="5610225"/>
          </a:xfrm>
        </p:spPr>
        <p:txBody>
          <a:bodyPr/>
          <a:lstStyle/>
          <a:p>
            <a:r>
              <a:rPr lang="it-IT" sz="2600" b="1" dirty="0">
                <a:solidFill>
                  <a:schemeClr val="tx1"/>
                </a:solidFill>
                <a:latin typeface="Comic Sans MS" panose="030F0902030302020204" pitchFamily="66" charset="0"/>
              </a:rPr>
              <a:t>VII Paio NERVO FACIALE e NERVO INTERMEDIO (o Intermediario di </a:t>
            </a:r>
            <a:r>
              <a:rPr lang="it-IT" sz="2600" b="1" dirty="0" err="1">
                <a:solidFill>
                  <a:schemeClr val="tx1"/>
                </a:solidFill>
                <a:latin typeface="Comic Sans MS" panose="030F0902030302020204" pitchFamily="66" charset="0"/>
              </a:rPr>
              <a:t>Wrisberg</a:t>
            </a:r>
            <a:r>
              <a:rPr lang="it-IT" sz="2600" b="1" dirty="0">
                <a:solidFill>
                  <a:schemeClr val="tx1"/>
                </a:solidFill>
                <a:latin typeface="Comic Sans MS" panose="030F0902030302020204" pitchFamily="66" charset="0"/>
              </a:rPr>
              <a:t>): </a:t>
            </a:r>
          </a:p>
          <a:p>
            <a:r>
              <a:rPr lang="it-IT" sz="2600" b="1" dirty="0">
                <a:solidFill>
                  <a:schemeClr val="tx1"/>
                </a:solidFill>
                <a:latin typeface="Comic Sans MS" panose="030F0902030302020204" pitchFamily="66" charset="0"/>
              </a:rPr>
              <a:t>    </a:t>
            </a:r>
          </a:p>
          <a:p>
            <a:r>
              <a:rPr lang="it-IT" sz="2600" b="1" dirty="0">
                <a:solidFill>
                  <a:schemeClr val="tx1"/>
                </a:solidFill>
                <a:latin typeface="Comic Sans MS" panose="030F0902030302020204" pitchFamily="66" charset="0"/>
              </a:rPr>
              <a:t>   Fibre Efferenti Viscerali Speciali (Muscoli MIMICI)</a:t>
            </a:r>
          </a:p>
          <a:p>
            <a:r>
              <a:rPr lang="it-IT" sz="2600" b="1" dirty="0">
                <a:solidFill>
                  <a:schemeClr val="tx1"/>
                </a:solidFill>
                <a:latin typeface="Comic Sans MS" panose="030F0902030302020204" pitchFamily="66" charset="0"/>
              </a:rPr>
              <a:t>   Fibre Efferenti Viscerali Generali (Ghiandole SALIVARI e LACRIMALI)</a:t>
            </a:r>
          </a:p>
          <a:p>
            <a:r>
              <a:rPr lang="it-IT" sz="2600" b="1" dirty="0">
                <a:solidFill>
                  <a:schemeClr val="tx1"/>
                </a:solidFill>
                <a:latin typeface="Comic Sans MS" panose="030F0902030302020204" pitchFamily="66" charset="0"/>
              </a:rPr>
              <a:t>   Fibre Afferenti Viscerali Speciali (GUSTO)</a:t>
            </a:r>
          </a:p>
          <a:p>
            <a:endParaRPr lang="it-IT" sz="2200" b="1" dirty="0">
              <a:solidFill>
                <a:schemeClr val="tx1"/>
              </a:solidFill>
              <a:latin typeface="Comic Sans MS" panose="030F0902030302020204" pitchFamily="66" charset="0"/>
            </a:endParaRPr>
          </a:p>
          <a:p>
            <a:endParaRPr lang="it-IT" sz="2500" b="1" dirty="0">
              <a:solidFill>
                <a:schemeClr val="tx1"/>
              </a:solidFill>
              <a:latin typeface="Chalkboard" panose="03050602040202020205" pitchFamily="66" charset="77"/>
            </a:endParaRPr>
          </a:p>
          <a:p>
            <a:endParaRPr lang="it-IT" sz="2600" b="1" dirty="0">
              <a:solidFill>
                <a:schemeClr val="tx1"/>
              </a:solidFill>
              <a:latin typeface="Chalkboard" panose="03050602040202020205" pitchFamily="66" charset="77"/>
            </a:endParaRPr>
          </a:p>
        </p:txBody>
      </p:sp>
      <p:sp>
        <p:nvSpPr>
          <p:cNvPr id="4" name="Rettangolo 3">
            <a:extLst>
              <a:ext uri="{FF2B5EF4-FFF2-40B4-BE49-F238E27FC236}">
                <a16:creationId xmlns:a16="http://schemas.microsoft.com/office/drawing/2014/main" id="{8A2A4F60-944C-8441-9F29-3EBDD6406738}"/>
              </a:ext>
            </a:extLst>
          </p:cNvPr>
          <p:cNvSpPr/>
          <p:nvPr/>
        </p:nvSpPr>
        <p:spPr bwMode="auto">
          <a:xfrm>
            <a:off x="513109" y="2780928"/>
            <a:ext cx="8496945" cy="3168352"/>
          </a:xfrm>
          <a:prstGeom prst="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pic>
        <p:nvPicPr>
          <p:cNvPr id="5" name="Audio 4">
            <a:hlinkClick r:id="" action="ppaction://media"/>
            <a:extLst>
              <a:ext uri="{FF2B5EF4-FFF2-40B4-BE49-F238E27FC236}">
                <a16:creationId xmlns:a16="http://schemas.microsoft.com/office/drawing/2014/main" id="{8742CCF8-6A56-1645-83DA-2CF56D5E6D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16517486"/>
      </p:ext>
    </p:extLst>
  </p:cSld>
  <p:clrMapOvr>
    <a:masterClrMapping/>
  </p:clrMapOvr>
  <mc:AlternateContent xmlns:mc="http://schemas.openxmlformats.org/markup-compatibility/2006">
    <mc:Choice xmlns:p14="http://schemas.microsoft.com/office/powerpoint/2010/main" Requires="p14">
      <p:transition spd="slow" p14:dur="2000" advTm="6848"/>
    </mc:Choice>
    <mc:Fallback>
      <p:transition spd="slow" advTm="6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8"/>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1125538"/>
            <a:ext cx="9144000" cy="4606925"/>
          </a:xfrm>
          <a:prstGeom prst="rect">
            <a:avLst/>
          </a:prstGeom>
          <a:noFill/>
          <a:ln>
            <a:noFill/>
          </a:ln>
        </p:spPr>
      </p:pic>
      <p:pic>
        <p:nvPicPr>
          <p:cNvPr id="3" name="Audio 2">
            <a:hlinkClick r:id="" action="ppaction://media"/>
            <a:extLst>
              <a:ext uri="{FF2B5EF4-FFF2-40B4-BE49-F238E27FC236}">
                <a16:creationId xmlns:a16="http://schemas.microsoft.com/office/drawing/2014/main" id="{0A585CC0-D91E-DF45-B89B-061EDB4E01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72226504"/>
      </p:ext>
    </p:extLst>
  </p:cSld>
  <p:clrMapOvr>
    <a:masterClrMapping/>
  </p:clrMapOvr>
  <mc:AlternateContent xmlns:mc="http://schemas.openxmlformats.org/markup-compatibility/2006">
    <mc:Choice xmlns:p14="http://schemas.microsoft.com/office/powerpoint/2010/main" Requires="p14">
      <p:transition spd="slow" p14:dur="2000" advTm="81800"/>
    </mc:Choice>
    <mc:Fallback>
      <p:transition spd="slow" advTm="81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BBBEF6-1DB8-684E-8FC3-E6DB245F0286}"/>
              </a:ext>
            </a:extLst>
          </p:cNvPr>
          <p:cNvSpPr>
            <a:spLocks noGrp="1"/>
          </p:cNvSpPr>
          <p:nvPr>
            <p:ph type="title"/>
          </p:nvPr>
        </p:nvSpPr>
        <p:spPr>
          <a:xfrm>
            <a:off x="0" y="260648"/>
            <a:ext cx="9144000" cy="1141412"/>
          </a:xfrm>
        </p:spPr>
        <p:txBody>
          <a:bodyPr/>
          <a:lstStyle/>
          <a:p>
            <a:r>
              <a:rPr lang="it-IT" sz="3200" i="0" dirty="0">
                <a:solidFill>
                  <a:schemeClr val="tx1"/>
                </a:solidFill>
                <a:latin typeface="Gurmukhi MN" panose="02020600050405020304" pitchFamily="18" charset="0"/>
                <a:cs typeface="Gurmukhi MN" panose="02020600050405020304" pitchFamily="18" charset="0"/>
              </a:rPr>
              <a:t>BASI MORFO-FUNZIONALI dei </a:t>
            </a:r>
            <a:br>
              <a:rPr lang="it-IT" sz="3200" i="0" dirty="0">
                <a:solidFill>
                  <a:schemeClr val="tx1"/>
                </a:solidFill>
                <a:latin typeface="Gurmukhi MN" panose="02020600050405020304" pitchFamily="18" charset="0"/>
                <a:cs typeface="Gurmukhi MN" panose="02020600050405020304" pitchFamily="18" charset="0"/>
              </a:rPr>
            </a:br>
            <a:r>
              <a:rPr lang="it-IT" sz="3200" i="0" dirty="0">
                <a:solidFill>
                  <a:schemeClr val="tx1"/>
                </a:solidFill>
                <a:latin typeface="Gurmukhi MN" panose="02020600050405020304" pitchFamily="18" charset="0"/>
                <a:cs typeface="Gurmukhi MN" panose="02020600050405020304" pitchFamily="18" charset="0"/>
              </a:rPr>
              <a:t>NERVI CRANICI </a:t>
            </a:r>
          </a:p>
        </p:txBody>
      </p:sp>
      <p:sp>
        <p:nvSpPr>
          <p:cNvPr id="3" name="Segnaposto contenuto 2">
            <a:extLst>
              <a:ext uri="{FF2B5EF4-FFF2-40B4-BE49-F238E27FC236}">
                <a16:creationId xmlns:a16="http://schemas.microsoft.com/office/drawing/2014/main" id="{C3D85594-87D2-F445-B1DE-61827D87853C}"/>
              </a:ext>
            </a:extLst>
          </p:cNvPr>
          <p:cNvSpPr>
            <a:spLocks noGrp="1"/>
          </p:cNvSpPr>
          <p:nvPr>
            <p:ph idx="1"/>
          </p:nvPr>
        </p:nvSpPr>
        <p:spPr>
          <a:xfrm>
            <a:off x="467544" y="2348880"/>
            <a:ext cx="8280920" cy="5610225"/>
          </a:xfrm>
        </p:spPr>
        <p:txBody>
          <a:bodyPr/>
          <a:lstStyle/>
          <a:p>
            <a:endParaRPr lang="it-IT" sz="22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VIII Paio NERVO ACUSTICO (Stato-Acustico, Vestibolo-Cocleare)</a:t>
            </a:r>
          </a:p>
          <a:p>
            <a:r>
              <a:rPr lang="it-IT" sz="2800" b="1" dirty="0">
                <a:solidFill>
                  <a:schemeClr val="tx1"/>
                </a:solidFill>
                <a:latin typeface="Comic Sans MS" panose="030F0902030302020204" pitchFamily="66" charset="0"/>
              </a:rPr>
              <a:t>    - Branca Cocleare (UDITO) </a:t>
            </a:r>
          </a:p>
          <a:p>
            <a:r>
              <a:rPr lang="it-IT" sz="2800" b="1" dirty="0">
                <a:solidFill>
                  <a:schemeClr val="tx1"/>
                </a:solidFill>
                <a:latin typeface="Comic Sans MS" panose="030F0902030302020204" pitchFamily="66" charset="0"/>
              </a:rPr>
              <a:t>    - Branca Vestibolare (EQUILIBRIO): </a:t>
            </a:r>
          </a:p>
          <a:p>
            <a:r>
              <a:rPr lang="it-IT" sz="2800" b="1" dirty="0">
                <a:solidFill>
                  <a:schemeClr val="tx1"/>
                </a:solidFill>
                <a:latin typeface="Comic Sans MS" panose="030F0902030302020204" pitchFamily="66" charset="0"/>
              </a:rPr>
              <a:t>    - Fibre Afferenti Somatiche Speciali – </a:t>
            </a:r>
          </a:p>
          <a:p>
            <a:r>
              <a:rPr lang="it-IT" sz="2800" b="1" dirty="0">
                <a:solidFill>
                  <a:schemeClr val="tx1"/>
                </a:solidFill>
                <a:latin typeface="Comic Sans MS" panose="030F0902030302020204" pitchFamily="66" charset="0"/>
              </a:rPr>
              <a:t>      Sensoriali</a:t>
            </a:r>
          </a:p>
          <a:p>
            <a:endParaRPr lang="it-IT" sz="2200" b="1" dirty="0">
              <a:solidFill>
                <a:schemeClr val="tx1"/>
              </a:solidFill>
              <a:latin typeface="Comic Sans MS" panose="030F0902030302020204" pitchFamily="66" charset="0"/>
            </a:endParaRPr>
          </a:p>
          <a:p>
            <a:endParaRPr lang="it-IT" sz="2500" b="1" dirty="0">
              <a:solidFill>
                <a:schemeClr val="tx1"/>
              </a:solidFill>
              <a:latin typeface="Chalkboard" panose="03050602040202020205" pitchFamily="66" charset="77"/>
            </a:endParaRPr>
          </a:p>
          <a:p>
            <a:endParaRPr lang="it-IT" sz="2600" b="1" dirty="0">
              <a:solidFill>
                <a:schemeClr val="tx1"/>
              </a:solidFill>
              <a:latin typeface="Chalkboard" panose="03050602040202020205" pitchFamily="66" charset="77"/>
            </a:endParaRPr>
          </a:p>
        </p:txBody>
      </p:sp>
      <p:sp>
        <p:nvSpPr>
          <p:cNvPr id="5" name="Rettangolo 4">
            <a:extLst>
              <a:ext uri="{FF2B5EF4-FFF2-40B4-BE49-F238E27FC236}">
                <a16:creationId xmlns:a16="http://schemas.microsoft.com/office/drawing/2014/main" id="{45BBD12D-1203-0A48-8C3F-2EBC9B98D9F7}"/>
              </a:ext>
            </a:extLst>
          </p:cNvPr>
          <p:cNvSpPr/>
          <p:nvPr/>
        </p:nvSpPr>
        <p:spPr bwMode="auto">
          <a:xfrm>
            <a:off x="251519" y="2276872"/>
            <a:ext cx="8496945" cy="2952328"/>
          </a:xfrm>
          <a:prstGeom prst="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pic>
        <p:nvPicPr>
          <p:cNvPr id="6" name="Audio 5">
            <a:hlinkClick r:id="" action="ppaction://media"/>
            <a:extLst>
              <a:ext uri="{FF2B5EF4-FFF2-40B4-BE49-F238E27FC236}">
                <a16:creationId xmlns:a16="http://schemas.microsoft.com/office/drawing/2014/main" id="{1A3485FD-6F0E-A34D-AD53-55DB2C2AB3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13933726"/>
      </p:ext>
    </p:extLst>
  </p:cSld>
  <p:clrMapOvr>
    <a:masterClrMapping/>
  </p:clrMapOvr>
  <mc:AlternateContent xmlns:mc="http://schemas.openxmlformats.org/markup-compatibility/2006">
    <mc:Choice xmlns:p14="http://schemas.microsoft.com/office/powerpoint/2010/main" Requires="p14">
      <p:transition spd="slow" p14:dur="2000" advTm="7380"/>
    </mc:Choice>
    <mc:Fallback>
      <p:transition spd="slow" advTm="7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1612"/>
          <p:cNvPicPr>
            <a:picLocks noGrp="1" noChangeAspect="1"/>
          </p:cNvPicPr>
          <p:nvPr isPhoto="1"/>
        </p:nvPicPr>
        <p:blipFill rotWithShape="1">
          <a:blip r:embed="rId4">
            <a:lum/>
            <a:extLst>
              <a:ext uri="{28A0092B-C50C-407E-A947-70E740481C1C}">
                <a14:useLocalDpi xmlns:a14="http://schemas.microsoft.com/office/drawing/2010/main" val="0"/>
              </a:ext>
            </a:extLst>
          </a:blip>
          <a:srcRect l="1724" t="4850" r="1724" b="35300"/>
          <a:stretch/>
        </p:blipFill>
        <p:spPr>
          <a:xfrm>
            <a:off x="251520" y="1700808"/>
            <a:ext cx="8707916" cy="4431707"/>
          </a:xfrm>
          <a:prstGeom prst="rect">
            <a:avLst/>
          </a:prstGeom>
          <a:noFill/>
          <a:ln>
            <a:noFill/>
          </a:ln>
        </p:spPr>
      </p:pic>
      <p:sp>
        <p:nvSpPr>
          <p:cNvPr id="6" name="Rettangolo 5">
            <a:extLst>
              <a:ext uri="{FF2B5EF4-FFF2-40B4-BE49-F238E27FC236}">
                <a16:creationId xmlns:a16="http://schemas.microsoft.com/office/drawing/2014/main" id="{64AE7A49-3CFF-1B49-BFFD-28D791B5B00A}"/>
              </a:ext>
            </a:extLst>
          </p:cNvPr>
          <p:cNvSpPr/>
          <p:nvPr/>
        </p:nvSpPr>
        <p:spPr bwMode="auto">
          <a:xfrm>
            <a:off x="323528" y="2060848"/>
            <a:ext cx="8635908" cy="295232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7" name="Titolo 3">
            <a:extLst>
              <a:ext uri="{FF2B5EF4-FFF2-40B4-BE49-F238E27FC236}">
                <a16:creationId xmlns:a16="http://schemas.microsoft.com/office/drawing/2014/main" id="{96C63F10-442F-3D46-9808-5D93B2B4500B}"/>
              </a:ext>
            </a:extLst>
          </p:cNvPr>
          <p:cNvSpPr txBox="1">
            <a:spLocks/>
          </p:cNvSpPr>
          <p:nvPr/>
        </p:nvSpPr>
        <p:spPr>
          <a:xfrm>
            <a:off x="251520" y="133504"/>
            <a:ext cx="8851931" cy="1141412"/>
          </a:xfrm>
          <a:prstGeom prst="rect">
            <a:avLst/>
          </a:prstGeom>
        </p:spPr>
        <p:txBody>
          <a:bodyPr/>
          <a:lst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kern="1200">
                <a:solidFill>
                  <a:srgbClr val="E6E6E6"/>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E6E6E6"/>
                </a:solidFill>
                <a:latin typeface="Arial" panose="020B0604020202020204" pitchFamily="34" charset="0"/>
                <a:cs typeface="Lucida Sans Unicode" panose="020B0602030504020204" pitchFamily="34" charset="0"/>
              </a:defRPr>
            </a:lvl9pPr>
          </a:lstStyle>
          <a:p>
            <a:r>
              <a:rPr lang="it-IT" sz="2600" dirty="0">
                <a:solidFill>
                  <a:schemeClr val="tx1"/>
                </a:solidFill>
              </a:rPr>
              <a:t>NERVO  FACIALE e INTEMEDIO (7° Paio)</a:t>
            </a:r>
            <a:br>
              <a:rPr lang="it-IT" sz="2600" dirty="0">
                <a:solidFill>
                  <a:schemeClr val="tx1"/>
                </a:solidFill>
              </a:rPr>
            </a:br>
            <a:r>
              <a:rPr lang="it-IT" sz="2600" dirty="0">
                <a:solidFill>
                  <a:schemeClr val="tx1"/>
                </a:solidFill>
              </a:rPr>
              <a:t>NERVO  ACUSTICO </a:t>
            </a:r>
          </a:p>
          <a:p>
            <a:r>
              <a:rPr lang="it-IT" sz="2600" dirty="0">
                <a:solidFill>
                  <a:schemeClr val="tx1"/>
                </a:solidFill>
              </a:rPr>
              <a:t>(8° Paio – Branca Cocleare</a:t>
            </a:r>
          </a:p>
          <a:p>
            <a:r>
              <a:rPr lang="it-IT" sz="2600" dirty="0">
                <a:solidFill>
                  <a:schemeClr val="tx1"/>
                </a:solidFill>
              </a:rPr>
              <a:t>8° Paio – Branca Vestibolare)</a:t>
            </a:r>
          </a:p>
        </p:txBody>
      </p:sp>
      <p:pic>
        <p:nvPicPr>
          <p:cNvPr id="8" name="Audio 7">
            <a:hlinkClick r:id="" action="ppaction://media"/>
            <a:extLst>
              <a:ext uri="{FF2B5EF4-FFF2-40B4-BE49-F238E27FC236}">
                <a16:creationId xmlns:a16="http://schemas.microsoft.com/office/drawing/2014/main" id="{ED441DEF-1D07-1D49-9212-DF3E5C7AD1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9784044"/>
      </p:ext>
    </p:extLst>
  </p:cSld>
  <p:clrMapOvr>
    <a:masterClrMapping/>
  </p:clrMapOvr>
  <mc:AlternateContent xmlns:mc="http://schemas.openxmlformats.org/markup-compatibility/2006">
    <mc:Choice xmlns:p14="http://schemas.microsoft.com/office/powerpoint/2010/main" Requires="p14">
      <p:transition spd="slow" p14:dur="2000" advTm="20377"/>
    </mc:Choice>
    <mc:Fallback>
      <p:transition spd="slow" advTm="20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9"/>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274638"/>
            <a:ext cx="9144000" cy="6308725"/>
          </a:xfrm>
          <a:prstGeom prst="rect">
            <a:avLst/>
          </a:prstGeom>
          <a:noFill/>
          <a:ln>
            <a:noFill/>
          </a:ln>
        </p:spPr>
      </p:pic>
      <p:pic>
        <p:nvPicPr>
          <p:cNvPr id="3" name="Audio 2">
            <a:hlinkClick r:id="" action="ppaction://media"/>
            <a:extLst>
              <a:ext uri="{FF2B5EF4-FFF2-40B4-BE49-F238E27FC236}">
                <a16:creationId xmlns:a16="http://schemas.microsoft.com/office/drawing/2014/main" id="{6B467C2F-4273-CE44-8982-8AEA0E796B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97936704"/>
      </p:ext>
    </p:extLst>
  </p:cSld>
  <p:clrMapOvr>
    <a:masterClrMapping/>
  </p:clrMapOvr>
  <mc:AlternateContent xmlns:mc="http://schemas.openxmlformats.org/markup-compatibility/2006">
    <mc:Choice xmlns:p14="http://schemas.microsoft.com/office/powerpoint/2010/main" Requires="p14">
      <p:transition spd="slow" p14:dur="2000" advTm="99515"/>
    </mc:Choice>
    <mc:Fallback>
      <p:transition spd="slow" advTm="99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BBBEF6-1DB8-684E-8FC3-E6DB245F0286}"/>
              </a:ext>
            </a:extLst>
          </p:cNvPr>
          <p:cNvSpPr>
            <a:spLocks noGrp="1"/>
          </p:cNvSpPr>
          <p:nvPr>
            <p:ph type="title"/>
          </p:nvPr>
        </p:nvSpPr>
        <p:spPr>
          <a:xfrm>
            <a:off x="0" y="31668"/>
            <a:ext cx="9144000" cy="1141412"/>
          </a:xfrm>
        </p:spPr>
        <p:txBody>
          <a:bodyPr/>
          <a:lstStyle/>
          <a:p>
            <a:r>
              <a:rPr lang="it-IT" sz="3200" i="0" dirty="0">
                <a:solidFill>
                  <a:schemeClr val="tx1"/>
                </a:solidFill>
                <a:latin typeface="Gurmukhi MN" panose="02020600050405020304" pitchFamily="18" charset="0"/>
                <a:cs typeface="Gurmukhi MN" panose="02020600050405020304" pitchFamily="18" charset="0"/>
              </a:rPr>
              <a:t>BASI MORFO-FUNZIONALI dei </a:t>
            </a:r>
            <a:br>
              <a:rPr lang="it-IT" sz="3200" i="0" dirty="0">
                <a:solidFill>
                  <a:schemeClr val="tx1"/>
                </a:solidFill>
                <a:latin typeface="Gurmukhi MN" panose="02020600050405020304" pitchFamily="18" charset="0"/>
                <a:cs typeface="Gurmukhi MN" panose="02020600050405020304" pitchFamily="18" charset="0"/>
              </a:rPr>
            </a:br>
            <a:r>
              <a:rPr lang="it-IT" sz="3200" i="0" dirty="0">
                <a:solidFill>
                  <a:schemeClr val="tx1"/>
                </a:solidFill>
                <a:latin typeface="Gurmukhi MN" panose="02020600050405020304" pitchFamily="18" charset="0"/>
                <a:cs typeface="Gurmukhi MN" panose="02020600050405020304" pitchFamily="18" charset="0"/>
              </a:rPr>
              <a:t>NERVI CRANICI </a:t>
            </a:r>
          </a:p>
        </p:txBody>
      </p:sp>
      <p:sp>
        <p:nvSpPr>
          <p:cNvPr id="3" name="Segnaposto contenuto 2">
            <a:extLst>
              <a:ext uri="{FF2B5EF4-FFF2-40B4-BE49-F238E27FC236}">
                <a16:creationId xmlns:a16="http://schemas.microsoft.com/office/drawing/2014/main" id="{C3D85594-87D2-F445-B1DE-61827D87853C}"/>
              </a:ext>
            </a:extLst>
          </p:cNvPr>
          <p:cNvSpPr>
            <a:spLocks noGrp="1"/>
          </p:cNvSpPr>
          <p:nvPr>
            <p:ph idx="1"/>
          </p:nvPr>
        </p:nvSpPr>
        <p:spPr>
          <a:xfrm>
            <a:off x="431540" y="1412776"/>
            <a:ext cx="8280920" cy="5610225"/>
          </a:xfrm>
        </p:spPr>
        <p:txBody>
          <a:bodyPr/>
          <a:lstStyle/>
          <a:p>
            <a:endParaRPr lang="it-IT" sz="2200" b="1" dirty="0">
              <a:solidFill>
                <a:schemeClr val="tx1"/>
              </a:solidFill>
              <a:latin typeface="Comic Sans MS" panose="030F0902030302020204" pitchFamily="66" charset="0"/>
            </a:endParaRPr>
          </a:p>
          <a:p>
            <a:r>
              <a:rPr lang="it-IT" sz="2400" b="1" dirty="0">
                <a:solidFill>
                  <a:schemeClr val="tx1"/>
                </a:solidFill>
                <a:latin typeface="Comic Sans MS" panose="030F0902030302020204" pitchFamily="66" charset="0"/>
              </a:rPr>
              <a:t>IX Paio NERVO GLOSSOFARINGEO: </a:t>
            </a:r>
          </a:p>
          <a:p>
            <a:endParaRPr lang="it-IT" sz="2400" b="1" dirty="0">
              <a:solidFill>
                <a:schemeClr val="tx1"/>
              </a:solidFill>
              <a:latin typeface="Comic Sans MS" panose="030F0902030302020204" pitchFamily="66" charset="0"/>
            </a:endParaRPr>
          </a:p>
          <a:p>
            <a:r>
              <a:rPr lang="it-IT" sz="2400" b="1" dirty="0">
                <a:solidFill>
                  <a:schemeClr val="tx1"/>
                </a:solidFill>
                <a:latin typeface="Comic Sans MS" panose="030F0902030302020204" pitchFamily="66" charset="0"/>
              </a:rPr>
              <a:t>   Fibre Afferenti Somatiche Generali - Sensitive</a:t>
            </a:r>
          </a:p>
          <a:p>
            <a:r>
              <a:rPr lang="it-IT" sz="2400" b="1" dirty="0">
                <a:solidFill>
                  <a:schemeClr val="tx1"/>
                </a:solidFill>
                <a:latin typeface="Comic Sans MS" panose="030F0902030302020204" pitchFamily="66" charset="0"/>
              </a:rPr>
              <a:t>   Fibre Afferenti Viscerali Generali (da GLOMO e SENO CAROTIDEO – Pressione Sanguigna e p0</a:t>
            </a:r>
            <a:r>
              <a:rPr lang="it-IT" sz="2400" b="1" baseline="-25000" dirty="0">
                <a:solidFill>
                  <a:schemeClr val="tx1"/>
                </a:solidFill>
                <a:latin typeface="Comic Sans MS" panose="030F0902030302020204" pitchFamily="66" charset="0"/>
              </a:rPr>
              <a:t>2</a:t>
            </a:r>
            <a:r>
              <a:rPr lang="it-IT" sz="2400" b="1" dirty="0">
                <a:solidFill>
                  <a:schemeClr val="tx1"/>
                </a:solidFill>
                <a:latin typeface="Comic Sans MS" panose="030F0902030302020204" pitchFamily="66" charset="0"/>
              </a:rPr>
              <a:t> / pCO</a:t>
            </a:r>
            <a:r>
              <a:rPr lang="it-IT" sz="2400" b="1" baseline="-25000" dirty="0">
                <a:solidFill>
                  <a:schemeClr val="tx1"/>
                </a:solidFill>
                <a:latin typeface="Comic Sans MS" panose="030F0902030302020204" pitchFamily="66" charset="0"/>
              </a:rPr>
              <a:t>2 </a:t>
            </a:r>
            <a:r>
              <a:rPr lang="it-IT" sz="2400" b="1" dirty="0">
                <a:solidFill>
                  <a:schemeClr val="tx1"/>
                </a:solidFill>
                <a:latin typeface="Comic Sans MS" panose="030F0902030302020204" pitchFamily="66" charset="0"/>
              </a:rPr>
              <a:t>)</a:t>
            </a:r>
            <a:endParaRPr lang="it-IT" sz="2400" b="1" baseline="-25000" dirty="0">
              <a:solidFill>
                <a:schemeClr val="tx1"/>
              </a:solidFill>
              <a:latin typeface="Comic Sans MS" panose="030F0902030302020204" pitchFamily="66" charset="0"/>
            </a:endParaRPr>
          </a:p>
          <a:p>
            <a:r>
              <a:rPr lang="it-IT" sz="2400" b="1" dirty="0">
                <a:solidFill>
                  <a:schemeClr val="tx1"/>
                </a:solidFill>
                <a:latin typeface="Comic Sans MS" panose="030F0902030302020204" pitchFamily="66" charset="0"/>
              </a:rPr>
              <a:t>	Fibre Afferenti Viscerali Speciali – Sensoriali (GUSTO)</a:t>
            </a:r>
          </a:p>
          <a:p>
            <a:r>
              <a:rPr lang="it-IT" sz="2400" b="1" dirty="0">
                <a:solidFill>
                  <a:schemeClr val="tx1"/>
                </a:solidFill>
                <a:latin typeface="Comic Sans MS" panose="030F0902030302020204" pitchFamily="66" charset="0"/>
              </a:rPr>
              <a:t>	Fibre Efferenti Viscerali Generali Parasimpatiche (Ghiandole SALIVARI)</a:t>
            </a:r>
          </a:p>
          <a:p>
            <a:r>
              <a:rPr lang="it-IT" sz="2400" b="1" dirty="0">
                <a:solidFill>
                  <a:schemeClr val="tx1"/>
                </a:solidFill>
                <a:latin typeface="Comic Sans MS" panose="030F0902030302020204" pitchFamily="66" charset="0"/>
              </a:rPr>
              <a:t>    Fibre Efferenti Viscerali Speciali (Plesso Faringeo con X e XI per i Muscoli FARINGEI)</a:t>
            </a:r>
          </a:p>
          <a:p>
            <a:endParaRPr lang="it-IT" sz="2500" b="1" dirty="0">
              <a:solidFill>
                <a:schemeClr val="tx1"/>
              </a:solidFill>
              <a:latin typeface="Chalkboard" panose="03050602040202020205" pitchFamily="66" charset="77"/>
            </a:endParaRPr>
          </a:p>
          <a:p>
            <a:endParaRPr lang="it-IT" sz="2600" b="1" dirty="0">
              <a:solidFill>
                <a:schemeClr val="tx1"/>
              </a:solidFill>
              <a:latin typeface="Chalkboard" panose="03050602040202020205" pitchFamily="66" charset="77"/>
            </a:endParaRPr>
          </a:p>
        </p:txBody>
      </p:sp>
      <p:sp>
        <p:nvSpPr>
          <p:cNvPr id="4" name="Rettangolo 3">
            <a:extLst>
              <a:ext uri="{FF2B5EF4-FFF2-40B4-BE49-F238E27FC236}">
                <a16:creationId xmlns:a16="http://schemas.microsoft.com/office/drawing/2014/main" id="{88AFEC74-EB8B-F543-B5B8-A0B8BE00C8A9}"/>
              </a:ext>
            </a:extLst>
          </p:cNvPr>
          <p:cNvSpPr/>
          <p:nvPr/>
        </p:nvSpPr>
        <p:spPr bwMode="auto">
          <a:xfrm>
            <a:off x="215515" y="1556792"/>
            <a:ext cx="8748973" cy="3744416"/>
          </a:xfrm>
          <a:prstGeom prst="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pic>
        <p:nvPicPr>
          <p:cNvPr id="5" name="Audio 4">
            <a:hlinkClick r:id="" action="ppaction://media"/>
            <a:extLst>
              <a:ext uri="{FF2B5EF4-FFF2-40B4-BE49-F238E27FC236}">
                <a16:creationId xmlns:a16="http://schemas.microsoft.com/office/drawing/2014/main" id="{85D14D03-74B7-3745-B62E-8CFBEA18E3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92683460"/>
      </p:ext>
    </p:extLst>
  </p:cSld>
  <p:clrMapOvr>
    <a:masterClrMapping/>
  </p:clrMapOvr>
  <mc:AlternateContent xmlns:mc="http://schemas.openxmlformats.org/markup-compatibility/2006">
    <mc:Choice xmlns:p14="http://schemas.microsoft.com/office/powerpoint/2010/main" Requires="p14">
      <p:transition spd="slow" p14:dur="2000" advTm="8864"/>
    </mc:Choice>
    <mc:Fallback>
      <p:transition spd="slow" advTm="8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30"/>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619250" y="0"/>
            <a:ext cx="5905500" cy="6858000"/>
          </a:xfrm>
          <a:prstGeom prst="rect">
            <a:avLst/>
          </a:prstGeom>
          <a:noFill/>
          <a:ln>
            <a:noFill/>
          </a:ln>
        </p:spPr>
      </p:pic>
      <p:pic>
        <p:nvPicPr>
          <p:cNvPr id="3" name="Audio 2">
            <a:hlinkClick r:id="" action="ppaction://media"/>
            <a:extLst>
              <a:ext uri="{FF2B5EF4-FFF2-40B4-BE49-F238E27FC236}">
                <a16:creationId xmlns:a16="http://schemas.microsoft.com/office/drawing/2014/main" id="{9DC24193-2964-DE4F-8FAA-3DCCA957FC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33982269"/>
      </p:ext>
    </p:extLst>
  </p:cSld>
  <p:clrMapOvr>
    <a:masterClrMapping/>
  </p:clrMapOvr>
  <mc:AlternateContent xmlns:mc="http://schemas.openxmlformats.org/markup-compatibility/2006">
    <mc:Choice xmlns:p14="http://schemas.microsoft.com/office/powerpoint/2010/main" Requires="p14">
      <p:transition spd="slow" p14:dur="2000" advTm="117328"/>
    </mc:Choice>
    <mc:Fallback>
      <p:transition spd="slow" advTm="117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457200" y="228600"/>
            <a:ext cx="8229600" cy="1143000"/>
          </a:xfrm>
          <a:ln/>
        </p:spPr>
        <p:txBody>
          <a:bodyPr lIns="90000" tIns="46800" rIns="90000" bIns="4680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a:solidFill>
                  <a:srgbClr val="FFFFFF"/>
                </a:solidFill>
                <a:latin typeface="Arial Black" panose="020B0A04020102020204" pitchFamily="34" charset="0"/>
              </a:rPr>
              <a:t>Superficie ventrale del tronco encefalico</a:t>
            </a:r>
          </a:p>
        </p:txBody>
      </p:sp>
      <p:pic>
        <p:nvPicPr>
          <p:cNvPr id="32770" name="Picture 2"/>
          <p:cNvPicPr>
            <a:picLocks noChangeAspect="1" noChangeArrowheads="1"/>
          </p:cNvPicPr>
          <p:nvPr/>
        </p:nvPicPr>
        <p:blipFill>
          <a:blip r:embed="rId5">
            <a:lum bright="-6000"/>
            <a:extLst>
              <a:ext uri="{28A0092B-C50C-407E-A947-70E740481C1C}">
                <a14:useLocalDpi xmlns:a14="http://schemas.microsoft.com/office/drawing/2010/main" val="0"/>
              </a:ext>
            </a:extLst>
          </a:blip>
          <a:srcRect l="2240" t="51123" b="-362"/>
          <a:stretch>
            <a:fillRect/>
          </a:stretch>
        </p:blipFill>
        <p:spPr bwMode="auto">
          <a:xfrm>
            <a:off x="452066" y="1040285"/>
            <a:ext cx="8568952" cy="5793945"/>
          </a:xfrm>
          <a:prstGeom prst="rect">
            <a:avLst/>
          </a:prstGeom>
          <a:noFill/>
          <a:ln>
            <a:noFill/>
          </a:ln>
          <a:effectLst/>
          <a:extLst>
            <a:ext uri="{909E8E84-426E-40DD-AFC4-6F175D3DCCD1}">
              <a14:hiddenFill xmlns:a14="http://schemas.microsoft.com/office/drawing/2010/main">
                <a:blipFill dpi="0" rotWithShape="0">
                  <a:blip>
                    <a:lum bright="-6000"/>
                  </a:blip>
                  <a:srcRect l="2240" t="51123" b="-36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37F59764-C66D-F043-B539-C3F153C37281}"/>
              </a:ext>
            </a:extLst>
          </p:cNvPr>
          <p:cNvSpPr txBox="1"/>
          <p:nvPr/>
        </p:nvSpPr>
        <p:spPr>
          <a:xfrm>
            <a:off x="1" y="228600"/>
            <a:ext cx="9252520" cy="492443"/>
          </a:xfrm>
          <a:prstGeom prst="rect">
            <a:avLst/>
          </a:prstGeom>
          <a:noFill/>
        </p:spPr>
        <p:txBody>
          <a:bodyPr wrap="square" rtlCol="0">
            <a:spAutoFit/>
          </a:bodyPr>
          <a:lstStyle/>
          <a:p>
            <a:pPr algn="ctr"/>
            <a:r>
              <a:rPr lang="it-IT" sz="2600" b="1" dirty="0">
                <a:solidFill>
                  <a:schemeClr val="tx1"/>
                </a:solidFill>
                <a:latin typeface="Gurmukhi MN" panose="02020600050405020304" pitchFamily="18" charset="0"/>
                <a:cs typeface="Gurmukhi MN" panose="02020600050405020304" pitchFamily="18" charset="0"/>
              </a:rPr>
              <a:t>PROIEZIONE ANTERIORE DEL TRONCO ENCEFALICO</a:t>
            </a:r>
          </a:p>
        </p:txBody>
      </p:sp>
      <p:sp>
        <p:nvSpPr>
          <p:cNvPr id="5" name="Rettangolo 4">
            <a:extLst>
              <a:ext uri="{FF2B5EF4-FFF2-40B4-BE49-F238E27FC236}">
                <a16:creationId xmlns:a16="http://schemas.microsoft.com/office/drawing/2014/main" id="{43BC9E8E-C096-064E-A5EF-43842AF073FC}"/>
              </a:ext>
            </a:extLst>
          </p:cNvPr>
          <p:cNvSpPr/>
          <p:nvPr/>
        </p:nvSpPr>
        <p:spPr bwMode="auto">
          <a:xfrm>
            <a:off x="452066" y="4293096"/>
            <a:ext cx="5704110" cy="2541134"/>
          </a:xfrm>
          <a:prstGeom prst="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pic>
        <p:nvPicPr>
          <p:cNvPr id="6" name="Audio 5">
            <a:hlinkClick r:id="" action="ppaction://media"/>
            <a:extLst>
              <a:ext uri="{FF2B5EF4-FFF2-40B4-BE49-F238E27FC236}">
                <a16:creationId xmlns:a16="http://schemas.microsoft.com/office/drawing/2014/main" id="{B1851C76-0D4F-1D49-A470-44991D55AD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2033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BBBEF6-1DB8-684E-8FC3-E6DB245F0286}"/>
              </a:ext>
            </a:extLst>
          </p:cNvPr>
          <p:cNvSpPr>
            <a:spLocks noGrp="1"/>
          </p:cNvSpPr>
          <p:nvPr>
            <p:ph type="title"/>
          </p:nvPr>
        </p:nvSpPr>
        <p:spPr>
          <a:xfrm>
            <a:off x="0" y="106363"/>
            <a:ext cx="9144000" cy="1141412"/>
          </a:xfrm>
        </p:spPr>
        <p:txBody>
          <a:bodyPr/>
          <a:lstStyle/>
          <a:p>
            <a:r>
              <a:rPr lang="it-IT" sz="3200" i="0" dirty="0">
                <a:solidFill>
                  <a:schemeClr val="tx1"/>
                </a:solidFill>
                <a:latin typeface="Gurmukhi MN" panose="02020600050405020304" pitchFamily="18" charset="0"/>
                <a:cs typeface="Gurmukhi MN" panose="02020600050405020304" pitchFamily="18" charset="0"/>
              </a:rPr>
              <a:t>BASI MORFO-FUNZIONALI dei </a:t>
            </a:r>
            <a:br>
              <a:rPr lang="it-IT" sz="3200" i="0" dirty="0">
                <a:solidFill>
                  <a:schemeClr val="tx1"/>
                </a:solidFill>
                <a:latin typeface="Gurmukhi MN" panose="02020600050405020304" pitchFamily="18" charset="0"/>
                <a:cs typeface="Gurmukhi MN" panose="02020600050405020304" pitchFamily="18" charset="0"/>
              </a:rPr>
            </a:br>
            <a:r>
              <a:rPr lang="it-IT" sz="3200" i="0" dirty="0">
                <a:solidFill>
                  <a:schemeClr val="tx1"/>
                </a:solidFill>
                <a:latin typeface="Gurmukhi MN" panose="02020600050405020304" pitchFamily="18" charset="0"/>
                <a:cs typeface="Gurmukhi MN" panose="02020600050405020304" pitchFamily="18" charset="0"/>
              </a:rPr>
              <a:t>NERVI CRANICI </a:t>
            </a:r>
          </a:p>
        </p:txBody>
      </p:sp>
      <p:sp>
        <p:nvSpPr>
          <p:cNvPr id="3" name="Segnaposto contenuto 2">
            <a:extLst>
              <a:ext uri="{FF2B5EF4-FFF2-40B4-BE49-F238E27FC236}">
                <a16:creationId xmlns:a16="http://schemas.microsoft.com/office/drawing/2014/main" id="{C3D85594-87D2-F445-B1DE-61827D87853C}"/>
              </a:ext>
            </a:extLst>
          </p:cNvPr>
          <p:cNvSpPr>
            <a:spLocks noGrp="1"/>
          </p:cNvSpPr>
          <p:nvPr>
            <p:ph idx="1"/>
          </p:nvPr>
        </p:nvSpPr>
        <p:spPr>
          <a:xfrm>
            <a:off x="323529" y="1700808"/>
            <a:ext cx="8640960" cy="5610225"/>
          </a:xfrm>
        </p:spPr>
        <p:txBody>
          <a:bodyPr/>
          <a:lstStyle/>
          <a:p>
            <a:r>
              <a:rPr lang="it-IT" sz="2500" b="1" dirty="0">
                <a:solidFill>
                  <a:schemeClr val="tx1"/>
                </a:solidFill>
                <a:latin typeface="Copperplate Gothic Bold" panose="020E0705020206020404" pitchFamily="34" charset="77"/>
              </a:rPr>
              <a:t>X Paio NERVO VAGO: </a:t>
            </a:r>
          </a:p>
          <a:p>
            <a:endParaRPr lang="it-IT" sz="2500" b="1" dirty="0">
              <a:solidFill>
                <a:schemeClr val="tx1"/>
              </a:solidFill>
              <a:latin typeface="Copperplate Gothic Bold" panose="020E0705020206020404" pitchFamily="34" charset="77"/>
            </a:endParaRPr>
          </a:p>
          <a:p>
            <a:r>
              <a:rPr lang="it-IT" sz="2500" b="1" dirty="0">
                <a:solidFill>
                  <a:schemeClr val="tx1"/>
                </a:solidFill>
                <a:latin typeface="Copperplate Gothic Bold" panose="020E0705020206020404" pitchFamily="34" charset="77"/>
              </a:rPr>
              <a:t>   Fibre Afferenti Somatiche Generali</a:t>
            </a:r>
          </a:p>
          <a:p>
            <a:r>
              <a:rPr lang="it-IT" sz="2500" b="1" dirty="0">
                <a:solidFill>
                  <a:schemeClr val="tx1"/>
                </a:solidFill>
                <a:latin typeface="Copperplate Gothic Bold" panose="020E0705020206020404" pitchFamily="34" charset="77"/>
              </a:rPr>
              <a:t>   Fibre Afferenti Viscerali Generali (Glomo e Seno Aortico per Pressione Sanguigna e pO</a:t>
            </a:r>
            <a:r>
              <a:rPr lang="it-IT" sz="2500" b="1" baseline="-25000" dirty="0">
                <a:solidFill>
                  <a:schemeClr val="tx1"/>
                </a:solidFill>
                <a:latin typeface="Copperplate Gothic Bold" panose="020E0705020206020404" pitchFamily="34" charset="77"/>
              </a:rPr>
              <a:t>2</a:t>
            </a:r>
            <a:r>
              <a:rPr lang="it-IT" sz="2500" b="1" dirty="0">
                <a:solidFill>
                  <a:schemeClr val="tx1"/>
                </a:solidFill>
                <a:latin typeface="Copperplate Gothic Bold" panose="020E0705020206020404" pitchFamily="34" charset="77"/>
              </a:rPr>
              <a:t> / pCO</a:t>
            </a:r>
            <a:r>
              <a:rPr lang="it-IT" sz="2500" b="1" baseline="-25000" dirty="0">
                <a:solidFill>
                  <a:schemeClr val="tx1"/>
                </a:solidFill>
                <a:latin typeface="Copperplate Gothic Bold" panose="020E0705020206020404" pitchFamily="34" charset="77"/>
              </a:rPr>
              <a:t>2</a:t>
            </a:r>
            <a:r>
              <a:rPr lang="it-IT" sz="2500" b="1" dirty="0">
                <a:solidFill>
                  <a:schemeClr val="tx1"/>
                </a:solidFill>
                <a:latin typeface="Copperplate Gothic Bold" panose="020E0705020206020404" pitchFamily="34" charset="77"/>
              </a:rPr>
              <a:t> )</a:t>
            </a:r>
          </a:p>
          <a:p>
            <a:r>
              <a:rPr lang="it-IT" sz="2500" b="1" dirty="0">
                <a:solidFill>
                  <a:schemeClr val="tx1"/>
                </a:solidFill>
                <a:latin typeface="Copperplate Gothic Bold" panose="020E0705020206020404" pitchFamily="34" charset="77"/>
              </a:rPr>
              <a:t>   Fibre Afferenti Viscerali Speciali - Sensoriali (GUSTO)</a:t>
            </a:r>
          </a:p>
          <a:p>
            <a:r>
              <a:rPr lang="it-IT" sz="2500" b="1" dirty="0">
                <a:solidFill>
                  <a:schemeClr val="tx1"/>
                </a:solidFill>
                <a:latin typeface="Copperplate Gothic Bold" panose="020E0705020206020404" pitchFamily="34" charset="77"/>
              </a:rPr>
              <a:t>   Fibre Efferenti Viscerali Generali </a:t>
            </a:r>
          </a:p>
          <a:p>
            <a:r>
              <a:rPr lang="it-IT" sz="2500" b="1" dirty="0">
                <a:solidFill>
                  <a:schemeClr val="tx1"/>
                </a:solidFill>
                <a:latin typeface="Copperplate Gothic Bold" panose="020E0705020206020404" pitchFamily="34" charset="77"/>
              </a:rPr>
              <a:t>   Fibre Efferenti Viscerali Speciali (Muscoli LARINGEI, con Nervi LARINGEI, e </a:t>
            </a:r>
            <a:r>
              <a:rPr lang="it-IT" sz="2400" b="1" dirty="0">
                <a:solidFill>
                  <a:schemeClr val="tx1"/>
                </a:solidFill>
                <a:latin typeface="Copperplate Gothic Bold" panose="020E0705020206020404" pitchFamily="34" charset="77"/>
              </a:rPr>
              <a:t>Plesso Faringeo con IX e XI per i Muscoli FARINGEI)</a:t>
            </a:r>
          </a:p>
          <a:p>
            <a:endParaRPr lang="it-IT" sz="2500" b="1" dirty="0">
              <a:solidFill>
                <a:schemeClr val="tx1"/>
              </a:solidFill>
              <a:latin typeface="Copperplate Gothic Bold" panose="020E0705020206020404" pitchFamily="34" charset="77"/>
            </a:endParaRPr>
          </a:p>
          <a:p>
            <a:r>
              <a:rPr lang="it-IT" sz="2500" b="1" dirty="0">
                <a:solidFill>
                  <a:schemeClr val="tx1"/>
                </a:solidFill>
                <a:latin typeface="Comic Sans MS" panose="030F0902030302020204" pitchFamily="66" charset="0"/>
              </a:rPr>
              <a:t>   </a:t>
            </a:r>
          </a:p>
          <a:p>
            <a:endParaRPr lang="it-IT" sz="2600" b="1" dirty="0">
              <a:solidFill>
                <a:schemeClr val="tx1"/>
              </a:solidFill>
              <a:latin typeface="Chalkboard" panose="03050602040202020205" pitchFamily="66" charset="77"/>
            </a:endParaRPr>
          </a:p>
          <a:p>
            <a:endParaRPr lang="it-IT" sz="2600" b="1" dirty="0">
              <a:solidFill>
                <a:schemeClr val="tx1"/>
              </a:solidFill>
              <a:latin typeface="Chalkboard" panose="03050602040202020205" pitchFamily="66" charset="77"/>
            </a:endParaRPr>
          </a:p>
        </p:txBody>
      </p:sp>
      <p:sp>
        <p:nvSpPr>
          <p:cNvPr id="4" name="Rettangolo 3">
            <a:extLst>
              <a:ext uri="{FF2B5EF4-FFF2-40B4-BE49-F238E27FC236}">
                <a16:creationId xmlns:a16="http://schemas.microsoft.com/office/drawing/2014/main" id="{EC22152D-ACC9-DC45-99AE-3F16F801D8A5}"/>
              </a:ext>
            </a:extLst>
          </p:cNvPr>
          <p:cNvSpPr/>
          <p:nvPr/>
        </p:nvSpPr>
        <p:spPr bwMode="auto">
          <a:xfrm>
            <a:off x="215515" y="1556792"/>
            <a:ext cx="8820981" cy="4536504"/>
          </a:xfrm>
          <a:prstGeom prst="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pic>
        <p:nvPicPr>
          <p:cNvPr id="5" name="Audio 4">
            <a:hlinkClick r:id="" action="ppaction://media"/>
            <a:extLst>
              <a:ext uri="{FF2B5EF4-FFF2-40B4-BE49-F238E27FC236}">
                <a16:creationId xmlns:a16="http://schemas.microsoft.com/office/drawing/2014/main" id="{4B1F7F75-17A3-4C4A-B739-EA0243F10D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27861175"/>
      </p:ext>
    </p:extLst>
  </p:cSld>
  <p:clrMapOvr>
    <a:masterClrMapping/>
  </p:clrMapOvr>
  <mc:AlternateContent xmlns:mc="http://schemas.openxmlformats.org/markup-compatibility/2006">
    <mc:Choice xmlns:p14="http://schemas.microsoft.com/office/powerpoint/2010/main" Requires="p14">
      <p:transition spd="slow" p14:dur="2000" advTm="9048"/>
    </mc:Choice>
    <mc:Fallback>
      <p:transition spd="slow" advTm="9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31"/>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449263"/>
            <a:ext cx="9144000" cy="5959475"/>
          </a:xfrm>
          <a:prstGeom prst="rect">
            <a:avLst/>
          </a:prstGeom>
          <a:noFill/>
          <a:ln>
            <a:noFill/>
          </a:ln>
        </p:spPr>
      </p:pic>
      <p:pic>
        <p:nvPicPr>
          <p:cNvPr id="3" name="Audio 2">
            <a:hlinkClick r:id="" action="ppaction://media"/>
            <a:extLst>
              <a:ext uri="{FF2B5EF4-FFF2-40B4-BE49-F238E27FC236}">
                <a16:creationId xmlns:a16="http://schemas.microsoft.com/office/drawing/2014/main" id="{750A496B-F9E1-B440-A53A-6005CDB467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79329727"/>
      </p:ext>
    </p:extLst>
  </p:cSld>
  <p:clrMapOvr>
    <a:masterClrMapping/>
  </p:clrMapOvr>
  <mc:AlternateContent xmlns:mc="http://schemas.openxmlformats.org/markup-compatibility/2006">
    <mc:Choice xmlns:p14="http://schemas.microsoft.com/office/powerpoint/2010/main" Requires="p14">
      <p:transition spd="slow" p14:dur="2000" advTm="152485"/>
    </mc:Choice>
    <mc:Fallback>
      <p:transition spd="slow" advTm="152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BBBEF6-1DB8-684E-8FC3-E6DB245F0286}"/>
              </a:ext>
            </a:extLst>
          </p:cNvPr>
          <p:cNvSpPr>
            <a:spLocks noGrp="1"/>
          </p:cNvSpPr>
          <p:nvPr>
            <p:ph type="title"/>
          </p:nvPr>
        </p:nvSpPr>
        <p:spPr>
          <a:xfrm>
            <a:off x="0" y="268372"/>
            <a:ext cx="9144000" cy="1141412"/>
          </a:xfrm>
        </p:spPr>
        <p:txBody>
          <a:bodyPr/>
          <a:lstStyle/>
          <a:p>
            <a:r>
              <a:rPr lang="it-IT" sz="3200" i="0" dirty="0">
                <a:solidFill>
                  <a:schemeClr val="tx1"/>
                </a:solidFill>
                <a:latin typeface="Gurmukhi MN" panose="02020600050405020304" pitchFamily="18" charset="0"/>
                <a:cs typeface="Gurmukhi MN" panose="02020600050405020304" pitchFamily="18" charset="0"/>
              </a:rPr>
              <a:t>BASI MORFO-FUNZIONALI dei </a:t>
            </a:r>
            <a:br>
              <a:rPr lang="it-IT" sz="3200" i="0" dirty="0">
                <a:solidFill>
                  <a:schemeClr val="tx1"/>
                </a:solidFill>
                <a:latin typeface="Gurmukhi MN" panose="02020600050405020304" pitchFamily="18" charset="0"/>
                <a:cs typeface="Gurmukhi MN" panose="02020600050405020304" pitchFamily="18" charset="0"/>
              </a:rPr>
            </a:br>
            <a:r>
              <a:rPr lang="it-IT" sz="3200" i="0" dirty="0">
                <a:solidFill>
                  <a:schemeClr val="tx1"/>
                </a:solidFill>
                <a:latin typeface="Gurmukhi MN" panose="02020600050405020304" pitchFamily="18" charset="0"/>
                <a:cs typeface="Gurmukhi MN" panose="02020600050405020304" pitchFamily="18" charset="0"/>
              </a:rPr>
              <a:t>NERVI CRANICI </a:t>
            </a:r>
          </a:p>
        </p:txBody>
      </p:sp>
      <p:sp>
        <p:nvSpPr>
          <p:cNvPr id="3" name="Segnaposto contenuto 2">
            <a:extLst>
              <a:ext uri="{FF2B5EF4-FFF2-40B4-BE49-F238E27FC236}">
                <a16:creationId xmlns:a16="http://schemas.microsoft.com/office/drawing/2014/main" id="{C3D85594-87D2-F445-B1DE-61827D87853C}"/>
              </a:ext>
            </a:extLst>
          </p:cNvPr>
          <p:cNvSpPr>
            <a:spLocks noGrp="1"/>
          </p:cNvSpPr>
          <p:nvPr>
            <p:ph idx="1"/>
          </p:nvPr>
        </p:nvSpPr>
        <p:spPr>
          <a:xfrm>
            <a:off x="161764" y="1412776"/>
            <a:ext cx="8820471" cy="5610225"/>
          </a:xfrm>
        </p:spPr>
        <p:txBody>
          <a:bodyPr/>
          <a:lstStyle/>
          <a:p>
            <a:endParaRPr lang="it-IT" sz="2500" b="1" dirty="0">
              <a:solidFill>
                <a:schemeClr val="tx1"/>
              </a:solidFill>
              <a:latin typeface="Copperplate Gothic Bold" panose="020E0705020206020404" pitchFamily="34" charset="77"/>
            </a:endParaRPr>
          </a:p>
          <a:p>
            <a:r>
              <a:rPr lang="it-IT" sz="2800" b="1" dirty="0">
                <a:solidFill>
                  <a:schemeClr val="tx1"/>
                </a:solidFill>
                <a:latin typeface="Copperplate Gothic Bold" panose="020E0705020206020404" pitchFamily="34" charset="77"/>
              </a:rPr>
              <a:t>XI Paio NERVO ACCESSORIO: </a:t>
            </a:r>
          </a:p>
          <a:p>
            <a:r>
              <a:rPr lang="it-IT" sz="2800" b="1" dirty="0">
                <a:solidFill>
                  <a:schemeClr val="tx1"/>
                </a:solidFill>
                <a:latin typeface="Copperplate Gothic Bold" panose="020E0705020206020404" pitchFamily="34" charset="77"/>
              </a:rPr>
              <a:t>   Fibre Efferenti Somatiche Generali</a:t>
            </a:r>
          </a:p>
          <a:p>
            <a:r>
              <a:rPr lang="it-IT" sz="2800" b="1" dirty="0">
                <a:solidFill>
                  <a:schemeClr val="tx1"/>
                </a:solidFill>
                <a:latin typeface="Copperplate Gothic Bold" panose="020E0705020206020404" pitchFamily="34" charset="77"/>
              </a:rPr>
              <a:t>   Fibre Efferenti Viscerali Speciali (Plesso Faringeo con IX e X per i Muscoli FARINGEI)</a:t>
            </a:r>
            <a:endParaRPr lang="it-IT" sz="2500" b="1" dirty="0">
              <a:solidFill>
                <a:schemeClr val="tx1"/>
              </a:solidFill>
              <a:latin typeface="Copperplate Gothic Bold" panose="020E0705020206020404" pitchFamily="34" charset="77"/>
            </a:endParaRPr>
          </a:p>
          <a:p>
            <a:endParaRPr lang="it-IT" sz="2800" b="1" dirty="0">
              <a:solidFill>
                <a:schemeClr val="tx1"/>
              </a:solidFill>
              <a:latin typeface="Copperplate Gothic Bold" panose="020E0705020206020404" pitchFamily="34" charset="77"/>
            </a:endParaRPr>
          </a:p>
          <a:p>
            <a:r>
              <a:rPr lang="it-IT" sz="2800" b="1" dirty="0">
                <a:solidFill>
                  <a:schemeClr val="tx1"/>
                </a:solidFill>
                <a:latin typeface="Copperplate Gothic Bold" panose="020E0705020206020404" pitchFamily="34" charset="77"/>
              </a:rPr>
              <a:t>XII Paio NERVO IPOGLOSSO: </a:t>
            </a:r>
          </a:p>
          <a:p>
            <a:r>
              <a:rPr lang="it-IT" sz="2800" b="1" dirty="0">
                <a:solidFill>
                  <a:schemeClr val="tx1"/>
                </a:solidFill>
                <a:latin typeface="Copperplate Gothic Bold" panose="020E0705020206020404" pitchFamily="34" charset="77"/>
              </a:rPr>
              <a:t>   Fibre Efferenti Somatiche Generali (Muscoli INTRINSECI ed ESTRINSECI della LINGUA)</a:t>
            </a:r>
          </a:p>
          <a:p>
            <a:r>
              <a:rPr lang="it-IT" sz="2800" b="1" dirty="0">
                <a:solidFill>
                  <a:schemeClr val="tx1"/>
                </a:solidFill>
                <a:latin typeface="Copperplate Gothic Bold" panose="020E0705020206020404" pitchFamily="34" charset="77"/>
              </a:rPr>
              <a:t>    Anastomosi con NERVI SPINALI C2 e C3 per Innervazione MUSCOLI IOIDEI</a:t>
            </a:r>
          </a:p>
          <a:p>
            <a:r>
              <a:rPr lang="it-IT" sz="2500" b="1" dirty="0">
                <a:solidFill>
                  <a:schemeClr val="tx1"/>
                </a:solidFill>
                <a:latin typeface="Comic Sans MS" panose="030F0902030302020204" pitchFamily="66" charset="0"/>
              </a:rPr>
              <a:t>   </a:t>
            </a:r>
          </a:p>
          <a:p>
            <a:endParaRPr lang="it-IT" sz="2600" b="1" dirty="0">
              <a:solidFill>
                <a:schemeClr val="tx1"/>
              </a:solidFill>
              <a:latin typeface="Chalkboard" panose="03050602040202020205" pitchFamily="66" charset="77"/>
            </a:endParaRPr>
          </a:p>
          <a:p>
            <a:endParaRPr lang="it-IT" sz="2600" b="1" dirty="0">
              <a:solidFill>
                <a:schemeClr val="tx1"/>
              </a:solidFill>
              <a:latin typeface="Chalkboard" panose="03050602040202020205" pitchFamily="66" charset="77"/>
            </a:endParaRPr>
          </a:p>
        </p:txBody>
      </p:sp>
      <p:sp>
        <p:nvSpPr>
          <p:cNvPr id="4" name="Rettangolo 3">
            <a:extLst>
              <a:ext uri="{FF2B5EF4-FFF2-40B4-BE49-F238E27FC236}">
                <a16:creationId xmlns:a16="http://schemas.microsoft.com/office/drawing/2014/main" id="{E9D02166-1910-584E-B3DD-1B37A9AE52E0}"/>
              </a:ext>
            </a:extLst>
          </p:cNvPr>
          <p:cNvSpPr/>
          <p:nvPr/>
        </p:nvSpPr>
        <p:spPr bwMode="auto">
          <a:xfrm>
            <a:off x="133831" y="1556792"/>
            <a:ext cx="8820981" cy="2232248"/>
          </a:xfrm>
          <a:prstGeom prst="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5" name="Rettangolo 4">
            <a:extLst>
              <a:ext uri="{FF2B5EF4-FFF2-40B4-BE49-F238E27FC236}">
                <a16:creationId xmlns:a16="http://schemas.microsoft.com/office/drawing/2014/main" id="{FFB5E337-9E02-BF49-83E0-E342C8F68800}"/>
              </a:ext>
            </a:extLst>
          </p:cNvPr>
          <p:cNvSpPr/>
          <p:nvPr/>
        </p:nvSpPr>
        <p:spPr bwMode="auto">
          <a:xfrm>
            <a:off x="141653" y="4005064"/>
            <a:ext cx="8820981" cy="2637036"/>
          </a:xfrm>
          <a:prstGeom prst="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pic>
        <p:nvPicPr>
          <p:cNvPr id="6" name="Audio 5">
            <a:hlinkClick r:id="" action="ppaction://media"/>
            <a:extLst>
              <a:ext uri="{FF2B5EF4-FFF2-40B4-BE49-F238E27FC236}">
                <a16:creationId xmlns:a16="http://schemas.microsoft.com/office/drawing/2014/main" id="{32B65FC6-733E-2744-ADFC-521321FC59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69444508"/>
      </p:ext>
    </p:extLst>
  </p:cSld>
  <p:clrMapOvr>
    <a:masterClrMapping/>
  </p:clrMapOvr>
  <mc:AlternateContent xmlns:mc="http://schemas.openxmlformats.org/markup-compatibility/2006">
    <mc:Choice xmlns:p14="http://schemas.microsoft.com/office/powerpoint/2010/main" Requires="p14">
      <p:transition spd="slow" p14:dur="2000" advTm="8949"/>
    </mc:Choice>
    <mc:Fallback>
      <p:transition spd="slow" advTm="8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1612"/>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611560" y="0"/>
            <a:ext cx="8352927" cy="6858000"/>
          </a:xfrm>
          <a:prstGeom prst="rect">
            <a:avLst/>
          </a:prstGeom>
          <a:noFill/>
          <a:ln>
            <a:noFill/>
          </a:ln>
        </p:spPr>
      </p:pic>
      <p:sp>
        <p:nvSpPr>
          <p:cNvPr id="3" name="Rettangolo 2">
            <a:extLst>
              <a:ext uri="{FF2B5EF4-FFF2-40B4-BE49-F238E27FC236}">
                <a16:creationId xmlns:a16="http://schemas.microsoft.com/office/drawing/2014/main" id="{153B7CCE-B674-7748-A0C7-149683D2A924}"/>
              </a:ext>
            </a:extLst>
          </p:cNvPr>
          <p:cNvSpPr/>
          <p:nvPr/>
        </p:nvSpPr>
        <p:spPr bwMode="auto">
          <a:xfrm>
            <a:off x="827583" y="620688"/>
            <a:ext cx="7920880" cy="381642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dirty="0">
              <a:ln>
                <a:noFill/>
              </a:ln>
              <a:solidFill>
                <a:schemeClr val="tx1"/>
              </a:solidFill>
              <a:effectLst/>
              <a:latin typeface="Arial" panose="020B0604020202020204" pitchFamily="34" charset="0"/>
              <a:ea typeface="SimSun" panose="02010600030101010101" pitchFamily="2" charset="-122"/>
            </a:endParaRPr>
          </a:p>
        </p:txBody>
      </p:sp>
      <p:sp>
        <p:nvSpPr>
          <p:cNvPr id="4" name="CasellaDiTesto 3">
            <a:extLst>
              <a:ext uri="{FF2B5EF4-FFF2-40B4-BE49-F238E27FC236}">
                <a16:creationId xmlns:a16="http://schemas.microsoft.com/office/drawing/2014/main" id="{F5223547-B920-C948-8C59-C73C1983F928}"/>
              </a:ext>
            </a:extLst>
          </p:cNvPr>
          <p:cNvSpPr txBox="1"/>
          <p:nvPr/>
        </p:nvSpPr>
        <p:spPr>
          <a:xfrm>
            <a:off x="971599" y="1484784"/>
            <a:ext cx="7632848" cy="1692771"/>
          </a:xfrm>
          <a:prstGeom prst="rect">
            <a:avLst/>
          </a:prstGeom>
          <a:noFill/>
        </p:spPr>
        <p:txBody>
          <a:bodyPr wrap="square" rtlCol="0">
            <a:spAutoFit/>
          </a:bodyPr>
          <a:lstStyle/>
          <a:p>
            <a:pPr algn="ctr"/>
            <a:r>
              <a:rPr lang="it-IT" sz="2600" dirty="0">
                <a:solidFill>
                  <a:schemeClr val="tx1"/>
                </a:solidFill>
              </a:rPr>
              <a:t>   </a:t>
            </a:r>
            <a:r>
              <a:rPr lang="it-IT" sz="2600" b="1" i="1" dirty="0">
                <a:solidFill>
                  <a:schemeClr val="tx1"/>
                </a:solidFill>
              </a:rPr>
              <a:t>NERVO GLOSSOFARINGEO     ( 9° Paio)</a:t>
            </a:r>
          </a:p>
          <a:p>
            <a:pPr algn="ctr"/>
            <a:r>
              <a:rPr lang="it-IT" sz="2600" b="1" i="1" dirty="0">
                <a:solidFill>
                  <a:schemeClr val="tx1"/>
                </a:solidFill>
              </a:rPr>
              <a:t>   NERVO VAGO                             (10° Paio)</a:t>
            </a:r>
          </a:p>
          <a:p>
            <a:pPr algn="ctr"/>
            <a:r>
              <a:rPr lang="it-IT" sz="2600" b="1" i="1" dirty="0">
                <a:solidFill>
                  <a:schemeClr val="tx1"/>
                </a:solidFill>
              </a:rPr>
              <a:t>   NERVO ACCESSORIO               (11° Paio)</a:t>
            </a:r>
          </a:p>
          <a:p>
            <a:pPr algn="ctr"/>
            <a:r>
              <a:rPr lang="it-IT" sz="2600" b="1" i="1" dirty="0">
                <a:solidFill>
                  <a:schemeClr val="tx1"/>
                </a:solidFill>
              </a:rPr>
              <a:t>   NERVO IPOGLOSSO                 (12° Paio) </a:t>
            </a:r>
          </a:p>
        </p:txBody>
      </p:sp>
      <p:pic>
        <p:nvPicPr>
          <p:cNvPr id="5" name="Audio 4">
            <a:hlinkClick r:id="" action="ppaction://media"/>
            <a:extLst>
              <a:ext uri="{FF2B5EF4-FFF2-40B4-BE49-F238E27FC236}">
                <a16:creationId xmlns:a16="http://schemas.microsoft.com/office/drawing/2014/main" id="{4FA5B5A2-3A22-3A42-9317-BF5F27A558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35164398"/>
      </p:ext>
    </p:extLst>
  </p:cSld>
  <p:clrMapOvr>
    <a:masterClrMapping/>
  </p:clrMapOvr>
  <mc:AlternateContent xmlns:mc="http://schemas.openxmlformats.org/markup-compatibility/2006">
    <mc:Choice xmlns:p14="http://schemas.microsoft.com/office/powerpoint/2010/main" Requires="p14">
      <p:transition spd="slow" p14:dur="2000" advTm="14234"/>
    </mc:Choice>
    <mc:Fallback>
      <p:transition spd="slow" advTm="14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323528" y="1484784"/>
            <a:ext cx="2447503" cy="1998662"/>
          </a:xfrm>
          <a:ln/>
        </p:spPr>
        <p:txBody>
          <a:bodyPr lIns="90000" tIns="46800" rIns="90000" bIns="46800" anchorCtr="1"/>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500" dirty="0">
                <a:solidFill>
                  <a:schemeClr val="tx1"/>
                </a:solidFill>
              </a:rPr>
              <a:t>SPECIFICHE DEFINIZIONI FUNZIONALI RELATIVE AI NERVI ENCEFALICI</a:t>
            </a:r>
            <a:br>
              <a:rPr lang="it-IT" altLang="it-IT" sz="2500" dirty="0">
                <a:solidFill>
                  <a:schemeClr val="tx1"/>
                </a:solidFill>
              </a:rPr>
            </a:br>
            <a:r>
              <a:rPr lang="it-IT" altLang="it-IT" sz="2500" dirty="0">
                <a:solidFill>
                  <a:schemeClr val="tx1"/>
                </a:solidFill>
              </a:rPr>
              <a:t>dal 3° al 12°</a:t>
            </a:r>
          </a:p>
        </p:txBody>
      </p:sp>
      <p:pic>
        <p:nvPicPr>
          <p:cNvPr id="45059" name="Picture 3"/>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2987825" y="116633"/>
            <a:ext cx="6156176" cy="6453335"/>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llaDiTesto 2">
            <a:extLst>
              <a:ext uri="{FF2B5EF4-FFF2-40B4-BE49-F238E27FC236}">
                <a16:creationId xmlns:a16="http://schemas.microsoft.com/office/drawing/2014/main" id="{979AA2ED-6E19-BB4D-967C-E242898AE286}"/>
              </a:ext>
            </a:extLst>
          </p:cNvPr>
          <p:cNvSpPr txBox="1"/>
          <p:nvPr/>
        </p:nvSpPr>
        <p:spPr>
          <a:xfrm>
            <a:off x="5864576" y="4293096"/>
            <a:ext cx="402674" cy="369332"/>
          </a:xfrm>
          <a:prstGeom prst="rect">
            <a:avLst/>
          </a:prstGeom>
          <a:noFill/>
        </p:spPr>
        <p:txBody>
          <a:bodyPr wrap="none" rtlCol="0">
            <a:spAutoFit/>
          </a:bodyPr>
          <a:lstStyle/>
          <a:p>
            <a:r>
              <a:rPr lang="it-IT" dirty="0">
                <a:solidFill>
                  <a:schemeClr val="tx1"/>
                </a:solidFill>
              </a:rPr>
              <a:t>IX</a:t>
            </a:r>
          </a:p>
        </p:txBody>
      </p:sp>
      <p:cxnSp>
        <p:nvCxnSpPr>
          <p:cNvPr id="8" name="Connettore 1 7">
            <a:extLst>
              <a:ext uri="{FF2B5EF4-FFF2-40B4-BE49-F238E27FC236}">
                <a16:creationId xmlns:a16="http://schemas.microsoft.com/office/drawing/2014/main" id="{496404FA-141D-8F44-900E-6A8F5A17F9F6}"/>
              </a:ext>
            </a:extLst>
          </p:cNvPr>
          <p:cNvCxnSpPr>
            <a:cxnSpLocks/>
          </p:cNvCxnSpPr>
          <p:nvPr/>
        </p:nvCxnSpPr>
        <p:spPr bwMode="auto">
          <a:xfrm>
            <a:off x="6142767" y="4468868"/>
            <a:ext cx="248966" cy="0"/>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Audio 4">
            <a:hlinkClick r:id="" action="ppaction://media"/>
            <a:extLst>
              <a:ext uri="{FF2B5EF4-FFF2-40B4-BE49-F238E27FC236}">
                <a16:creationId xmlns:a16="http://schemas.microsoft.com/office/drawing/2014/main" id="{CCF7F978-15E8-2F45-8256-44820F7850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572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D3643AA-2682-0047-9387-FA3E62F545C8}"/>
              </a:ext>
            </a:extLst>
          </p:cNvPr>
          <p:cNvSpPr>
            <a:spLocks noGrp="1"/>
          </p:cNvSpPr>
          <p:nvPr>
            <p:ph idx="1"/>
          </p:nvPr>
        </p:nvSpPr>
        <p:spPr/>
        <p:txBody>
          <a:bodyPr/>
          <a:lstStyle/>
          <a:p>
            <a:endParaRPr lang="it-IT"/>
          </a:p>
        </p:txBody>
      </p:sp>
      <p:pic>
        <p:nvPicPr>
          <p:cNvPr id="4" name="Picture 2">
            <a:extLst>
              <a:ext uri="{FF2B5EF4-FFF2-40B4-BE49-F238E27FC236}">
                <a16:creationId xmlns:a16="http://schemas.microsoft.com/office/drawing/2014/main" id="{CD2989A3-0186-A04B-8ACB-317CE84176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736" r="4276" b="9831"/>
          <a:stretch>
            <a:fillRect/>
          </a:stretch>
        </p:blipFill>
        <p:spPr bwMode="auto">
          <a:xfrm>
            <a:off x="-47875" y="476672"/>
            <a:ext cx="9191875" cy="5939908"/>
          </a:xfrm>
          <a:prstGeom prst="rect">
            <a:avLst/>
          </a:prstGeom>
          <a:noFill/>
          <a:ln>
            <a:noFill/>
          </a:ln>
          <a:effectLst/>
          <a:extLst>
            <a:ext uri="{909E8E84-426E-40DD-AFC4-6F175D3DCCD1}">
              <a14:hiddenFill xmlns:a14="http://schemas.microsoft.com/office/drawing/2010/main">
                <a:blipFill dpi="0" rotWithShape="0">
                  <a:blip/>
                  <a:srcRect t="5736" r="4276" b="983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Audio 4">
            <a:hlinkClick r:id="" action="ppaction://media"/>
            <a:extLst>
              <a:ext uri="{FF2B5EF4-FFF2-40B4-BE49-F238E27FC236}">
                <a16:creationId xmlns:a16="http://schemas.microsoft.com/office/drawing/2014/main" id="{88837EC3-0118-1A42-98E1-D9329DA48B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18780572"/>
      </p:ext>
    </p:extLst>
  </p:cSld>
  <p:clrMapOvr>
    <a:masterClrMapping/>
  </p:clrMapOvr>
  <mc:AlternateContent xmlns:mc="http://schemas.openxmlformats.org/markup-compatibility/2006">
    <mc:Choice xmlns:p14="http://schemas.microsoft.com/office/powerpoint/2010/main" Requires="p14">
      <p:transition spd="slow" p14:dur="2000" advTm="26072"/>
    </mc:Choice>
    <mc:Fallback>
      <p:transition spd="slow" advTm="26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DAEAFE-7A8C-3548-A074-7EE54EFAB316}"/>
              </a:ext>
            </a:extLst>
          </p:cNvPr>
          <p:cNvSpPr>
            <a:spLocks noGrp="1"/>
          </p:cNvSpPr>
          <p:nvPr>
            <p:ph type="title"/>
          </p:nvPr>
        </p:nvSpPr>
        <p:spPr>
          <a:xfrm>
            <a:off x="457595" y="17346"/>
            <a:ext cx="8213725" cy="1425575"/>
          </a:xfrm>
        </p:spPr>
        <p:txBody>
          <a:bodyPr/>
          <a:lstStyle/>
          <a:p>
            <a:r>
              <a:rPr lang="it-IT" sz="3200" b="1" dirty="0">
                <a:solidFill>
                  <a:schemeClr val="tx1"/>
                </a:solidFill>
                <a:latin typeface="Gurmukhi MN" panose="02020600050405020304" pitchFamily="18" charset="0"/>
                <a:cs typeface="Gurmukhi MN" panose="02020600050405020304" pitchFamily="18" charset="0"/>
              </a:rPr>
              <a:t>CONFORMAZIONE ANTERIORE del TRONCO ENCEFALICO - BULBO</a:t>
            </a:r>
          </a:p>
        </p:txBody>
      </p:sp>
      <p:sp>
        <p:nvSpPr>
          <p:cNvPr id="3" name="Segnaposto contenuto 2">
            <a:extLst>
              <a:ext uri="{FF2B5EF4-FFF2-40B4-BE49-F238E27FC236}">
                <a16:creationId xmlns:a16="http://schemas.microsoft.com/office/drawing/2014/main" id="{155952F9-6775-6C4D-98DF-0467EABC96BA}"/>
              </a:ext>
            </a:extLst>
          </p:cNvPr>
          <p:cNvSpPr>
            <a:spLocks noGrp="1"/>
          </p:cNvSpPr>
          <p:nvPr>
            <p:ph idx="1"/>
          </p:nvPr>
        </p:nvSpPr>
        <p:spPr>
          <a:xfrm>
            <a:off x="323528" y="1442922"/>
            <a:ext cx="8640960" cy="5415078"/>
          </a:xfrm>
        </p:spPr>
        <p:txBody>
          <a:bodyPr/>
          <a:lstStyle/>
          <a:p>
            <a:r>
              <a:rPr lang="it-IT" b="1" dirty="0">
                <a:solidFill>
                  <a:schemeClr val="tx1"/>
                </a:solidFill>
                <a:latin typeface="Comic Sans MS" panose="030F0902030302020204" pitchFamily="66" charset="0"/>
              </a:rPr>
              <a:t>A livello del BULBO si notano i rilievi delle PIRAMIDI con la Decussazione (ossia l’ Incrocio) delle fibre del Fascio </a:t>
            </a:r>
            <a:r>
              <a:rPr lang="it-IT" b="1" dirty="0" err="1">
                <a:solidFill>
                  <a:schemeClr val="tx1"/>
                </a:solidFill>
                <a:latin typeface="Comic Sans MS" panose="030F0902030302020204" pitchFamily="66" charset="0"/>
              </a:rPr>
              <a:t>Cortico</a:t>
            </a:r>
            <a:r>
              <a:rPr lang="it-IT" b="1" dirty="0">
                <a:solidFill>
                  <a:schemeClr val="tx1"/>
                </a:solidFill>
                <a:latin typeface="Comic Sans MS" panose="030F0902030302020204" pitchFamily="66" charset="0"/>
              </a:rPr>
              <a:t>-Spinale Laterale (o Crociato). Un po’ più lateralmente ci sono le OLIVE BULBARI coinvolte in una via Ascendente che raggiunge il Cervelletto. Vi si osservano le Emergenze dei Nervi Cranici XII (Ipoglosso), XI (Accessorio Spinale), X (Vago), IX (Glossofaringeo)</a:t>
            </a:r>
          </a:p>
          <a:p>
            <a:endParaRPr lang="it-IT" b="1" dirty="0">
              <a:solidFill>
                <a:schemeClr val="tx1"/>
              </a:solidFill>
              <a:latin typeface="Comic Sans MS" panose="030F0902030302020204" pitchFamily="66" charset="0"/>
            </a:endParaRPr>
          </a:p>
          <a:p>
            <a:r>
              <a:rPr lang="it-IT" b="1" dirty="0">
                <a:solidFill>
                  <a:schemeClr val="tx1"/>
                </a:solidFill>
                <a:latin typeface="Comic Sans MS" panose="030F0902030302020204" pitchFamily="66" charset="0"/>
              </a:rPr>
              <a:t>Dal SOLCO BULBO-PONTINO emergono i Nervi VIII (Acustico o Vestibolo-Cocleare), VII (Faciale ed Intermedio), VI (Abducente, uno dei 3 Nervi Oculomotori).</a:t>
            </a:r>
          </a:p>
        </p:txBody>
      </p:sp>
      <p:pic>
        <p:nvPicPr>
          <p:cNvPr id="4" name="Audio 3">
            <a:hlinkClick r:id="" action="ppaction://media"/>
            <a:extLst>
              <a:ext uri="{FF2B5EF4-FFF2-40B4-BE49-F238E27FC236}">
                <a16:creationId xmlns:a16="http://schemas.microsoft.com/office/drawing/2014/main" id="{408B74E4-FBF6-CA4C-9999-7B02EEDBCA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13932753"/>
      </p:ext>
    </p:extLst>
  </p:cSld>
  <p:clrMapOvr>
    <a:masterClrMapping/>
  </p:clrMapOvr>
  <mc:AlternateContent xmlns:mc="http://schemas.openxmlformats.org/markup-compatibility/2006">
    <mc:Choice xmlns:p14="http://schemas.microsoft.com/office/powerpoint/2010/main" Requires="p14">
      <p:transition spd="slow" p14:dur="2000" advTm="7734"/>
    </mc:Choice>
    <mc:Fallback>
      <p:transition spd="slow" advTm="7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457200" y="228600"/>
            <a:ext cx="8229600" cy="1143000"/>
          </a:xfrm>
          <a:ln/>
        </p:spPr>
        <p:txBody>
          <a:bodyPr lIns="90000" tIns="46800" rIns="90000" bIns="4680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800" dirty="0">
              <a:solidFill>
                <a:srgbClr val="FFFFFF"/>
              </a:solidFill>
              <a:latin typeface="Arial Black" panose="020B0A04020102020204" pitchFamily="34" charset="0"/>
            </a:endParaRPr>
          </a:p>
        </p:txBody>
      </p:sp>
      <p:pic>
        <p:nvPicPr>
          <p:cNvPr id="32770" name="Picture 2"/>
          <p:cNvPicPr>
            <a:picLocks noChangeAspect="1" noChangeArrowheads="1"/>
          </p:cNvPicPr>
          <p:nvPr/>
        </p:nvPicPr>
        <p:blipFill>
          <a:blip r:embed="rId5">
            <a:lum bright="-6000"/>
            <a:extLst>
              <a:ext uri="{28A0092B-C50C-407E-A947-70E740481C1C}">
                <a14:useLocalDpi xmlns:a14="http://schemas.microsoft.com/office/drawing/2010/main" val="0"/>
              </a:ext>
            </a:extLst>
          </a:blip>
          <a:srcRect l="2240" t="51123" b="-362"/>
          <a:stretch>
            <a:fillRect/>
          </a:stretch>
        </p:blipFill>
        <p:spPr bwMode="auto">
          <a:xfrm>
            <a:off x="575047" y="1064055"/>
            <a:ext cx="8568952" cy="5793945"/>
          </a:xfrm>
          <a:prstGeom prst="rect">
            <a:avLst/>
          </a:prstGeom>
          <a:noFill/>
          <a:ln>
            <a:noFill/>
          </a:ln>
          <a:effectLst/>
          <a:extLst>
            <a:ext uri="{909E8E84-426E-40DD-AFC4-6F175D3DCCD1}">
              <a14:hiddenFill xmlns:a14="http://schemas.microsoft.com/office/drawing/2010/main">
                <a:blipFill dpi="0" rotWithShape="0">
                  <a:blip>
                    <a:lum bright="-6000"/>
                  </a:blip>
                  <a:srcRect l="2240" t="51123" b="-36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37F59764-C66D-F043-B539-C3F153C37281}"/>
              </a:ext>
            </a:extLst>
          </p:cNvPr>
          <p:cNvSpPr txBox="1"/>
          <p:nvPr/>
        </p:nvSpPr>
        <p:spPr>
          <a:xfrm>
            <a:off x="1" y="228600"/>
            <a:ext cx="9252520" cy="492443"/>
          </a:xfrm>
          <a:prstGeom prst="rect">
            <a:avLst/>
          </a:prstGeom>
          <a:noFill/>
        </p:spPr>
        <p:txBody>
          <a:bodyPr wrap="square" rtlCol="0">
            <a:spAutoFit/>
          </a:bodyPr>
          <a:lstStyle/>
          <a:p>
            <a:pPr algn="ctr"/>
            <a:r>
              <a:rPr lang="it-IT" sz="2600" b="1" dirty="0">
                <a:solidFill>
                  <a:schemeClr val="tx1"/>
                </a:solidFill>
                <a:latin typeface="Gurmukhi MN" panose="02020600050405020304" pitchFamily="18" charset="0"/>
                <a:cs typeface="Gurmukhi MN" panose="02020600050405020304" pitchFamily="18" charset="0"/>
              </a:rPr>
              <a:t>PROIEZIONE ANTERIORE DEL TRONCO ENCEFALICO</a:t>
            </a:r>
          </a:p>
        </p:txBody>
      </p:sp>
      <p:sp>
        <p:nvSpPr>
          <p:cNvPr id="5" name="Rettangolo 4">
            <a:extLst>
              <a:ext uri="{FF2B5EF4-FFF2-40B4-BE49-F238E27FC236}">
                <a16:creationId xmlns:a16="http://schemas.microsoft.com/office/drawing/2014/main" id="{71A71E84-9D96-6C41-B9F8-1D7C16597FD1}"/>
              </a:ext>
            </a:extLst>
          </p:cNvPr>
          <p:cNvSpPr/>
          <p:nvPr/>
        </p:nvSpPr>
        <p:spPr bwMode="auto">
          <a:xfrm>
            <a:off x="575047" y="2853675"/>
            <a:ext cx="5941169" cy="2214704"/>
          </a:xfrm>
          <a:prstGeom prst="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pic>
        <p:nvPicPr>
          <p:cNvPr id="3" name="Audio 2">
            <a:hlinkClick r:id="" action="ppaction://media"/>
            <a:extLst>
              <a:ext uri="{FF2B5EF4-FFF2-40B4-BE49-F238E27FC236}">
                <a16:creationId xmlns:a16="http://schemas.microsoft.com/office/drawing/2014/main" id="{29CF3A79-CCC5-1F49-8AFA-44F13941C9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92578248"/>
      </p:ext>
    </p:extLst>
  </p:cSld>
  <p:clrMapOvr>
    <a:masterClrMapping/>
  </p:clrMapOvr>
  <p:transition spd="med" advTm="116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DAEAFE-7A8C-3548-A074-7EE54EFAB316}"/>
              </a:ext>
            </a:extLst>
          </p:cNvPr>
          <p:cNvSpPr>
            <a:spLocks noGrp="1"/>
          </p:cNvSpPr>
          <p:nvPr>
            <p:ph type="title"/>
          </p:nvPr>
        </p:nvSpPr>
        <p:spPr>
          <a:xfrm>
            <a:off x="457595" y="17346"/>
            <a:ext cx="8213725" cy="1425575"/>
          </a:xfrm>
        </p:spPr>
        <p:txBody>
          <a:bodyPr/>
          <a:lstStyle/>
          <a:p>
            <a:r>
              <a:rPr lang="it-IT" sz="3200" b="1" dirty="0">
                <a:solidFill>
                  <a:schemeClr val="tx1"/>
                </a:solidFill>
                <a:latin typeface="Gurmukhi MN" panose="02020600050405020304" pitchFamily="18" charset="0"/>
                <a:cs typeface="Gurmukhi MN" panose="02020600050405020304" pitchFamily="18" charset="0"/>
              </a:rPr>
              <a:t>CONFORMAZIONE ANTERIORE del TRONCO ENCEFALICO - PONTE</a:t>
            </a:r>
          </a:p>
        </p:txBody>
      </p:sp>
      <p:sp>
        <p:nvSpPr>
          <p:cNvPr id="3" name="Segnaposto contenuto 2">
            <a:extLst>
              <a:ext uri="{FF2B5EF4-FFF2-40B4-BE49-F238E27FC236}">
                <a16:creationId xmlns:a16="http://schemas.microsoft.com/office/drawing/2014/main" id="{155952F9-6775-6C4D-98DF-0467EABC96BA}"/>
              </a:ext>
            </a:extLst>
          </p:cNvPr>
          <p:cNvSpPr>
            <a:spLocks noGrp="1"/>
          </p:cNvSpPr>
          <p:nvPr>
            <p:ph idx="1"/>
          </p:nvPr>
        </p:nvSpPr>
        <p:spPr>
          <a:xfrm>
            <a:off x="395536" y="1268760"/>
            <a:ext cx="8640960" cy="5415078"/>
          </a:xfrm>
        </p:spPr>
        <p:txBody>
          <a:bodyPr/>
          <a:lstStyle/>
          <a:p>
            <a:r>
              <a:rPr lang="it-IT" sz="2600" b="1" dirty="0">
                <a:solidFill>
                  <a:schemeClr val="tx1"/>
                </a:solidFill>
                <a:latin typeface="Comic Sans MS" panose="030F0902030302020204" pitchFamily="66" charset="0"/>
              </a:rPr>
              <a:t>Il PONTE si presenta come una struttura distesa superiormente al Bulbo, che ricorda, appunto, una morfologia di un «Ponte a Schiena d’Asino».</a:t>
            </a:r>
          </a:p>
          <a:p>
            <a:endParaRPr lang="it-IT" sz="2600" b="1" dirty="0">
              <a:solidFill>
                <a:schemeClr val="tx1"/>
              </a:solidFill>
              <a:latin typeface="Comic Sans MS" panose="030F0902030302020204" pitchFamily="66" charset="0"/>
            </a:endParaRPr>
          </a:p>
          <a:p>
            <a:r>
              <a:rPr lang="it-IT" sz="2600" b="1" dirty="0">
                <a:solidFill>
                  <a:schemeClr val="tx1"/>
                </a:solidFill>
                <a:latin typeface="Comic Sans MS" panose="030F0902030302020204" pitchFamily="66" charset="0"/>
              </a:rPr>
              <a:t>Più </a:t>
            </a:r>
            <a:r>
              <a:rPr lang="it-IT" sz="2600" b="1" dirty="0" err="1">
                <a:solidFill>
                  <a:schemeClr val="tx1"/>
                </a:solidFill>
                <a:latin typeface="Comic Sans MS" panose="030F0902030302020204" pitchFamily="66" charset="0"/>
              </a:rPr>
              <a:t>rostralmente</a:t>
            </a:r>
            <a:r>
              <a:rPr lang="it-IT" sz="2600" b="1" dirty="0">
                <a:solidFill>
                  <a:schemeClr val="tx1"/>
                </a:solidFill>
                <a:latin typeface="Comic Sans MS" panose="030F0902030302020204" pitchFamily="66" charset="0"/>
              </a:rPr>
              <a:t> un cospicuo nervo emerge dal Ponte (TRIGEMINO, V paio), con una componente più voluminosa (SENSITIVA) ed una meno cospicua (MOTRICE per la Muscolatura Scheletrica di diverse strutture, tra cui i Muscoli Masticatori).</a:t>
            </a:r>
          </a:p>
          <a:p>
            <a:endParaRPr lang="it-IT" sz="2600" b="1" dirty="0">
              <a:solidFill>
                <a:schemeClr val="tx1"/>
              </a:solidFill>
              <a:latin typeface="Comic Sans MS" panose="030F0902030302020204" pitchFamily="66" charset="0"/>
            </a:endParaRPr>
          </a:p>
          <a:p>
            <a:r>
              <a:rPr lang="it-IT" sz="2600" b="1" dirty="0">
                <a:solidFill>
                  <a:schemeClr val="tx1"/>
                </a:solidFill>
                <a:latin typeface="Comic Sans MS" panose="030F0902030302020204" pitchFamily="66" charset="0"/>
              </a:rPr>
              <a:t>Dal SOLCO PONTO-MESENCEFALICO emerge il IV paio (Nervo TROCLEARE, uno dei Nervi Oculomotori)</a:t>
            </a:r>
          </a:p>
        </p:txBody>
      </p:sp>
      <p:pic>
        <p:nvPicPr>
          <p:cNvPr id="4" name="Audio 3">
            <a:hlinkClick r:id="" action="ppaction://media"/>
            <a:extLst>
              <a:ext uri="{FF2B5EF4-FFF2-40B4-BE49-F238E27FC236}">
                <a16:creationId xmlns:a16="http://schemas.microsoft.com/office/drawing/2014/main" id="{A6CE5053-1E71-4046-BE93-00BF84C9E7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45357749"/>
      </p:ext>
    </p:extLst>
  </p:cSld>
  <p:clrMapOvr>
    <a:masterClrMapping/>
  </p:clrMapOvr>
  <mc:AlternateContent xmlns:mc="http://schemas.openxmlformats.org/markup-compatibility/2006">
    <mc:Choice xmlns:p14="http://schemas.microsoft.com/office/powerpoint/2010/main" Requires="p14">
      <p:transition spd="slow" p14:dur="2000" advTm="8351"/>
    </mc:Choice>
    <mc:Fallback>
      <p:transition spd="slow" advTm="8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457200" y="228600"/>
            <a:ext cx="8229600" cy="1143000"/>
          </a:xfrm>
          <a:ln/>
        </p:spPr>
        <p:txBody>
          <a:bodyPr lIns="90000" tIns="46800" rIns="90000" bIns="4680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800" dirty="0">
              <a:solidFill>
                <a:srgbClr val="FFFFFF"/>
              </a:solidFill>
              <a:latin typeface="Arial Black" panose="020B0A04020102020204" pitchFamily="34" charset="0"/>
            </a:endParaRPr>
          </a:p>
        </p:txBody>
      </p:sp>
      <p:pic>
        <p:nvPicPr>
          <p:cNvPr id="32770" name="Picture 2"/>
          <p:cNvPicPr>
            <a:picLocks noChangeAspect="1" noChangeArrowheads="1"/>
          </p:cNvPicPr>
          <p:nvPr/>
        </p:nvPicPr>
        <p:blipFill>
          <a:blip r:embed="rId5">
            <a:lum bright="-6000"/>
            <a:extLst>
              <a:ext uri="{28A0092B-C50C-407E-A947-70E740481C1C}">
                <a14:useLocalDpi xmlns:a14="http://schemas.microsoft.com/office/drawing/2010/main" val="0"/>
              </a:ext>
            </a:extLst>
          </a:blip>
          <a:srcRect l="2240" t="51123" b="-362"/>
          <a:stretch>
            <a:fillRect/>
          </a:stretch>
        </p:blipFill>
        <p:spPr bwMode="auto">
          <a:xfrm>
            <a:off x="452066" y="1040285"/>
            <a:ext cx="8568952" cy="5793945"/>
          </a:xfrm>
          <a:prstGeom prst="rect">
            <a:avLst/>
          </a:prstGeom>
          <a:noFill/>
          <a:ln>
            <a:noFill/>
          </a:ln>
          <a:effectLst/>
          <a:extLst>
            <a:ext uri="{909E8E84-426E-40DD-AFC4-6F175D3DCCD1}">
              <a14:hiddenFill xmlns:a14="http://schemas.microsoft.com/office/drawing/2010/main">
                <a:blipFill dpi="0" rotWithShape="0">
                  <a:blip>
                    <a:lum bright="-6000"/>
                  </a:blip>
                  <a:srcRect l="2240" t="51123" b="-36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37F59764-C66D-F043-B539-C3F153C37281}"/>
              </a:ext>
            </a:extLst>
          </p:cNvPr>
          <p:cNvSpPr txBox="1"/>
          <p:nvPr/>
        </p:nvSpPr>
        <p:spPr>
          <a:xfrm>
            <a:off x="1" y="228600"/>
            <a:ext cx="9252520" cy="492443"/>
          </a:xfrm>
          <a:prstGeom prst="rect">
            <a:avLst/>
          </a:prstGeom>
          <a:noFill/>
        </p:spPr>
        <p:txBody>
          <a:bodyPr wrap="square" rtlCol="0">
            <a:spAutoFit/>
          </a:bodyPr>
          <a:lstStyle/>
          <a:p>
            <a:pPr algn="ctr"/>
            <a:r>
              <a:rPr lang="it-IT" sz="2600" b="1" dirty="0">
                <a:solidFill>
                  <a:schemeClr val="tx1"/>
                </a:solidFill>
                <a:latin typeface="Gurmukhi MN" panose="02020600050405020304" pitchFamily="18" charset="0"/>
                <a:cs typeface="Gurmukhi MN" panose="02020600050405020304" pitchFamily="18" charset="0"/>
              </a:rPr>
              <a:t>PROIEZIONE ANTERIORE DEL TRONCO ENCEFALICO</a:t>
            </a:r>
          </a:p>
        </p:txBody>
      </p:sp>
      <p:sp>
        <p:nvSpPr>
          <p:cNvPr id="5" name="Rettangolo 4">
            <a:extLst>
              <a:ext uri="{FF2B5EF4-FFF2-40B4-BE49-F238E27FC236}">
                <a16:creationId xmlns:a16="http://schemas.microsoft.com/office/drawing/2014/main" id="{E891A276-8F1E-8E4F-976E-43590B1300A2}"/>
              </a:ext>
            </a:extLst>
          </p:cNvPr>
          <p:cNvSpPr/>
          <p:nvPr/>
        </p:nvSpPr>
        <p:spPr bwMode="auto">
          <a:xfrm>
            <a:off x="1187624" y="1844824"/>
            <a:ext cx="4680520" cy="1417352"/>
          </a:xfrm>
          <a:prstGeom prst="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pic>
        <p:nvPicPr>
          <p:cNvPr id="3" name="Audio 2">
            <a:hlinkClick r:id="" action="ppaction://media"/>
            <a:extLst>
              <a:ext uri="{FF2B5EF4-FFF2-40B4-BE49-F238E27FC236}">
                <a16:creationId xmlns:a16="http://schemas.microsoft.com/office/drawing/2014/main" id="{2BD6DFE5-F897-0E42-9945-0211542C2C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75511398"/>
      </p:ext>
    </p:extLst>
  </p:cSld>
  <p:clrMapOvr>
    <a:masterClrMapping/>
  </p:clrMapOvr>
  <p:transition spd="med" advTm="1125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19752</TotalTime>
  <Words>1461</Words>
  <Application>Microsoft Macintosh PowerPoint</Application>
  <PresentationFormat>Presentazione su schermo (4:3)</PresentationFormat>
  <Paragraphs>211</Paragraphs>
  <Slides>55</Slides>
  <Notes>17</Notes>
  <HiddenSlides>0</HiddenSlides>
  <MMClips>55</MMClips>
  <ScaleCrop>false</ScaleCrop>
  <HeadingPairs>
    <vt:vector size="6" baseType="variant">
      <vt:variant>
        <vt:lpstr>Caratteri utilizzati</vt:lpstr>
      </vt:variant>
      <vt:variant>
        <vt:i4>14</vt:i4>
      </vt:variant>
      <vt:variant>
        <vt:lpstr>Tema</vt:lpstr>
      </vt:variant>
      <vt:variant>
        <vt:i4>2</vt:i4>
      </vt:variant>
      <vt:variant>
        <vt:lpstr>Titoli diapositive</vt:lpstr>
      </vt:variant>
      <vt:variant>
        <vt:i4>55</vt:i4>
      </vt:variant>
    </vt:vector>
  </HeadingPairs>
  <TitlesOfParts>
    <vt:vector size="71" baseType="lpstr">
      <vt:lpstr>SimSun</vt:lpstr>
      <vt:lpstr>Angsana New</vt:lpstr>
      <vt:lpstr>Arial</vt:lpstr>
      <vt:lpstr>Arial Black</vt:lpstr>
      <vt:lpstr>Bradley Hand</vt:lpstr>
      <vt:lpstr>Chalkboard</vt:lpstr>
      <vt:lpstr>Chalkboard SE</vt:lpstr>
      <vt:lpstr>Comic Sans MS</vt:lpstr>
      <vt:lpstr>Copperplate Gothic Bold</vt:lpstr>
      <vt:lpstr>Gurmukhi MN</vt:lpstr>
      <vt:lpstr>Helvetica</vt:lpstr>
      <vt:lpstr>Lucida Handwriting</vt:lpstr>
      <vt:lpstr>Lucida Sans Unicode</vt:lpstr>
      <vt:lpstr>Times New Roman</vt:lpstr>
      <vt:lpstr>Tema di Office</vt:lpstr>
      <vt:lpstr>Tema di Office</vt:lpstr>
      <vt:lpstr>TRONCO  ENCEFALICO</vt:lpstr>
      <vt:lpstr>TRONCO ENCEFALICO</vt:lpstr>
      <vt:lpstr>TRONCO  ENCEFALICO</vt:lpstr>
      <vt:lpstr>CONFIGURAZIONE ESTERNA  del TRONCO  ENCEFALICO</vt:lpstr>
      <vt:lpstr>Superficie ventrale del tronco encefalico</vt:lpstr>
      <vt:lpstr>CONFORMAZIONE ANTERIORE del TRONCO ENCEFALICO - BULBO</vt:lpstr>
      <vt:lpstr>Presentazione standard di PowerPoint</vt:lpstr>
      <vt:lpstr>CONFORMAZIONE ANTERIORE del TRONCO ENCEFALICO - PONTE</vt:lpstr>
      <vt:lpstr>Presentazione standard di PowerPoint</vt:lpstr>
      <vt:lpstr>CONFORMAZIONE ANTERIORE del TRONCO ENCEFALICO - MESENCEFALO</vt:lpstr>
      <vt:lpstr>Superficie dorsale del tronco encefalico</vt:lpstr>
      <vt:lpstr>CONFORMAZIONE POSTERIORE del TRONCO ENCEFALICO – IV VENTRICOLO PORZIONE BULBO-PONTINA</vt:lpstr>
      <vt:lpstr>Superficie dorsale del tronco encefalico</vt:lpstr>
      <vt:lpstr>CONFORMAZIONE POSTERIORE del TRONCO ENCEFALICO  PORZIONE  MESENCEFALICA</vt:lpstr>
      <vt:lpstr>CONFIGURAZIONE   INTERNA  del TRONCO  ENCEFALICO</vt:lpstr>
      <vt:lpstr>CONFORMAZIONE INTERNA DEL  TRONCO ENCEFALICO</vt:lpstr>
      <vt:lpstr>Presentazione standard di PowerPoint</vt:lpstr>
      <vt:lpstr>ORGANIZZAZIONE GENERALE  DEL TRONCO ENCEFALICO</vt:lpstr>
      <vt:lpstr>Presentazione standard di PowerPoint</vt:lpstr>
      <vt:lpstr>TETTO e CAVITA’ VENTRICOLARE del TRONCO ENCEFALICO</vt:lpstr>
      <vt:lpstr>Presentazione standard di PowerPoint</vt:lpstr>
      <vt:lpstr>TEGMENTO DEL TRONCO ENCEFALICO</vt:lpstr>
      <vt:lpstr>NUCLEI FORMAZIONE RETICOLARE</vt:lpstr>
      <vt:lpstr>FORMAZIONE  RETICOLARE</vt:lpstr>
      <vt:lpstr>Presentazione standard di PowerPoint</vt:lpstr>
      <vt:lpstr>NERVI  CRANICI (Encefalici) </vt:lpstr>
      <vt:lpstr>Presentazione standard di PowerPoint</vt:lpstr>
      <vt:lpstr>FIBRE AFFERENTI dei NERVI CRANICI</vt:lpstr>
      <vt:lpstr>FIBRE EFFERENTI dei NERVI CRANICI</vt:lpstr>
      <vt:lpstr>Presentazione standard di PowerPoint</vt:lpstr>
      <vt:lpstr>Presentazione standard di PowerPoint</vt:lpstr>
      <vt:lpstr>BASI MORFO-FUNZIONALI dei  NERVI CRANICI </vt:lpstr>
      <vt:lpstr>Presentazione standard di PowerPoint</vt:lpstr>
      <vt:lpstr>BASI MORFO-FUNZIONALI dei  NERVI CRANICI </vt:lpstr>
      <vt:lpstr>NERVO  OLFATTIVO (1° Paio) NERVO OTTICO (2° Paio)</vt:lpstr>
      <vt:lpstr>Presentazione standard di PowerPoint</vt:lpstr>
      <vt:lpstr>BASI MORFO-FUNZIONALI dei  NERVI CRANICI </vt:lpstr>
      <vt:lpstr>Presentazione standard di PowerPoint</vt:lpstr>
      <vt:lpstr>Presentazione standard di PowerPoint</vt:lpstr>
      <vt:lpstr>BASI MORFO-FUNZIONALI dei  NERVI CRANICI </vt:lpstr>
      <vt:lpstr>Presentazione standard di PowerPoint</vt:lpstr>
      <vt:lpstr>Presentazione standard di PowerPoint</vt:lpstr>
      <vt:lpstr>BASI MORFO-FUNZIONALI dei  NERVI CRANICI </vt:lpstr>
      <vt:lpstr>Presentazione standard di PowerPoint</vt:lpstr>
      <vt:lpstr>BASI MORFO-FUNZIONALI dei  NERVI CRANICI </vt:lpstr>
      <vt:lpstr>Presentazione standard di PowerPoint</vt:lpstr>
      <vt:lpstr>Presentazione standard di PowerPoint</vt:lpstr>
      <vt:lpstr>BASI MORFO-FUNZIONALI dei  NERVI CRANICI </vt:lpstr>
      <vt:lpstr>Presentazione standard di PowerPoint</vt:lpstr>
      <vt:lpstr>BASI MORFO-FUNZIONALI dei  NERVI CRANICI </vt:lpstr>
      <vt:lpstr>Presentazione standard di PowerPoint</vt:lpstr>
      <vt:lpstr>BASI MORFO-FUNZIONALI dei  NERVI CRANICI </vt:lpstr>
      <vt:lpstr>Presentazione standard di PowerPoint</vt:lpstr>
      <vt:lpstr>SPECIFICHE DEFINIZIONI FUNZIONALI RELATIVE AI NERVI ENCEFALICI dal 3° al 12°</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CONFORMAZIONE ESTERNA ASSE CEREBROSPINALE</dc:title>
  <dc:creator>unife</dc:creator>
  <cp:lastModifiedBy>Utente di Microsoft Office</cp:lastModifiedBy>
  <cp:revision>499</cp:revision>
  <cp:lastPrinted>2020-02-20T16:20:25Z</cp:lastPrinted>
  <dcterms:created xsi:type="dcterms:W3CDTF">2003-10-27T08:43:16Z</dcterms:created>
  <dcterms:modified xsi:type="dcterms:W3CDTF">2020-03-31T14:29:51Z</dcterms:modified>
</cp:coreProperties>
</file>