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65" r:id="rId3"/>
    <p:sldId id="266" r:id="rId4"/>
    <p:sldId id="267" r:id="rId5"/>
    <p:sldId id="257" r:id="rId6"/>
    <p:sldId id="258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51" d="100"/>
          <a:sy n="51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55932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66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56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5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19952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36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11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72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33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240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029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7234454-3181-904A-B97F-2F84F289A477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DAEEB98-4B40-0544-9AA8-40573BA81AB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572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4"/>
    </mc:Choice>
    <mc:Fallback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13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Ambiente, territorio e società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1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59"/>
    </mc:Choice>
    <mc:Fallback>
      <p:transition spd="slow" advTm="13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Ambiente territorio e società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Ragionare sulla complessità e l’interconnessione di temi come </a:t>
            </a:r>
          </a:p>
          <a:p>
            <a:pPr marL="990600" indent="-382588"/>
            <a:r>
              <a:rPr lang="it-IT" sz="3200" b="1" dirty="0" smtClean="0"/>
              <a:t>i cambiamenti ambientali </a:t>
            </a:r>
            <a:r>
              <a:rPr lang="it-IT" sz="3200" dirty="0" smtClean="0"/>
              <a:t> </a:t>
            </a:r>
          </a:p>
          <a:p>
            <a:pPr marL="990600" indent="-382588"/>
            <a:r>
              <a:rPr lang="it-IT" sz="3200" b="1" dirty="0" smtClean="0"/>
              <a:t>le relazioni fra le popolazioni umane </a:t>
            </a:r>
          </a:p>
          <a:p>
            <a:pPr marL="990600" indent="-382588"/>
            <a:r>
              <a:rPr lang="it-IT" sz="3200" b="1" dirty="0" smtClean="0"/>
              <a:t> l’ambiente naturale</a:t>
            </a:r>
            <a:endParaRPr lang="it-IT" sz="32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7"/>
    </mc:Choice>
    <mc:Fallback>
      <p:transition spd="slow" advTm="3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Ambiente (non soltanto naturale)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La parola </a:t>
            </a:r>
            <a:r>
              <a:rPr lang="it-IT" sz="2800" b="1" dirty="0" smtClean="0"/>
              <a:t>Ambiente</a:t>
            </a:r>
            <a:r>
              <a:rPr lang="it-IT" sz="2800" dirty="0" smtClean="0"/>
              <a:t> viene di solito adoperata per riferirsi al solo contesto naturale</a:t>
            </a:r>
          </a:p>
          <a:p>
            <a:pPr marL="0" indent="0">
              <a:buNone/>
            </a:pPr>
            <a:r>
              <a:rPr lang="it-IT" sz="2800" dirty="0" smtClean="0"/>
              <a:t>Nel caso di questa discussione, il riferimento è più vasto e comprende tutti i fattori viventi (</a:t>
            </a:r>
            <a:r>
              <a:rPr lang="it-IT" sz="2800" i="1" dirty="0" smtClean="0"/>
              <a:t>biotici</a:t>
            </a:r>
            <a:r>
              <a:rPr lang="it-IT" sz="2800" dirty="0" smtClean="0"/>
              <a:t>) e non viventi (</a:t>
            </a:r>
            <a:r>
              <a:rPr lang="it-IT" sz="2800" i="1" dirty="0" smtClean="0"/>
              <a:t>abiotici</a:t>
            </a:r>
            <a:r>
              <a:rPr lang="it-IT" sz="2800" dirty="0" smtClean="0"/>
              <a:t>) con i quali persone, animali e altri organismi coesistono e interagiscono</a:t>
            </a:r>
          </a:p>
          <a:p>
            <a:pPr marL="723900" indent="0">
              <a:buNone/>
            </a:pPr>
            <a:r>
              <a:rPr lang="it-IT" sz="2800" dirty="0" smtClean="0">
                <a:sym typeface="Wingdings" panose="05000000000000000000" pitchFamily="2" charset="2"/>
              </a:rPr>
              <a:t> </a:t>
            </a:r>
            <a:r>
              <a:rPr lang="it-IT" sz="2800" b="1" dirty="0" smtClean="0">
                <a:sym typeface="Wingdings" panose="05000000000000000000" pitchFamily="2" charset="2"/>
              </a:rPr>
              <a:t>ecosistema</a:t>
            </a:r>
            <a:endParaRPr lang="it-IT" sz="2800" b="1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3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23"/>
    </mc:Choice>
    <mc:Fallback>
      <p:transition spd="slow" advTm="7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CBE246-6F03-DC41-9B91-6361D3AD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Ecosistema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84E252-BBF6-E447-9458-DFBF8667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/>
              <a:t>Ecosistema</a:t>
            </a:r>
            <a:r>
              <a:rPr lang="it-IT" sz="2800" dirty="0"/>
              <a:t> è un insieme di organismi viventi, delle interazioni fra di essi e con l’ambiente fisico in cui vivono, dei flussi di energia che li attraversano. </a:t>
            </a:r>
          </a:p>
          <a:p>
            <a:pPr marL="723900" indent="0">
              <a:buNone/>
            </a:pPr>
            <a:r>
              <a:rPr lang="it-IT" sz="2400" i="1" dirty="0" smtClean="0"/>
              <a:t>E’ il </a:t>
            </a:r>
            <a:r>
              <a:rPr lang="it-IT" sz="2400" i="1" dirty="0"/>
              <a:t>«paesaggio» delle </a:t>
            </a:r>
            <a:r>
              <a:rPr lang="it-IT" sz="2400" i="1" dirty="0" smtClean="0"/>
              <a:t>interazioni, </a:t>
            </a:r>
            <a:r>
              <a:rPr lang="it-IT" sz="2400" i="1" dirty="0"/>
              <a:t>la cui complessità deriva dalla sua </a:t>
            </a:r>
            <a:r>
              <a:rPr lang="it-IT" sz="2400" i="1" dirty="0" smtClean="0"/>
              <a:t>stessa biodiversità</a:t>
            </a:r>
            <a:r>
              <a:rPr lang="it-IT" sz="2400" i="1" dirty="0"/>
              <a:t>, ovvero </a:t>
            </a:r>
            <a:r>
              <a:rPr lang="it-IT" sz="2400" i="1" dirty="0" smtClean="0"/>
              <a:t>dalla </a:t>
            </a:r>
            <a:r>
              <a:rPr lang="it-IT" sz="2400" i="1" dirty="0"/>
              <a:t>quantità e </a:t>
            </a:r>
            <a:r>
              <a:rPr lang="it-IT" sz="2400" i="1" dirty="0" smtClean="0"/>
              <a:t>dalla varietà </a:t>
            </a:r>
            <a:r>
              <a:rPr lang="it-IT" sz="2400" i="1" dirty="0"/>
              <a:t>delle specie in esso presenti.</a:t>
            </a:r>
          </a:p>
          <a:p>
            <a:pPr marL="0" indent="0">
              <a:buNone/>
            </a:pPr>
            <a:r>
              <a:rPr lang="it-IT" sz="2800" dirty="0"/>
              <a:t>L’insieme degli ecosistemi, fra loro interagenti, costituisce </a:t>
            </a:r>
            <a:r>
              <a:rPr lang="it-IT" sz="2800" dirty="0" smtClean="0"/>
              <a:t>la </a:t>
            </a:r>
            <a:r>
              <a:rPr lang="it-IT" sz="2800" b="1" dirty="0" smtClean="0"/>
              <a:t>Biosfera</a:t>
            </a:r>
            <a:endParaRPr lang="it-IT" sz="28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33"/>
    </mc:Choice>
    <mc:Fallback>
      <p:transition spd="slow" advTm="11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AFA90-DE5A-004C-BA46-D84459C0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43000"/>
          </a:xfrm>
        </p:spPr>
        <p:txBody>
          <a:bodyPr/>
          <a:lstStyle/>
          <a:p>
            <a:r>
              <a:rPr lang="it-IT" dirty="0" smtClean="0"/>
              <a:t>Capitale naturale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192BFA-6EF8-1646-BADB-7BFBD0FC0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44100" cy="42862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800" dirty="0" smtClean="0"/>
              <a:t>Per </a:t>
            </a:r>
            <a:r>
              <a:rPr lang="it-IT" sz="2800" dirty="0" smtClean="0"/>
              <a:t>evidenziare i rapporti tra ambiente naturale e società umana si parla di </a:t>
            </a:r>
          </a:p>
          <a:p>
            <a:pPr marL="0" indent="0">
              <a:buNone/>
            </a:pPr>
            <a:r>
              <a:rPr lang="it-IT" sz="2800" b="1" dirty="0" smtClean="0"/>
              <a:t>Capitale naturale</a:t>
            </a:r>
          </a:p>
          <a:p>
            <a:pPr marL="3943350" indent="-2857500">
              <a:buNone/>
            </a:pPr>
            <a:r>
              <a:rPr lang="it-IT" sz="2800" i="1" dirty="0" smtClean="0"/>
              <a:t>capitale «semplice» </a:t>
            </a:r>
            <a:r>
              <a:rPr lang="it-IT" sz="2800" i="1" dirty="0" smtClean="0">
                <a:sym typeface="Wingdings" pitchFamily="2" charset="2"/>
              </a:rPr>
              <a:t> soltanto beni posseduti o prodotti e trasformabili in denaro (merci)</a:t>
            </a:r>
          </a:p>
          <a:p>
            <a:pPr marL="1085850" indent="-1085850">
              <a:buNone/>
              <a:tabLst>
                <a:tab pos="533400" algn="l"/>
              </a:tabLst>
            </a:pPr>
            <a:r>
              <a:rPr lang="it-IT" sz="2800" dirty="0" smtClean="0">
                <a:sym typeface="Wingdings" pitchFamily="2" charset="2"/>
              </a:rPr>
              <a:t>Capitale naturale comprende beni e servizi offerti dalla natura ed è composto da quattro elementi</a:t>
            </a:r>
          </a:p>
          <a:p>
            <a:pPr marL="1238250" indent="-514350">
              <a:buFont typeface="+mj-lt"/>
              <a:buAutoNum type="arabicPeriod"/>
              <a:tabLst>
                <a:tab pos="533400" algn="l"/>
              </a:tabLst>
            </a:pPr>
            <a:r>
              <a:rPr lang="it-IT" sz="2800" dirty="0" smtClean="0">
                <a:sym typeface="Wingdings" pitchFamily="2" charset="2"/>
              </a:rPr>
              <a:t>Risorse rinnovabili</a:t>
            </a:r>
          </a:p>
          <a:p>
            <a:pPr marL="1238250" indent="-514350">
              <a:buFont typeface="+mj-lt"/>
              <a:buAutoNum type="arabicPeriod"/>
              <a:tabLst>
                <a:tab pos="533400" algn="l"/>
              </a:tabLst>
            </a:pPr>
            <a:r>
              <a:rPr lang="it-IT" sz="2800" dirty="0" smtClean="0">
                <a:sym typeface="Wingdings" pitchFamily="2" charset="2"/>
              </a:rPr>
              <a:t>Risorse non rinnovabili</a:t>
            </a:r>
          </a:p>
          <a:p>
            <a:pPr marL="1238250" indent="-514350">
              <a:buFont typeface="+mj-lt"/>
              <a:buAutoNum type="arabicPeriod"/>
              <a:tabLst>
                <a:tab pos="533400" algn="l"/>
              </a:tabLst>
            </a:pPr>
            <a:r>
              <a:rPr lang="it-IT" sz="2800" dirty="0" smtClean="0">
                <a:sym typeface="Wingdings" pitchFamily="2" charset="2"/>
              </a:rPr>
              <a:t>Biodiversità terrestre</a:t>
            </a:r>
          </a:p>
          <a:p>
            <a:pPr marL="1238250" indent="-514350">
              <a:buFont typeface="+mj-lt"/>
              <a:buAutoNum type="arabicPeriod"/>
              <a:tabLst>
                <a:tab pos="533400" algn="l"/>
              </a:tabLst>
            </a:pPr>
            <a:r>
              <a:rPr lang="it-IT" sz="2800" dirty="0" smtClean="0">
                <a:sym typeface="Wingdings" pitchFamily="2" charset="2"/>
              </a:rPr>
              <a:t>«Servizi» forniti dagli ecosistemi</a:t>
            </a:r>
            <a:endParaRPr lang="it-IT" sz="2800" dirty="0" smtClean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13"/>
    </mc:Choice>
    <mc:Fallback>
      <p:transition spd="slow" advTm="15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Capitale naturale e ecologia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529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t-IT" sz="2800" i="0" dirty="0">
                <a:sym typeface="Wingdings" pitchFamily="2" charset="2"/>
              </a:rPr>
              <a:t>Risorse rinnovabili e non </a:t>
            </a:r>
            <a:r>
              <a:rPr lang="it-IT" sz="2800" i="0" dirty="0" smtClean="0">
                <a:sym typeface="Wingdings" pitchFamily="2" charset="2"/>
              </a:rPr>
              <a:t>rinnovabili e biodiversità sono </a:t>
            </a:r>
          </a:p>
          <a:p>
            <a:pPr marL="723900" lvl="1" indent="0">
              <a:buNone/>
            </a:pPr>
            <a:r>
              <a:rPr lang="it-IT" sz="2800" b="1" i="0" dirty="0" smtClean="0">
                <a:sym typeface="Wingdings" pitchFamily="2" charset="2"/>
              </a:rPr>
              <a:t>beni e risorse naturali</a:t>
            </a:r>
          </a:p>
          <a:p>
            <a:pPr marL="723900" lvl="1" indent="0">
              <a:buNone/>
            </a:pPr>
            <a:endParaRPr lang="it-IT" sz="800" b="1" i="0" dirty="0" smtClean="0">
              <a:sym typeface="Wingdings" pitchFamily="2" charset="2"/>
            </a:endParaRPr>
          </a:p>
          <a:p>
            <a:pPr marL="0" lvl="1" indent="0">
              <a:buNone/>
            </a:pPr>
            <a:r>
              <a:rPr lang="it-IT" sz="2800" i="0" dirty="0" smtClean="0">
                <a:sym typeface="Wingdings" pitchFamily="2" charset="2"/>
              </a:rPr>
              <a:t>I «servizi» costituiscono l’«opera attiva dei processi naturali nell’offrire servizi come ciclo nutritivo per gli ecosistemi, fotosintesi clorofilliana, impollinazione…»</a:t>
            </a:r>
          </a:p>
          <a:p>
            <a:pPr marL="0" lvl="1" indent="0">
              <a:buNone/>
            </a:pPr>
            <a:endParaRPr lang="it-IT" sz="800" i="0" dirty="0">
              <a:sym typeface="Wingdings" pitchFamily="2" charset="2"/>
            </a:endParaRPr>
          </a:p>
          <a:p>
            <a:pPr marL="0" lvl="1" indent="0">
              <a:buNone/>
            </a:pPr>
            <a:r>
              <a:rPr lang="it-IT" sz="2800" i="0" dirty="0" smtClean="0">
                <a:sym typeface="Wingdings" pitchFamily="2" charset="2"/>
              </a:rPr>
              <a:t>Senza capitale naturale non ci sarebbe vita sulla Terra, né il funzionamento dell’economia, che si basa sull’uso di risorse e servizi naturali</a:t>
            </a:r>
            <a:endParaRPr lang="it-IT" sz="2800" i="0" dirty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40"/>
    </mc:Choice>
    <mc:Fallback>
      <p:transition spd="slow" advTm="25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Sostenibilità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005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t-IT" sz="2400" b="1" i="0" dirty="0" smtClean="0">
                <a:sym typeface="Wingdings" pitchFamily="2" charset="2"/>
              </a:rPr>
              <a:t>Tutte</a:t>
            </a:r>
            <a:r>
              <a:rPr lang="it-IT" sz="2400" i="0" dirty="0" smtClean="0">
                <a:sym typeface="Wingdings" pitchFamily="2" charset="2"/>
              </a:rPr>
              <a:t> le risorse sono ad esaurimento</a:t>
            </a:r>
          </a:p>
          <a:p>
            <a:pPr marL="723900" lvl="1" indent="-723900">
              <a:buNone/>
            </a:pPr>
            <a:r>
              <a:rPr lang="it-IT" sz="2400" b="1" i="0" dirty="0" smtClean="0">
                <a:sym typeface="Wingdings" pitchFamily="2" charset="2"/>
              </a:rPr>
              <a:t>Non rinnovabili </a:t>
            </a:r>
            <a:r>
              <a:rPr lang="it-IT" sz="2400" i="0" dirty="0" smtClean="0">
                <a:sym typeface="Wingdings" pitchFamily="2" charset="2"/>
              </a:rPr>
              <a:t>considerate tali quando non sono più adoperabili perché non si sono rigenerate o i tempi necessari sono troppo lunghi</a:t>
            </a:r>
          </a:p>
          <a:p>
            <a:pPr marL="723900" lvl="1" indent="-723900">
              <a:buNone/>
            </a:pPr>
            <a:r>
              <a:rPr lang="it-IT" sz="2400" b="1" i="0" dirty="0" smtClean="0">
                <a:sym typeface="Wingdings" pitchFamily="2" charset="2"/>
              </a:rPr>
              <a:t>Rinnovabili</a:t>
            </a:r>
            <a:r>
              <a:rPr lang="it-IT" sz="2400" i="0" dirty="0" smtClean="0">
                <a:sym typeface="Wingdings" pitchFamily="2" charset="2"/>
              </a:rPr>
              <a:t> quando recuperano la consistenza adeguata o naturalmente o con l’intervento umano</a:t>
            </a:r>
          </a:p>
          <a:p>
            <a:pPr marL="95250" lvl="1" indent="0">
              <a:buNone/>
            </a:pPr>
            <a:r>
              <a:rPr lang="it-IT" sz="2400" i="0" dirty="0" smtClean="0">
                <a:sym typeface="Wingdings" pitchFamily="2" charset="2"/>
              </a:rPr>
              <a:t>Priorità nel loro uso, non nella loro presenza: </a:t>
            </a:r>
          </a:p>
          <a:p>
            <a:pPr marL="1619250" lvl="1" indent="0">
              <a:buFont typeface="Wingdings" panose="05000000000000000000" pitchFamily="2" charset="2"/>
              <a:buChar char="à"/>
            </a:pPr>
            <a:r>
              <a:rPr lang="it-IT" sz="2400" dirty="0">
                <a:sym typeface="Wingdings" pitchFamily="2" charset="2"/>
              </a:rPr>
              <a:t>E</a:t>
            </a:r>
            <a:r>
              <a:rPr lang="it-IT" sz="2400" dirty="0" smtClean="0">
                <a:sym typeface="Wingdings" pitchFamily="2" charset="2"/>
              </a:rPr>
              <a:t>saurimento economico</a:t>
            </a:r>
            <a:r>
              <a:rPr lang="it-IT" sz="2400" i="0" dirty="0" smtClean="0">
                <a:sym typeface="Wingdings" pitchFamily="2" charset="2"/>
              </a:rPr>
              <a:t> o </a:t>
            </a:r>
            <a:r>
              <a:rPr lang="it-IT" sz="2400" dirty="0" smtClean="0">
                <a:sym typeface="Wingdings" pitchFamily="2" charset="2"/>
              </a:rPr>
              <a:t>Rendimento Sostenibile</a:t>
            </a:r>
          </a:p>
          <a:p>
            <a:pPr marL="95250" lvl="1" indent="0">
              <a:buNone/>
            </a:pPr>
            <a:r>
              <a:rPr lang="it-IT" sz="2400" i="0" dirty="0" smtClean="0">
                <a:sym typeface="Wingdings" pitchFamily="2" charset="2"/>
              </a:rPr>
              <a:t>Necessario ragionare in termini di ecosistema</a:t>
            </a:r>
          </a:p>
          <a:p>
            <a:pPr marL="1619250" lvl="1" indent="0">
              <a:buFont typeface="Wingdings" panose="05000000000000000000" pitchFamily="2" charset="2"/>
              <a:buChar char="à"/>
            </a:pPr>
            <a:r>
              <a:rPr lang="it-IT" sz="2400" dirty="0" smtClean="0">
                <a:sym typeface="Wingdings" pitchFamily="2" charset="2"/>
              </a:rPr>
              <a:t>Rendimento ecologicamente sostenibile </a:t>
            </a:r>
            <a:endParaRPr lang="it-IT" sz="2400" dirty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2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43"/>
    </mc:Choice>
    <mc:Fallback>
      <p:transition spd="slow" advTm="41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Degrado ambientale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38600"/>
          </a:xfrm>
        </p:spPr>
        <p:txBody>
          <a:bodyPr>
            <a:normAutofit lnSpcReduction="10000"/>
          </a:bodyPr>
          <a:lstStyle/>
          <a:p>
            <a:pPr marL="95250" lvl="1" indent="0">
              <a:buNone/>
            </a:pPr>
            <a:r>
              <a:rPr lang="it-IT" sz="2400" b="1" i="0" dirty="0" smtClean="0">
                <a:sym typeface="Wingdings" pitchFamily="2" charset="2"/>
              </a:rPr>
              <a:t>Degrado</a:t>
            </a:r>
            <a:r>
              <a:rPr lang="it-IT" sz="2400" i="0" dirty="0">
                <a:sym typeface="Wingdings" pitchFamily="2" charset="2"/>
              </a:rPr>
              <a:t>:</a:t>
            </a:r>
            <a:r>
              <a:rPr lang="it-IT" sz="2400" i="0" dirty="0" smtClean="0">
                <a:sym typeface="Wingdings" pitchFamily="2" charset="2"/>
              </a:rPr>
              <a:t> passare da un livello di condizione fisica superiore a uno inferiore</a:t>
            </a:r>
          </a:p>
          <a:p>
            <a:pPr marL="95250" lvl="1" indent="0" algn="ctr">
              <a:buNone/>
            </a:pPr>
            <a:r>
              <a:rPr lang="it-IT" sz="2400" i="0" dirty="0" smtClean="0">
                <a:sym typeface="Wingdings" pitchFamily="2" charset="2"/>
              </a:rPr>
              <a:t>Degrado naturale (piogge, scioglimento suolo) </a:t>
            </a:r>
          </a:p>
          <a:p>
            <a:pPr marL="95250" lvl="1" indent="0" algn="ctr">
              <a:buNone/>
            </a:pPr>
            <a:r>
              <a:rPr lang="it-IT" sz="2400" b="1" dirty="0" smtClean="0">
                <a:sym typeface="Wingdings" pitchFamily="2" charset="2"/>
              </a:rPr>
              <a:t>vs. </a:t>
            </a:r>
          </a:p>
          <a:p>
            <a:pPr marL="95250" lvl="1" indent="0" algn="ctr">
              <a:buNone/>
            </a:pPr>
            <a:r>
              <a:rPr lang="it-IT" sz="2400" i="0" dirty="0">
                <a:sym typeface="Wingdings" pitchFamily="2" charset="2"/>
              </a:rPr>
              <a:t>D</a:t>
            </a:r>
            <a:r>
              <a:rPr lang="it-IT" sz="2400" i="0" dirty="0" smtClean="0">
                <a:sym typeface="Wingdings" pitchFamily="2" charset="2"/>
              </a:rPr>
              <a:t>egrado ambientale (antropogenico, causato dall’uomo)</a:t>
            </a:r>
          </a:p>
          <a:p>
            <a:pPr marL="95250" lvl="1" indent="0">
              <a:buNone/>
            </a:pPr>
            <a:endParaRPr lang="it-IT" sz="900" i="0" dirty="0" smtClean="0">
              <a:sym typeface="Wingdings" pitchFamily="2" charset="2"/>
            </a:endParaRPr>
          </a:p>
          <a:p>
            <a:pPr marL="95250" lvl="1" indent="0">
              <a:buNone/>
            </a:pPr>
            <a:r>
              <a:rPr lang="it-IT" sz="2400" b="1" i="0" dirty="0" smtClean="0">
                <a:sym typeface="Wingdings" pitchFamily="2" charset="2"/>
              </a:rPr>
              <a:t>Degrado ambientale </a:t>
            </a:r>
            <a:r>
              <a:rPr lang="it-IT" sz="2400" i="0" dirty="0" smtClean="0">
                <a:sym typeface="Wingdings" pitchFamily="2" charset="2"/>
              </a:rPr>
              <a:t>se:</a:t>
            </a:r>
          </a:p>
          <a:p>
            <a:pPr marL="438150" lvl="1" indent="-342900"/>
            <a:r>
              <a:rPr lang="it-IT" sz="2400" i="0" dirty="0" smtClean="0">
                <a:sym typeface="Wingdings" pitchFamily="2" charset="2"/>
              </a:rPr>
              <a:t>Sfruttamento di una risorsa più veloce della sua rigenerazione</a:t>
            </a:r>
          </a:p>
          <a:p>
            <a:pPr marL="438150" lvl="1" indent="-342900"/>
            <a:r>
              <a:rPr lang="it-IT" sz="2400" i="0" dirty="0" smtClean="0">
                <a:sym typeface="Wingdings" pitchFamily="2" charset="2"/>
              </a:rPr>
              <a:t>Attività umane danneggiano la biodiversità di un luogo o la sua produttività a lungo termine</a:t>
            </a:r>
          </a:p>
          <a:p>
            <a:pPr marL="438150" lvl="1" indent="-342900"/>
            <a:r>
              <a:rPr lang="it-IT" sz="2400" i="0" dirty="0" smtClean="0">
                <a:sym typeface="Wingdings" pitchFamily="2" charset="2"/>
              </a:rPr>
              <a:t>L’inquinamento supera i livelli previsti dalla normativa vigente</a:t>
            </a:r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695"/>
    </mc:Choice>
    <mc:Fallback>
      <p:transition spd="slow" advTm="94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1273</TotalTime>
  <Words>441</Words>
  <Application>Microsoft Office PowerPoint</Application>
  <PresentationFormat>Widescreen</PresentationFormat>
  <Paragraphs>55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Franklin Gothic Book</vt:lpstr>
      <vt:lpstr>Wingdings</vt:lpstr>
      <vt:lpstr>Crop</vt:lpstr>
      <vt:lpstr>Geografia  Sergio Zilli</vt:lpstr>
      <vt:lpstr>Presentazione n. 13 (con audio)</vt:lpstr>
      <vt:lpstr>Ambiente territorio e società</vt:lpstr>
      <vt:lpstr>Ambiente (non soltanto naturale)</vt:lpstr>
      <vt:lpstr>Ecosistema</vt:lpstr>
      <vt:lpstr>Capitale naturale</vt:lpstr>
      <vt:lpstr>Capitale naturale e ecologia</vt:lpstr>
      <vt:lpstr>Sostenibilità</vt:lpstr>
      <vt:lpstr>Degrado ambientale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Ambiente, territorio, società</dc:title>
  <dc:creator>sergio zilli</dc:creator>
  <cp:lastModifiedBy>sergio zilli</cp:lastModifiedBy>
  <cp:revision>15</cp:revision>
  <dcterms:created xsi:type="dcterms:W3CDTF">2019-03-27T16:19:12Z</dcterms:created>
  <dcterms:modified xsi:type="dcterms:W3CDTF">2020-03-31T10:00:44Z</dcterms:modified>
</cp:coreProperties>
</file>