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3A95C-15F8-4208-911E-F2FB3280CFB5}" v="20" dt="2020-03-26T12:32:03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04" y="-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25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B9C39-44DB-4510-A77F-4709C6AF8080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432CC3ED-7695-4679-9816-96C3A4183573}">
      <dgm:prSet phldrT="[Testo]"/>
      <dgm:spPr/>
      <dgm:t>
        <a:bodyPr/>
        <a:lstStyle/>
        <a:p>
          <a:r>
            <a:rPr lang="it-IT" dirty="0"/>
            <a:t>Valutazione</a:t>
          </a:r>
        </a:p>
      </dgm:t>
    </dgm:pt>
    <dgm:pt modelId="{6224F715-FD15-4B0B-9F78-937CDAECABE2}" type="parTrans" cxnId="{C8E09F5A-CCB8-497F-B01D-1C40C46AAF14}">
      <dgm:prSet/>
      <dgm:spPr/>
      <dgm:t>
        <a:bodyPr/>
        <a:lstStyle/>
        <a:p>
          <a:endParaRPr lang="it-IT"/>
        </a:p>
      </dgm:t>
    </dgm:pt>
    <dgm:pt modelId="{4D53067D-5E54-4608-8124-90ACEA318AB4}" type="sibTrans" cxnId="{C8E09F5A-CCB8-497F-B01D-1C40C46AAF14}">
      <dgm:prSet/>
      <dgm:spPr/>
      <dgm:t>
        <a:bodyPr/>
        <a:lstStyle/>
        <a:p>
          <a:endParaRPr lang="it-IT"/>
        </a:p>
      </dgm:t>
    </dgm:pt>
    <dgm:pt modelId="{558C3E15-4845-4867-9199-D8F24D89CFCF}">
      <dgm:prSet phldrT="[Testo]"/>
      <dgm:spPr/>
      <dgm:t>
        <a:bodyPr/>
        <a:lstStyle/>
        <a:p>
          <a:r>
            <a:rPr lang="it-IT" dirty="0"/>
            <a:t>Operatività</a:t>
          </a:r>
        </a:p>
      </dgm:t>
    </dgm:pt>
    <dgm:pt modelId="{36E7F6D3-47CD-4AE6-8E89-AF5970A42BD7}" type="parTrans" cxnId="{DC38CCB8-1251-4EDA-9FBF-164242600812}">
      <dgm:prSet/>
      <dgm:spPr/>
      <dgm:t>
        <a:bodyPr/>
        <a:lstStyle/>
        <a:p>
          <a:endParaRPr lang="it-IT"/>
        </a:p>
      </dgm:t>
    </dgm:pt>
    <dgm:pt modelId="{93E37586-D847-4DAB-8FC2-13FE80B1A05E}" type="sibTrans" cxnId="{DC38CCB8-1251-4EDA-9FBF-164242600812}">
      <dgm:prSet/>
      <dgm:spPr/>
      <dgm:t>
        <a:bodyPr/>
        <a:lstStyle/>
        <a:p>
          <a:endParaRPr lang="it-IT"/>
        </a:p>
      </dgm:t>
    </dgm:pt>
    <dgm:pt modelId="{626A0C9E-D711-4783-8541-146A141BBD1C}" type="pres">
      <dgm:prSet presAssocID="{FF3B9C39-44DB-4510-A77F-4709C6AF8080}" presName="Name0" presStyleCnt="0">
        <dgm:presLayoutVars>
          <dgm:dir/>
          <dgm:animLvl val="lvl"/>
          <dgm:resizeHandles val="exact"/>
        </dgm:presLayoutVars>
      </dgm:prSet>
      <dgm:spPr/>
    </dgm:pt>
    <dgm:pt modelId="{E6E21098-80EE-4FD0-A1F9-FD4A17BA8CCD}" type="pres">
      <dgm:prSet presAssocID="{432CC3ED-7695-4679-9816-96C3A4183573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72C1277-46E3-410C-A463-C417522D6CC8}" type="pres">
      <dgm:prSet presAssocID="{4D53067D-5E54-4608-8124-90ACEA318AB4}" presName="parTxOnlySpace" presStyleCnt="0"/>
      <dgm:spPr/>
    </dgm:pt>
    <dgm:pt modelId="{BF86B3DB-E379-4723-BDAC-83D98207B8BD}" type="pres">
      <dgm:prSet presAssocID="{558C3E15-4845-4867-9199-D8F24D89CFCF}" presName="parTxOnly" presStyleLbl="node1" presStyleIdx="1" presStyleCnt="2" custLinFactX="63520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8E09F5A-CCB8-497F-B01D-1C40C46AAF14}" srcId="{FF3B9C39-44DB-4510-A77F-4709C6AF8080}" destId="{432CC3ED-7695-4679-9816-96C3A4183573}" srcOrd="0" destOrd="0" parTransId="{6224F715-FD15-4B0B-9F78-937CDAECABE2}" sibTransId="{4D53067D-5E54-4608-8124-90ACEA318AB4}"/>
    <dgm:cxn modelId="{BD733FF8-BE76-8441-984C-1F869D18BC1C}" type="presOf" srcId="{558C3E15-4845-4867-9199-D8F24D89CFCF}" destId="{BF86B3DB-E379-4723-BDAC-83D98207B8BD}" srcOrd="0" destOrd="0" presId="urn:microsoft.com/office/officeart/2005/8/layout/chevron1"/>
    <dgm:cxn modelId="{DC38CCB8-1251-4EDA-9FBF-164242600812}" srcId="{FF3B9C39-44DB-4510-A77F-4709C6AF8080}" destId="{558C3E15-4845-4867-9199-D8F24D89CFCF}" srcOrd="1" destOrd="0" parTransId="{36E7F6D3-47CD-4AE6-8E89-AF5970A42BD7}" sibTransId="{93E37586-D847-4DAB-8FC2-13FE80B1A05E}"/>
    <dgm:cxn modelId="{7B6D9061-A95B-9543-A3D0-F8A3C5F78454}" type="presOf" srcId="{432CC3ED-7695-4679-9816-96C3A4183573}" destId="{E6E21098-80EE-4FD0-A1F9-FD4A17BA8CCD}" srcOrd="0" destOrd="0" presId="urn:microsoft.com/office/officeart/2005/8/layout/chevron1"/>
    <dgm:cxn modelId="{2E823943-B20E-024B-8EE0-D752BDF817CE}" type="presOf" srcId="{FF3B9C39-44DB-4510-A77F-4709C6AF8080}" destId="{626A0C9E-D711-4783-8541-146A141BBD1C}" srcOrd="0" destOrd="0" presId="urn:microsoft.com/office/officeart/2005/8/layout/chevron1"/>
    <dgm:cxn modelId="{D41C1483-9D7D-834C-BBE5-35BE79C0DA67}" type="presParOf" srcId="{626A0C9E-D711-4783-8541-146A141BBD1C}" destId="{E6E21098-80EE-4FD0-A1F9-FD4A17BA8CCD}" srcOrd="0" destOrd="0" presId="urn:microsoft.com/office/officeart/2005/8/layout/chevron1"/>
    <dgm:cxn modelId="{D41195FD-1494-E443-A5AF-D336098A6F1F}" type="presParOf" srcId="{626A0C9E-D711-4783-8541-146A141BBD1C}" destId="{972C1277-46E3-410C-A463-C417522D6CC8}" srcOrd="1" destOrd="0" presId="urn:microsoft.com/office/officeart/2005/8/layout/chevron1"/>
    <dgm:cxn modelId="{E89FA87B-CAD1-2F4F-9558-B290483B470C}" type="presParOf" srcId="{626A0C9E-D711-4783-8541-146A141BBD1C}" destId="{BF86B3DB-E379-4723-BDAC-83D98207B8BD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96283E-1381-423F-BB3F-5B90757B4B25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CD62F11-A7FF-40E0-9DB4-B380FE514448}">
      <dgm:prSet phldrT="[Testo]"/>
      <dgm:spPr/>
      <dgm:t>
        <a:bodyPr/>
        <a:lstStyle/>
        <a:p>
          <a:r>
            <a:rPr lang="it-IT" b="1" dirty="0"/>
            <a:t>Valutazione come ipotesi</a:t>
          </a:r>
        </a:p>
      </dgm:t>
    </dgm:pt>
    <dgm:pt modelId="{18DCE724-5247-46F0-BB48-D710DA4521E0}" type="parTrans" cxnId="{69E6DFCD-44A8-4C36-8E7B-E53A9B0D2AEF}">
      <dgm:prSet/>
      <dgm:spPr/>
      <dgm:t>
        <a:bodyPr/>
        <a:lstStyle/>
        <a:p>
          <a:endParaRPr lang="it-IT"/>
        </a:p>
      </dgm:t>
    </dgm:pt>
    <dgm:pt modelId="{2D8C08B7-A986-419A-B2F5-2C414385E114}" type="sibTrans" cxnId="{69E6DFCD-44A8-4C36-8E7B-E53A9B0D2AEF}">
      <dgm:prSet/>
      <dgm:spPr/>
      <dgm:t>
        <a:bodyPr/>
        <a:lstStyle/>
        <a:p>
          <a:endParaRPr lang="it-IT"/>
        </a:p>
      </dgm:t>
    </dgm:pt>
    <dgm:pt modelId="{2D6A9740-9356-4002-897B-103E7911A627}">
      <dgm:prSet phldrT="[Testo]" custT="1"/>
      <dgm:spPr/>
      <dgm:t>
        <a:bodyPr/>
        <a:lstStyle/>
        <a:p>
          <a:r>
            <a:rPr lang="it-IT" sz="2000" dirty="0"/>
            <a:t>Prove</a:t>
          </a:r>
        </a:p>
      </dgm:t>
    </dgm:pt>
    <dgm:pt modelId="{1D1B5610-0F8F-4D5F-8966-832527AF1F76}" type="parTrans" cxnId="{79295B48-AB78-4007-936B-BC12F6A90008}">
      <dgm:prSet/>
      <dgm:spPr/>
      <dgm:t>
        <a:bodyPr/>
        <a:lstStyle/>
        <a:p>
          <a:endParaRPr lang="it-IT"/>
        </a:p>
      </dgm:t>
    </dgm:pt>
    <dgm:pt modelId="{52A9E615-DB71-443D-9E4A-8EED46770567}" type="sibTrans" cxnId="{79295B48-AB78-4007-936B-BC12F6A90008}">
      <dgm:prSet/>
      <dgm:spPr/>
      <dgm:t>
        <a:bodyPr/>
        <a:lstStyle/>
        <a:p>
          <a:endParaRPr lang="it-IT"/>
        </a:p>
      </dgm:t>
    </dgm:pt>
    <dgm:pt modelId="{080CBFBC-A735-4FA6-ADB0-F34DA763CB13}">
      <dgm:prSet phldrT="[Testo]" custT="1"/>
      <dgm:spPr/>
      <dgm:t>
        <a:bodyPr/>
        <a:lstStyle/>
        <a:p>
          <a:r>
            <a:rPr lang="it-IT" sz="2000" dirty="0"/>
            <a:t>Errori</a:t>
          </a:r>
        </a:p>
      </dgm:t>
    </dgm:pt>
    <dgm:pt modelId="{69134361-20B3-4D00-A153-63EAB71A4F30}" type="parTrans" cxnId="{11952755-214E-49EB-BD12-990D289DCA10}">
      <dgm:prSet/>
      <dgm:spPr/>
      <dgm:t>
        <a:bodyPr/>
        <a:lstStyle/>
        <a:p>
          <a:endParaRPr lang="it-IT"/>
        </a:p>
      </dgm:t>
    </dgm:pt>
    <dgm:pt modelId="{4B363013-5870-4BDC-89A4-99ED9FC97090}" type="sibTrans" cxnId="{11952755-214E-49EB-BD12-990D289DCA10}">
      <dgm:prSet/>
      <dgm:spPr/>
      <dgm:t>
        <a:bodyPr/>
        <a:lstStyle/>
        <a:p>
          <a:endParaRPr lang="it-IT"/>
        </a:p>
      </dgm:t>
    </dgm:pt>
    <dgm:pt modelId="{7EB36B2F-09F2-4DDB-AF08-7B809A762C38}" type="pres">
      <dgm:prSet presAssocID="{2E96283E-1381-423F-BB3F-5B90757B4B2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13DCAF3-6D1F-4790-AA64-D32ABEED710D}" type="pres">
      <dgm:prSet presAssocID="{9CD62F11-A7FF-40E0-9DB4-B380FE514448}" presName="compNode" presStyleCnt="0"/>
      <dgm:spPr/>
    </dgm:pt>
    <dgm:pt modelId="{8C9A8CC8-4D90-4188-A89F-8C04B7AC1D34}" type="pres">
      <dgm:prSet presAssocID="{9CD62F11-A7FF-40E0-9DB4-B380FE514448}" presName="noGeometry" presStyleCnt="0"/>
      <dgm:spPr/>
    </dgm:pt>
    <dgm:pt modelId="{8E2C8026-79E5-43E5-90A2-49579E33AAD2}" type="pres">
      <dgm:prSet presAssocID="{9CD62F11-A7FF-40E0-9DB4-B380FE514448}" presName="childTextVisible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0953D7A-7215-4AFB-884F-3080497DE714}" type="pres">
      <dgm:prSet presAssocID="{9CD62F11-A7FF-40E0-9DB4-B380FE514448}" presName="childTextHidden" presStyleLbl="bgAccFollowNode1" presStyleIdx="0" presStyleCnt="1"/>
      <dgm:spPr/>
      <dgm:t>
        <a:bodyPr/>
        <a:lstStyle/>
        <a:p>
          <a:endParaRPr lang="it-IT"/>
        </a:p>
      </dgm:t>
    </dgm:pt>
    <dgm:pt modelId="{DF9661FC-DF7B-4FE8-9101-2D5E4ABF110D}" type="pres">
      <dgm:prSet presAssocID="{9CD62F11-A7FF-40E0-9DB4-B380FE514448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6681D76-610A-8F45-A40B-CAE899F4A337}" type="presOf" srcId="{2D6A9740-9356-4002-897B-103E7911A627}" destId="{50953D7A-7215-4AFB-884F-3080497DE714}" srcOrd="1" destOrd="0" presId="urn:microsoft.com/office/officeart/2005/8/layout/hProcess6"/>
    <dgm:cxn modelId="{902C0AE4-6790-7D4D-82DB-0E027EB3F1D3}" type="presOf" srcId="{080CBFBC-A735-4FA6-ADB0-F34DA763CB13}" destId="{50953D7A-7215-4AFB-884F-3080497DE714}" srcOrd="1" destOrd="1" presId="urn:microsoft.com/office/officeart/2005/8/layout/hProcess6"/>
    <dgm:cxn modelId="{69E6DFCD-44A8-4C36-8E7B-E53A9B0D2AEF}" srcId="{2E96283E-1381-423F-BB3F-5B90757B4B25}" destId="{9CD62F11-A7FF-40E0-9DB4-B380FE514448}" srcOrd="0" destOrd="0" parTransId="{18DCE724-5247-46F0-BB48-D710DA4521E0}" sibTransId="{2D8C08B7-A986-419A-B2F5-2C414385E114}"/>
    <dgm:cxn modelId="{9BD9773E-A0C7-9349-9254-57A600DE688B}" type="presOf" srcId="{2E96283E-1381-423F-BB3F-5B90757B4B25}" destId="{7EB36B2F-09F2-4DDB-AF08-7B809A762C38}" srcOrd="0" destOrd="0" presId="urn:microsoft.com/office/officeart/2005/8/layout/hProcess6"/>
    <dgm:cxn modelId="{6443A334-482A-0345-A46D-5D27DE8CC9C6}" type="presOf" srcId="{2D6A9740-9356-4002-897B-103E7911A627}" destId="{8E2C8026-79E5-43E5-90A2-49579E33AAD2}" srcOrd="0" destOrd="0" presId="urn:microsoft.com/office/officeart/2005/8/layout/hProcess6"/>
    <dgm:cxn modelId="{1FF71A3E-BE94-0A4C-B6EB-12D5B12B4073}" type="presOf" srcId="{080CBFBC-A735-4FA6-ADB0-F34DA763CB13}" destId="{8E2C8026-79E5-43E5-90A2-49579E33AAD2}" srcOrd="0" destOrd="1" presId="urn:microsoft.com/office/officeart/2005/8/layout/hProcess6"/>
    <dgm:cxn modelId="{79295B48-AB78-4007-936B-BC12F6A90008}" srcId="{9CD62F11-A7FF-40E0-9DB4-B380FE514448}" destId="{2D6A9740-9356-4002-897B-103E7911A627}" srcOrd="0" destOrd="0" parTransId="{1D1B5610-0F8F-4D5F-8966-832527AF1F76}" sibTransId="{52A9E615-DB71-443D-9E4A-8EED46770567}"/>
    <dgm:cxn modelId="{11952755-214E-49EB-BD12-990D289DCA10}" srcId="{9CD62F11-A7FF-40E0-9DB4-B380FE514448}" destId="{080CBFBC-A735-4FA6-ADB0-F34DA763CB13}" srcOrd="1" destOrd="0" parTransId="{69134361-20B3-4D00-A153-63EAB71A4F30}" sibTransId="{4B363013-5870-4BDC-89A4-99ED9FC97090}"/>
    <dgm:cxn modelId="{B8B3FC88-4166-4B45-8D45-462B76FDB935}" type="presOf" srcId="{9CD62F11-A7FF-40E0-9DB4-B380FE514448}" destId="{DF9661FC-DF7B-4FE8-9101-2D5E4ABF110D}" srcOrd="0" destOrd="0" presId="urn:microsoft.com/office/officeart/2005/8/layout/hProcess6"/>
    <dgm:cxn modelId="{C6B0C7CE-370C-F648-A931-2AA829464CFA}" type="presParOf" srcId="{7EB36B2F-09F2-4DDB-AF08-7B809A762C38}" destId="{A13DCAF3-6D1F-4790-AA64-D32ABEED710D}" srcOrd="0" destOrd="0" presId="urn:microsoft.com/office/officeart/2005/8/layout/hProcess6"/>
    <dgm:cxn modelId="{557B364D-79E5-8349-AF3C-989B06D24E2B}" type="presParOf" srcId="{A13DCAF3-6D1F-4790-AA64-D32ABEED710D}" destId="{8C9A8CC8-4D90-4188-A89F-8C04B7AC1D34}" srcOrd="0" destOrd="0" presId="urn:microsoft.com/office/officeart/2005/8/layout/hProcess6"/>
    <dgm:cxn modelId="{D4FB232D-7CA3-2A4E-9BF2-DCEF08853163}" type="presParOf" srcId="{A13DCAF3-6D1F-4790-AA64-D32ABEED710D}" destId="{8E2C8026-79E5-43E5-90A2-49579E33AAD2}" srcOrd="1" destOrd="0" presId="urn:microsoft.com/office/officeart/2005/8/layout/hProcess6"/>
    <dgm:cxn modelId="{1BE3E4CB-EDC2-A142-A712-C0FF80711A86}" type="presParOf" srcId="{A13DCAF3-6D1F-4790-AA64-D32ABEED710D}" destId="{50953D7A-7215-4AFB-884F-3080497DE714}" srcOrd="2" destOrd="0" presId="urn:microsoft.com/office/officeart/2005/8/layout/hProcess6"/>
    <dgm:cxn modelId="{C49E703D-9E9D-B44E-A713-81F4DD4B4388}" type="presParOf" srcId="{A13DCAF3-6D1F-4790-AA64-D32ABEED710D}" destId="{DF9661FC-DF7B-4FE8-9101-2D5E4ABF110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21098-80EE-4FD0-A1F9-FD4A17BA8CCD}">
      <dsp:nvSpPr>
        <dsp:cNvPr id="0" name=""/>
        <dsp:cNvSpPr/>
      </dsp:nvSpPr>
      <dsp:spPr>
        <a:xfrm>
          <a:off x="4458" y="729152"/>
          <a:ext cx="2665434" cy="10661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/>
            <a:t>Valutazione</a:t>
          </a:r>
        </a:p>
      </dsp:txBody>
      <dsp:txXfrm>
        <a:off x="537545" y="729152"/>
        <a:ext cx="1599261" cy="1066173"/>
      </dsp:txXfrm>
    </dsp:sp>
    <dsp:sp modelId="{BF86B3DB-E379-4723-BDAC-83D98207B8BD}">
      <dsp:nvSpPr>
        <dsp:cNvPr id="0" name=""/>
        <dsp:cNvSpPr/>
      </dsp:nvSpPr>
      <dsp:spPr>
        <a:xfrm>
          <a:off x="2407808" y="729152"/>
          <a:ext cx="2665434" cy="10661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/>
            <a:t>Operatività</a:t>
          </a:r>
        </a:p>
      </dsp:txBody>
      <dsp:txXfrm>
        <a:off x="2940895" y="729152"/>
        <a:ext cx="1599261" cy="10661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C8026-79E5-43E5-90A2-49579E33AAD2}">
      <dsp:nvSpPr>
        <dsp:cNvPr id="0" name=""/>
        <dsp:cNvSpPr/>
      </dsp:nvSpPr>
      <dsp:spPr>
        <a:xfrm>
          <a:off x="757697" y="0"/>
          <a:ext cx="2700329" cy="236042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/>
            <a:t>Prove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/>
            <a:t>Errori</a:t>
          </a:r>
        </a:p>
      </dsp:txBody>
      <dsp:txXfrm>
        <a:off x="1432779" y="354064"/>
        <a:ext cx="1316411" cy="1652300"/>
      </dsp:txXfrm>
    </dsp:sp>
    <dsp:sp modelId="{DF9661FC-DF7B-4FE8-9101-2D5E4ABF110D}">
      <dsp:nvSpPr>
        <dsp:cNvPr id="0" name=""/>
        <dsp:cNvSpPr/>
      </dsp:nvSpPr>
      <dsp:spPr>
        <a:xfrm>
          <a:off x="82614" y="505131"/>
          <a:ext cx="1350164" cy="1350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Valutazione come ipotesi</a:t>
          </a:r>
        </a:p>
      </dsp:txBody>
      <dsp:txXfrm>
        <a:off x="280341" y="702858"/>
        <a:ext cx="954710" cy="954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31/03/20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Progettare e attuare in modo collaborativo l’intervento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9848" y="4457809"/>
            <a:ext cx="7315200" cy="1485525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/>
              <a:t>Capitolo 4 </a:t>
            </a:r>
          </a:p>
          <a:p>
            <a:r>
              <a:rPr lang="it-IT" dirty="0" err="1"/>
              <a:t>Biancotto</a:t>
            </a:r>
            <a:r>
              <a:rPr lang="it-IT" dirty="0"/>
              <a:t> Agnese</a:t>
            </a:r>
          </a:p>
          <a:p>
            <a:r>
              <a:rPr lang="it-IT" dirty="0" err="1"/>
              <a:t>Buosi</a:t>
            </a:r>
            <a:r>
              <a:rPr lang="it-IT" dirty="0"/>
              <a:t> Anna</a:t>
            </a:r>
          </a:p>
          <a:p>
            <a:r>
              <a:rPr lang="it-IT" dirty="0"/>
              <a:t>Melato Bianca</a:t>
            </a:r>
          </a:p>
        </p:txBody>
      </p:sp>
      <p:sp>
        <p:nvSpPr>
          <p:cNvPr id="5" name="AutoShape 4" descr="Risultato immagini per logo universitÃ  trieste 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9563207" y="2528622"/>
            <a:ext cx="2543730" cy="3414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40BAD2"/>
                </a:solidFill>
              </a:rPr>
              <a:t>Università degli Studi di Trieste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40BAD2"/>
                </a:solidFill>
              </a:rPr>
              <a:t>Corso di Laurea in </a:t>
            </a:r>
            <a:endParaRPr lang="it-IT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400" b="1">
                <a:solidFill>
                  <a:srgbClr val="40BAD2"/>
                </a:solidFill>
              </a:rPr>
              <a:t>Servizio sociale</a:t>
            </a:r>
            <a:endParaRPr lang="it-IT" sz="2400" b="1" dirty="0">
              <a:solidFill>
                <a:srgbClr val="40BAD2"/>
              </a:solidFill>
            </a:endParaRPr>
          </a:p>
        </p:txBody>
      </p:sp>
      <p:pic>
        <p:nvPicPr>
          <p:cNvPr id="2058" name="Picture 10" descr="Risultato immagini per logo universitÃ  trieste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906" y="952368"/>
            <a:ext cx="1476331" cy="1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35226" cy="4601183"/>
          </a:xfrm>
        </p:spPr>
        <p:txBody>
          <a:bodyPr/>
          <a:lstStyle/>
          <a:p>
            <a:r>
              <a:rPr lang="it-IT" b="1" dirty="0"/>
              <a:t>Caratteristiche distintive di un lavoro basato sul contratto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83132" y="1569189"/>
            <a:ext cx="1949642" cy="595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/>
              <a:t>MUTUALITÀ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916445" y="2223702"/>
            <a:ext cx="2502139" cy="1914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it-IT" sz="2400" b="1" dirty="0"/>
              <a:t>ESPLICITAZIONE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</a:pPr>
            <a:r>
              <a:rPr lang="it-IT" sz="1800" i="1" dirty="0"/>
              <a:t>Comunicazione chiara dell’operatore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802255" y="971943"/>
            <a:ext cx="2909715" cy="1789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it-IT" sz="2400" b="1" dirty="0"/>
              <a:t>REALISTICITÀ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800" i="1" dirty="0"/>
              <a:t>Reali possibilità di attuazione e impatto sul problema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583132" y="4007764"/>
            <a:ext cx="1949642" cy="1286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it-IT" sz="2400" b="1" dirty="0"/>
              <a:t>DINAMICITÀ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Font typeface="Wingdings 2" pitchFamily="18" charset="2"/>
              <a:buNone/>
            </a:pPr>
            <a:r>
              <a:rPr lang="it-IT" sz="1800" i="1" dirty="0"/>
              <a:t>Disponibilità a rivedere gli accordi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8898264" y="3474138"/>
            <a:ext cx="2717696" cy="235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buFont typeface="Wingdings 2" pitchFamily="18" charset="2"/>
              <a:buNone/>
            </a:pPr>
            <a:r>
              <a:rPr lang="it-IT" sz="2400" b="1" dirty="0"/>
              <a:t>Introduzione di un FUOCO</a:t>
            </a:r>
          </a:p>
          <a:p>
            <a:pPr marL="0" indent="0" algn="ctr">
              <a:lnSpc>
                <a:spcPct val="140000"/>
              </a:lnSpc>
              <a:buFont typeface="Wingdings 2" pitchFamily="18" charset="2"/>
              <a:buNone/>
            </a:pPr>
            <a:r>
              <a:rPr lang="it-IT" sz="1800" i="1" dirty="0"/>
              <a:t>Definizione precisa dei contenuti e dei confini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3583132" y="766618"/>
            <a:ext cx="8032828" cy="530167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0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035226" cy="4601183"/>
          </a:xfrm>
        </p:spPr>
        <p:txBody>
          <a:bodyPr/>
          <a:lstStyle/>
          <a:p>
            <a:r>
              <a:rPr lang="it-IT" b="1" dirty="0"/>
              <a:t>Il contratto dagli viene visto come funzionale a: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200" b="1" dirty="0">
                <a:solidFill>
                  <a:srgbClr val="40BAD2"/>
                </a:solidFill>
              </a:rPr>
              <a:t>Garantire</a:t>
            </a:r>
            <a:r>
              <a:rPr lang="it-IT" sz="2200" u="sng" dirty="0"/>
              <a:t> </a:t>
            </a:r>
            <a:r>
              <a:rPr lang="it-IT" sz="2200" dirty="0"/>
              <a:t>il rispetto dell’</a:t>
            </a:r>
            <a:r>
              <a:rPr lang="it-IT" sz="2200" b="1" dirty="0">
                <a:solidFill>
                  <a:srgbClr val="40BAD2"/>
                </a:solidFill>
              </a:rPr>
              <a:t>autodeterminazione </a:t>
            </a:r>
            <a:r>
              <a:rPr lang="it-IT" sz="2200" dirty="0"/>
              <a:t>degli utenti</a:t>
            </a:r>
          </a:p>
          <a:p>
            <a:r>
              <a:rPr lang="it-IT" sz="2200" dirty="0"/>
              <a:t>Rendere gli interventi più strutturati e mirati </a:t>
            </a:r>
          </a:p>
          <a:p>
            <a:r>
              <a:rPr lang="it-IT" sz="2200" dirty="0"/>
              <a:t>Trasformare il </a:t>
            </a:r>
            <a:r>
              <a:rPr lang="it-IT" sz="2200" b="1" dirty="0">
                <a:solidFill>
                  <a:srgbClr val="40BAD2"/>
                </a:solidFill>
              </a:rPr>
              <a:t>ruolo</a:t>
            </a:r>
            <a:r>
              <a:rPr lang="it-IT" sz="2200" dirty="0"/>
              <a:t> degli utenti da passivo ad </a:t>
            </a:r>
            <a:r>
              <a:rPr lang="it-IT" sz="2200" b="1" dirty="0">
                <a:solidFill>
                  <a:srgbClr val="40BAD2"/>
                </a:solidFill>
              </a:rPr>
              <a:t>attivo</a:t>
            </a:r>
          </a:p>
          <a:p>
            <a:r>
              <a:rPr lang="it-IT" sz="2200" dirty="0"/>
              <a:t>Aumentare la </a:t>
            </a:r>
            <a:r>
              <a:rPr lang="it-IT" sz="2200" b="1" dirty="0">
                <a:solidFill>
                  <a:srgbClr val="40BAD2"/>
                </a:solidFill>
              </a:rPr>
              <a:t>motivazione</a:t>
            </a:r>
            <a:r>
              <a:rPr lang="it-IT" sz="2200" dirty="0"/>
              <a:t> degli utenti </a:t>
            </a:r>
          </a:p>
          <a:p>
            <a:r>
              <a:rPr lang="it-IT" sz="2200" dirty="0"/>
              <a:t>Rendere l’operato degli assistenti sociali più </a:t>
            </a:r>
            <a:r>
              <a:rPr lang="it-IT" sz="2200" b="1" dirty="0">
                <a:solidFill>
                  <a:srgbClr val="40BAD2"/>
                </a:solidFill>
              </a:rPr>
              <a:t>visibile</a:t>
            </a:r>
            <a:r>
              <a:rPr lang="it-IT" sz="2200" u="sng" dirty="0"/>
              <a:t> </a:t>
            </a:r>
            <a:r>
              <a:rPr lang="it-IT" sz="2200" dirty="0"/>
              <a:t>e più </a:t>
            </a:r>
            <a:r>
              <a:rPr lang="it-IT" sz="2200" b="1" dirty="0">
                <a:solidFill>
                  <a:srgbClr val="40BAD2"/>
                </a:solidFill>
              </a:rPr>
              <a:t>verificabile</a:t>
            </a:r>
          </a:p>
          <a:p>
            <a:r>
              <a:rPr lang="it-IT" sz="2200" b="1" dirty="0">
                <a:solidFill>
                  <a:srgbClr val="40BAD2"/>
                </a:solidFill>
              </a:rPr>
              <a:t>Valorizzare il lavoro </a:t>
            </a:r>
            <a:r>
              <a:rPr lang="it-IT" sz="2200" dirty="0"/>
              <a:t>dell’ assistente sociale la visibilità</a:t>
            </a:r>
          </a:p>
          <a:p>
            <a:r>
              <a:rPr lang="it-IT" sz="2200" b="1" dirty="0">
                <a:solidFill>
                  <a:srgbClr val="40BAD2"/>
                </a:solidFill>
              </a:rPr>
              <a:t>Monitorare</a:t>
            </a:r>
            <a:r>
              <a:rPr lang="it-IT" sz="2200" dirty="0"/>
              <a:t> il livello di comprensione reciproca tra utente e operatore</a:t>
            </a:r>
          </a:p>
        </p:txBody>
      </p:sp>
    </p:spTree>
    <p:extLst>
      <p:ext uri="{BB962C8B-B14F-4D97-AF65-F5344CB8AC3E}">
        <p14:creationId xmlns:p14="http://schemas.microsoft.com/office/powerpoint/2010/main" val="151592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Nodi critici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21486" y="790217"/>
            <a:ext cx="7759314" cy="2544110"/>
          </a:xfrm>
          <a:ln w="190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sz="1600"/>
              <a:t>Quattro contesti in cui l’uso del contratto è problematico: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it-IT" sz="1600"/>
              <a:t>Quando i clienti </a:t>
            </a:r>
            <a:r>
              <a:rPr lang="it-IT" sz="1600" b="1">
                <a:solidFill>
                  <a:srgbClr val="40BAD2"/>
                </a:solidFill>
              </a:rPr>
              <a:t>non chiedono direttamente aiuto 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it-IT" sz="1600"/>
              <a:t>Quando </a:t>
            </a:r>
            <a:r>
              <a:rPr lang="it-IT" sz="1600" b="1">
                <a:solidFill>
                  <a:srgbClr val="40BAD2"/>
                </a:solidFill>
              </a:rPr>
              <a:t>interessi</a:t>
            </a:r>
            <a:r>
              <a:rPr lang="it-IT" sz="1600"/>
              <a:t> e </a:t>
            </a:r>
            <a:r>
              <a:rPr lang="it-IT" sz="1600" b="1">
                <a:solidFill>
                  <a:srgbClr val="40BAD2"/>
                </a:solidFill>
              </a:rPr>
              <a:t>volontà</a:t>
            </a:r>
            <a:r>
              <a:rPr lang="it-IT" sz="1600"/>
              <a:t> dell’utente </a:t>
            </a:r>
            <a:r>
              <a:rPr lang="it-IT" sz="1600" b="1">
                <a:solidFill>
                  <a:srgbClr val="40BAD2"/>
                </a:solidFill>
              </a:rPr>
              <a:t>sono in contrasto </a:t>
            </a:r>
            <a:r>
              <a:rPr lang="it-IT" sz="1600"/>
              <a:t>con il rispetto dei diritti di terzi soggetti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it-IT" sz="1600"/>
              <a:t>Interventi con persone </a:t>
            </a:r>
            <a:r>
              <a:rPr lang="it-IT" sz="1600" b="1">
                <a:solidFill>
                  <a:srgbClr val="40BAD2"/>
                </a:solidFill>
              </a:rPr>
              <a:t>non</a:t>
            </a:r>
            <a:r>
              <a:rPr lang="it-IT" sz="1600"/>
              <a:t> considerate </a:t>
            </a:r>
            <a:r>
              <a:rPr lang="it-IT" sz="1600" b="1">
                <a:solidFill>
                  <a:srgbClr val="40BAD2"/>
                </a:solidFill>
              </a:rPr>
              <a:t>in grado di assumere decisioni autonome</a:t>
            </a:r>
            <a:r>
              <a:rPr lang="it-IT" sz="1600"/>
              <a:t> 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it-IT" sz="1600"/>
              <a:t>Quando il cliente è un </a:t>
            </a:r>
            <a:r>
              <a:rPr lang="it-IT" sz="1600" b="1">
                <a:solidFill>
                  <a:srgbClr val="40BAD2"/>
                </a:solidFill>
              </a:rPr>
              <a:t>sistema multi personale </a:t>
            </a:r>
            <a:r>
              <a:rPr lang="it-IT" sz="1600"/>
              <a:t>in cui i membri sono in conflitto.</a:t>
            </a:r>
            <a:endParaRPr lang="it-IT" sz="1600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721486" y="3710756"/>
            <a:ext cx="7759314" cy="750408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0" tIns="45720" rIns="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sz="1500" dirty="0"/>
              <a:t>Impossibile costruire in maniera condivisa e stabilire un accordo equo considerando gli squilibri di potere tra assistente sociale e utenti (</a:t>
            </a:r>
            <a:r>
              <a:rPr lang="it-IT" sz="1500" dirty="0" err="1"/>
              <a:t>Corden,Preston-Shoot</a:t>
            </a:r>
            <a:r>
              <a:rPr lang="it-IT" sz="1500" dirty="0"/>
              <a:t>, 1987; </a:t>
            </a:r>
            <a:r>
              <a:rPr lang="it-IT" sz="1500" dirty="0" err="1"/>
              <a:t>Rojek</a:t>
            </a:r>
            <a:r>
              <a:rPr lang="it-IT" sz="1500" dirty="0"/>
              <a:t>, Collins,1987)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721486" y="4969164"/>
            <a:ext cx="7759314" cy="107603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72000" tIns="45720" rIns="7200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600"/>
              </a:spcBef>
              <a:buNone/>
            </a:pPr>
            <a:r>
              <a:rPr lang="it-IT" sz="1500" dirty="0" err="1"/>
              <a:t>Fredland</a:t>
            </a:r>
            <a:r>
              <a:rPr lang="it-IT" sz="1500" dirty="0"/>
              <a:t> e King (2003) comparazione tra la teoria del contratto e le pratiche in uso in alcuni servizi in Gran Bretagna: il contratto serve per controllare utenti difficili e scaricare le responsabilità verso il basso.</a:t>
            </a:r>
          </a:p>
        </p:txBody>
      </p:sp>
      <p:sp>
        <p:nvSpPr>
          <p:cNvPr id="6" name="Triangolo isoscele 5"/>
          <p:cNvSpPr/>
          <p:nvPr/>
        </p:nvSpPr>
        <p:spPr>
          <a:xfrm flipV="1">
            <a:off x="6179143" y="4625164"/>
            <a:ext cx="2844000" cy="180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60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Processo di attuazione del progetto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1/2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69268" y="1556834"/>
            <a:ext cx="7713132" cy="447456"/>
          </a:xfrm>
        </p:spPr>
        <p:txBody>
          <a:bodyPr anchor="ctr"/>
          <a:lstStyle/>
          <a:p>
            <a:pPr marL="0" indent="0">
              <a:buNone/>
            </a:pPr>
            <a:r>
              <a:rPr lang="it-IT" b="1" dirty="0">
                <a:solidFill>
                  <a:srgbClr val="40BAD2"/>
                </a:solidFill>
              </a:rPr>
              <a:t>Due temi </a:t>
            </a:r>
            <a:r>
              <a:rPr lang="it-IT" dirty="0"/>
              <a:t>considerati rilevanti nel </a:t>
            </a:r>
            <a:r>
              <a:rPr lang="it-IT" b="1" dirty="0">
                <a:solidFill>
                  <a:srgbClr val="40BAD2"/>
                </a:solidFill>
              </a:rPr>
              <a:t>processo di attuazione </a:t>
            </a:r>
            <a:r>
              <a:rPr lang="it-IT" dirty="0"/>
              <a:t>del contratto: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869268" y="2715998"/>
            <a:ext cx="7713132" cy="238247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b="1" dirty="0">
                <a:solidFill>
                  <a:srgbClr val="40BAD2"/>
                </a:solidFill>
              </a:rPr>
              <a:t>1. COME SI SVILUPPA </a:t>
            </a:r>
            <a:r>
              <a:rPr lang="it-IT" dirty="0"/>
              <a:t>ed </a:t>
            </a:r>
            <a:r>
              <a:rPr lang="it-IT" b="1" dirty="0">
                <a:solidFill>
                  <a:srgbClr val="40BAD2"/>
                </a:solidFill>
              </a:rPr>
              <a:t>EVOLVE</a:t>
            </a:r>
            <a:r>
              <a:rPr lang="it-IT" dirty="0"/>
              <a:t> la relazione nel processo di intervento?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b="1" dirty="0"/>
              <a:t>SOSTITUZIONE</a:t>
            </a:r>
            <a:r>
              <a:rPr lang="it-IT" dirty="0"/>
              <a:t>: l’</a:t>
            </a:r>
            <a:r>
              <a:rPr lang="it-IT" dirty="0" err="1"/>
              <a:t>a.s</a:t>
            </a:r>
            <a:r>
              <a:rPr lang="it-IT" dirty="0"/>
              <a:t> opera al posto della persona.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b="1" dirty="0"/>
              <a:t>SUPPORTO</a:t>
            </a:r>
            <a:r>
              <a:rPr lang="it-IT" dirty="0"/>
              <a:t>:  affiancare le persone identificando con loro potenziali difficoltà e trovare il modo di risolverle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b="1" dirty="0"/>
              <a:t>GARANZIA</a:t>
            </a:r>
            <a:r>
              <a:rPr lang="it-IT" dirty="0"/>
              <a:t>:  rappresentare un punto di riferimento (monitoraggio)</a:t>
            </a:r>
          </a:p>
        </p:txBody>
      </p:sp>
    </p:spTree>
    <p:extLst>
      <p:ext uri="{BB962C8B-B14F-4D97-AF65-F5344CB8AC3E}">
        <p14:creationId xmlns:p14="http://schemas.microsoft.com/office/powerpoint/2010/main" val="873222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it-IT" b="1" dirty="0"/>
              <a:t>Processo di attuazione del progetto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2/2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873886" y="480547"/>
            <a:ext cx="7713132" cy="230883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800" b="1" dirty="0">
                <a:solidFill>
                  <a:srgbClr val="40BAD2"/>
                </a:solidFill>
              </a:rPr>
              <a:t>2. INCERTEZZA </a:t>
            </a:r>
            <a:r>
              <a:rPr lang="it-IT" sz="1800" dirty="0">
                <a:solidFill>
                  <a:schemeClr val="tx1"/>
                </a:solidFill>
              </a:rPr>
              <a:t>e</a:t>
            </a:r>
            <a:r>
              <a:rPr lang="it-IT" sz="1800" b="1" dirty="0">
                <a:solidFill>
                  <a:srgbClr val="40BAD2"/>
                </a:solidFill>
              </a:rPr>
              <a:t> AMBIGUITÀ</a:t>
            </a:r>
            <a:endParaRPr lang="it-IT" sz="18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800" dirty="0"/>
              <a:t>Pervadono il terreno di lavoro del servizio sociale;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800" dirty="0"/>
              <a:t>Differenti soggetti, situazioni, complessità delle situazioni, imprevedibilità, ambiguità dei segnali;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800" dirty="0"/>
              <a:t>Dovuti alla scarsa conoscenza rispetto ai fenomeni con cui ci si confronta;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800" dirty="0"/>
              <a:t>Hanno spinto a fare delle riflessioni.</a:t>
            </a: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873886" y="2833926"/>
            <a:ext cx="7509932" cy="44745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1600" dirty="0"/>
              <a:t>In questa cornice di incertezza i temi del </a:t>
            </a:r>
            <a:r>
              <a:rPr lang="it-IT" sz="1600" b="1" dirty="0">
                <a:solidFill>
                  <a:srgbClr val="40BAD2"/>
                </a:solidFill>
              </a:rPr>
              <a:t>rischio</a:t>
            </a:r>
            <a:r>
              <a:rPr lang="it-IT" sz="1600" dirty="0"/>
              <a:t> e del </a:t>
            </a:r>
            <a:r>
              <a:rPr lang="it-IT" sz="1600" b="1" dirty="0">
                <a:solidFill>
                  <a:srgbClr val="40BAD2"/>
                </a:solidFill>
              </a:rPr>
              <a:t>pericolo</a:t>
            </a:r>
            <a:r>
              <a:rPr lang="it-IT" sz="1600" dirty="0"/>
              <a:t> sono diventati dominanti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5592234" y="3299251"/>
            <a:ext cx="4276436" cy="1958317"/>
            <a:chOff x="3879273" y="3648156"/>
            <a:chExt cx="4276436" cy="1958317"/>
          </a:xfrm>
        </p:grpSpPr>
        <p:grpSp>
          <p:nvGrpSpPr>
            <p:cNvPr id="15" name="Gruppo 14"/>
            <p:cNvGrpSpPr/>
            <p:nvPr/>
          </p:nvGrpSpPr>
          <p:grpSpPr>
            <a:xfrm>
              <a:off x="4089784" y="4137890"/>
              <a:ext cx="1625600" cy="683491"/>
              <a:chOff x="4147127" y="3796145"/>
              <a:chExt cx="1625600" cy="683491"/>
            </a:xfrm>
          </p:grpSpPr>
          <p:sp>
            <p:nvSpPr>
              <p:cNvPr id="10" name="Ovale 9"/>
              <p:cNvSpPr/>
              <p:nvPr/>
            </p:nvSpPr>
            <p:spPr>
              <a:xfrm>
                <a:off x="4147127" y="3796145"/>
                <a:ext cx="1625600" cy="6834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Segnaposto contenuto 2"/>
              <p:cNvSpPr txBox="1">
                <a:spLocks/>
              </p:cNvSpPr>
              <p:nvPr/>
            </p:nvSpPr>
            <p:spPr>
              <a:xfrm>
                <a:off x="4439997" y="3914162"/>
                <a:ext cx="1039860" cy="44745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 2" pitchFamily="18" charset="2"/>
                  <a:buNone/>
                </a:pPr>
                <a:r>
                  <a:rPr lang="it-IT" sz="1600" b="1" dirty="0">
                    <a:solidFill>
                      <a:schemeClr val="bg1"/>
                    </a:solidFill>
                  </a:rPr>
                  <a:t>RISCHIO</a:t>
                </a:r>
              </a:p>
            </p:txBody>
          </p:sp>
        </p:grpSp>
        <p:grpSp>
          <p:nvGrpSpPr>
            <p:cNvPr id="14" name="Gruppo 13"/>
            <p:cNvGrpSpPr/>
            <p:nvPr/>
          </p:nvGrpSpPr>
          <p:grpSpPr>
            <a:xfrm>
              <a:off x="6008254" y="3724909"/>
              <a:ext cx="1899974" cy="798853"/>
              <a:chOff x="6898023" y="3796145"/>
              <a:chExt cx="1625600" cy="683491"/>
            </a:xfrm>
          </p:grpSpPr>
          <p:sp>
            <p:nvSpPr>
              <p:cNvPr id="11" name="Ovale 10"/>
              <p:cNvSpPr/>
              <p:nvPr/>
            </p:nvSpPr>
            <p:spPr>
              <a:xfrm>
                <a:off x="6898023" y="3796145"/>
                <a:ext cx="1625600" cy="68349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Segnaposto contenuto 2"/>
              <p:cNvSpPr txBox="1">
                <a:spLocks/>
              </p:cNvSpPr>
              <p:nvPr/>
            </p:nvSpPr>
            <p:spPr>
              <a:xfrm>
                <a:off x="7127393" y="3914162"/>
                <a:ext cx="1166861" cy="44745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6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18288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250"/>
                  </a:spcBef>
                  <a:spcAft>
                    <a:spcPts val="250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 2" pitchFamily="18" charset="2"/>
                  <a:buNone/>
                </a:pPr>
                <a:r>
                  <a:rPr lang="it-IT" sz="1600" b="1" dirty="0">
                    <a:solidFill>
                      <a:schemeClr val="bg1"/>
                    </a:solidFill>
                  </a:rPr>
                  <a:t>PERICOLO</a:t>
                </a:r>
              </a:p>
            </p:txBody>
          </p:sp>
        </p:grpSp>
        <p:sp>
          <p:nvSpPr>
            <p:cNvPr id="16" name="Segnaposto contenuto 2"/>
            <p:cNvSpPr txBox="1">
              <a:spLocks/>
            </p:cNvSpPr>
            <p:nvPr/>
          </p:nvSpPr>
          <p:spPr>
            <a:xfrm>
              <a:off x="5575683" y="4703363"/>
              <a:ext cx="1561713" cy="4474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 pitchFamily="18" charset="2"/>
                <a:buNone/>
              </a:pPr>
              <a:r>
                <a:rPr lang="it-IT" sz="1800" b="1" dirty="0"/>
                <a:t>INCERTEZZA</a:t>
              </a: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879273" y="3648156"/>
              <a:ext cx="4276436" cy="1958317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Segnaposto contenuto 2"/>
          <p:cNvSpPr txBox="1">
            <a:spLocks/>
          </p:cNvSpPr>
          <p:nvPr/>
        </p:nvSpPr>
        <p:spPr>
          <a:xfrm>
            <a:off x="3873886" y="5229257"/>
            <a:ext cx="7759314" cy="447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dirty="0"/>
              <a:t>Da qui ecco perché lo sviluppo di una lotta al rischio e modalità di controllo dell’incertezza.</a:t>
            </a:r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4375265" y="6060736"/>
            <a:ext cx="6710374" cy="44745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b="1" dirty="0"/>
              <a:t>FATTORI DI RISCHIO = OPPORTUNITÀ DI CAMBIAMENTO e di CRESCITA </a:t>
            </a:r>
          </a:p>
        </p:txBody>
      </p:sp>
      <p:sp>
        <p:nvSpPr>
          <p:cNvPr id="21" name="Triangolo isoscele 20"/>
          <p:cNvSpPr/>
          <p:nvPr/>
        </p:nvSpPr>
        <p:spPr>
          <a:xfrm flipV="1">
            <a:off x="6206852" y="5733041"/>
            <a:ext cx="2844000" cy="180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ncertezza2">
            <a:hlinkClick r:id="" action="ppaction://media"/>
            <a:extLst>
              <a:ext uri="{FF2B5EF4-FFF2-40B4-BE49-F238E27FC236}">
                <a16:creationId xmlns:a16="http://schemas.microsoft.com/office/drawing/2014/main" xmlns="" id="{6F299A8A-18BF-4645-AB50-5B1E748D0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65" y="54813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3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Intervento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2400" dirty="0"/>
              <a:t>Processo caratterizzato dall’</a:t>
            </a:r>
            <a:r>
              <a:rPr lang="it-IT" sz="2400" b="1" dirty="0">
                <a:solidFill>
                  <a:srgbClr val="40BAD2"/>
                </a:solidFill>
              </a:rPr>
              <a:t>incertezza</a:t>
            </a:r>
            <a:r>
              <a:rPr lang="it-IT" sz="2400" dirty="0"/>
              <a:t>;</a:t>
            </a:r>
          </a:p>
          <a:p>
            <a:pPr>
              <a:lnSpc>
                <a:spcPct val="120000"/>
              </a:lnSpc>
            </a:pPr>
            <a:endParaRPr lang="it-IT" sz="2400" dirty="0"/>
          </a:p>
          <a:p>
            <a:pPr>
              <a:lnSpc>
                <a:spcPct val="120000"/>
              </a:lnSpc>
            </a:pPr>
            <a:r>
              <a:rPr lang="it-IT" sz="2400" dirty="0"/>
              <a:t>Strumenti per governare l’incertezza nell’intervento: </a:t>
            </a:r>
            <a:r>
              <a:rPr lang="it-IT" sz="2400" b="1" dirty="0">
                <a:solidFill>
                  <a:srgbClr val="40BAD2"/>
                </a:solidFill>
              </a:rPr>
              <a:t>PIANO</a:t>
            </a:r>
            <a:r>
              <a:rPr lang="it-IT" sz="2400" dirty="0"/>
              <a:t>, </a:t>
            </a:r>
            <a:r>
              <a:rPr lang="it-IT" sz="2400" b="1" dirty="0">
                <a:solidFill>
                  <a:srgbClr val="40BAD2"/>
                </a:solidFill>
              </a:rPr>
              <a:t>CONTRATTO</a:t>
            </a:r>
            <a:r>
              <a:rPr lang="it-IT" sz="2400" dirty="0"/>
              <a:t> e </a:t>
            </a:r>
            <a:r>
              <a:rPr lang="it-IT" sz="2400" b="1" dirty="0">
                <a:solidFill>
                  <a:srgbClr val="40BAD2"/>
                </a:solidFill>
              </a:rPr>
              <a:t>IPOTIZZAZIONI</a:t>
            </a:r>
            <a:r>
              <a:rPr lang="it-IT" sz="2400" dirty="0"/>
              <a:t>;</a:t>
            </a:r>
          </a:p>
          <a:p>
            <a:pPr>
              <a:lnSpc>
                <a:spcPct val="120000"/>
              </a:lnSpc>
            </a:pPr>
            <a:endParaRPr lang="it-IT" sz="2400" dirty="0"/>
          </a:p>
          <a:p>
            <a:pPr>
              <a:lnSpc>
                <a:spcPct val="120000"/>
              </a:lnSpc>
            </a:pPr>
            <a:r>
              <a:rPr lang="it-IT" sz="2400" dirty="0"/>
              <a:t>Importanza di “</a:t>
            </a:r>
            <a:r>
              <a:rPr lang="it-IT" sz="2400" b="1" dirty="0">
                <a:solidFill>
                  <a:srgbClr val="40BAD2"/>
                </a:solidFill>
              </a:rPr>
              <a:t>mettersi in discussione</a:t>
            </a:r>
            <a:r>
              <a:rPr lang="it-IT" sz="2400" dirty="0"/>
              <a:t>”;</a:t>
            </a:r>
          </a:p>
          <a:p>
            <a:pPr>
              <a:lnSpc>
                <a:spcPct val="120000"/>
              </a:lnSpc>
            </a:pPr>
            <a:endParaRPr lang="it-IT" sz="2400" dirty="0"/>
          </a:p>
          <a:p>
            <a:pPr>
              <a:lnSpc>
                <a:spcPct val="120000"/>
              </a:lnSpc>
            </a:pPr>
            <a:r>
              <a:rPr lang="it-IT" sz="2400" dirty="0"/>
              <a:t>Procede per </a:t>
            </a:r>
            <a:r>
              <a:rPr lang="it-IT" sz="2400" b="1" dirty="0">
                <a:solidFill>
                  <a:srgbClr val="40BAD2"/>
                </a:solidFill>
              </a:rPr>
              <a:t>prove</a:t>
            </a:r>
            <a:r>
              <a:rPr lang="it-IT" sz="2400" dirty="0"/>
              <a:t> ed </a:t>
            </a:r>
            <a:r>
              <a:rPr lang="it-IT" sz="2400" b="1" dirty="0">
                <a:solidFill>
                  <a:srgbClr val="40BAD2"/>
                </a:solidFill>
              </a:rPr>
              <a:t>errori</a:t>
            </a:r>
            <a:r>
              <a:rPr lang="it-IT" sz="2400" dirty="0"/>
              <a:t>.</a:t>
            </a:r>
          </a:p>
        </p:txBody>
      </p:sp>
      <p:pic>
        <p:nvPicPr>
          <p:cNvPr id="5" name="intervento">
            <a:hlinkClick r:id="" action="ppaction://media"/>
            <a:extLst>
              <a:ext uri="{FF2B5EF4-FFF2-40B4-BE49-F238E27FC236}">
                <a16:creationId xmlns:a16="http://schemas.microsoft.com/office/drawing/2014/main" xmlns="" id="{FD323A95-FECA-4E2B-B31B-0A772D0AF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87" y="5472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554" y="1123836"/>
            <a:ext cx="3155300" cy="4601183"/>
          </a:xfrm>
        </p:spPr>
        <p:txBody>
          <a:bodyPr/>
          <a:lstStyle/>
          <a:p>
            <a:r>
              <a:rPr lang="it-IT" b="1" dirty="0"/>
              <a:t>Conclusione del percorso 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sz="2400" i="1" dirty="0"/>
              <a:t>(nell’intervento)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69268" y="704827"/>
            <a:ext cx="7315200" cy="23985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800" dirty="0"/>
              <a:t>Spesso poco considerata, e se non trattata si corrono dei rischi.</a:t>
            </a:r>
          </a:p>
          <a:p>
            <a:pPr marL="0" indent="0">
              <a:buNone/>
            </a:pPr>
            <a:r>
              <a:rPr lang="it-IT" sz="1800" b="1" dirty="0">
                <a:solidFill>
                  <a:srgbClr val="40BAD2"/>
                </a:solidFill>
              </a:rPr>
              <a:t>RISCHI</a:t>
            </a:r>
            <a:r>
              <a:rPr lang="it-IT" sz="1800" dirty="0"/>
              <a:t>:</a:t>
            </a:r>
          </a:p>
          <a:p>
            <a:r>
              <a:rPr lang="it-IT" sz="1800" dirty="0"/>
              <a:t>di svalutare l’esperienza;</a:t>
            </a:r>
          </a:p>
          <a:p>
            <a:r>
              <a:rPr lang="it-IT" sz="1800" dirty="0"/>
              <a:t>di far apparire l’intervento come una mera erogazione;</a:t>
            </a:r>
          </a:p>
          <a:p>
            <a:r>
              <a:rPr lang="it-IT" sz="1800" dirty="0"/>
              <a:t>perdita valoriale del percorso;</a:t>
            </a:r>
          </a:p>
          <a:p>
            <a:r>
              <a:rPr lang="it-IT" sz="1800" dirty="0"/>
              <a:t>gli effetti positivi vengono “persi”, o quantomeno “non elaborati”;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869268" y="3322026"/>
            <a:ext cx="3723023" cy="1222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i="1" dirty="0"/>
              <a:t>Importanza della conclusione del percorso per rimarcare i </a:t>
            </a:r>
            <a:r>
              <a:rPr lang="it-IT" sz="1600" b="1" i="1" dirty="0">
                <a:solidFill>
                  <a:srgbClr val="40BAD2"/>
                </a:solidFill>
              </a:rPr>
              <a:t>LIMITI</a:t>
            </a:r>
            <a:r>
              <a:rPr lang="it-IT" sz="1600" i="1" dirty="0"/>
              <a:t> e le </a:t>
            </a:r>
            <a:r>
              <a:rPr lang="it-IT" sz="1600" b="1" i="1" dirty="0">
                <a:solidFill>
                  <a:srgbClr val="40BAD2"/>
                </a:solidFill>
              </a:rPr>
              <a:t>SCADENZE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7980218" y="3320996"/>
            <a:ext cx="3569856" cy="12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600"/>
              </a:spcBef>
              <a:buNone/>
            </a:pPr>
            <a:r>
              <a:rPr lang="it-IT" sz="1600" i="1" dirty="0"/>
              <a:t>La conclusione va elaborata in 2 temi:</a:t>
            </a:r>
          </a:p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it-IT" sz="1600" b="1" i="1" dirty="0">
                <a:solidFill>
                  <a:srgbClr val="40BAD2"/>
                </a:solidFill>
              </a:rPr>
              <a:t>REVISIONE DEL PERCORSO</a:t>
            </a:r>
          </a:p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lang="it-IT" sz="1600" b="1" i="1" dirty="0">
                <a:solidFill>
                  <a:srgbClr val="40BAD2"/>
                </a:solidFill>
              </a:rPr>
              <a:t>ANALISI DI COME ANDARE AVANTI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6478542" y="4109192"/>
            <a:ext cx="1400078" cy="435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300" i="1" dirty="0"/>
              <a:t>Ferrario, 2004</a:t>
            </a:r>
            <a:endParaRPr lang="it-IT" sz="1300" b="1" i="1" dirty="0">
              <a:solidFill>
                <a:srgbClr val="40BAD2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7980218" y="4467103"/>
            <a:ext cx="2022763" cy="435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i="1" dirty="0" err="1"/>
              <a:t>Tolson</a:t>
            </a:r>
            <a:r>
              <a:rPr lang="it-IT" i="1" dirty="0"/>
              <a:t>, </a:t>
            </a:r>
            <a:r>
              <a:rPr lang="it-IT" i="1" dirty="0" err="1"/>
              <a:t>Reid</a:t>
            </a:r>
            <a:r>
              <a:rPr lang="it-IT" i="1" dirty="0"/>
              <a:t>, </a:t>
            </a:r>
            <a:r>
              <a:rPr lang="it-IT" i="1" dirty="0" err="1"/>
              <a:t>Garvin</a:t>
            </a:r>
            <a:r>
              <a:rPr lang="it-IT" i="1" dirty="0"/>
              <a:t> (2003) </a:t>
            </a:r>
            <a:endParaRPr lang="it-IT" sz="1600" b="1" i="1" dirty="0">
              <a:solidFill>
                <a:srgbClr val="40BAD2"/>
              </a:solidFill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5070765" y="5378053"/>
            <a:ext cx="4912206" cy="59731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i="1" dirty="0"/>
              <a:t>La conclusione ha un significato </a:t>
            </a:r>
            <a:r>
              <a:rPr lang="it-IT" b="1" i="1" dirty="0">
                <a:solidFill>
                  <a:srgbClr val="40BAD2"/>
                </a:solidFill>
              </a:rPr>
              <a:t>EMOTIVO</a:t>
            </a:r>
          </a:p>
        </p:txBody>
      </p:sp>
      <p:pic>
        <p:nvPicPr>
          <p:cNvPr id="10" name="Colcusione del percorso">
            <a:hlinkClick r:id="" action="ppaction://media"/>
            <a:extLst>
              <a:ext uri="{FF2B5EF4-FFF2-40B4-BE49-F238E27FC236}">
                <a16:creationId xmlns:a16="http://schemas.microsoft.com/office/drawing/2014/main" xmlns="" id="{E64A9D49-3500-4AA1-9D65-6C9EF5651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54" y="5481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083" y="1123836"/>
            <a:ext cx="3183008" cy="4601183"/>
          </a:xfrm>
        </p:spPr>
        <p:txBody>
          <a:bodyPr/>
          <a:lstStyle/>
          <a:p>
            <a:r>
              <a:rPr lang="it-IT" b="1" dirty="0"/>
              <a:t>Il coinvolgimento emotivo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sz="2400" i="1" dirty="0"/>
              <a:t>(uso di sé nella relazione)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20000"/>
              </a:lnSpc>
              <a:spcBef>
                <a:spcPts val="600"/>
              </a:spcBef>
            </a:pPr>
            <a:r>
              <a:rPr lang="it-IT" sz="2400" dirty="0"/>
              <a:t>Ruolo centrale delle </a:t>
            </a:r>
            <a:r>
              <a:rPr lang="it-IT" sz="2400" b="1" dirty="0">
                <a:solidFill>
                  <a:srgbClr val="40BAD2"/>
                </a:solidFill>
              </a:rPr>
              <a:t>emozioni</a:t>
            </a:r>
            <a:r>
              <a:rPr lang="it-IT" sz="2400" dirty="0"/>
              <a:t>;</a:t>
            </a:r>
          </a:p>
          <a:p>
            <a:pPr lvl="0" fontAlgn="base">
              <a:lnSpc>
                <a:spcPct val="120000"/>
              </a:lnSpc>
              <a:spcBef>
                <a:spcPts val="600"/>
              </a:spcBef>
            </a:pPr>
            <a:r>
              <a:rPr lang="it-IT" sz="2400" dirty="0"/>
              <a:t>Capacità di </a:t>
            </a:r>
            <a:r>
              <a:rPr lang="it-IT" sz="2400" b="1" dirty="0">
                <a:solidFill>
                  <a:srgbClr val="40BAD2"/>
                </a:solidFill>
              </a:rPr>
              <a:t>comprensione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BAD2"/>
                </a:solidFill>
              </a:rPr>
              <a:t>emotiva</a:t>
            </a:r>
            <a:r>
              <a:rPr lang="it-IT" sz="2400" dirty="0"/>
              <a:t> + </a:t>
            </a:r>
            <a:r>
              <a:rPr lang="it-IT" sz="2400" b="1" dirty="0">
                <a:solidFill>
                  <a:srgbClr val="40BAD2"/>
                </a:solidFill>
              </a:rPr>
              <a:t>coinvolgimento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BAD2"/>
                </a:solidFill>
              </a:rPr>
              <a:t>professionale</a:t>
            </a:r>
            <a:r>
              <a:rPr lang="it-IT" sz="2400" dirty="0"/>
              <a:t>;</a:t>
            </a:r>
          </a:p>
          <a:p>
            <a:pPr lvl="0" fontAlgn="base">
              <a:lnSpc>
                <a:spcPct val="120000"/>
              </a:lnSpc>
              <a:spcBef>
                <a:spcPts val="600"/>
              </a:spcBef>
            </a:pPr>
            <a:r>
              <a:rPr lang="it-IT" sz="2400" dirty="0"/>
              <a:t>Si acquisisce con </a:t>
            </a:r>
            <a:r>
              <a:rPr lang="it-IT" sz="2400" b="1" dirty="0">
                <a:solidFill>
                  <a:srgbClr val="40BAD2"/>
                </a:solidFill>
              </a:rPr>
              <a:t>l’esperienza</a:t>
            </a:r>
            <a:r>
              <a:rPr lang="it-IT" sz="2400" dirty="0"/>
              <a:t>;</a:t>
            </a:r>
          </a:p>
          <a:p>
            <a:pPr lvl="0" fontAlgn="base">
              <a:lnSpc>
                <a:spcPct val="120000"/>
              </a:lnSpc>
              <a:spcBef>
                <a:spcPts val="600"/>
              </a:spcBef>
            </a:pPr>
            <a:r>
              <a:rPr lang="it-IT" sz="2400" b="1" dirty="0">
                <a:solidFill>
                  <a:srgbClr val="40BAD2"/>
                </a:solidFill>
              </a:rPr>
              <a:t>Supervisione</a:t>
            </a:r>
            <a:r>
              <a:rPr lang="it-IT" sz="2400" dirty="0"/>
              <a:t> e </a:t>
            </a:r>
            <a:r>
              <a:rPr lang="it-IT" sz="2400" b="1" dirty="0">
                <a:solidFill>
                  <a:srgbClr val="40BAD2"/>
                </a:solidFill>
              </a:rPr>
              <a:t>riflessione</a:t>
            </a:r>
            <a:r>
              <a:rPr lang="it-IT" sz="2400" dirty="0"/>
              <a:t> come strumenti di sviluppo;</a:t>
            </a:r>
          </a:p>
          <a:p>
            <a:pPr lvl="0" fontAlgn="base">
              <a:lnSpc>
                <a:spcPct val="120000"/>
              </a:lnSpc>
              <a:spcBef>
                <a:spcPts val="600"/>
              </a:spcBef>
            </a:pPr>
            <a:r>
              <a:rPr lang="it-IT" sz="2400" dirty="0"/>
              <a:t>Studio di </a:t>
            </a:r>
            <a:r>
              <a:rPr lang="it-IT" sz="2400" dirty="0" err="1"/>
              <a:t>Fook</a:t>
            </a:r>
            <a:r>
              <a:rPr lang="it-IT" sz="2400" dirty="0"/>
              <a:t>, Ryan, </a:t>
            </a:r>
            <a:r>
              <a:rPr lang="it-IT" sz="2400" dirty="0" err="1"/>
              <a:t>Hawkins</a:t>
            </a:r>
            <a:r>
              <a:rPr lang="it-IT" sz="2400" dirty="0"/>
              <a:t> (2000) sul </a:t>
            </a:r>
            <a:r>
              <a:rPr lang="it-IT" sz="2400" b="1" dirty="0">
                <a:solidFill>
                  <a:srgbClr val="40BAD2"/>
                </a:solidFill>
              </a:rPr>
              <a:t>processo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BAD2"/>
                </a:solidFill>
              </a:rPr>
              <a:t>di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BAD2"/>
                </a:solidFill>
              </a:rPr>
              <a:t>maturazione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BAD2"/>
                </a:solidFill>
              </a:rPr>
              <a:t>professionale</a:t>
            </a:r>
            <a:r>
              <a:rPr lang="it-IT" sz="2400" dirty="0"/>
              <a:t>;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2400" dirty="0"/>
              <a:t>Importante per tenere alto il </a:t>
            </a:r>
            <a:r>
              <a:rPr lang="it-IT" sz="2400" b="1" dirty="0">
                <a:solidFill>
                  <a:srgbClr val="40BAD2"/>
                </a:solidFill>
              </a:rPr>
              <a:t>livello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BAD2"/>
                </a:solidFill>
              </a:rPr>
              <a:t>empatico</a:t>
            </a:r>
            <a:r>
              <a:rPr lang="it-IT" sz="2400" dirty="0"/>
              <a:t>;</a:t>
            </a:r>
          </a:p>
        </p:txBody>
      </p:sp>
      <p:pic>
        <p:nvPicPr>
          <p:cNvPr id="4" name="coinvolgimento emotivo">
            <a:hlinkClick r:id="" action="ppaction://media"/>
            <a:extLst>
              <a:ext uri="{FF2B5EF4-FFF2-40B4-BE49-F238E27FC236}">
                <a16:creationId xmlns:a16="http://schemas.microsoft.com/office/drawing/2014/main" xmlns="" id="{F7DF6CF3-A397-455B-A845-A01B1FF55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104" y="5481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7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progettazione condivisa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86528" y="403554"/>
            <a:ext cx="7315200" cy="1380327"/>
          </a:xfrm>
          <a:ln w="1905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600" dirty="0"/>
              <a:t>Rappresenta una </a:t>
            </a:r>
            <a:r>
              <a:rPr lang="it-IT" sz="1600" b="1" dirty="0">
                <a:solidFill>
                  <a:srgbClr val="40BAD2"/>
                </a:solidFill>
              </a:rPr>
              <a:t>sfida</a:t>
            </a:r>
            <a:r>
              <a:rPr lang="it-IT" sz="1600" i="1" dirty="0"/>
              <a:t>;</a:t>
            </a:r>
            <a:endParaRPr lang="it-IT" sz="16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600" dirty="0"/>
              <a:t>Difficoltà nel creare terreni comuni tra soggetti con visoni spesso opposte;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t-IT" sz="1600" dirty="0"/>
              <a:t>Buona parte del lavoro consiste in </a:t>
            </a:r>
            <a:r>
              <a:rPr lang="it-IT" sz="1600" b="1" dirty="0">
                <a:solidFill>
                  <a:srgbClr val="40BAD2"/>
                </a:solidFill>
              </a:rPr>
              <a:t>MEDIAZIONE</a:t>
            </a:r>
            <a:r>
              <a:rPr lang="it-IT" sz="1600" dirty="0"/>
              <a:t> e </a:t>
            </a:r>
            <a:r>
              <a:rPr lang="it-IT" sz="1600" b="1" dirty="0">
                <a:solidFill>
                  <a:srgbClr val="40BAD2"/>
                </a:solidFill>
              </a:rPr>
              <a:t>NEGOZIAZIONE</a:t>
            </a:r>
            <a:r>
              <a:rPr lang="it-IT" sz="1600" dirty="0"/>
              <a:t> tra soggetti/istituzioni, all’interno delle reti, tra professionisti diversi.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4657417" y="1914192"/>
            <a:ext cx="5573422" cy="460203"/>
            <a:chOff x="4468818" y="1914192"/>
            <a:chExt cx="5573422" cy="460203"/>
          </a:xfrm>
        </p:grpSpPr>
        <p:sp>
          <p:nvSpPr>
            <p:cNvPr id="6" name="Segnaposto contenuto 2"/>
            <p:cNvSpPr txBox="1">
              <a:spLocks/>
            </p:cNvSpPr>
            <p:nvPr/>
          </p:nvSpPr>
          <p:spPr>
            <a:xfrm>
              <a:off x="4901435" y="1914192"/>
              <a:ext cx="5140805" cy="423286"/>
            </a:xfrm>
            <a:prstGeom prst="rect">
              <a:avLst/>
            </a:prstGeom>
            <a:ln w="1905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600"/>
                </a:spcBef>
                <a:buNone/>
              </a:pPr>
              <a:r>
                <a:rPr lang="it-IT" sz="1600" b="1" dirty="0">
                  <a:solidFill>
                    <a:srgbClr val="40BAD2"/>
                  </a:solidFill>
                </a:rPr>
                <a:t>OBIETTIVI</a:t>
              </a:r>
              <a:r>
                <a:rPr lang="it-IT" sz="1600" dirty="0"/>
                <a:t>: creare terreni comuni e visioni condivise</a:t>
              </a:r>
            </a:p>
          </p:txBody>
        </p:sp>
        <p:pic>
          <p:nvPicPr>
            <p:cNvPr id="3074" name="Picture 2" descr="Target Free Ico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818" y="1951109"/>
              <a:ext cx="423286" cy="423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egnaposto contenuto 2"/>
          <p:cNvSpPr txBox="1">
            <a:spLocks/>
          </p:cNvSpPr>
          <p:nvPr/>
        </p:nvSpPr>
        <p:spPr>
          <a:xfrm>
            <a:off x="3627297" y="2411311"/>
            <a:ext cx="6734077" cy="1800471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buNone/>
            </a:pPr>
            <a:r>
              <a:rPr lang="it-IT" sz="1600" dirty="0"/>
              <a:t>Fisher e </a:t>
            </a:r>
            <a:r>
              <a:rPr lang="it-IT" sz="1600" dirty="0" err="1"/>
              <a:t>Ury</a:t>
            </a:r>
            <a:r>
              <a:rPr lang="it-IT" sz="1600" dirty="0"/>
              <a:t> (1996), 2 modi di leggere i conflitti:</a:t>
            </a:r>
          </a:p>
          <a:p>
            <a:pPr lvl="0" fontAlgn="base"/>
            <a:r>
              <a:rPr lang="it-IT" sz="1600" dirty="0"/>
              <a:t>“</a:t>
            </a:r>
            <a:r>
              <a:rPr lang="it-IT" sz="1600" b="1" dirty="0">
                <a:solidFill>
                  <a:srgbClr val="40BAD2"/>
                </a:solidFill>
              </a:rPr>
              <a:t>a somma </a:t>
            </a:r>
            <a:r>
              <a:rPr lang="it-IT" sz="1600" b="1" dirty="0" err="1">
                <a:solidFill>
                  <a:srgbClr val="40BAD2"/>
                </a:solidFill>
              </a:rPr>
              <a:t>zero</a:t>
            </a:r>
            <a:r>
              <a:rPr lang="it-IT" sz="1600" dirty="0" err="1"/>
              <a:t>":c’è</a:t>
            </a:r>
            <a:r>
              <a:rPr lang="it-IT" sz="1600" dirty="0"/>
              <a:t> un vincitore e un perdente</a:t>
            </a:r>
          </a:p>
          <a:p>
            <a:pPr lvl="0" fontAlgn="base"/>
            <a:r>
              <a:rPr lang="it-IT" sz="1600" dirty="0"/>
              <a:t>“</a:t>
            </a:r>
            <a:r>
              <a:rPr lang="it-IT" sz="1600" b="1" dirty="0">
                <a:solidFill>
                  <a:srgbClr val="40BAD2"/>
                </a:solidFill>
              </a:rPr>
              <a:t>a somma diversa da zero</a:t>
            </a:r>
            <a:r>
              <a:rPr lang="it-IT" sz="1600" dirty="0"/>
              <a:t>”: o tutti vincono o tutti perdono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dirty="0"/>
              <a:t>Il conflitto a “somma diversa da zero” apre la strada a nuovi modi di negoziazione.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it-IT" sz="1600" dirty="0"/>
              <a:t>Tre stili di negoziazione:</a:t>
            </a: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3493373" y="4248698"/>
            <a:ext cx="2596186" cy="2195781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base">
              <a:buNone/>
            </a:pPr>
            <a:r>
              <a:rPr lang="it-IT" sz="1600" dirty="0"/>
              <a:t>Negoziazione “</a:t>
            </a:r>
            <a:r>
              <a:rPr lang="it-IT" sz="1600" b="1" dirty="0">
                <a:solidFill>
                  <a:srgbClr val="40BAD2"/>
                </a:solidFill>
              </a:rPr>
              <a:t>hard</a:t>
            </a:r>
            <a:r>
              <a:rPr lang="it-IT" sz="1600" dirty="0"/>
              <a:t>”</a:t>
            </a:r>
          </a:p>
          <a:p>
            <a:r>
              <a:rPr lang="it-IT" sz="1600" dirty="0"/>
              <a:t>unica soluzione al problema (</a:t>
            </a:r>
            <a:r>
              <a:rPr lang="it-IT" sz="1600" i="1" dirty="0" err="1"/>
              <a:t>win-lose</a:t>
            </a:r>
            <a:r>
              <a:rPr lang="it-IT" sz="1600" dirty="0"/>
              <a:t>)</a:t>
            </a:r>
          </a:p>
          <a:p>
            <a:r>
              <a:rPr lang="it-IT" sz="1600" dirty="0"/>
              <a:t>i partecipanti sono avversa</a:t>
            </a:r>
          </a:p>
          <a:p>
            <a:r>
              <a:rPr lang="it-IT" sz="1600" dirty="0"/>
              <a:t>sfiducia tra i partecipanti</a:t>
            </a:r>
          </a:p>
          <a:p>
            <a:r>
              <a:rPr lang="it-IT" sz="1600" dirty="0"/>
              <a:t>tecniche di intimidazione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6214827" y="4248698"/>
            <a:ext cx="2596186" cy="1863333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600" dirty="0"/>
              <a:t>Negoziazione “</a:t>
            </a:r>
            <a:r>
              <a:rPr lang="it-IT" sz="1600" b="1" dirty="0">
                <a:solidFill>
                  <a:srgbClr val="40BAD2"/>
                </a:solidFill>
              </a:rPr>
              <a:t>soft</a:t>
            </a:r>
            <a:r>
              <a:rPr lang="it-IT" sz="1600" dirty="0"/>
              <a:t>”</a:t>
            </a:r>
          </a:p>
          <a:p>
            <a:r>
              <a:rPr lang="it-IT" sz="1600" dirty="0"/>
              <a:t>creazione di ambiente amichevole</a:t>
            </a:r>
          </a:p>
          <a:p>
            <a:r>
              <a:rPr lang="it-IT" sz="1600" dirty="0"/>
              <a:t>ricerca di compromessi tra le parti</a:t>
            </a:r>
          </a:p>
          <a:p>
            <a:r>
              <a:rPr lang="it-IT" sz="1600" dirty="0"/>
              <a:t>costruzione di fiducia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8936281" y="4248698"/>
            <a:ext cx="2850186" cy="2195781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600" dirty="0"/>
              <a:t>Negoziazione </a:t>
            </a:r>
            <a:r>
              <a:rPr lang="it-IT" sz="1600" b="1" dirty="0">
                <a:solidFill>
                  <a:srgbClr val="40BAD2"/>
                </a:solidFill>
              </a:rPr>
              <a:t>creativa</a:t>
            </a:r>
          </a:p>
          <a:p>
            <a:r>
              <a:rPr lang="it-IT" sz="1600" dirty="0"/>
              <a:t>basata sui principi</a:t>
            </a:r>
          </a:p>
          <a:p>
            <a:r>
              <a:rPr lang="it-IT" sz="1600" dirty="0"/>
              <a:t>al centro c’è il problema non le parti</a:t>
            </a:r>
          </a:p>
          <a:p>
            <a:r>
              <a:rPr lang="it-IT" sz="1600" dirty="0"/>
              <a:t>soluzione che soddisfi tutti  (</a:t>
            </a:r>
            <a:r>
              <a:rPr lang="it-IT" sz="1600" dirty="0" err="1"/>
              <a:t>win-win</a:t>
            </a:r>
            <a:r>
              <a:rPr lang="it-IT" sz="1600" dirty="0"/>
              <a:t>)</a:t>
            </a:r>
          </a:p>
          <a:p>
            <a:r>
              <a:rPr lang="it-IT" sz="1600" dirty="0"/>
              <a:t>ridefinizione della situazione</a:t>
            </a:r>
          </a:p>
        </p:txBody>
      </p:sp>
      <p:cxnSp>
        <p:nvCxnSpPr>
          <p:cNvPr id="14" name="Connettore diritto 13"/>
          <p:cNvCxnSpPr/>
          <p:nvPr/>
        </p:nvCxnSpPr>
        <p:spPr>
          <a:xfrm rot="5400000">
            <a:off x="4956084" y="5248370"/>
            <a:ext cx="2392218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 rot="5400000">
            <a:off x="7677538" y="5179097"/>
            <a:ext cx="2392218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rogetto condiviso">
            <a:hlinkClick r:id="" action="ppaction://media"/>
            <a:extLst>
              <a:ext uri="{FF2B5EF4-FFF2-40B4-BE49-F238E27FC236}">
                <a16:creationId xmlns:a16="http://schemas.microsoft.com/office/drawing/2014/main" xmlns="" id="{8DA74BDA-8B56-4612-A1A8-4B62AC147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285" y="5490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0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Dalla valutazione al progetto: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sz="2400" i="1" dirty="0"/>
              <a:t>Disegnare l’intervento in un percorso per prove ed errori </a:t>
            </a: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5908852"/>
              </p:ext>
            </p:extLst>
          </p:nvPr>
        </p:nvGraphicFramePr>
        <p:xfrm>
          <a:off x="5155276" y="933964"/>
          <a:ext cx="5073243" cy="252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3651526" y="881652"/>
            <a:ext cx="808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progetto di intervento rappresenta il passaggio dalla </a:t>
            </a:r>
            <a:r>
              <a:rPr lang="it-IT" b="1" dirty="0">
                <a:solidFill>
                  <a:srgbClr val="40BAD2"/>
                </a:solidFill>
              </a:rPr>
              <a:t>valutazione</a:t>
            </a:r>
            <a:r>
              <a:rPr lang="it-IT" dirty="0"/>
              <a:t> all’</a:t>
            </a:r>
            <a:r>
              <a:rPr lang="it-IT" b="1" dirty="0">
                <a:solidFill>
                  <a:srgbClr val="40BAD2"/>
                </a:solidFill>
              </a:rPr>
              <a:t>operatività</a:t>
            </a: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1884568845"/>
              </p:ext>
            </p:extLst>
          </p:nvPr>
        </p:nvGraphicFramePr>
        <p:xfrm>
          <a:off x="4151256" y="3345549"/>
          <a:ext cx="3540642" cy="2360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1" name="Gruppo 10"/>
          <p:cNvGrpSpPr/>
          <p:nvPr/>
        </p:nvGrpSpPr>
        <p:grpSpPr>
          <a:xfrm>
            <a:off x="7839110" y="3186935"/>
            <a:ext cx="3266725" cy="2677656"/>
            <a:chOff x="7691898" y="3605842"/>
            <a:chExt cx="3266725" cy="2677656"/>
          </a:xfrm>
        </p:grpSpPr>
        <p:sp>
          <p:nvSpPr>
            <p:cNvPr id="10" name="CasellaDiTesto 9"/>
            <p:cNvSpPr txBox="1"/>
            <p:nvPr/>
          </p:nvSpPr>
          <p:spPr>
            <a:xfrm>
              <a:off x="7691898" y="3605842"/>
              <a:ext cx="326672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/>
                <a:t>PUNTO DI ARRIVO</a:t>
              </a:r>
            </a:p>
            <a:p>
              <a:pPr algn="ctr"/>
              <a:endParaRPr lang="it-IT" sz="2800" b="1" dirty="0"/>
            </a:p>
            <a:p>
              <a:pPr algn="ctr"/>
              <a:endParaRPr lang="it-IT" sz="2800" b="1" dirty="0"/>
            </a:p>
            <a:p>
              <a:pPr algn="ctr"/>
              <a:r>
                <a:rPr lang="it-IT" sz="2800" b="1" dirty="0">
                  <a:solidFill>
                    <a:srgbClr val="40BAD2"/>
                  </a:solidFill>
                </a:rPr>
                <a:t>PADRONANZA DELLA PROPRIA SITUAZIONE</a:t>
              </a:r>
            </a:p>
          </p:txBody>
        </p:sp>
        <p:sp>
          <p:nvSpPr>
            <p:cNvPr id="9" name="Freccia in giù 8"/>
            <p:cNvSpPr/>
            <p:nvPr/>
          </p:nvSpPr>
          <p:spPr>
            <a:xfrm>
              <a:off x="9101976" y="4267796"/>
              <a:ext cx="446567" cy="59542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64788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Gli ingredienti di un piano di lavoro: quali interventi?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83667" y="1022230"/>
            <a:ext cx="6423050" cy="589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Esempi di 3 </a:t>
            </a:r>
            <a:r>
              <a:rPr lang="it-IT" b="1" dirty="0">
                <a:solidFill>
                  <a:srgbClr val="40BAD2"/>
                </a:solidFill>
              </a:rPr>
              <a:t>possibilità di intervento </a:t>
            </a:r>
            <a:r>
              <a:rPr lang="it-IT" dirty="0"/>
              <a:t>di rinforzo dell’utente </a:t>
            </a:r>
          </a:p>
        </p:txBody>
      </p:sp>
      <p:pic>
        <p:nvPicPr>
          <p:cNvPr id="3074" name="Picture 2" descr="Help Free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33" y="797269"/>
            <a:ext cx="1039262" cy="103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4337099" y="2302693"/>
            <a:ext cx="7316185" cy="2775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it-IT" sz="3200" dirty="0"/>
              <a:t>Sostegno alle </a:t>
            </a:r>
            <a:r>
              <a:rPr lang="it-IT" sz="3200" b="1" dirty="0">
                <a:solidFill>
                  <a:srgbClr val="40BAD2"/>
                </a:solidFill>
              </a:rPr>
              <a:t>reti</a:t>
            </a:r>
            <a:r>
              <a:rPr lang="it-IT" sz="3200" dirty="0"/>
              <a:t> delle </a:t>
            </a:r>
            <a:r>
              <a:rPr lang="it-IT" sz="3200" b="1" dirty="0">
                <a:solidFill>
                  <a:srgbClr val="40BAD2"/>
                </a:solidFill>
              </a:rPr>
              <a:t>persone</a:t>
            </a:r>
          </a:p>
          <a:p>
            <a:pPr lvl="0">
              <a:lnSpc>
                <a:spcPct val="150000"/>
              </a:lnSpc>
            </a:pPr>
            <a:r>
              <a:rPr lang="it-IT" sz="3200" dirty="0"/>
              <a:t>Interventi di </a:t>
            </a:r>
            <a:r>
              <a:rPr lang="it-IT" sz="3200" b="1" dirty="0">
                <a:solidFill>
                  <a:srgbClr val="40BAD2"/>
                </a:solidFill>
              </a:rPr>
              <a:t>auto-mutuo-aiuto</a:t>
            </a:r>
            <a:r>
              <a:rPr lang="it-IT" sz="3200" dirty="0"/>
              <a:t> </a:t>
            </a:r>
          </a:p>
          <a:p>
            <a:pPr lvl="0">
              <a:lnSpc>
                <a:spcPct val="150000"/>
              </a:lnSpc>
            </a:pPr>
            <a:r>
              <a:rPr lang="it-IT" sz="3200" dirty="0"/>
              <a:t>Interventi di </a:t>
            </a:r>
            <a:r>
              <a:rPr lang="it-IT" sz="3200" b="1" dirty="0" err="1">
                <a:solidFill>
                  <a:srgbClr val="40BAD2"/>
                </a:solidFill>
              </a:rPr>
              <a:t>advocacy</a:t>
            </a:r>
            <a:r>
              <a:rPr lang="it-IT" sz="3200" dirty="0"/>
              <a:t> e la </a:t>
            </a:r>
            <a:r>
              <a:rPr lang="it-IT" sz="3500" b="1" dirty="0">
                <a:solidFill>
                  <a:srgbClr val="40BAD2"/>
                </a:solidFill>
              </a:rPr>
              <a:t>policy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rgbClr val="40BAD2"/>
                </a:solidFill>
              </a:rPr>
              <a:t>practice</a:t>
            </a:r>
            <a:endParaRPr lang="it-IT" sz="3200" b="1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0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Supportare e sviluppare reti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80120" y="864108"/>
            <a:ext cx="7315200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>
                <a:solidFill>
                  <a:srgbClr val="40BAD2"/>
                </a:solidFill>
              </a:rPr>
              <a:t>RETI NATURALI</a:t>
            </a:r>
          </a:p>
          <a:p>
            <a:pPr marL="0" indent="0" algn="ctr">
              <a:buNone/>
            </a:pPr>
            <a:r>
              <a:rPr lang="it-IT" sz="2400" dirty="0"/>
              <a:t>(famiglia, amicali, di vicinato)</a:t>
            </a:r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r>
              <a:rPr lang="it-IT" sz="2400" dirty="0"/>
              <a:t>Hanno una funzione importante che </a:t>
            </a:r>
            <a:r>
              <a:rPr lang="it-IT" sz="2400" b="1" dirty="0">
                <a:solidFill>
                  <a:srgbClr val="40BAD2"/>
                </a:solidFill>
              </a:rPr>
              <a:t>consente</a:t>
            </a:r>
            <a:r>
              <a:rPr lang="it-IT" sz="2400" dirty="0"/>
              <a:t> alle persone di </a:t>
            </a:r>
            <a:r>
              <a:rPr lang="it-IT" sz="2400" b="1" dirty="0">
                <a:solidFill>
                  <a:srgbClr val="40BAD2"/>
                </a:solidFill>
              </a:rPr>
              <a:t>rimanere nel loro tessuto relazionale </a:t>
            </a:r>
            <a:r>
              <a:rPr lang="it-IT" sz="2400" dirty="0"/>
              <a:t>e contesto di </a:t>
            </a:r>
            <a:r>
              <a:rPr lang="it-IT" sz="2400" b="1" dirty="0">
                <a:solidFill>
                  <a:srgbClr val="40BAD2"/>
                </a:solidFill>
              </a:rPr>
              <a:t>vita</a:t>
            </a:r>
            <a:r>
              <a:rPr lang="it-IT" sz="2400" dirty="0"/>
              <a:t> </a:t>
            </a:r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r>
              <a:rPr lang="it-IT" sz="2400" dirty="0"/>
              <a:t>Necessario considerare che esse hanno a loro volta </a:t>
            </a:r>
            <a:r>
              <a:rPr lang="it-IT" sz="2400" b="1" dirty="0">
                <a:solidFill>
                  <a:srgbClr val="40BAD2"/>
                </a:solidFill>
              </a:rPr>
              <a:t>bisogno di supporto emotivo</a:t>
            </a:r>
          </a:p>
          <a:p>
            <a:pPr marL="0" indent="0" algn="ctr">
              <a:buNone/>
            </a:pPr>
            <a:endParaRPr lang="it-IT" sz="2400" dirty="0"/>
          </a:p>
        </p:txBody>
      </p:sp>
      <p:sp>
        <p:nvSpPr>
          <p:cNvPr id="4" name="Triangolo isoscele 3"/>
          <p:cNvSpPr/>
          <p:nvPr/>
        </p:nvSpPr>
        <p:spPr>
          <a:xfrm flipV="1">
            <a:off x="6048153" y="2113771"/>
            <a:ext cx="3179135" cy="24454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iangolo isoscele 4"/>
          <p:cNvSpPr/>
          <p:nvPr/>
        </p:nvSpPr>
        <p:spPr>
          <a:xfrm flipV="1">
            <a:off x="6048153" y="4245937"/>
            <a:ext cx="3179135" cy="24454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72534" y="5597429"/>
            <a:ext cx="3108251" cy="519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it-IT" sz="2400" i="1" dirty="0">
                <a:solidFill>
                  <a:schemeClr val="bg1"/>
                </a:solidFill>
              </a:rPr>
              <a:t>ESEMPIO: </a:t>
            </a:r>
            <a:r>
              <a:rPr lang="it-IT" sz="2400" i="1" dirty="0" err="1">
                <a:solidFill>
                  <a:schemeClr val="bg1"/>
                </a:solidFill>
              </a:rPr>
              <a:t>caregiver</a:t>
            </a:r>
            <a:endParaRPr lang="it-IT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Interventi di auto-mutuo-aiuto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030292" y="4078541"/>
            <a:ext cx="7082267" cy="6138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800" dirty="0"/>
              <a:t>Critica nei confronti dell’autorità professionale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414297" y="5409251"/>
            <a:ext cx="4314257" cy="631538"/>
          </a:xfrm>
          <a:prstGeom prst="rect">
            <a:avLst/>
          </a:prstGeom>
          <a:ln w="19050">
            <a:solidFill>
              <a:srgbClr val="40BAD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it-IT" sz="2800" b="1" dirty="0"/>
              <a:t>Professionismo riflessivo</a:t>
            </a:r>
          </a:p>
        </p:txBody>
      </p:sp>
      <p:sp>
        <p:nvSpPr>
          <p:cNvPr id="8" name="Gallone 7"/>
          <p:cNvSpPr/>
          <p:nvPr/>
        </p:nvSpPr>
        <p:spPr bwMode="auto">
          <a:xfrm>
            <a:off x="6440394" y="1647547"/>
            <a:ext cx="2440800" cy="1292400"/>
          </a:xfrm>
          <a:prstGeom prst="chevron">
            <a:avLst>
              <a:gd name="adj" fmla="val 17781"/>
            </a:avLst>
          </a:prstGeom>
          <a:solidFill>
            <a:srgbClr val="40BAD2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defTabSz="914400" rtl="0" fontAlgn="base">
              <a:spcBef>
                <a:spcPct val="20000"/>
              </a:spcBef>
              <a:spcAft>
                <a:spcPct val="0"/>
              </a:spcAft>
            </a:pPr>
            <a:r>
              <a:rPr lang="it-IT" b="1" dirty="0">
                <a:solidFill>
                  <a:schemeClr val="bg1"/>
                </a:solidFill>
                <a:ea typeface="ＭＳ Ｐゴシック"/>
                <a:cs typeface="Arial" panose="020B0604020202020204" pitchFamily="34" charset="0"/>
              </a:rPr>
              <a:t>Condividono lo stesso problema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9144846" y="2324850"/>
            <a:ext cx="2439634" cy="1293992"/>
            <a:chOff x="9144846" y="2324850"/>
            <a:chExt cx="2439634" cy="1293992"/>
          </a:xfrm>
        </p:grpSpPr>
        <p:sp>
          <p:nvSpPr>
            <p:cNvPr id="9" name="Gallone 8"/>
            <p:cNvSpPr/>
            <p:nvPr/>
          </p:nvSpPr>
          <p:spPr bwMode="auto">
            <a:xfrm>
              <a:off x="9144846" y="2324850"/>
              <a:ext cx="2439634" cy="1293992"/>
            </a:xfrm>
            <a:prstGeom prst="chevron">
              <a:avLst>
                <a:gd name="adj" fmla="val 17781"/>
              </a:avLst>
            </a:prstGeom>
            <a:solidFill>
              <a:srgbClr val="40BAD2"/>
            </a:solidFill>
            <a:ln w="190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</a:pPr>
              <a:endParaRPr lang="it-IT" b="1" dirty="0">
                <a:solidFill>
                  <a:schemeClr val="bg1"/>
                </a:solidFill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9319131" y="2408861"/>
              <a:ext cx="2265348" cy="1062172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1430" tIns="45716" rIns="91430" bIns="45716" anchor="t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it-IT" sz="1600" b="1" dirty="0">
                  <a:solidFill>
                    <a:schemeClr val="bg1"/>
                  </a:solidFill>
                </a:rPr>
                <a:t>Si supportano vicendevolmente per superare la condizione problematica </a:t>
              </a:r>
            </a:p>
          </p:txBody>
        </p:sp>
      </p:grpSp>
      <p:sp>
        <p:nvSpPr>
          <p:cNvPr id="12" name="Gallone 11"/>
          <p:cNvSpPr/>
          <p:nvPr/>
        </p:nvSpPr>
        <p:spPr bwMode="auto">
          <a:xfrm>
            <a:off x="3735942" y="925584"/>
            <a:ext cx="2440800" cy="1292400"/>
          </a:xfrm>
          <a:prstGeom prst="chevron">
            <a:avLst>
              <a:gd name="adj" fmla="val 17781"/>
            </a:avLst>
          </a:prstGeom>
          <a:solidFill>
            <a:srgbClr val="40BAD2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defTabSz="914400" rtl="0" fontAlgn="base">
              <a:spcBef>
                <a:spcPct val="20000"/>
              </a:spcBef>
              <a:spcAft>
                <a:spcPct val="0"/>
              </a:spcAft>
            </a:pPr>
            <a:r>
              <a:rPr lang="it-IT" sz="2000" b="1" dirty="0">
                <a:solidFill>
                  <a:schemeClr val="bg1"/>
                </a:solidFill>
                <a:ea typeface="ＭＳ Ｐゴシック"/>
                <a:cs typeface="Arial" panose="020B0604020202020204" pitchFamily="34" charset="0"/>
              </a:rPr>
              <a:t>Supporto tra pari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7348141" y="4692359"/>
            <a:ext cx="446567" cy="5954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60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928577" y="2345661"/>
            <a:ext cx="10597116" cy="216667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400" b="1" i="1" dirty="0"/>
              <a:t>“La comunicazione tra pari, tra persone che hanno vissuto o vivono lo stesso tipo di vicende, consente di percepire l’esperienza negativa come una condizione comune, non solo come dolorosa diversità, facendola diventare prezioso strumento di condivisione, quindi rottura della solitudine e dell’impotenza” 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8630095" y="4682462"/>
            <a:ext cx="2523460" cy="516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dirty="0"/>
              <a:t>Ferrario (2003, p.86)</a:t>
            </a:r>
          </a:p>
        </p:txBody>
      </p:sp>
      <p:pic>
        <p:nvPicPr>
          <p:cNvPr id="5122" name="Picture 2" descr="Quotes in a rounded speech bubble Free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977" y="4682462"/>
            <a:ext cx="550235" cy="55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39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5327" y="1123836"/>
            <a:ext cx="3245193" cy="4601183"/>
          </a:xfrm>
        </p:spPr>
        <p:txBody>
          <a:bodyPr/>
          <a:lstStyle/>
          <a:p>
            <a:r>
              <a:rPr lang="it-IT" b="1" dirty="0"/>
              <a:t>Interventi di </a:t>
            </a:r>
            <a:r>
              <a:rPr lang="it-IT" b="1" dirty="0" err="1"/>
              <a:t>advocacy</a:t>
            </a:r>
            <a:r>
              <a:rPr lang="it-IT" b="1" dirty="0"/>
              <a:t> e la </a:t>
            </a:r>
            <a:r>
              <a:rPr lang="it-IT" b="1" dirty="0" err="1"/>
              <a:t>politicy</a:t>
            </a:r>
            <a:r>
              <a:rPr lang="it-IT" b="1" dirty="0"/>
              <a:t> </a:t>
            </a:r>
            <a:r>
              <a:rPr lang="it-IT" b="1" dirty="0" err="1"/>
              <a:t>practice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8634" y="1257513"/>
            <a:ext cx="7539467" cy="1719604"/>
          </a:xfrm>
          <a:ln w="19050">
            <a:solidFill>
              <a:srgbClr val="40BAD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sz="2800" b="1" dirty="0">
                <a:solidFill>
                  <a:srgbClr val="40BAD2"/>
                </a:solidFill>
              </a:rPr>
              <a:t>ADVOCACY</a:t>
            </a:r>
            <a:endParaRPr lang="it-IT" b="1" dirty="0">
              <a:solidFill>
                <a:srgbClr val="40BAD2"/>
              </a:solidFill>
            </a:endParaRPr>
          </a:p>
          <a:p>
            <a:pPr marL="0" indent="0">
              <a:buNone/>
            </a:pPr>
            <a:r>
              <a:rPr lang="it-IT" sz="2400" dirty="0"/>
              <a:t>Processo che apre uno spazio </a:t>
            </a:r>
            <a:r>
              <a:rPr lang="it-IT" sz="2400" dirty="0" err="1"/>
              <a:t>affinchè</a:t>
            </a:r>
            <a:r>
              <a:rPr lang="it-IT" sz="2400" dirty="0"/>
              <a:t> le persone possano far sentire la propria voce. L’operatore è colui che media 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858634" y="3685280"/>
            <a:ext cx="7539467" cy="1719604"/>
          </a:xfrm>
          <a:prstGeom prst="rect">
            <a:avLst/>
          </a:prstGeom>
          <a:ln w="19050">
            <a:solidFill>
              <a:srgbClr val="40BAD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it-IT" sz="2800" b="1" dirty="0">
                <a:solidFill>
                  <a:srgbClr val="40BAD2"/>
                </a:solidFill>
              </a:rPr>
              <a:t>POLICY PRACTICE</a:t>
            </a:r>
            <a:endParaRPr lang="it-IT" b="1" dirty="0">
              <a:solidFill>
                <a:srgbClr val="40BAD2"/>
              </a:solidFill>
            </a:endParaRPr>
          </a:p>
          <a:p>
            <a:pPr marL="0" indent="0">
              <a:buNone/>
            </a:pPr>
            <a:r>
              <a:rPr lang="it-IT" sz="2400" dirty="0"/>
              <a:t>Tutte le azioni che gli assistenti sociali possono mettere in atto per modificare le organizzazioni politiche, nell’ottica di una maggiore giustizia sociale ed equità economica.</a:t>
            </a:r>
          </a:p>
        </p:txBody>
      </p:sp>
    </p:spTree>
    <p:extLst>
      <p:ext uri="{BB962C8B-B14F-4D97-AF65-F5344CB8AC3E}">
        <p14:creationId xmlns:p14="http://schemas.microsoft.com/office/powerpoint/2010/main" val="110739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Costruire insieme un progetto : il contratto tra operatore e utente</a:t>
            </a:r>
          </a:p>
        </p:txBody>
      </p:sp>
      <p:sp>
        <p:nvSpPr>
          <p:cNvPr id="4" name="Segnaposto contenuto 2"/>
          <p:cNvSpPr>
            <a:spLocks noGrp="1"/>
          </p:cNvSpPr>
          <p:nvPr>
            <p:ph idx="4294967295"/>
          </p:nvPr>
        </p:nvSpPr>
        <p:spPr>
          <a:xfrm>
            <a:off x="3722254" y="2047924"/>
            <a:ext cx="7757257" cy="216667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2200" b="1" i="1" dirty="0"/>
              <a:t>“In servizio sociale il contratto è stato generalmente definito come un accordo tra cliente e operatore che definisce gli obiettivi della loro interazione e i processi attraverso cui questi obiettivi verranno raggiunti” 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9485747" y="4294535"/>
            <a:ext cx="1686282" cy="516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dirty="0" err="1"/>
              <a:t>Seabury</a:t>
            </a:r>
            <a:r>
              <a:rPr lang="it-IT" dirty="0"/>
              <a:t>, 1976</a:t>
            </a:r>
          </a:p>
        </p:txBody>
      </p:sp>
      <p:pic>
        <p:nvPicPr>
          <p:cNvPr id="6" name="Picture 2" descr="Quotes in a rounded speech bubble Free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512" y="4294535"/>
            <a:ext cx="550235" cy="55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1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Origini del concetto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574474" y="957583"/>
            <a:ext cx="8017164" cy="4695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dirty="0"/>
              <a:t>Agli albori della professione, ma assume un peso più rilevanti negli anni ‘60 e ‘70 in cui si da importanza a :</a:t>
            </a:r>
            <a:endParaRPr lang="it-IT" sz="3200" dirty="0"/>
          </a:p>
          <a:p>
            <a:pPr lvl="0">
              <a:lnSpc>
                <a:spcPct val="150000"/>
              </a:lnSpc>
            </a:pPr>
            <a:r>
              <a:rPr lang="it-IT" sz="3200" dirty="0"/>
              <a:t>Natura intenzionale dell’uomo (“</a:t>
            </a:r>
            <a:r>
              <a:rPr lang="it-IT" sz="3200" b="1" dirty="0">
                <a:solidFill>
                  <a:srgbClr val="40BAD2"/>
                </a:solidFill>
              </a:rPr>
              <a:t>progetto di vita</a:t>
            </a:r>
            <a:r>
              <a:rPr lang="it-IT" sz="3200" dirty="0"/>
              <a:t>”)</a:t>
            </a:r>
          </a:p>
          <a:p>
            <a:pPr lvl="0">
              <a:lnSpc>
                <a:spcPct val="150000"/>
              </a:lnSpc>
            </a:pPr>
            <a:r>
              <a:rPr lang="it-IT" sz="3200" dirty="0"/>
              <a:t>Processi mentali consci	        </a:t>
            </a:r>
            <a:r>
              <a:rPr lang="it-IT" sz="3200" b="1" dirty="0">
                <a:solidFill>
                  <a:srgbClr val="40BAD2"/>
                </a:solidFill>
              </a:rPr>
              <a:t>accoglienza</a:t>
            </a:r>
            <a:r>
              <a:rPr lang="it-IT" sz="3200" dirty="0"/>
              <a:t> </a:t>
            </a:r>
          </a:p>
          <a:p>
            <a:pPr lvl="0">
              <a:lnSpc>
                <a:spcPct val="150000"/>
              </a:lnSpc>
            </a:pPr>
            <a:r>
              <a:rPr lang="it-IT" sz="3200" dirty="0"/>
              <a:t>Risorse degli esseri umani          </a:t>
            </a:r>
            <a:r>
              <a:rPr lang="it-IT" sz="3200" b="1" dirty="0">
                <a:solidFill>
                  <a:srgbClr val="40BAD2"/>
                </a:solidFill>
              </a:rPr>
              <a:t>promozione delle competenze</a:t>
            </a:r>
          </a:p>
          <a:p>
            <a:pPr lvl="0">
              <a:lnSpc>
                <a:spcPct val="150000"/>
              </a:lnSpc>
            </a:pPr>
            <a:r>
              <a:rPr lang="it-IT" sz="3200" dirty="0"/>
              <a:t>Persone come capaci di assumersi le responsabilità 	</a:t>
            </a:r>
            <a:r>
              <a:rPr lang="it-IT" sz="3200" b="1" dirty="0">
                <a:solidFill>
                  <a:srgbClr val="40BAD2"/>
                </a:solidFill>
              </a:rPr>
              <a:t>autodeterminazione</a:t>
            </a:r>
          </a:p>
        </p:txBody>
      </p:sp>
      <p:sp>
        <p:nvSpPr>
          <p:cNvPr id="5" name="Freccia in giù 4"/>
          <p:cNvSpPr/>
          <p:nvPr/>
        </p:nvSpPr>
        <p:spPr>
          <a:xfrm rot="16200000">
            <a:off x="7326295" y="2619098"/>
            <a:ext cx="288000" cy="50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 rot="16200000">
            <a:off x="7691056" y="3316428"/>
            <a:ext cx="288000" cy="50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 rot="16200000">
            <a:off x="3987349" y="5080589"/>
            <a:ext cx="288000" cy="50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299307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TM03457475[[fn=Cornice]]</Template>
  <TotalTime>159</TotalTime>
  <Words>1135</Words>
  <Application>Microsoft Macintosh PowerPoint</Application>
  <PresentationFormat>Personalizzato</PresentationFormat>
  <Paragraphs>153</Paragraphs>
  <Slides>18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Cornice</vt:lpstr>
      <vt:lpstr>Progettare e attuare in modo collaborativo l’intervento</vt:lpstr>
      <vt:lpstr>Dalla valutazione al progetto:  Disegnare l’intervento in un percorso per prove ed errori </vt:lpstr>
      <vt:lpstr>Gli ingredienti di un piano di lavoro: quali interventi?</vt:lpstr>
      <vt:lpstr>Supportare e sviluppare reti</vt:lpstr>
      <vt:lpstr>Interventi di auto-mutuo-aiuto</vt:lpstr>
      <vt:lpstr>Presentazione di PowerPoint</vt:lpstr>
      <vt:lpstr>Interventi di advocacy e la politicy practice</vt:lpstr>
      <vt:lpstr>Costruire insieme un progetto : il contratto tra operatore e utente</vt:lpstr>
      <vt:lpstr>Origini del concetto</vt:lpstr>
      <vt:lpstr>Caratteristiche distintive di un lavoro basato sul contratto</vt:lpstr>
      <vt:lpstr>Il contratto dagli viene visto come funzionale a:</vt:lpstr>
      <vt:lpstr>Nodi critici</vt:lpstr>
      <vt:lpstr>Processo di attuazione del progetto  1/2</vt:lpstr>
      <vt:lpstr>Processo di attuazione del progetto  2/2</vt:lpstr>
      <vt:lpstr>Intervento</vt:lpstr>
      <vt:lpstr>Conclusione del percorso   (nell’intervento)</vt:lpstr>
      <vt:lpstr>Il coinvolgimento emotivo  (uso di sé nella relazione)</vt:lpstr>
      <vt:lpstr>La progettazione condivisa</vt:lpstr>
    </vt:vector>
  </TitlesOfParts>
  <Company>Fincantieri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Progettare e attuare in modo collaborativo l’intervento</dc:title>
  <dc:creator>Grillo Alessandro</dc:creator>
  <cp:lastModifiedBy>Famiglia gui</cp:lastModifiedBy>
  <cp:revision>37</cp:revision>
  <dcterms:created xsi:type="dcterms:W3CDTF">2020-03-18T15:01:51Z</dcterms:created>
  <dcterms:modified xsi:type="dcterms:W3CDTF">2020-03-31T18:12:45Z</dcterms:modified>
</cp:coreProperties>
</file>