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30" r:id="rId2"/>
    <p:sldId id="431" r:id="rId3"/>
    <p:sldId id="432" r:id="rId4"/>
    <p:sldId id="433" r:id="rId5"/>
    <p:sldId id="434" r:id="rId6"/>
    <p:sldId id="426" r:id="rId7"/>
    <p:sldId id="427" r:id="rId8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3300"/>
    <a:srgbClr val="FFFF66"/>
    <a:srgbClr val="9999FF"/>
    <a:srgbClr val="CC0000"/>
    <a:srgbClr val="FFFF99"/>
    <a:srgbClr val="003399"/>
    <a:srgbClr val="FF9966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2.pn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992381" y="332656"/>
            <a:ext cx="774571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smtClean="0">
                <a:solidFill>
                  <a:srgbClr val="FF0000"/>
                </a:solidFill>
              </a:rPr>
              <a:t>Archi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10" y="908720"/>
            <a:ext cx="5074313" cy="331733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7504" y="4437112"/>
            <a:ext cx="8964488" cy="2246769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222222"/>
                </a:solidFill>
                <a:latin typeface="Perpetua" panose="02020502060401020303" pitchFamily="18" charset="0"/>
              </a:rPr>
              <a:t>IMPERATORI CAESARI </a:t>
            </a:r>
            <a:r>
              <a:rPr lang="it-IT" sz="1400" b="1" dirty="0" smtClean="0">
                <a:solidFill>
                  <a:srgbClr val="222222"/>
                </a:solidFill>
                <a:latin typeface="Perpetua" panose="02020502060401020303" pitchFamily="18" charset="0"/>
              </a:rPr>
              <a:t>AVRELIO </a:t>
            </a:r>
            <a:r>
              <a:rPr lang="it-IT" sz="1400" b="1" dirty="0">
                <a:solidFill>
                  <a:srgbClr val="222222"/>
                </a:solidFill>
                <a:latin typeface="Perpetua" panose="02020502060401020303" pitchFamily="18" charset="0"/>
              </a:rPr>
              <a:t>MARCO ANTONINO PIO FELICI AVGVSTO PARTHICO MAXIMO BRITTANICO MAXIMO </a:t>
            </a:r>
            <a:r>
              <a:rPr lang="it-IT" sz="1400" b="1" dirty="0" err="1">
                <a:solidFill>
                  <a:srgbClr val="222222"/>
                </a:solidFill>
                <a:latin typeface="Perpetua" panose="02020502060401020303" pitchFamily="18" charset="0"/>
              </a:rPr>
              <a:t>MAXIMO</a:t>
            </a:r>
            <a:r>
              <a:rPr lang="it-IT" sz="1400" b="1" dirty="0">
                <a:solidFill>
                  <a:srgbClr val="222222"/>
                </a:solidFill>
                <a:latin typeface="Perpetua" panose="02020502060401020303" pitchFamily="18" charset="0"/>
              </a:rPr>
              <a:t> GERMANICO</a:t>
            </a:r>
            <a:r>
              <a:rPr lang="it-IT" sz="1400" dirty="0">
                <a:solidFill>
                  <a:srgbClr val="222222"/>
                </a:solidFill>
                <a:latin typeface="Perpetua" panose="02020502060401020303" pitchFamily="18" charset="0"/>
              </a:rPr>
              <a:t/>
            </a:r>
            <a:br>
              <a:rPr lang="it-IT" sz="1400" dirty="0">
                <a:solidFill>
                  <a:srgbClr val="222222"/>
                </a:solidFill>
                <a:latin typeface="Perpetua" panose="02020502060401020303" pitchFamily="18" charset="0"/>
              </a:rPr>
            </a:br>
            <a:endParaRPr lang="it-IT" sz="1400" dirty="0">
              <a:solidFill>
                <a:srgbClr val="222222"/>
              </a:solidFill>
              <a:latin typeface="Perpetua" panose="02020502060401020303" pitchFamily="18" charset="0"/>
            </a:endParaRPr>
          </a:p>
          <a:p>
            <a:r>
              <a:rPr lang="it-IT" sz="1400" b="1" dirty="0">
                <a:solidFill>
                  <a:srgbClr val="222222"/>
                </a:solidFill>
                <a:latin typeface="Perpetua" panose="02020502060401020303" pitchFamily="18" charset="0"/>
              </a:rPr>
              <a:t>PONTIFICI MAXIMO TRIBVNITIA POTESTATE XX IMPERATORI IIII CONSVLI IIII PATRI PATRIAE PROCONSVLI ET IVLIAE AVGVSTAE PIAE FELICI MATRI</a:t>
            </a:r>
            <a:r>
              <a:rPr lang="it-IT" sz="1400" dirty="0">
                <a:solidFill>
                  <a:srgbClr val="222222"/>
                </a:solidFill>
                <a:latin typeface="Perpetua" panose="02020502060401020303" pitchFamily="18" charset="0"/>
              </a:rPr>
              <a:t/>
            </a:r>
            <a:br>
              <a:rPr lang="it-IT" sz="1400" dirty="0">
                <a:solidFill>
                  <a:srgbClr val="222222"/>
                </a:solidFill>
                <a:latin typeface="Perpetua" panose="02020502060401020303" pitchFamily="18" charset="0"/>
              </a:rPr>
            </a:br>
            <a:r>
              <a:rPr lang="it-IT" sz="1400" b="1" dirty="0">
                <a:solidFill>
                  <a:srgbClr val="222222"/>
                </a:solidFill>
                <a:latin typeface="Perpetua" panose="02020502060401020303" pitchFamily="18" charset="0"/>
              </a:rPr>
              <a:t>AVGVSTI ET CASTRORVM ET SENATVS ET PATRIAE RESPVBLICA VOLVBILITANORVM OB SINGVLAREM EIVS</a:t>
            </a:r>
            <a:r>
              <a:rPr lang="it-IT" sz="1400" dirty="0">
                <a:solidFill>
                  <a:srgbClr val="222222"/>
                </a:solidFill>
                <a:latin typeface="Perpetua" panose="02020502060401020303" pitchFamily="18" charset="0"/>
              </a:rPr>
              <a:t/>
            </a:r>
            <a:br>
              <a:rPr lang="it-IT" sz="1400" dirty="0">
                <a:solidFill>
                  <a:srgbClr val="222222"/>
                </a:solidFill>
                <a:latin typeface="Perpetua" panose="02020502060401020303" pitchFamily="18" charset="0"/>
              </a:rPr>
            </a:br>
            <a:r>
              <a:rPr lang="it-IT" sz="1400" b="1" dirty="0">
                <a:solidFill>
                  <a:srgbClr val="222222"/>
                </a:solidFill>
                <a:latin typeface="Perpetua" panose="02020502060401020303" pitchFamily="18" charset="0"/>
              </a:rPr>
              <a:t>ERGA VNIVERSOS ET NOVAM SVPRA OMNES PRINCIPES RETRO INDVLGENTIAM ARCVM</a:t>
            </a:r>
            <a:r>
              <a:rPr lang="it-IT" sz="1400" dirty="0">
                <a:solidFill>
                  <a:srgbClr val="222222"/>
                </a:solidFill>
                <a:latin typeface="Perpetua" panose="02020502060401020303" pitchFamily="18" charset="0"/>
              </a:rPr>
              <a:t/>
            </a:r>
            <a:br>
              <a:rPr lang="it-IT" sz="1400" dirty="0">
                <a:solidFill>
                  <a:srgbClr val="222222"/>
                </a:solidFill>
                <a:latin typeface="Perpetua" panose="02020502060401020303" pitchFamily="18" charset="0"/>
              </a:rPr>
            </a:br>
            <a:r>
              <a:rPr lang="it-IT" sz="1400" b="1" dirty="0">
                <a:solidFill>
                  <a:srgbClr val="222222"/>
                </a:solidFill>
                <a:latin typeface="Perpetua" panose="02020502060401020303" pitchFamily="18" charset="0"/>
              </a:rPr>
              <a:t>CVM SEIVGIBVS ET ORNAMENTIS OMNIBVS INCOHANTE ET DEDICANTE MARCO AVRELLIO</a:t>
            </a:r>
            <a:r>
              <a:rPr lang="it-IT" sz="1400" dirty="0">
                <a:solidFill>
                  <a:srgbClr val="222222"/>
                </a:solidFill>
                <a:latin typeface="Perpetua" panose="02020502060401020303" pitchFamily="18" charset="0"/>
              </a:rPr>
              <a:t/>
            </a:r>
            <a:br>
              <a:rPr lang="it-IT" sz="1400" dirty="0">
                <a:solidFill>
                  <a:srgbClr val="222222"/>
                </a:solidFill>
                <a:latin typeface="Perpetua" panose="02020502060401020303" pitchFamily="18" charset="0"/>
              </a:rPr>
            </a:br>
            <a:endParaRPr lang="it-IT" sz="1400" dirty="0">
              <a:solidFill>
                <a:srgbClr val="222222"/>
              </a:solidFill>
              <a:latin typeface="Perpetua" panose="02020502060401020303" pitchFamily="18" charset="0"/>
            </a:endParaRPr>
          </a:p>
          <a:p>
            <a:r>
              <a:rPr lang="it-IT" sz="1400" b="1" dirty="0">
                <a:solidFill>
                  <a:srgbClr val="222222"/>
                </a:solidFill>
                <a:latin typeface="Perpetua" panose="02020502060401020303" pitchFamily="18" charset="0"/>
              </a:rPr>
              <a:t>SEBASTENO PROCVRATORE AVGVSTI DEVOTISSIMO NVMINI EIVS UN SOLO FACIENDVM CVRAVIT</a:t>
            </a:r>
            <a:endParaRPr lang="it-IT" sz="1400" dirty="0">
              <a:latin typeface="Perpetua" panose="02020502060401020303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86536"/>
      </p:ext>
    </p:extLst>
  </p:cSld>
  <p:clrMapOvr>
    <a:masterClrMapping/>
  </p:clrMapOvr>
  <p:transition advTm="10609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165235" y="332656"/>
            <a:ext cx="2428871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smtClean="0">
                <a:solidFill>
                  <a:srgbClr val="FF0000"/>
                </a:solidFill>
              </a:rPr>
              <a:t>Edifici da spettacolo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5125"/>
            <a:ext cx="3803915" cy="28529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4139952" cy="268599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91" y="4005064"/>
            <a:ext cx="4015557" cy="267844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19342"/>
      </p:ext>
    </p:extLst>
  </p:cSld>
  <p:clrMapOvr>
    <a:masterClrMapping/>
  </p:clrMapOvr>
  <p:transition advTm="11595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5940152" y="76015"/>
            <a:ext cx="2198039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smtClean="0">
                <a:solidFill>
                  <a:srgbClr val="FF0000"/>
                </a:solidFill>
              </a:rPr>
              <a:t>Impianti produttivi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928"/>
            <a:ext cx="4392488" cy="341020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54" y="3432001"/>
            <a:ext cx="4514850" cy="33813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4359240" cy="29523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42" y="676170"/>
            <a:ext cx="3540621" cy="266083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431"/>
      </p:ext>
    </p:extLst>
  </p:cSld>
  <p:clrMapOvr>
    <a:masterClrMapping/>
  </p:clrMapOvr>
  <p:transition advTm="4339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231269" y="260648"/>
            <a:ext cx="2565639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smtClean="0">
                <a:solidFill>
                  <a:srgbClr val="FF0000"/>
                </a:solidFill>
              </a:rPr>
              <a:t>Tomba della Cristiana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1" y="1268760"/>
            <a:ext cx="8903315" cy="417646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2020"/>
      </p:ext>
    </p:extLst>
  </p:cSld>
  <p:clrMapOvr>
    <a:masterClrMapping/>
  </p:clrMapOvr>
  <p:transition advTm="6326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671551" y="44624"/>
            <a:ext cx="1685078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it-IT" altLang="it-IT" b="1" dirty="0" smtClean="0">
                <a:solidFill>
                  <a:srgbClr val="FF0000"/>
                </a:solidFill>
              </a:rPr>
              <a:t>Arti figurative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" y="34807"/>
            <a:ext cx="1933276" cy="28308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06" y="196255"/>
            <a:ext cx="2161662" cy="28406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1" y="5070894"/>
            <a:ext cx="2836680" cy="17729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1" y="2924944"/>
            <a:ext cx="2764512" cy="20733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05" y="507408"/>
            <a:ext cx="3144356" cy="235826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80" y="3130352"/>
            <a:ext cx="5485588" cy="340950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45934"/>
      </p:ext>
    </p:extLst>
  </p:cSld>
  <p:clrMapOvr>
    <a:masterClrMapping/>
  </p:clrMapOvr>
  <p:transition advTm="24304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178457" y="3501008"/>
            <a:ext cx="27145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b="1" dirty="0">
                <a:solidFill>
                  <a:srgbClr val="FF0000"/>
                </a:solidFill>
              </a:rPr>
              <a:t>Le province </a:t>
            </a:r>
            <a:r>
              <a:rPr lang="it-IT" altLang="it-IT" b="1" dirty="0" smtClean="0">
                <a:solidFill>
                  <a:srgbClr val="FF0000"/>
                </a:solidFill>
              </a:rPr>
              <a:t>africane:</a:t>
            </a:r>
          </a:p>
          <a:p>
            <a:r>
              <a:rPr lang="it-IT" altLang="it-IT" b="1" i="1" dirty="0" smtClean="0">
                <a:solidFill>
                  <a:srgbClr val="FF0000"/>
                </a:solidFill>
              </a:rPr>
              <a:t>Africa</a:t>
            </a:r>
            <a:r>
              <a:rPr lang="it-IT" altLang="it-IT" b="1" dirty="0" smtClean="0">
                <a:solidFill>
                  <a:srgbClr val="FF0000"/>
                </a:solidFill>
              </a:rPr>
              <a:t> </a:t>
            </a:r>
            <a:r>
              <a:rPr lang="it-IT" altLang="it-IT" b="1" dirty="0">
                <a:solidFill>
                  <a:srgbClr val="FF0000"/>
                </a:solidFill>
              </a:rPr>
              <a:t>e </a:t>
            </a:r>
            <a:r>
              <a:rPr lang="it-IT" altLang="it-IT" b="1" i="1" dirty="0">
                <a:solidFill>
                  <a:srgbClr val="FF0000"/>
                </a:solidFill>
              </a:rPr>
              <a:t>Numidia</a:t>
            </a:r>
          </a:p>
        </p:txBody>
      </p:sp>
      <p:pic>
        <p:nvPicPr>
          <p:cNvPr id="3075" name="Picture 3" descr="ImpA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164062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artaAf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5549"/>
            <a:ext cx="5760764" cy="358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484438" y="5445125"/>
            <a:ext cx="215900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 flipV="1">
            <a:off x="1331913" y="5445125"/>
            <a:ext cx="1152525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03459"/>
      </p:ext>
    </p:extLst>
  </p:cSld>
  <p:clrMapOvr>
    <a:masterClrMapping/>
  </p:clrMapOvr>
  <p:transition advTm="20672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172_173 - impero di Dioclezi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989187" cy="510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2047"/>
      </p:ext>
    </p:extLst>
  </p:cSld>
  <p:clrMapOvr>
    <a:masterClrMapping/>
  </p:clrMapOvr>
  <p:transition advTm="1293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3964</TotalTime>
  <Words>32</Words>
  <Application>Microsoft Office PowerPoint</Application>
  <PresentationFormat>Presentazione su schermo (4:3)</PresentationFormat>
  <Paragraphs>10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Arial</vt:lpstr>
      <vt:lpstr>Perpetua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244</cp:revision>
  <dcterms:created xsi:type="dcterms:W3CDTF">2003-04-12T20:51:41Z</dcterms:created>
  <dcterms:modified xsi:type="dcterms:W3CDTF">2020-04-01T10:13:52Z</dcterms:modified>
</cp:coreProperties>
</file>