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62" r:id="rId2"/>
    <p:sldId id="276" r:id="rId3"/>
    <p:sldId id="263" r:id="rId4"/>
    <p:sldId id="264" r:id="rId5"/>
    <p:sldId id="269" r:id="rId6"/>
    <p:sldId id="382" r:id="rId7"/>
    <p:sldId id="270" r:id="rId8"/>
    <p:sldId id="265" r:id="rId9"/>
    <p:sldId id="275" r:id="rId10"/>
    <p:sldId id="271" r:id="rId11"/>
    <p:sldId id="266" r:id="rId12"/>
    <p:sldId id="267" r:id="rId13"/>
    <p:sldId id="268" r:id="rId14"/>
    <p:sldId id="273" r:id="rId15"/>
    <p:sldId id="274" r:id="rId16"/>
    <p:sldId id="283" r:id="rId17"/>
    <p:sldId id="282" r:id="rId18"/>
    <p:sldId id="290" r:id="rId19"/>
    <p:sldId id="284" r:id="rId20"/>
    <p:sldId id="285" r:id="rId21"/>
    <p:sldId id="286" r:id="rId22"/>
    <p:sldId id="287" r:id="rId23"/>
    <p:sldId id="308" r:id="rId24"/>
    <p:sldId id="288" r:id="rId25"/>
    <p:sldId id="298" r:id="rId26"/>
    <p:sldId id="307" r:id="rId27"/>
    <p:sldId id="291" r:id="rId28"/>
    <p:sldId id="292" r:id="rId29"/>
    <p:sldId id="296" r:id="rId30"/>
    <p:sldId id="297" r:id="rId31"/>
    <p:sldId id="381" r:id="rId32"/>
    <p:sldId id="312" r:id="rId33"/>
    <p:sldId id="299" r:id="rId34"/>
    <p:sldId id="310" r:id="rId35"/>
    <p:sldId id="311" r:id="rId36"/>
    <p:sldId id="309" r:id="rId37"/>
    <p:sldId id="302" r:id="rId38"/>
    <p:sldId id="390" r:id="rId39"/>
    <p:sldId id="304" r:id="rId40"/>
    <p:sldId id="305" r:id="rId41"/>
    <p:sldId id="306" r:id="rId42"/>
    <p:sldId id="313" r:id="rId43"/>
    <p:sldId id="314" r:id="rId44"/>
    <p:sldId id="318" r:id="rId45"/>
    <p:sldId id="320" r:id="rId46"/>
    <p:sldId id="316" r:id="rId47"/>
    <p:sldId id="317" r:id="rId48"/>
    <p:sldId id="319" r:id="rId49"/>
    <p:sldId id="322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56" r:id="rId60"/>
    <p:sldId id="358" r:id="rId61"/>
    <p:sldId id="359" r:id="rId62"/>
    <p:sldId id="360" r:id="rId63"/>
    <p:sldId id="361" r:id="rId64"/>
    <p:sldId id="362" r:id="rId65"/>
    <p:sldId id="363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64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280" r:id="rId83"/>
    <p:sldId id="281" r:id="rId84"/>
    <p:sldId id="389" r:id="rId85"/>
    <p:sldId id="295" r:id="rId86"/>
    <p:sldId id="385" r:id="rId87"/>
    <p:sldId id="386" r:id="rId88"/>
    <p:sldId id="388" r:id="rId89"/>
    <p:sldId id="387" r:id="rId90"/>
  </p:sldIdLst>
  <p:sldSz cx="9144000" cy="5143500" type="screen16x9"/>
  <p:notesSz cx="6858000" cy="9144000"/>
  <p:defaultTextStyle>
    <a:defPPr>
      <a:defRPr lang="en-US"/>
    </a:defPPr>
    <a:lvl1pPr algn="l" defTabSz="8747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36563" indent="20638" algn="l" defTabSz="8747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874713" indent="39688" algn="l" defTabSz="8747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312863" indent="58738" algn="l" defTabSz="8747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751013" indent="77788" algn="l" defTabSz="8747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6405" autoAdjust="0"/>
  </p:normalViewPr>
  <p:slideViewPr>
    <p:cSldViewPr snapToGrid="0">
      <p:cViewPr varScale="1">
        <p:scale>
          <a:sx n="84" d="100"/>
          <a:sy n="84" d="100"/>
        </p:scale>
        <p:origin x="184" y="27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7590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7590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D6E09E-88C5-4311-9C08-D280060861F8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7590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7590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37BC9D-229C-4E16-88B3-5317A0F6A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47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563" algn="l" defTabSz="8747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713" algn="l" defTabSz="8747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2863" algn="l" defTabSz="8747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51013" algn="l" defTabSz="8747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9759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7711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5663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503615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  <a:defRPr/>
            </a:pPr>
            <a:fld id="{EA53239E-47C1-490C-8ED4-8607BCD705E6}" type="slidenum">
              <a:rPr lang="en-US" smtClean="0"/>
              <a:pPr defTabSz="874713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  <a:defRPr/>
            </a:pPr>
            <a:fld id="{0082BD1E-C13E-4380-B090-803AAD4F26DC}" type="slidenum">
              <a:rPr lang="en-US" smtClean="0"/>
              <a:pPr defTabSz="874713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0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8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2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8988E-C503-44A5-877C-0BE5E639CD4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952" indent="0" algn="ctr">
              <a:buNone/>
              <a:defRPr sz="2000"/>
            </a:lvl2pPr>
            <a:lvl3pPr marL="875904" indent="0" algn="ctr">
              <a:buNone/>
              <a:defRPr sz="1700"/>
            </a:lvl3pPr>
            <a:lvl4pPr marL="1313856" indent="0" algn="ctr">
              <a:buNone/>
              <a:defRPr sz="1500"/>
            </a:lvl4pPr>
            <a:lvl5pPr marL="1751807" indent="0" algn="ctr">
              <a:buNone/>
              <a:defRPr sz="1500"/>
            </a:lvl5pPr>
            <a:lvl6pPr marL="2189759" indent="0" algn="ctr">
              <a:buNone/>
              <a:defRPr sz="1500"/>
            </a:lvl6pPr>
            <a:lvl7pPr marL="2627711" indent="0" algn="ctr">
              <a:buNone/>
              <a:defRPr sz="1500"/>
            </a:lvl7pPr>
            <a:lvl8pPr marL="3065663" indent="0" algn="ctr">
              <a:buNone/>
              <a:defRPr sz="1500"/>
            </a:lvl8pPr>
            <a:lvl9pPr marL="350361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239-7869-421B-A389-B88CF0935868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5200"/>
            <a:ext cx="20574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B821F-D0C7-4922-BA90-13E7805D0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C4D6F-812F-494C-8BA2-F1816994F00A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93354-31E1-4CCF-B784-697AD898E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37952" indent="0">
              <a:buNone/>
              <a:defRPr sz="2700"/>
            </a:lvl2pPr>
            <a:lvl3pPr marL="875904" indent="0">
              <a:buNone/>
              <a:defRPr sz="2300"/>
            </a:lvl3pPr>
            <a:lvl4pPr marL="1313856" indent="0">
              <a:buNone/>
              <a:defRPr sz="2000"/>
            </a:lvl4pPr>
            <a:lvl5pPr marL="1751807" indent="0">
              <a:buNone/>
              <a:defRPr sz="2000"/>
            </a:lvl5pPr>
            <a:lvl6pPr marL="2189759" indent="0">
              <a:buNone/>
              <a:defRPr sz="2000"/>
            </a:lvl6pPr>
            <a:lvl7pPr marL="2627711" indent="0">
              <a:buNone/>
              <a:defRPr sz="2000"/>
            </a:lvl7pPr>
            <a:lvl8pPr marL="3065663" indent="0">
              <a:buNone/>
              <a:defRPr sz="2000"/>
            </a:lvl8pPr>
            <a:lvl9pPr marL="35036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559FE-3332-4B70-A290-CC47CAA5E874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98AB5-BA30-4D8F-A55D-A23F44F85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8B0F-C5AF-4DDA-BA96-8C5A29ED5064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7D83-8E3E-466D-832C-6D631A8EA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954EF-33B2-438E-913C-A08FDE4CE62A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18AC-CC1E-4892-BF69-BA018350B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0783-85AF-416C-BD24-C91C288158AD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7C674-4A85-42B3-A3CD-E7BEEE1F5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1" cy="2139553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1" cy="11251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79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75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38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8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7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77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6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8855-B4F6-445E-9269-5D743CBB71F1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EBB2-D44B-4E07-AFD4-3ACB27C92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58A3-7114-4B42-AA96-6862C71D2035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00D6-6A01-4918-BBC8-70355DE69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7"/>
          <p:cNvSpPr txBox="1"/>
          <p:nvPr userDrawn="1"/>
        </p:nvSpPr>
        <p:spPr>
          <a:xfrm>
            <a:off x="4452938" y="1371600"/>
            <a:ext cx="4362450" cy="1709738"/>
          </a:xfrm>
          <a:prstGeom prst="rect">
            <a:avLst/>
          </a:prstGeom>
          <a:noFill/>
        </p:spPr>
        <p:txBody>
          <a:bodyPr lIns="87579" tIns="43790" rIns="87579" bIns="43790">
            <a:spAutoFit/>
          </a:bodyPr>
          <a:lstStyle/>
          <a:p>
            <a:pPr marL="218976" indent="-218976" defTabSz="875904" fontAlgn="auto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Acute hypotension</a:t>
            </a:r>
          </a:p>
          <a:p>
            <a:pPr marL="218976" indent="-218976" defTabSz="875904" fontAlgn="auto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Lower back or abdominal pain </a:t>
            </a:r>
          </a:p>
          <a:p>
            <a:pPr marL="218976" indent="-218976" defTabSz="875904" fontAlgn="auto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Anuria</a:t>
            </a:r>
          </a:p>
          <a:p>
            <a:pPr marL="218976" indent="-218976" defTabSz="875904" fontAlgn="auto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Shock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18976" indent="-218976" defTabSz="875904" fontAlgn="auto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Pulsatile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mass</a:t>
            </a:r>
          </a:p>
        </p:txBody>
      </p:sp>
      <p:sp>
        <p:nvSpPr>
          <p:cNvPr id="6" name="CasellaDiTesto 8"/>
          <p:cNvSpPr txBox="1"/>
          <p:nvPr userDrawn="1"/>
        </p:nvSpPr>
        <p:spPr>
          <a:xfrm>
            <a:off x="638175" y="3773488"/>
            <a:ext cx="2411413" cy="457200"/>
          </a:xfrm>
          <a:prstGeom prst="rect">
            <a:avLst/>
          </a:prstGeom>
          <a:noFill/>
        </p:spPr>
        <p:txBody>
          <a:bodyPr lIns="87579" tIns="43790" rIns="87579" bIns="43790">
            <a:spAutoFit/>
          </a:bodyPr>
          <a:lstStyle/>
          <a:p>
            <a:pPr defTabSz="8759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Lazar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Davidovic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Marko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Dragas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Slobodan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Cvetkovic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et al. </a:t>
            </a:r>
          </a:p>
          <a:p>
            <a:pPr defTabSz="8759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Twenty Years of Experience in the Treatment of Spontaneous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Aorto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-venous Fistulas in a Developing Country.</a:t>
            </a:r>
          </a:p>
          <a:p>
            <a:pPr defTabSz="8759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World J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Surg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(2011); 35:1829-1834.</a:t>
            </a:r>
          </a:p>
        </p:txBody>
      </p:sp>
      <p:cxnSp>
        <p:nvCxnSpPr>
          <p:cNvPr id="7" name="Connettore 1 14"/>
          <p:cNvCxnSpPr/>
          <p:nvPr userDrawn="1"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638175" y="1371600"/>
            <a:ext cx="3579813" cy="2063750"/>
          </a:xfrm>
          <a:prstGeom prst="rect">
            <a:avLst/>
          </a:prstGeom>
        </p:spPr>
        <p:txBody>
          <a:bodyPr lIns="87579" tIns="43790" rIns="87579" bIns="4379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Venous hypertension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Increased cardiac output and heart failure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bruit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3384" y="89181"/>
            <a:ext cx="7886701" cy="442127"/>
          </a:xfrm>
        </p:spPr>
        <p:txBody>
          <a:bodyPr rtlCol="0">
            <a:noAutofit/>
          </a:bodyPr>
          <a:lstStyle>
            <a:lvl1pPr>
              <a:defRPr lang="en-US" sz="1400" spc="250">
                <a:solidFill>
                  <a:srgbClr val="FF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8651" y="1368028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03986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5979319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847B0-D618-4943-B0B2-9AABDD9AB1A0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E338-985A-4686-A43C-728E78910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1F316-95B1-4DFA-8D7B-DCD9D4D1F548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9FEA3-EA55-462A-A41E-5526E7611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483D4-6C91-4DBD-ABA3-F3DDC8791677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414C-D305-47AF-9C5B-A3925B4E9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794D-B533-4FCA-BAF9-795960A0DBEC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C380-E3A8-4936-B54B-7E1F381EF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579" tIns="43790" rIns="87579" bIns="43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579" tIns="43790" rIns="87579" bIns="43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l" defTabSz="875904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620B79-037C-45A4-8CB6-21807D253F0F}" type="datetimeFigureOut">
              <a:rPr lang="en-US"/>
              <a:pPr>
                <a:defRPr/>
              </a:pPr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ctr" defTabSz="875904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r" defTabSz="875904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6744D1-0F0B-4946-B741-2A7A20952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8425" y="106363"/>
            <a:ext cx="13493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 cstate="print"/>
          <a:srcRect t="7349" r="65449" b="-309"/>
          <a:stretch/>
        </p:blipFill>
        <p:spPr>
          <a:xfrm>
            <a:off x="0" y="4621204"/>
            <a:ext cx="1447799" cy="530759"/>
          </a:xfrm>
          <a:prstGeom prst="roundRect">
            <a:avLst>
              <a:gd name="adj" fmla="val 0"/>
            </a:avLst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7" cstate="print"/>
          <a:srcRect l="37078" t="54742" r="211" b="-307"/>
          <a:stretch/>
        </p:blipFill>
        <p:spPr>
          <a:xfrm>
            <a:off x="5248276" y="4767262"/>
            <a:ext cx="3895725" cy="376238"/>
          </a:xfrm>
          <a:prstGeom prst="round2DiagRect">
            <a:avLst>
              <a:gd name="adj1" fmla="val 0"/>
              <a:gd name="adj2" fmla="val 9002"/>
            </a:avLst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8747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747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2pPr>
      <a:lvl3pPr algn="l" defTabSz="8747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3pPr>
      <a:lvl4pPr algn="l" defTabSz="8747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4pPr>
      <a:lvl5pPr algn="l" defTabSz="8747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5pPr>
      <a:lvl6pPr marL="457200" algn="l" defTabSz="874713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6pPr>
      <a:lvl7pPr marL="914400" algn="l" defTabSz="874713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7pPr>
      <a:lvl8pPr marL="1371600" algn="l" defTabSz="874713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8pPr>
      <a:lvl9pPr marL="1828800" algn="l" defTabSz="874713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entury Gothic" pitchFamily="34" charset="0"/>
        </a:defRPr>
      </a:lvl9pPr>
    </p:titleStyle>
    <p:bodyStyle>
      <a:lvl1pPr marL="217488" indent="-217488" algn="l" defTabSz="874713" rtl="0" eaLnBrk="0" fontAlgn="base" hangingPunct="0">
        <a:lnSpc>
          <a:spcPct val="90000"/>
        </a:lnSpc>
        <a:spcBef>
          <a:spcPts val="963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55638" indent="-217488" algn="l" defTabSz="8747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788" indent="-217488" algn="l" defTabSz="8747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938" indent="-217488" algn="l" defTabSz="8747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970088" indent="-217488" algn="l" defTabSz="8747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735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687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639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22591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952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904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56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807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759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7711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663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615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wmf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pn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25.jpe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oleObject" Target="../embeddings/oleObject7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5.png"/><Relationship Id="rId4" Type="http://schemas.openxmlformats.org/officeDocument/2006/relationships/image" Target="../media/image5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9.png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emf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25.jpe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jpeg"/><Relationship Id="rId7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5.jpeg"/><Relationship Id="rId9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4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7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1103313"/>
            <a:ext cx="7842250" cy="32623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b="1">
                <a:solidFill>
                  <a:srgbClr val="FF0000"/>
                </a:solidFill>
              </a:rPr>
              <a:t>Lezioni di CHIRURGIA VASCOLARE</a:t>
            </a:r>
          </a:p>
          <a:p>
            <a:pPr algn="ctr" eaLnBrk="1" hangingPunct="1">
              <a:buFont typeface="Arial" charset="0"/>
              <a:buNone/>
            </a:pPr>
            <a:r>
              <a:rPr lang="it-IT" b="1">
                <a:solidFill>
                  <a:srgbClr val="FF0000"/>
                </a:solidFill>
              </a:rPr>
              <a:t>Anno Accademico 2019-2020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>
              <a:buFont typeface="Arial" charset="0"/>
              <a:buNone/>
            </a:pPr>
            <a:r>
              <a:rPr lang="it-IT"/>
              <a:t>ANEURISMA DELL’AORTA ADDOMINALE E TORACICA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>
              <a:buFont typeface="Arial" charset="0"/>
              <a:buNone/>
            </a:pPr>
            <a:r>
              <a:rPr lang="it-IT"/>
              <a:t>Prof. Sandro Lepidi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MORFOLOGIA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10" name="Picture 3" descr="I:\ARCHIVIO FOTOGRAFICO 2010\AORTA ADDOMINALE\ANEURISMI AORTICI\OPEN\ELEZIONE\AAA+istologico\Businaro Antonio\Intraoperatorio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5" y="1138238"/>
            <a:ext cx="25892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grpSp>
        <p:nvGrpSpPr>
          <p:cNvPr id="2" name="Gruppo 13"/>
          <p:cNvGrpSpPr>
            <a:grpSpLocks/>
          </p:cNvGrpSpPr>
          <p:nvPr/>
        </p:nvGrpSpPr>
        <p:grpSpPr bwMode="auto">
          <a:xfrm>
            <a:off x="5672138" y="1138238"/>
            <a:ext cx="1946275" cy="3451225"/>
            <a:chOff x="6302784" y="1556792"/>
            <a:chExt cx="2593074" cy="4602927"/>
          </a:xfrm>
        </p:grpSpPr>
        <p:pic>
          <p:nvPicPr>
            <p:cNvPr id="16" name="Picture 8" descr="I:\ARCHIVIO FOTOGRAFICO 2010\AORTA ADDOMINALE\ANEURISMI AORTICI\OPEN\ELEZIONE\Asimmetria destra\Intraoperatorio\1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5783" r="3824"/>
            <a:stretch/>
          </p:blipFill>
          <p:spPr bwMode="auto">
            <a:xfrm>
              <a:off x="6302784" y="1556792"/>
              <a:ext cx="2593074" cy="4602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7663" name="Gruppo 18"/>
            <p:cNvGrpSpPr>
              <a:grpSpLocks/>
            </p:cNvGrpSpPr>
            <p:nvPr/>
          </p:nvGrpSpPr>
          <p:grpSpPr bwMode="auto">
            <a:xfrm>
              <a:off x="6362384" y="2132856"/>
              <a:ext cx="1648910" cy="3166280"/>
              <a:chOff x="6362384" y="2142699"/>
              <a:chExt cx="1648910" cy="3166280"/>
            </a:xfrm>
          </p:grpSpPr>
          <p:sp>
            <p:nvSpPr>
              <p:cNvPr id="20" name="Figura a mano libera 19"/>
              <p:cNvSpPr/>
              <p:nvPr/>
            </p:nvSpPr>
            <p:spPr>
              <a:xfrm>
                <a:off x="7711419" y="5077054"/>
                <a:ext cx="162860" cy="150325"/>
              </a:xfrm>
              <a:custGeom>
                <a:avLst/>
                <a:gdLst>
                  <a:gd name="connsiteX0" fmla="*/ 0 w 163773"/>
                  <a:gd name="connsiteY0" fmla="*/ 0 h 150126"/>
                  <a:gd name="connsiteX1" fmla="*/ 163773 w 163773"/>
                  <a:gd name="connsiteY1" fmla="*/ 150126 h 150126"/>
                  <a:gd name="connsiteX2" fmla="*/ 163773 w 163773"/>
                  <a:gd name="connsiteY2" fmla="*/ 150126 h 15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73" h="150126">
                    <a:moveTo>
                      <a:pt x="0" y="0"/>
                    </a:moveTo>
                    <a:lnTo>
                      <a:pt x="163773" y="150126"/>
                    </a:lnTo>
                    <a:lnTo>
                      <a:pt x="163773" y="150126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7590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1" name="Figura a mano libera 20"/>
              <p:cNvSpPr/>
              <p:nvPr/>
            </p:nvSpPr>
            <p:spPr>
              <a:xfrm>
                <a:off x="7138235" y="2142530"/>
                <a:ext cx="177666" cy="273126"/>
              </a:xfrm>
              <a:custGeom>
                <a:avLst/>
                <a:gdLst>
                  <a:gd name="connsiteX0" fmla="*/ 0 w 177421"/>
                  <a:gd name="connsiteY0" fmla="*/ 0 h 272955"/>
                  <a:gd name="connsiteX1" fmla="*/ 177421 w 177421"/>
                  <a:gd name="connsiteY1" fmla="*/ 272955 h 272955"/>
                  <a:gd name="connsiteX2" fmla="*/ 177421 w 177421"/>
                  <a:gd name="connsiteY2" fmla="*/ 272955 h 27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421" h="272955">
                    <a:moveTo>
                      <a:pt x="0" y="0"/>
                    </a:moveTo>
                    <a:lnTo>
                      <a:pt x="177421" y="272955"/>
                    </a:lnTo>
                    <a:lnTo>
                      <a:pt x="177421" y="27295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7590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2" name="Figura a mano libera 21"/>
              <p:cNvSpPr/>
              <p:nvPr/>
            </p:nvSpPr>
            <p:spPr>
              <a:xfrm>
                <a:off x="6687726" y="2237806"/>
                <a:ext cx="86717" cy="330293"/>
              </a:xfrm>
              <a:custGeom>
                <a:avLst/>
                <a:gdLst>
                  <a:gd name="connsiteX0" fmla="*/ 0 w 87952"/>
                  <a:gd name="connsiteY0" fmla="*/ 0 h 329801"/>
                  <a:gd name="connsiteX1" fmla="*/ 81887 w 87952"/>
                  <a:gd name="connsiteY1" fmla="*/ 313898 h 329801"/>
                  <a:gd name="connsiteX2" fmla="*/ 81887 w 87952"/>
                  <a:gd name="connsiteY2" fmla="*/ 286603 h 32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52" h="329801">
                    <a:moveTo>
                      <a:pt x="0" y="0"/>
                    </a:moveTo>
                    <a:cubicBezTo>
                      <a:pt x="34119" y="133065"/>
                      <a:pt x="68239" y="266131"/>
                      <a:pt x="81887" y="313898"/>
                    </a:cubicBezTo>
                    <a:cubicBezTo>
                      <a:pt x="95535" y="361665"/>
                      <a:pt x="81887" y="286603"/>
                      <a:pt x="81887" y="286603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7590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3" name="Figura a mano libera 22"/>
              <p:cNvSpPr/>
              <p:nvPr/>
            </p:nvSpPr>
            <p:spPr>
              <a:xfrm>
                <a:off x="7533754" y="2866633"/>
                <a:ext cx="478005" cy="2074916"/>
              </a:xfrm>
              <a:custGeom>
                <a:avLst/>
                <a:gdLst>
                  <a:gd name="connsiteX0" fmla="*/ 0 w 477729"/>
                  <a:gd name="connsiteY0" fmla="*/ 0 h 2074460"/>
                  <a:gd name="connsiteX1" fmla="*/ 395785 w 477729"/>
                  <a:gd name="connsiteY1" fmla="*/ 791570 h 2074460"/>
                  <a:gd name="connsiteX2" fmla="*/ 477672 w 477729"/>
                  <a:gd name="connsiteY2" fmla="*/ 1473958 h 2074460"/>
                  <a:gd name="connsiteX3" fmla="*/ 409433 w 477729"/>
                  <a:gd name="connsiteY3" fmla="*/ 1897039 h 2074460"/>
                  <a:gd name="connsiteX4" fmla="*/ 450376 w 477729"/>
                  <a:gd name="connsiteY4" fmla="*/ 2074460 h 2074460"/>
                  <a:gd name="connsiteX5" fmla="*/ 450376 w 477729"/>
                  <a:gd name="connsiteY5" fmla="*/ 2074460 h 207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7729" h="2074460">
                    <a:moveTo>
                      <a:pt x="0" y="0"/>
                    </a:moveTo>
                    <a:cubicBezTo>
                      <a:pt x="158086" y="272955"/>
                      <a:pt x="316173" y="545910"/>
                      <a:pt x="395785" y="791570"/>
                    </a:cubicBezTo>
                    <a:cubicBezTo>
                      <a:pt x="475397" y="1037230"/>
                      <a:pt x="475397" y="1289713"/>
                      <a:pt x="477672" y="1473958"/>
                    </a:cubicBezTo>
                    <a:cubicBezTo>
                      <a:pt x="479947" y="1658203"/>
                      <a:pt x="413982" y="1796955"/>
                      <a:pt x="409433" y="1897039"/>
                    </a:cubicBezTo>
                    <a:cubicBezTo>
                      <a:pt x="404884" y="1997123"/>
                      <a:pt x="450376" y="2074460"/>
                      <a:pt x="450376" y="2074460"/>
                    </a:cubicBezTo>
                    <a:lnTo>
                      <a:pt x="450376" y="207446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7590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4" name="Figura a mano libera 23"/>
              <p:cNvSpPr/>
              <p:nvPr/>
            </p:nvSpPr>
            <p:spPr>
              <a:xfrm>
                <a:off x="6362006" y="2824288"/>
                <a:ext cx="1197129" cy="2485665"/>
              </a:xfrm>
              <a:custGeom>
                <a:avLst/>
                <a:gdLst>
                  <a:gd name="connsiteX0" fmla="*/ 789043 w 1197082"/>
                  <a:gd name="connsiteY0" fmla="*/ 2483892 h 2483892"/>
                  <a:gd name="connsiteX1" fmla="*/ 952816 w 1197082"/>
                  <a:gd name="connsiteY1" fmla="*/ 2306471 h 2483892"/>
                  <a:gd name="connsiteX2" fmla="*/ 1089294 w 1197082"/>
                  <a:gd name="connsiteY2" fmla="*/ 2129050 h 2483892"/>
                  <a:gd name="connsiteX3" fmla="*/ 1184828 w 1197082"/>
                  <a:gd name="connsiteY3" fmla="*/ 1978925 h 2483892"/>
                  <a:gd name="connsiteX4" fmla="*/ 802691 w 1197082"/>
                  <a:gd name="connsiteY4" fmla="*/ 1965277 h 2483892"/>
                  <a:gd name="connsiteX5" fmla="*/ 447849 w 1197082"/>
                  <a:gd name="connsiteY5" fmla="*/ 1897038 h 2483892"/>
                  <a:gd name="connsiteX6" fmla="*/ 229485 w 1197082"/>
                  <a:gd name="connsiteY6" fmla="*/ 1733265 h 2483892"/>
                  <a:gd name="connsiteX7" fmla="*/ 38416 w 1197082"/>
                  <a:gd name="connsiteY7" fmla="*/ 1255594 h 2483892"/>
                  <a:gd name="connsiteX8" fmla="*/ 11120 w 1197082"/>
                  <a:gd name="connsiteY8" fmla="*/ 955343 h 2483892"/>
                  <a:gd name="connsiteX9" fmla="*/ 174894 w 1197082"/>
                  <a:gd name="connsiteY9" fmla="*/ 696035 h 2483892"/>
                  <a:gd name="connsiteX10" fmla="*/ 284076 w 1197082"/>
                  <a:gd name="connsiteY10" fmla="*/ 504967 h 2483892"/>
                  <a:gd name="connsiteX11" fmla="*/ 393258 w 1197082"/>
                  <a:gd name="connsiteY11" fmla="*/ 286603 h 2483892"/>
                  <a:gd name="connsiteX12" fmla="*/ 434201 w 1197082"/>
                  <a:gd name="connsiteY12" fmla="*/ 95534 h 2483892"/>
                  <a:gd name="connsiteX13" fmla="*/ 434201 w 1197082"/>
                  <a:gd name="connsiteY13" fmla="*/ 0 h 2483892"/>
                  <a:gd name="connsiteX14" fmla="*/ 434201 w 1197082"/>
                  <a:gd name="connsiteY14" fmla="*/ 0 h 248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7082" h="2483892">
                    <a:moveTo>
                      <a:pt x="789043" y="2483892"/>
                    </a:moveTo>
                    <a:cubicBezTo>
                      <a:pt x="845908" y="2424751"/>
                      <a:pt x="902774" y="2365611"/>
                      <a:pt x="952816" y="2306471"/>
                    </a:cubicBezTo>
                    <a:cubicBezTo>
                      <a:pt x="1002858" y="2247331"/>
                      <a:pt x="1050625" y="2183641"/>
                      <a:pt x="1089294" y="2129050"/>
                    </a:cubicBezTo>
                    <a:cubicBezTo>
                      <a:pt x="1127963" y="2074459"/>
                      <a:pt x="1232595" y="2006220"/>
                      <a:pt x="1184828" y="1978925"/>
                    </a:cubicBezTo>
                    <a:cubicBezTo>
                      <a:pt x="1137061" y="1951630"/>
                      <a:pt x="925521" y="1978925"/>
                      <a:pt x="802691" y="1965277"/>
                    </a:cubicBezTo>
                    <a:cubicBezTo>
                      <a:pt x="679861" y="1951629"/>
                      <a:pt x="543383" y="1935707"/>
                      <a:pt x="447849" y="1897038"/>
                    </a:cubicBezTo>
                    <a:cubicBezTo>
                      <a:pt x="352315" y="1858369"/>
                      <a:pt x="297724" y="1840172"/>
                      <a:pt x="229485" y="1733265"/>
                    </a:cubicBezTo>
                    <a:cubicBezTo>
                      <a:pt x="161246" y="1626358"/>
                      <a:pt x="74810" y="1385248"/>
                      <a:pt x="38416" y="1255594"/>
                    </a:cubicBezTo>
                    <a:cubicBezTo>
                      <a:pt x="2022" y="1125940"/>
                      <a:pt x="-11626" y="1048603"/>
                      <a:pt x="11120" y="955343"/>
                    </a:cubicBezTo>
                    <a:cubicBezTo>
                      <a:pt x="33866" y="862083"/>
                      <a:pt x="129401" y="771098"/>
                      <a:pt x="174894" y="696035"/>
                    </a:cubicBezTo>
                    <a:cubicBezTo>
                      <a:pt x="220387" y="620972"/>
                      <a:pt x="247682" y="573206"/>
                      <a:pt x="284076" y="504967"/>
                    </a:cubicBezTo>
                    <a:cubicBezTo>
                      <a:pt x="320470" y="436728"/>
                      <a:pt x="368237" y="354842"/>
                      <a:pt x="393258" y="286603"/>
                    </a:cubicBezTo>
                    <a:cubicBezTo>
                      <a:pt x="418279" y="218364"/>
                      <a:pt x="427377" y="143301"/>
                      <a:pt x="434201" y="95534"/>
                    </a:cubicBezTo>
                    <a:cubicBezTo>
                      <a:pt x="441025" y="47767"/>
                      <a:pt x="434201" y="0"/>
                      <a:pt x="434201" y="0"/>
                    </a:cubicBezTo>
                    <a:lnTo>
                      <a:pt x="434201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7590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sp>
        <p:nvSpPr>
          <p:cNvPr id="25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3629025"/>
            <a:ext cx="7842250" cy="625475"/>
          </a:xfrm>
        </p:spPr>
        <p:txBody>
          <a:bodyPr rtlCol="0">
            <a:normAutofit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i="1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26" name="Segnaposto contenuto 15"/>
          <p:cNvSpPr>
            <a:spLocks noGrp="1"/>
          </p:cNvSpPr>
          <p:nvPr>
            <p:ph sz="half" idx="1"/>
          </p:nvPr>
        </p:nvSpPr>
        <p:spPr>
          <a:xfrm>
            <a:off x="30163" y="1171575"/>
            <a:ext cx="1365250" cy="3778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err="1"/>
              <a:t>Fusiforme</a:t>
            </a:r>
            <a:endParaRPr lang="en-US" sz="1800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i="1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27" name="Segnaposto contenuto 15"/>
          <p:cNvSpPr>
            <a:spLocks noGrp="1"/>
          </p:cNvSpPr>
          <p:nvPr>
            <p:ph sz="half" idx="1"/>
          </p:nvPr>
        </p:nvSpPr>
        <p:spPr>
          <a:xfrm>
            <a:off x="4175125" y="1171575"/>
            <a:ext cx="1452563" cy="3794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err="1"/>
              <a:t>Sacciforme</a:t>
            </a:r>
            <a:endParaRPr lang="en-US" sz="1800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i="1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EZIOLOGIA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28681" name="Immagine 2"/>
          <p:cNvPicPr>
            <a:picLocks noChangeAspect="1"/>
          </p:cNvPicPr>
          <p:nvPr/>
        </p:nvPicPr>
        <p:blipFill>
          <a:blip r:embed="rId4" cstate="print"/>
          <a:srcRect l="31207" t="14281" r="16258" b="15753"/>
          <a:stretch>
            <a:fillRect/>
          </a:stretch>
        </p:blipFill>
        <p:spPr bwMode="auto">
          <a:xfrm>
            <a:off x="2165350" y="1046163"/>
            <a:ext cx="48196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3897313"/>
          </a:xfrm>
        </p:spPr>
        <p:txBody>
          <a:bodyPr rtlCol="0">
            <a:normAutofit lnSpcReduction="1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>
                <a:solidFill>
                  <a:srgbClr val="FF0000"/>
                </a:solidFill>
              </a:rPr>
              <a:t>EZIOLOGIA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Degenerativa (</a:t>
            </a:r>
            <a:r>
              <a:rPr lang="it-IT" i="1" dirty="0"/>
              <a:t>aterosclerosi</a:t>
            </a:r>
            <a:r>
              <a:rPr lang="it-IT" dirty="0"/>
              <a:t>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Infiammatoria (</a:t>
            </a:r>
            <a:r>
              <a:rPr lang="it-IT" i="1" dirty="0" err="1"/>
              <a:t>Takayasu</a:t>
            </a:r>
            <a:r>
              <a:rPr lang="it-IT" i="1" dirty="0"/>
              <a:t>, arterite </a:t>
            </a:r>
            <a:r>
              <a:rPr lang="it-IT" i="1" dirty="0" err="1"/>
              <a:t>gigantocellulare</a:t>
            </a:r>
            <a:r>
              <a:rPr lang="it-IT" dirty="0"/>
              <a:t>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Infettiva (</a:t>
            </a:r>
            <a:r>
              <a:rPr lang="it-IT" i="1" dirty="0"/>
              <a:t>micotica, tubercolare, sifilitica</a:t>
            </a:r>
            <a:r>
              <a:rPr lang="it-IT" dirty="0"/>
              <a:t>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Traumatica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Congenita</a:t>
            </a:r>
            <a:r>
              <a:rPr lang="en-US" dirty="0"/>
              <a:t> (</a:t>
            </a:r>
            <a:r>
              <a:rPr lang="it-IT" i="1" dirty="0" err="1"/>
              <a:t>Marfan</a:t>
            </a:r>
            <a:r>
              <a:rPr lang="it-IT" i="1" dirty="0"/>
              <a:t> </a:t>
            </a:r>
            <a:r>
              <a:rPr lang="it-IT" i="1" dirty="0" err="1"/>
              <a:t>syndrome</a:t>
            </a:r>
            <a:r>
              <a:rPr lang="it-IT" i="1" dirty="0"/>
              <a:t>, </a:t>
            </a:r>
            <a:r>
              <a:rPr lang="it-IT" i="1" dirty="0" err="1"/>
              <a:t>Loeys-Dietz</a:t>
            </a:r>
            <a:r>
              <a:rPr lang="it-IT" i="1" dirty="0"/>
              <a:t> </a:t>
            </a:r>
            <a:r>
              <a:rPr lang="it-IT" i="1" dirty="0" err="1"/>
              <a:t>syndrome</a:t>
            </a:r>
            <a:r>
              <a:rPr lang="it-IT" i="1" dirty="0"/>
              <a:t>, </a:t>
            </a:r>
            <a:r>
              <a:rPr lang="en-US" i="1" dirty="0"/>
              <a:t>Ehlers-</a:t>
            </a:r>
            <a:r>
              <a:rPr lang="en-US" i="1" dirty="0" err="1"/>
              <a:t>Danlos</a:t>
            </a:r>
            <a:r>
              <a:rPr lang="en-US" i="1" dirty="0"/>
              <a:t> vascular type - formerly type IV</a:t>
            </a:r>
            <a:r>
              <a:rPr lang="en-US" dirty="0"/>
              <a:t>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Aneurismi</a:t>
            </a:r>
            <a:r>
              <a:rPr lang="en-US" dirty="0"/>
              <a:t> </a:t>
            </a:r>
            <a:r>
              <a:rPr lang="en-US" dirty="0" err="1"/>
              <a:t>associati</a:t>
            </a:r>
            <a:r>
              <a:rPr lang="en-US" dirty="0"/>
              <a:t> a </a:t>
            </a:r>
            <a:r>
              <a:rPr lang="en-US" dirty="0" err="1"/>
              <a:t>dissezione</a:t>
            </a:r>
            <a:endParaRPr lang="en-US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38973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LOCALIZZAZIONE</a:t>
            </a: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30729" name="Immagin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75" y="1062038"/>
            <a:ext cx="73374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38973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FISIOPATOLOGIA</a:t>
            </a: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31753" name="Immagine 1"/>
          <p:cNvPicPr>
            <a:picLocks noChangeAspect="1"/>
          </p:cNvPicPr>
          <p:nvPr/>
        </p:nvPicPr>
        <p:blipFill>
          <a:blip r:embed="rId4" cstate="print"/>
          <a:srcRect l="815" t="54042" r="67920" b="23380"/>
          <a:stretch>
            <a:fillRect/>
          </a:stretch>
        </p:blipFill>
        <p:spPr bwMode="auto">
          <a:xfrm>
            <a:off x="985838" y="1311275"/>
            <a:ext cx="7183437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38973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PRESSURE FIELDS</a:t>
            </a: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32777" name="Picture 17"/>
          <p:cNvPicPr>
            <a:picLocks noChangeAspect="1" noChangeArrowheads="1"/>
          </p:cNvPicPr>
          <p:nvPr/>
        </p:nvPicPr>
        <p:blipFill>
          <a:blip r:embed="rId4" cstate="print"/>
          <a:srcRect l="2338"/>
          <a:stretch>
            <a:fillRect/>
          </a:stretch>
        </p:blipFill>
        <p:spPr bwMode="auto">
          <a:xfrm>
            <a:off x="754063" y="1114425"/>
            <a:ext cx="33940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0"/>
          <p:cNvPicPr>
            <a:picLocks noChangeAspect="1" noChangeArrowheads="1"/>
          </p:cNvPicPr>
          <p:nvPr/>
        </p:nvPicPr>
        <p:blipFill>
          <a:blip r:embed="rId5" cstate="print"/>
          <a:srcRect l="1099"/>
          <a:stretch>
            <a:fillRect/>
          </a:stretch>
        </p:blipFill>
        <p:spPr bwMode="auto">
          <a:xfrm>
            <a:off x="5149850" y="1120775"/>
            <a:ext cx="290353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Group 36"/>
          <p:cNvGraphicFramePr>
            <a:graphicFrameLocks noGrp="1"/>
          </p:cNvGraphicFramePr>
          <p:nvPr/>
        </p:nvGraphicFramePr>
        <p:xfrm>
          <a:off x="5819775" y="3592513"/>
          <a:ext cx="1504335" cy="1049338"/>
        </p:xfrm>
        <a:graphic>
          <a:graphicData uri="http://schemas.openxmlformats.org/drawingml/2006/table">
            <a:tbl>
              <a:tblPr/>
              <a:tblGrid>
                <a:gridCol w="104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 [cm]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2.0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 [cm]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997393"/>
              </p:ext>
            </p:extLst>
          </p:nvPr>
        </p:nvGraphicFramePr>
        <p:xfrm>
          <a:off x="1517650" y="3585947"/>
          <a:ext cx="1504335" cy="1049338"/>
        </p:xfrm>
        <a:graphic>
          <a:graphicData uri="http://schemas.openxmlformats.org/drawingml/2006/table">
            <a:tbl>
              <a:tblPr/>
              <a:tblGrid>
                <a:gridCol w="1041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 [cm]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2.0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 [cm]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8" name="Connettore 2 27"/>
          <p:cNvCxnSpPr/>
          <p:nvPr/>
        </p:nvCxnSpPr>
        <p:spPr>
          <a:xfrm flipV="1">
            <a:off x="763588" y="1225550"/>
            <a:ext cx="5127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755650" y="2241550"/>
            <a:ext cx="208756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803" name="CasellaDiTesto 30"/>
          <p:cNvSpPr txBox="1">
            <a:spLocks noChangeArrowheads="1"/>
          </p:cNvSpPr>
          <p:nvPr/>
        </p:nvSpPr>
        <p:spPr bwMode="auto">
          <a:xfrm>
            <a:off x="833438" y="754063"/>
            <a:ext cx="32226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entury Gothic" pitchFamily="34" charset="0"/>
              </a:rPr>
              <a:t>D</a:t>
            </a:r>
          </a:p>
        </p:txBody>
      </p:sp>
      <p:sp>
        <p:nvSpPr>
          <p:cNvPr id="32804" name="CasellaDiTesto 31"/>
          <p:cNvSpPr txBox="1">
            <a:spLocks noChangeArrowheads="1"/>
          </p:cNvSpPr>
          <p:nvPr/>
        </p:nvSpPr>
        <p:spPr bwMode="auto">
          <a:xfrm>
            <a:off x="1589088" y="1860550"/>
            <a:ext cx="3222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entury Gothic" pitchFamily="34" charset="0"/>
              </a:rPr>
              <a:t>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6510338" cy="3897313"/>
          </a:xfrm>
        </p:spPr>
        <p:txBody>
          <a:bodyPr rtlCol="0">
            <a:normAutofit fontScale="925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>
                <a:solidFill>
                  <a:srgbClr val="FF0000"/>
                </a:solidFill>
              </a:rPr>
              <a:t>CENNI STORICI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000" dirty="0"/>
              <a:t>Il 18 </a:t>
            </a:r>
            <a:r>
              <a:rPr lang="en-GB" sz="2000" dirty="0" err="1"/>
              <a:t>aprile</a:t>
            </a:r>
            <a:r>
              <a:rPr lang="en-GB" sz="2000" dirty="0"/>
              <a:t> 1955 </a:t>
            </a:r>
            <a:r>
              <a:rPr lang="en-GB" sz="2000" dirty="0" err="1"/>
              <a:t>all’età</a:t>
            </a:r>
            <a:r>
              <a:rPr lang="en-GB" sz="2000" dirty="0"/>
              <a:t> </a:t>
            </a:r>
            <a:r>
              <a:rPr lang="en-GB" sz="2000" dirty="0" err="1"/>
              <a:t>di</a:t>
            </a:r>
            <a:r>
              <a:rPr lang="en-GB" sz="2000" dirty="0"/>
              <a:t> 76 </a:t>
            </a:r>
            <a:r>
              <a:rPr lang="en-GB" sz="2000" dirty="0" err="1"/>
              <a:t>anni</a:t>
            </a:r>
            <a:r>
              <a:rPr lang="en-GB" sz="2000" dirty="0"/>
              <a:t> </a:t>
            </a:r>
            <a:r>
              <a:rPr lang="en-GB" sz="2000" dirty="0" err="1"/>
              <a:t>muore</a:t>
            </a:r>
            <a:r>
              <a:rPr lang="en-GB" sz="2000" dirty="0"/>
              <a:t> </a:t>
            </a:r>
            <a:r>
              <a:rPr lang="en-GB" sz="2000" dirty="0" err="1"/>
              <a:t>all’ospedale</a:t>
            </a:r>
            <a:r>
              <a:rPr lang="en-GB" sz="2000" dirty="0"/>
              <a:t> </a:t>
            </a:r>
            <a:r>
              <a:rPr lang="en-GB" sz="2000" dirty="0" err="1"/>
              <a:t>di</a:t>
            </a:r>
            <a:r>
              <a:rPr lang="en-GB" sz="2000" dirty="0"/>
              <a:t> Princeton Albert EINSTEIN per la </a:t>
            </a:r>
            <a:r>
              <a:rPr lang="en-GB" sz="2000" dirty="0" err="1"/>
              <a:t>rottura</a:t>
            </a:r>
            <a:r>
              <a:rPr lang="en-GB" sz="2000" dirty="0"/>
              <a:t> </a:t>
            </a:r>
            <a:r>
              <a:rPr lang="en-GB" sz="2000" dirty="0" err="1"/>
              <a:t>di</a:t>
            </a:r>
            <a:r>
              <a:rPr lang="en-GB" sz="2000" dirty="0"/>
              <a:t> un A.A.A , </a:t>
            </a:r>
            <a:r>
              <a:rPr lang="en-GB" sz="2000" dirty="0" err="1"/>
              <a:t>che</a:t>
            </a:r>
            <a:r>
              <a:rPr lang="en-GB" sz="2000" dirty="0"/>
              <a:t> 6 </a:t>
            </a:r>
            <a:r>
              <a:rPr lang="en-GB" sz="2000" dirty="0" err="1"/>
              <a:t>anni</a:t>
            </a:r>
            <a:r>
              <a:rPr lang="en-GB" sz="2000" dirty="0"/>
              <a:t> prima un </a:t>
            </a:r>
            <a:r>
              <a:rPr lang="en-GB" sz="2000" dirty="0" err="1"/>
              <a:t>chirurgo</a:t>
            </a:r>
            <a:r>
              <a:rPr lang="en-GB" sz="2000" dirty="0"/>
              <a:t> </a:t>
            </a:r>
            <a:r>
              <a:rPr lang="en-GB" sz="2000" dirty="0" err="1"/>
              <a:t>tedesco</a:t>
            </a:r>
            <a:r>
              <a:rPr lang="en-GB" sz="2000" dirty="0"/>
              <a:t> Rudolph NISSEN </a:t>
            </a:r>
            <a:r>
              <a:rPr lang="en-GB" sz="2000" dirty="0" err="1"/>
              <a:t>aveva</a:t>
            </a:r>
            <a:r>
              <a:rPr lang="en-GB" sz="2000" dirty="0"/>
              <a:t> </a:t>
            </a:r>
            <a:r>
              <a:rPr lang="en-GB" sz="2000" dirty="0" err="1"/>
              <a:t>operato</a:t>
            </a:r>
            <a:r>
              <a:rPr lang="en-GB" sz="2000" dirty="0"/>
              <a:t> al Brooklyn Jewish Hospital, </a:t>
            </a:r>
            <a:r>
              <a:rPr lang="en-GB" sz="2000" dirty="0" err="1"/>
              <a:t>eseguendo</a:t>
            </a:r>
            <a:r>
              <a:rPr lang="en-GB" sz="2000" dirty="0"/>
              <a:t> un </a:t>
            </a:r>
            <a:r>
              <a:rPr lang="en-GB" sz="2000" dirty="0" err="1"/>
              <a:t>bendaggio</a:t>
            </a:r>
            <a:r>
              <a:rPr lang="en-GB" sz="2000" dirty="0"/>
              <a:t> </a:t>
            </a:r>
            <a:r>
              <a:rPr lang="en-GB" sz="2000" dirty="0" err="1"/>
              <a:t>parziale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sacca</a:t>
            </a:r>
            <a:r>
              <a:rPr lang="en-GB" sz="2000" dirty="0"/>
              <a:t> </a:t>
            </a:r>
            <a:r>
              <a:rPr lang="en-GB" sz="2000" dirty="0" err="1"/>
              <a:t>aneurismatica</a:t>
            </a:r>
            <a:r>
              <a:rPr lang="en-GB" sz="2000" dirty="0"/>
              <a:t> con cellophane</a:t>
            </a: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/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000" dirty="0" err="1"/>
              <a:t>Sei</a:t>
            </a:r>
            <a:r>
              <a:rPr lang="en-GB" sz="2000" dirty="0"/>
              <a:t> </a:t>
            </a:r>
            <a:r>
              <a:rPr lang="en-GB" sz="2000" dirty="0" err="1"/>
              <a:t>giorni</a:t>
            </a:r>
            <a:r>
              <a:rPr lang="en-GB" sz="2000" dirty="0"/>
              <a:t> prima del </a:t>
            </a:r>
            <a:r>
              <a:rPr lang="en-GB" sz="2000" dirty="0" err="1"/>
              <a:t>decesso</a:t>
            </a:r>
            <a:r>
              <a:rPr lang="en-GB" sz="2000" dirty="0"/>
              <a:t> era </a:t>
            </a:r>
            <a:r>
              <a:rPr lang="en-GB" sz="2000" dirty="0" err="1"/>
              <a:t>iniziato</a:t>
            </a:r>
            <a:r>
              <a:rPr lang="en-GB" sz="2000" dirty="0"/>
              <a:t> </a:t>
            </a:r>
            <a:r>
              <a:rPr lang="en-GB" sz="2000" dirty="0" err="1"/>
              <a:t>il</a:t>
            </a:r>
            <a:r>
              <a:rPr lang="en-GB" sz="2000" dirty="0"/>
              <a:t> </a:t>
            </a:r>
            <a:r>
              <a:rPr lang="en-GB" sz="2000" dirty="0" err="1"/>
              <a:t>dolore</a:t>
            </a:r>
            <a:r>
              <a:rPr lang="en-GB" sz="2000" dirty="0"/>
              <a:t> 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  <a:r>
              <a:rPr lang="en-GB" sz="2000" dirty="0" err="1"/>
              <a:t>il</a:t>
            </a:r>
            <a:r>
              <a:rPr lang="en-GB" sz="2000" dirty="0"/>
              <a:t> </a:t>
            </a:r>
            <a:r>
              <a:rPr lang="en-GB" sz="2000" dirty="0" err="1"/>
              <a:t>dott</a:t>
            </a:r>
            <a:r>
              <a:rPr lang="en-GB" sz="2000" dirty="0"/>
              <a:t>. Frank Glenn del Cornell Medical </a:t>
            </a:r>
            <a:r>
              <a:rPr lang="en-GB" sz="2000" dirty="0" err="1"/>
              <a:t>Center</a:t>
            </a:r>
            <a:r>
              <a:rPr lang="en-GB" sz="2000" dirty="0"/>
              <a:t> </a:t>
            </a:r>
            <a:r>
              <a:rPr lang="en-GB" sz="2000" dirty="0" err="1"/>
              <a:t>di</a:t>
            </a:r>
            <a:r>
              <a:rPr lang="en-GB" sz="2000" dirty="0"/>
              <a:t> New York  </a:t>
            </a:r>
            <a:r>
              <a:rPr lang="en-GB" sz="2000" dirty="0" err="1"/>
              <a:t>gli</a:t>
            </a:r>
            <a:r>
              <a:rPr lang="en-GB" sz="2000" dirty="0"/>
              <a:t> </a:t>
            </a:r>
            <a:r>
              <a:rPr lang="en-GB" sz="2000" dirty="0" err="1"/>
              <a:t>aveva</a:t>
            </a:r>
            <a:r>
              <a:rPr lang="en-GB" sz="2000" dirty="0"/>
              <a:t> </a:t>
            </a:r>
            <a:r>
              <a:rPr lang="en-GB" sz="2000" dirty="0" err="1"/>
              <a:t>proposto</a:t>
            </a:r>
            <a:r>
              <a:rPr lang="en-GB" sz="2000" dirty="0"/>
              <a:t>  un </a:t>
            </a:r>
            <a:r>
              <a:rPr lang="en-GB" sz="2000" dirty="0" err="1"/>
              <a:t>intervento</a:t>
            </a:r>
            <a:r>
              <a:rPr lang="en-GB" sz="2000" dirty="0"/>
              <a:t>  </a:t>
            </a:r>
            <a:r>
              <a:rPr lang="en-GB" sz="2000" dirty="0" err="1"/>
              <a:t>di</a:t>
            </a:r>
            <a:r>
              <a:rPr lang="en-GB" sz="2000" dirty="0"/>
              <a:t> </a:t>
            </a:r>
            <a:r>
              <a:rPr lang="en-GB" sz="2000" dirty="0" err="1"/>
              <a:t>resezione</a:t>
            </a:r>
            <a:r>
              <a:rPr lang="en-GB" sz="2000" dirty="0"/>
              <a:t> </a:t>
            </a:r>
            <a:r>
              <a:rPr lang="en-GB" sz="2000" dirty="0" err="1"/>
              <a:t>dell’aneurisma</a:t>
            </a:r>
            <a:r>
              <a:rPr lang="en-GB" sz="2000" dirty="0"/>
              <a:t> e </a:t>
            </a:r>
            <a:r>
              <a:rPr lang="en-GB" sz="2000" dirty="0" err="1"/>
              <a:t>sostituzione</a:t>
            </a:r>
            <a:r>
              <a:rPr lang="en-GB" sz="2000" dirty="0"/>
              <a:t> del </a:t>
            </a:r>
            <a:r>
              <a:rPr lang="en-GB" sz="2000" dirty="0" err="1"/>
              <a:t>vaso</a:t>
            </a:r>
            <a:r>
              <a:rPr lang="en-GB" sz="2000" dirty="0"/>
              <a:t> con aorta </a:t>
            </a:r>
            <a:r>
              <a:rPr lang="en-GB" sz="2000" dirty="0" err="1"/>
              <a:t>prelevata</a:t>
            </a:r>
            <a:r>
              <a:rPr lang="en-GB" sz="2000" dirty="0"/>
              <a:t> </a:t>
            </a:r>
            <a:r>
              <a:rPr lang="en-GB" sz="2000" dirty="0" err="1"/>
              <a:t>da</a:t>
            </a:r>
            <a:r>
              <a:rPr lang="en-GB" sz="2000" dirty="0"/>
              <a:t> </a:t>
            </a:r>
            <a:r>
              <a:rPr lang="en-GB" sz="2000" dirty="0" err="1"/>
              <a:t>cadavere</a:t>
            </a:r>
            <a:r>
              <a:rPr lang="en-GB" sz="2000" dirty="0"/>
              <a:t>, ma EINSTEIN  </a:t>
            </a:r>
            <a:r>
              <a:rPr lang="en-GB" sz="2000" dirty="0" err="1"/>
              <a:t>rifiutò</a:t>
            </a:r>
            <a:r>
              <a:rPr lang="en-GB" sz="2000" dirty="0"/>
              <a:t>.</a:t>
            </a:r>
            <a:endParaRPr lang="it-IT" sz="2000" dirty="0"/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33801" name="Picture 2" descr="Risultato immagini per EINSTE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9650" y="638175"/>
            <a:ext cx="14827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7" descr="dubost"/>
          <p:cNvPicPr>
            <a:picLocks noChangeAspect="1" noChangeArrowheads="1"/>
          </p:cNvPicPr>
          <p:nvPr/>
        </p:nvPicPr>
        <p:blipFill>
          <a:blip r:embed="rId5" cstate="print"/>
          <a:srcRect l="5132"/>
          <a:stretch>
            <a:fillRect/>
          </a:stretch>
        </p:blipFill>
        <p:spPr bwMode="auto">
          <a:xfrm>
            <a:off x="7351713" y="2552700"/>
            <a:ext cx="14827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6078538" cy="3897313"/>
          </a:xfrm>
        </p:spPr>
        <p:txBody>
          <a:bodyPr rtlCol="0">
            <a:normAutofit lnSpcReduction="1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>
                <a:solidFill>
                  <a:srgbClr val="FF0000"/>
                </a:solidFill>
              </a:rPr>
              <a:t>CENNI STORICI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1900" dirty="0"/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1900" dirty="0"/>
              <a:t>In </a:t>
            </a:r>
            <a:r>
              <a:rPr lang="en-GB" sz="1900" dirty="0" err="1"/>
              <a:t>realtà</a:t>
            </a:r>
            <a:r>
              <a:rPr lang="en-GB" sz="1900" dirty="0"/>
              <a:t> </a:t>
            </a:r>
            <a:r>
              <a:rPr lang="en-GB" sz="1900" dirty="0" err="1"/>
              <a:t>l’intervento</a:t>
            </a:r>
            <a:r>
              <a:rPr lang="en-GB" sz="1900" dirty="0"/>
              <a:t> </a:t>
            </a:r>
            <a:r>
              <a:rPr lang="en-GB" sz="1900" dirty="0" err="1"/>
              <a:t>proposto</a:t>
            </a:r>
            <a:r>
              <a:rPr lang="en-GB" sz="1900" dirty="0"/>
              <a:t> ad EINSTEIN </a:t>
            </a:r>
            <a:r>
              <a:rPr lang="en-GB" sz="1900" dirty="0" err="1"/>
              <a:t>dal</a:t>
            </a:r>
            <a:r>
              <a:rPr lang="en-GB" sz="1900" dirty="0"/>
              <a:t> </a:t>
            </a:r>
            <a:r>
              <a:rPr lang="en-GB" sz="1900" dirty="0" err="1"/>
              <a:t>dott</a:t>
            </a:r>
            <a:r>
              <a:rPr lang="en-GB" sz="1900" dirty="0"/>
              <a:t>. GLENN fu </a:t>
            </a:r>
            <a:r>
              <a:rPr lang="en-GB" sz="1900" dirty="0" err="1"/>
              <a:t>eseguito</a:t>
            </a:r>
            <a:r>
              <a:rPr lang="en-GB" sz="1900" dirty="0"/>
              <a:t> per la prima </a:t>
            </a:r>
            <a:r>
              <a:rPr lang="en-GB" sz="1900" dirty="0" err="1"/>
              <a:t>volta</a:t>
            </a:r>
            <a:r>
              <a:rPr lang="en-GB" sz="1900" dirty="0"/>
              <a:t> </a:t>
            </a:r>
            <a:r>
              <a:rPr lang="en-GB" sz="1900" dirty="0" err="1"/>
              <a:t>nel</a:t>
            </a:r>
            <a:r>
              <a:rPr lang="en-GB" sz="1900" dirty="0"/>
              <a:t> 1952  </a:t>
            </a:r>
            <a:r>
              <a:rPr lang="en-GB" sz="1900" dirty="0" err="1"/>
              <a:t>da</a:t>
            </a:r>
            <a:r>
              <a:rPr lang="en-GB" sz="1900" dirty="0"/>
              <a:t> Charles DUBOST,</a:t>
            </a:r>
            <a:r>
              <a:rPr lang="it-IT" sz="1900" dirty="0"/>
              <a:t> </a:t>
            </a:r>
            <a:r>
              <a:rPr lang="en-GB" sz="1900" dirty="0" err="1"/>
              <a:t>che</a:t>
            </a:r>
            <a:r>
              <a:rPr lang="en-GB" sz="1900" dirty="0"/>
              <a:t> </a:t>
            </a:r>
            <a:r>
              <a:rPr lang="en-GB" sz="1900" dirty="0" err="1"/>
              <a:t>aprì</a:t>
            </a:r>
            <a:r>
              <a:rPr lang="en-GB" sz="1900" dirty="0"/>
              <a:t> </a:t>
            </a:r>
            <a:r>
              <a:rPr lang="en-GB" sz="1900" dirty="0" err="1"/>
              <a:t>così</a:t>
            </a:r>
            <a:r>
              <a:rPr lang="en-GB" sz="1900" dirty="0"/>
              <a:t> la </a:t>
            </a:r>
            <a:r>
              <a:rPr lang="en-GB" sz="1900" dirty="0" err="1"/>
              <a:t>strada</a:t>
            </a:r>
            <a:r>
              <a:rPr lang="en-GB" sz="1900" dirty="0"/>
              <a:t> al </a:t>
            </a:r>
            <a:r>
              <a:rPr lang="en-GB" sz="1900" dirty="0" err="1"/>
              <a:t>trattamento</a:t>
            </a:r>
            <a:r>
              <a:rPr lang="en-GB" sz="1900" dirty="0"/>
              <a:t> </a:t>
            </a:r>
            <a:r>
              <a:rPr lang="en-GB" sz="1900" dirty="0" err="1"/>
              <a:t>chirurgico</a:t>
            </a:r>
            <a:r>
              <a:rPr lang="en-GB" sz="1900" dirty="0"/>
              <a:t> </a:t>
            </a:r>
            <a:r>
              <a:rPr lang="en-GB" sz="1900" dirty="0" err="1"/>
              <a:t>degli</a:t>
            </a:r>
            <a:r>
              <a:rPr lang="en-GB" sz="1900" dirty="0"/>
              <a:t> </a:t>
            </a:r>
            <a:r>
              <a:rPr lang="en-GB" sz="1900" dirty="0" err="1"/>
              <a:t>aneurismi</a:t>
            </a:r>
            <a:r>
              <a:rPr lang="en-GB" sz="1900" dirty="0"/>
              <a:t> </a:t>
            </a:r>
            <a:r>
              <a:rPr lang="en-GB" sz="1900" dirty="0" err="1"/>
              <a:t>aortici</a:t>
            </a:r>
            <a:r>
              <a:rPr lang="en-GB" sz="1900" dirty="0"/>
              <a:t>, </a:t>
            </a:r>
            <a:r>
              <a:rPr lang="en-GB" sz="1900" dirty="0" err="1"/>
              <a:t>il</a:t>
            </a:r>
            <a:r>
              <a:rPr lang="en-GB" sz="1900" dirty="0"/>
              <a:t> cui </a:t>
            </a:r>
            <a:r>
              <a:rPr lang="en-GB" sz="1900" dirty="0" err="1"/>
              <a:t>sviluppo</a:t>
            </a:r>
            <a:r>
              <a:rPr lang="en-GB" sz="1900" dirty="0"/>
              <a:t> </a:t>
            </a:r>
            <a:r>
              <a:rPr lang="en-GB" sz="1900" dirty="0" err="1"/>
              <a:t>si</a:t>
            </a:r>
            <a:r>
              <a:rPr lang="en-GB" sz="1900" dirty="0"/>
              <a:t> </a:t>
            </a:r>
            <a:r>
              <a:rPr lang="en-GB" sz="1900" dirty="0" err="1"/>
              <a:t>sarebbe</a:t>
            </a:r>
            <a:r>
              <a:rPr lang="en-GB" sz="1900" dirty="0"/>
              <a:t> </a:t>
            </a:r>
            <a:r>
              <a:rPr lang="en-GB" sz="1900" dirty="0" err="1"/>
              <a:t>però</a:t>
            </a:r>
            <a:r>
              <a:rPr lang="en-GB" sz="1900" dirty="0"/>
              <a:t> </a:t>
            </a:r>
            <a:r>
              <a:rPr lang="en-GB" sz="1900" dirty="0" err="1"/>
              <a:t>avuto</a:t>
            </a:r>
            <a:r>
              <a:rPr lang="en-GB" sz="1900" dirty="0"/>
              <a:t>  </a:t>
            </a:r>
            <a:r>
              <a:rPr lang="en-GB" sz="1900" dirty="0" err="1"/>
              <a:t>alcuni</a:t>
            </a:r>
            <a:r>
              <a:rPr lang="en-GB" sz="1900" dirty="0"/>
              <a:t> </a:t>
            </a:r>
            <a:r>
              <a:rPr lang="en-GB" sz="1900" dirty="0" err="1"/>
              <a:t>anni</a:t>
            </a:r>
            <a:r>
              <a:rPr lang="en-GB" sz="1900" dirty="0"/>
              <a:t> </a:t>
            </a:r>
            <a:r>
              <a:rPr lang="en-GB" sz="1900" dirty="0" err="1"/>
              <a:t>dopo</a:t>
            </a:r>
            <a:r>
              <a:rPr lang="en-GB" sz="1900" dirty="0"/>
              <a:t> con </a:t>
            </a:r>
            <a:r>
              <a:rPr lang="en-GB" sz="1900" dirty="0" err="1"/>
              <a:t>l’introduzione</a:t>
            </a:r>
            <a:r>
              <a:rPr lang="en-GB" sz="1900" dirty="0"/>
              <a:t> </a:t>
            </a:r>
            <a:r>
              <a:rPr lang="en-GB" sz="1900" dirty="0" err="1"/>
              <a:t>dei</a:t>
            </a:r>
            <a:r>
              <a:rPr lang="en-GB" sz="1900" dirty="0"/>
              <a:t> </a:t>
            </a:r>
            <a:r>
              <a:rPr lang="en-GB" sz="1900" dirty="0" err="1"/>
              <a:t>materiali</a:t>
            </a:r>
            <a:r>
              <a:rPr lang="en-GB" sz="1900" dirty="0"/>
              <a:t> </a:t>
            </a:r>
            <a:r>
              <a:rPr lang="en-GB" sz="1900" dirty="0" err="1"/>
              <a:t>protesici</a:t>
            </a:r>
            <a:r>
              <a:rPr lang="en-GB" sz="1900" dirty="0"/>
              <a:t>. </a:t>
            </a: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1900" dirty="0"/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1900" dirty="0"/>
              <a:t>Il 7 </a:t>
            </a:r>
            <a:r>
              <a:rPr lang="en-GB" sz="1900" dirty="0" err="1"/>
              <a:t>settembre</a:t>
            </a:r>
            <a:r>
              <a:rPr lang="en-GB" sz="1900" dirty="0"/>
              <a:t> 1990  Juan Carlos PARODI, </a:t>
            </a:r>
            <a:r>
              <a:rPr lang="en-GB" sz="1900" dirty="0" err="1"/>
              <a:t>impiantò</a:t>
            </a:r>
            <a:r>
              <a:rPr lang="en-GB" sz="1900" dirty="0"/>
              <a:t> la prima </a:t>
            </a:r>
            <a:r>
              <a:rPr lang="en-GB" sz="1900" dirty="0" err="1"/>
              <a:t>endoprotesi</a:t>
            </a:r>
            <a:r>
              <a:rPr lang="en-GB" sz="1900" dirty="0"/>
              <a:t> </a:t>
            </a:r>
            <a:r>
              <a:rPr lang="en-GB" sz="1900" dirty="0" err="1"/>
              <a:t>aortica</a:t>
            </a:r>
            <a:r>
              <a:rPr lang="en-GB" sz="1900" dirty="0"/>
              <a:t> , </a:t>
            </a:r>
            <a:r>
              <a:rPr lang="en-GB" sz="1900" dirty="0" err="1"/>
              <a:t>dando</a:t>
            </a:r>
            <a:r>
              <a:rPr lang="en-GB" sz="1900" dirty="0"/>
              <a:t> </a:t>
            </a:r>
            <a:r>
              <a:rPr lang="en-GB" sz="1900" dirty="0" err="1"/>
              <a:t>così</a:t>
            </a:r>
            <a:r>
              <a:rPr lang="en-GB" sz="1900" dirty="0"/>
              <a:t> </a:t>
            </a:r>
            <a:r>
              <a:rPr lang="en-GB" sz="1900" dirty="0" err="1"/>
              <a:t>inizio</a:t>
            </a:r>
            <a:r>
              <a:rPr lang="en-GB" sz="1900" dirty="0"/>
              <a:t> </a:t>
            </a:r>
            <a:r>
              <a:rPr lang="en-GB" sz="1900" dirty="0" err="1"/>
              <a:t>alla</a:t>
            </a:r>
            <a:r>
              <a:rPr lang="en-GB" sz="1900" dirty="0"/>
              <a:t> </a:t>
            </a:r>
            <a:r>
              <a:rPr lang="en-GB" sz="1900" dirty="0" err="1"/>
              <a:t>nuova</a:t>
            </a:r>
            <a:r>
              <a:rPr lang="en-GB" sz="1900" dirty="0"/>
              <a:t> </a:t>
            </a:r>
            <a:r>
              <a:rPr lang="en-GB" sz="1900" dirty="0" err="1"/>
              <a:t>tecnica</a:t>
            </a:r>
            <a:r>
              <a:rPr lang="en-GB" sz="1900" dirty="0"/>
              <a:t> </a:t>
            </a:r>
            <a:r>
              <a:rPr lang="en-GB" sz="1900" dirty="0" err="1"/>
              <a:t>di</a:t>
            </a:r>
            <a:r>
              <a:rPr lang="en-GB" sz="1900" dirty="0"/>
              <a:t> </a:t>
            </a:r>
            <a:r>
              <a:rPr lang="en-GB" sz="1900" dirty="0" err="1"/>
              <a:t>trattamento</a:t>
            </a:r>
            <a:r>
              <a:rPr lang="en-GB" sz="1900" dirty="0"/>
              <a:t> </a:t>
            </a:r>
            <a:r>
              <a:rPr lang="en-GB" sz="1900" dirty="0" err="1"/>
              <a:t>endovascolare</a:t>
            </a:r>
            <a:r>
              <a:rPr lang="en-GB" sz="1900" dirty="0"/>
              <a:t> </a:t>
            </a:r>
            <a:r>
              <a:rPr lang="en-GB" sz="1900" dirty="0" err="1"/>
              <a:t>degli</a:t>
            </a:r>
            <a:r>
              <a:rPr lang="en-GB" sz="1900" dirty="0"/>
              <a:t> </a:t>
            </a:r>
            <a:r>
              <a:rPr lang="en-GB" sz="1900" dirty="0" err="1"/>
              <a:t>aneurismi</a:t>
            </a:r>
            <a:r>
              <a:rPr lang="en-GB" sz="1900" dirty="0"/>
              <a:t> </a:t>
            </a:r>
            <a:r>
              <a:rPr lang="en-GB" sz="1900" dirty="0" err="1"/>
              <a:t>aortici</a:t>
            </a:r>
            <a:r>
              <a:rPr lang="en-GB" sz="1900" dirty="0"/>
              <a:t>.</a:t>
            </a:r>
            <a:endParaRPr lang="it-IT" sz="1900" dirty="0"/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34825" name="Picture 2" descr="Risultato immagini per JUAN CARLO PAROD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663" y="1738313"/>
            <a:ext cx="177323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171450" y="631825"/>
            <a:ext cx="8782050" cy="463550"/>
          </a:xfrm>
        </p:spPr>
        <p:txBody>
          <a:bodyPr rtlCol="0">
            <a:normAutofit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solidFill>
                  <a:srgbClr val="FF0000"/>
                </a:solidFill>
              </a:rPr>
              <a:t>DIAGNOSI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solidFill>
                <a:srgbClr val="FF0000"/>
              </a:solidFill>
            </a:endParaRP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11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1125538"/>
            <a:ext cx="3255963" cy="3111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18976" indent="-218976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/>
              <a:t>Sospetto all’esame obiettivo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solidFill>
                <a:srgbClr val="FF0000"/>
              </a:solidFill>
            </a:endParaRP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14" name="Freccia angolare in su 13"/>
          <p:cNvSpPr/>
          <p:nvPr/>
        </p:nvSpPr>
        <p:spPr>
          <a:xfrm rot="5400000">
            <a:off x="1978024" y="2005722"/>
            <a:ext cx="536575" cy="754062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Segnaposto contenuto 15"/>
          <p:cNvSpPr>
            <a:spLocks noGrp="1"/>
          </p:cNvSpPr>
          <p:nvPr>
            <p:ph sz="half" idx="1"/>
          </p:nvPr>
        </p:nvSpPr>
        <p:spPr>
          <a:xfrm>
            <a:off x="3128062" y="2336844"/>
            <a:ext cx="1566863" cy="3111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18976" indent="-218976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/>
              <a:t>ECO addome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solidFill>
                <a:srgbClr val="FF0000"/>
              </a:solidFill>
            </a:endParaRP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21" name="Segnaposto contenuto 15"/>
          <p:cNvSpPr>
            <a:spLocks noGrp="1"/>
          </p:cNvSpPr>
          <p:nvPr>
            <p:ph sz="half" idx="1"/>
          </p:nvPr>
        </p:nvSpPr>
        <p:spPr>
          <a:xfrm>
            <a:off x="4968875" y="2798763"/>
            <a:ext cx="3762375" cy="16732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marL="218976" indent="-218976" algn="just" defTabSz="875904" eaLnBrk="1" fontAlgn="auto" hangingPunct="1">
              <a:lnSpc>
                <a:spcPct val="140000"/>
              </a:lnSpc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900" dirty="0"/>
              <a:t>ANGIO-TC con elaborazione spirale </a:t>
            </a:r>
            <a:r>
              <a:rPr lang="it-IT" sz="2900" dirty="0" err="1"/>
              <a:t>multiplanare</a:t>
            </a:r>
            <a:r>
              <a:rPr lang="it-IT" sz="2900" dirty="0"/>
              <a:t> comprensiva di sezioni ogni 1 mm e con elaborazione spirale </a:t>
            </a:r>
            <a:r>
              <a:rPr lang="it-IT" sz="2900" dirty="0" err="1"/>
              <a:t>multiplanare</a:t>
            </a:r>
            <a:r>
              <a:rPr lang="it-IT" sz="2900" dirty="0"/>
              <a:t> (in alternativa  ANGIO-RM)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solidFill>
                <a:srgbClr val="FF0000"/>
              </a:solidFill>
            </a:endParaRPr>
          </a:p>
          <a:p>
            <a:pPr marL="342900" indent="-342900" algn="just" defTabSz="875904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latin typeface="Tahoma" charset="0"/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22" name="Freccia angolare in su 21"/>
          <p:cNvSpPr/>
          <p:nvPr/>
        </p:nvSpPr>
        <p:spPr>
          <a:xfrm rot="5400000">
            <a:off x="3906838" y="2956462"/>
            <a:ext cx="536575" cy="754063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60838"/>
          </a:xfrm>
        </p:spPr>
        <p:txBody>
          <a:bodyPr rtlCol="0">
            <a:normAutofit fontScale="70000" lnSpcReduction="20000"/>
          </a:bodyPr>
          <a:lstStyle/>
          <a:p>
            <a:pPr marL="218976" indent="-218976" algn="ctr" defTabSz="875904" eaLnBrk="1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300" dirty="0">
                <a:solidFill>
                  <a:srgbClr val="FF0000"/>
                </a:solidFill>
              </a:rPr>
              <a:t>ESAME OBIETTIVO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err="1"/>
              <a:t>Pazienti</a:t>
            </a:r>
            <a:r>
              <a:rPr lang="en-US" sz="2600" dirty="0"/>
              <a:t> con AAA </a:t>
            </a:r>
            <a:r>
              <a:rPr lang="en-US" sz="2600" dirty="0" err="1"/>
              <a:t>sono</a:t>
            </a:r>
            <a:r>
              <a:rPr lang="en-US" sz="2600" dirty="0"/>
              <a:t> </a:t>
            </a:r>
            <a:r>
              <a:rPr lang="en-US" sz="2600" dirty="0" err="1"/>
              <a:t>tipicamente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FF0000"/>
                </a:solidFill>
              </a:rPr>
              <a:t>asintomatici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err="1"/>
              <a:t>Quelli</a:t>
            </a:r>
            <a:r>
              <a:rPr lang="en-US" i="1" dirty="0"/>
              <a:t> </a:t>
            </a:r>
            <a:r>
              <a:rPr lang="en-US" i="1" dirty="0" err="1"/>
              <a:t>sintomatici</a:t>
            </a:r>
            <a:r>
              <a:rPr lang="en-US" i="1" dirty="0"/>
              <a:t> </a:t>
            </a:r>
            <a:r>
              <a:rPr lang="en-US" i="1" dirty="0" err="1"/>
              <a:t>si</a:t>
            </a:r>
            <a:r>
              <a:rPr lang="en-US" i="1" dirty="0"/>
              <a:t> </a:t>
            </a:r>
            <a:r>
              <a:rPr lang="en-US" i="1" dirty="0" err="1"/>
              <a:t>presentano</a:t>
            </a:r>
            <a:r>
              <a:rPr lang="en-US" i="1" dirty="0"/>
              <a:t> con dolore </a:t>
            </a:r>
            <a:r>
              <a:rPr lang="en-US" i="1" dirty="0" err="1"/>
              <a:t>addominale</a:t>
            </a:r>
            <a:r>
              <a:rPr lang="en-US" i="1" dirty="0"/>
              <a:t> </a:t>
            </a:r>
            <a:r>
              <a:rPr lang="en-US" i="1" dirty="0" err="1"/>
              <a:t>diffuso</a:t>
            </a:r>
            <a:r>
              <a:rPr lang="en-US" i="1" dirty="0"/>
              <a:t>, non ben </a:t>
            </a:r>
            <a:r>
              <a:rPr lang="en-US" i="1" dirty="0" err="1"/>
              <a:t>specificato</a:t>
            </a:r>
            <a:r>
              <a:rPr lang="en-US" i="1" dirty="0"/>
              <a:t>, </a:t>
            </a:r>
            <a:r>
              <a:rPr lang="en-US" i="1" dirty="0" err="1"/>
              <a:t>oppure</a:t>
            </a:r>
            <a:r>
              <a:rPr lang="en-US" i="1" dirty="0"/>
              <a:t> con dolore al </a:t>
            </a:r>
            <a:r>
              <a:rPr lang="en-US" i="1" dirty="0" err="1"/>
              <a:t>rachide</a:t>
            </a:r>
            <a:r>
              <a:rPr lang="en-US" i="1" dirty="0"/>
              <a:t>.</a:t>
            </a:r>
            <a:endParaRPr lang="en-US" i="1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600" u="sng" dirty="0"/>
              <a:t>Circostanze di accertamento diagnostico</a:t>
            </a:r>
            <a:r>
              <a:rPr lang="it-IT" dirty="0"/>
              <a:t>: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Esame sistematico in pazienti di età &gt; 50aa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/>
              <a:t>Claudicatio</a:t>
            </a:r>
            <a:r>
              <a:rPr lang="it-IT" dirty="0"/>
              <a:t> per arteriopatia associata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Senso pulsazione addominale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Dolore addominale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Riscontro massa pulsante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Compressione organi viciniori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Laparotomia per altre cause</a:t>
            </a:r>
          </a:p>
          <a:p>
            <a:pPr marL="656928" lvl="1" indent="-218976" defTabSz="875904" eaLnBrk="1" fontAlgn="auto" hangingPunct="1">
              <a:spcBef>
                <a:spcPts val="479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/>
              <a:t>Accertamenti diagnostici per altre cause (</a:t>
            </a:r>
            <a:r>
              <a:rPr lang="it-IT" dirty="0" err="1"/>
              <a:t>Rx</a:t>
            </a:r>
            <a:r>
              <a:rPr lang="it-IT" dirty="0"/>
              <a:t> addome in bianco, Ecografia addome, TC e RM addome)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ANATOMIA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20489" name="Picture 4" descr="Risultato immagini per AORTA ANATOM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313" y="1095375"/>
            <a:ext cx="565785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5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21"/>
          <p:cNvPicPr>
            <a:picLocks noChangeAspect="1" noChangeArrowheads="1"/>
          </p:cNvPicPr>
          <p:nvPr/>
        </p:nvPicPr>
        <p:blipFill>
          <a:blip r:embed="rId5" cstate="print"/>
          <a:srcRect l="8099" t="10350"/>
          <a:stretch>
            <a:fillRect/>
          </a:stretch>
        </p:blipFill>
        <p:spPr bwMode="auto">
          <a:xfrm>
            <a:off x="1095375" y="2752725"/>
            <a:ext cx="28733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Foto addome A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371" y="2592469"/>
            <a:ext cx="2946141" cy="198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898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2400" dirty="0">
                <a:solidFill>
                  <a:srgbClr val="FF0000"/>
                </a:solidFill>
              </a:rPr>
              <a:t>ESAME OBIETTIVO</a:t>
            </a:r>
          </a:p>
          <a:p>
            <a:pPr algn="ctr" eaLnBrk="1" hangingPunct="1">
              <a:buFont typeface="Arial" charset="0"/>
              <a:buNone/>
            </a:pPr>
            <a:endParaRPr lang="it-IT" dirty="0"/>
          </a:p>
          <a:p>
            <a:pPr eaLnBrk="1" hangingPunct="1">
              <a:buFont typeface="Arial" charset="0"/>
              <a:buNone/>
            </a:pPr>
            <a:r>
              <a:rPr lang="en-US" dirty="0"/>
              <a:t>“</a:t>
            </a:r>
            <a:r>
              <a:rPr lang="en-US" sz="1800" i="1" dirty="0"/>
              <a:t>a palpable pulsatile (expansile) mass, most commonly supraumbilical and in the midline</a:t>
            </a:r>
            <a:r>
              <a:rPr lang="en-US" dirty="0"/>
              <a:t>”</a:t>
            </a:r>
            <a:endParaRPr lang="it-IT" dirty="0"/>
          </a:p>
          <a:p>
            <a:pPr eaLnBrk="1" hangingPunct="1">
              <a:buFont typeface="Arial" charset="0"/>
              <a:buNone/>
            </a:pPr>
            <a:endParaRPr lang="it-IT" dirty="0"/>
          </a:p>
          <a:p>
            <a:pPr algn="ctr" eaLnBrk="1" hangingPunct="1"/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4181475"/>
          </a:xfrm>
        </p:spPr>
        <p:txBody>
          <a:bodyPr rtlCol="0">
            <a:normAutofit fontScale="92500" lnSpcReduction="1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900" dirty="0">
                <a:solidFill>
                  <a:srgbClr val="FF0000"/>
                </a:solidFill>
              </a:rPr>
              <a:t>ECO ADDOME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i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i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i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i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500" b="1" i="1" dirty="0" err="1"/>
              <a:t>Calliper</a:t>
            </a:r>
            <a:r>
              <a:rPr lang="en-US" sz="1500" b="1" i="1" dirty="0"/>
              <a:t> positioning </a:t>
            </a:r>
            <a:r>
              <a:rPr lang="en-US" sz="1500" i="1" dirty="0"/>
              <a:t>determines which aortic boundaries are selected to define diameter</a:t>
            </a:r>
            <a:endParaRPr lang="it-IT" sz="1500" i="1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389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538" y="1125538"/>
            <a:ext cx="439102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427163"/>
            <a:ext cx="354965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2" descr="Risultato immagini per esv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2800">
                <a:solidFill>
                  <a:srgbClr val="FF0000"/>
                </a:solidFill>
              </a:rPr>
              <a:t>TC / ANGIO-TC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399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2087563"/>
            <a:ext cx="38735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 l="21383" t="56672" r="58401" b="16533"/>
          <a:stretch>
            <a:fillRect/>
          </a:stretch>
        </p:blipFill>
        <p:spPr bwMode="auto">
          <a:xfrm>
            <a:off x="5014108" y="1124230"/>
            <a:ext cx="3340339" cy="3427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7" name="Picture 2" descr="Risultato immagini per esv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2800">
                <a:solidFill>
                  <a:srgbClr val="FF0000"/>
                </a:solidFill>
              </a:rPr>
              <a:t>TC / ANGIO-TC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40969" name="Immagine 1"/>
          <p:cNvPicPr>
            <a:picLocks noChangeAspect="1"/>
          </p:cNvPicPr>
          <p:nvPr/>
        </p:nvPicPr>
        <p:blipFill>
          <a:blip r:embed="rId4" cstate="print"/>
          <a:srcRect l="38290" t="19620" r="23657" b="14362"/>
          <a:stretch>
            <a:fillRect/>
          </a:stretch>
        </p:blipFill>
        <p:spPr bwMode="auto">
          <a:xfrm>
            <a:off x="5049838" y="1122363"/>
            <a:ext cx="3597275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AutoShape 2" descr="Risultato immagini per ANGIOTC ABDOMINAL ANEURY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entury Gothic" pitchFamily="34" charset="0"/>
            </a:endParaRPr>
          </a:p>
        </p:txBody>
      </p:sp>
      <p:pic>
        <p:nvPicPr>
          <p:cNvPr id="40971" name="Immagin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1122363"/>
            <a:ext cx="4243387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2800">
                <a:solidFill>
                  <a:srgbClr val="FF0000"/>
                </a:solidFill>
              </a:rPr>
              <a:t>RM / ANGIO-RM</a:t>
            </a: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20991" t="66643" r="58459" b="6699"/>
          <a:stretch>
            <a:fillRect/>
          </a:stretch>
        </p:blipFill>
        <p:spPr bwMode="auto">
          <a:xfrm>
            <a:off x="2622876" y="1222746"/>
            <a:ext cx="3326005" cy="334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  <a:p>
            <a:pPr algn="ctr" eaLnBrk="1" hangingPunct="1"/>
            <a:endParaRPr lang="it-IT"/>
          </a:p>
          <a:p>
            <a:pPr algn="ctr" eaLnBrk="1" hangingPunct="1"/>
            <a:endParaRPr lang="it-IT"/>
          </a:p>
          <a:p>
            <a:pPr eaLnBrk="1" hangingPunct="1">
              <a:buFont typeface="Arial" charset="0"/>
              <a:buNone/>
            </a:pPr>
            <a:endParaRPr lang="en-US" sz="1800"/>
          </a:p>
          <a:p>
            <a:pPr eaLnBrk="1" hangingPunct="1">
              <a:buFont typeface="Arial" charset="0"/>
              <a:buNone/>
            </a:pPr>
            <a:r>
              <a:rPr lang="en-US" sz="1800"/>
              <a:t>Increased by COPD, smoking, HTN, family history and rapid expansion</a:t>
            </a:r>
          </a:p>
          <a:p>
            <a:pPr algn="ctr" eaLnBrk="1" hangingPunct="1"/>
            <a:endParaRPr lang="it-IT"/>
          </a:p>
        </p:txBody>
      </p:sp>
      <p:sp>
        <p:nvSpPr>
          <p:cNvPr id="22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542925"/>
          </a:xfrm>
        </p:spPr>
        <p:txBody>
          <a:bodyPr rtlCol="0">
            <a:normAutofit fontScale="25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1200" dirty="0">
                <a:solidFill>
                  <a:srgbClr val="FF0000"/>
                </a:solidFill>
              </a:rPr>
              <a:t>RISK OF RUPTURE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graphicFrame>
        <p:nvGraphicFramePr>
          <p:cNvPr id="25" name="Group 3"/>
          <p:cNvGraphicFramePr>
            <a:graphicFrameLocks noGrp="1"/>
          </p:cNvGraphicFramePr>
          <p:nvPr>
            <p:ph idx="1"/>
          </p:nvPr>
        </p:nvGraphicFramePr>
        <p:xfrm>
          <a:off x="924433" y="1306286"/>
          <a:ext cx="7285059" cy="2560320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428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800" b="1" kern="1200" dirty="0" err="1"/>
                        <a:t>Diameter</a:t>
                      </a:r>
                      <a:endParaRPr lang="it-IT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/>
                        <a:t>Annual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/>
                        <a:t>5 years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&lt; 4 cm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0 %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4-5 cm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0.5-5%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2.5-25%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5-6 cm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3-15 %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15-75%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6-7 cm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10-20 %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50-100%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7-8 cm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20-40%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100%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&gt;8 cm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/>
                        <a:t>30-50%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/>
                        <a:t>100%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Immagine 4"/>
          <p:cNvPicPr>
            <a:picLocks noChangeAspect="1"/>
          </p:cNvPicPr>
          <p:nvPr/>
        </p:nvPicPr>
        <p:blipFill>
          <a:blip r:embed="rId4" cstate="print"/>
          <a:srcRect l="37711" t="10410" r="23338" b="28777"/>
          <a:stretch>
            <a:fillRect/>
          </a:stretch>
        </p:blipFill>
        <p:spPr bwMode="auto">
          <a:xfrm>
            <a:off x="2232025" y="542925"/>
            <a:ext cx="468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45065" name="Picture 3"/>
          <p:cNvPicPr>
            <a:picLocks noChangeAspect="1" noChangeArrowheads="1"/>
          </p:cNvPicPr>
          <p:nvPr/>
        </p:nvPicPr>
        <p:blipFill>
          <a:blip r:embed="rId4" cstate="print"/>
          <a:srcRect b="35397"/>
          <a:stretch>
            <a:fillRect/>
          </a:stretch>
        </p:blipFill>
        <p:spPr bwMode="auto">
          <a:xfrm>
            <a:off x="869950" y="1527175"/>
            <a:ext cx="3471863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3"/>
          <p:cNvPicPr>
            <a:picLocks noChangeAspect="1" noChangeArrowheads="1"/>
          </p:cNvPicPr>
          <p:nvPr/>
        </p:nvPicPr>
        <p:blipFill>
          <a:blip r:embed="rId4" cstate="print"/>
          <a:srcRect t="69608"/>
          <a:stretch>
            <a:fillRect/>
          </a:stretch>
        </p:blipFill>
        <p:spPr bwMode="auto">
          <a:xfrm>
            <a:off x="4930775" y="2070100"/>
            <a:ext cx="34718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542925"/>
          </a:xfrm>
        </p:spPr>
        <p:txBody>
          <a:bodyPr rtlCol="0">
            <a:normAutofit fontScale="25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1200" dirty="0">
                <a:solidFill>
                  <a:srgbClr val="FF0000"/>
                </a:solidFill>
              </a:rPr>
              <a:t>TREATMENT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14" name="Ovale 13"/>
          <p:cNvSpPr/>
          <p:nvPr/>
        </p:nvSpPr>
        <p:spPr>
          <a:xfrm>
            <a:off x="3648075" y="1819275"/>
            <a:ext cx="733425" cy="4714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920875" y="3338513"/>
            <a:ext cx="733425" cy="4714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006975" y="2384425"/>
            <a:ext cx="733425" cy="4730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5071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CasellaDiTesto 23"/>
          <p:cNvSpPr txBox="1">
            <a:spLocks noChangeArrowheads="1"/>
          </p:cNvSpPr>
          <p:nvPr/>
        </p:nvSpPr>
        <p:spPr bwMode="auto">
          <a:xfrm>
            <a:off x="250825" y="4070350"/>
            <a:ext cx="865187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Century Gothic" pitchFamily="34" charset="0"/>
              </a:rPr>
              <a:t>For those patients who are symptomatic or have suffered rupture, there is no specific size criterion for repair</a:t>
            </a:r>
            <a:endParaRPr lang="it-IT" sz="1600" i="1">
              <a:solidFill>
                <a:srgbClr val="FF0000"/>
              </a:solidFill>
              <a:latin typeface="Century Gothic" pitchFamily="34" charset="0"/>
            </a:endParaRPr>
          </a:p>
          <a:p>
            <a:endParaRPr lang="it-IT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22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 rtlCol="0">
            <a:normAutofit fontScale="85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300" dirty="0">
                <a:solidFill>
                  <a:srgbClr val="FF0000"/>
                </a:solidFill>
              </a:rPr>
              <a:t>TREATMENT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2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u="sng" dirty="0">
                <a:solidFill>
                  <a:srgbClr val="FF0000"/>
                </a:solidFill>
              </a:rPr>
              <a:t>SMALL ANEURYSM</a:t>
            </a:r>
            <a:endParaRPr lang="it-IT" sz="29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b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/>
              <a:t>Surveillance</a:t>
            </a:r>
            <a:r>
              <a:rPr lang="it-IT" dirty="0"/>
              <a:t> and </a:t>
            </a:r>
            <a:r>
              <a:rPr lang="it-IT" dirty="0" err="1"/>
              <a:t>medical</a:t>
            </a:r>
            <a:r>
              <a:rPr lang="it-IT" dirty="0"/>
              <a:t> management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1533525" y="2670175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US SURVEILLANCE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solidFill>
                            <a:srgbClr val="FF0000"/>
                          </a:solidFill>
                        </a:rPr>
                        <a:t>Diameter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solidFill>
                            <a:srgbClr val="FF0000"/>
                          </a:solidFill>
                        </a:rPr>
                        <a:t>Surveillance</a:t>
                      </a: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dirty="0" err="1">
                          <a:solidFill>
                            <a:srgbClr val="FF0000"/>
                          </a:solidFill>
                        </a:rPr>
                        <a:t>interval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3-3.9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 </a:t>
                      </a:r>
                      <a:r>
                        <a:rPr lang="it-IT" dirty="0" err="1"/>
                        <a:t>years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4.0-4.9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annual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&gt;</a:t>
                      </a:r>
                      <a:r>
                        <a:rPr lang="it-IT" baseline="0" dirty="0"/>
                        <a:t> 5.0 cm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3-6 </a:t>
                      </a:r>
                      <a:r>
                        <a:rPr lang="it-IT" dirty="0" err="1"/>
                        <a:t>months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6109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22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 rtlCol="0">
            <a:normAutofit fontScale="85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300" dirty="0">
                <a:solidFill>
                  <a:srgbClr val="FF0000"/>
                </a:solidFill>
              </a:rPr>
              <a:t>TREATMENT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2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u="sng" dirty="0">
                <a:solidFill>
                  <a:srgbClr val="FF0000"/>
                </a:solidFill>
              </a:rPr>
              <a:t>SMALL ANEURYSM</a:t>
            </a:r>
            <a:endParaRPr lang="it-IT" sz="29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b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/>
              <a:t>Surveillance</a:t>
            </a:r>
            <a:r>
              <a:rPr lang="it-IT" dirty="0"/>
              <a:t> and </a:t>
            </a:r>
            <a:r>
              <a:rPr lang="it-IT" dirty="0" err="1"/>
              <a:t>medical</a:t>
            </a:r>
            <a:r>
              <a:rPr lang="it-IT" dirty="0"/>
              <a:t> management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47114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50" y="2773363"/>
            <a:ext cx="40894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2138" y="2763838"/>
            <a:ext cx="459105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517525" y="1103313"/>
            <a:ext cx="7978775" cy="1687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18976" indent="-218976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	“</a:t>
            </a:r>
            <a:r>
              <a:rPr lang="el-GR" sz="2000" dirty="0">
                <a:solidFill>
                  <a:srgbClr val="FF0000"/>
                </a:solidFill>
              </a:rPr>
              <a:t>Άνευρυσμα</a:t>
            </a:r>
            <a:r>
              <a:rPr lang="it-IT" sz="2000" dirty="0">
                <a:solidFill>
                  <a:srgbClr val="FF0000"/>
                </a:solidFill>
              </a:rPr>
              <a:t>, </a:t>
            </a:r>
            <a:r>
              <a:rPr lang="en-US" sz="2000" dirty="0"/>
              <a:t>a permanent localized (i.e., focal) dilatation of an artery having at least a 50% increase in diameter compared with the expected normal diameter of the artery in question”</a:t>
            </a:r>
          </a:p>
          <a:p>
            <a:pPr marL="218976" indent="-218976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900" b="1" dirty="0"/>
              <a:t>	KW Johnston, et al.</a:t>
            </a:r>
            <a:r>
              <a:rPr lang="it-IT" sz="900" dirty="0"/>
              <a:t>: </a:t>
            </a:r>
            <a:r>
              <a:rPr lang="it-IT" sz="900" dirty="0" err="1"/>
              <a:t>Subcommittee</a:t>
            </a:r>
            <a:r>
              <a:rPr lang="it-IT" sz="900" dirty="0"/>
              <a:t> on Reporting </a:t>
            </a:r>
            <a:r>
              <a:rPr lang="it-IT" sz="900" dirty="0" err="1"/>
              <a:t>Standards</a:t>
            </a:r>
            <a:r>
              <a:rPr lang="it-IT" sz="900" dirty="0"/>
              <a:t> for </a:t>
            </a:r>
            <a:r>
              <a:rPr lang="it-IT" sz="900" dirty="0" err="1"/>
              <a:t>Arterial</a:t>
            </a:r>
            <a:r>
              <a:rPr lang="it-IT" sz="900" dirty="0"/>
              <a:t> </a:t>
            </a:r>
            <a:r>
              <a:rPr lang="it-IT" sz="900" dirty="0" err="1"/>
              <a:t>Aneurysms</a:t>
            </a:r>
            <a:r>
              <a:rPr lang="it-IT" sz="900" dirty="0"/>
              <a:t>, Ad Hoc </a:t>
            </a:r>
            <a:r>
              <a:rPr lang="it-IT" sz="900" dirty="0" err="1"/>
              <a:t>Committee</a:t>
            </a:r>
            <a:r>
              <a:rPr lang="it-IT" sz="900" dirty="0"/>
              <a:t> on Reporting </a:t>
            </a:r>
            <a:r>
              <a:rPr lang="it-IT" sz="900" dirty="0" err="1"/>
              <a:t>Standards</a:t>
            </a:r>
            <a:r>
              <a:rPr lang="it-IT" sz="900" dirty="0"/>
              <a:t>, Society for </a:t>
            </a:r>
            <a:r>
              <a:rPr lang="it-IT" sz="900" dirty="0" err="1"/>
              <a:t>Vascular</a:t>
            </a:r>
            <a:r>
              <a:rPr lang="it-IT" sz="900" dirty="0"/>
              <a:t> </a:t>
            </a:r>
            <a:r>
              <a:rPr lang="it-IT" sz="900" dirty="0" err="1"/>
              <a:t>Surgery</a:t>
            </a:r>
            <a:r>
              <a:rPr lang="it-IT" sz="900" dirty="0"/>
              <a:t> and North American </a:t>
            </a:r>
            <a:r>
              <a:rPr lang="it-IT" sz="900" dirty="0" err="1"/>
              <a:t>Chapter</a:t>
            </a:r>
            <a:r>
              <a:rPr lang="it-IT" sz="900" dirty="0"/>
              <a:t>, International Society for </a:t>
            </a:r>
            <a:r>
              <a:rPr lang="it-IT" sz="900" dirty="0" err="1"/>
              <a:t>Cardiovascular</a:t>
            </a:r>
            <a:r>
              <a:rPr lang="it-IT" sz="900" dirty="0"/>
              <a:t> </a:t>
            </a:r>
            <a:r>
              <a:rPr lang="it-IT" sz="900" dirty="0" err="1"/>
              <a:t>Surgery</a:t>
            </a:r>
            <a:r>
              <a:rPr lang="it-IT" sz="900" dirty="0"/>
              <a:t>: </a:t>
            </a:r>
            <a:r>
              <a:rPr lang="it-IT" sz="900" dirty="0" err="1"/>
              <a:t>Suggested</a:t>
            </a:r>
            <a:r>
              <a:rPr lang="it-IT" sz="900" dirty="0"/>
              <a:t> </a:t>
            </a:r>
            <a:r>
              <a:rPr lang="it-IT" sz="900" dirty="0" err="1"/>
              <a:t>standards</a:t>
            </a:r>
            <a:r>
              <a:rPr lang="it-IT" sz="900" dirty="0"/>
              <a:t> for reporting on </a:t>
            </a:r>
            <a:r>
              <a:rPr lang="it-IT" sz="900" dirty="0" err="1"/>
              <a:t>arterial</a:t>
            </a:r>
            <a:r>
              <a:rPr lang="it-IT" sz="900" dirty="0"/>
              <a:t> </a:t>
            </a:r>
            <a:r>
              <a:rPr lang="it-IT" sz="900" dirty="0" err="1"/>
              <a:t>aneurysms</a:t>
            </a:r>
            <a:r>
              <a:rPr lang="it-IT" sz="900" dirty="0"/>
              <a:t>. </a:t>
            </a:r>
            <a:r>
              <a:rPr lang="it-IT" sz="900" i="1" dirty="0"/>
              <a:t>J </a:t>
            </a:r>
            <a:r>
              <a:rPr lang="it-IT" sz="900" i="1" dirty="0" err="1"/>
              <a:t>Vasc</a:t>
            </a:r>
            <a:r>
              <a:rPr lang="it-IT" sz="900" i="1" dirty="0"/>
              <a:t> </a:t>
            </a:r>
            <a:r>
              <a:rPr lang="it-IT" sz="900" i="1" dirty="0" err="1"/>
              <a:t>Surg</a:t>
            </a:r>
            <a:r>
              <a:rPr lang="it-IT" sz="900" i="1" dirty="0"/>
              <a:t>.</a:t>
            </a:r>
            <a:r>
              <a:rPr lang="it-IT" sz="900" dirty="0"/>
              <a:t> 13:452-458 1991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21513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DEFINIZIONE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22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 rtlCol="0">
            <a:normAutofit fontScale="55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100" dirty="0">
                <a:solidFill>
                  <a:srgbClr val="FF0000"/>
                </a:solidFill>
              </a:rPr>
              <a:t>TREATMENT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2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200" u="sng" dirty="0">
                <a:solidFill>
                  <a:srgbClr val="FF0000"/>
                </a:solidFill>
              </a:rPr>
              <a:t>ELECTIVE AAA REPAIR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b="1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dirty="0"/>
              <a:t>OPEN SURGERY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3600" dirty="0"/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dirty="0"/>
              <a:t>ENDOVASCULAR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48138" name="Picture 2" descr="Risultato immagini per BISTU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75" y="1900238"/>
            <a:ext cx="16303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2" descr="Risultato immagini per medtronic aort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2741613"/>
            <a:ext cx="178276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1689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0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1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2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3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4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29" y="1295998"/>
            <a:ext cx="4216761" cy="33204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313" y="1222973"/>
            <a:ext cx="42306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The main advantage of an endovascular repair, compared with an open repair, is a </a:t>
            </a:r>
            <a:r>
              <a:rPr lang="en-US" sz="1200" b="1" dirty="0">
                <a:latin typeface="+mj-lt"/>
              </a:rPr>
              <a:t>shorter time in hospital</a:t>
            </a:r>
            <a:r>
              <a:rPr lang="en-US" sz="1200" dirty="0">
                <a:latin typeface="+mj-lt"/>
              </a:rPr>
              <a:t> at the time of the operation and a </a:t>
            </a:r>
            <a:r>
              <a:rPr lang="en-US" sz="1200" b="1" dirty="0">
                <a:latin typeface="+mj-lt"/>
              </a:rPr>
              <a:t>lower risk </a:t>
            </a:r>
            <a:r>
              <a:rPr lang="en-US" sz="1200" dirty="0">
                <a:latin typeface="+mj-lt"/>
              </a:rPr>
              <a:t>at the time of the operation.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The main disadvantage of an endovascular repair is that after surgery, you will need to be </a:t>
            </a:r>
            <a:r>
              <a:rPr lang="en-US" sz="1200" b="1" dirty="0">
                <a:latin typeface="+mj-lt"/>
              </a:rPr>
              <a:t>monitored</a:t>
            </a:r>
            <a:r>
              <a:rPr lang="en-US" sz="1200" dirty="0">
                <a:latin typeface="+mj-lt"/>
              </a:rPr>
              <a:t> by your surgeon to make sure the endovascular repair graft does not move or leak. The monitoring performed after endovascular repair requires CT scanning that requires </a:t>
            </a:r>
            <a:r>
              <a:rPr lang="en-US" sz="1200" dirty="0" err="1">
                <a:latin typeface="+mj-lt"/>
              </a:rPr>
              <a:t>Xray</a:t>
            </a:r>
            <a:r>
              <a:rPr lang="en-US" sz="1200" dirty="0">
                <a:latin typeface="+mj-lt"/>
              </a:rPr>
              <a:t> radiation and this has a very small theoretical risk of causing cancer and kidney </a:t>
            </a:r>
            <a:r>
              <a:rPr lang="it-IT" sz="1200" dirty="0" err="1">
                <a:latin typeface="+mj-lt"/>
              </a:rPr>
              <a:t>disease</a:t>
            </a:r>
            <a:r>
              <a:rPr lang="it-IT" sz="1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10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5"/>
          <p:cNvPicPr>
            <a:picLocks noChangeAspect="1"/>
          </p:cNvPicPr>
          <p:nvPr/>
        </p:nvPicPr>
        <p:blipFill>
          <a:blip r:embed="rId3" cstate="print"/>
          <a:srcRect l="43259" t="11292" r="29092" b="36604"/>
          <a:stretch>
            <a:fillRect/>
          </a:stretch>
        </p:blipFill>
        <p:spPr bwMode="auto">
          <a:xfrm>
            <a:off x="3632200" y="2838450"/>
            <a:ext cx="16129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mmagine 4"/>
          <p:cNvPicPr>
            <a:picLocks noChangeAspect="1"/>
          </p:cNvPicPr>
          <p:nvPr/>
        </p:nvPicPr>
        <p:blipFill>
          <a:blip r:embed="rId4" cstate="print"/>
          <a:srcRect l="44405" t="27431" r="29837" b="28319"/>
          <a:stretch>
            <a:fillRect/>
          </a:stretch>
        </p:blipFill>
        <p:spPr bwMode="auto">
          <a:xfrm>
            <a:off x="3603625" y="1246188"/>
            <a:ext cx="1703388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1" name="Picture 2" descr="Risultato immagini per asug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709613"/>
          </a:xfrm>
        </p:spPr>
        <p:txBody>
          <a:bodyPr rtlCol="0">
            <a:normAutofit fontScale="40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900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marL="218976" indent="-218976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sp>
        <p:nvSpPr>
          <p:cNvPr id="49163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6048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OPEN SURGERY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</p:txBody>
      </p:sp>
      <p:pic>
        <p:nvPicPr>
          <p:cNvPr id="49164" name="Immagine 2"/>
          <p:cNvPicPr>
            <a:picLocks noChangeAspect="1"/>
          </p:cNvPicPr>
          <p:nvPr/>
        </p:nvPicPr>
        <p:blipFill>
          <a:blip r:embed="rId7" cstate="print"/>
          <a:srcRect l="37233" t="14017" r="23331" b="37851"/>
          <a:stretch>
            <a:fillRect/>
          </a:stretch>
        </p:blipFill>
        <p:spPr bwMode="auto">
          <a:xfrm>
            <a:off x="341313" y="1631950"/>
            <a:ext cx="23209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Immagine 13"/>
          <p:cNvPicPr>
            <a:picLocks noChangeAspect="1"/>
          </p:cNvPicPr>
          <p:nvPr/>
        </p:nvPicPr>
        <p:blipFill>
          <a:blip r:embed="rId8" cstate="print"/>
          <a:srcRect l="37233" t="66579" r="23331" b="13110"/>
          <a:stretch>
            <a:fillRect/>
          </a:stretch>
        </p:blipFill>
        <p:spPr bwMode="auto">
          <a:xfrm>
            <a:off x="241300" y="3251200"/>
            <a:ext cx="2420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Immagine 3"/>
          <p:cNvPicPr>
            <a:picLocks noChangeAspect="1"/>
          </p:cNvPicPr>
          <p:nvPr/>
        </p:nvPicPr>
        <p:blipFill>
          <a:blip r:embed="rId9" cstate="print"/>
          <a:srcRect l="43723" t="33386" r="28888" b="20772"/>
          <a:stretch>
            <a:fillRect/>
          </a:stretch>
        </p:blipFill>
        <p:spPr bwMode="auto">
          <a:xfrm>
            <a:off x="6146800" y="1544638"/>
            <a:ext cx="2176463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715000" y="3732213"/>
            <a:ext cx="3206750" cy="2603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8759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en-US" sz="1100" dirty="0"/>
              <a:t>Left Flank Incision Retroperitoneal Dissection</a:t>
            </a:r>
            <a:endParaRPr lang="it-IT" sz="11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944813" y="4397375"/>
            <a:ext cx="3206750" cy="2619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8759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/>
              <a:t>Inframesocolic</a:t>
            </a:r>
            <a:r>
              <a:rPr lang="en-US" sz="1100" dirty="0"/>
              <a:t> approach to </a:t>
            </a:r>
            <a:r>
              <a:rPr lang="en-US" sz="1100" dirty="0" err="1"/>
              <a:t>infrarenal</a:t>
            </a:r>
            <a:r>
              <a:rPr lang="en-US" sz="1100" dirty="0"/>
              <a:t> aorta</a:t>
            </a:r>
            <a:endParaRPr lang="it-IT" sz="1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50185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OPEN SURGERY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50186" name="Immagine 1"/>
          <p:cNvPicPr>
            <a:picLocks noChangeAspect="1"/>
          </p:cNvPicPr>
          <p:nvPr/>
        </p:nvPicPr>
        <p:blipFill>
          <a:blip r:embed="rId4" cstate="print"/>
          <a:srcRect l="45135" t="23094" r="29799" b="19066"/>
          <a:stretch>
            <a:fillRect/>
          </a:stretch>
        </p:blipFill>
        <p:spPr bwMode="auto">
          <a:xfrm>
            <a:off x="3300413" y="1303338"/>
            <a:ext cx="2555875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51209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OPEN SURGERY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51210" name="Immagine 2"/>
          <p:cNvPicPr>
            <a:picLocks noChangeAspect="1"/>
          </p:cNvPicPr>
          <p:nvPr/>
        </p:nvPicPr>
        <p:blipFill>
          <a:blip r:embed="rId4" cstate="print"/>
          <a:srcRect l="50887" t="11288" r="35748" b="51639"/>
          <a:stretch>
            <a:fillRect/>
          </a:stretch>
        </p:blipFill>
        <p:spPr bwMode="auto">
          <a:xfrm>
            <a:off x="1970088" y="1282700"/>
            <a:ext cx="2144712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Immagine 18"/>
          <p:cNvPicPr>
            <a:picLocks noChangeAspect="1"/>
          </p:cNvPicPr>
          <p:nvPr/>
        </p:nvPicPr>
        <p:blipFill>
          <a:blip r:embed="rId4" cstate="print"/>
          <a:srcRect l="50887" t="51306" r="35748" b="11049"/>
          <a:stretch>
            <a:fillRect/>
          </a:stretch>
        </p:blipFill>
        <p:spPr bwMode="auto">
          <a:xfrm>
            <a:off x="5002213" y="1287463"/>
            <a:ext cx="212725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52233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OPEN SURGERY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52234" name="Immagine 4"/>
          <p:cNvPicPr>
            <a:picLocks noChangeAspect="1"/>
          </p:cNvPicPr>
          <p:nvPr/>
        </p:nvPicPr>
        <p:blipFill>
          <a:blip r:embed="rId4" cstate="print"/>
          <a:srcRect l="47227" t="29997" r="32932" b="15134"/>
          <a:stretch>
            <a:fillRect/>
          </a:stretch>
        </p:blipFill>
        <p:spPr bwMode="auto">
          <a:xfrm>
            <a:off x="3489325" y="1260475"/>
            <a:ext cx="21717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1034" name="Segnaposto contenuto 15"/>
          <p:cNvSpPr>
            <a:spLocks noGrp="1"/>
          </p:cNvSpPr>
          <p:nvPr>
            <p:ph sz="half" idx="1"/>
          </p:nvPr>
        </p:nvSpPr>
        <p:spPr>
          <a:xfrm>
            <a:off x="393700" y="7842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OPEN SURGERY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1035" name="Picture 6" descr="Foto intra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5" y="1474788"/>
            <a:ext cx="2068513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8" descr="a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0275" y="1474788"/>
            <a:ext cx="1971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275388" y="1474788"/>
          <a:ext cx="2306637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PhotoPaint.Image.8" r:id="rId7" imgW="9511111" imgH="12558730" progId="">
                  <p:embed/>
                </p:oleObj>
              </mc:Choice>
              <mc:Fallback>
                <p:oleObj name="CorelPhotoPaint.Image.8" r:id="rId7" imgW="9511111" imgH="1255873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388" y="1474788"/>
                        <a:ext cx="2306637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eccia a destra 1"/>
          <p:cNvSpPr/>
          <p:nvPr/>
        </p:nvSpPr>
        <p:spPr>
          <a:xfrm>
            <a:off x="2870200" y="2562225"/>
            <a:ext cx="342900" cy="71913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Freccia a destra 23"/>
          <p:cNvSpPr/>
          <p:nvPr/>
        </p:nvSpPr>
        <p:spPr>
          <a:xfrm>
            <a:off x="5672138" y="2559050"/>
            <a:ext cx="342900" cy="71913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10" name="Immagine 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700" y="521223"/>
            <a:ext cx="7354888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9" name="Picture 2" descr="Risultato immagini per asug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10" name="4cebbca1-06ff-47f5-a4cd-76a399494b88.m4v">
            <a:hlinkClick r:id="" action="ppaction://media"/>
            <a:extLst>
              <a:ext uri="{FF2B5EF4-FFF2-40B4-BE49-F238E27FC236}">
                <a16:creationId xmlns:a16="http://schemas.microsoft.com/office/drawing/2014/main" id="{B7A66E99-E1D8-3447-BC71-F336CE280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6930" y="526440"/>
            <a:ext cx="7268599" cy="41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55305" name="Immagin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669925"/>
            <a:ext cx="2854325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Immagin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8175" y="669925"/>
            <a:ext cx="2854325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Immagine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613" y="669925"/>
            <a:ext cx="2854325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/>
          <a:srcRect l="37785" t="11004" r="24843" b="53719"/>
          <a:stretch/>
        </p:blipFill>
        <p:spPr>
          <a:xfrm>
            <a:off x="295275" y="1479550"/>
            <a:ext cx="4164013" cy="22113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/>
          <a:srcRect l="37661" t="52251" r="24716" b="22743"/>
          <a:stretch/>
        </p:blipFill>
        <p:spPr>
          <a:xfrm>
            <a:off x="4525963" y="1747838"/>
            <a:ext cx="4456112" cy="16668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2538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DEFINIZIONE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Segnaposto contenuto 15"/>
          <p:cNvSpPr>
            <a:spLocks noGrp="1"/>
          </p:cNvSpPr>
          <p:nvPr>
            <p:ph sz="half" idx="1"/>
          </p:nvPr>
        </p:nvSpPr>
        <p:spPr>
          <a:xfrm>
            <a:off x="344488" y="784225"/>
            <a:ext cx="8304212" cy="5270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</a:rPr>
              <a:t>TREATMENT</a:t>
            </a:r>
            <a:r>
              <a:rPr lang="it-IT" sz="2200">
                <a:solidFill>
                  <a:srgbClr val="FF0000"/>
                </a:solidFill>
              </a:rPr>
              <a:t>: </a:t>
            </a:r>
            <a:r>
              <a:rPr lang="it-IT" sz="2800" u="sng">
                <a:solidFill>
                  <a:srgbClr val="FF0000"/>
                </a:solidFill>
              </a:rPr>
              <a:t>ENDOVASCULAR</a:t>
            </a:r>
          </a:p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eaLnBrk="1" hangingPunct="1"/>
            <a:endParaRPr lang="it-IT" b="1"/>
          </a:p>
          <a:p>
            <a:pPr eaLnBrk="1" hangingPunct="1">
              <a:buFont typeface="Arial" charset="0"/>
              <a:buNone/>
            </a:pPr>
            <a:endParaRPr lang="it-IT" sz="360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56329" name="Picture 10"/>
          <p:cNvPicPr>
            <a:picLocks noChangeAspect="1" noChangeArrowheads="1"/>
          </p:cNvPicPr>
          <p:nvPr/>
        </p:nvPicPr>
        <p:blipFill>
          <a:blip r:embed="rId4" cstate="print"/>
          <a:srcRect l="25494" t="16121" r="25142" b="5800"/>
          <a:stretch>
            <a:fillRect/>
          </a:stretch>
        </p:blipFill>
        <p:spPr bwMode="auto">
          <a:xfrm>
            <a:off x="603250" y="1255713"/>
            <a:ext cx="3357563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Text Box 11"/>
          <p:cNvSpPr txBox="1">
            <a:spLocks noChangeArrowheads="1"/>
          </p:cNvSpPr>
          <p:nvPr/>
        </p:nvSpPr>
        <p:spPr bwMode="auto">
          <a:xfrm>
            <a:off x="4124325" y="3187700"/>
            <a:ext cx="280193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Cook Zenith stent graft </a:t>
            </a:r>
          </a:p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Lombard Medical Aorfix stent graft. </a:t>
            </a:r>
          </a:p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Medtronic Endurant stent graft. </a:t>
            </a:r>
          </a:p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Gore Excluder stent graft </a:t>
            </a:r>
          </a:p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Endologix AFX stent graft. </a:t>
            </a:r>
          </a:p>
          <a:p>
            <a:pPr marL="323850" indent="-323850" defTabSz="914400">
              <a:spcBef>
                <a:spcPct val="50000"/>
              </a:spcBef>
              <a:buFontTx/>
              <a:buAutoNum type="alphaUcParenR"/>
            </a:pPr>
            <a:r>
              <a:rPr lang="it-IT" sz="1000">
                <a:latin typeface="Century Gothic" pitchFamily="34" charset="0"/>
              </a:rPr>
              <a:t>Trivascular Ovation stent graft. </a:t>
            </a:r>
          </a:p>
        </p:txBody>
      </p:sp>
      <p:sp>
        <p:nvSpPr>
          <p:cNvPr id="56331" name="Text Box 12"/>
          <p:cNvSpPr txBox="1">
            <a:spLocks noChangeArrowheads="1"/>
          </p:cNvSpPr>
          <p:nvPr/>
        </p:nvSpPr>
        <p:spPr bwMode="auto">
          <a:xfrm>
            <a:off x="4094163" y="1258888"/>
            <a:ext cx="48990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it-IT" sz="1200">
                <a:latin typeface="Century Gothic" pitchFamily="34" charset="0"/>
              </a:rPr>
              <a:t>Sono costituite da tessuto tubulare retto o biforcato (Dacron o P.T.F.E.) congiunto con uno stent metallico (Acciaio, Nitinolo (autoespandibile), Misto)</a:t>
            </a:r>
          </a:p>
          <a:p>
            <a:pPr defTabSz="914400"/>
            <a:endParaRPr lang="it-IT" sz="1200">
              <a:latin typeface="Century Gothic" pitchFamily="34" charset="0"/>
            </a:endParaRPr>
          </a:p>
          <a:p>
            <a:pPr defTabSz="914400"/>
            <a:r>
              <a:rPr lang="it-IT" sz="1200">
                <a:latin typeface="Century Gothic" pitchFamily="34" charset="0"/>
              </a:rPr>
              <a:t>L’endoprotesi è compressa dentro una camicia </a:t>
            </a:r>
          </a:p>
          <a:p>
            <a:pPr defTabSz="914400"/>
            <a:r>
              <a:rPr lang="it-IT" sz="1200">
                <a:latin typeface="Century Gothic" pitchFamily="34" charset="0"/>
              </a:rPr>
              <a:t>tubulare. La retrazione della camicia permette la </a:t>
            </a:r>
          </a:p>
          <a:p>
            <a:pPr defTabSz="914400"/>
            <a:r>
              <a:rPr lang="it-IT" sz="1200">
                <a:latin typeface="Century Gothic" pitchFamily="34" charset="0"/>
              </a:rPr>
              <a:t>riassunzione delle dimensioni originarie </a:t>
            </a:r>
          </a:p>
          <a:p>
            <a:pPr defTabSz="914400">
              <a:spcBef>
                <a:spcPct val="50000"/>
              </a:spcBef>
            </a:pPr>
            <a:endParaRPr lang="it-IT" sz="12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Segnaposto contenuto 15"/>
          <p:cNvSpPr>
            <a:spLocks noGrp="1"/>
          </p:cNvSpPr>
          <p:nvPr>
            <p:ph sz="half" idx="1"/>
          </p:nvPr>
        </p:nvSpPr>
        <p:spPr>
          <a:xfrm>
            <a:off x="241300" y="631825"/>
            <a:ext cx="8255000" cy="3940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z="29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it-IT"/>
              <a:t>	</a:t>
            </a:r>
          </a:p>
          <a:p>
            <a:pPr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sp>
        <p:nvSpPr>
          <p:cNvPr id="57353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TREATMENT</a:t>
            </a:r>
            <a:r>
              <a:rPr lang="it-IT" sz="2200">
                <a:solidFill>
                  <a:srgbClr val="FF0000"/>
                </a:solidFill>
                <a:latin typeface="Century Gothic" pitchFamily="34" charset="0"/>
              </a:rPr>
              <a:t>: </a:t>
            </a:r>
            <a:r>
              <a:rPr lang="it-IT" sz="2800" u="sng">
                <a:solidFill>
                  <a:srgbClr val="FF0000"/>
                </a:solidFill>
                <a:latin typeface="Century Gothic" pitchFamily="34" charset="0"/>
              </a:rPr>
              <a:t>ENDOVASCULAR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2100" b="1">
                <a:latin typeface="Century Gothic" pitchFamily="34" charset="0"/>
              </a:rPr>
              <a:t>Vantaggi: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Minor mortalità e morbidità 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Minor invasività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Riduzione del dolore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Riduzione dei tempi operatori e delle perdite ematiche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Riduzione dei tempi di ospedalizzazione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1800">
                <a:latin typeface="Century Gothic" pitchFamily="34" charset="0"/>
              </a:rPr>
              <a:t>Riduzione dei tempi di convalescenza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18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INDICATIONS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2100">
                <a:latin typeface="Century Gothic" pitchFamily="34" charset="0"/>
              </a:rPr>
              <a:t>Attualmente coesistono 2 orientamenti diversi nell’indicazione al trattamento endovascolare dei pazienti portatori di AAA: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2100">
                <a:latin typeface="Century Gothic" pitchFamily="34" charset="0"/>
              </a:rPr>
              <a:t>1) </a:t>
            </a:r>
            <a:r>
              <a:rPr lang="it-IT" sz="2100">
                <a:solidFill>
                  <a:srgbClr val="FF0000"/>
                </a:solidFill>
                <a:latin typeface="Century Gothic" pitchFamily="34" charset="0"/>
              </a:rPr>
              <a:t>Restrittivo</a:t>
            </a:r>
            <a:r>
              <a:rPr lang="it-IT" sz="2100">
                <a:latin typeface="Century Gothic" pitchFamily="34" charset="0"/>
              </a:rPr>
              <a:t>: indicazione nei soli pazienti ad alto rischio chirurgico per compromesse condizioni generali o con bassa aspettativa di vita, addome ostile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it-IT" sz="2100">
                <a:latin typeface="Century Gothic" pitchFamily="34" charset="0"/>
              </a:rPr>
              <a:t>2) </a:t>
            </a:r>
            <a:r>
              <a:rPr lang="it-IT" sz="2100">
                <a:solidFill>
                  <a:srgbClr val="FF0000"/>
                </a:solidFill>
                <a:latin typeface="Century Gothic" pitchFamily="34" charset="0"/>
              </a:rPr>
              <a:t>Estensivo</a:t>
            </a:r>
            <a:r>
              <a:rPr lang="it-IT" sz="2100">
                <a:latin typeface="Century Gothic" pitchFamily="34" charset="0"/>
              </a:rPr>
              <a:t>: indicazione in tutti i pazienti con anatomia favorevole al posizionamento dell’endoprotesi.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INDICATIONS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 i="1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 i="1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 i="1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 i="1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2100" i="1">
                <a:latin typeface="Century Gothic" pitchFamily="34" charset="0"/>
              </a:rPr>
              <a:t>“</a:t>
            </a:r>
            <a:r>
              <a:rPr lang="it-IT" sz="1600" i="1">
                <a:latin typeface="Century Gothic" pitchFamily="34" charset="0"/>
              </a:rPr>
              <a:t>The feasibility of EVAR and its early and long-term success depend on reliable baseline assessment of </a:t>
            </a:r>
            <a:r>
              <a:rPr lang="it-IT" sz="1600" b="1" i="1">
                <a:latin typeface="Century Gothic" pitchFamily="34" charset="0"/>
              </a:rPr>
              <a:t>aortic morphology</a:t>
            </a:r>
            <a:r>
              <a:rPr lang="it-IT" sz="1600" i="1">
                <a:latin typeface="Century Gothic" pitchFamily="34" charset="0"/>
              </a:rPr>
              <a:t> including landing zones for fixation and sealing, and correct measurements for appropriate stent graft selection”</a:t>
            </a:r>
          </a:p>
        </p:txBody>
      </p:sp>
      <p:pic>
        <p:nvPicPr>
          <p:cNvPr id="5940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413" y="1487488"/>
            <a:ext cx="8113712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e 13"/>
          <p:cNvSpPr/>
          <p:nvPr/>
        </p:nvSpPr>
        <p:spPr>
          <a:xfrm>
            <a:off x="574675" y="1819275"/>
            <a:ext cx="909638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Ovale 13"/>
          <p:cNvSpPr/>
          <p:nvPr/>
        </p:nvSpPr>
        <p:spPr>
          <a:xfrm>
            <a:off x="576263" y="2122488"/>
            <a:ext cx="808037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Ovale 13"/>
          <p:cNvSpPr/>
          <p:nvPr/>
        </p:nvSpPr>
        <p:spPr>
          <a:xfrm>
            <a:off x="569913" y="2457450"/>
            <a:ext cx="874712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Ovale 13"/>
          <p:cNvSpPr/>
          <p:nvPr/>
        </p:nvSpPr>
        <p:spPr>
          <a:xfrm>
            <a:off x="542925" y="2767013"/>
            <a:ext cx="1544638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Ovale 13"/>
          <p:cNvSpPr/>
          <p:nvPr/>
        </p:nvSpPr>
        <p:spPr>
          <a:xfrm>
            <a:off x="2014538" y="2606675"/>
            <a:ext cx="1019175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MEASUREMENTS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058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9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60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61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62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63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064" name="Immagine 5" descr="Schermata 2012-11-18 a 13.53.0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4000" y="1312863"/>
            <a:ext cx="60833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65" name="Group 24"/>
          <p:cNvGrpSpPr>
            <a:grpSpLocks/>
          </p:cNvGrpSpPr>
          <p:nvPr/>
        </p:nvGrpSpPr>
        <p:grpSpPr bwMode="auto">
          <a:xfrm>
            <a:off x="193675" y="1692275"/>
            <a:ext cx="2528888" cy="2332038"/>
            <a:chOff x="155" y="1280"/>
            <a:chExt cx="2571" cy="2560"/>
          </a:xfrm>
        </p:grpSpPr>
        <p:graphicFrame>
          <p:nvGraphicFramePr>
            <p:cNvPr id="2050" name="Object 19"/>
            <p:cNvGraphicFramePr>
              <a:graphicFrameLocks noChangeAspect="1"/>
            </p:cNvGraphicFramePr>
            <p:nvPr/>
          </p:nvGraphicFramePr>
          <p:xfrm>
            <a:off x="155" y="1280"/>
            <a:ext cx="2571" cy="2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CorelPhotoPaint.Image.8" r:id="rId6" imgW="11644444" imgH="11593651" progId="">
                    <p:embed/>
                  </p:oleObj>
                </mc:Choice>
                <mc:Fallback>
                  <p:oleObj name="CorelPhotoPaint.Image.8" r:id="rId6" imgW="11644444" imgH="11593651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" y="1280"/>
                          <a:ext cx="2571" cy="25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66" name="Group 26"/>
            <p:cNvGrpSpPr>
              <a:grpSpLocks/>
            </p:cNvGrpSpPr>
            <p:nvPr/>
          </p:nvGrpSpPr>
          <p:grpSpPr bwMode="auto">
            <a:xfrm>
              <a:off x="1451" y="2353"/>
              <a:ext cx="465" cy="470"/>
              <a:chOff x="4176" y="1953"/>
              <a:chExt cx="465" cy="470"/>
            </a:xfrm>
          </p:grpSpPr>
          <p:sp>
            <p:nvSpPr>
              <p:cNvPr id="2067" name="Line 27"/>
              <p:cNvSpPr>
                <a:spLocks noChangeShapeType="1"/>
              </p:cNvSpPr>
              <p:nvPr/>
            </p:nvSpPr>
            <p:spPr bwMode="auto">
              <a:xfrm flipV="1">
                <a:off x="4176" y="2016"/>
                <a:ext cx="240" cy="24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8" name="Text Box 28"/>
              <p:cNvSpPr txBox="1">
                <a:spLocks noChangeArrowheads="1"/>
              </p:cNvSpPr>
              <p:nvPr/>
            </p:nvSpPr>
            <p:spPr bwMode="auto">
              <a:xfrm>
                <a:off x="4453" y="1953"/>
                <a:ext cx="188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endParaRPr lang="it-IT" sz="2200">
                  <a:latin typeface="Tahoma" pitchFamily="34" charset="0"/>
                  <a:ea typeface="ＭＳ Ｐゴシック" pitchFamily="34" charset="-128"/>
                </a:endParaRPr>
              </a:p>
            </p:txBody>
          </p:sp>
        </p:grp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TREATMENT</a:t>
            </a:r>
            <a:r>
              <a:rPr lang="it-IT" sz="2200">
                <a:solidFill>
                  <a:srgbClr val="FF0000"/>
                </a:solidFill>
                <a:latin typeface="Century Gothic" pitchFamily="34" charset="0"/>
              </a:rPr>
              <a:t>: </a:t>
            </a:r>
            <a:r>
              <a:rPr lang="it-IT" sz="2800" u="sng">
                <a:solidFill>
                  <a:srgbClr val="FF0000"/>
                </a:solidFill>
                <a:latin typeface="Century Gothic" pitchFamily="34" charset="0"/>
              </a:rPr>
              <a:t>ENDOVASCULAR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2800" u="sng">
                <a:solidFill>
                  <a:srgbClr val="FF0000"/>
                </a:solidFill>
                <a:latin typeface="Century Gothic" pitchFamily="34" charset="0"/>
              </a:rPr>
              <a:t>Accesso femorale percutaneo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0425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6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7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8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9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30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0431" name="Picture 21"/>
          <p:cNvPicPr>
            <a:picLocks noChangeAspect="1" noChangeArrowheads="1"/>
          </p:cNvPicPr>
          <p:nvPr/>
        </p:nvPicPr>
        <p:blipFill>
          <a:blip r:embed="rId4" cstate="print"/>
          <a:srcRect l="41977" t="71469" r="26837" b="12677"/>
          <a:stretch>
            <a:fillRect/>
          </a:stretch>
        </p:blipFill>
        <p:spPr bwMode="auto">
          <a:xfrm>
            <a:off x="1222375" y="1846263"/>
            <a:ext cx="4171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2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33413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3" name="Picture 6"/>
          <p:cNvPicPr>
            <a:picLocks noChangeAspect="1" noChangeArrowheads="1"/>
          </p:cNvPicPr>
          <p:nvPr/>
        </p:nvPicPr>
        <p:blipFill>
          <a:blip r:embed="rId6" cstate="print"/>
          <a:srcRect l="40752"/>
          <a:stretch>
            <a:fillRect/>
          </a:stretch>
        </p:blipFill>
        <p:spPr bwMode="auto">
          <a:xfrm>
            <a:off x="5805488" y="1816100"/>
            <a:ext cx="1760537" cy="2820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34" name="AutoShape 25" descr="Risultato immagini per SONDA ECOGRAFICA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35" name="AutoShape 27" descr="Risultato immagini per SONDA ECOGRAFICA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0436" name="Picture 28" descr="70063-8393635"/>
          <p:cNvPicPr>
            <a:picLocks noChangeAspect="1" noChangeArrowheads="1"/>
          </p:cNvPicPr>
          <p:nvPr/>
        </p:nvPicPr>
        <p:blipFill>
          <a:blip r:embed="rId7" cstate="print"/>
          <a:srcRect t="18472" b="29068"/>
          <a:stretch>
            <a:fillRect/>
          </a:stretch>
        </p:blipFill>
        <p:spPr bwMode="auto">
          <a:xfrm>
            <a:off x="1128713" y="3317875"/>
            <a:ext cx="232727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CLOSURE SYSTEM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3497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8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9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0" name="AutoShape 16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1" name="AutoShape 18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2" name="AutoShape 2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3503" name="Picture 21" descr="perclose-prog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506538"/>
            <a:ext cx="3028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4" name="Picture 22"/>
          <p:cNvPicPr>
            <a:picLocks noChangeAspect="1" noChangeArrowheads="1"/>
          </p:cNvPicPr>
          <p:nvPr/>
        </p:nvPicPr>
        <p:blipFill>
          <a:blip r:embed="rId5" cstate="print"/>
          <a:srcRect l="25514" t="26430" r="25674" b="12682"/>
          <a:stretch>
            <a:fillRect/>
          </a:stretch>
        </p:blipFill>
        <p:spPr bwMode="auto">
          <a:xfrm>
            <a:off x="4173538" y="1228725"/>
            <a:ext cx="4278312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ANCORAGGIO SOTTORENALE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086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8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9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0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1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074" name="Object 16"/>
          <p:cNvGraphicFramePr>
            <a:graphicFrameLocks noChangeAspect="1"/>
          </p:cNvGraphicFramePr>
          <p:nvPr/>
        </p:nvGraphicFramePr>
        <p:xfrm>
          <a:off x="249238" y="1281113"/>
          <a:ext cx="2130425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CorelPhotoPaint.Image.8" r:id="rId5" imgW="1961392" imgH="1778512" progId="">
                  <p:embed/>
                </p:oleObj>
              </mc:Choice>
              <mc:Fallback>
                <p:oleObj name="CorelPhotoPaint.Image.8" r:id="rId5" imgW="1961392" imgH="1778512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1281113"/>
                        <a:ext cx="2130425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7"/>
          <p:cNvGraphicFramePr>
            <a:graphicFrameLocks noChangeAspect="1"/>
          </p:cNvGraphicFramePr>
          <p:nvPr/>
        </p:nvGraphicFramePr>
        <p:xfrm>
          <a:off x="2392363" y="1212850"/>
          <a:ext cx="1806575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CorelPhotoPaint.Image.8" r:id="rId7" imgW="1961392" imgH="2162560" progId="">
                  <p:embed/>
                </p:oleObj>
              </mc:Choice>
              <mc:Fallback>
                <p:oleObj name="CorelPhotoPaint.Image.8" r:id="rId7" imgW="1961392" imgH="216256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363" y="1212850"/>
                        <a:ext cx="1806575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8"/>
          <p:cNvGraphicFramePr>
            <a:graphicFrameLocks noChangeAspect="1"/>
          </p:cNvGraphicFramePr>
          <p:nvPr/>
        </p:nvGraphicFramePr>
        <p:xfrm>
          <a:off x="4421188" y="1252538"/>
          <a:ext cx="2124075" cy="188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CorelPhotoPaint.Image.8" r:id="rId9" imgW="1997714" imgH="1769143" progId="">
                  <p:embed/>
                </p:oleObj>
              </mc:Choice>
              <mc:Fallback>
                <p:oleObj name="CorelPhotoPaint.Image.8" r:id="rId9" imgW="1997714" imgH="1769143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252538"/>
                        <a:ext cx="2124075" cy="188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19"/>
          <p:cNvGraphicFramePr>
            <a:graphicFrameLocks noChangeAspect="1"/>
          </p:cNvGraphicFramePr>
          <p:nvPr/>
        </p:nvGraphicFramePr>
        <p:xfrm>
          <a:off x="6610350" y="1250950"/>
          <a:ext cx="197167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CorelPhotoPaint.Image.8" r:id="rId11" imgW="1787429" imgH="1769143" progId="">
                  <p:embed/>
                </p:oleObj>
              </mc:Choice>
              <mc:Fallback>
                <p:oleObj name="CorelPhotoPaint.Image.8" r:id="rId11" imgW="1787429" imgH="176914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250950"/>
                        <a:ext cx="1971675" cy="195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20"/>
          <p:cNvGraphicFramePr>
            <a:graphicFrameLocks noChangeAspect="1"/>
          </p:cNvGraphicFramePr>
          <p:nvPr/>
        </p:nvGraphicFramePr>
        <p:xfrm>
          <a:off x="3560763" y="2836863"/>
          <a:ext cx="1893887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PhotoPaint.Image.8" r:id="rId13" imgW="1833143" imgH="1760000" progId="">
                  <p:embed/>
                </p:oleObj>
              </mc:Choice>
              <mc:Fallback>
                <p:oleObj name="CorelPhotoPaint.Image.8" r:id="rId13" imgW="1833143" imgH="176000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2836863"/>
                        <a:ext cx="1893887" cy="181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1"/>
          <p:cNvSpPr txBox="1">
            <a:spLocks noChangeArrowheads="1"/>
          </p:cNvSpPr>
          <p:nvPr/>
        </p:nvSpPr>
        <p:spPr bwMode="auto">
          <a:xfrm>
            <a:off x="393700" y="2406650"/>
            <a:ext cx="31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3093" name="Text Box 22"/>
          <p:cNvSpPr txBox="1">
            <a:spLocks noChangeArrowheads="1"/>
          </p:cNvSpPr>
          <p:nvPr/>
        </p:nvSpPr>
        <p:spPr bwMode="auto">
          <a:xfrm>
            <a:off x="2454275" y="2397125"/>
            <a:ext cx="31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3094" name="Text Box 23"/>
          <p:cNvSpPr txBox="1">
            <a:spLocks noChangeArrowheads="1"/>
          </p:cNvSpPr>
          <p:nvPr/>
        </p:nvSpPr>
        <p:spPr bwMode="auto">
          <a:xfrm>
            <a:off x="4826000" y="2405063"/>
            <a:ext cx="31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3095" name="Text Box 24"/>
          <p:cNvSpPr txBox="1">
            <a:spLocks noChangeArrowheads="1"/>
          </p:cNvSpPr>
          <p:nvPr/>
        </p:nvSpPr>
        <p:spPr bwMode="auto">
          <a:xfrm>
            <a:off x="6853238" y="2395538"/>
            <a:ext cx="31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3096" name="Text Box 25"/>
          <p:cNvSpPr txBox="1">
            <a:spLocks noChangeArrowheads="1"/>
          </p:cNvSpPr>
          <p:nvPr/>
        </p:nvSpPr>
        <p:spPr bwMode="auto">
          <a:xfrm>
            <a:off x="3370263" y="3822700"/>
            <a:ext cx="31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Century Gothic" pitchFamily="34" charset="0"/>
              </a:rPr>
              <a:t>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ANCORAGGIO SOVRARENALE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106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7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8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9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10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11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4112" name="Immagin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6275" y="1216025"/>
            <a:ext cx="221615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16"/>
          <p:cNvGraphicFramePr>
            <a:graphicFrameLocks noChangeAspect="1"/>
          </p:cNvGraphicFramePr>
          <p:nvPr/>
        </p:nvGraphicFramePr>
        <p:xfrm>
          <a:off x="4994275" y="1236663"/>
          <a:ext cx="1630363" cy="309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Image" r:id="rId6" imgW="3123810" imgH="5930159" progId="">
                  <p:embed/>
                </p:oleObj>
              </mc:Choice>
              <mc:Fallback>
                <p:oleObj name="Image" r:id="rId6" imgW="3123810" imgH="5930159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275" y="1236663"/>
                        <a:ext cx="1630363" cy="309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ANCORAGGIO SOVRARENALE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1449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0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1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2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3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4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1455" name="Picture 18"/>
          <p:cNvPicPr>
            <a:picLocks noChangeAspect="1" noChangeArrowheads="1"/>
          </p:cNvPicPr>
          <p:nvPr/>
        </p:nvPicPr>
        <p:blipFill>
          <a:blip r:embed="rId4" cstate="print"/>
          <a:srcRect l="23305" t="30692" r="3510" b="17450"/>
          <a:stretch>
            <a:fillRect/>
          </a:stretch>
        </p:blipFill>
        <p:spPr bwMode="auto">
          <a:xfrm>
            <a:off x="869950" y="1298575"/>
            <a:ext cx="7204075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6" name="Text Box 19"/>
          <p:cNvSpPr txBox="1">
            <a:spLocks noChangeArrowheads="1"/>
          </p:cNvSpPr>
          <p:nvPr/>
        </p:nvSpPr>
        <p:spPr bwMode="auto">
          <a:xfrm>
            <a:off x="6099175" y="3232150"/>
            <a:ext cx="275113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it-IT" sz="1800">
                <a:latin typeface="Century Gothic" pitchFamily="34" charset="0"/>
              </a:rPr>
              <a:t>Free flow a monte dell’origine dell’arteria mesenterica superiore (76.3%)</a:t>
            </a:r>
          </a:p>
          <a:p>
            <a:pPr defTabSz="914400">
              <a:spcBef>
                <a:spcPct val="50000"/>
              </a:spcBef>
            </a:pPr>
            <a:endParaRPr lang="it-IT" sz="1800">
              <a:latin typeface="Century Gothic" pitchFamily="34" charset="0"/>
            </a:endParaRPr>
          </a:p>
        </p:txBody>
      </p:sp>
      <p:cxnSp>
        <p:nvCxnSpPr>
          <p:cNvPr id="61457" name="AutoShape 20"/>
          <p:cNvCxnSpPr>
            <a:cxnSpLocks noChangeShapeType="1"/>
          </p:cNvCxnSpPr>
          <p:nvPr/>
        </p:nvCxnSpPr>
        <p:spPr bwMode="auto">
          <a:xfrm>
            <a:off x="4471988" y="129857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458" name="AutoShape 21"/>
          <p:cNvCxnSpPr>
            <a:cxnSpLocks noChangeShapeType="1"/>
          </p:cNvCxnSpPr>
          <p:nvPr/>
        </p:nvCxnSpPr>
        <p:spPr bwMode="auto">
          <a:xfrm>
            <a:off x="4471988" y="129857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61459" name="Line 22"/>
          <p:cNvSpPr>
            <a:spLocks noChangeShapeType="1"/>
          </p:cNvSpPr>
          <p:nvPr/>
        </p:nvSpPr>
        <p:spPr bwMode="auto">
          <a:xfrm flipV="1">
            <a:off x="4714875" y="2089150"/>
            <a:ext cx="2273300" cy="127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60" name="Line 23"/>
          <p:cNvSpPr>
            <a:spLocks noChangeShapeType="1"/>
          </p:cNvSpPr>
          <p:nvPr/>
        </p:nvSpPr>
        <p:spPr bwMode="auto">
          <a:xfrm>
            <a:off x="2205038" y="2112963"/>
            <a:ext cx="2500312" cy="158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61" name="Line 24"/>
          <p:cNvSpPr>
            <a:spLocks noChangeShapeType="1"/>
          </p:cNvSpPr>
          <p:nvPr/>
        </p:nvSpPr>
        <p:spPr bwMode="auto">
          <a:xfrm flipV="1">
            <a:off x="2203450" y="2117725"/>
            <a:ext cx="1384300" cy="16462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38385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EPIDEMIOLOGIA</a:t>
            </a: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eaLnBrk="1" hangingPunct="1"/>
            <a:r>
              <a:rPr lang="en-US" sz="1800" b="1"/>
              <a:t>Smoking</a:t>
            </a:r>
            <a:r>
              <a:rPr lang="en-US" sz="1800"/>
              <a:t> is the strongest risk factor for AAA, with an odds ratio of &gt;3 for the association</a:t>
            </a:r>
          </a:p>
          <a:p>
            <a:pPr eaLnBrk="1" hangingPunct="1"/>
            <a:r>
              <a:rPr lang="en-US" sz="1800"/>
              <a:t>Other risk factors include </a:t>
            </a:r>
            <a:r>
              <a:rPr lang="en-US" sz="1800" b="1"/>
              <a:t>age</a:t>
            </a:r>
            <a:r>
              <a:rPr lang="en-US" sz="1800"/>
              <a:t>, </a:t>
            </a:r>
            <a:r>
              <a:rPr lang="en-US" sz="1800" b="1"/>
              <a:t>atherosclerosis</a:t>
            </a:r>
            <a:r>
              <a:rPr lang="en-US" sz="1800"/>
              <a:t>, </a:t>
            </a:r>
            <a:r>
              <a:rPr lang="en-US" sz="1800" b="1"/>
              <a:t>hypertension</a:t>
            </a:r>
            <a:r>
              <a:rPr lang="en-US" sz="1800"/>
              <a:t>, </a:t>
            </a:r>
            <a:r>
              <a:rPr lang="en-US" sz="1800" b="1"/>
              <a:t>ethnicity</a:t>
            </a:r>
            <a:r>
              <a:rPr lang="en-US" sz="1800"/>
              <a:t>, and </a:t>
            </a:r>
            <a:r>
              <a:rPr lang="en-US" sz="1800" b="1"/>
              <a:t>family</a:t>
            </a:r>
            <a:r>
              <a:rPr lang="en-US" sz="1800"/>
              <a:t> </a:t>
            </a:r>
            <a:r>
              <a:rPr lang="en-US" sz="1800" b="1"/>
              <a:t>history</a:t>
            </a:r>
            <a:r>
              <a:rPr lang="en-US" sz="1800"/>
              <a:t> of AAAs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Negative risk factors include female sex, African American race, and diabetes</a:t>
            </a:r>
            <a:endParaRPr lang="it-IT" sz="180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ENDOPROTESI FENESTRATE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2473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4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5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6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7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8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2479" name="Immagine 3"/>
          <p:cNvPicPr>
            <a:picLocks noChangeAspect="1"/>
          </p:cNvPicPr>
          <p:nvPr/>
        </p:nvPicPr>
        <p:blipFill>
          <a:blip r:embed="rId4" cstate="print"/>
          <a:srcRect l="10062" t="3951" r="10185" b="3703"/>
          <a:stretch>
            <a:fillRect/>
          </a:stretch>
        </p:blipFill>
        <p:spPr bwMode="auto">
          <a:xfrm>
            <a:off x="1257300" y="1211263"/>
            <a:ext cx="295433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Immagine 2"/>
          <p:cNvPicPr>
            <a:picLocks noChangeAspect="1"/>
          </p:cNvPicPr>
          <p:nvPr/>
        </p:nvPicPr>
        <p:blipFill>
          <a:blip r:embed="rId5" cstate="print"/>
          <a:srcRect l="11790" t="5185" r="14136" b="3703"/>
          <a:stretch>
            <a:fillRect/>
          </a:stretch>
        </p:blipFill>
        <p:spPr bwMode="auto">
          <a:xfrm>
            <a:off x="4910138" y="1204913"/>
            <a:ext cx="2786062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ENDOLEAK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45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7" name="AutoShape 25" descr="Risultato immagini per ENDOLEAK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4528" name="AutoShape 27" descr="Risultato immagini per ENDOLEAK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4529" name="Picture 28" descr="432673_1_En_19_Fig1_HT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" y="1292225"/>
            <a:ext cx="62484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ENDOLEAK tipo II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5545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546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547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548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549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550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5551" name="Picture 2" descr="Vrrocch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1195388"/>
            <a:ext cx="2573338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19" descr="Immagine1"/>
          <p:cNvPicPr>
            <a:picLocks noChangeAspect="1" noChangeArrowheads="1"/>
          </p:cNvPicPr>
          <p:nvPr/>
        </p:nvPicPr>
        <p:blipFill>
          <a:blip r:embed="rId5" cstate="print"/>
          <a:srcRect t="18188" b="16383"/>
          <a:stretch>
            <a:fillRect/>
          </a:stretch>
        </p:blipFill>
        <p:spPr bwMode="auto">
          <a:xfrm>
            <a:off x="2905125" y="1690688"/>
            <a:ext cx="35163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53" name="Group 6"/>
          <p:cNvGrpSpPr>
            <a:grpSpLocks/>
          </p:cNvGrpSpPr>
          <p:nvPr/>
        </p:nvGrpSpPr>
        <p:grpSpPr bwMode="auto">
          <a:xfrm>
            <a:off x="6462713" y="1187450"/>
            <a:ext cx="2305050" cy="3429000"/>
            <a:chOff x="1920" y="1200"/>
            <a:chExt cx="1944" cy="2916"/>
          </a:xfrm>
        </p:grpSpPr>
        <p:pic>
          <p:nvPicPr>
            <p:cNvPr id="65554" name="Picture 7" descr="eNDOLEAKAG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1200"/>
              <a:ext cx="1944" cy="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5" name="Line 8"/>
            <p:cNvSpPr>
              <a:spLocks noChangeShapeType="1"/>
            </p:cNvSpPr>
            <p:nvPr/>
          </p:nvSpPr>
          <p:spPr bwMode="auto">
            <a:xfrm flipH="1">
              <a:off x="3360" y="2304"/>
              <a:ext cx="28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ENDOLEAK tipo II</a:t>
            </a: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u="sng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6569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570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571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572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573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6574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451350" y="1228725"/>
            <a:ext cx="3141663" cy="3379788"/>
            <a:chOff x="1509" y="912"/>
            <a:chExt cx="3147" cy="2912"/>
          </a:xfrm>
        </p:grpSpPr>
        <p:pic>
          <p:nvPicPr>
            <p:cNvPr id="66577" name="Picture 13" descr="Immagine 008"/>
            <p:cNvPicPr>
              <a:picLocks noChangeAspect="1" noChangeArrowheads="1"/>
            </p:cNvPicPr>
            <p:nvPr/>
          </p:nvPicPr>
          <p:blipFill>
            <a:blip r:embed="rId4" cstate="print"/>
            <a:srcRect r="10342"/>
            <a:stretch>
              <a:fillRect/>
            </a:stretch>
          </p:blipFill>
          <p:spPr bwMode="auto">
            <a:xfrm>
              <a:off x="1509" y="912"/>
              <a:ext cx="3147" cy="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8" name="Line 14"/>
            <p:cNvSpPr>
              <a:spLocks noChangeShapeType="1"/>
            </p:cNvSpPr>
            <p:nvPr/>
          </p:nvSpPr>
          <p:spPr bwMode="auto">
            <a:xfrm flipH="1">
              <a:off x="3507" y="1043"/>
              <a:ext cx="54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717834" name="Picture 10" descr="Immagine 004"/>
          <p:cNvPicPr>
            <a:picLocks noChangeAspect="1" noChangeArrowheads="1"/>
          </p:cNvPicPr>
          <p:nvPr/>
        </p:nvPicPr>
        <p:blipFill>
          <a:blip r:embed="rId5" cstate="print"/>
          <a:srcRect l="17461" t="3282" r="13403"/>
          <a:stretch>
            <a:fillRect/>
          </a:stretch>
        </p:blipFill>
        <p:spPr bwMode="auto">
          <a:xfrm>
            <a:off x="1327150" y="1216025"/>
            <a:ext cx="28067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pitchFamily="34" charset="0"/>
              <a:buNone/>
              <a:defRPr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spcBef>
                <a:spcPct val="50000"/>
              </a:spcBef>
              <a:defRPr/>
            </a:pPr>
            <a:r>
              <a:rPr lang="it-IT" sz="21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TRIAL RANDOMIZZATI: EVAR-1, DREAM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  <a:defRPr/>
            </a:pPr>
            <a:r>
              <a:rPr lang="it-IT" sz="2100">
                <a:latin typeface="Century Gothic" pitchFamily="34" charset="0"/>
              </a:rPr>
              <a:t> </a:t>
            </a:r>
            <a:r>
              <a:rPr lang="it-IT" sz="2100" u="sng">
                <a:latin typeface="Century Gothic" pitchFamily="34" charset="0"/>
              </a:rPr>
              <a:t>A breve termine</a:t>
            </a:r>
            <a:r>
              <a:rPr lang="it-IT" sz="2100">
                <a:latin typeface="Century Gothic" pitchFamily="34" charset="0"/>
              </a:rPr>
              <a:t>: </a:t>
            </a:r>
          </a:p>
          <a:p>
            <a:pPr marL="1143000" lvl="2" indent="-228600">
              <a:lnSpc>
                <a:spcPct val="90000"/>
              </a:lnSpc>
              <a:spcBef>
                <a:spcPts val="475"/>
              </a:spcBef>
              <a:buFont typeface="Arial" pitchFamily="34" charset="0"/>
              <a:buChar char="•"/>
              <a:defRPr/>
            </a:pPr>
            <a:r>
              <a:rPr lang="it-IT" sz="1500">
                <a:latin typeface="Century Gothic" pitchFamily="34" charset="0"/>
              </a:rPr>
              <a:t>Riduzione della mortalità e morbilità postoperatoria nei  pazienti sottoposti ad EVAR</a:t>
            </a:r>
          </a:p>
          <a:p>
            <a:pPr marL="1143000" lvl="2" indent="-228600">
              <a:lnSpc>
                <a:spcPct val="90000"/>
              </a:lnSpc>
              <a:spcBef>
                <a:spcPts val="475"/>
              </a:spcBef>
              <a:buFont typeface="Arial" pitchFamily="34" charset="0"/>
              <a:buChar char="•"/>
              <a:defRPr/>
            </a:pPr>
            <a:r>
              <a:rPr lang="it-IT" sz="1500">
                <a:latin typeface="Century Gothic" pitchFamily="34" charset="0"/>
              </a:rPr>
              <a:t>Maggior numero di procedure aggiuntive nell’EVAR (10% verus 2% OR)</a:t>
            </a:r>
          </a:p>
          <a:p>
            <a:pPr marL="1143000" lvl="2" indent="-228600">
              <a:lnSpc>
                <a:spcPct val="90000"/>
              </a:lnSpc>
              <a:spcBef>
                <a:spcPts val="475"/>
              </a:spcBef>
              <a:buFont typeface="Arial" pitchFamily="34" charset="0"/>
              <a:buChar char="•"/>
              <a:defRPr/>
            </a:pPr>
            <a:r>
              <a:rPr lang="it-IT" sz="1500">
                <a:latin typeface="Century Gothic" pitchFamily="34" charset="0"/>
              </a:rPr>
              <a:t>Tasso di conversione annua del 1-2%</a:t>
            </a:r>
          </a:p>
          <a:p>
            <a:pPr marL="1143000" lvl="2" indent="-228600">
              <a:lnSpc>
                <a:spcPct val="90000"/>
              </a:lnSpc>
              <a:spcBef>
                <a:spcPts val="475"/>
              </a:spcBef>
              <a:buFont typeface="Arial" pitchFamily="34" charset="0"/>
              <a:buChar char="•"/>
              <a:defRPr/>
            </a:pPr>
            <a:endParaRPr lang="it-IT" sz="150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  <a:defRPr/>
            </a:pPr>
            <a:r>
              <a:rPr lang="it-IT" sz="2100" u="sng">
                <a:latin typeface="Century Gothic" pitchFamily="34" charset="0"/>
              </a:rPr>
              <a:t>A lungo termine</a:t>
            </a:r>
            <a:r>
              <a:rPr lang="it-IT" sz="2100">
                <a:latin typeface="Century Gothic" pitchFamily="34" charset="0"/>
              </a:rPr>
              <a:t>: Iniziale riduzione della mortalità nei pazienti sottoposti ad EVAR si esaurisce a 4 anni nell’EVAR-1 e a 12 mesi nel DREAM</a:t>
            </a:r>
            <a:endParaRPr lang="it-IT" sz="2800" u="sng">
              <a:latin typeface="Century Gothic" pitchFamily="34" charset="0"/>
            </a:endParaRPr>
          </a:p>
        </p:txBody>
      </p:sp>
      <p:sp>
        <p:nvSpPr>
          <p:cNvPr id="67593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594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595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596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597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598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en-US" sz="1800">
                <a:latin typeface="Century Gothic" pitchFamily="34" charset="0"/>
              </a:rPr>
              <a:t>Survival in patients undergoing OR and EVAR (Kaplan-Meier analysis)</a:t>
            </a:r>
            <a:endParaRPr lang="it-IT" sz="1800">
              <a:latin typeface="Century Gothic" pitchFamily="34" charset="0"/>
            </a:endParaRPr>
          </a:p>
        </p:txBody>
      </p:sp>
      <p:sp>
        <p:nvSpPr>
          <p:cNvPr id="68617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618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619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620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621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8622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8623" name="Immagine 1" descr="Fig. 1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4850" y="1644650"/>
            <a:ext cx="518001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en-US" sz="1600">
                <a:latin typeface="Century Gothic" pitchFamily="34" charset="0"/>
              </a:rPr>
              <a:t>Freedom from secondary procedure in patients undergoing OR and EVAR</a:t>
            </a:r>
            <a:endParaRPr lang="it-IT" sz="1600">
              <a:latin typeface="Century Gothic" pitchFamily="34" charset="0"/>
            </a:endParaRPr>
          </a:p>
        </p:txBody>
      </p:sp>
      <p:sp>
        <p:nvSpPr>
          <p:cNvPr id="6964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64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64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64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64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64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9647" name="Immagine 3" descr="Fig. 2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0" y="1606550"/>
            <a:ext cx="5546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en-US" sz="1600">
                <a:latin typeface="Century Gothic" pitchFamily="34" charset="0"/>
              </a:rPr>
              <a:t>Comparison of the long-term results on renal function between patients undergoing OR and EVAR (</a:t>
            </a:r>
            <a:r>
              <a:rPr lang="en-US" sz="1600" i="1">
                <a:latin typeface="Century Gothic" pitchFamily="34" charset="0"/>
              </a:rPr>
              <a:t>p</a:t>
            </a:r>
            <a:r>
              <a:rPr lang="en-US" sz="1600">
                <a:latin typeface="Century Gothic" pitchFamily="34" charset="0"/>
              </a:rPr>
              <a:t>&lt;.005)</a:t>
            </a:r>
            <a:endParaRPr lang="it-IT" sz="1600">
              <a:latin typeface="Century Gothic" pitchFamily="34" charset="0"/>
            </a:endParaRPr>
          </a:p>
        </p:txBody>
      </p:sp>
      <p:sp>
        <p:nvSpPr>
          <p:cNvPr id="70665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0666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0667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0668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0669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0670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70671" name="Immagine 1" descr="Fig. 3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613" y="1831975"/>
            <a:ext cx="4910137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OR / EVAR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en-US" sz="1600" dirty="0">
                <a:latin typeface="Century Gothic" pitchFamily="34" charset="0"/>
              </a:rPr>
              <a:t>Comparison of the long-term results on renal function between patients undergoing EVAR and EVAR with secondary procedure (</a:t>
            </a:r>
            <a:r>
              <a:rPr lang="en-US" sz="1600" i="1" dirty="0">
                <a:latin typeface="Century Gothic" pitchFamily="34" charset="0"/>
              </a:rPr>
              <a:t>p</a:t>
            </a:r>
            <a:r>
              <a:rPr lang="en-US" sz="1600" dirty="0">
                <a:latin typeface="Century Gothic" pitchFamily="34" charset="0"/>
              </a:rPr>
              <a:t>&lt;.005)</a:t>
            </a:r>
            <a:endParaRPr lang="it-IT" sz="1600" dirty="0">
              <a:latin typeface="Century Gothic" pitchFamily="34" charset="0"/>
            </a:endParaRPr>
          </a:p>
        </p:txBody>
      </p:sp>
      <p:sp>
        <p:nvSpPr>
          <p:cNvPr id="71689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0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1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2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3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94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71695" name="Immagine 2" descr="Fig. 4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6775" y="1846263"/>
            <a:ext cx="4848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1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5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6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9097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098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099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100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101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102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103" name="Segnaposto contenuto 15"/>
          <p:cNvSpPr>
            <a:spLocks/>
          </p:cNvSpPr>
          <p:nvPr/>
        </p:nvSpPr>
        <p:spPr bwMode="auto">
          <a:xfrm>
            <a:off x="344488" y="1778558"/>
            <a:ext cx="4609349" cy="260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100" dirty="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en-US" sz="2100" dirty="0">
                <a:latin typeface="Century Gothic" pitchFamily="34" charset="0"/>
              </a:rPr>
              <a:t>“TAAA diameter is the strongest predictor of rupture, with a reported mean aortic diameter of ruptured TAAAs of 6.1 cm”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</a:pPr>
            <a:r>
              <a:rPr lang="it-IT" sz="1200" dirty="0">
                <a:latin typeface="Century Gothic" pitchFamily="34" charset="0"/>
              </a:rPr>
              <a:t>OE </a:t>
            </a:r>
            <a:r>
              <a:rPr lang="it-IT" sz="1200" dirty="0" err="1">
                <a:latin typeface="Century Gothic" pitchFamily="34" charset="0"/>
              </a:rPr>
              <a:t>Dapunt</a:t>
            </a:r>
            <a:r>
              <a:rPr lang="it-IT" sz="1200" dirty="0">
                <a:latin typeface="Century Gothic" pitchFamily="34" charset="0"/>
              </a:rPr>
              <a:t>, JD Galla, AM </a:t>
            </a:r>
            <a:r>
              <a:rPr lang="it-IT" sz="1200" dirty="0" err="1">
                <a:latin typeface="Century Gothic" pitchFamily="34" charset="0"/>
              </a:rPr>
              <a:t>Sadeghi</a:t>
            </a:r>
            <a:r>
              <a:rPr lang="it-IT" sz="1200" dirty="0">
                <a:latin typeface="Century Gothic" pitchFamily="34" charset="0"/>
              </a:rPr>
              <a:t>, </a:t>
            </a:r>
            <a:r>
              <a:rPr lang="it-IT" sz="1200" dirty="0" err="1">
                <a:latin typeface="Century Gothic" pitchFamily="34" charset="0"/>
              </a:rPr>
              <a:t>et</a:t>
            </a:r>
            <a:r>
              <a:rPr lang="it-IT" sz="1200" dirty="0">
                <a:latin typeface="Century Gothic" pitchFamily="34" charset="0"/>
              </a:rPr>
              <a:t> al.: The </a:t>
            </a:r>
            <a:r>
              <a:rPr lang="it-IT" sz="1200" dirty="0" err="1">
                <a:latin typeface="Century Gothic" pitchFamily="34" charset="0"/>
              </a:rPr>
              <a:t>natural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history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of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thoracic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aortic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aneurysms</a:t>
            </a:r>
            <a:r>
              <a:rPr lang="it-IT" sz="1200" dirty="0">
                <a:latin typeface="Century Gothic" pitchFamily="34" charset="0"/>
              </a:rPr>
              <a:t>. J </a:t>
            </a:r>
            <a:r>
              <a:rPr lang="it-IT" sz="1200" dirty="0" err="1">
                <a:latin typeface="Century Gothic" pitchFamily="34" charset="0"/>
              </a:rPr>
              <a:t>Thoracic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Cardiovasc</a:t>
            </a:r>
            <a:r>
              <a:rPr lang="it-IT" sz="1200" dirty="0">
                <a:latin typeface="Century Gothic" pitchFamily="34" charset="0"/>
              </a:rPr>
              <a:t> </a:t>
            </a:r>
            <a:r>
              <a:rPr lang="it-IT" sz="1200" dirty="0" err="1">
                <a:latin typeface="Century Gothic" pitchFamily="34" charset="0"/>
              </a:rPr>
              <a:t>Surg</a:t>
            </a:r>
            <a:r>
              <a:rPr lang="it-IT" sz="1200" dirty="0">
                <a:latin typeface="Century Gothic" pitchFamily="34" charset="0"/>
              </a:rPr>
              <a:t>. 107:1323-1332 1994</a:t>
            </a:r>
            <a:endParaRPr lang="en-US" sz="1200" dirty="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it-IT" sz="2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/>
            <a:endParaRPr lang="it-IT" sz="2100" dirty="0">
              <a:latin typeface="Century Gothic" pitchFamily="34" charset="0"/>
            </a:endParaRP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9104" name="Picture 16"/>
          <p:cNvPicPr>
            <a:picLocks noChangeAspect="1" noChangeArrowheads="1"/>
          </p:cNvPicPr>
          <p:nvPr/>
        </p:nvPicPr>
        <p:blipFill>
          <a:blip r:embed="rId4" cstate="print"/>
          <a:srcRect l="14934" t="55391" r="51783" b="4650"/>
          <a:stretch>
            <a:fillRect/>
          </a:stretch>
        </p:blipFill>
        <p:spPr bwMode="auto">
          <a:xfrm>
            <a:off x="5114607" y="1784839"/>
            <a:ext cx="3064747" cy="284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TAA and TAAA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(Aneurisma toracico e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toracoaddominale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)</a:t>
            </a:r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040188"/>
          </a:xfrm>
        </p:spPr>
        <p:txBody>
          <a:bodyPr rtlCol="0">
            <a:normAutofit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400" dirty="0">
                <a:solidFill>
                  <a:srgbClr val="FF0000"/>
                </a:solidFill>
              </a:rPr>
              <a:t>EPIDEMIOLOGIA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11" name="Picture 4" descr="Risultato immagini per AORTA ANATOMY"/>
          <p:cNvPicPr>
            <a:picLocks noChangeAspect="1" noChangeArrowheads="1"/>
          </p:cNvPicPr>
          <p:nvPr/>
        </p:nvPicPr>
        <p:blipFill>
          <a:blip r:embed="rId4" cstate="print"/>
          <a:srcRect l="23089" r="22921"/>
          <a:stretch>
            <a:fillRect/>
          </a:stretch>
        </p:blipFill>
        <p:spPr bwMode="auto">
          <a:xfrm>
            <a:off x="3528923" y="1135568"/>
            <a:ext cx="3054698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833993" y="1436915"/>
            <a:ext cx="156753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b="1" dirty="0"/>
              <a:t>33% TORACICO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16% Discendente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10% Ascendente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7% Arco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1344" y="2523822"/>
            <a:ext cx="222236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b="1" dirty="0"/>
              <a:t>2% TORACO-ADDOMINALE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05544" y="2986015"/>
            <a:ext cx="159598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b="1" dirty="0"/>
              <a:t>65% ADDOMINALE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90% Sottorenale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43697" y="3679377"/>
            <a:ext cx="213862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b="1" dirty="0"/>
              <a:t>ANEURISMI PERIFERICI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20% Femorale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80% Poplitea</a:t>
            </a:r>
          </a:p>
          <a:p>
            <a:pPr>
              <a:buFont typeface="Arial" pitchFamily="34" charset="0"/>
              <a:buChar char="•"/>
            </a:pPr>
            <a:r>
              <a:rPr lang="it-IT" sz="1200" dirty="0"/>
              <a:t> 10% Altre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019193" y="1436915"/>
            <a:ext cx="147710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/>
              <a:t>50% fusiforme</a:t>
            </a:r>
          </a:p>
          <a:p>
            <a:r>
              <a:rPr lang="it-IT" sz="1200" dirty="0"/>
              <a:t>35% sacciforme</a:t>
            </a:r>
          </a:p>
          <a:p>
            <a:r>
              <a:rPr lang="it-IT" sz="1200" dirty="0"/>
              <a:t>15% dissecante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975207" y="2986015"/>
            <a:ext cx="136324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/>
              <a:t>80% fusiforme</a:t>
            </a:r>
          </a:p>
          <a:p>
            <a:r>
              <a:rPr lang="it-IT" sz="1200" dirty="0"/>
              <a:t>20% sacciforme</a:t>
            </a:r>
          </a:p>
        </p:txBody>
      </p:sp>
    </p:spTree>
    <p:extLst>
      <p:ext uri="{BB962C8B-B14F-4D97-AF65-F5344CB8AC3E}">
        <p14:creationId xmlns:p14="http://schemas.microsoft.com/office/powerpoint/2010/main" val="2975054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entury Gothic" pitchFamily="34" charset="0"/>
              </a:rPr>
              <a:t>NORMAL and PATHOLOGIC AORTIC SIZE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en-US" sz="2000" dirty="0">
                <a:latin typeface="Century Gothic" pitchFamily="34" charset="0"/>
              </a:rPr>
              <a:t>The annual increase in TAAA cross-sectional diameter is highly variable, with reported increases of 1.9 to 3.4 mm/year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endParaRPr lang="it-IT" sz="2000" dirty="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en-US" sz="2000" dirty="0">
                <a:latin typeface="Century Gothic" pitchFamily="34" charset="0"/>
              </a:rPr>
              <a:t>There is consensus that TAAAs, similar to AAAs, have growth rates that accelerate as they enlarge; for example, TAAAs larger than 5 cm expand at a rate of 0.79 cm/year, whereas TAAAs less than 5 cm experience growth rates of 0.17 cm/year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endParaRPr lang="en-US" sz="2000" dirty="0"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en-US" sz="2000" dirty="0">
                <a:latin typeface="Century Gothic" pitchFamily="34" charset="0"/>
              </a:rPr>
              <a:t>The distal aorta manifests more rapid growth than the more proximal segments</a:t>
            </a:r>
            <a:endParaRPr lang="it-IT" sz="2000" dirty="0">
              <a:latin typeface="Century Gothic" pitchFamily="34" charset="0"/>
            </a:endParaRP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INCIDENCE / PREVALENCE</a:t>
            </a: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r>
              <a:rPr lang="en-US" sz="2000" dirty="0">
                <a:latin typeface="Century Gothic" pitchFamily="34" charset="0"/>
              </a:rPr>
              <a:t>incidence of 6-10.4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Century Gothic" pitchFamily="34" charset="0"/>
              </a:rPr>
              <a:t>per 100,000 person-years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print"/>
          <a:srcRect l="21639" t="69084" r="59030" b="12655"/>
          <a:stretch>
            <a:fillRect/>
          </a:stretch>
        </p:blipFill>
        <p:spPr bwMode="auto">
          <a:xfrm>
            <a:off x="4732773" y="1616284"/>
            <a:ext cx="3959051" cy="28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RISK FACTORS</a:t>
            </a: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 cstate="print"/>
          <a:srcRect l="16388" t="78102" r="58102" b="6569"/>
          <a:stretch>
            <a:fillRect/>
          </a:stretch>
        </p:blipFill>
        <p:spPr bwMode="auto">
          <a:xfrm>
            <a:off x="1075186" y="1356527"/>
            <a:ext cx="6976980" cy="324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ETIOLOGY</a:t>
            </a: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 l="16552" t="58322" r="54219" b="14208"/>
          <a:stretch>
            <a:fillRect/>
          </a:stretch>
        </p:blipFill>
        <p:spPr bwMode="auto">
          <a:xfrm>
            <a:off x="2210617" y="1225862"/>
            <a:ext cx="4702628" cy="342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CRAWFORD CLASSIFICATION</a:t>
            </a: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 cstate="print"/>
          <a:srcRect l="16281" t="65175" r="53713" b="15012"/>
          <a:stretch>
            <a:fillRect/>
          </a:stretch>
        </p:blipFill>
        <p:spPr bwMode="auto">
          <a:xfrm>
            <a:off x="1557475" y="1225897"/>
            <a:ext cx="6014737" cy="307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2853732" y="4360984"/>
            <a:ext cx="532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n-lt"/>
              </a:rPr>
              <a:t>25%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860243" y="4362662"/>
            <a:ext cx="532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n-lt"/>
              </a:rPr>
              <a:t>30%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692579" y="4364337"/>
            <a:ext cx="676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n-lt"/>
              </a:rPr>
              <a:t>&lt;25%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637121" y="4355962"/>
            <a:ext cx="73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n-lt"/>
              </a:rPr>
              <a:t>&lt;25%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IMAGING</a:t>
            </a: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 r="19443"/>
          <a:stretch>
            <a:fillRect/>
          </a:stretch>
        </p:blipFill>
        <p:spPr bwMode="auto">
          <a:xfrm>
            <a:off x="240718" y="1382466"/>
            <a:ext cx="5026606" cy="80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Risultato immagini per thoracic aneurysm ct"/>
          <p:cNvPicPr>
            <a:picLocks noChangeAspect="1" noChangeArrowheads="1"/>
          </p:cNvPicPr>
          <p:nvPr/>
        </p:nvPicPr>
        <p:blipFill>
          <a:blip r:embed="rId6" cstate="print"/>
          <a:srcRect t="3898" r="54094" b="18580"/>
          <a:stretch>
            <a:fillRect/>
          </a:stretch>
        </p:blipFill>
        <p:spPr bwMode="auto">
          <a:xfrm>
            <a:off x="949378" y="2240783"/>
            <a:ext cx="3090043" cy="2383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Risultato immagini per thoracic aneurysm ct"/>
          <p:cNvPicPr>
            <a:picLocks noChangeAspect="1" noChangeArrowheads="1"/>
          </p:cNvPicPr>
          <p:nvPr/>
        </p:nvPicPr>
        <p:blipFill>
          <a:blip r:embed="rId6" cstate="print"/>
          <a:srcRect l="46423"/>
          <a:stretch>
            <a:fillRect/>
          </a:stretch>
        </p:blipFill>
        <p:spPr bwMode="auto">
          <a:xfrm>
            <a:off x="5345732" y="1543658"/>
            <a:ext cx="3617397" cy="3083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DTAA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(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descending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thoracic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aortic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aneurysm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)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Size criteria for TAAA repair are not as clearly defined as for </a:t>
            </a:r>
            <a:r>
              <a:rPr lang="en-US" sz="1800" dirty="0" err="1">
                <a:latin typeface="+mn-lt"/>
              </a:rPr>
              <a:t>infrarenal</a:t>
            </a:r>
            <a:r>
              <a:rPr lang="en-US" sz="1800" dirty="0">
                <a:latin typeface="+mn-lt"/>
              </a:rPr>
              <a:t> AAAs because there are no level A or B scientific data regarding the timing of operative intervention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An initial diameter of 60 mm carries an annual risk of rupture of 10%. For DTAA, there is a threshold of 70 mm at which the risk of rupture suddenly escalates. Intervention in aneurysms below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55 mm</a:t>
            </a:r>
            <a:r>
              <a:rPr lang="en-US" sz="1800" dirty="0">
                <a:latin typeface="+mn-lt"/>
              </a:rPr>
              <a:t> may not afford a survival benefit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it-IT" sz="1800" dirty="0" err="1">
                <a:latin typeface="+mj-lt"/>
              </a:rPr>
              <a:t>This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threshold</a:t>
            </a:r>
            <a:r>
              <a:rPr lang="it-IT" sz="1800" dirty="0">
                <a:latin typeface="+mj-lt"/>
              </a:rPr>
              <a:t> can </a:t>
            </a:r>
            <a:r>
              <a:rPr lang="en-US" sz="1800" dirty="0">
                <a:latin typeface="+mj-lt"/>
              </a:rPr>
              <a:t>be reduced to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50-55 mm </a:t>
            </a:r>
            <a:r>
              <a:rPr lang="en-US" sz="1800" dirty="0">
                <a:latin typeface="+mj-lt"/>
              </a:rPr>
              <a:t>for women or in the setting of </a:t>
            </a:r>
            <a:r>
              <a:rPr lang="it-IT" sz="1800" dirty="0" err="1">
                <a:latin typeface="+mj-lt"/>
              </a:rPr>
              <a:t>connective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tissue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disorders</a:t>
            </a:r>
            <a:endParaRPr lang="it-IT" sz="1800" dirty="0">
              <a:latin typeface="+mj-lt"/>
            </a:endParaRP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9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/>
          <a:srcRect l="4573" r="21061"/>
          <a:stretch>
            <a:fillRect/>
          </a:stretch>
        </p:blipFill>
        <p:spPr bwMode="auto">
          <a:xfrm>
            <a:off x="7074041" y="644294"/>
            <a:ext cx="1859570" cy="36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DTAA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2800" dirty="0">
              <a:solidFill>
                <a:srgbClr val="FF0000"/>
              </a:solidFill>
              <a:latin typeface="Century Gothic" pitchFamily="34" charset="0"/>
            </a:endParaRPr>
          </a:p>
          <a:p>
            <a:endParaRPr lang="it-IT" sz="2000" dirty="0">
              <a:solidFill>
                <a:srgbClr val="FF0000"/>
              </a:solidFill>
              <a:latin typeface="+mj-lt"/>
            </a:endParaRPr>
          </a:p>
          <a:p>
            <a:pPr marL="217488" indent="-217488"/>
            <a:endParaRPr lang="it-IT" sz="16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9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6" cstate="print"/>
          <a:srcRect r="18655"/>
          <a:stretch>
            <a:fillRect/>
          </a:stretch>
        </p:blipFill>
        <p:spPr bwMode="auto">
          <a:xfrm>
            <a:off x="508313" y="2130305"/>
            <a:ext cx="6615992" cy="152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DTAA</a:t>
            </a: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Indications for OR of a DTAA are limited to fit patients unsuitable </a:t>
            </a:r>
            <a:r>
              <a:rPr lang="it-IT" sz="2000" dirty="0" err="1">
                <a:latin typeface="+mj-lt"/>
              </a:rPr>
              <a:t>for</a:t>
            </a:r>
            <a:r>
              <a:rPr lang="it-IT" sz="2000" dirty="0">
                <a:latin typeface="+mj-lt"/>
              </a:rPr>
              <a:t> TEVAR: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>
                <a:latin typeface="+mj-lt"/>
              </a:rPr>
              <a:t>Absence of adequate arterial access or a </a:t>
            </a:r>
            <a:r>
              <a:rPr lang="it-IT" sz="1400" dirty="0" err="1">
                <a:latin typeface="+mj-lt"/>
              </a:rPr>
              <a:t>contraindication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to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aortic</a:t>
            </a:r>
            <a:r>
              <a:rPr lang="it-IT" sz="1400" dirty="0">
                <a:latin typeface="+mj-lt"/>
              </a:rPr>
              <a:t>/</a:t>
            </a:r>
            <a:r>
              <a:rPr lang="it-IT" sz="1400" dirty="0" err="1">
                <a:latin typeface="+mj-lt"/>
              </a:rPr>
              <a:t>iliac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conduit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graft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placement</a:t>
            </a:r>
            <a:endParaRPr lang="it-IT" sz="1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>
                <a:latin typeface="+mj-lt"/>
              </a:rPr>
              <a:t>Absence of proximal or distal landing zones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>
                <a:latin typeface="+mj-lt"/>
              </a:rPr>
              <a:t>DTA associated with a connective tissue disorder such as MFS, or DTA in young, healthy patients without </a:t>
            </a:r>
            <a:r>
              <a:rPr lang="it-IT" sz="1400" dirty="0">
                <a:latin typeface="+mj-lt"/>
              </a:rPr>
              <a:t>major </a:t>
            </a:r>
            <a:r>
              <a:rPr lang="it-IT" sz="1400" dirty="0" err="1">
                <a:latin typeface="+mj-lt"/>
              </a:rPr>
              <a:t>contraindications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for</a:t>
            </a:r>
            <a:r>
              <a:rPr lang="it-IT" sz="1400" dirty="0">
                <a:latin typeface="+mj-lt"/>
              </a:rPr>
              <a:t> 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>
                <a:latin typeface="+mj-lt"/>
              </a:rPr>
              <a:t>Prohibitively high risk of neurological deficit post-TEVAR caused by full extent DTAA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>
                <a:latin typeface="+mj-lt"/>
              </a:rPr>
              <a:t>Symptoms related to compression by a large DTAA of </a:t>
            </a:r>
            <a:r>
              <a:rPr lang="it-IT" sz="1400" dirty="0" err="1">
                <a:latin typeface="+mj-lt"/>
              </a:rPr>
              <a:t>adjacent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structures</a:t>
            </a:r>
            <a:r>
              <a:rPr lang="it-IT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such as the thoracic vertebral bodies (chronic pain syndrome), trachea or left </a:t>
            </a:r>
            <a:r>
              <a:rPr lang="en-US" sz="1400" dirty="0" err="1">
                <a:latin typeface="+mj-lt"/>
              </a:rPr>
              <a:t>mainstem</a:t>
            </a:r>
            <a:r>
              <a:rPr lang="en-US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bronchus</a:t>
            </a:r>
            <a:r>
              <a:rPr lang="it-IT" sz="1400" dirty="0">
                <a:latin typeface="+mj-lt"/>
              </a:rPr>
              <a:t> (</a:t>
            </a:r>
            <a:r>
              <a:rPr lang="it-IT" sz="1400" dirty="0" err="1">
                <a:latin typeface="+mj-lt"/>
              </a:rPr>
              <a:t>dyspnea</a:t>
            </a:r>
            <a:r>
              <a:rPr lang="it-IT" sz="1400" dirty="0">
                <a:latin typeface="+mj-lt"/>
              </a:rPr>
              <a:t>), or </a:t>
            </a:r>
            <a:r>
              <a:rPr lang="it-IT" sz="1400" dirty="0" err="1">
                <a:latin typeface="+mj-lt"/>
              </a:rPr>
              <a:t>oesophagus</a:t>
            </a:r>
            <a:r>
              <a:rPr lang="it-IT" sz="1400" dirty="0">
                <a:latin typeface="+mj-lt"/>
              </a:rPr>
              <a:t> (</a:t>
            </a:r>
            <a:r>
              <a:rPr lang="it-IT" sz="1400" dirty="0" err="1">
                <a:latin typeface="+mj-lt"/>
              </a:rPr>
              <a:t>dysphagia</a:t>
            </a:r>
            <a:r>
              <a:rPr lang="it-IT" sz="1400" dirty="0">
                <a:latin typeface="+mj-lt"/>
              </a:rPr>
              <a:t>).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9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 cstate="print"/>
          <a:srcRect l="16416" t="51369" r="53251" b="4445"/>
          <a:stretch>
            <a:fillRect/>
          </a:stretch>
        </p:blipFill>
        <p:spPr bwMode="auto">
          <a:xfrm>
            <a:off x="3597294" y="1157117"/>
            <a:ext cx="3054699" cy="344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DTAA</a:t>
            </a: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9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6" cstate="print"/>
          <a:srcRect l="18321" t="52672" r="56503" b="7023"/>
          <a:stretch>
            <a:fillRect/>
          </a:stretch>
        </p:blipFill>
        <p:spPr bwMode="auto">
          <a:xfrm>
            <a:off x="562706" y="1203944"/>
            <a:ext cx="2743201" cy="340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7" cstate="print"/>
          <a:srcRect l="25542" t="55888" r="61915" b="6022"/>
          <a:stretch>
            <a:fillRect/>
          </a:stretch>
        </p:blipFill>
        <p:spPr bwMode="auto">
          <a:xfrm>
            <a:off x="7033826" y="511475"/>
            <a:ext cx="1738377" cy="408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040188"/>
          </a:xfrm>
        </p:spPr>
        <p:txBody>
          <a:bodyPr rtlCol="0">
            <a:normAutofit fontScale="70000" lnSpcReduction="20000"/>
          </a:bodyPr>
          <a:lstStyle/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400" dirty="0">
                <a:solidFill>
                  <a:srgbClr val="FF0000"/>
                </a:solidFill>
              </a:rPr>
              <a:t>EPIDEMIOLOGIA</a:t>
            </a: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algn="just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/>
              <a:t>The risk of rupture is independently associated with female sex, larger initial AAA diameter, smoking, lower FEV</a:t>
            </a:r>
            <a:r>
              <a:rPr lang="en-US" i="1" baseline="-25000" dirty="0"/>
              <a:t>1</a:t>
            </a:r>
            <a:r>
              <a:rPr lang="en-US" i="1" dirty="0"/>
              <a:t>, and higher mean blood pressure</a:t>
            </a:r>
            <a:endParaRPr lang="it-IT" i="1" dirty="0">
              <a:solidFill>
                <a:srgbClr val="FF0000"/>
              </a:solidFill>
            </a:endParaRPr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marL="218976" indent="-218976" algn="ctr" defTabSz="875904" eaLnBrk="1" fontAlgn="auto" hangingPunct="1">
              <a:spcBef>
                <a:spcPts val="958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24585" name="Immagine 1"/>
          <p:cNvPicPr>
            <a:picLocks noChangeAspect="1"/>
          </p:cNvPicPr>
          <p:nvPr/>
        </p:nvPicPr>
        <p:blipFill>
          <a:blip r:embed="rId4" cstate="print"/>
          <a:srcRect l="37593" t="24802" r="24066" b="48701"/>
          <a:stretch>
            <a:fillRect/>
          </a:stretch>
        </p:blipFill>
        <p:spPr bwMode="auto">
          <a:xfrm>
            <a:off x="1057275" y="1016000"/>
            <a:ext cx="70389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TAAA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(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thoraco-abdominal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aortic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000" dirty="0" err="1">
                <a:solidFill>
                  <a:srgbClr val="FF0000"/>
                </a:solidFill>
                <a:latin typeface="Century Gothic" pitchFamily="34" charset="0"/>
              </a:rPr>
              <a:t>aneurysm</a:t>
            </a: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)</a:t>
            </a: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4" cstate="print"/>
          <a:srcRect l="15324" t="56277" r="59518" b="37371"/>
          <a:stretch>
            <a:fillRect/>
          </a:stretch>
        </p:blipFill>
        <p:spPr bwMode="auto">
          <a:xfrm>
            <a:off x="683278" y="1939329"/>
            <a:ext cx="7762936" cy="151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ttore 1 25"/>
          <p:cNvCxnSpPr/>
          <p:nvPr/>
        </p:nvCxnSpPr>
        <p:spPr>
          <a:xfrm>
            <a:off x="3526972" y="2984360"/>
            <a:ext cx="54261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875980" y="3187000"/>
            <a:ext cx="3022780" cy="837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V="1">
            <a:off x="885930" y="3376246"/>
            <a:ext cx="711758" cy="167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TAAA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it-IT" sz="2000" dirty="0">
                <a:latin typeface="Century Gothic" pitchFamily="34" charset="0"/>
              </a:rPr>
              <a:t>OPEN REPAIR</a:t>
            </a: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HYBRID APPROACH: </a:t>
            </a:r>
            <a:r>
              <a:rPr lang="it-IT" sz="2000" dirty="0" err="1">
                <a:latin typeface="+mj-lt"/>
              </a:rPr>
              <a:t>visceral</a:t>
            </a:r>
            <a:r>
              <a:rPr lang="it-IT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perfusion is safeguarded by means of an OR </a:t>
            </a:r>
            <a:r>
              <a:rPr lang="en-US" sz="2000" dirty="0" err="1">
                <a:latin typeface="+mj-lt"/>
              </a:rPr>
              <a:t>extraanatomic</a:t>
            </a:r>
            <a:r>
              <a:rPr lang="en-US" sz="2000" dirty="0">
                <a:latin typeface="+mj-lt"/>
              </a:rPr>
              <a:t> bypass, followed by endovascular exclusion of </a:t>
            </a:r>
            <a:r>
              <a:rPr lang="it-IT" sz="2000" dirty="0">
                <a:latin typeface="+mj-lt"/>
              </a:rPr>
              <a:t>the </a:t>
            </a:r>
            <a:r>
              <a:rPr lang="it-IT" sz="2000" dirty="0" err="1">
                <a:latin typeface="+mj-lt"/>
              </a:rPr>
              <a:t>entire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aneurysm</a:t>
            </a:r>
            <a:endParaRPr lang="it-IT" sz="2000" dirty="0">
              <a:latin typeface="+mj-lt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TOTAL </a:t>
            </a:r>
            <a:r>
              <a:rPr lang="en-US" sz="2000" dirty="0">
                <a:latin typeface="+mj-lt"/>
              </a:rPr>
              <a:t>ENDOVASCULAR REPAIR (using specifically constructed branched </a:t>
            </a:r>
            <a:r>
              <a:rPr lang="it-IT" sz="2000" dirty="0">
                <a:latin typeface="+mj-lt"/>
              </a:rPr>
              <a:t>modular </a:t>
            </a:r>
            <a:r>
              <a:rPr lang="it-IT" sz="2000" dirty="0" err="1">
                <a:latin typeface="+mj-lt"/>
              </a:rPr>
              <a:t>aortic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grafts</a:t>
            </a:r>
            <a:r>
              <a:rPr lang="it-IT" sz="2000" dirty="0">
                <a:latin typeface="+mj-lt"/>
              </a:rPr>
              <a:t>)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 OF TAAA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831" y="1806865"/>
            <a:ext cx="7124282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PREVENTION OF SPINAL CORD ISCHAEMIA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Cerebrospinal fluid (CSF) pressure increases with aortic cross-clamping, and will eventually exceed the venous pressure compromising venous outflow, leading to spinal cord </a:t>
            </a:r>
            <a:r>
              <a:rPr lang="it-IT" sz="1800" dirty="0" err="1">
                <a:latin typeface="+mj-lt"/>
              </a:rPr>
              <a:t>malperfusion</a:t>
            </a:r>
            <a:r>
              <a:rPr lang="it-IT" sz="1800" dirty="0">
                <a:latin typeface="+mj-lt"/>
              </a:rPr>
              <a:t> and </a:t>
            </a:r>
            <a:r>
              <a:rPr lang="it-IT" sz="1800" dirty="0" err="1">
                <a:latin typeface="+mj-lt"/>
              </a:rPr>
              <a:t>secondary</a:t>
            </a:r>
            <a:r>
              <a:rPr lang="it-IT" sz="1800" dirty="0">
                <a:latin typeface="+mj-lt"/>
              </a:rPr>
              <a:t> SCI.</a:t>
            </a:r>
            <a:endParaRPr lang="it-IT" sz="1800" dirty="0">
              <a:solidFill>
                <a:srgbClr val="FF0000"/>
              </a:solidFill>
              <a:latin typeface="+mj-lt"/>
            </a:endParaRPr>
          </a:p>
          <a:p>
            <a:pPr marL="217488" indent="-217488"/>
            <a:endParaRPr lang="it-IT" sz="1800" b="1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 dirty="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91" y="2582426"/>
            <a:ext cx="4530160" cy="178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2536" y="3034602"/>
            <a:ext cx="4433970" cy="78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3698" y="3898604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AORTIC ARCH ANEURYSM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36" y="1310126"/>
            <a:ext cx="3543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085" y="2394282"/>
            <a:ext cx="35433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848" y="3463580"/>
            <a:ext cx="3533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0092" y="1308485"/>
            <a:ext cx="3524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 l="20663" t="62331" r="58021" b="14189"/>
          <a:stretch>
            <a:fillRect/>
          </a:stretch>
        </p:blipFill>
        <p:spPr bwMode="auto">
          <a:xfrm>
            <a:off x="5315487" y="2513050"/>
            <a:ext cx="2532276" cy="215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e 22"/>
          <p:cNvSpPr/>
          <p:nvPr/>
        </p:nvSpPr>
        <p:spPr>
          <a:xfrm>
            <a:off x="1065125" y="1738891"/>
            <a:ext cx="723482" cy="2104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727075" y="2654939"/>
            <a:ext cx="909638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1487155" y="4003091"/>
            <a:ext cx="1245997" cy="2674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5124659" y="1563016"/>
            <a:ext cx="773723" cy="2674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MANAGEMENT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4709" y="472272"/>
            <a:ext cx="1705431" cy="420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069" y="1917766"/>
            <a:ext cx="4288348" cy="12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e 28"/>
          <p:cNvSpPr/>
          <p:nvPr/>
        </p:nvSpPr>
        <p:spPr>
          <a:xfrm>
            <a:off x="2974361" y="2462357"/>
            <a:ext cx="582806" cy="210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5904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r>
              <a:rPr lang="it-IT" sz="3000" dirty="0">
                <a:solidFill>
                  <a:srgbClr val="FF0000"/>
                </a:solidFill>
                <a:latin typeface="Century Gothic" pitchFamily="34" charset="0"/>
              </a:rPr>
              <a:t>THERAPEUTIC OPTIONS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OPEN AORTIC ARCH REPLACEMENT</a:t>
            </a: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ELEPHANT TRUNK TECHNIQUE (ET)</a:t>
            </a: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FROZEN ELEPHANT TRUNK TECHNIQUE (FET)</a:t>
            </a: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DEBRANCHING OF SUPRA-AORTIC VESSELS AND THORACIC ENDOVASCULAR REPAIR</a:t>
            </a: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TOTAL ENDOVASCULAR REPAIR</a:t>
            </a:r>
          </a:p>
          <a:p>
            <a:pPr marL="457200" indent="-457200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2000" dirty="0">
                <a:latin typeface="Century Gothic" pitchFamily="34" charset="0"/>
              </a:rPr>
              <a:t>OTHERS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642938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457200" indent="-457200" algn="ctr">
              <a:lnSpc>
                <a:spcPct val="90000"/>
              </a:lnSpc>
              <a:spcBef>
                <a:spcPts val="963"/>
              </a:spcBef>
              <a:buFont typeface="+mj-lt"/>
              <a:buAutoNum type="arabicPeriod"/>
            </a:pPr>
            <a:r>
              <a:rPr lang="it-IT" sz="3200" dirty="0">
                <a:solidFill>
                  <a:srgbClr val="FF0000"/>
                </a:solidFill>
                <a:latin typeface="Century Gothic" pitchFamily="34" charset="0"/>
              </a:rPr>
              <a:t>OPEN AORTIC ARCH REPLACEMENT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3649" y="3878507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9915" y="1196275"/>
            <a:ext cx="3759654" cy="348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231112" y="1718255"/>
            <a:ext cx="37681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Open aortic arch replacement involving all 3 supra-aortic</a:t>
            </a:r>
          </a:p>
          <a:p>
            <a:r>
              <a:rPr lang="en-US" dirty="0">
                <a:latin typeface="+mj-lt"/>
              </a:rPr>
              <a:t>branches without the adjunct of either elephant trunk (ET)</a:t>
            </a:r>
          </a:p>
          <a:p>
            <a:r>
              <a:rPr lang="en-US" dirty="0">
                <a:latin typeface="+mj-lt"/>
              </a:rPr>
              <a:t>repair or in combination with the FET technique has become</a:t>
            </a:r>
          </a:p>
          <a:p>
            <a:r>
              <a:rPr lang="it-IT" u="sng" dirty="0">
                <a:latin typeface="+mj-lt"/>
              </a:rPr>
              <a:t>rare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457200" indent="-457200" algn="ctr">
              <a:lnSpc>
                <a:spcPct val="90000"/>
              </a:lnSpc>
              <a:spcBef>
                <a:spcPts val="963"/>
              </a:spcBef>
            </a:pPr>
            <a:r>
              <a:rPr lang="it-IT" sz="3200" dirty="0">
                <a:solidFill>
                  <a:srgbClr val="FF0000"/>
                </a:solidFill>
                <a:latin typeface="Century Gothic" pitchFamily="34" charset="0"/>
              </a:rPr>
              <a:t>2. ELEPHANT TRUNK TECHNIQUE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3649" y="3878507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1166" y="1266092"/>
            <a:ext cx="6022407" cy="336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457200" indent="-457200" algn="ctr">
              <a:lnSpc>
                <a:spcPct val="90000"/>
              </a:lnSpc>
              <a:spcBef>
                <a:spcPts val="963"/>
              </a:spcBef>
            </a:pPr>
            <a:r>
              <a:rPr lang="it-IT" sz="3200" dirty="0">
                <a:solidFill>
                  <a:srgbClr val="FF0000"/>
                </a:solidFill>
                <a:latin typeface="Century Gothic" pitchFamily="34" charset="0"/>
              </a:rPr>
              <a:t>3. FROZEN ELEPHANT TRUNK TECHNIQUE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3649" y="3878507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5676" y="1195754"/>
            <a:ext cx="6117615" cy="341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Immagine 2"/>
          <p:cNvPicPr>
            <a:picLocks noChangeAspect="1"/>
          </p:cNvPicPr>
          <p:nvPr/>
        </p:nvPicPr>
        <p:blipFill>
          <a:blip r:embed="rId4" cstate="print"/>
          <a:srcRect l="26106" t="18889" r="11867" b="11797"/>
          <a:stretch>
            <a:fillRect/>
          </a:stretch>
        </p:blipFill>
        <p:spPr bwMode="auto">
          <a:xfrm>
            <a:off x="1674813" y="1362075"/>
            <a:ext cx="517683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MORFOLOGIA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457200" indent="-457200" algn="ctr">
              <a:lnSpc>
                <a:spcPct val="90000"/>
              </a:lnSpc>
              <a:spcBef>
                <a:spcPts val="963"/>
              </a:spcBef>
            </a:pPr>
            <a:r>
              <a:rPr lang="it-IT" sz="2000" dirty="0">
                <a:solidFill>
                  <a:srgbClr val="FF0000"/>
                </a:solidFill>
                <a:latin typeface="Century Gothic" pitchFamily="34" charset="0"/>
              </a:rPr>
              <a:t>4. DEBRANCHING OF SUPRA-AORTIC VESSELS AND THORACIC ENDOVASCULAR REPAIR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3937" y="3878507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977" y="1316334"/>
            <a:ext cx="2380600" cy="333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845" y="1316334"/>
            <a:ext cx="2313440" cy="335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6271" y="1336430"/>
            <a:ext cx="2290515" cy="33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Segnaposto contenuto 15"/>
          <p:cNvSpPr>
            <a:spLocks/>
          </p:cNvSpPr>
          <p:nvPr/>
        </p:nvSpPr>
        <p:spPr bwMode="auto">
          <a:xfrm>
            <a:off x="344488" y="784225"/>
            <a:ext cx="85883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217488" indent="-217488" algn="just">
              <a:spcBef>
                <a:spcPct val="50000"/>
              </a:spcBef>
            </a:pPr>
            <a:endParaRPr lang="it-IT" sz="2100">
              <a:latin typeface="Century Gothic" pitchFamily="34" charset="0"/>
            </a:endParaRPr>
          </a:p>
          <a:p>
            <a:pPr marL="217488" indent="-217488"/>
            <a:endParaRPr lang="it-IT" sz="16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  <a:buFont typeface="Arial" charset="0"/>
              <a:buChar char="•"/>
            </a:pPr>
            <a:endParaRPr lang="en-US" sz="210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0121" name="AutoShape 9" descr="Risultato immagini per proglide"/>
          <p:cNvSpPr>
            <a:spLocks noChangeAspect="1" noChangeArrowheads="1"/>
          </p:cNvSpPr>
          <p:nvPr/>
        </p:nvSpPr>
        <p:spPr bwMode="auto">
          <a:xfrm>
            <a:off x="152400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2" name="AutoShape 10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3" name="AutoShape 11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4" name="AutoShape 12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5" name="AutoShape 13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6" name="AutoShape 14" descr="Risultato immagini per proglide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127" name="Segnaposto contenuto 15"/>
          <p:cNvSpPr>
            <a:spLocks/>
          </p:cNvSpPr>
          <p:nvPr/>
        </p:nvSpPr>
        <p:spPr bwMode="auto">
          <a:xfrm>
            <a:off x="344488" y="784225"/>
            <a:ext cx="823753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/>
          <a:lstStyle/>
          <a:p>
            <a:pPr marL="457200" indent="-457200" algn="ctr">
              <a:lnSpc>
                <a:spcPct val="90000"/>
              </a:lnSpc>
              <a:spcBef>
                <a:spcPts val="963"/>
              </a:spcBef>
            </a:pPr>
            <a:r>
              <a:rPr lang="it-IT" sz="3200" dirty="0">
                <a:solidFill>
                  <a:srgbClr val="FF0000"/>
                </a:solidFill>
                <a:latin typeface="Century Gothic" pitchFamily="34" charset="0"/>
              </a:rPr>
              <a:t>5. TOTAL ENDOVASCULAR REPAIR</a:t>
            </a: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r>
              <a:rPr lang="en-US" sz="2000" dirty="0">
                <a:latin typeface="+mj-lt"/>
              </a:rPr>
              <a:t> </a:t>
            </a:r>
          </a:p>
          <a:p>
            <a:pPr marL="217488" indent="-217488" algn="just">
              <a:lnSpc>
                <a:spcPct val="90000"/>
              </a:lnSpc>
              <a:spcBef>
                <a:spcPts val="963"/>
              </a:spcBef>
            </a:pPr>
            <a:endParaRPr lang="en-US" sz="2000" dirty="0">
              <a:latin typeface="Century Gothic" pitchFamily="34" charset="0"/>
            </a:endParaRPr>
          </a:p>
          <a:p>
            <a:pPr marL="217488" indent="-217488" algn="ctr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17488" indent="-217488">
              <a:lnSpc>
                <a:spcPct val="90000"/>
              </a:lnSpc>
              <a:spcBef>
                <a:spcPts val="963"/>
              </a:spcBef>
              <a:buFont typeface="Arial" charset="0"/>
              <a:buNone/>
            </a:pPr>
            <a:endParaRPr lang="it-IT" sz="3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" name="Picture 2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3649" y="3878507"/>
            <a:ext cx="89693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6567" y="1166492"/>
            <a:ext cx="3794561" cy="350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RX torace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614028"/>
            <a:ext cx="4138602" cy="3757948"/>
          </a:xfrm>
        </p:spPr>
      </p:pic>
    </p:spTree>
    <p:extLst>
      <p:ext uri="{BB962C8B-B14F-4D97-AF65-F5344CB8AC3E}">
        <p14:creationId xmlns:p14="http://schemas.microsoft.com/office/powerpoint/2010/main" val="9350978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CTA 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Elementi multimedial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4843" y="556168"/>
            <a:ext cx="3793225" cy="3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Ricostruzione 3D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Elementi multimedial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8607" y="549755"/>
            <a:ext cx="4206786" cy="401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2733675" y="323849"/>
          <a:ext cx="3086100" cy="469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4057397" imgH="6172200" progId="AcroExch.Document.7">
                  <p:embed/>
                </p:oleObj>
              </mc:Choice>
              <mc:Fallback>
                <p:oleObj name="Acrobat Document" r:id="rId3" imgW="4057397" imgH="6172200" progId="AcroExch.Document.7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3675" y="323849"/>
                        <a:ext cx="3086100" cy="4694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8089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1° STEP: BYPASS CAROTIDO-SUCCLAVIO BILATERALE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r="4014" b="2599"/>
          <a:stretch/>
        </p:blipFill>
        <p:spPr bwMode="auto">
          <a:xfrm>
            <a:off x="1743075" y="587819"/>
            <a:ext cx="5486400" cy="398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734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1° STEP: BYPASS CAROTIDO-SUCCLAVIO BILATERALE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14088" r="9545" b="11168"/>
          <a:stretch/>
        </p:blipFill>
        <p:spPr>
          <a:xfrm rot="5400000">
            <a:off x="2706067" y="-300037"/>
            <a:ext cx="4008087" cy="5762623"/>
          </a:xfrm>
        </p:spPr>
      </p:pic>
    </p:spTree>
    <p:extLst>
      <p:ext uri="{BB962C8B-B14F-4D97-AF65-F5344CB8AC3E}">
        <p14:creationId xmlns:p14="http://schemas.microsoft.com/office/powerpoint/2010/main" val="41121531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380269" y="4819939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50000"/>
                  </a:schemeClr>
                </a:solidFill>
              </a:rPr>
              <a:t>S.C. di Chirurgia Vascolare AOU «Ospedali Riuniti» di Trieste Direttore  Prof. Sandro Lepidi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8" y="4757843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76" y="47377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1838" y="89181"/>
            <a:ext cx="8282750" cy="221063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it-IT" sz="1400" spc="250" dirty="0">
                <a:solidFill>
                  <a:srgbClr val="FF0000"/>
                </a:solidFill>
              </a:rPr>
              <a:t>2° STEP: TEVAR zona 1 + PLUG LSCA </a:t>
            </a: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1838" y="704850"/>
            <a:ext cx="8139237" cy="37528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9838" y="704850"/>
            <a:ext cx="851564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1838" y="704850"/>
            <a:ext cx="8174738" cy="36004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29" y="914400"/>
            <a:ext cx="5482167" cy="2581275"/>
          </a:xfrm>
        </p:spPr>
      </p:pic>
      <p:sp>
        <p:nvSpPr>
          <p:cNvPr id="14" name="CasellaDiTesto 13"/>
          <p:cNvSpPr txBox="1"/>
          <p:nvPr/>
        </p:nvSpPr>
        <p:spPr>
          <a:xfrm>
            <a:off x="876300" y="3781425"/>
            <a:ext cx="7048500" cy="438150"/>
          </a:xfrm>
          <a:prstGeom prst="rect">
            <a:avLst/>
          </a:prstGeom>
        </p:spPr>
        <p:txBody>
          <a:bodyPr vert="horz" wrap="square" lIns="87579" tIns="43790" rIns="87579" bIns="43790" rtlCol="0" anchor="ctr">
            <a:noAutofit/>
          </a:bodyPr>
          <a:lstStyle/>
          <a:p>
            <a:pPr>
              <a:lnSpc>
                <a:spcPct val="130000"/>
              </a:lnSpc>
            </a:pPr>
            <a:endParaRPr lang="it-IT" sz="1400" spc="2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282132" y="3831535"/>
            <a:ext cx="649864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Conformable</a:t>
            </a:r>
            <a:r>
              <a:rPr lang="it-IT" dirty="0"/>
              <a:t> GORE</a:t>
            </a:r>
            <a:r>
              <a:rPr lang="it-IT" baseline="30000" dirty="0"/>
              <a:t>®</a:t>
            </a:r>
            <a:r>
              <a:rPr lang="it-IT" dirty="0"/>
              <a:t> TAG</a:t>
            </a:r>
            <a:r>
              <a:rPr lang="it-IT" baseline="30000" dirty="0"/>
              <a:t>®</a:t>
            </a:r>
            <a:r>
              <a:rPr lang="it-IT" dirty="0"/>
              <a:t> 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Endoprosthesis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58225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mensio Screen Capture - 2020-02-05 - 09005809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9788" y="-26127"/>
            <a:ext cx="4924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1925" y="4672013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CasellaDiTesto 11"/>
          <p:cNvSpPr txBox="1">
            <a:spLocks noChangeArrowheads="1"/>
          </p:cNvSpPr>
          <p:nvPr/>
        </p:nvSpPr>
        <p:spPr bwMode="auto">
          <a:xfrm>
            <a:off x="341313" y="161925"/>
            <a:ext cx="83645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79" tIns="43790" rIns="87579" bIns="43790"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Century Gothic" pitchFamily="34" charset="0"/>
              </a:rPr>
              <a:t>S.C. Clinica di Chirurgia Vascolare ed Endovascolare ASUGI Direttore Prof. Sandro Lepidi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160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3663" y="88900"/>
            <a:ext cx="8956675" cy="442913"/>
          </a:xfrm>
          <a:prstGeom prst="rect">
            <a:avLst/>
          </a:prstGeom>
        </p:spPr>
        <p:txBody>
          <a:bodyPr lIns="87579" tIns="43790" rIns="87579" bIns="43790" anchor="ctr"/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1925" y="476250"/>
            <a:ext cx="88201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09538"/>
            <a:ext cx="8366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631825"/>
            <a:ext cx="7842250" cy="4143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>
                <a:solidFill>
                  <a:srgbClr val="FF0000"/>
                </a:solidFill>
              </a:rPr>
              <a:t>MORFOLOGIA</a:t>
            </a:r>
          </a:p>
          <a:p>
            <a:pPr algn="ctr" eaLnBrk="1" hangingPunct="1">
              <a:buFont typeface="Arial" charset="0"/>
              <a:buNone/>
            </a:pPr>
            <a:endParaRPr lang="it-IT"/>
          </a:p>
          <a:p>
            <a:pPr algn="ctr" eaLnBrk="1" hangingPunct="1"/>
            <a:endParaRPr lang="it-IT"/>
          </a:p>
        </p:txBody>
      </p:sp>
      <p:pic>
        <p:nvPicPr>
          <p:cNvPr id="26633" name="Immagine 3"/>
          <p:cNvPicPr>
            <a:picLocks noChangeAspect="1"/>
          </p:cNvPicPr>
          <p:nvPr/>
        </p:nvPicPr>
        <p:blipFill>
          <a:blip r:embed="rId4" cstate="print"/>
          <a:srcRect l="39578"/>
          <a:stretch>
            <a:fillRect/>
          </a:stretch>
        </p:blipFill>
        <p:spPr bwMode="auto">
          <a:xfrm>
            <a:off x="2279650" y="1146175"/>
            <a:ext cx="45942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4145</TotalTime>
  <Words>3341</Words>
  <Application>Microsoft Macintosh PowerPoint</Application>
  <PresentationFormat>On-screen Show (16:9)</PresentationFormat>
  <Paragraphs>780</Paragraphs>
  <Slides>89</Slides>
  <Notes>8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Arial</vt:lpstr>
      <vt:lpstr>Calibri</vt:lpstr>
      <vt:lpstr>Century Gothic</vt:lpstr>
      <vt:lpstr>Tahoma</vt:lpstr>
      <vt:lpstr>Times New Roman</vt:lpstr>
      <vt:lpstr>Office Theme</vt:lpstr>
      <vt:lpstr>CorelPhotoPaint.Image.8</vt:lpstr>
      <vt:lpstr>Image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Damiano Pipitone</dc:creator>
  <cp:lastModifiedBy>LEPIDI SANDRO</cp:lastModifiedBy>
  <cp:revision>309</cp:revision>
  <dcterms:created xsi:type="dcterms:W3CDTF">2018-04-04T18:47:31Z</dcterms:created>
  <dcterms:modified xsi:type="dcterms:W3CDTF">2020-04-01T12:42:33Z</dcterms:modified>
</cp:coreProperties>
</file>