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77" r:id="rId2"/>
    <p:sldId id="256" r:id="rId3"/>
    <p:sldId id="283" r:id="rId4"/>
    <p:sldId id="347" r:id="rId5"/>
    <p:sldId id="257" r:id="rId6"/>
    <p:sldId id="282" r:id="rId7"/>
    <p:sldId id="281" r:id="rId8"/>
    <p:sldId id="284" r:id="rId9"/>
    <p:sldId id="260" r:id="rId10"/>
    <p:sldId id="286" r:id="rId11"/>
    <p:sldId id="285" r:id="rId12"/>
    <p:sldId id="264" r:id="rId13"/>
    <p:sldId id="287" r:id="rId14"/>
    <p:sldId id="290" r:id="rId15"/>
    <p:sldId id="265" r:id="rId16"/>
    <p:sldId id="296" r:id="rId17"/>
    <p:sldId id="288" r:id="rId18"/>
    <p:sldId id="289" r:id="rId19"/>
    <p:sldId id="291" r:id="rId20"/>
    <p:sldId id="292" r:id="rId21"/>
    <p:sldId id="293" r:id="rId22"/>
    <p:sldId id="294" r:id="rId23"/>
    <p:sldId id="295" r:id="rId24"/>
    <p:sldId id="266" r:id="rId25"/>
    <p:sldId id="297" r:id="rId26"/>
    <p:sldId id="298" r:id="rId27"/>
    <p:sldId id="299" r:id="rId28"/>
    <p:sldId id="300" r:id="rId29"/>
    <p:sldId id="301" r:id="rId30"/>
    <p:sldId id="302" r:id="rId31"/>
    <p:sldId id="270" r:id="rId32"/>
    <p:sldId id="308" r:id="rId33"/>
    <p:sldId id="303" r:id="rId34"/>
    <p:sldId id="304" r:id="rId35"/>
    <p:sldId id="306" r:id="rId36"/>
    <p:sldId id="305" r:id="rId37"/>
    <p:sldId id="307" r:id="rId38"/>
    <p:sldId id="309" r:id="rId39"/>
    <p:sldId id="310" r:id="rId40"/>
    <p:sldId id="311" r:id="rId41"/>
    <p:sldId id="312" r:id="rId42"/>
    <p:sldId id="313" r:id="rId43"/>
    <p:sldId id="340"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38" r:id="rId58"/>
    <p:sldId id="327" r:id="rId59"/>
    <p:sldId id="328" r:id="rId60"/>
    <p:sldId id="329" r:id="rId61"/>
    <p:sldId id="330" r:id="rId62"/>
    <p:sldId id="337" r:id="rId63"/>
    <p:sldId id="331" r:id="rId64"/>
    <p:sldId id="332" r:id="rId65"/>
    <p:sldId id="333" r:id="rId66"/>
    <p:sldId id="334" r:id="rId67"/>
    <p:sldId id="335" r:id="rId68"/>
    <p:sldId id="336" r:id="rId69"/>
    <p:sldId id="339" r:id="rId70"/>
    <p:sldId id="344" r:id="rId71"/>
    <p:sldId id="345" r:id="rId72"/>
    <p:sldId id="346" r:id="rId73"/>
    <p:sldId id="341" r:id="rId74"/>
    <p:sldId id="342" r:id="rId75"/>
    <p:sldId id="343" r:id="rId7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17" autoAdjust="0"/>
    <p:restoredTop sz="94660"/>
  </p:normalViewPr>
  <p:slideViewPr>
    <p:cSldViewPr>
      <p:cViewPr varScale="1">
        <p:scale>
          <a:sx n="105" d="100"/>
          <a:sy n="105" d="100"/>
        </p:scale>
        <p:origin x="1752"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E392F-BB69-4BAA-8BE3-7B2D3A6B09E9}" type="datetimeFigureOut">
              <a:rPr lang="it-IT" smtClean="0"/>
              <a:t>01/04/20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D8B1F-6FDE-47BC-A70C-29E9D0E6F6C4}" type="slidenum">
              <a:rPr lang="it-IT" smtClean="0"/>
              <a:t>‹#›</a:t>
            </a:fld>
            <a:endParaRPr lang="it-IT"/>
          </a:p>
        </p:txBody>
      </p:sp>
    </p:spTree>
    <p:extLst>
      <p:ext uri="{BB962C8B-B14F-4D97-AF65-F5344CB8AC3E}">
        <p14:creationId xmlns:p14="http://schemas.microsoft.com/office/powerpoint/2010/main" val="4135148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01/04/20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01/04/20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01/04/20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01/04/20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01/04/20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B6055F8-1D02-4417-9241-55C834FD9970}" type="datetimeFigureOut">
              <a:rPr lang="it-IT" smtClean="0"/>
              <a:pPr/>
              <a:t>01/04/20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B6055F8-1D02-4417-9241-55C834FD9970}" type="datetimeFigureOut">
              <a:rPr lang="it-IT" smtClean="0"/>
              <a:pPr/>
              <a:t>01/04/20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B6055F8-1D02-4417-9241-55C834FD9970}" type="datetimeFigureOut">
              <a:rPr lang="it-IT" smtClean="0"/>
              <a:pPr/>
              <a:t>01/04/20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01/04/20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01/04/20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01/04/20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01/04/20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wmf"/><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7.emf"/><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oleObject" Target="../embeddings/oleObject1.bin"/><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hyperlink" Target="http://it.wikipedia.org/wiki/Immagine:Car_crash_1.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oleObject" Target="../embeddings/oleObject2.bin"/><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3.png"/><Relationship Id="rId4" Type="http://schemas.openxmlformats.org/officeDocument/2006/relationships/image" Target="../media/image2.jpeg"/><Relationship Id="rId9"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67.jpeg"/><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76.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2.jpe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2.wmf"/><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5529263"/>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459" name="CasellaDiTesto 11"/>
          <p:cNvSpPr txBox="1">
            <a:spLocks noChangeArrowheads="1"/>
          </p:cNvSpPr>
          <p:nvPr/>
        </p:nvSpPr>
        <p:spPr bwMode="auto">
          <a:xfrm>
            <a:off x="341314" y="1019176"/>
            <a:ext cx="8364537" cy="227013"/>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19460" name="Picture 2"/>
          <p:cNvPicPr>
            <a:picLocks noChangeAspect="1" noChangeArrowheads="1"/>
          </p:cNvPicPr>
          <p:nvPr/>
        </p:nvPicPr>
        <p:blipFill>
          <a:blip r:embed="rId2" cstate="print"/>
          <a:srcRect/>
          <a:stretch>
            <a:fillRect/>
          </a:stretch>
        </p:blipFill>
        <p:spPr bwMode="auto">
          <a:xfrm>
            <a:off x="8458201" y="958851"/>
            <a:ext cx="358775" cy="360363"/>
          </a:xfrm>
          <a:prstGeom prst="rect">
            <a:avLst/>
          </a:prstGeom>
          <a:noFill/>
          <a:ln w="9525">
            <a:noFill/>
            <a:miter lim="800000"/>
            <a:headEnd/>
            <a:tailEnd/>
          </a:ln>
        </p:spPr>
      </p:pic>
      <p:sp>
        <p:nvSpPr>
          <p:cNvPr id="17" name="Title 1"/>
          <p:cNvSpPr txBox="1">
            <a:spLocks/>
          </p:cNvSpPr>
          <p:nvPr/>
        </p:nvSpPr>
        <p:spPr>
          <a:xfrm>
            <a:off x="93664" y="946151"/>
            <a:ext cx="8956675" cy="442913"/>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a:lnSpc>
                <a:spcPct val="130000"/>
              </a:lnSpc>
              <a:defRPr/>
            </a:pPr>
            <a:endParaRPr lang="en-US" sz="1400" spc="250" dirty="0">
              <a:solidFill>
                <a:srgbClr val="FF0000"/>
              </a:solidFill>
              <a:latin typeface="+mn-lt"/>
            </a:endParaRPr>
          </a:p>
        </p:txBody>
      </p:sp>
      <p:cxnSp>
        <p:nvCxnSpPr>
          <p:cNvPr id="18" name="Connettore 1 17"/>
          <p:cNvCxnSpPr/>
          <p:nvPr/>
        </p:nvCxnSpPr>
        <p:spPr>
          <a:xfrm>
            <a:off x="161925" y="13335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463" name="Picture 2" descr="Risultato immagini per asugi"/>
          <p:cNvPicPr>
            <a:picLocks noChangeAspect="1" noChangeArrowheads="1"/>
          </p:cNvPicPr>
          <p:nvPr/>
        </p:nvPicPr>
        <p:blipFill>
          <a:blip r:embed="rId3" cstate="print"/>
          <a:srcRect/>
          <a:stretch>
            <a:fillRect/>
          </a:stretch>
        </p:blipFill>
        <p:spPr bwMode="auto">
          <a:xfrm>
            <a:off x="295276" y="966788"/>
            <a:ext cx="836613" cy="349250"/>
          </a:xfrm>
          <a:prstGeom prst="rect">
            <a:avLst/>
          </a:prstGeom>
          <a:noFill/>
          <a:ln w="9525">
            <a:noFill/>
            <a:miter lim="800000"/>
            <a:headEnd/>
            <a:tailEnd/>
          </a:ln>
        </p:spPr>
      </p:pic>
      <p:sp>
        <p:nvSpPr>
          <p:cNvPr id="19464" name="Segnaposto contenuto 15"/>
          <p:cNvSpPr>
            <a:spLocks noGrp="1"/>
          </p:cNvSpPr>
          <p:nvPr>
            <p:ph sz="half" idx="1"/>
          </p:nvPr>
        </p:nvSpPr>
        <p:spPr>
          <a:xfrm>
            <a:off x="654050" y="1960563"/>
            <a:ext cx="7842250" cy="3262312"/>
          </a:xfrm>
        </p:spPr>
        <p:txBody>
          <a:bodyPr/>
          <a:lstStyle/>
          <a:p>
            <a:pPr algn="ctr" eaLnBrk="1" hangingPunct="1">
              <a:buFont typeface="Arial" charset="0"/>
              <a:buNone/>
            </a:pPr>
            <a:r>
              <a:rPr lang="it-IT" b="1" dirty="0">
                <a:solidFill>
                  <a:srgbClr val="FF0000"/>
                </a:solidFill>
              </a:rPr>
              <a:t>Lezioni di CHIRURGIA VASCOLARE</a:t>
            </a:r>
          </a:p>
          <a:p>
            <a:pPr algn="ctr" eaLnBrk="1" hangingPunct="1">
              <a:buFont typeface="Arial" charset="0"/>
              <a:buNone/>
            </a:pPr>
            <a:r>
              <a:rPr lang="it-IT" b="1" dirty="0">
                <a:solidFill>
                  <a:srgbClr val="FF0000"/>
                </a:solidFill>
              </a:rPr>
              <a:t>Anno Accademico 2019-2020</a:t>
            </a:r>
          </a:p>
          <a:p>
            <a:pPr algn="ctr" eaLnBrk="1" hangingPunct="1">
              <a:buFont typeface="Arial" charset="0"/>
              <a:buNone/>
            </a:pPr>
            <a:endParaRPr lang="it-IT" dirty="0"/>
          </a:p>
          <a:p>
            <a:pPr algn="ctr" eaLnBrk="1" hangingPunct="1">
              <a:buFont typeface="Arial" charset="0"/>
              <a:buNone/>
            </a:pPr>
            <a:r>
              <a:rPr lang="it-IT" dirty="0"/>
              <a:t>SINDROMI AORTICHE ACUTE</a:t>
            </a:r>
          </a:p>
          <a:p>
            <a:pPr algn="ctr" eaLnBrk="1" hangingPunct="1">
              <a:buFont typeface="Arial" charset="0"/>
              <a:buNone/>
            </a:pPr>
            <a:endParaRPr lang="it-IT" dirty="0"/>
          </a:p>
          <a:p>
            <a:pPr algn="ctr" eaLnBrk="1" hangingPunct="1">
              <a:buFont typeface="Arial" charset="0"/>
              <a:buNone/>
            </a:pPr>
            <a:r>
              <a:rPr lang="it-IT" dirty="0"/>
              <a:t>Prof. Sandro Lepidi</a:t>
            </a:r>
          </a:p>
          <a:p>
            <a:pPr algn="ctr" eaLnBrk="1" hangingPunct="1">
              <a:buFont typeface="Arial" charset="0"/>
              <a:buNone/>
            </a:pPr>
            <a:endParaRPr lang="it-IT" dirty="0"/>
          </a:p>
          <a:p>
            <a:pPr algn="ctr" eaLnBrk="1" hangingPunct="1"/>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514350" indent="-514350" algn="ctr">
              <a:lnSpc>
                <a:spcPct val="90000"/>
              </a:lnSpc>
              <a:spcBef>
                <a:spcPts val="963"/>
              </a:spcBef>
              <a:buFont typeface="Arial" charset="0"/>
              <a:buAutoNum type="arabicPeriod"/>
            </a:pPr>
            <a:r>
              <a:rPr lang="it-IT" sz="3000" dirty="0">
                <a:solidFill>
                  <a:srgbClr val="FF0000"/>
                </a:solidFill>
                <a:latin typeface="Century Gothic" pitchFamily="34" charset="0"/>
              </a:rPr>
              <a:t>AAA ROTTO</a:t>
            </a:r>
          </a:p>
          <a:p>
            <a:pPr marL="514350" indent="-514350" algn="ctr">
              <a:lnSpc>
                <a:spcPct val="90000"/>
              </a:lnSpc>
              <a:spcBef>
                <a:spcPts val="963"/>
              </a:spcBef>
              <a:buFont typeface="Arial" charset="0"/>
              <a:buAutoNum type="arabicPeriod"/>
            </a:pPr>
            <a:endParaRPr lang="it-IT" sz="1200" dirty="0">
              <a:solidFill>
                <a:srgbClr val="FF0000"/>
              </a:solidFill>
              <a:latin typeface="Century Gothic" pitchFamily="34" charset="0"/>
            </a:endParaRPr>
          </a:p>
          <a:p>
            <a:pPr marL="217488" indent="-217488" algn="just">
              <a:lnSpc>
                <a:spcPct val="90000"/>
              </a:lnSpc>
              <a:spcBef>
                <a:spcPts val="963"/>
              </a:spcBef>
              <a:buFont typeface="Arial" charset="0"/>
              <a:buChar char="•"/>
            </a:pPr>
            <a:r>
              <a:rPr lang="en-US" dirty="0" err="1">
                <a:latin typeface="Century Gothic" pitchFamily="34" charset="0"/>
              </a:rPr>
              <a:t>Nei</a:t>
            </a:r>
            <a:r>
              <a:rPr lang="en-US" dirty="0">
                <a:latin typeface="Century Gothic" pitchFamily="34" charset="0"/>
              </a:rPr>
              <a:t> </a:t>
            </a:r>
            <a:r>
              <a:rPr lang="en-US" dirty="0" err="1">
                <a:latin typeface="Century Gothic" pitchFamily="34" charset="0"/>
              </a:rPr>
              <a:t>pazienti</a:t>
            </a:r>
            <a:r>
              <a:rPr lang="en-US" dirty="0">
                <a:latin typeface="Century Gothic" pitchFamily="34" charset="0"/>
              </a:rPr>
              <a:t> con AAA </a:t>
            </a:r>
            <a:r>
              <a:rPr lang="en-US" dirty="0" err="1">
                <a:latin typeface="Century Gothic" pitchFamily="34" charset="0"/>
              </a:rPr>
              <a:t>rotto</a:t>
            </a:r>
            <a:r>
              <a:rPr lang="en-US" dirty="0">
                <a:latin typeface="Century Gothic" pitchFamily="34" charset="0"/>
              </a:rPr>
              <a:t>, </a:t>
            </a:r>
            <a:r>
              <a:rPr lang="en-US" dirty="0" err="1">
                <a:latin typeface="Century Gothic" pitchFamily="34" charset="0"/>
              </a:rPr>
              <a:t>il</a:t>
            </a:r>
            <a:r>
              <a:rPr lang="en-US" dirty="0">
                <a:latin typeface="Century Gothic" pitchFamily="34" charset="0"/>
              </a:rPr>
              <a:t> tempo medio </a:t>
            </a:r>
            <a:r>
              <a:rPr lang="en-US" dirty="0" err="1">
                <a:latin typeface="Century Gothic" pitchFamily="34" charset="0"/>
              </a:rPr>
              <a:t>che</a:t>
            </a:r>
            <a:r>
              <a:rPr lang="en-US" dirty="0">
                <a:latin typeface="Century Gothic" pitchFamily="34" charset="0"/>
              </a:rPr>
              <a:t> </a:t>
            </a:r>
            <a:r>
              <a:rPr lang="en-US" dirty="0" err="1">
                <a:latin typeface="Century Gothic" pitchFamily="34" charset="0"/>
              </a:rPr>
              <a:t>trascorre</a:t>
            </a:r>
            <a:r>
              <a:rPr lang="en-US" dirty="0">
                <a:latin typeface="Century Gothic" pitchFamily="34" charset="0"/>
              </a:rPr>
              <a:t> </a:t>
            </a:r>
            <a:r>
              <a:rPr lang="en-US" dirty="0" err="1">
                <a:latin typeface="Century Gothic" pitchFamily="34" charset="0"/>
              </a:rPr>
              <a:t>fra</a:t>
            </a:r>
            <a:r>
              <a:rPr lang="en-US" dirty="0">
                <a:latin typeface="Century Gothic" pitchFamily="34" charset="0"/>
              </a:rPr>
              <a:t> </a:t>
            </a:r>
            <a:r>
              <a:rPr lang="en-US" dirty="0" err="1">
                <a:latin typeface="Century Gothic" pitchFamily="34" charset="0"/>
              </a:rPr>
              <a:t>l’inizio</a:t>
            </a:r>
            <a:r>
              <a:rPr lang="en-US" dirty="0">
                <a:latin typeface="Century Gothic" pitchFamily="34" charset="0"/>
              </a:rPr>
              <a:t> </a:t>
            </a:r>
            <a:r>
              <a:rPr lang="en-US" dirty="0" err="1">
                <a:latin typeface="Century Gothic" pitchFamily="34" charset="0"/>
              </a:rPr>
              <a:t>della</a:t>
            </a:r>
            <a:r>
              <a:rPr lang="en-US" dirty="0">
                <a:latin typeface="Century Gothic" pitchFamily="34" charset="0"/>
              </a:rPr>
              <a:t> </a:t>
            </a:r>
            <a:r>
              <a:rPr lang="en-US" dirty="0" err="1">
                <a:latin typeface="Century Gothic" pitchFamily="34" charset="0"/>
              </a:rPr>
              <a:t>sintomatologia</a:t>
            </a:r>
            <a:r>
              <a:rPr lang="en-US" dirty="0">
                <a:latin typeface="Century Gothic" pitchFamily="34" charset="0"/>
              </a:rPr>
              <a:t> e </a:t>
            </a:r>
            <a:r>
              <a:rPr lang="en-US" dirty="0" err="1">
                <a:latin typeface="Century Gothic" pitchFamily="34" charset="0"/>
              </a:rPr>
              <a:t>il</a:t>
            </a:r>
            <a:r>
              <a:rPr lang="en-US" dirty="0">
                <a:latin typeface="Century Gothic" pitchFamily="34" charset="0"/>
              </a:rPr>
              <a:t> </a:t>
            </a:r>
            <a:r>
              <a:rPr lang="en-US" dirty="0" err="1">
                <a:latin typeface="Century Gothic" pitchFamily="34" charset="0"/>
              </a:rPr>
              <a:t>decesso</a:t>
            </a:r>
            <a:r>
              <a:rPr lang="en-US" dirty="0">
                <a:latin typeface="Century Gothic" pitchFamily="34" charset="0"/>
              </a:rPr>
              <a:t> è di </a:t>
            </a:r>
            <a:r>
              <a:rPr lang="en-US" b="1" dirty="0">
                <a:latin typeface="Century Gothic" pitchFamily="34" charset="0"/>
              </a:rPr>
              <a:t>16 ore</a:t>
            </a:r>
            <a:r>
              <a:rPr lang="en-US" dirty="0">
                <a:latin typeface="Century Gothic" pitchFamily="34" charset="0"/>
              </a:rPr>
              <a:t>.</a:t>
            </a:r>
          </a:p>
          <a:p>
            <a:pPr marL="217488" indent="-217488" algn="just">
              <a:lnSpc>
                <a:spcPct val="90000"/>
              </a:lnSpc>
              <a:spcBef>
                <a:spcPts val="963"/>
              </a:spcBef>
              <a:buFont typeface="Arial" charset="0"/>
              <a:buChar char="•"/>
            </a:pPr>
            <a:r>
              <a:rPr lang="en-US" dirty="0">
                <a:latin typeface="Century Gothic" pitchFamily="34" charset="0"/>
              </a:rPr>
              <a:t>Solo </a:t>
            </a:r>
            <a:r>
              <a:rPr lang="en-US" dirty="0" err="1">
                <a:latin typeface="Century Gothic" pitchFamily="34" charset="0"/>
              </a:rPr>
              <a:t>il</a:t>
            </a:r>
            <a:r>
              <a:rPr lang="en-US" dirty="0">
                <a:latin typeface="Century Gothic" pitchFamily="34" charset="0"/>
              </a:rPr>
              <a:t> 13% </a:t>
            </a:r>
            <a:r>
              <a:rPr lang="en-US" dirty="0" err="1">
                <a:latin typeface="Century Gothic" pitchFamily="34" charset="0"/>
              </a:rPr>
              <a:t>dei</a:t>
            </a:r>
            <a:r>
              <a:rPr lang="en-US" dirty="0">
                <a:latin typeface="Century Gothic" pitchFamily="34" charset="0"/>
              </a:rPr>
              <a:t> </a:t>
            </a:r>
            <a:r>
              <a:rPr lang="en-US" dirty="0" err="1">
                <a:latin typeface="Century Gothic" pitchFamily="34" charset="0"/>
              </a:rPr>
              <a:t>pazienti</a:t>
            </a:r>
            <a:r>
              <a:rPr lang="en-US" dirty="0">
                <a:latin typeface="Century Gothic" pitchFamily="34" charset="0"/>
              </a:rPr>
              <a:t> </a:t>
            </a:r>
            <a:r>
              <a:rPr lang="en-US" dirty="0" err="1">
                <a:latin typeface="Century Gothic" pitchFamily="34" charset="0"/>
              </a:rPr>
              <a:t>che</a:t>
            </a:r>
            <a:r>
              <a:rPr lang="en-US" dirty="0">
                <a:latin typeface="Century Gothic" pitchFamily="34" charset="0"/>
              </a:rPr>
              <a:t> </a:t>
            </a:r>
            <a:r>
              <a:rPr lang="en-US" dirty="0" err="1">
                <a:latin typeface="Century Gothic" pitchFamily="34" charset="0"/>
              </a:rPr>
              <a:t>raggiunge</a:t>
            </a:r>
            <a:r>
              <a:rPr lang="en-US" dirty="0">
                <a:latin typeface="Century Gothic" pitchFamily="34" charset="0"/>
              </a:rPr>
              <a:t> </a:t>
            </a:r>
            <a:r>
              <a:rPr lang="en-US" dirty="0" err="1">
                <a:latin typeface="Century Gothic" pitchFamily="34" charset="0"/>
              </a:rPr>
              <a:t>l’ospedale</a:t>
            </a:r>
            <a:r>
              <a:rPr lang="en-US" dirty="0">
                <a:latin typeface="Century Gothic" pitchFamily="34" charset="0"/>
              </a:rPr>
              <a:t> </a:t>
            </a:r>
            <a:r>
              <a:rPr lang="en-US" dirty="0" err="1">
                <a:latin typeface="Century Gothic" pitchFamily="34" charset="0"/>
              </a:rPr>
              <a:t>muore</a:t>
            </a:r>
            <a:r>
              <a:rPr lang="en-US" dirty="0">
                <a:latin typeface="Century Gothic" pitchFamily="34" charset="0"/>
              </a:rPr>
              <a:t> </a:t>
            </a:r>
            <a:r>
              <a:rPr lang="en-US" dirty="0" err="1">
                <a:latin typeface="Century Gothic" pitchFamily="34" charset="0"/>
              </a:rPr>
              <a:t>entro</a:t>
            </a:r>
            <a:r>
              <a:rPr lang="en-US" dirty="0">
                <a:latin typeface="Century Gothic" pitchFamily="34" charset="0"/>
              </a:rPr>
              <a:t> le prime 2 ore.</a:t>
            </a:r>
          </a:p>
          <a:p>
            <a:pPr marL="217488" indent="-217488" algn="just">
              <a:lnSpc>
                <a:spcPct val="90000"/>
              </a:lnSpc>
              <a:spcBef>
                <a:spcPts val="963"/>
              </a:spcBef>
              <a:buFont typeface="Arial" charset="0"/>
              <a:buChar char="•"/>
            </a:pPr>
            <a:r>
              <a:rPr lang="en-US" dirty="0">
                <a:latin typeface="Century Gothic" pitchFamily="34" charset="0"/>
              </a:rPr>
              <a:t>Il tempo “</a:t>
            </a:r>
            <a:r>
              <a:rPr lang="en-US" dirty="0" err="1">
                <a:latin typeface="Century Gothic" pitchFamily="34" charset="0"/>
              </a:rPr>
              <a:t>che</a:t>
            </a:r>
            <a:r>
              <a:rPr lang="en-US" dirty="0">
                <a:latin typeface="Century Gothic" pitchFamily="34" charset="0"/>
              </a:rPr>
              <a:t> </a:t>
            </a:r>
            <a:r>
              <a:rPr lang="en-US" dirty="0" err="1">
                <a:latin typeface="Century Gothic" pitchFamily="34" charset="0"/>
              </a:rPr>
              <a:t>si</a:t>
            </a:r>
            <a:r>
              <a:rPr lang="en-US" dirty="0">
                <a:latin typeface="Century Gothic" pitchFamily="34" charset="0"/>
              </a:rPr>
              <a:t> </a:t>
            </a:r>
            <a:r>
              <a:rPr lang="en-US" dirty="0" err="1">
                <a:latin typeface="Century Gothic" pitchFamily="34" charset="0"/>
              </a:rPr>
              <a:t>perde</a:t>
            </a:r>
            <a:r>
              <a:rPr lang="en-US" dirty="0">
                <a:latin typeface="Century Gothic" pitchFamily="34" charset="0"/>
              </a:rPr>
              <a:t>”, in </a:t>
            </a:r>
            <a:r>
              <a:rPr lang="en-US" dirty="0" err="1">
                <a:latin typeface="Century Gothic" pitchFamily="34" charset="0"/>
              </a:rPr>
              <a:t>centri</a:t>
            </a:r>
            <a:r>
              <a:rPr lang="en-US" dirty="0">
                <a:latin typeface="Century Gothic" pitchFamily="34" charset="0"/>
              </a:rPr>
              <a:t> HUB di </a:t>
            </a:r>
            <a:r>
              <a:rPr lang="en-US" dirty="0" err="1">
                <a:latin typeface="Century Gothic" pitchFamily="34" charset="0"/>
              </a:rPr>
              <a:t>riferimento</a:t>
            </a:r>
            <a:r>
              <a:rPr lang="en-US" dirty="0">
                <a:latin typeface="Century Gothic" pitchFamily="34" charset="0"/>
              </a:rPr>
              <a:t>, per </a:t>
            </a:r>
            <a:r>
              <a:rPr lang="en-US" dirty="0" err="1">
                <a:latin typeface="Century Gothic" pitchFamily="34" charset="0"/>
              </a:rPr>
              <a:t>eseguire</a:t>
            </a:r>
            <a:r>
              <a:rPr lang="en-US" dirty="0">
                <a:latin typeface="Century Gothic" pitchFamily="34" charset="0"/>
              </a:rPr>
              <a:t> </a:t>
            </a:r>
            <a:r>
              <a:rPr lang="en-US" dirty="0" err="1">
                <a:latin typeface="Century Gothic" pitchFamily="34" charset="0"/>
              </a:rPr>
              <a:t>un’angioTC</a:t>
            </a:r>
            <a:r>
              <a:rPr lang="en-US" dirty="0">
                <a:latin typeface="Century Gothic" pitchFamily="34" charset="0"/>
              </a:rPr>
              <a:t> </a:t>
            </a:r>
            <a:r>
              <a:rPr lang="en-US" dirty="0" err="1">
                <a:latin typeface="Century Gothic" pitchFamily="34" charset="0"/>
              </a:rPr>
              <a:t>preoperatoria</a:t>
            </a:r>
            <a:r>
              <a:rPr lang="en-US" dirty="0">
                <a:latin typeface="Century Gothic" pitchFamily="34" charset="0"/>
              </a:rPr>
              <a:t> è di </a:t>
            </a:r>
            <a:r>
              <a:rPr lang="en-US" b="1" dirty="0">
                <a:latin typeface="Century Gothic" pitchFamily="34" charset="0"/>
              </a:rPr>
              <a:t>25 </a:t>
            </a:r>
            <a:r>
              <a:rPr lang="en-US" b="1" dirty="0" err="1">
                <a:latin typeface="Century Gothic" pitchFamily="34" charset="0"/>
              </a:rPr>
              <a:t>minuti</a:t>
            </a:r>
            <a:r>
              <a:rPr lang="en-US" dirty="0">
                <a:latin typeface="Century Gothic" pitchFamily="34" charset="0"/>
              </a:rPr>
              <a:t> </a:t>
            </a:r>
          </a:p>
          <a:p>
            <a:pPr marL="217488" indent="-217488" algn="just">
              <a:lnSpc>
                <a:spcPct val="90000"/>
              </a:lnSpc>
              <a:spcBef>
                <a:spcPts val="963"/>
              </a:spcBef>
              <a:buFont typeface="Arial" charset="0"/>
              <a:buChar char="•"/>
            </a:pPr>
            <a:endParaRPr lang="en-US" dirty="0"/>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r>
              <a:rPr lang="it-IT" sz="2000" dirty="0">
                <a:latin typeface="Century Gothic" pitchFamily="34" charset="0"/>
              </a:rPr>
              <a:t>Quindi se il paziente è stabile, eseguire un’</a:t>
            </a:r>
            <a:r>
              <a:rPr lang="it-IT" sz="2000" dirty="0" err="1">
                <a:latin typeface="Century Gothic" pitchFamily="34" charset="0"/>
              </a:rPr>
              <a:t>angioTC</a:t>
            </a:r>
            <a:r>
              <a:rPr lang="it-IT" sz="2000" dirty="0">
                <a:latin typeface="Century Gothic" pitchFamily="34" charset="0"/>
              </a:rPr>
              <a:t> non incide in maniera significativa sulla mortalità</a:t>
            </a: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2" name="Freccia in giù 1">
            <a:extLst>
              <a:ext uri="{FF2B5EF4-FFF2-40B4-BE49-F238E27FC236}">
                <a16:creationId xmlns:a16="http://schemas.microsoft.com/office/drawing/2014/main" id="{DB8D7421-16FC-4615-B179-3A0956CB9C17}"/>
              </a:ext>
            </a:extLst>
          </p:cNvPr>
          <p:cNvSpPr/>
          <p:nvPr/>
        </p:nvSpPr>
        <p:spPr>
          <a:xfrm>
            <a:off x="3995936" y="3789040"/>
            <a:ext cx="1224136" cy="648066"/>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6F671233-FF19-4798-9374-C2849E8146E2}"/>
              </a:ext>
            </a:extLst>
          </p:cNvPr>
          <p:cNvSpPr txBox="1"/>
          <p:nvPr/>
        </p:nvSpPr>
        <p:spPr>
          <a:xfrm flipH="1">
            <a:off x="207617" y="5445224"/>
            <a:ext cx="8865237" cy="769441"/>
          </a:xfrm>
          <a:prstGeom prst="rect">
            <a:avLst/>
          </a:prstGeom>
          <a:noFill/>
        </p:spPr>
        <p:txBody>
          <a:bodyPr wrap="square" rtlCol="0">
            <a:spAutoFit/>
          </a:bodyPr>
          <a:lstStyle/>
          <a:p>
            <a:r>
              <a:rPr lang="en-US" sz="1100" b="1" i="1" dirty="0">
                <a:latin typeface="Century Gothic" panose="020B0502020202020204" pitchFamily="34" charset="0"/>
              </a:rPr>
              <a:t>GM Lloyd, et al.</a:t>
            </a:r>
            <a:r>
              <a:rPr lang="en-US" sz="1100" i="1" dirty="0">
                <a:latin typeface="Century Gothic" panose="020B0502020202020204" pitchFamily="34" charset="0"/>
              </a:rPr>
              <a:t>: Feasibility of preoperative computer tomography in patients with ruptured abdominal aortic aneurysm: a time-to-death study in patients without operation. J </a:t>
            </a:r>
            <a:r>
              <a:rPr lang="en-US" sz="1100" i="1" dirty="0" err="1">
                <a:latin typeface="Century Gothic" panose="020B0502020202020204" pitchFamily="34" charset="0"/>
              </a:rPr>
              <a:t>Vasc</a:t>
            </a:r>
            <a:r>
              <a:rPr lang="en-US" sz="1100" i="1" dirty="0">
                <a:latin typeface="Century Gothic" panose="020B0502020202020204" pitchFamily="34" charset="0"/>
              </a:rPr>
              <a:t> Surg. 39:788-791 2004</a:t>
            </a:r>
          </a:p>
          <a:p>
            <a:r>
              <a:rPr lang="en-US" sz="1100" b="1" i="1" dirty="0">
                <a:latin typeface="Century Gothic" panose="020B0502020202020204" pitchFamily="34" charset="0"/>
              </a:rPr>
              <a:t>JT Powell, et al.</a:t>
            </a:r>
            <a:r>
              <a:rPr lang="en-US" sz="1100" i="1" dirty="0">
                <a:latin typeface="Century Gothic" panose="020B0502020202020204" pitchFamily="34" charset="0"/>
              </a:rPr>
              <a:t>: Observations from the IMPROVE trial concerning the clinical care of patients with ruptured abdominal aortic aneurysm. Br J Surg. 101 (3):216-224 2014</a:t>
            </a:r>
            <a:endParaRPr lang="it-IT" sz="1100" i="1" dirty="0">
              <a:latin typeface="Century Gothic" panose="020B0502020202020204" pitchFamily="34" charset="0"/>
            </a:endParaRPr>
          </a:p>
        </p:txBody>
      </p:sp>
    </p:spTree>
    <p:extLst>
      <p:ext uri="{BB962C8B-B14F-4D97-AF65-F5344CB8AC3E}">
        <p14:creationId xmlns:p14="http://schemas.microsoft.com/office/powerpoint/2010/main" val="246752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80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680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680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6808" name="Segnaposto contenuto 15"/>
          <p:cNvSpPr>
            <a:spLocks/>
          </p:cNvSpPr>
          <p:nvPr/>
        </p:nvSpPr>
        <p:spPr bwMode="auto">
          <a:xfrm>
            <a:off x="344490" y="1045634"/>
            <a:ext cx="8637586" cy="4135423"/>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1. AAA ROTTO</a:t>
            </a:r>
          </a:p>
          <a:p>
            <a:pPr algn="just">
              <a:lnSpc>
                <a:spcPct val="150000"/>
              </a:lnSpc>
              <a:spcBef>
                <a:spcPts val="963"/>
              </a:spcBef>
            </a:pPr>
            <a:r>
              <a:rPr lang="en-US" sz="2100" dirty="0">
                <a:latin typeface="Century Gothic" pitchFamily="34" charset="0"/>
              </a:rPr>
              <a:t>MEDICAL MANAGEMENT</a:t>
            </a:r>
          </a:p>
          <a:p>
            <a:pPr marL="285750" indent="-285750" algn="just">
              <a:lnSpc>
                <a:spcPct val="150000"/>
              </a:lnSpc>
              <a:spcBef>
                <a:spcPts val="963"/>
              </a:spcBef>
              <a:buFont typeface="Arial" panose="020B0604020202020204" pitchFamily="34" charset="0"/>
              <a:buChar char="•"/>
            </a:pPr>
            <a:r>
              <a:rPr lang="it-IT" sz="1600" dirty="0" err="1">
                <a:latin typeface="Century Gothic" panose="020B0502020202020204" pitchFamily="34" charset="0"/>
              </a:rPr>
              <a:t>vigorous</a:t>
            </a:r>
            <a:r>
              <a:rPr lang="it-IT" sz="1600" dirty="0">
                <a:latin typeface="Century Gothic" panose="020B0502020202020204" pitchFamily="34" charset="0"/>
              </a:rPr>
              <a:t> </a:t>
            </a:r>
            <a:r>
              <a:rPr lang="it-IT" sz="1600" dirty="0" err="1">
                <a:latin typeface="Century Gothic" panose="020B0502020202020204" pitchFamily="34" charset="0"/>
              </a:rPr>
              <a:t>fluid</a:t>
            </a:r>
            <a:r>
              <a:rPr lang="it-IT" sz="1600" dirty="0">
                <a:latin typeface="Century Gothic" panose="020B0502020202020204" pitchFamily="34" charset="0"/>
              </a:rPr>
              <a:t> </a:t>
            </a:r>
            <a:r>
              <a:rPr lang="it-IT" sz="1600" dirty="0" err="1">
                <a:latin typeface="Century Gothic" panose="020B0502020202020204" pitchFamily="34" charset="0"/>
              </a:rPr>
              <a:t>replacement</a:t>
            </a:r>
            <a:r>
              <a:rPr lang="it-IT" sz="1600" dirty="0">
                <a:latin typeface="Century Gothic" panose="020B0502020202020204" pitchFamily="34" charset="0"/>
              </a:rPr>
              <a:t>, </a:t>
            </a:r>
            <a:r>
              <a:rPr lang="en-US" sz="1600" dirty="0">
                <a:latin typeface="Century Gothic" panose="020B0502020202020204" pitchFamily="34" charset="0"/>
              </a:rPr>
              <a:t>known as the “</a:t>
            </a:r>
            <a:r>
              <a:rPr lang="en-US" sz="1600" b="1" dirty="0">
                <a:latin typeface="Century Gothic" panose="020B0502020202020204" pitchFamily="34" charset="0"/>
              </a:rPr>
              <a:t>normotensive resuscitation</a:t>
            </a:r>
            <a:r>
              <a:rPr lang="en-US" sz="1600" dirty="0">
                <a:latin typeface="Century Gothic" panose="020B0502020202020204" pitchFamily="34" charset="0"/>
              </a:rPr>
              <a:t>” strategy, may exacerbate bleeding and prejudice outcome</a:t>
            </a:r>
            <a:endParaRPr lang="en-US" sz="1600" b="1" dirty="0">
              <a:latin typeface="Century Gothic" panose="020B0502020202020204" pitchFamily="34" charset="0"/>
            </a:endParaRPr>
          </a:p>
          <a:p>
            <a:pPr marL="285750" indent="-285750" algn="just">
              <a:lnSpc>
                <a:spcPct val="150000"/>
              </a:lnSpc>
              <a:buFont typeface="Arial" panose="020B0604020202020204" pitchFamily="34" charset="0"/>
              <a:buChar char="•"/>
            </a:pPr>
            <a:r>
              <a:rPr lang="it-IT" sz="1600" dirty="0">
                <a:latin typeface="Century Gothic" panose="020B0502020202020204" pitchFamily="34" charset="0"/>
              </a:rPr>
              <a:t>a “</a:t>
            </a:r>
            <a:r>
              <a:rPr lang="it-IT" sz="1600" b="1" dirty="0">
                <a:solidFill>
                  <a:srgbClr val="FF0000"/>
                </a:solidFill>
                <a:latin typeface="Century Gothic" panose="020B0502020202020204" pitchFamily="34" charset="0"/>
              </a:rPr>
              <a:t>PERMISSIVE HYPOTENSION</a:t>
            </a:r>
            <a:r>
              <a:rPr lang="it-IT" sz="1600" dirty="0">
                <a:latin typeface="Century Gothic" panose="020B0502020202020204" pitchFamily="34" charset="0"/>
              </a:rPr>
              <a:t>” </a:t>
            </a:r>
            <a:r>
              <a:rPr lang="it-IT" sz="1600" dirty="0" err="1">
                <a:latin typeface="Century Gothic" panose="020B0502020202020204" pitchFamily="34" charset="0"/>
              </a:rPr>
              <a:t>resuscitation</a:t>
            </a:r>
            <a:r>
              <a:rPr lang="it-IT" sz="1600" dirty="0">
                <a:latin typeface="Century Gothic" panose="020B0502020202020204" pitchFamily="34" charset="0"/>
              </a:rPr>
              <a:t> strategy </a:t>
            </a:r>
            <a:r>
              <a:rPr lang="en-US" sz="1600" dirty="0">
                <a:latin typeface="Century Gothic" panose="020B0502020202020204" pitchFamily="34" charset="0"/>
              </a:rPr>
              <a:t>refers to a policy of delaying aggressive fluid resuscitation until proximal aortic control is achieved; </a:t>
            </a:r>
            <a:r>
              <a:rPr lang="it-IT" sz="1600" dirty="0" err="1">
                <a:latin typeface="Century Gothic" panose="020B0502020202020204" pitchFamily="34" charset="0"/>
              </a:rPr>
              <a:t>most</a:t>
            </a:r>
            <a:r>
              <a:rPr lang="it-IT" sz="1600" dirty="0">
                <a:latin typeface="Century Gothic" panose="020B0502020202020204" pitchFamily="34" charset="0"/>
              </a:rPr>
              <a:t> </a:t>
            </a:r>
            <a:r>
              <a:rPr lang="it-IT" sz="1600" dirty="0" err="1">
                <a:latin typeface="Century Gothic" panose="020B0502020202020204" pitchFamily="34" charset="0"/>
              </a:rPr>
              <a:t>would</a:t>
            </a:r>
            <a:r>
              <a:rPr lang="it-IT" sz="1600" dirty="0">
                <a:latin typeface="Century Gothic" panose="020B0502020202020204" pitchFamily="34" charset="0"/>
              </a:rPr>
              <a:t> </a:t>
            </a:r>
            <a:r>
              <a:rPr lang="it-IT" sz="1600" dirty="0" err="1">
                <a:latin typeface="Century Gothic" panose="020B0502020202020204" pitchFamily="34" charset="0"/>
              </a:rPr>
              <a:t>recommend</a:t>
            </a:r>
            <a:r>
              <a:rPr lang="it-IT" sz="1600" dirty="0">
                <a:latin typeface="Century Gothic" panose="020B0502020202020204" pitchFamily="34" charset="0"/>
              </a:rPr>
              <a:t> </a:t>
            </a:r>
            <a:r>
              <a:rPr lang="it-IT" sz="1600" dirty="0" err="1">
                <a:latin typeface="Century Gothic" panose="020B0502020202020204" pitchFamily="34" charset="0"/>
              </a:rPr>
              <a:t>implementing</a:t>
            </a:r>
            <a:r>
              <a:rPr lang="it-IT" sz="1600" dirty="0">
                <a:latin typeface="Century Gothic" panose="020B0502020202020204" pitchFamily="34" charset="0"/>
              </a:rPr>
              <a:t> </a:t>
            </a:r>
            <a:r>
              <a:rPr lang="en-US" sz="1600" dirty="0">
                <a:latin typeface="Century Gothic" panose="020B0502020202020204" pitchFamily="34" charset="0"/>
              </a:rPr>
              <a:t>a policy of permissive hypotension as long as the patient remains conscious, with a target systolic pressure </a:t>
            </a:r>
            <a:r>
              <a:rPr lang="it-IT" sz="1600" b="1" dirty="0">
                <a:latin typeface="Century Gothic" panose="020B0502020202020204" pitchFamily="34" charset="0"/>
              </a:rPr>
              <a:t>70-90 mmHg</a:t>
            </a:r>
            <a:endParaRPr lang="en-US" sz="1600" b="1" dirty="0">
              <a:latin typeface="Century Gothic" panose="020B0502020202020204"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680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681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76819" name="Picture 2" descr="Risultato immagini per esvs"/>
          <p:cNvPicPr>
            <a:picLocks noChangeAspect="1" noChangeArrowheads="1"/>
          </p:cNvPicPr>
          <p:nvPr/>
        </p:nvPicPr>
        <p:blipFill>
          <a:blip r:embed="rId4" cstate="print"/>
          <a:srcRect/>
          <a:stretch>
            <a:fillRect/>
          </a:stretch>
        </p:blipFill>
        <p:spPr bwMode="auto">
          <a:xfrm>
            <a:off x="276225" y="692696"/>
            <a:ext cx="896938" cy="967316"/>
          </a:xfrm>
          <a:prstGeom prst="rect">
            <a:avLst/>
          </a:prstGeom>
          <a:noFill/>
          <a:ln w="9525">
            <a:noFill/>
            <a:miter lim="800000"/>
            <a:headEnd/>
            <a:tailEnd/>
          </a:ln>
        </p:spPr>
      </p:pic>
      <p:pic>
        <p:nvPicPr>
          <p:cNvPr id="2" name="Immagine 1">
            <a:extLst>
              <a:ext uri="{FF2B5EF4-FFF2-40B4-BE49-F238E27FC236}">
                <a16:creationId xmlns:a16="http://schemas.microsoft.com/office/drawing/2014/main" id="{545C6EF4-23E6-4337-874E-608FA8A8741C}"/>
              </a:ext>
            </a:extLst>
          </p:cNvPr>
          <p:cNvPicPr>
            <a:picLocks noChangeAspect="1"/>
          </p:cNvPicPr>
          <p:nvPr/>
        </p:nvPicPr>
        <p:blipFill>
          <a:blip r:embed="rId5"/>
          <a:stretch>
            <a:fillRect/>
          </a:stretch>
        </p:blipFill>
        <p:spPr>
          <a:xfrm>
            <a:off x="2411760" y="4509120"/>
            <a:ext cx="4349875" cy="1671095"/>
          </a:xfrm>
          <a:prstGeom prst="rect">
            <a:avLst/>
          </a:prstGeom>
        </p:spPr>
      </p:pic>
    </p:spTree>
    <p:extLst>
      <p:ext uri="{BB962C8B-B14F-4D97-AF65-F5344CB8AC3E}">
        <p14:creationId xmlns:p14="http://schemas.microsoft.com/office/powerpoint/2010/main" val="12103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Risultato immagini per esvs">
            <a:extLst>
              <a:ext uri="{FF2B5EF4-FFF2-40B4-BE49-F238E27FC236}">
                <a16:creationId xmlns:a16="http://schemas.microsoft.com/office/drawing/2014/main" id="{5C1DA334-A43F-4314-86D8-414CFFABBECD}"/>
              </a:ext>
            </a:extLst>
          </p:cNvPr>
          <p:cNvPicPr>
            <a:picLocks noChangeAspect="1" noChangeArrowheads="1"/>
          </p:cNvPicPr>
          <p:nvPr/>
        </p:nvPicPr>
        <p:blipFill>
          <a:blip r:embed="rId2" cstate="print"/>
          <a:srcRect/>
          <a:stretch>
            <a:fillRect/>
          </a:stretch>
        </p:blipFill>
        <p:spPr bwMode="auto">
          <a:xfrm>
            <a:off x="276225" y="857251"/>
            <a:ext cx="896938" cy="967316"/>
          </a:xfrm>
          <a:prstGeom prst="rect">
            <a:avLst/>
          </a:prstGeom>
          <a:noFill/>
          <a:ln w="9525">
            <a:noFill/>
            <a:miter lim="800000"/>
            <a:headEnd/>
            <a:tailEnd/>
          </a:ln>
        </p:spPr>
      </p:pic>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0899"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0900" name="Picture 2"/>
          <p:cNvPicPr>
            <a:picLocks noChangeAspect="1" noChangeArrowheads="1"/>
          </p:cNvPicPr>
          <p:nvPr/>
        </p:nvPicPr>
        <p:blipFill>
          <a:blip r:embed="rId3"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0903" name="Picture 2" descr="Risultato immagini per asugi"/>
          <p:cNvPicPr>
            <a:picLocks noChangeAspect="1" noChangeArrowheads="1"/>
          </p:cNvPicPr>
          <p:nvPr/>
        </p:nvPicPr>
        <p:blipFill>
          <a:blip r:embed="rId4" cstate="print"/>
          <a:srcRect/>
          <a:stretch>
            <a:fillRect/>
          </a:stretch>
        </p:blipFill>
        <p:spPr bwMode="auto">
          <a:xfrm>
            <a:off x="295276" y="146051"/>
            <a:ext cx="836613" cy="465667"/>
          </a:xfrm>
          <a:prstGeom prst="rect">
            <a:avLst/>
          </a:prstGeom>
          <a:noFill/>
          <a:ln w="9525">
            <a:noFill/>
            <a:miter lim="800000"/>
            <a:headEnd/>
            <a:tailEnd/>
          </a:ln>
        </p:spPr>
      </p:pic>
      <p:sp>
        <p:nvSpPr>
          <p:cNvPr id="80904"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514350" indent="-514350" algn="ctr">
              <a:lnSpc>
                <a:spcPct val="90000"/>
              </a:lnSpc>
              <a:spcBef>
                <a:spcPts val="963"/>
              </a:spcBef>
              <a:buFont typeface="Arial" charset="0"/>
              <a:buAutoNum type="arabicPeriod"/>
            </a:pPr>
            <a:r>
              <a:rPr lang="it-IT" sz="3000" dirty="0">
                <a:solidFill>
                  <a:srgbClr val="FF0000"/>
                </a:solidFill>
                <a:latin typeface="Century Gothic" pitchFamily="34" charset="0"/>
              </a:rPr>
              <a:t>AAA ROTTO: EVAR o OR?</a:t>
            </a:r>
          </a:p>
          <a:p>
            <a:pPr algn="ctr">
              <a:lnSpc>
                <a:spcPct val="90000"/>
              </a:lnSpc>
              <a:spcBef>
                <a:spcPts val="963"/>
              </a:spcBef>
            </a:pPr>
            <a:endParaRPr lang="it-IT" sz="3000" dirty="0">
              <a:solidFill>
                <a:srgbClr val="FF0000"/>
              </a:solidFill>
              <a:latin typeface="Century Gothic" pitchFamily="34" charset="0"/>
            </a:endParaRPr>
          </a:p>
          <a:p>
            <a:pPr marL="217488" indent="-217488"/>
            <a:endParaRPr lang="it-IT" sz="2100" dirty="0">
              <a:latin typeface="Century Gothic" pitchFamily="34" charset="0"/>
            </a:endParaRPr>
          </a:p>
          <a:p>
            <a:pPr marL="217488" indent="-217488"/>
            <a:endParaRPr lang="it-IT" sz="1600" b="1"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0905"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0906"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0907"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0908"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0909"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0910"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80911" name="Picture 17"/>
          <p:cNvPicPr>
            <a:picLocks noChangeAspect="1" noChangeArrowheads="1"/>
          </p:cNvPicPr>
          <p:nvPr/>
        </p:nvPicPr>
        <p:blipFill>
          <a:blip r:embed="rId5" cstate="print"/>
          <a:srcRect/>
          <a:stretch>
            <a:fillRect/>
          </a:stretch>
        </p:blipFill>
        <p:spPr bwMode="auto">
          <a:xfrm>
            <a:off x="1043781" y="1721866"/>
            <a:ext cx="7056438" cy="4453467"/>
          </a:xfrm>
          <a:prstGeom prst="rect">
            <a:avLst/>
          </a:prstGeom>
          <a:noFill/>
          <a:ln w="9525">
            <a:noFill/>
            <a:miter lim="800000"/>
            <a:headEnd/>
            <a:tailEnd/>
          </a:ln>
        </p:spPr>
      </p:pic>
      <p:sp>
        <p:nvSpPr>
          <p:cNvPr id="2" name="Rettangolo 1">
            <a:extLst>
              <a:ext uri="{FF2B5EF4-FFF2-40B4-BE49-F238E27FC236}">
                <a16:creationId xmlns:a16="http://schemas.microsoft.com/office/drawing/2014/main" id="{A77C3147-0BAE-4BCA-9D39-97D5D709C584}"/>
              </a:ext>
            </a:extLst>
          </p:cNvPr>
          <p:cNvSpPr/>
          <p:nvPr/>
        </p:nvSpPr>
        <p:spPr>
          <a:xfrm>
            <a:off x="7092280" y="2564904"/>
            <a:ext cx="432048" cy="3398198"/>
          </a:xfrm>
          <a:prstGeom prst="rect">
            <a:avLst/>
          </a:prstGeom>
          <a:noFill/>
          <a:ln>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EE5BC364-99DF-4CE7-BEE4-BFEA3000F374}"/>
              </a:ext>
            </a:extLst>
          </p:cNvPr>
          <p:cNvSpPr/>
          <p:nvPr/>
        </p:nvSpPr>
        <p:spPr>
          <a:xfrm>
            <a:off x="7596336" y="2564904"/>
            <a:ext cx="432048" cy="3398198"/>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92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192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192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1928"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514350" indent="-514350" algn="ctr">
              <a:lnSpc>
                <a:spcPct val="90000"/>
              </a:lnSpc>
              <a:spcBef>
                <a:spcPts val="963"/>
              </a:spcBef>
              <a:buAutoNum type="arabicPeriod"/>
            </a:pPr>
            <a:r>
              <a:rPr lang="it-IT" sz="3000" dirty="0">
                <a:solidFill>
                  <a:srgbClr val="FF0000"/>
                </a:solidFill>
                <a:latin typeface="Century Gothic" pitchFamily="34" charset="0"/>
              </a:rPr>
              <a:t>AAA ROTTO: EVAR o OR?</a:t>
            </a:r>
          </a:p>
          <a:p>
            <a:pPr marL="514350" indent="-514350" algn="ctr">
              <a:lnSpc>
                <a:spcPct val="90000"/>
              </a:lnSpc>
              <a:spcBef>
                <a:spcPts val="963"/>
              </a:spcBef>
              <a:buAutoNum type="arabicPeriod"/>
            </a:pPr>
            <a:endParaRPr lang="it-IT" sz="3000" dirty="0">
              <a:solidFill>
                <a:srgbClr val="FF0000"/>
              </a:solidFill>
              <a:latin typeface="Century Gothic" pitchFamily="34" charset="0"/>
            </a:endParaRPr>
          </a:p>
          <a:p>
            <a:pPr marL="514350" indent="-514350" algn="ctr">
              <a:lnSpc>
                <a:spcPct val="90000"/>
              </a:lnSpc>
              <a:spcBef>
                <a:spcPts val="963"/>
              </a:spcBef>
              <a:buAutoNum type="arabicPeriod"/>
            </a:pPr>
            <a:endParaRPr lang="it-IT" sz="3000" dirty="0">
              <a:solidFill>
                <a:srgbClr val="FF0000"/>
              </a:solidFill>
              <a:latin typeface="Century Gothic" pitchFamily="34" charset="0"/>
            </a:endParaRPr>
          </a:p>
          <a:p>
            <a:pPr marL="514350" indent="-514350" algn="ctr">
              <a:lnSpc>
                <a:spcPct val="90000"/>
              </a:lnSpc>
              <a:spcBef>
                <a:spcPts val="963"/>
              </a:spcBef>
              <a:buAutoNum type="arabicPeriod"/>
            </a:pPr>
            <a:endParaRPr lang="it-IT" sz="3000" dirty="0">
              <a:solidFill>
                <a:srgbClr val="FF0000"/>
              </a:solidFill>
              <a:latin typeface="Century Gothic" pitchFamily="34" charset="0"/>
            </a:endParaRPr>
          </a:p>
          <a:p>
            <a:pPr marL="514350" indent="-514350" algn="ctr">
              <a:lnSpc>
                <a:spcPct val="90000"/>
              </a:lnSpc>
              <a:spcBef>
                <a:spcPts val="963"/>
              </a:spcBef>
              <a:buAutoNum type="arabicPeriod"/>
            </a:pPr>
            <a:endParaRPr lang="it-IT" sz="3000" dirty="0">
              <a:solidFill>
                <a:srgbClr val="FF0000"/>
              </a:solidFill>
              <a:latin typeface="Century Gothic" pitchFamily="34" charset="0"/>
            </a:endParaRPr>
          </a:p>
          <a:p>
            <a:pPr algn="just">
              <a:lnSpc>
                <a:spcPct val="150000"/>
              </a:lnSpc>
            </a:pPr>
            <a:endParaRPr lang="it-IT" sz="1400" dirty="0">
              <a:latin typeface="Century Gothic" panose="020B0502020202020204" pitchFamily="34" charset="0"/>
            </a:endParaRPr>
          </a:p>
          <a:p>
            <a:pPr algn="just">
              <a:lnSpc>
                <a:spcPct val="150000"/>
              </a:lnSpc>
            </a:pPr>
            <a:r>
              <a:rPr lang="it-IT" sz="1600" dirty="0">
                <a:latin typeface="Century Gothic" panose="020B0502020202020204" pitchFamily="34" charset="0"/>
              </a:rPr>
              <a:t>The </a:t>
            </a:r>
            <a:r>
              <a:rPr lang="it-IT" sz="1600" dirty="0" err="1">
                <a:latin typeface="Century Gothic" panose="020B0502020202020204" pitchFamily="34" charset="0"/>
              </a:rPr>
              <a:t>observational</a:t>
            </a:r>
            <a:r>
              <a:rPr lang="it-IT" sz="1600" dirty="0">
                <a:latin typeface="Century Gothic" panose="020B0502020202020204" pitchFamily="34" charset="0"/>
              </a:rPr>
              <a:t> </a:t>
            </a:r>
            <a:r>
              <a:rPr lang="en-US" sz="1600" dirty="0">
                <a:latin typeface="Century Gothic" panose="020B0502020202020204" pitchFamily="34" charset="0"/>
              </a:rPr>
              <a:t>studies and administrative registries showed that EVAR improved short-term survival, whereas the RCTs pooled together (ECAR, IMPROVE, AJAX) demonstrated no </a:t>
            </a:r>
            <a:r>
              <a:rPr lang="it-IT" sz="1600" dirty="0" err="1">
                <a:latin typeface="Century Gothic" panose="020B0502020202020204" pitchFamily="34" charset="0"/>
              </a:rPr>
              <a:t>such</a:t>
            </a:r>
            <a:r>
              <a:rPr lang="it-IT" sz="1600" dirty="0">
                <a:latin typeface="Century Gothic" panose="020B0502020202020204" pitchFamily="34" charset="0"/>
              </a:rPr>
              <a:t> </a:t>
            </a:r>
            <a:r>
              <a:rPr lang="it-IT" sz="1600" dirty="0" err="1">
                <a:latin typeface="Century Gothic" panose="020B0502020202020204" pitchFamily="34" charset="0"/>
              </a:rPr>
              <a:t>advantage</a:t>
            </a:r>
            <a:r>
              <a:rPr lang="it-IT" sz="1600" dirty="0">
                <a:latin typeface="Century Gothic" panose="020B0502020202020204" pitchFamily="34" charset="0"/>
              </a:rPr>
              <a:t>. </a:t>
            </a:r>
          </a:p>
          <a:p>
            <a:pPr algn="just">
              <a:lnSpc>
                <a:spcPct val="150000"/>
              </a:lnSpc>
            </a:pPr>
            <a:r>
              <a:rPr lang="en-US" sz="1600" dirty="0">
                <a:latin typeface="Century Gothic" panose="020B0502020202020204" pitchFamily="34" charset="0"/>
              </a:rPr>
              <a:t>When pooled together, the </a:t>
            </a:r>
            <a:r>
              <a:rPr lang="en-US" sz="1600" b="1" dirty="0">
                <a:latin typeface="Century Gothic" panose="020B0502020202020204" pitchFamily="34" charset="0"/>
              </a:rPr>
              <a:t>one year results </a:t>
            </a:r>
            <a:r>
              <a:rPr lang="en-US" sz="1600" dirty="0">
                <a:latin typeface="Century Gothic" panose="020B0502020202020204" pitchFamily="34" charset="0"/>
              </a:rPr>
              <a:t>of the three recent RCTs (IMPROVE, AJAX, ECAR) suggest that there is a consistent but non-significant trend for lower mortality post EVAR.</a:t>
            </a:r>
          </a:p>
          <a:p>
            <a:pPr algn="just">
              <a:lnSpc>
                <a:spcPct val="150000"/>
              </a:lnSpc>
            </a:pPr>
            <a:endParaRPr lang="it-IT" sz="1600" dirty="0">
              <a:latin typeface="Century Gothic" panose="020B0502020202020204" pitchFamily="34" charset="0"/>
            </a:endParaRPr>
          </a:p>
          <a:p>
            <a:endParaRPr lang="it-IT" sz="3000" dirty="0">
              <a:solidFill>
                <a:srgbClr val="FF0000"/>
              </a:solidFill>
              <a:latin typeface="Century Gothic" panose="020B0502020202020204"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anose="020B0502020202020204"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192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193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81936" name="Picture 2" descr="Risultato immagini per esvs"/>
          <p:cNvPicPr>
            <a:picLocks noChangeAspect="1" noChangeArrowheads="1"/>
          </p:cNvPicPr>
          <p:nvPr/>
        </p:nvPicPr>
        <p:blipFill>
          <a:blip r:embed="rId4" cstate="print"/>
          <a:srcRect/>
          <a:stretch>
            <a:fillRect/>
          </a:stretch>
        </p:blipFill>
        <p:spPr bwMode="auto">
          <a:xfrm>
            <a:off x="276225" y="857251"/>
            <a:ext cx="896938" cy="967316"/>
          </a:xfrm>
          <a:prstGeom prst="rect">
            <a:avLst/>
          </a:prstGeom>
          <a:noFill/>
          <a:ln w="9525">
            <a:noFill/>
            <a:miter lim="800000"/>
            <a:headEnd/>
            <a:tailEnd/>
          </a:ln>
        </p:spPr>
      </p:pic>
      <p:pic>
        <p:nvPicPr>
          <p:cNvPr id="2" name="Immagine 1">
            <a:extLst>
              <a:ext uri="{FF2B5EF4-FFF2-40B4-BE49-F238E27FC236}">
                <a16:creationId xmlns:a16="http://schemas.microsoft.com/office/drawing/2014/main" id="{39080D14-ED36-47EC-8B4C-F7D2EBD4EA32}"/>
              </a:ext>
            </a:extLst>
          </p:cNvPr>
          <p:cNvPicPr>
            <a:picLocks noChangeAspect="1"/>
          </p:cNvPicPr>
          <p:nvPr/>
        </p:nvPicPr>
        <p:blipFill>
          <a:blip r:embed="rId5"/>
          <a:stretch>
            <a:fillRect/>
          </a:stretch>
        </p:blipFill>
        <p:spPr>
          <a:xfrm>
            <a:off x="251520" y="1882809"/>
            <a:ext cx="8715239" cy="2194263"/>
          </a:xfrm>
          <a:prstGeom prst="rect">
            <a:avLst/>
          </a:prstGeom>
        </p:spPr>
      </p:pic>
      <p:sp>
        <p:nvSpPr>
          <p:cNvPr id="3" name="Rettangolo 2">
            <a:extLst>
              <a:ext uri="{FF2B5EF4-FFF2-40B4-BE49-F238E27FC236}">
                <a16:creationId xmlns:a16="http://schemas.microsoft.com/office/drawing/2014/main" id="{B080E98E-8AD2-4A20-B286-0826A978ACCD}"/>
              </a:ext>
            </a:extLst>
          </p:cNvPr>
          <p:cNvSpPr/>
          <p:nvPr/>
        </p:nvSpPr>
        <p:spPr>
          <a:xfrm>
            <a:off x="5724128" y="2780928"/>
            <a:ext cx="1512168" cy="100811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3AA8E8B8-3417-4155-8106-4D7D311BEDCB}"/>
              </a:ext>
            </a:extLst>
          </p:cNvPr>
          <p:cNvSpPr/>
          <p:nvPr/>
        </p:nvSpPr>
        <p:spPr>
          <a:xfrm>
            <a:off x="7380312" y="2780928"/>
            <a:ext cx="1512168"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70982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92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192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192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1928"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514350" indent="-514350" algn="ctr">
              <a:lnSpc>
                <a:spcPct val="90000"/>
              </a:lnSpc>
              <a:spcBef>
                <a:spcPts val="963"/>
              </a:spcBef>
              <a:buAutoNum type="arabicPeriod"/>
            </a:pPr>
            <a:r>
              <a:rPr lang="it-IT" sz="3000" dirty="0">
                <a:solidFill>
                  <a:srgbClr val="FF0000"/>
                </a:solidFill>
                <a:latin typeface="Century Gothic" pitchFamily="34" charset="0"/>
              </a:rPr>
              <a:t>AAA ROTTO: EVAR o OR?</a:t>
            </a:r>
          </a:p>
          <a:p>
            <a:pPr marL="514350" indent="-514350" algn="ctr">
              <a:lnSpc>
                <a:spcPct val="90000"/>
              </a:lnSpc>
              <a:spcBef>
                <a:spcPts val="963"/>
              </a:spcBef>
              <a:buAutoNum type="arabicPeriod"/>
            </a:pPr>
            <a:endParaRPr lang="it-IT" sz="3000" dirty="0">
              <a:solidFill>
                <a:srgbClr val="FF0000"/>
              </a:solidFill>
              <a:latin typeface="Century Gothic" pitchFamily="34" charset="0"/>
            </a:endParaRPr>
          </a:p>
          <a:p>
            <a:endParaRPr lang="en-US" dirty="0"/>
          </a:p>
          <a:p>
            <a:pPr algn="just">
              <a:lnSpc>
                <a:spcPct val="150000"/>
              </a:lnSpc>
            </a:pPr>
            <a:r>
              <a:rPr lang="en-US" dirty="0">
                <a:latin typeface="Century Gothic" panose="020B0502020202020204" pitchFamily="34" charset="0"/>
              </a:rPr>
              <a:t>The recently published </a:t>
            </a:r>
            <a:r>
              <a:rPr lang="en-US" b="1" dirty="0">
                <a:latin typeface="Century Gothic" panose="020B0502020202020204" pitchFamily="34" charset="0"/>
              </a:rPr>
              <a:t>three year results</a:t>
            </a:r>
            <a:r>
              <a:rPr lang="en-US" dirty="0">
                <a:latin typeface="Century Gothic" panose="020B0502020202020204" pitchFamily="34" charset="0"/>
              </a:rPr>
              <a:t> of the IMPROVE trial suggest that, compared with OSR, an endovascular strategy for suspected </a:t>
            </a:r>
            <a:r>
              <a:rPr lang="en-US" dirty="0" err="1">
                <a:latin typeface="Century Gothic" panose="020B0502020202020204" pitchFamily="34" charset="0"/>
              </a:rPr>
              <a:t>rAAA</a:t>
            </a:r>
            <a:r>
              <a:rPr lang="en-US" dirty="0">
                <a:latin typeface="Century Gothic" panose="020B0502020202020204" pitchFamily="34" charset="0"/>
              </a:rPr>
              <a:t> was associated with a survival advantage, a gain in quality adjusted life years, similar levels of re-intervention, and reduced costs, and that this strategy was cost effective</a:t>
            </a:r>
          </a:p>
          <a:p>
            <a:pPr algn="ctr">
              <a:lnSpc>
                <a:spcPct val="90000"/>
              </a:lnSpc>
              <a:spcBef>
                <a:spcPts val="963"/>
              </a:spcBef>
            </a:pPr>
            <a:endParaRPr lang="it-IT" sz="3000" dirty="0">
              <a:solidFill>
                <a:srgbClr val="FF0000"/>
              </a:solidFill>
              <a:latin typeface="Century Gothic" pitchFamily="34" charset="0"/>
            </a:endParaRPr>
          </a:p>
          <a:p>
            <a:pPr algn="just">
              <a:lnSpc>
                <a:spcPct val="150000"/>
              </a:lnSpc>
            </a:pPr>
            <a:endParaRPr lang="it-IT" sz="1400" dirty="0">
              <a:latin typeface="Century Gothic" panose="020B0502020202020204" pitchFamily="34" charset="0"/>
            </a:endParaRPr>
          </a:p>
          <a:p>
            <a:endParaRPr lang="it-IT" sz="3000" dirty="0">
              <a:solidFill>
                <a:srgbClr val="FF0000"/>
              </a:solidFill>
              <a:latin typeface="Century Gothic" panose="020B0502020202020204"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anose="020B0502020202020204"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192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193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81936" name="Picture 2" descr="Risultato immagini per esvs"/>
          <p:cNvPicPr>
            <a:picLocks noChangeAspect="1" noChangeArrowheads="1"/>
          </p:cNvPicPr>
          <p:nvPr/>
        </p:nvPicPr>
        <p:blipFill>
          <a:blip r:embed="rId4" cstate="print"/>
          <a:srcRect/>
          <a:stretch>
            <a:fillRect/>
          </a:stretch>
        </p:blipFill>
        <p:spPr bwMode="auto">
          <a:xfrm>
            <a:off x="276225" y="857251"/>
            <a:ext cx="896938" cy="967316"/>
          </a:xfrm>
          <a:prstGeom prst="rect">
            <a:avLst/>
          </a:prstGeom>
          <a:noFill/>
          <a:ln w="9525">
            <a:noFill/>
            <a:miter lim="800000"/>
            <a:headEnd/>
            <a:tailEnd/>
          </a:ln>
        </p:spPr>
      </p:pic>
    </p:spTree>
    <p:extLst>
      <p:ext uri="{BB962C8B-B14F-4D97-AF65-F5344CB8AC3E}">
        <p14:creationId xmlns:p14="http://schemas.microsoft.com/office/powerpoint/2010/main" val="3379580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92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192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192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1928"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Se possibile, EVAR!</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85750" indent="-285750" algn="just">
              <a:lnSpc>
                <a:spcPct val="90000"/>
              </a:lnSpc>
              <a:spcBef>
                <a:spcPts val="963"/>
              </a:spcBef>
              <a:buFont typeface="Arial" panose="020B0604020202020204" pitchFamily="34" charset="0"/>
              <a:buChar char="•"/>
            </a:pPr>
            <a:r>
              <a:rPr lang="en-US" dirty="0">
                <a:latin typeface="Century Gothic" panose="020B0502020202020204" pitchFamily="34" charset="0"/>
              </a:rPr>
              <a:t>The proportion of RAAA patients suitable for EVAR varied from 47% to 67% in two meta-analyses</a:t>
            </a:r>
          </a:p>
          <a:p>
            <a:pPr marL="742950" lvl="1" indent="-285750" algn="just">
              <a:lnSpc>
                <a:spcPct val="90000"/>
              </a:lnSpc>
              <a:spcBef>
                <a:spcPts val="963"/>
              </a:spcBef>
              <a:buFont typeface="Arial" panose="020B0604020202020204" pitchFamily="34" charset="0"/>
              <a:buChar char="•"/>
            </a:pPr>
            <a:r>
              <a:rPr lang="en-US" sz="1400" b="1" i="1" dirty="0">
                <a:latin typeface="Century Gothic" panose="020B0502020202020204" pitchFamily="34" charset="0"/>
              </a:rPr>
              <a:t>RJ Hinchliffe, et al.</a:t>
            </a:r>
            <a:r>
              <a:rPr lang="en-US" sz="1400" i="1" dirty="0">
                <a:latin typeface="Century Gothic" panose="020B0502020202020204" pitchFamily="34" charset="0"/>
              </a:rPr>
              <a:t>: Comparison of morphologic features of intact and ruptured aneurysms of infrarenal abdominal aorta. J </a:t>
            </a:r>
            <a:r>
              <a:rPr lang="en-US" sz="1400" i="1" dirty="0" err="1">
                <a:latin typeface="Century Gothic" panose="020B0502020202020204" pitchFamily="34" charset="0"/>
              </a:rPr>
              <a:t>Vasc</a:t>
            </a:r>
            <a:r>
              <a:rPr lang="en-US" sz="1400" i="1" dirty="0">
                <a:latin typeface="Century Gothic" panose="020B0502020202020204" pitchFamily="34" charset="0"/>
              </a:rPr>
              <a:t> Surg. 38:88-92 2003</a:t>
            </a:r>
          </a:p>
          <a:p>
            <a:pPr marL="742950" lvl="1" indent="-285750" algn="just">
              <a:lnSpc>
                <a:spcPct val="90000"/>
              </a:lnSpc>
              <a:spcBef>
                <a:spcPts val="963"/>
              </a:spcBef>
              <a:buFont typeface="Arial" panose="020B0604020202020204" pitchFamily="34" charset="0"/>
              <a:buChar char="•"/>
            </a:pPr>
            <a:r>
              <a:rPr lang="it-IT" sz="1400" b="1" i="1" dirty="0">
                <a:latin typeface="Century Gothic" panose="020B0502020202020204" pitchFamily="34" charset="0"/>
              </a:rPr>
              <a:t>SA </a:t>
            </a:r>
            <a:r>
              <a:rPr lang="it-IT" sz="1400" b="1" i="1" dirty="0" err="1">
                <a:latin typeface="Century Gothic" panose="020B0502020202020204" pitchFamily="34" charset="0"/>
              </a:rPr>
              <a:t>Badger</a:t>
            </a:r>
            <a:r>
              <a:rPr lang="it-IT" sz="1400" b="1" i="1" dirty="0">
                <a:latin typeface="Century Gothic" panose="020B0502020202020204" pitchFamily="34" charset="0"/>
              </a:rPr>
              <a:t>, et al.</a:t>
            </a:r>
            <a:r>
              <a:rPr lang="it-IT" sz="1400" i="1" dirty="0">
                <a:latin typeface="Century Gothic" panose="020B0502020202020204" pitchFamily="34" charset="0"/>
              </a:rPr>
              <a:t>: </a:t>
            </a:r>
            <a:r>
              <a:rPr lang="it-IT" sz="1400" i="1" dirty="0" err="1">
                <a:latin typeface="Century Gothic" panose="020B0502020202020204" pitchFamily="34" charset="0"/>
              </a:rPr>
              <a:t>Aortic</a:t>
            </a:r>
            <a:r>
              <a:rPr lang="it-IT" sz="1400" i="1" dirty="0">
                <a:latin typeface="Century Gothic" panose="020B0502020202020204" pitchFamily="34" charset="0"/>
              </a:rPr>
              <a:t> </a:t>
            </a:r>
            <a:r>
              <a:rPr lang="it-IT" sz="1400" i="1" dirty="0" err="1">
                <a:latin typeface="Century Gothic" panose="020B0502020202020204" pitchFamily="34" charset="0"/>
              </a:rPr>
              <a:t>necks</a:t>
            </a:r>
            <a:r>
              <a:rPr lang="it-IT" sz="1400" i="1" dirty="0">
                <a:latin typeface="Century Gothic" panose="020B0502020202020204" pitchFamily="34" charset="0"/>
              </a:rPr>
              <a:t> of </a:t>
            </a:r>
            <a:r>
              <a:rPr lang="it-IT" sz="1400" i="1" dirty="0" err="1">
                <a:latin typeface="Century Gothic" panose="020B0502020202020204" pitchFamily="34" charset="0"/>
              </a:rPr>
              <a:t>ruptured</a:t>
            </a:r>
            <a:r>
              <a:rPr lang="it-IT" sz="1400" i="1" dirty="0">
                <a:latin typeface="Century Gothic" panose="020B0502020202020204" pitchFamily="34" charset="0"/>
              </a:rPr>
              <a:t> </a:t>
            </a:r>
            <a:r>
              <a:rPr lang="it-IT" sz="1400" i="1" dirty="0" err="1">
                <a:latin typeface="Century Gothic" panose="020B0502020202020204" pitchFamily="34" charset="0"/>
              </a:rPr>
              <a:t>abdominal</a:t>
            </a:r>
            <a:r>
              <a:rPr lang="it-IT" sz="1400" i="1" dirty="0">
                <a:latin typeface="Century Gothic" panose="020B0502020202020204" pitchFamily="34" charset="0"/>
              </a:rPr>
              <a:t> </a:t>
            </a:r>
            <a:r>
              <a:rPr lang="it-IT" sz="1400" i="1" dirty="0" err="1">
                <a:latin typeface="Century Gothic" panose="020B0502020202020204" pitchFamily="34" charset="0"/>
              </a:rPr>
              <a:t>aneurysms</a:t>
            </a:r>
            <a:r>
              <a:rPr lang="it-IT" sz="1400" i="1" dirty="0">
                <a:latin typeface="Century Gothic" panose="020B0502020202020204" pitchFamily="34" charset="0"/>
              </a:rPr>
              <a:t> </a:t>
            </a:r>
            <a:r>
              <a:rPr lang="it-IT" sz="1400" i="1" dirty="0" err="1">
                <a:latin typeface="Century Gothic" panose="020B0502020202020204" pitchFamily="34" charset="0"/>
              </a:rPr>
              <a:t>dilate</a:t>
            </a:r>
            <a:r>
              <a:rPr lang="it-IT" sz="1400" i="1" dirty="0">
                <a:latin typeface="Century Gothic" panose="020B0502020202020204" pitchFamily="34" charset="0"/>
              </a:rPr>
              <a:t> more </a:t>
            </a:r>
            <a:r>
              <a:rPr lang="it-IT" sz="1400" i="1" dirty="0" err="1">
                <a:latin typeface="Century Gothic" panose="020B0502020202020204" pitchFamily="34" charset="0"/>
              </a:rPr>
              <a:t>than</a:t>
            </a:r>
            <a:r>
              <a:rPr lang="it-IT" sz="1400" i="1" dirty="0">
                <a:latin typeface="Century Gothic" panose="020B0502020202020204" pitchFamily="34" charset="0"/>
              </a:rPr>
              <a:t> </a:t>
            </a:r>
            <a:r>
              <a:rPr lang="it-IT" sz="1400" i="1" dirty="0" err="1">
                <a:latin typeface="Century Gothic" panose="020B0502020202020204" pitchFamily="34" charset="0"/>
              </a:rPr>
              <a:t>asymptomatic</a:t>
            </a:r>
            <a:r>
              <a:rPr lang="it-IT" sz="1400" i="1" dirty="0">
                <a:latin typeface="Century Gothic" panose="020B0502020202020204" pitchFamily="34" charset="0"/>
              </a:rPr>
              <a:t> </a:t>
            </a:r>
            <a:r>
              <a:rPr lang="it-IT" sz="1400" i="1" dirty="0" err="1">
                <a:latin typeface="Century Gothic" panose="020B0502020202020204" pitchFamily="34" charset="0"/>
              </a:rPr>
              <a:t>aneurysms</a:t>
            </a:r>
            <a:r>
              <a:rPr lang="it-IT" sz="1400" i="1" dirty="0">
                <a:latin typeface="Century Gothic" panose="020B0502020202020204" pitchFamily="34" charset="0"/>
              </a:rPr>
              <a:t> after </a:t>
            </a:r>
            <a:r>
              <a:rPr lang="it-IT" sz="1400" i="1" dirty="0" err="1">
                <a:latin typeface="Century Gothic" panose="020B0502020202020204" pitchFamily="34" charset="0"/>
              </a:rPr>
              <a:t>endovascular</a:t>
            </a:r>
            <a:r>
              <a:rPr lang="it-IT" sz="1400" i="1" dirty="0">
                <a:latin typeface="Century Gothic" panose="020B0502020202020204" pitchFamily="34" charset="0"/>
              </a:rPr>
              <a:t> </a:t>
            </a:r>
            <a:r>
              <a:rPr lang="it-IT" sz="1400" i="1" dirty="0" err="1">
                <a:latin typeface="Century Gothic" panose="020B0502020202020204" pitchFamily="34" charset="0"/>
              </a:rPr>
              <a:t>repair</a:t>
            </a:r>
            <a:r>
              <a:rPr lang="it-IT" sz="1400" i="1" dirty="0">
                <a:latin typeface="Century Gothic" panose="020B0502020202020204" pitchFamily="34" charset="0"/>
              </a:rPr>
              <a:t>. J </a:t>
            </a:r>
            <a:r>
              <a:rPr lang="it-IT" sz="1400" i="1" dirty="0" err="1">
                <a:latin typeface="Century Gothic" panose="020B0502020202020204" pitchFamily="34" charset="0"/>
              </a:rPr>
              <a:t>Vasc</a:t>
            </a:r>
            <a:r>
              <a:rPr lang="it-IT" sz="1400" i="1" dirty="0">
                <a:latin typeface="Century Gothic" panose="020B0502020202020204" pitchFamily="34" charset="0"/>
              </a:rPr>
              <a:t> </a:t>
            </a:r>
            <a:r>
              <a:rPr lang="it-IT" sz="1400" i="1" dirty="0" err="1">
                <a:latin typeface="Century Gothic" panose="020B0502020202020204" pitchFamily="34" charset="0"/>
              </a:rPr>
              <a:t>Surg</a:t>
            </a:r>
            <a:r>
              <a:rPr lang="it-IT" sz="1400" i="1" dirty="0">
                <a:latin typeface="Century Gothic" panose="020B0502020202020204" pitchFamily="34" charset="0"/>
              </a:rPr>
              <a:t>. 44:244-249 2006</a:t>
            </a:r>
            <a:endParaRPr lang="it-IT" sz="1400" i="1" dirty="0">
              <a:solidFill>
                <a:srgbClr val="FF0000"/>
              </a:solidFill>
              <a:latin typeface="Century Gothic" panose="020B0502020202020204"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192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193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81935" name="Picture 17"/>
          <p:cNvPicPr>
            <a:picLocks noChangeAspect="1" noChangeArrowheads="1"/>
          </p:cNvPicPr>
          <p:nvPr/>
        </p:nvPicPr>
        <p:blipFill>
          <a:blip r:embed="rId4" cstate="print"/>
          <a:srcRect/>
          <a:stretch>
            <a:fillRect/>
          </a:stretch>
        </p:blipFill>
        <p:spPr bwMode="auto">
          <a:xfrm>
            <a:off x="2650356" y="1628800"/>
            <a:ext cx="3865860" cy="1799683"/>
          </a:xfrm>
          <a:prstGeom prst="rect">
            <a:avLst/>
          </a:prstGeom>
          <a:noFill/>
          <a:ln w="9525">
            <a:noFill/>
            <a:miter lim="800000"/>
            <a:headEnd/>
            <a:tailEnd/>
          </a:ln>
        </p:spPr>
      </p:pic>
      <p:pic>
        <p:nvPicPr>
          <p:cNvPr id="81936" name="Picture 2" descr="Risultato immagini per esvs"/>
          <p:cNvPicPr>
            <a:picLocks noChangeAspect="1" noChangeArrowheads="1"/>
          </p:cNvPicPr>
          <p:nvPr/>
        </p:nvPicPr>
        <p:blipFill>
          <a:blip r:embed="rId5" cstate="print"/>
          <a:srcRect/>
          <a:stretch>
            <a:fillRect/>
          </a:stretch>
        </p:blipFill>
        <p:spPr bwMode="auto">
          <a:xfrm>
            <a:off x="276225" y="857251"/>
            <a:ext cx="896938" cy="96731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92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192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192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1928"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Se possibile, EVAR!</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None/>
            </a:pPr>
            <a:r>
              <a:rPr lang="it-IT" sz="3000" dirty="0">
                <a:solidFill>
                  <a:srgbClr val="FF0000"/>
                </a:solidFill>
                <a:latin typeface="Century Gothic" pitchFamily="34" charset="0"/>
              </a:rPr>
              <a:t>Criteri di inclusione per EVAR</a:t>
            </a:r>
          </a:p>
          <a:p>
            <a:pPr marL="457200" indent="-457200" algn="just">
              <a:lnSpc>
                <a:spcPct val="90000"/>
              </a:lnSpc>
              <a:spcBef>
                <a:spcPts val="963"/>
              </a:spcBef>
              <a:buFont typeface="Arial" panose="020B0604020202020204" pitchFamily="34" charset="0"/>
              <a:buChar char="•"/>
            </a:pPr>
            <a:r>
              <a:rPr lang="it-IT" sz="2000" dirty="0">
                <a:latin typeface="Century Gothic" pitchFamily="34" charset="0"/>
              </a:rPr>
              <a:t>Diametro colletto aortico prossimale &lt;32mm</a:t>
            </a:r>
          </a:p>
          <a:p>
            <a:pPr marL="457200" indent="-457200" algn="just">
              <a:lnSpc>
                <a:spcPct val="90000"/>
              </a:lnSpc>
              <a:spcBef>
                <a:spcPts val="963"/>
              </a:spcBef>
              <a:buFont typeface="Arial" panose="020B0604020202020204" pitchFamily="34" charset="0"/>
              <a:buChar char="•"/>
            </a:pPr>
            <a:r>
              <a:rPr lang="it-IT" sz="2000" dirty="0">
                <a:latin typeface="Century Gothic" pitchFamily="34" charset="0"/>
              </a:rPr>
              <a:t>Lunghezza colletto aortico prossimale &gt;12mm</a:t>
            </a:r>
          </a:p>
          <a:p>
            <a:pPr marL="457200" indent="-457200" algn="just">
              <a:lnSpc>
                <a:spcPct val="90000"/>
              </a:lnSpc>
              <a:spcBef>
                <a:spcPts val="963"/>
              </a:spcBef>
              <a:buFont typeface="Arial" panose="020B0604020202020204" pitchFamily="34" charset="0"/>
              <a:buChar char="•"/>
            </a:pPr>
            <a:r>
              <a:rPr lang="it-IT" sz="2000" dirty="0">
                <a:latin typeface="Century Gothic" pitchFamily="34" charset="0"/>
              </a:rPr>
              <a:t>Angolazione colletto aortico &lt;60°</a:t>
            </a:r>
          </a:p>
          <a:p>
            <a:pPr marL="457200" indent="-457200" algn="just">
              <a:lnSpc>
                <a:spcPct val="90000"/>
              </a:lnSpc>
              <a:spcBef>
                <a:spcPts val="963"/>
              </a:spcBef>
              <a:buFont typeface="Arial" panose="020B0604020202020204" pitchFamily="34" charset="0"/>
              <a:buChar char="•"/>
            </a:pPr>
            <a:r>
              <a:rPr lang="it-IT" sz="2000" dirty="0">
                <a:latin typeface="Century Gothic" pitchFamily="34" charset="0"/>
              </a:rPr>
              <a:t>Calcificazioni &lt;40%</a:t>
            </a:r>
          </a:p>
          <a:p>
            <a:pPr marL="457200" indent="-457200" algn="just">
              <a:lnSpc>
                <a:spcPct val="90000"/>
              </a:lnSpc>
              <a:spcBef>
                <a:spcPts val="963"/>
              </a:spcBef>
              <a:buFont typeface="Arial" panose="020B0604020202020204" pitchFamily="34" charset="0"/>
              <a:buChar char="•"/>
            </a:pPr>
            <a:r>
              <a:rPr lang="it-IT" sz="2000" dirty="0">
                <a:latin typeface="Century Gothic" pitchFamily="34" charset="0"/>
              </a:rPr>
              <a:t>Non di forma conica</a:t>
            </a:r>
          </a:p>
          <a:p>
            <a:pPr marL="457200" indent="-457200" algn="just">
              <a:lnSpc>
                <a:spcPct val="90000"/>
              </a:lnSpc>
              <a:spcBef>
                <a:spcPts val="963"/>
              </a:spcBef>
              <a:buFont typeface="Arial" panose="020B0604020202020204" pitchFamily="34" charset="0"/>
              <a:buChar char="•"/>
            </a:pPr>
            <a:r>
              <a:rPr lang="it-IT" sz="2000" dirty="0">
                <a:latin typeface="Century Gothic" pitchFamily="34" charset="0"/>
              </a:rPr>
              <a:t>Diametro iliaco &lt;20mm, &gt;6mm</a:t>
            </a:r>
          </a:p>
          <a:p>
            <a:pPr marL="457200" indent="-457200" algn="just">
              <a:lnSpc>
                <a:spcPct val="90000"/>
              </a:lnSpc>
              <a:spcBef>
                <a:spcPts val="963"/>
              </a:spcBef>
              <a:buFont typeface="Arial" panose="020B0604020202020204" pitchFamily="34" charset="0"/>
              <a:buChar char="•"/>
            </a:pPr>
            <a:r>
              <a:rPr lang="it-IT" sz="2000" dirty="0">
                <a:latin typeface="Century Gothic" pitchFamily="34" charset="0"/>
              </a:rPr>
              <a:t>Possibilità di preservare una arteria ipogastrica</a:t>
            </a:r>
          </a:p>
          <a:p>
            <a:pPr marL="217488" indent="-217488" algn="just">
              <a:lnSpc>
                <a:spcPct val="90000"/>
              </a:lnSpc>
              <a:spcBef>
                <a:spcPts val="963"/>
              </a:spcBef>
              <a:buFont typeface="Arial" charset="0"/>
              <a:buNone/>
            </a:pPr>
            <a:endParaRPr lang="it-IT" sz="3000" dirty="0">
              <a:solidFill>
                <a:srgbClr val="FF0000"/>
              </a:solidFill>
              <a:latin typeface="Century Gothic" pitchFamily="34" charset="0"/>
            </a:endParaRPr>
          </a:p>
          <a:p>
            <a:pPr algn="just">
              <a:lnSpc>
                <a:spcPct val="90000"/>
              </a:lnSpc>
              <a:spcBef>
                <a:spcPts val="963"/>
              </a:spcBef>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192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193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81936" name="Picture 2" descr="Risultato immagini per esvs"/>
          <p:cNvPicPr>
            <a:picLocks noChangeAspect="1" noChangeArrowheads="1"/>
          </p:cNvPicPr>
          <p:nvPr/>
        </p:nvPicPr>
        <p:blipFill>
          <a:blip r:embed="rId4" cstate="print"/>
          <a:srcRect/>
          <a:stretch>
            <a:fillRect/>
          </a:stretch>
        </p:blipFill>
        <p:spPr bwMode="auto">
          <a:xfrm>
            <a:off x="276225" y="857251"/>
            <a:ext cx="896938" cy="967316"/>
          </a:xfrm>
          <a:prstGeom prst="rect">
            <a:avLst/>
          </a:prstGeom>
          <a:noFill/>
          <a:ln w="9525">
            <a:noFill/>
            <a:miter lim="800000"/>
            <a:headEnd/>
            <a:tailEnd/>
          </a:ln>
        </p:spPr>
      </p:pic>
    </p:spTree>
    <p:extLst>
      <p:ext uri="{BB962C8B-B14F-4D97-AF65-F5344CB8AC3E}">
        <p14:creationId xmlns:p14="http://schemas.microsoft.com/office/powerpoint/2010/main" val="625148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92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192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192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1928"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3000" dirty="0" err="1">
                <a:solidFill>
                  <a:srgbClr val="FF0000"/>
                </a:solidFill>
                <a:latin typeface="Century Gothic" pitchFamily="34" charset="0"/>
              </a:rPr>
              <a:t>Role</a:t>
            </a:r>
            <a:r>
              <a:rPr lang="it-IT" sz="3000" dirty="0">
                <a:solidFill>
                  <a:srgbClr val="FF0000"/>
                </a:solidFill>
                <a:latin typeface="Century Gothic" pitchFamily="34" charset="0"/>
              </a:rPr>
              <a:t> of </a:t>
            </a:r>
            <a:r>
              <a:rPr lang="it-IT" sz="3000" dirty="0" err="1">
                <a:solidFill>
                  <a:srgbClr val="FF0000"/>
                </a:solidFill>
                <a:latin typeface="Century Gothic" pitchFamily="34" charset="0"/>
              </a:rPr>
              <a:t>neck</a:t>
            </a:r>
            <a:r>
              <a:rPr lang="it-IT" sz="3000" dirty="0">
                <a:solidFill>
                  <a:srgbClr val="FF0000"/>
                </a:solidFill>
                <a:latin typeface="Century Gothic" pitchFamily="34" charset="0"/>
              </a:rPr>
              <a:t> </a:t>
            </a:r>
            <a:r>
              <a:rPr lang="it-IT" sz="3000" dirty="0" err="1">
                <a:solidFill>
                  <a:srgbClr val="FF0000"/>
                </a:solidFill>
                <a:latin typeface="Century Gothic" pitchFamily="34" charset="0"/>
              </a:rPr>
              <a:t>length</a:t>
            </a:r>
            <a:endParaRPr lang="it-IT" sz="2000" dirty="0">
              <a:solidFill>
                <a:srgbClr val="FF0000"/>
              </a:solidFill>
              <a:latin typeface="Century Gothic" pitchFamily="34" charset="0"/>
            </a:endParaRPr>
          </a:p>
          <a:p>
            <a:pPr marL="342900" indent="-342900" algn="just">
              <a:lnSpc>
                <a:spcPct val="150000"/>
              </a:lnSpc>
              <a:spcBef>
                <a:spcPts val="963"/>
              </a:spcBef>
              <a:buFont typeface="Arial" panose="020B0604020202020204" pitchFamily="34" charset="0"/>
              <a:buChar char="•"/>
            </a:pPr>
            <a:r>
              <a:rPr lang="en-US" sz="2000" dirty="0">
                <a:latin typeface="Century Gothic" panose="020B0502020202020204" pitchFamily="34" charset="0"/>
              </a:rPr>
              <a:t>Data from the IMPROVE trial demonstrated that shorter neck lengths were associated with higher mortality in both open and EVAR patients</a:t>
            </a:r>
          </a:p>
          <a:p>
            <a:pPr marL="342900" indent="-342900">
              <a:lnSpc>
                <a:spcPct val="150000"/>
              </a:lnSpc>
              <a:spcBef>
                <a:spcPts val="963"/>
              </a:spcBef>
              <a:buFont typeface="Arial" panose="020B0604020202020204" pitchFamily="34" charset="0"/>
              <a:buChar char="•"/>
            </a:pPr>
            <a:endParaRPr lang="en-US" sz="2000" dirty="0">
              <a:latin typeface="Century Gothic" panose="020B0502020202020204" pitchFamily="34" charset="0"/>
            </a:endParaRPr>
          </a:p>
          <a:p>
            <a:pPr marL="342900" indent="-342900" algn="just">
              <a:lnSpc>
                <a:spcPct val="150000"/>
              </a:lnSpc>
              <a:spcBef>
                <a:spcPts val="963"/>
              </a:spcBef>
              <a:buFont typeface="Arial" panose="020B0604020202020204" pitchFamily="34" charset="0"/>
              <a:buChar char="•"/>
            </a:pPr>
            <a:r>
              <a:rPr lang="en-US" sz="2000" dirty="0">
                <a:latin typeface="Century Gothic" panose="020B0502020202020204" pitchFamily="34" charset="0"/>
              </a:rPr>
              <a:t>For every 15-mm increase in neck length the mortality dropped by approximately 20%. A longer neck in RAAA facilitated both open (with an easier clamp site) and EVAR (improved proximal seal)</a:t>
            </a:r>
            <a:endParaRPr lang="it-IT" sz="2000" dirty="0">
              <a:solidFill>
                <a:srgbClr val="FF0000"/>
              </a:solidFill>
              <a:latin typeface="Century Gothic" panose="020B0502020202020204" pitchFamily="34" charset="0"/>
            </a:endParaRPr>
          </a:p>
          <a:p>
            <a:pPr algn="just">
              <a:lnSpc>
                <a:spcPct val="90000"/>
              </a:lnSpc>
              <a:spcBef>
                <a:spcPts val="963"/>
              </a:spcBef>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192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193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19" name="Freccia in giù 18">
            <a:extLst>
              <a:ext uri="{FF2B5EF4-FFF2-40B4-BE49-F238E27FC236}">
                <a16:creationId xmlns:a16="http://schemas.microsoft.com/office/drawing/2014/main" id="{0534BB54-9324-4D89-90BD-153997D76646}"/>
              </a:ext>
            </a:extLst>
          </p:cNvPr>
          <p:cNvSpPr/>
          <p:nvPr/>
        </p:nvSpPr>
        <p:spPr>
          <a:xfrm>
            <a:off x="3995936" y="2924944"/>
            <a:ext cx="1224136" cy="648066"/>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pic>
        <p:nvPicPr>
          <p:cNvPr id="20" name="Picture 2" descr="Risultato immagini per esvs">
            <a:extLst>
              <a:ext uri="{FF2B5EF4-FFF2-40B4-BE49-F238E27FC236}">
                <a16:creationId xmlns:a16="http://schemas.microsoft.com/office/drawing/2014/main" id="{ECA4A7F0-571A-4D2F-AEA9-4C705CD5510D}"/>
              </a:ext>
            </a:extLst>
          </p:cNvPr>
          <p:cNvPicPr>
            <a:picLocks noChangeAspect="1" noChangeArrowheads="1"/>
          </p:cNvPicPr>
          <p:nvPr/>
        </p:nvPicPr>
        <p:blipFill>
          <a:blip r:embed="rId4" cstate="print"/>
          <a:srcRect/>
          <a:stretch>
            <a:fillRect/>
          </a:stretch>
        </p:blipFill>
        <p:spPr bwMode="auto">
          <a:xfrm>
            <a:off x="276225" y="764704"/>
            <a:ext cx="896938" cy="967316"/>
          </a:xfrm>
          <a:prstGeom prst="rect">
            <a:avLst/>
          </a:prstGeom>
          <a:noFill/>
          <a:ln w="9525">
            <a:noFill/>
            <a:miter lim="800000"/>
            <a:headEnd/>
            <a:tailEnd/>
          </a:ln>
        </p:spPr>
      </p:pic>
    </p:spTree>
    <p:extLst>
      <p:ext uri="{BB962C8B-B14F-4D97-AF65-F5344CB8AC3E}">
        <p14:creationId xmlns:p14="http://schemas.microsoft.com/office/powerpoint/2010/main" val="827140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92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192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192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1928"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Option for </a:t>
            </a:r>
            <a:r>
              <a:rPr lang="it-IT" sz="3000" dirty="0" err="1">
                <a:solidFill>
                  <a:srgbClr val="FF0000"/>
                </a:solidFill>
                <a:latin typeface="Century Gothic" pitchFamily="34" charset="0"/>
              </a:rPr>
              <a:t>proximal</a:t>
            </a:r>
            <a:r>
              <a:rPr lang="it-IT" sz="3000" dirty="0">
                <a:solidFill>
                  <a:srgbClr val="FF0000"/>
                </a:solidFill>
                <a:latin typeface="Century Gothic" pitchFamily="34" charset="0"/>
              </a:rPr>
              <a:t> </a:t>
            </a:r>
            <a:r>
              <a:rPr lang="it-IT" sz="3000" dirty="0" err="1">
                <a:solidFill>
                  <a:srgbClr val="FF0000"/>
                </a:solidFill>
                <a:latin typeface="Century Gothic" pitchFamily="34" charset="0"/>
              </a:rPr>
              <a:t>aortic</a:t>
            </a:r>
            <a:r>
              <a:rPr lang="it-IT" sz="3000" dirty="0">
                <a:solidFill>
                  <a:srgbClr val="FF0000"/>
                </a:solidFill>
                <a:latin typeface="Century Gothic" pitchFamily="34" charset="0"/>
              </a:rPr>
              <a:t> control</a:t>
            </a:r>
          </a:p>
          <a:p>
            <a:pPr marL="217488" indent="-217488">
              <a:lnSpc>
                <a:spcPct val="90000"/>
              </a:lnSpc>
              <a:spcBef>
                <a:spcPts val="963"/>
              </a:spcBef>
              <a:buFont typeface="Arial" charset="0"/>
              <a:buNone/>
            </a:pPr>
            <a:r>
              <a:rPr lang="it-IT" sz="2400" dirty="0">
                <a:latin typeface="Century Gothic" pitchFamily="34" charset="0"/>
              </a:rPr>
              <a:t>1. Balloon </a:t>
            </a:r>
            <a:r>
              <a:rPr lang="it-IT" sz="2400" dirty="0" err="1">
                <a:latin typeface="Century Gothic" pitchFamily="34" charset="0"/>
              </a:rPr>
              <a:t>occlusion</a:t>
            </a:r>
            <a:endParaRPr lang="it-IT" sz="24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192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193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id="{3FE9928D-4F0B-4676-A899-8A1B6C58C716}"/>
              </a:ext>
            </a:extLst>
          </p:cNvPr>
          <p:cNvPicPr>
            <a:picLocks noChangeAspect="1"/>
          </p:cNvPicPr>
          <p:nvPr/>
        </p:nvPicPr>
        <p:blipFill rotWithShape="1">
          <a:blip r:embed="rId4"/>
          <a:srcRect l="27163" t="12200" r="27163" b="6601"/>
          <a:stretch/>
        </p:blipFill>
        <p:spPr>
          <a:xfrm>
            <a:off x="4716016" y="1628800"/>
            <a:ext cx="4176464" cy="4176465"/>
          </a:xfrm>
          <a:prstGeom prst="rect">
            <a:avLst/>
          </a:prstGeom>
        </p:spPr>
      </p:pic>
      <p:sp>
        <p:nvSpPr>
          <p:cNvPr id="3" name="CasellaDiTesto 2">
            <a:extLst>
              <a:ext uri="{FF2B5EF4-FFF2-40B4-BE49-F238E27FC236}">
                <a16:creationId xmlns:a16="http://schemas.microsoft.com/office/drawing/2014/main" id="{14B28AAA-5F0B-494A-921A-58C910567056}"/>
              </a:ext>
            </a:extLst>
          </p:cNvPr>
          <p:cNvSpPr txBox="1"/>
          <p:nvPr/>
        </p:nvSpPr>
        <p:spPr>
          <a:xfrm>
            <a:off x="295276" y="1969670"/>
            <a:ext cx="4420740" cy="4339650"/>
          </a:xfrm>
          <a:prstGeom prst="rect">
            <a:avLst/>
          </a:prstGeom>
          <a:noFill/>
        </p:spPr>
        <p:txBody>
          <a:bodyPr wrap="square" rtlCol="0">
            <a:spAutoFit/>
          </a:bodyPr>
          <a:lstStyle/>
          <a:p>
            <a:pPr>
              <a:lnSpc>
                <a:spcPct val="150000"/>
              </a:lnSpc>
            </a:pPr>
            <a:r>
              <a:rPr lang="en-US" sz="1600" dirty="0">
                <a:latin typeface="Century Gothic" panose="020B0502020202020204" pitchFamily="34" charset="0"/>
              </a:rPr>
              <a:t>A retrospective review of a single-center experience of unstable RAAAs comparing open conventional cross-clamp and balloon occlusion demonstrated that balloon occlusion reduced intraoperative mortality to 19% from 34%; however, 30-day and in-hospital mortality rates were not significantly different (69% vs. 77%)</a:t>
            </a:r>
          </a:p>
          <a:p>
            <a:pPr>
              <a:lnSpc>
                <a:spcPct val="150000"/>
              </a:lnSpc>
            </a:pPr>
            <a:endParaRPr lang="en-US" sz="1600" dirty="0">
              <a:latin typeface="Century Gothic" panose="020B0502020202020204" pitchFamily="34" charset="0"/>
            </a:endParaRPr>
          </a:p>
          <a:p>
            <a:r>
              <a:rPr lang="it-IT" sz="1200" b="1" dirty="0">
                <a:latin typeface="Century Gothic" panose="020B0502020202020204" pitchFamily="34" charset="0"/>
              </a:rPr>
              <a:t>M </a:t>
            </a:r>
            <a:r>
              <a:rPr lang="it-IT" sz="1200" b="1" dirty="0" err="1">
                <a:latin typeface="Century Gothic" panose="020B0502020202020204" pitchFamily="34" charset="0"/>
              </a:rPr>
              <a:t>Raux</a:t>
            </a:r>
            <a:r>
              <a:rPr lang="it-IT" sz="1200" b="1" dirty="0">
                <a:latin typeface="Century Gothic" panose="020B0502020202020204" pitchFamily="34" charset="0"/>
              </a:rPr>
              <a:t>, et al.</a:t>
            </a:r>
            <a:r>
              <a:rPr lang="it-IT" sz="1200" dirty="0">
                <a:latin typeface="Century Gothic" panose="020B0502020202020204" pitchFamily="34" charset="0"/>
              </a:rPr>
              <a:t>: </a:t>
            </a:r>
            <a:r>
              <a:rPr lang="it-IT" sz="1200" dirty="0" err="1">
                <a:latin typeface="Century Gothic" panose="020B0502020202020204" pitchFamily="34" charset="0"/>
              </a:rPr>
              <a:t>Endovascular</a:t>
            </a:r>
            <a:r>
              <a:rPr lang="it-IT" sz="1200" dirty="0">
                <a:latin typeface="Century Gothic" panose="020B0502020202020204" pitchFamily="34" charset="0"/>
              </a:rPr>
              <a:t> balloon </a:t>
            </a:r>
            <a:r>
              <a:rPr lang="it-IT" sz="1200" dirty="0" err="1">
                <a:latin typeface="Century Gothic" panose="020B0502020202020204" pitchFamily="34" charset="0"/>
              </a:rPr>
              <a:t>occlusion</a:t>
            </a:r>
            <a:r>
              <a:rPr lang="it-IT" sz="1200" dirty="0">
                <a:latin typeface="Century Gothic" panose="020B0502020202020204" pitchFamily="34" charset="0"/>
              </a:rPr>
              <a:t> </a:t>
            </a:r>
            <a:r>
              <a:rPr lang="it-IT" sz="1200" dirty="0" err="1">
                <a:latin typeface="Century Gothic" panose="020B0502020202020204" pitchFamily="34" charset="0"/>
              </a:rPr>
              <a:t>is</a:t>
            </a:r>
            <a:r>
              <a:rPr lang="it-IT" sz="1200" dirty="0">
                <a:latin typeface="Century Gothic" panose="020B0502020202020204" pitchFamily="34" charset="0"/>
              </a:rPr>
              <a:t> </a:t>
            </a:r>
            <a:r>
              <a:rPr lang="it-IT" sz="1200" dirty="0" err="1">
                <a:latin typeface="Century Gothic" panose="020B0502020202020204" pitchFamily="34" charset="0"/>
              </a:rPr>
              <a:t>associated</a:t>
            </a:r>
            <a:r>
              <a:rPr lang="it-IT" sz="1200" dirty="0">
                <a:latin typeface="Century Gothic" panose="020B0502020202020204" pitchFamily="34" charset="0"/>
              </a:rPr>
              <a:t> with </a:t>
            </a:r>
            <a:r>
              <a:rPr lang="it-IT" sz="1200" dirty="0" err="1">
                <a:latin typeface="Century Gothic" panose="020B0502020202020204" pitchFamily="34" charset="0"/>
              </a:rPr>
              <a:t>reduced</a:t>
            </a:r>
            <a:r>
              <a:rPr lang="it-IT" sz="1200" dirty="0">
                <a:latin typeface="Century Gothic" panose="020B0502020202020204" pitchFamily="34" charset="0"/>
              </a:rPr>
              <a:t> </a:t>
            </a:r>
            <a:r>
              <a:rPr lang="it-IT" sz="1200" dirty="0" err="1">
                <a:latin typeface="Century Gothic" panose="020B0502020202020204" pitchFamily="34" charset="0"/>
              </a:rPr>
              <a:t>intraoperative</a:t>
            </a:r>
            <a:r>
              <a:rPr lang="it-IT" sz="1200" dirty="0">
                <a:latin typeface="Century Gothic" panose="020B0502020202020204" pitchFamily="34" charset="0"/>
              </a:rPr>
              <a:t> </a:t>
            </a:r>
            <a:r>
              <a:rPr lang="it-IT" sz="1200" dirty="0" err="1">
                <a:latin typeface="Century Gothic" panose="020B0502020202020204" pitchFamily="34" charset="0"/>
              </a:rPr>
              <a:t>mortality</a:t>
            </a:r>
            <a:r>
              <a:rPr lang="it-IT" sz="1200" dirty="0">
                <a:latin typeface="Century Gothic" panose="020B0502020202020204" pitchFamily="34" charset="0"/>
              </a:rPr>
              <a:t> of </a:t>
            </a:r>
            <a:r>
              <a:rPr lang="it-IT" sz="1200" dirty="0" err="1">
                <a:latin typeface="Century Gothic" panose="020B0502020202020204" pitchFamily="34" charset="0"/>
              </a:rPr>
              <a:t>unstable</a:t>
            </a:r>
            <a:r>
              <a:rPr lang="it-IT" sz="1200" dirty="0">
                <a:latin typeface="Century Gothic" panose="020B0502020202020204" pitchFamily="34" charset="0"/>
              </a:rPr>
              <a:t> </a:t>
            </a:r>
            <a:r>
              <a:rPr lang="it-IT" sz="1200" dirty="0" err="1">
                <a:latin typeface="Century Gothic" panose="020B0502020202020204" pitchFamily="34" charset="0"/>
              </a:rPr>
              <a:t>patients</a:t>
            </a:r>
            <a:r>
              <a:rPr lang="it-IT" sz="1200" dirty="0">
                <a:latin typeface="Century Gothic" panose="020B0502020202020204" pitchFamily="34" charset="0"/>
              </a:rPr>
              <a:t> with </a:t>
            </a:r>
            <a:r>
              <a:rPr lang="it-IT" sz="1200" dirty="0" err="1">
                <a:latin typeface="Century Gothic" panose="020B0502020202020204" pitchFamily="34" charset="0"/>
              </a:rPr>
              <a:t>ruptured</a:t>
            </a:r>
            <a:r>
              <a:rPr lang="it-IT" sz="1200" dirty="0">
                <a:latin typeface="Century Gothic" panose="020B0502020202020204" pitchFamily="34" charset="0"/>
              </a:rPr>
              <a:t> </a:t>
            </a:r>
            <a:r>
              <a:rPr lang="it-IT" sz="1200" dirty="0" err="1">
                <a:latin typeface="Century Gothic" panose="020B0502020202020204" pitchFamily="34" charset="0"/>
              </a:rPr>
              <a:t>abdominal</a:t>
            </a:r>
            <a:r>
              <a:rPr lang="it-IT" sz="1200" dirty="0">
                <a:latin typeface="Century Gothic" panose="020B0502020202020204" pitchFamily="34" charset="0"/>
              </a:rPr>
              <a:t> </a:t>
            </a:r>
            <a:r>
              <a:rPr lang="it-IT" sz="1200" dirty="0" err="1">
                <a:latin typeface="Century Gothic" panose="020B0502020202020204" pitchFamily="34" charset="0"/>
              </a:rPr>
              <a:t>aortic</a:t>
            </a:r>
            <a:r>
              <a:rPr lang="it-IT" sz="1200" dirty="0">
                <a:latin typeface="Century Gothic" panose="020B0502020202020204" pitchFamily="34" charset="0"/>
              </a:rPr>
              <a:t> </a:t>
            </a:r>
            <a:r>
              <a:rPr lang="it-IT" sz="1200" dirty="0" err="1">
                <a:latin typeface="Century Gothic" panose="020B0502020202020204" pitchFamily="34" charset="0"/>
              </a:rPr>
              <a:t>aneurysm</a:t>
            </a:r>
            <a:r>
              <a:rPr lang="it-IT" sz="1200" dirty="0">
                <a:latin typeface="Century Gothic" panose="020B0502020202020204" pitchFamily="34" charset="0"/>
              </a:rPr>
              <a:t> </a:t>
            </a:r>
            <a:r>
              <a:rPr lang="it-IT" sz="1200" dirty="0" err="1">
                <a:latin typeface="Century Gothic" panose="020B0502020202020204" pitchFamily="34" charset="0"/>
              </a:rPr>
              <a:t>but</a:t>
            </a:r>
            <a:r>
              <a:rPr lang="it-IT" sz="1200" dirty="0">
                <a:latin typeface="Century Gothic" panose="020B0502020202020204" pitchFamily="34" charset="0"/>
              </a:rPr>
              <a:t> </a:t>
            </a:r>
            <a:r>
              <a:rPr lang="it-IT" sz="1200" dirty="0" err="1">
                <a:latin typeface="Century Gothic" panose="020B0502020202020204" pitchFamily="34" charset="0"/>
              </a:rPr>
              <a:t>fails</a:t>
            </a:r>
            <a:r>
              <a:rPr lang="it-IT" sz="1200" dirty="0">
                <a:latin typeface="Century Gothic" panose="020B0502020202020204" pitchFamily="34" charset="0"/>
              </a:rPr>
              <a:t> to </a:t>
            </a:r>
            <a:r>
              <a:rPr lang="it-IT" sz="1200" dirty="0" err="1">
                <a:latin typeface="Century Gothic" panose="020B0502020202020204" pitchFamily="34" charset="0"/>
              </a:rPr>
              <a:t>improve</a:t>
            </a:r>
            <a:r>
              <a:rPr lang="it-IT" sz="1200" dirty="0">
                <a:latin typeface="Century Gothic" panose="020B0502020202020204" pitchFamily="34" charset="0"/>
              </a:rPr>
              <a:t> </a:t>
            </a:r>
            <a:r>
              <a:rPr lang="it-IT" sz="1200" dirty="0" err="1">
                <a:latin typeface="Century Gothic" panose="020B0502020202020204" pitchFamily="34" charset="0"/>
              </a:rPr>
              <a:t>other</a:t>
            </a:r>
            <a:r>
              <a:rPr lang="it-IT" sz="1200" dirty="0">
                <a:latin typeface="Century Gothic" panose="020B0502020202020204" pitchFamily="34" charset="0"/>
              </a:rPr>
              <a:t> </a:t>
            </a:r>
            <a:r>
              <a:rPr lang="it-IT" sz="1200" dirty="0" err="1">
                <a:latin typeface="Century Gothic" panose="020B0502020202020204" pitchFamily="34" charset="0"/>
              </a:rPr>
              <a:t>outcomes</a:t>
            </a:r>
            <a:r>
              <a:rPr lang="it-IT" sz="1200" dirty="0">
                <a:latin typeface="Century Gothic" panose="020B0502020202020204" pitchFamily="34" charset="0"/>
              </a:rPr>
              <a:t>. </a:t>
            </a:r>
            <a:r>
              <a:rPr lang="it-IT" sz="1200" i="1" dirty="0">
                <a:latin typeface="Century Gothic" panose="020B0502020202020204" pitchFamily="34" charset="0"/>
              </a:rPr>
              <a:t>J </a:t>
            </a:r>
            <a:r>
              <a:rPr lang="it-IT" sz="1200" i="1" dirty="0" err="1">
                <a:latin typeface="Century Gothic" panose="020B0502020202020204" pitchFamily="34" charset="0"/>
              </a:rPr>
              <a:t>Vasc</a:t>
            </a:r>
            <a:r>
              <a:rPr lang="it-IT" sz="1200" i="1" dirty="0">
                <a:latin typeface="Century Gothic" panose="020B0502020202020204" pitchFamily="34" charset="0"/>
              </a:rPr>
              <a:t> </a:t>
            </a:r>
            <a:r>
              <a:rPr lang="it-IT" sz="1200" i="1" dirty="0" err="1">
                <a:latin typeface="Century Gothic" panose="020B0502020202020204" pitchFamily="34" charset="0"/>
              </a:rPr>
              <a:t>Surg</a:t>
            </a:r>
            <a:r>
              <a:rPr lang="it-IT" sz="1200" i="1" dirty="0">
                <a:latin typeface="Century Gothic" panose="020B0502020202020204" pitchFamily="34" charset="0"/>
              </a:rPr>
              <a:t>.</a:t>
            </a:r>
            <a:r>
              <a:rPr lang="it-IT" sz="1200" dirty="0">
                <a:latin typeface="Century Gothic" panose="020B0502020202020204" pitchFamily="34" charset="0"/>
              </a:rPr>
              <a:t> 61 (2):304-308 2015</a:t>
            </a:r>
          </a:p>
        </p:txBody>
      </p:sp>
    </p:spTree>
    <p:extLst>
      <p:ext uri="{BB962C8B-B14F-4D97-AF65-F5344CB8AC3E}">
        <p14:creationId xmlns:p14="http://schemas.microsoft.com/office/powerpoint/2010/main" val="1177265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92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192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192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1928"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Option for </a:t>
            </a:r>
            <a:r>
              <a:rPr lang="it-IT" sz="3000" dirty="0" err="1">
                <a:solidFill>
                  <a:srgbClr val="FF0000"/>
                </a:solidFill>
                <a:latin typeface="Century Gothic" pitchFamily="34" charset="0"/>
              </a:rPr>
              <a:t>proximal</a:t>
            </a:r>
            <a:r>
              <a:rPr lang="it-IT" sz="3000" dirty="0">
                <a:solidFill>
                  <a:srgbClr val="FF0000"/>
                </a:solidFill>
                <a:latin typeface="Century Gothic" pitchFamily="34" charset="0"/>
              </a:rPr>
              <a:t> </a:t>
            </a:r>
            <a:r>
              <a:rPr lang="it-IT" sz="3000" dirty="0" err="1">
                <a:solidFill>
                  <a:srgbClr val="FF0000"/>
                </a:solidFill>
                <a:latin typeface="Century Gothic" pitchFamily="34" charset="0"/>
              </a:rPr>
              <a:t>aortic</a:t>
            </a:r>
            <a:r>
              <a:rPr lang="it-IT" sz="3000" dirty="0">
                <a:solidFill>
                  <a:srgbClr val="FF0000"/>
                </a:solidFill>
                <a:latin typeface="Century Gothic" pitchFamily="34" charset="0"/>
              </a:rPr>
              <a:t> control</a:t>
            </a:r>
            <a:endParaRPr lang="it-IT" sz="2400" dirty="0">
              <a:latin typeface="Century Gothic" pitchFamily="34" charset="0"/>
            </a:endParaRPr>
          </a:p>
          <a:p>
            <a:pPr marL="217488" indent="-217488">
              <a:lnSpc>
                <a:spcPct val="90000"/>
              </a:lnSpc>
              <a:spcBef>
                <a:spcPts val="963"/>
              </a:spcBef>
              <a:buFont typeface="Arial" charset="0"/>
              <a:buNone/>
            </a:pPr>
            <a:r>
              <a:rPr lang="it-IT" sz="2400" dirty="0">
                <a:latin typeface="Century Gothic" pitchFamily="34" charset="0"/>
              </a:rPr>
              <a:t>2. Open control</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192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193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193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9" name="Picture 11" descr="aortic compressor">
            <a:extLst>
              <a:ext uri="{FF2B5EF4-FFF2-40B4-BE49-F238E27FC236}">
                <a16:creationId xmlns:a16="http://schemas.microsoft.com/office/drawing/2014/main" id="{91D0E9D8-DD93-47F0-B641-3BC1976DB902}"/>
              </a:ext>
            </a:extLst>
          </p:cNvPr>
          <p:cNvPicPr>
            <a:picLocks noChangeAspect="1" noChangeArrowheads="1"/>
          </p:cNvPicPr>
          <p:nvPr/>
        </p:nvPicPr>
        <p:blipFill>
          <a:blip r:embed="rId4" cstate="print"/>
          <a:srcRect/>
          <a:stretch>
            <a:fillRect/>
          </a:stretch>
        </p:blipFill>
        <p:spPr bwMode="auto">
          <a:xfrm>
            <a:off x="5436096" y="2029296"/>
            <a:ext cx="2525713" cy="4064000"/>
          </a:xfrm>
          <a:prstGeom prst="rect">
            <a:avLst/>
          </a:prstGeom>
          <a:noFill/>
          <a:ln w="9525">
            <a:noFill/>
            <a:miter lim="800000"/>
            <a:headEnd/>
            <a:tailEnd/>
          </a:ln>
        </p:spPr>
      </p:pic>
      <p:pic>
        <p:nvPicPr>
          <p:cNvPr id="4" name="Immagine 3">
            <a:extLst>
              <a:ext uri="{FF2B5EF4-FFF2-40B4-BE49-F238E27FC236}">
                <a16:creationId xmlns:a16="http://schemas.microsoft.com/office/drawing/2014/main" id="{BE4A06C3-577F-4AE9-A4C5-CC23465EC487}"/>
              </a:ext>
            </a:extLst>
          </p:cNvPr>
          <p:cNvPicPr>
            <a:picLocks noChangeAspect="1"/>
          </p:cNvPicPr>
          <p:nvPr/>
        </p:nvPicPr>
        <p:blipFill rotWithShape="1">
          <a:blip r:embed="rId5"/>
          <a:srcRect l="28738" t="34601" r="50000" b="13600"/>
          <a:stretch/>
        </p:blipFill>
        <p:spPr>
          <a:xfrm>
            <a:off x="1907704" y="2420888"/>
            <a:ext cx="2664296" cy="3651072"/>
          </a:xfrm>
          <a:prstGeom prst="rect">
            <a:avLst/>
          </a:prstGeom>
        </p:spPr>
      </p:pic>
    </p:spTree>
    <p:extLst>
      <p:ext uri="{BB962C8B-B14F-4D97-AF65-F5344CB8AC3E}">
        <p14:creationId xmlns:p14="http://schemas.microsoft.com/office/powerpoint/2010/main" val="1445282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SINDORMI AORTICHE ACUTE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457200" indent="-457200" algn="just">
              <a:lnSpc>
                <a:spcPct val="90000"/>
              </a:lnSpc>
              <a:spcBef>
                <a:spcPts val="963"/>
              </a:spcBef>
              <a:buFont typeface="+mj-lt"/>
              <a:buAutoNum type="arabicPeriod"/>
            </a:pPr>
            <a:r>
              <a:rPr lang="en-US" sz="2100" dirty="0">
                <a:latin typeface="Century Gothic" pitchFamily="34" charset="0"/>
              </a:rPr>
              <a:t>AAA ROTTO (</a:t>
            </a:r>
            <a:r>
              <a:rPr lang="en-US" sz="2100" dirty="0" err="1">
                <a:latin typeface="Century Gothic" pitchFamily="34" charset="0"/>
              </a:rPr>
              <a:t>spontaneo</a:t>
            </a:r>
            <a:r>
              <a:rPr lang="en-US" sz="2100" dirty="0">
                <a:latin typeface="Century Gothic" pitchFamily="34" charset="0"/>
              </a:rPr>
              <a:t> e post-</a:t>
            </a:r>
            <a:r>
              <a:rPr lang="en-US" sz="2100" dirty="0" err="1">
                <a:latin typeface="Century Gothic" pitchFamily="34" charset="0"/>
              </a:rPr>
              <a:t>traumatico</a:t>
            </a:r>
            <a:r>
              <a:rPr lang="en-US" sz="2100" dirty="0">
                <a:latin typeface="Century Gothic" pitchFamily="34" charset="0"/>
              </a:rPr>
              <a:t>)</a:t>
            </a:r>
          </a:p>
          <a:p>
            <a:pPr marL="457200" indent="-457200" algn="just">
              <a:lnSpc>
                <a:spcPct val="90000"/>
              </a:lnSpc>
              <a:spcBef>
                <a:spcPts val="963"/>
              </a:spcBef>
              <a:buFont typeface="+mj-lt"/>
              <a:buAutoNum type="arabicPeriod"/>
            </a:pPr>
            <a:endParaRPr lang="en-US" sz="2100" dirty="0">
              <a:latin typeface="Century Gothic" pitchFamily="34" charset="0"/>
            </a:endParaRPr>
          </a:p>
          <a:p>
            <a:pPr marL="457200" indent="-457200" algn="just">
              <a:lnSpc>
                <a:spcPct val="90000"/>
              </a:lnSpc>
              <a:spcBef>
                <a:spcPts val="963"/>
              </a:spcBef>
              <a:buFont typeface="+mj-lt"/>
              <a:buAutoNum type="arabicPeriod"/>
            </a:pPr>
            <a:r>
              <a:rPr lang="en-US" sz="2100" dirty="0">
                <a:latin typeface="Century Gothic" pitchFamily="34" charset="0"/>
              </a:rPr>
              <a:t>DISSEZIONI AORTICHE (A, B, non A non B)</a:t>
            </a:r>
          </a:p>
          <a:p>
            <a:pPr marL="457200" indent="-457200" algn="just">
              <a:lnSpc>
                <a:spcPct val="90000"/>
              </a:lnSpc>
              <a:spcBef>
                <a:spcPts val="963"/>
              </a:spcBef>
              <a:buFont typeface="+mj-lt"/>
              <a:buAutoNum type="arabicPeriod"/>
            </a:pPr>
            <a:endParaRPr lang="en-US" sz="2100" dirty="0">
              <a:latin typeface="Century Gothic" pitchFamily="34" charset="0"/>
            </a:endParaRPr>
          </a:p>
          <a:p>
            <a:pPr marL="457200" indent="-457200" algn="just">
              <a:lnSpc>
                <a:spcPct val="90000"/>
              </a:lnSpc>
              <a:spcBef>
                <a:spcPts val="963"/>
              </a:spcBef>
              <a:buFont typeface="+mj-lt"/>
              <a:buAutoNum type="arabicPeriod"/>
            </a:pPr>
            <a:r>
              <a:rPr lang="en-US" sz="2100" dirty="0">
                <a:latin typeface="Century Gothic" pitchFamily="34" charset="0"/>
              </a:rPr>
              <a:t>ULCERA AORTICA PENETRANTE (PAU)</a:t>
            </a:r>
          </a:p>
          <a:p>
            <a:pPr marL="457200" indent="-457200" algn="just">
              <a:lnSpc>
                <a:spcPct val="90000"/>
              </a:lnSpc>
              <a:spcBef>
                <a:spcPts val="963"/>
              </a:spcBef>
              <a:buFont typeface="+mj-lt"/>
              <a:buAutoNum type="arabicPeriod"/>
            </a:pPr>
            <a:endParaRPr lang="en-US" sz="2100" dirty="0">
              <a:latin typeface="Century Gothic" pitchFamily="34" charset="0"/>
            </a:endParaRPr>
          </a:p>
          <a:p>
            <a:pPr marL="457200" indent="-457200" algn="just">
              <a:lnSpc>
                <a:spcPct val="90000"/>
              </a:lnSpc>
              <a:spcBef>
                <a:spcPts val="963"/>
              </a:spcBef>
              <a:buFont typeface="+mj-lt"/>
              <a:buAutoNum type="arabicPeriod"/>
            </a:pPr>
            <a:r>
              <a:rPr lang="en-US" sz="2100" dirty="0">
                <a:latin typeface="Century Gothic" pitchFamily="34" charset="0"/>
              </a:rPr>
              <a:t>EMATOMA AORTICO INTRAMURALE (IMH)</a:t>
            </a:r>
          </a:p>
          <a:p>
            <a:pPr marL="457200" indent="-457200" algn="just">
              <a:lnSpc>
                <a:spcPct val="90000"/>
              </a:lnSpc>
              <a:spcBef>
                <a:spcPts val="963"/>
              </a:spcBef>
              <a:buFont typeface="+mj-lt"/>
              <a:buAutoNum type="arabicPeriod"/>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80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680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680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680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681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9" name="Picture 2" descr="DSCN0004">
            <a:extLst>
              <a:ext uri="{FF2B5EF4-FFF2-40B4-BE49-F238E27FC236}">
                <a16:creationId xmlns:a16="http://schemas.microsoft.com/office/drawing/2014/main" id="{47F96DA1-8044-4E0A-8D47-2AC9B964F0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505" y="756658"/>
            <a:ext cx="7192895" cy="5394671"/>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786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80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680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680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680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681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5" name="Picture 2" descr="I:\ARCHIVIO FOTOGRAFICO 2010\AORTA ADDOMINALE\ANEURISMI AORTICI\OPEN\URGENZA\AAA rotto\AAA rotto con erosione piano vertebrale\DSCN0013.JPG">
            <a:extLst>
              <a:ext uri="{FF2B5EF4-FFF2-40B4-BE49-F238E27FC236}">
                <a16:creationId xmlns:a16="http://schemas.microsoft.com/office/drawing/2014/main" id="{203FCA13-9D0A-4AB1-A712-B97DCA761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692696"/>
            <a:ext cx="7272808" cy="5454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55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80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6804" name="Picture 2"/>
          <p:cNvPicPr>
            <a:picLocks noChangeAspect="1" noChangeArrowheads="1"/>
          </p:cNvPicPr>
          <p:nvPr/>
        </p:nvPicPr>
        <p:blipFill>
          <a:blip r:embed="rId3"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6807" name="Picture 2" descr="Risultato immagini per asugi"/>
          <p:cNvPicPr>
            <a:picLocks noChangeAspect="1" noChangeArrowheads="1"/>
          </p:cNvPicPr>
          <p:nvPr/>
        </p:nvPicPr>
        <p:blipFill>
          <a:blip r:embed="rId4" cstate="print"/>
          <a:srcRect/>
          <a:stretch>
            <a:fillRect/>
          </a:stretch>
        </p:blipFill>
        <p:spPr bwMode="auto">
          <a:xfrm>
            <a:off x="295276" y="146051"/>
            <a:ext cx="836613" cy="465667"/>
          </a:xfrm>
          <a:prstGeom prst="rect">
            <a:avLst/>
          </a:prstGeom>
          <a:noFill/>
          <a:ln w="9525">
            <a:noFill/>
            <a:miter lim="800000"/>
            <a:headEnd/>
            <a:tailEnd/>
          </a:ln>
        </p:spPr>
      </p:pic>
      <p:sp>
        <p:nvSpPr>
          <p:cNvPr id="7680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681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graphicFrame>
        <p:nvGraphicFramePr>
          <p:cNvPr id="15" name="Object 3">
            <a:extLst>
              <a:ext uri="{FF2B5EF4-FFF2-40B4-BE49-F238E27FC236}">
                <a16:creationId xmlns:a16="http://schemas.microsoft.com/office/drawing/2014/main" id="{EA782659-EAD9-4EFC-8796-261AE4542099}"/>
              </a:ext>
            </a:extLst>
          </p:cNvPr>
          <p:cNvGraphicFramePr>
            <a:graphicFrameLocks noChangeAspect="1"/>
          </p:cNvGraphicFramePr>
          <p:nvPr>
            <p:extLst>
              <p:ext uri="{D42A27DB-BD31-4B8C-83A1-F6EECF244321}">
                <p14:modId xmlns:p14="http://schemas.microsoft.com/office/powerpoint/2010/main" val="2312406030"/>
              </p:ext>
            </p:extLst>
          </p:nvPr>
        </p:nvGraphicFramePr>
        <p:xfrm>
          <a:off x="304800" y="908720"/>
          <a:ext cx="8610600" cy="4992688"/>
        </p:xfrm>
        <a:graphic>
          <a:graphicData uri="http://schemas.openxmlformats.org/presentationml/2006/ole">
            <mc:AlternateContent xmlns:mc="http://schemas.openxmlformats.org/markup-compatibility/2006">
              <mc:Choice xmlns:v="urn:schemas-microsoft-com:vml" Requires="v">
                <p:oleObj spid="_x0000_s2064" name="CorelPhotoPaint.Image.8" r:id="rId5" imgW="17892063" imgH="10374603" progId="CorelPhotoPaint.Image.8">
                  <p:embed/>
                </p:oleObj>
              </mc:Choice>
              <mc:Fallback>
                <p:oleObj name="CorelPhotoPaint.Image.8" r:id="rId5" imgW="17892063" imgH="10374603" progId="CorelPhotoPaint.Image.8">
                  <p:embed/>
                  <p:pic>
                    <p:nvPicPr>
                      <p:cNvPr id="3993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08720"/>
                        <a:ext cx="8610600" cy="49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29770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80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680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680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680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681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0" name="Picture 2" descr="I:\ARCHIVIO FOTOGRAFICO 2010\AORTA ADDOMINALE\ANEURISMI AORTICI\OPEN\URGENZA\AAA rotto\29-10-03\DSCN0009.JPG">
            <a:extLst>
              <a:ext uri="{FF2B5EF4-FFF2-40B4-BE49-F238E27FC236}">
                <a16:creationId xmlns:a16="http://schemas.microsoft.com/office/drawing/2014/main" id="{D2B45EE4-32A9-4DDF-935D-959F825167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18"/>
          <a:stretch/>
        </p:blipFill>
        <p:spPr bwMode="auto">
          <a:xfrm flipH="1">
            <a:off x="899591" y="746702"/>
            <a:ext cx="7320813" cy="5385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953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94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294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295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295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AAA ROTTO: complicanze</a:t>
            </a:r>
          </a:p>
          <a:p>
            <a:pPr marL="217488" indent="-217488">
              <a:lnSpc>
                <a:spcPct val="90000"/>
              </a:lnSpc>
              <a:spcBef>
                <a:spcPts val="963"/>
              </a:spcBef>
              <a:buFont typeface="Arial" charset="0"/>
              <a:buChar char="•"/>
            </a:pPr>
            <a:r>
              <a:rPr lang="en-GB" dirty="0">
                <a:latin typeface="Century Gothic" pitchFamily="34" charset="0"/>
              </a:rPr>
              <a:t>COMPLICANZE LOCALI:</a:t>
            </a:r>
          </a:p>
          <a:p>
            <a:pPr marL="742950" lvl="1" indent="-285750">
              <a:lnSpc>
                <a:spcPct val="150000"/>
              </a:lnSpc>
              <a:spcBef>
                <a:spcPts val="475"/>
              </a:spcBef>
              <a:buFont typeface="Arial" charset="0"/>
              <a:buChar char="•"/>
            </a:pPr>
            <a:r>
              <a:rPr lang="en-GB" sz="1600" dirty="0" err="1">
                <a:latin typeface="Century Gothic" pitchFamily="34" charset="0"/>
              </a:rPr>
              <a:t>Sanguinamenti</a:t>
            </a:r>
            <a:r>
              <a:rPr lang="en-GB" sz="1600" dirty="0">
                <a:latin typeface="Century Gothic" pitchFamily="34" charset="0"/>
              </a:rPr>
              <a:t> (12-14.4%)</a:t>
            </a:r>
          </a:p>
          <a:p>
            <a:pPr marL="742950" lvl="1" indent="-285750">
              <a:lnSpc>
                <a:spcPct val="150000"/>
              </a:lnSpc>
              <a:spcBef>
                <a:spcPts val="475"/>
              </a:spcBef>
              <a:buFont typeface="Arial" charset="0"/>
              <a:buChar char="•"/>
            </a:pPr>
            <a:r>
              <a:rPr lang="en-GB" sz="1600" dirty="0">
                <a:latin typeface="Century Gothic" pitchFamily="34" charset="0"/>
              </a:rPr>
              <a:t>Ischemia </a:t>
            </a:r>
            <a:r>
              <a:rPr lang="en-GB" sz="1600" dirty="0" err="1">
                <a:latin typeface="Century Gothic" pitchFamily="34" charset="0"/>
              </a:rPr>
              <a:t>arto</a:t>
            </a:r>
            <a:r>
              <a:rPr lang="en-GB" sz="1600" dirty="0">
                <a:latin typeface="Century Gothic" pitchFamily="34" charset="0"/>
              </a:rPr>
              <a:t> </a:t>
            </a:r>
            <a:r>
              <a:rPr lang="en-GB" sz="1600" dirty="0" err="1">
                <a:latin typeface="Century Gothic" pitchFamily="34" charset="0"/>
              </a:rPr>
              <a:t>inferiore</a:t>
            </a:r>
            <a:r>
              <a:rPr lang="en-GB" sz="1600" dirty="0">
                <a:latin typeface="Century Gothic" pitchFamily="34" charset="0"/>
              </a:rPr>
              <a:t> (2-5%)</a:t>
            </a:r>
          </a:p>
          <a:p>
            <a:pPr marL="742950" lvl="1" indent="-285750">
              <a:lnSpc>
                <a:spcPct val="150000"/>
              </a:lnSpc>
              <a:spcBef>
                <a:spcPts val="475"/>
              </a:spcBef>
              <a:buFont typeface="Arial" charset="0"/>
              <a:buChar char="•"/>
            </a:pPr>
            <a:r>
              <a:rPr lang="en-GB" sz="1600" dirty="0" err="1">
                <a:latin typeface="Century Gothic" pitchFamily="34" charset="0"/>
              </a:rPr>
              <a:t>Infarto</a:t>
            </a:r>
            <a:r>
              <a:rPr lang="en-GB" sz="1600" dirty="0">
                <a:latin typeface="Century Gothic" pitchFamily="34" charset="0"/>
              </a:rPr>
              <a:t> </a:t>
            </a:r>
            <a:r>
              <a:rPr lang="en-GB" sz="1600" dirty="0" err="1">
                <a:latin typeface="Century Gothic" pitchFamily="34" charset="0"/>
              </a:rPr>
              <a:t>Intestinale</a:t>
            </a:r>
            <a:r>
              <a:rPr lang="en-GB" sz="1600" dirty="0">
                <a:latin typeface="Century Gothic" pitchFamily="34" charset="0"/>
              </a:rPr>
              <a:t> (3-13%), </a:t>
            </a:r>
            <a:r>
              <a:rPr lang="en-GB" sz="1600" dirty="0" err="1">
                <a:latin typeface="Century Gothic" pitchFamily="34" charset="0"/>
              </a:rPr>
              <a:t>associata</a:t>
            </a:r>
            <a:r>
              <a:rPr lang="en-GB" sz="1600" dirty="0">
                <a:latin typeface="Century Gothic" pitchFamily="34" charset="0"/>
              </a:rPr>
              <a:t> a </a:t>
            </a:r>
            <a:r>
              <a:rPr lang="en-GB" sz="1600" dirty="0" err="1">
                <a:latin typeface="Century Gothic" pitchFamily="34" charset="0"/>
              </a:rPr>
              <a:t>tasso</a:t>
            </a:r>
            <a:r>
              <a:rPr lang="en-GB" sz="1600" dirty="0">
                <a:latin typeface="Century Gothic" pitchFamily="34" charset="0"/>
              </a:rPr>
              <a:t> di </a:t>
            </a:r>
            <a:r>
              <a:rPr lang="en-GB" sz="1600" dirty="0" err="1">
                <a:latin typeface="Century Gothic" pitchFamily="34" charset="0"/>
              </a:rPr>
              <a:t>mortalità</a:t>
            </a:r>
            <a:r>
              <a:rPr lang="en-GB" sz="1600" dirty="0">
                <a:latin typeface="Century Gothic" pitchFamily="34" charset="0"/>
              </a:rPr>
              <a:t> del 73-100%</a:t>
            </a:r>
          </a:p>
          <a:p>
            <a:pPr marL="742950" lvl="1" indent="-285750">
              <a:lnSpc>
                <a:spcPct val="150000"/>
              </a:lnSpc>
              <a:spcBef>
                <a:spcPts val="475"/>
              </a:spcBef>
              <a:buFont typeface="Arial" charset="0"/>
              <a:buChar char="•"/>
            </a:pPr>
            <a:r>
              <a:rPr lang="en-GB" sz="1600" dirty="0">
                <a:latin typeface="Century Gothic" pitchFamily="34" charset="0"/>
              </a:rPr>
              <a:t>Paraplegia (ischemia </a:t>
            </a:r>
            <a:r>
              <a:rPr lang="en-GB" sz="1600" dirty="0" err="1">
                <a:latin typeface="Century Gothic" pitchFamily="34" charset="0"/>
              </a:rPr>
              <a:t>midollare</a:t>
            </a:r>
            <a:r>
              <a:rPr lang="en-GB" sz="1600" dirty="0">
                <a:latin typeface="Century Gothic" pitchFamily="34" charset="0"/>
              </a:rPr>
              <a:t>, &lt;2%)</a:t>
            </a:r>
          </a:p>
          <a:p>
            <a:pPr marL="742950" lvl="1" indent="-285750">
              <a:lnSpc>
                <a:spcPct val="90000"/>
              </a:lnSpc>
              <a:spcBef>
                <a:spcPts val="475"/>
              </a:spcBef>
              <a:buFont typeface="Arial" charset="0"/>
              <a:buChar char="•"/>
            </a:pPr>
            <a:endParaRPr lang="en-GB" sz="1100" dirty="0">
              <a:latin typeface="Century Gothic" pitchFamily="34" charset="0"/>
            </a:endParaRPr>
          </a:p>
          <a:p>
            <a:pPr marL="217488" indent="-217488">
              <a:lnSpc>
                <a:spcPct val="90000"/>
              </a:lnSpc>
              <a:spcBef>
                <a:spcPts val="963"/>
              </a:spcBef>
              <a:buFont typeface="Arial" charset="0"/>
              <a:buChar char="•"/>
            </a:pPr>
            <a:r>
              <a:rPr lang="en-GB" dirty="0">
                <a:latin typeface="Century Gothic" pitchFamily="34" charset="0"/>
              </a:rPr>
              <a:t>COMPLICANZE SISTEMICHE:</a:t>
            </a:r>
          </a:p>
          <a:p>
            <a:pPr marL="742950" lvl="1" indent="-285750">
              <a:lnSpc>
                <a:spcPct val="150000"/>
              </a:lnSpc>
              <a:spcBef>
                <a:spcPts val="475"/>
              </a:spcBef>
              <a:buFont typeface="Arial" charset="0"/>
              <a:buChar char="•"/>
            </a:pPr>
            <a:r>
              <a:rPr lang="en-GB" sz="1600" dirty="0" err="1">
                <a:latin typeface="Century Gothic" pitchFamily="34" charset="0"/>
              </a:rPr>
              <a:t>Infarto</a:t>
            </a:r>
            <a:r>
              <a:rPr lang="en-GB" sz="1600" dirty="0">
                <a:latin typeface="Century Gothic" pitchFamily="34" charset="0"/>
              </a:rPr>
              <a:t> </a:t>
            </a:r>
            <a:r>
              <a:rPr lang="en-GB" sz="1600" dirty="0" err="1">
                <a:latin typeface="Century Gothic" pitchFamily="34" charset="0"/>
              </a:rPr>
              <a:t>miocardico</a:t>
            </a:r>
            <a:r>
              <a:rPr lang="en-GB" sz="1600" dirty="0">
                <a:latin typeface="Century Gothic" pitchFamily="34" charset="0"/>
              </a:rPr>
              <a:t> (14-24%), </a:t>
            </a:r>
            <a:r>
              <a:rPr lang="en-GB" sz="1600" dirty="0" err="1">
                <a:latin typeface="Century Gothic" pitchFamily="34" charset="0"/>
              </a:rPr>
              <a:t>associato</a:t>
            </a:r>
            <a:r>
              <a:rPr lang="en-GB" sz="1600" dirty="0">
                <a:latin typeface="Century Gothic" pitchFamily="34" charset="0"/>
              </a:rPr>
              <a:t> ad un </a:t>
            </a:r>
            <a:r>
              <a:rPr lang="en-GB" sz="1600" dirty="0" err="1">
                <a:latin typeface="Century Gothic" pitchFamily="34" charset="0"/>
              </a:rPr>
              <a:t>tasso</a:t>
            </a:r>
            <a:r>
              <a:rPr lang="en-GB" sz="1600" dirty="0">
                <a:latin typeface="Century Gothic" pitchFamily="34" charset="0"/>
              </a:rPr>
              <a:t> di </a:t>
            </a:r>
            <a:r>
              <a:rPr lang="en-GB" sz="1600" dirty="0" err="1">
                <a:latin typeface="Century Gothic" pitchFamily="34" charset="0"/>
              </a:rPr>
              <a:t>mortalità</a:t>
            </a:r>
            <a:r>
              <a:rPr lang="en-GB" sz="1600" dirty="0">
                <a:latin typeface="Century Gothic" pitchFamily="34" charset="0"/>
              </a:rPr>
              <a:t> del 20-65%</a:t>
            </a:r>
          </a:p>
          <a:p>
            <a:pPr marL="742950" lvl="1" indent="-285750">
              <a:lnSpc>
                <a:spcPct val="150000"/>
              </a:lnSpc>
              <a:spcBef>
                <a:spcPts val="475"/>
              </a:spcBef>
              <a:buFont typeface="Arial" charset="0"/>
              <a:buChar char="•"/>
            </a:pPr>
            <a:r>
              <a:rPr lang="en-GB" sz="1600" dirty="0" err="1">
                <a:latin typeface="Century Gothic" pitchFamily="34" charset="0"/>
              </a:rPr>
              <a:t>Insufficienza</a:t>
            </a:r>
            <a:r>
              <a:rPr lang="en-GB" sz="1600" dirty="0">
                <a:latin typeface="Century Gothic" pitchFamily="34" charset="0"/>
              </a:rPr>
              <a:t> </a:t>
            </a:r>
            <a:r>
              <a:rPr lang="en-GB" sz="1600" dirty="0" err="1">
                <a:latin typeface="Century Gothic" pitchFamily="34" charset="0"/>
              </a:rPr>
              <a:t>respiratoria</a:t>
            </a:r>
            <a:r>
              <a:rPr lang="en-GB" sz="1600" dirty="0">
                <a:latin typeface="Century Gothic" pitchFamily="34" charset="0"/>
              </a:rPr>
              <a:t> (2-5%)</a:t>
            </a:r>
          </a:p>
          <a:p>
            <a:pPr marL="742950" lvl="1" indent="-285750">
              <a:lnSpc>
                <a:spcPct val="150000"/>
              </a:lnSpc>
              <a:spcBef>
                <a:spcPts val="475"/>
              </a:spcBef>
              <a:buFont typeface="Arial" charset="0"/>
              <a:buChar char="•"/>
            </a:pPr>
            <a:r>
              <a:rPr lang="en-GB" sz="1600" dirty="0" err="1">
                <a:latin typeface="Century Gothic" pitchFamily="34" charset="0"/>
              </a:rPr>
              <a:t>Insufficienza</a:t>
            </a:r>
            <a:r>
              <a:rPr lang="en-GB" sz="1600" dirty="0">
                <a:latin typeface="Century Gothic" pitchFamily="34" charset="0"/>
              </a:rPr>
              <a:t> </a:t>
            </a:r>
            <a:r>
              <a:rPr lang="en-GB" sz="1600" dirty="0" err="1">
                <a:latin typeface="Century Gothic" pitchFamily="34" charset="0"/>
              </a:rPr>
              <a:t>renale</a:t>
            </a:r>
            <a:r>
              <a:rPr lang="en-GB" sz="1600" dirty="0">
                <a:latin typeface="Century Gothic" pitchFamily="34" charset="0"/>
              </a:rPr>
              <a:t> (26-42%; di cui circa </a:t>
            </a:r>
            <a:r>
              <a:rPr lang="en-GB" sz="1600" dirty="0" err="1">
                <a:latin typeface="Century Gothic" pitchFamily="34" charset="0"/>
              </a:rPr>
              <a:t>il</a:t>
            </a:r>
            <a:r>
              <a:rPr lang="en-GB" sz="1600" dirty="0">
                <a:latin typeface="Century Gothic" pitchFamily="34" charset="0"/>
              </a:rPr>
              <a:t> 30% </a:t>
            </a:r>
            <a:r>
              <a:rPr lang="en-GB" sz="1600" dirty="0" err="1">
                <a:latin typeface="Century Gothic" pitchFamily="34" charset="0"/>
              </a:rPr>
              <a:t>richiede</a:t>
            </a:r>
            <a:r>
              <a:rPr lang="en-GB" sz="1600" dirty="0">
                <a:latin typeface="Century Gothic" pitchFamily="34" charset="0"/>
              </a:rPr>
              <a:t> </a:t>
            </a:r>
            <a:r>
              <a:rPr lang="en-GB" sz="1600" dirty="0" err="1">
                <a:latin typeface="Century Gothic" pitchFamily="34" charset="0"/>
              </a:rPr>
              <a:t>dialisi</a:t>
            </a:r>
            <a:r>
              <a:rPr lang="en-GB" sz="1600" dirty="0">
                <a:latin typeface="Century Gothic" pitchFamily="34" charset="0"/>
              </a:rPr>
              <a:t> con </a:t>
            </a:r>
            <a:r>
              <a:rPr lang="en-GB" sz="1600" dirty="0" err="1">
                <a:latin typeface="Century Gothic" pitchFamily="34" charset="0"/>
              </a:rPr>
              <a:t>associata</a:t>
            </a:r>
            <a:r>
              <a:rPr lang="en-GB" sz="1600" dirty="0">
                <a:latin typeface="Century Gothic" pitchFamily="34" charset="0"/>
              </a:rPr>
              <a:t> </a:t>
            </a:r>
            <a:r>
              <a:rPr lang="en-GB" sz="1600" dirty="0" err="1">
                <a:latin typeface="Century Gothic" pitchFamily="34" charset="0"/>
              </a:rPr>
              <a:t>tasso</a:t>
            </a:r>
            <a:r>
              <a:rPr lang="en-GB" sz="1600" dirty="0">
                <a:latin typeface="Century Gothic" pitchFamily="34" charset="0"/>
              </a:rPr>
              <a:t> di </a:t>
            </a:r>
            <a:r>
              <a:rPr lang="en-GB" sz="1600" dirty="0" err="1">
                <a:latin typeface="Century Gothic" pitchFamily="34" charset="0"/>
              </a:rPr>
              <a:t>mortalità</a:t>
            </a:r>
            <a:r>
              <a:rPr lang="en-GB" sz="1600" dirty="0">
                <a:latin typeface="Century Gothic" pitchFamily="34" charset="0"/>
              </a:rPr>
              <a:t> del 70-90%)</a:t>
            </a:r>
          </a:p>
          <a:p>
            <a:pPr marL="742950" lvl="1" indent="-285750">
              <a:lnSpc>
                <a:spcPct val="150000"/>
              </a:lnSpc>
              <a:spcBef>
                <a:spcPts val="475"/>
              </a:spcBef>
              <a:buFont typeface="Arial" charset="0"/>
              <a:buChar char="•"/>
            </a:pPr>
            <a:r>
              <a:rPr lang="en-GB" sz="1600" dirty="0">
                <a:latin typeface="Century Gothic" pitchFamily="34" charset="0"/>
              </a:rPr>
              <a:t>MOF (40% circa)</a:t>
            </a:r>
          </a:p>
          <a:p>
            <a:pPr marL="217488" indent="-217488">
              <a:lnSpc>
                <a:spcPct val="90000"/>
              </a:lnSpc>
              <a:spcBef>
                <a:spcPts val="963"/>
              </a:spcBef>
              <a:buFont typeface="Arial" charset="0"/>
              <a:buNone/>
            </a:pPr>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295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295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94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294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295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295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AAA ROTTO</a:t>
            </a:r>
          </a:p>
          <a:p>
            <a:pPr marL="217488" indent="-217488">
              <a:lnSpc>
                <a:spcPct val="90000"/>
              </a:lnSpc>
              <a:spcBef>
                <a:spcPts val="963"/>
              </a:spcBef>
              <a:buFont typeface="Arial" charset="0"/>
              <a:buNone/>
            </a:pPr>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295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295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5" name="Immagine 14">
            <a:extLst>
              <a:ext uri="{FF2B5EF4-FFF2-40B4-BE49-F238E27FC236}">
                <a16:creationId xmlns:a16="http://schemas.microsoft.com/office/drawing/2014/main" id="{9E77289F-DA9C-46C5-B13A-2EEDE1B4D9F8}"/>
              </a:ext>
            </a:extLst>
          </p:cNvPr>
          <p:cNvPicPr>
            <a:picLocks noChangeAspect="1"/>
          </p:cNvPicPr>
          <p:nvPr/>
        </p:nvPicPr>
        <p:blipFill>
          <a:blip r:embed="rId4"/>
          <a:stretch>
            <a:fillRect/>
          </a:stretch>
        </p:blipFill>
        <p:spPr>
          <a:xfrm>
            <a:off x="248647" y="1988840"/>
            <a:ext cx="8715841" cy="2108937"/>
          </a:xfrm>
          <a:prstGeom prst="rect">
            <a:avLst/>
          </a:prstGeom>
        </p:spPr>
      </p:pic>
      <p:sp>
        <p:nvSpPr>
          <p:cNvPr id="2" name="TextBox 1">
            <a:extLst>
              <a:ext uri="{FF2B5EF4-FFF2-40B4-BE49-F238E27FC236}">
                <a16:creationId xmlns:a16="http://schemas.microsoft.com/office/drawing/2014/main" id="{E1B7F525-7783-E74A-84A8-8FE055C1E97C}"/>
              </a:ext>
            </a:extLst>
          </p:cNvPr>
          <p:cNvSpPr txBox="1"/>
          <p:nvPr/>
        </p:nvSpPr>
        <p:spPr>
          <a:xfrm>
            <a:off x="827584" y="4097777"/>
            <a:ext cx="7416824" cy="307777"/>
          </a:xfrm>
          <a:prstGeom prst="rect">
            <a:avLst/>
          </a:prstGeom>
          <a:noFill/>
        </p:spPr>
        <p:txBody>
          <a:bodyPr wrap="square" rtlCol="0">
            <a:spAutoFit/>
          </a:bodyPr>
          <a:lstStyle/>
          <a:p>
            <a:r>
              <a:rPr lang="en-IT" sz="1400" i="1" dirty="0"/>
              <a:t>Ann Vasc Surg. 2009 Mar;23(2):159-66. doi: 10.1016/j.avsg.2008.05.011. Epub 2008 Oct 1.</a:t>
            </a:r>
          </a:p>
        </p:txBody>
      </p:sp>
    </p:spTree>
    <p:extLst>
      <p:ext uri="{BB962C8B-B14F-4D97-AF65-F5344CB8AC3E}">
        <p14:creationId xmlns:p14="http://schemas.microsoft.com/office/powerpoint/2010/main" val="1985278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94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294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295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295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295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6" name="Picture 3">
            <a:extLst>
              <a:ext uri="{FF2B5EF4-FFF2-40B4-BE49-F238E27FC236}">
                <a16:creationId xmlns:a16="http://schemas.microsoft.com/office/drawing/2014/main" id="{5FB546F2-653B-42F9-97B5-BD916D7D9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307182"/>
            <a:ext cx="8721725" cy="421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3996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94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294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295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295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295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grpSp>
        <p:nvGrpSpPr>
          <p:cNvPr id="16" name="Group 10">
            <a:extLst>
              <a:ext uri="{FF2B5EF4-FFF2-40B4-BE49-F238E27FC236}">
                <a16:creationId xmlns:a16="http://schemas.microsoft.com/office/drawing/2014/main" id="{71DF1F0C-BB57-4770-AFB2-C22BD3A8772B}"/>
              </a:ext>
            </a:extLst>
          </p:cNvPr>
          <p:cNvGrpSpPr>
            <a:grpSpLocks/>
          </p:cNvGrpSpPr>
          <p:nvPr/>
        </p:nvGrpSpPr>
        <p:grpSpPr bwMode="auto">
          <a:xfrm>
            <a:off x="539552" y="512686"/>
            <a:ext cx="7918649" cy="5739335"/>
            <a:chOff x="1325" y="480"/>
            <a:chExt cx="4364" cy="3789"/>
          </a:xfrm>
        </p:grpSpPr>
        <p:pic>
          <p:nvPicPr>
            <p:cNvPr id="19" name="Picture 4">
              <a:extLst>
                <a:ext uri="{FF2B5EF4-FFF2-40B4-BE49-F238E27FC236}">
                  <a16:creationId xmlns:a16="http://schemas.microsoft.com/office/drawing/2014/main" id="{FC07C3D7-80C6-4665-8180-2060CAA5D8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5" y="480"/>
              <a:ext cx="4364" cy="37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0" name="Rectangle 5">
              <a:extLst>
                <a:ext uri="{FF2B5EF4-FFF2-40B4-BE49-F238E27FC236}">
                  <a16:creationId xmlns:a16="http://schemas.microsoft.com/office/drawing/2014/main" id="{5A983482-FD57-47F3-8DED-3615CE519381}"/>
                </a:ext>
              </a:extLst>
            </p:cNvPr>
            <p:cNvSpPr>
              <a:spLocks noChangeArrowheads="1"/>
            </p:cNvSpPr>
            <p:nvPr/>
          </p:nvSpPr>
          <p:spPr bwMode="auto">
            <a:xfrm>
              <a:off x="1403" y="1610"/>
              <a:ext cx="4031" cy="136"/>
            </a:xfrm>
            <a:prstGeom prst="rect">
              <a:avLst/>
            </a:prstGeom>
            <a:noFill/>
            <a:ln w="9525">
              <a:solidFill>
                <a:srgbClr val="FF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Rectangle 6">
              <a:extLst>
                <a:ext uri="{FF2B5EF4-FFF2-40B4-BE49-F238E27FC236}">
                  <a16:creationId xmlns:a16="http://schemas.microsoft.com/office/drawing/2014/main" id="{5E88FE25-7589-4E6E-BC1F-76783B3ECD29}"/>
                </a:ext>
              </a:extLst>
            </p:cNvPr>
            <p:cNvSpPr>
              <a:spLocks noChangeArrowheads="1"/>
            </p:cNvSpPr>
            <p:nvPr/>
          </p:nvSpPr>
          <p:spPr bwMode="auto">
            <a:xfrm>
              <a:off x="1403" y="2227"/>
              <a:ext cx="4031" cy="465"/>
            </a:xfrm>
            <a:prstGeom prst="rect">
              <a:avLst/>
            </a:prstGeom>
            <a:noFill/>
            <a:ln w="9525">
              <a:solidFill>
                <a:srgbClr val="FF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Rectangle 7">
              <a:extLst>
                <a:ext uri="{FF2B5EF4-FFF2-40B4-BE49-F238E27FC236}">
                  <a16:creationId xmlns:a16="http://schemas.microsoft.com/office/drawing/2014/main" id="{64376F5A-3556-47EA-B189-0CEC2E61BFEF}"/>
                </a:ext>
              </a:extLst>
            </p:cNvPr>
            <p:cNvSpPr>
              <a:spLocks noChangeArrowheads="1"/>
            </p:cNvSpPr>
            <p:nvPr/>
          </p:nvSpPr>
          <p:spPr bwMode="auto">
            <a:xfrm>
              <a:off x="1403" y="2801"/>
              <a:ext cx="4031" cy="318"/>
            </a:xfrm>
            <a:prstGeom prst="rect">
              <a:avLst/>
            </a:prstGeom>
            <a:noFill/>
            <a:ln w="9525">
              <a:solidFill>
                <a:srgbClr val="FF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Rectangle 8">
              <a:extLst>
                <a:ext uri="{FF2B5EF4-FFF2-40B4-BE49-F238E27FC236}">
                  <a16:creationId xmlns:a16="http://schemas.microsoft.com/office/drawing/2014/main" id="{DF8D7F11-F570-47D4-9939-555E4E89329E}"/>
                </a:ext>
              </a:extLst>
            </p:cNvPr>
            <p:cNvSpPr>
              <a:spLocks noChangeArrowheads="1"/>
            </p:cNvSpPr>
            <p:nvPr/>
          </p:nvSpPr>
          <p:spPr bwMode="auto">
            <a:xfrm>
              <a:off x="1403" y="3908"/>
              <a:ext cx="4031" cy="136"/>
            </a:xfrm>
            <a:prstGeom prst="rect">
              <a:avLst/>
            </a:prstGeom>
            <a:noFill/>
            <a:ln w="9525">
              <a:solidFill>
                <a:srgbClr val="FF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Rectangle 9">
              <a:extLst>
                <a:ext uri="{FF2B5EF4-FFF2-40B4-BE49-F238E27FC236}">
                  <a16:creationId xmlns:a16="http://schemas.microsoft.com/office/drawing/2014/main" id="{54C6C828-0F73-468D-9908-1C5FEEBFD56F}"/>
                </a:ext>
              </a:extLst>
            </p:cNvPr>
            <p:cNvSpPr>
              <a:spLocks noChangeArrowheads="1"/>
            </p:cNvSpPr>
            <p:nvPr/>
          </p:nvSpPr>
          <p:spPr bwMode="auto">
            <a:xfrm>
              <a:off x="1403" y="4044"/>
              <a:ext cx="4031" cy="136"/>
            </a:xfrm>
            <a:prstGeom prst="rect">
              <a:avLst/>
            </a:prstGeom>
            <a:noFill/>
            <a:ln w="9525">
              <a:solidFill>
                <a:srgbClr val="00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902069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94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294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295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295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295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295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graphicFrame>
        <p:nvGraphicFramePr>
          <p:cNvPr id="16" name="Group 4">
            <a:extLst>
              <a:ext uri="{FF2B5EF4-FFF2-40B4-BE49-F238E27FC236}">
                <a16:creationId xmlns:a16="http://schemas.microsoft.com/office/drawing/2014/main" id="{AAD9C576-A282-4D1D-89EE-3D06C4D715DA}"/>
              </a:ext>
            </a:extLst>
          </p:cNvPr>
          <p:cNvGraphicFramePr>
            <a:graphicFrameLocks noGrp="1"/>
          </p:cNvGraphicFramePr>
          <p:nvPr>
            <p:extLst>
              <p:ext uri="{D42A27DB-BD31-4B8C-83A1-F6EECF244321}">
                <p14:modId xmlns:p14="http://schemas.microsoft.com/office/powerpoint/2010/main" val="2323818717"/>
              </p:ext>
            </p:extLst>
          </p:nvPr>
        </p:nvGraphicFramePr>
        <p:xfrm>
          <a:off x="687065" y="827165"/>
          <a:ext cx="7845375" cy="5206934"/>
        </p:xfrm>
        <a:graphic>
          <a:graphicData uri="http://schemas.openxmlformats.org/drawingml/2006/table">
            <a:tbl>
              <a:tblPr/>
              <a:tblGrid>
                <a:gridCol w="3636207">
                  <a:extLst>
                    <a:ext uri="{9D8B030D-6E8A-4147-A177-3AD203B41FA5}">
                      <a16:colId xmlns:a16="http://schemas.microsoft.com/office/drawing/2014/main" val="20000"/>
                    </a:ext>
                  </a:extLst>
                </a:gridCol>
                <a:gridCol w="1733341">
                  <a:extLst>
                    <a:ext uri="{9D8B030D-6E8A-4147-A177-3AD203B41FA5}">
                      <a16:colId xmlns:a16="http://schemas.microsoft.com/office/drawing/2014/main" val="20001"/>
                    </a:ext>
                  </a:extLst>
                </a:gridCol>
                <a:gridCol w="1513881">
                  <a:extLst>
                    <a:ext uri="{9D8B030D-6E8A-4147-A177-3AD203B41FA5}">
                      <a16:colId xmlns:a16="http://schemas.microsoft.com/office/drawing/2014/main" val="20002"/>
                    </a:ext>
                  </a:extLst>
                </a:gridCol>
                <a:gridCol w="961946">
                  <a:extLst>
                    <a:ext uri="{9D8B030D-6E8A-4147-A177-3AD203B41FA5}">
                      <a16:colId xmlns:a16="http://schemas.microsoft.com/office/drawing/2014/main" val="20003"/>
                    </a:ext>
                  </a:extLst>
                </a:gridCol>
              </a:tblGrid>
              <a:tr h="660082">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dirty="0">
                          <a:ln>
                            <a:noFill/>
                          </a:ln>
                          <a:solidFill>
                            <a:schemeClr val="tx1"/>
                          </a:solidFill>
                          <a:effectLst/>
                          <a:latin typeface="Times New Roman" charset="0"/>
                          <a:ea typeface="ＭＳ Ｐゴシック" charset="0"/>
                          <a:cs typeface="Arial" charset="0"/>
                        </a:rPr>
                        <a:t>Intraoperative Variables:</a:t>
                      </a:r>
                      <a:endParaRPr kumimoji="0" lang="it-IT" sz="1600" b="1" i="1" u="none" strike="noStrike" cap="none" normalizeH="0" baseline="0" dirty="0">
                        <a:ln>
                          <a:noFill/>
                        </a:ln>
                        <a:solidFill>
                          <a:schemeClr val="tx1"/>
                        </a:solidFill>
                        <a:effectLst/>
                        <a:latin typeface="Times New Roman" charset="0"/>
                        <a:ea typeface="ＭＳ Ｐゴシック" charset="0"/>
                        <a:cs typeface="Arial"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dirty="0">
                          <a:ln>
                            <a:noFill/>
                          </a:ln>
                          <a:solidFill>
                            <a:schemeClr val="tx1"/>
                          </a:solidFill>
                          <a:effectLst/>
                          <a:latin typeface="Times New Roman" charset="0"/>
                          <a:ea typeface="Times New Roman" charset="0"/>
                          <a:cs typeface="Arial" charset="0"/>
                        </a:rPr>
                        <a:t>Group A</a:t>
                      </a:r>
                      <a:endParaRPr kumimoji="0" lang="it-IT" sz="1600" b="0" i="0" u="none" strike="noStrike" cap="none" normalizeH="0" baseline="0" dirty="0">
                        <a:ln>
                          <a:noFill/>
                        </a:ln>
                        <a:solidFill>
                          <a:schemeClr val="tx1"/>
                        </a:solidFill>
                        <a:effectLst/>
                        <a:latin typeface="Times New Roman"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dirty="0">
                          <a:ln>
                            <a:noFill/>
                          </a:ln>
                          <a:solidFill>
                            <a:schemeClr val="tx1"/>
                          </a:solidFill>
                          <a:effectLst/>
                          <a:latin typeface="Times New Roman" charset="0"/>
                          <a:ea typeface="Times New Roman" charset="0"/>
                          <a:cs typeface="Arial" charset="0"/>
                        </a:rPr>
                        <a:t>73 alive </a:t>
                      </a:r>
                      <a:endParaRPr kumimoji="0" lang="en-GB" sz="1600" b="0" i="0" u="none" strike="noStrike" cap="none" normalizeH="0" baseline="0" dirty="0">
                        <a:ln>
                          <a:noFill/>
                        </a:ln>
                        <a:solidFill>
                          <a:schemeClr val="tx1"/>
                        </a:solidFill>
                        <a:effectLst/>
                        <a:latin typeface="Times New Roman" charset="0"/>
                        <a:ea typeface="Times New Roman" charset="0"/>
                        <a:cs typeface="Arial"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dirty="0">
                          <a:ln>
                            <a:noFill/>
                          </a:ln>
                          <a:solidFill>
                            <a:schemeClr val="tx1"/>
                          </a:solidFill>
                          <a:effectLst/>
                          <a:latin typeface="Times New Roman" charset="0"/>
                          <a:ea typeface="Times New Roman" charset="0"/>
                          <a:cs typeface="Arial" charset="0"/>
                        </a:rPr>
                        <a:t>Group B</a:t>
                      </a:r>
                      <a:endParaRPr kumimoji="0" lang="it-IT" sz="1600" b="0" i="0" u="none" strike="noStrike" cap="none" normalizeH="0" baseline="0" dirty="0">
                        <a:ln>
                          <a:noFill/>
                        </a:ln>
                        <a:solidFill>
                          <a:schemeClr val="tx1"/>
                        </a:solidFill>
                        <a:effectLst/>
                        <a:latin typeface="Times New Roman"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dirty="0">
                          <a:ln>
                            <a:noFill/>
                          </a:ln>
                          <a:solidFill>
                            <a:schemeClr val="tx1"/>
                          </a:solidFill>
                          <a:effectLst/>
                          <a:latin typeface="Times New Roman" charset="0"/>
                          <a:ea typeface="Times New Roman" charset="0"/>
                          <a:cs typeface="Arial" charset="0"/>
                        </a:rPr>
                        <a:t>30 dead</a:t>
                      </a:r>
                      <a:endParaRPr kumimoji="0" lang="en-GB" sz="1600" b="0" i="0" u="none" strike="noStrike" cap="none" normalizeH="0" baseline="0" dirty="0">
                        <a:ln>
                          <a:noFill/>
                        </a:ln>
                        <a:solidFill>
                          <a:schemeClr val="tx1"/>
                        </a:solidFill>
                        <a:effectLst/>
                        <a:latin typeface="Times New Roman" charset="0"/>
                        <a:ea typeface="Times New Roman"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a:ln>
                            <a:noFill/>
                          </a:ln>
                          <a:solidFill>
                            <a:schemeClr val="tx1"/>
                          </a:solidFill>
                          <a:effectLst/>
                          <a:latin typeface="Times New Roman" charset="0"/>
                          <a:ea typeface="Times New Roman" charset="0"/>
                          <a:cs typeface="Arial" charset="0"/>
                        </a:rPr>
                        <a:t>p</a:t>
                      </a:r>
                      <a:endParaRPr kumimoji="0" lang="en-GB" sz="1600" b="0" i="0" u="none" strike="noStrike" cap="none" normalizeH="0" baseline="0">
                        <a:ln>
                          <a:noFill/>
                        </a:ln>
                        <a:solidFill>
                          <a:schemeClr val="tx1"/>
                        </a:solidFill>
                        <a:effectLst/>
                        <a:latin typeface="Times New Roman" charset="0"/>
                        <a:ea typeface="Times New Roman"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3561">
                <a:tc v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Times New Roman" charset="0"/>
                          <a:cs typeface="Arial" charset="0"/>
                        </a:rPr>
                        <a:t>N (%) or mean </a:t>
                      </a:r>
                      <a:r>
                        <a:rPr kumimoji="0" lang="en-GB" sz="1600" b="0" i="0" u="none" strike="noStrike" cap="none" normalizeH="0" baseline="0">
                          <a:ln>
                            <a:noFill/>
                          </a:ln>
                          <a:solidFill>
                            <a:schemeClr val="tx1"/>
                          </a:solidFill>
                          <a:effectLst/>
                          <a:latin typeface="Times New Roman" charset="0"/>
                          <a:ea typeface="Times New Roman"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Times New Roman" charset="0"/>
                          <a:cs typeface="Arial" charset="0"/>
                        </a:rPr>
                        <a:t>  </a:t>
                      </a:r>
                      <a:r>
                        <a:rPr kumimoji="0" lang="en-GB" sz="1600" b="0" i="0" u="none" strike="noStrike" cap="none" normalizeH="0" baseline="0">
                          <a:ln>
                            <a:noFill/>
                          </a:ln>
                          <a:solidFill>
                            <a:schemeClr val="tx1"/>
                          </a:solidFill>
                          <a:effectLst/>
                          <a:latin typeface="Times New Roman" charset="0"/>
                          <a:ea typeface="Times New Roman" charset="0"/>
                          <a:cs typeface="Arial" charset="0"/>
                          <a:sym typeface="Symbol" charset="0"/>
                        </a:rPr>
                        <a:t>SD</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1600" b="0" i="0" u="none" strike="noStrike" cap="none" normalizeH="0" baseline="0">
                        <a:ln>
                          <a:noFill/>
                        </a:ln>
                        <a:solidFill>
                          <a:schemeClr val="tx1"/>
                        </a:solidFill>
                        <a:effectLst/>
                        <a:latin typeface="Times New Roman" charset="0"/>
                        <a:ea typeface="ＭＳ Ｐゴシック"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15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Intraperitoneal Rupture</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25 (34.2)</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20 (66.7)</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0.001</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801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Clamping Site : </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                          Infrarenal</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                          Suprarenal</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Times New Roman"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64 (87.7%)</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9 (12.3%)</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Times New Roman"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14 (46.7%)</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16 (53.3%)</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Times New Roman" charset="0"/>
                        <a:ea typeface="Times New Roma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Times New Roman" charset="0"/>
                          <a:cs typeface="Arial" charset="0"/>
                        </a:rPr>
                        <a:t>&lt;0.001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008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a:ln>
                            <a:noFill/>
                          </a:ln>
                          <a:solidFill>
                            <a:schemeClr val="tx1"/>
                          </a:solidFill>
                          <a:effectLst/>
                          <a:latin typeface="Times New Roman" charset="0"/>
                          <a:ea typeface="ＭＳ Ｐゴシック" charset="0"/>
                          <a:cs typeface="Times New Roman" charset="0"/>
                        </a:rPr>
                        <a:t>Length of Suprarenal corss clamping min (mean </a:t>
                      </a:r>
                      <a:r>
                        <a:rPr kumimoji="0" lang="en-US" sz="1600" b="0" i="0" u="none" strike="noStrike" cap="none" normalizeH="0" baseline="0">
                          <a:ln>
                            <a:noFill/>
                          </a:ln>
                          <a:solidFill>
                            <a:schemeClr val="tx1"/>
                          </a:solidFill>
                          <a:effectLst/>
                          <a:latin typeface="Times New Roman" charset="0"/>
                          <a:ea typeface="ＭＳ Ｐゴシック" charset="0"/>
                          <a:sym typeface="Symbol" charset="0"/>
                        </a:rPr>
                        <a:t>± SD</a:t>
                      </a:r>
                      <a:r>
                        <a:rPr kumimoji="0" lang="it-IT" sz="1600" b="0" i="0" u="none" strike="noStrike" cap="none" normalizeH="0" baseline="0">
                          <a:ln>
                            <a:noFill/>
                          </a:ln>
                          <a:solidFill>
                            <a:schemeClr val="tx1"/>
                          </a:solidFill>
                          <a:effectLst/>
                          <a:latin typeface="Times New Roman" charset="0"/>
                          <a:ea typeface="ＭＳ Ｐゴシック" charset="0"/>
                          <a:cs typeface="Times New Roman" charset="0"/>
                        </a:rPr>
                        <a:t>)</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a:ln>
                            <a:noFill/>
                          </a:ln>
                          <a:solidFill>
                            <a:schemeClr val="tx1"/>
                          </a:solidFill>
                          <a:effectLst/>
                          <a:latin typeface="Times New Roman" charset="0"/>
                          <a:ea typeface="ＭＳ Ｐゴシック" charset="0"/>
                          <a:cs typeface="Times New Roman" charset="0"/>
                          <a:sym typeface="Symbol" charset="0"/>
                        </a:rPr>
                        <a:t>21.15 </a:t>
                      </a:r>
                      <a:r>
                        <a:rPr kumimoji="0" lang="en-US" sz="1600" b="0" i="0" u="none" strike="noStrike" cap="none" normalizeH="0" baseline="0">
                          <a:ln>
                            <a:noFill/>
                          </a:ln>
                          <a:solidFill>
                            <a:schemeClr val="tx1"/>
                          </a:solidFill>
                          <a:effectLst/>
                          <a:latin typeface="Times New Roman" charset="0"/>
                          <a:ea typeface="ＭＳ Ｐゴシック" charset="0"/>
                          <a:cs typeface="Times New Roman" charset="0"/>
                          <a:sym typeface="Symbol" charset="0"/>
                        </a:rPr>
                        <a:t>± 7.6</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a:ln>
                            <a:noFill/>
                          </a:ln>
                          <a:solidFill>
                            <a:schemeClr val="tx1"/>
                          </a:solidFill>
                          <a:effectLst/>
                          <a:latin typeface="Times New Roman" charset="0"/>
                          <a:ea typeface="ＭＳ Ｐゴシック" charset="0"/>
                          <a:cs typeface="Times New Roman" charset="0"/>
                          <a:sym typeface="Symbol" charset="0"/>
                        </a:rPr>
                        <a:t>36.15 </a:t>
                      </a:r>
                      <a:r>
                        <a:rPr kumimoji="0" lang="en-US" sz="1600" b="0" i="0" u="none" strike="noStrike" cap="none" normalizeH="0" baseline="0">
                          <a:ln>
                            <a:noFill/>
                          </a:ln>
                          <a:solidFill>
                            <a:schemeClr val="tx1"/>
                          </a:solidFill>
                          <a:effectLst/>
                          <a:latin typeface="Times New Roman" charset="0"/>
                          <a:ea typeface="ＭＳ Ｐゴシック" charset="0"/>
                          <a:sym typeface="Symbol" charset="0"/>
                        </a:rPr>
                        <a:t>± 8.6</a:t>
                      </a:r>
                      <a:endParaRPr kumimoji="0" lang="it-IT" sz="1600" b="0" i="0" u="none" strike="noStrike" cap="none" normalizeH="0" baseline="0">
                        <a:ln>
                          <a:noFill/>
                        </a:ln>
                        <a:solidFill>
                          <a:schemeClr val="tx1"/>
                        </a:solidFill>
                        <a:effectLst/>
                        <a:latin typeface="Times New Roman" charset="0"/>
                        <a:ea typeface="ＭＳ Ｐゴシック" charset="0"/>
                        <a:sym typeface="Symbo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a:ln>
                            <a:noFill/>
                          </a:ln>
                          <a:solidFill>
                            <a:schemeClr val="tx1"/>
                          </a:solidFill>
                          <a:effectLst/>
                          <a:latin typeface="Times New Roman" charset="0"/>
                          <a:ea typeface="ＭＳ Ｐゴシック" charset="0"/>
                          <a:cs typeface="Times New Roman" charset="0"/>
                        </a:rPr>
                        <a:t>0.016</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15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Total amount of blood transfused </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4.7 </a:t>
                      </a:r>
                      <a:r>
                        <a:rPr kumimoji="0" lang="en-GB" sz="1600" b="0" i="0" u="none" strike="noStrike" cap="none" normalizeH="0" baseline="0">
                          <a:ln>
                            <a:noFill/>
                          </a:ln>
                          <a:solidFill>
                            <a:schemeClr val="tx1"/>
                          </a:solidFill>
                          <a:effectLst/>
                          <a:latin typeface="Times New Roman" charset="0"/>
                          <a:ea typeface="ＭＳ Ｐゴシック"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ＭＳ Ｐゴシック" charset="0"/>
                          <a:cs typeface="Arial" charset="0"/>
                        </a:rPr>
                        <a:t> 1.8</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sym typeface="Symbol"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6.9 </a:t>
                      </a:r>
                      <a:r>
                        <a:rPr kumimoji="0" lang="en-GB" sz="1600" b="0" i="0" u="none" strike="noStrike" cap="none" normalizeH="0" baseline="0">
                          <a:ln>
                            <a:noFill/>
                          </a:ln>
                          <a:solidFill>
                            <a:schemeClr val="tx1"/>
                          </a:solidFill>
                          <a:effectLst/>
                          <a:latin typeface="Times New Roman" charset="0"/>
                          <a:ea typeface="ＭＳ Ｐゴシック"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ＭＳ Ｐゴシック" charset="0"/>
                          <a:cs typeface="Arial" charset="0"/>
                        </a:rPr>
                        <a:t> 2.2</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sym typeface="Symbo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&lt;0.001</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025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Total fluids at operation</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3393 </a:t>
                      </a:r>
                      <a:r>
                        <a:rPr kumimoji="0" lang="en-GB" sz="1600" b="0" i="0" u="none" strike="noStrike" cap="none" normalizeH="0" baseline="0">
                          <a:ln>
                            <a:noFill/>
                          </a:ln>
                          <a:solidFill>
                            <a:schemeClr val="tx1"/>
                          </a:solidFill>
                          <a:effectLst/>
                          <a:latin typeface="Times New Roman" charset="0"/>
                          <a:ea typeface="ＭＳ Ｐゴシック"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ＭＳ Ｐゴシック" charset="0"/>
                          <a:cs typeface="Arial" charset="0"/>
                        </a:rPr>
                        <a:t> 840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sym typeface="Symbol"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4823 </a:t>
                      </a:r>
                      <a:r>
                        <a:rPr kumimoji="0" lang="en-GB" sz="1600" b="0" i="0" u="none" strike="noStrike" cap="none" normalizeH="0" baseline="0">
                          <a:ln>
                            <a:noFill/>
                          </a:ln>
                          <a:solidFill>
                            <a:schemeClr val="tx1"/>
                          </a:solidFill>
                          <a:effectLst/>
                          <a:latin typeface="Times New Roman" charset="0"/>
                          <a:ea typeface="ＭＳ Ｐゴシック"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ＭＳ Ｐゴシック" charset="0"/>
                          <a:cs typeface="Arial" charset="0"/>
                        </a:rPr>
                        <a:t> 1235</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sym typeface="Symbo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&lt;0.001</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3801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Urine output:         anuryc</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                             &gt;50 ml/h</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                             &lt; 50 ml/h</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0 (0)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53 (72.6)</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20 (27.4)</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6 (20.0)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1 (3.3)</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23 (76.7)</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Times New Roman"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&lt;0.001</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315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charset="0"/>
                          <a:ea typeface="ＭＳ Ｐゴシック" charset="0"/>
                          <a:cs typeface="Arial" charset="0"/>
                        </a:rPr>
                        <a:t>Length of procedure min </a:t>
                      </a:r>
                      <a:endParaRPr kumimoji="0" lang="it-IT" sz="1600" b="1" i="0" u="none" strike="noStrike" cap="none" normalizeH="0" baseline="0" dirty="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charset="0"/>
                          <a:ea typeface="ＭＳ Ｐゴシック" charset="0"/>
                          <a:cs typeface="Arial" charset="0"/>
                        </a:rPr>
                        <a:t>176.6 </a:t>
                      </a:r>
                      <a:r>
                        <a:rPr kumimoji="0" lang="en-GB" sz="1600" b="0" i="0" u="none" strike="noStrike" cap="none" normalizeH="0" baseline="0" dirty="0">
                          <a:ln>
                            <a:noFill/>
                          </a:ln>
                          <a:solidFill>
                            <a:schemeClr val="tx1"/>
                          </a:solidFill>
                          <a:effectLst/>
                          <a:latin typeface="Times New Roman" charset="0"/>
                          <a:ea typeface="ＭＳ Ｐゴシック" charset="0"/>
                          <a:cs typeface="Arial" charset="0"/>
                          <a:sym typeface="Symbol" charset="0"/>
                        </a:rPr>
                        <a:t></a:t>
                      </a:r>
                      <a:r>
                        <a:rPr kumimoji="0" lang="en-GB" sz="1600" b="0" i="0" u="none" strike="noStrike" cap="none" normalizeH="0" baseline="0" dirty="0">
                          <a:ln>
                            <a:noFill/>
                          </a:ln>
                          <a:solidFill>
                            <a:schemeClr val="tx1"/>
                          </a:solidFill>
                          <a:effectLst/>
                          <a:latin typeface="Times New Roman" charset="0"/>
                          <a:ea typeface="ＭＳ Ｐゴシック" charset="0"/>
                          <a:cs typeface="Arial" charset="0"/>
                        </a:rPr>
                        <a:t> 36.8</a:t>
                      </a:r>
                      <a:endParaRPr kumimoji="0" lang="it-IT" sz="1600" b="1" i="0" u="none" strike="noStrike" cap="none" normalizeH="0" baseline="0" dirty="0">
                        <a:ln>
                          <a:noFill/>
                        </a:ln>
                        <a:solidFill>
                          <a:schemeClr val="tx1"/>
                        </a:solidFill>
                        <a:effectLst/>
                        <a:latin typeface="Times New Roman" charset="0"/>
                        <a:ea typeface="ＭＳ Ｐゴシック" charset="0"/>
                        <a:cs typeface="Times New Roman" charset="0"/>
                        <a:sym typeface="Symbol"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197.0 </a:t>
                      </a:r>
                      <a:r>
                        <a:rPr kumimoji="0" lang="en-GB" sz="1600" b="0" i="0" u="none" strike="noStrike" cap="none" normalizeH="0" baseline="0">
                          <a:ln>
                            <a:noFill/>
                          </a:ln>
                          <a:solidFill>
                            <a:schemeClr val="tx1"/>
                          </a:solidFill>
                          <a:effectLst/>
                          <a:latin typeface="Times New Roman" charset="0"/>
                          <a:ea typeface="ＭＳ Ｐゴシック"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ＭＳ Ｐゴシック" charset="0"/>
                          <a:cs typeface="Arial" charset="0"/>
                        </a:rPr>
                        <a:t> 65.2</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sym typeface="Symbo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charset="0"/>
                          <a:ea typeface="ＭＳ Ｐゴシック" charset="0"/>
                          <a:cs typeface="Arial" charset="0"/>
                        </a:rPr>
                        <a:t>0.530</a:t>
                      </a:r>
                      <a:endParaRPr kumimoji="0" lang="it-IT" sz="1600" b="1" i="0" u="none" strike="noStrike" cap="none" normalizeH="0" baseline="0" dirty="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51961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94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294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295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295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295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graphicFrame>
        <p:nvGraphicFramePr>
          <p:cNvPr id="19" name="Group 4">
            <a:extLst>
              <a:ext uri="{FF2B5EF4-FFF2-40B4-BE49-F238E27FC236}">
                <a16:creationId xmlns:a16="http://schemas.microsoft.com/office/drawing/2014/main" id="{EC614A5A-036D-4651-87A3-B8D83039F1E7}"/>
              </a:ext>
            </a:extLst>
          </p:cNvPr>
          <p:cNvGraphicFramePr>
            <a:graphicFrameLocks noGrp="1"/>
          </p:cNvGraphicFramePr>
          <p:nvPr>
            <p:extLst>
              <p:ext uri="{D42A27DB-BD31-4B8C-83A1-F6EECF244321}">
                <p14:modId xmlns:p14="http://schemas.microsoft.com/office/powerpoint/2010/main" val="900790560"/>
              </p:ext>
            </p:extLst>
          </p:nvPr>
        </p:nvGraphicFramePr>
        <p:xfrm>
          <a:off x="467544" y="768230"/>
          <a:ext cx="8248652" cy="5397074"/>
        </p:xfrm>
        <a:graphic>
          <a:graphicData uri="http://schemas.openxmlformats.org/drawingml/2006/table">
            <a:tbl>
              <a:tblPr/>
              <a:tblGrid>
                <a:gridCol w="3873305">
                  <a:extLst>
                    <a:ext uri="{9D8B030D-6E8A-4147-A177-3AD203B41FA5}">
                      <a16:colId xmlns:a16="http://schemas.microsoft.com/office/drawing/2014/main" val="20000"/>
                    </a:ext>
                  </a:extLst>
                </a:gridCol>
                <a:gridCol w="1913768">
                  <a:extLst>
                    <a:ext uri="{9D8B030D-6E8A-4147-A177-3AD203B41FA5}">
                      <a16:colId xmlns:a16="http://schemas.microsoft.com/office/drawing/2014/main" val="20001"/>
                    </a:ext>
                  </a:extLst>
                </a:gridCol>
                <a:gridCol w="1551896">
                  <a:extLst>
                    <a:ext uri="{9D8B030D-6E8A-4147-A177-3AD203B41FA5}">
                      <a16:colId xmlns:a16="http://schemas.microsoft.com/office/drawing/2014/main" val="20002"/>
                    </a:ext>
                  </a:extLst>
                </a:gridCol>
                <a:gridCol w="909683">
                  <a:extLst>
                    <a:ext uri="{9D8B030D-6E8A-4147-A177-3AD203B41FA5}">
                      <a16:colId xmlns:a16="http://schemas.microsoft.com/office/drawing/2014/main" val="20003"/>
                    </a:ext>
                  </a:extLst>
                </a:gridCol>
              </a:tblGrid>
              <a:tr h="636922">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a:ln>
                            <a:noFill/>
                          </a:ln>
                          <a:solidFill>
                            <a:schemeClr val="tx1"/>
                          </a:solidFill>
                          <a:effectLst/>
                          <a:latin typeface="Times New Roman" charset="0"/>
                          <a:ea typeface="ＭＳ Ｐゴシック" charset="0"/>
                          <a:cs typeface="Arial" charset="0"/>
                        </a:rPr>
                        <a:t>Postoperative Variables:</a:t>
                      </a:r>
                      <a:endParaRPr kumimoji="0" lang="it-IT" sz="1600" b="1" i="1" u="none" strike="noStrike" cap="none" normalizeH="0" baseline="0">
                        <a:ln>
                          <a:noFill/>
                        </a:ln>
                        <a:solidFill>
                          <a:schemeClr val="tx1"/>
                        </a:solidFill>
                        <a:effectLst/>
                        <a:latin typeface="Times New Roman" charset="0"/>
                        <a:ea typeface="ＭＳ Ｐゴシック" charset="0"/>
                        <a:cs typeface="Arial"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a:ln>
                            <a:noFill/>
                          </a:ln>
                          <a:solidFill>
                            <a:schemeClr val="tx1"/>
                          </a:solidFill>
                          <a:effectLst/>
                          <a:latin typeface="Times New Roman" charset="0"/>
                          <a:ea typeface="Times New Roman" charset="0"/>
                          <a:cs typeface="Arial" charset="0"/>
                        </a:rPr>
                        <a:t>Group A</a:t>
                      </a:r>
                      <a:endParaRPr kumimoji="0" lang="it-IT" sz="1600" b="0" i="0" u="none" strike="noStrike" cap="none" normalizeH="0" baseline="0">
                        <a:ln>
                          <a:noFill/>
                        </a:ln>
                        <a:solidFill>
                          <a:schemeClr val="tx1"/>
                        </a:solidFill>
                        <a:effectLst/>
                        <a:latin typeface="Times New Roman"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a:ln>
                            <a:noFill/>
                          </a:ln>
                          <a:solidFill>
                            <a:schemeClr val="tx1"/>
                          </a:solidFill>
                          <a:effectLst/>
                          <a:latin typeface="Times New Roman" charset="0"/>
                          <a:ea typeface="Times New Roman" charset="0"/>
                          <a:cs typeface="Arial" charset="0"/>
                        </a:rPr>
                        <a:t>73 alive</a:t>
                      </a:r>
                      <a:endParaRPr kumimoji="0" lang="en-GB" sz="1600" b="0" i="0" u="none" strike="noStrike" cap="none" normalizeH="0" baseline="0">
                        <a:ln>
                          <a:noFill/>
                        </a:ln>
                        <a:solidFill>
                          <a:schemeClr val="tx1"/>
                        </a:solidFill>
                        <a:effectLst/>
                        <a:latin typeface="Times New Roman" charset="0"/>
                        <a:ea typeface="Times New Roman" charset="0"/>
                        <a:cs typeface="Arial"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a:ln>
                            <a:noFill/>
                          </a:ln>
                          <a:solidFill>
                            <a:schemeClr val="tx1"/>
                          </a:solidFill>
                          <a:effectLst/>
                          <a:latin typeface="Times New Roman" charset="0"/>
                          <a:ea typeface="Times New Roman" charset="0"/>
                          <a:cs typeface="Arial" charset="0"/>
                        </a:rPr>
                        <a:t>Group B</a:t>
                      </a:r>
                      <a:endParaRPr kumimoji="0" lang="it-IT" sz="1600" b="0" i="0" u="none" strike="noStrike" cap="none" normalizeH="0" baseline="0">
                        <a:ln>
                          <a:noFill/>
                        </a:ln>
                        <a:solidFill>
                          <a:schemeClr val="tx1"/>
                        </a:solidFill>
                        <a:effectLst/>
                        <a:latin typeface="Times New Roman" charset="0"/>
                        <a:ea typeface="Times New Roma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a:ln>
                            <a:noFill/>
                          </a:ln>
                          <a:solidFill>
                            <a:schemeClr val="tx1"/>
                          </a:solidFill>
                          <a:effectLst/>
                          <a:latin typeface="Times New Roman" charset="0"/>
                          <a:ea typeface="Times New Roman" charset="0"/>
                          <a:cs typeface="Arial" charset="0"/>
                        </a:rPr>
                        <a:t>30 dead</a:t>
                      </a:r>
                      <a:endParaRPr kumimoji="0" lang="en-GB" sz="1600" b="0" i="0" u="none" strike="noStrike" cap="none" normalizeH="0" baseline="0">
                        <a:ln>
                          <a:noFill/>
                        </a:ln>
                        <a:solidFill>
                          <a:schemeClr val="tx1"/>
                        </a:solidFill>
                        <a:effectLst/>
                        <a:latin typeface="Times New Roman" charset="0"/>
                        <a:ea typeface="Times New Roman"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1" u="none" strike="noStrike" cap="none" normalizeH="0" baseline="0">
                          <a:ln>
                            <a:noFill/>
                          </a:ln>
                          <a:solidFill>
                            <a:schemeClr val="tx1"/>
                          </a:solidFill>
                          <a:effectLst/>
                          <a:latin typeface="Times New Roman" charset="0"/>
                          <a:ea typeface="Times New Roman" charset="0"/>
                          <a:cs typeface="Arial" charset="0"/>
                        </a:rPr>
                        <a:t>p</a:t>
                      </a:r>
                      <a:endParaRPr kumimoji="0" lang="it-IT" sz="1600" b="0" i="0" u="none" strike="noStrike" cap="none" normalizeH="0" baseline="0">
                        <a:ln>
                          <a:noFill/>
                        </a:ln>
                        <a:solidFill>
                          <a:schemeClr val="tx1"/>
                        </a:solidFill>
                        <a:effectLst/>
                        <a:latin typeface="Times New Roman" charset="0"/>
                        <a:ea typeface="Times New Roman"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744">
                <a:tc v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Times New Roman" charset="0"/>
                          <a:cs typeface="Arial" charset="0"/>
                        </a:rPr>
                        <a:t>N (%) or mean </a:t>
                      </a:r>
                      <a:r>
                        <a:rPr kumimoji="0" lang="en-GB" sz="1600" b="0" i="0" u="none" strike="noStrike" cap="none" normalizeH="0" baseline="0">
                          <a:ln>
                            <a:noFill/>
                          </a:ln>
                          <a:solidFill>
                            <a:schemeClr val="tx1"/>
                          </a:solidFill>
                          <a:effectLst/>
                          <a:latin typeface="Times New Roman" charset="0"/>
                          <a:ea typeface="Times New Roman"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Times New Roman" charset="0"/>
                          <a:cs typeface="Arial" charset="0"/>
                        </a:rPr>
                        <a:t>  </a:t>
                      </a:r>
                      <a:r>
                        <a:rPr kumimoji="0" lang="en-GB" sz="1600" b="0" i="0" u="none" strike="noStrike" cap="none" normalizeH="0" baseline="0">
                          <a:ln>
                            <a:noFill/>
                          </a:ln>
                          <a:solidFill>
                            <a:schemeClr val="tx1"/>
                          </a:solidFill>
                          <a:effectLst/>
                          <a:latin typeface="Times New Roman" charset="0"/>
                          <a:ea typeface="Times New Roman" charset="0"/>
                          <a:cs typeface="Arial" charset="0"/>
                          <a:sym typeface="Symbol" charset="0"/>
                        </a:rPr>
                        <a:t>SD</a:t>
                      </a: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1600" b="0" i="0" u="none" strike="noStrike" cap="none" normalizeH="0" baseline="0">
                        <a:ln>
                          <a:noFill/>
                        </a:ln>
                        <a:solidFill>
                          <a:schemeClr val="tx1"/>
                        </a:solidFill>
                        <a:effectLst/>
                        <a:latin typeface="Times New Roman" charset="0"/>
                        <a:ea typeface="ＭＳ Ｐゴシック"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51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Renal: </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             dialitic support</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              IR</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charset="0"/>
                          <a:ea typeface="ＭＳ Ｐゴシック" charset="0"/>
                          <a:cs typeface="Arial" charset="0"/>
                        </a:rPr>
                        <a:t>4 (5.5)</a:t>
                      </a:r>
                      <a:endParaRPr kumimoji="0" lang="it-IT" sz="1600" b="1" i="0" u="none" strike="noStrike" cap="none" normalizeH="0" baseline="0" dirty="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charset="0"/>
                          <a:ea typeface="ＭＳ Ｐゴシック" charset="0"/>
                          <a:cs typeface="Arial" charset="0"/>
                        </a:rPr>
                        <a:t>12 (16.4)</a:t>
                      </a:r>
                      <a:endParaRPr kumimoji="0" lang="it-IT" sz="1600" b="1" i="0" u="none" strike="noStrike" cap="none" normalizeH="0" baseline="0" dirty="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6 (20.0)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5 (16.7)</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0.035</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87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Respiratory:</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4 (5.5)</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6 (20.0)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0.169</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51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Cardiac:  heart failure</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                AMI</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                Cardiac arrest</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6 (8.2)</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5 (6.8)</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0 (0.0)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9 (30.0)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0 (0.0)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11 (36.7)</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Times New Roman"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&lt;0.001</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87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Stroke</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0 (0.0)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3 (10.0)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0.004</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87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Lower extremity ischemia</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4 (5.5)</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2 (6.7)</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0.709</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87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Intestinal ischemia</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3 (4.1)</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6 (20.0)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0.005</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87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Days on Ventilation      </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2.2 </a:t>
                      </a:r>
                      <a:r>
                        <a:rPr kumimoji="0" lang="en-GB" sz="1600" b="0" i="0" u="none" strike="noStrike" cap="none" normalizeH="0" baseline="0">
                          <a:ln>
                            <a:noFill/>
                          </a:ln>
                          <a:solidFill>
                            <a:schemeClr val="tx1"/>
                          </a:solidFill>
                          <a:effectLst/>
                          <a:latin typeface="Times New Roman" charset="0"/>
                          <a:ea typeface="ＭＳ Ｐゴシック"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ＭＳ Ｐゴシック" charset="0"/>
                          <a:cs typeface="Arial" charset="0"/>
                        </a:rPr>
                        <a:t> 2.1</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sym typeface="Symbol"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6.0 </a:t>
                      </a:r>
                      <a:r>
                        <a:rPr kumimoji="0" lang="en-GB" sz="1600" b="0" i="0" u="none" strike="noStrike" cap="none" normalizeH="0" baseline="0">
                          <a:ln>
                            <a:noFill/>
                          </a:ln>
                          <a:solidFill>
                            <a:schemeClr val="tx1"/>
                          </a:solidFill>
                          <a:effectLst/>
                          <a:latin typeface="Times New Roman" charset="0"/>
                          <a:ea typeface="ＭＳ Ｐゴシック"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ＭＳ Ｐゴシック" charset="0"/>
                          <a:cs typeface="Arial" charset="0"/>
                        </a:rPr>
                        <a:t> 7.8</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sym typeface="Symbo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&lt;0.001</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87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ＭＳ Ｐゴシック" charset="0"/>
                          <a:cs typeface="Arial" charset="0"/>
                        </a:rPr>
                        <a:t>ICU stay (days)</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a:ln>
                            <a:noFill/>
                          </a:ln>
                          <a:solidFill>
                            <a:schemeClr val="tx1"/>
                          </a:solidFill>
                          <a:effectLst/>
                          <a:latin typeface="Times New Roman" charset="0"/>
                          <a:ea typeface="ＭＳ Ｐゴシック" charset="0"/>
                          <a:cs typeface="Arial" charset="0"/>
                        </a:rPr>
                        <a:t>5.3 </a:t>
                      </a:r>
                      <a:r>
                        <a:rPr kumimoji="0" lang="en-GB" sz="1600" b="0" i="0" u="none" strike="noStrike" cap="none" normalizeH="0" baseline="0">
                          <a:ln>
                            <a:noFill/>
                          </a:ln>
                          <a:solidFill>
                            <a:schemeClr val="tx1"/>
                          </a:solidFill>
                          <a:effectLst/>
                          <a:latin typeface="Times New Roman" charset="0"/>
                          <a:ea typeface="ＭＳ Ｐゴシック" charset="0"/>
                          <a:cs typeface="Arial" charset="0"/>
                          <a:sym typeface="Symbol" charset="0"/>
                        </a:rPr>
                        <a:t></a:t>
                      </a:r>
                      <a:r>
                        <a:rPr kumimoji="0" lang="it-IT" sz="1600" b="0" i="0" u="none" strike="noStrike" cap="none" normalizeH="0" baseline="0">
                          <a:ln>
                            <a:noFill/>
                          </a:ln>
                          <a:solidFill>
                            <a:schemeClr val="tx1"/>
                          </a:solidFill>
                          <a:effectLst/>
                          <a:latin typeface="Times New Roman" charset="0"/>
                          <a:ea typeface="ＭＳ Ｐゴシック" charset="0"/>
                          <a:cs typeface="Arial" charset="0"/>
                        </a:rPr>
                        <a:t> 3.7</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sym typeface="Symbol"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a:ln>
                            <a:noFill/>
                          </a:ln>
                          <a:solidFill>
                            <a:schemeClr val="tx1"/>
                          </a:solidFill>
                          <a:effectLst/>
                          <a:latin typeface="Times New Roman" charset="0"/>
                          <a:ea typeface="ＭＳ Ｐゴシック" charset="0"/>
                          <a:cs typeface="Arial" charset="0"/>
                        </a:rPr>
                        <a:t>6.0 </a:t>
                      </a:r>
                      <a:r>
                        <a:rPr kumimoji="0" lang="en-GB" sz="1600" b="0" i="0" u="none" strike="noStrike" cap="none" normalizeH="0" baseline="0">
                          <a:ln>
                            <a:noFill/>
                          </a:ln>
                          <a:solidFill>
                            <a:schemeClr val="tx1"/>
                          </a:solidFill>
                          <a:effectLst/>
                          <a:latin typeface="Times New Roman" charset="0"/>
                          <a:ea typeface="ＭＳ Ｐゴシック" charset="0"/>
                          <a:cs typeface="Arial" charset="0"/>
                          <a:sym typeface="Symbol" charset="0"/>
                        </a:rPr>
                        <a:t></a:t>
                      </a:r>
                      <a:r>
                        <a:rPr kumimoji="0" lang="it-IT" sz="1600" b="0" i="0" u="none" strike="noStrike" cap="none" normalizeH="0" baseline="0">
                          <a:ln>
                            <a:noFill/>
                          </a:ln>
                          <a:solidFill>
                            <a:schemeClr val="tx1"/>
                          </a:solidFill>
                          <a:effectLst/>
                          <a:latin typeface="Times New Roman" charset="0"/>
                          <a:ea typeface="ＭＳ Ｐゴシック" charset="0"/>
                          <a:cs typeface="Arial" charset="0"/>
                        </a:rPr>
                        <a:t> 7.8</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sym typeface="Symbo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a:ln>
                            <a:noFill/>
                          </a:ln>
                          <a:solidFill>
                            <a:schemeClr val="tx1"/>
                          </a:solidFill>
                          <a:effectLst/>
                          <a:latin typeface="Times New Roman" charset="0"/>
                          <a:ea typeface="ＭＳ Ｐゴシック" charset="0"/>
                          <a:cs typeface="Arial" charset="0"/>
                        </a:rPr>
                        <a:t>0.530</a:t>
                      </a:r>
                      <a:endParaRPr kumimoji="0" lang="it-IT" sz="16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874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Times New Roman" charset="0"/>
                          <a:cs typeface="Arial" charset="0"/>
                        </a:rPr>
                        <a:t>APACHE-II</a:t>
                      </a: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Times New Roman" charset="0"/>
                          <a:cs typeface="Arial" charset="0"/>
                        </a:rPr>
                        <a:t>15.6 </a:t>
                      </a:r>
                      <a:r>
                        <a:rPr kumimoji="0" lang="en-GB" sz="1600" b="0" i="0" u="none" strike="noStrike" cap="none" normalizeH="0" baseline="0">
                          <a:ln>
                            <a:noFill/>
                          </a:ln>
                          <a:solidFill>
                            <a:schemeClr val="tx1"/>
                          </a:solidFill>
                          <a:effectLst/>
                          <a:latin typeface="Times New Roman" charset="0"/>
                          <a:ea typeface="Times New Roman"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Times New Roman" charset="0"/>
                          <a:cs typeface="Arial" charset="0"/>
                        </a:rPr>
                        <a:t> 6.5</a:t>
                      </a:r>
                      <a:endParaRPr kumimoji="0" lang="en-GB" sz="1600" b="0" i="0" u="none" strike="noStrike" cap="none" normalizeH="0" baseline="0">
                        <a:ln>
                          <a:noFill/>
                        </a:ln>
                        <a:solidFill>
                          <a:schemeClr val="tx1"/>
                        </a:solidFill>
                        <a:effectLst/>
                        <a:latin typeface="Times New Roman" charset="0"/>
                        <a:ea typeface="Times New Roman" charset="0"/>
                        <a:cs typeface="Arial" charset="0"/>
                        <a:sym typeface="Symbol"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Times New Roman" charset="0"/>
                          <a:ea typeface="Times New Roman" charset="0"/>
                          <a:cs typeface="Arial" charset="0"/>
                        </a:rPr>
                        <a:t>23.7 </a:t>
                      </a:r>
                      <a:r>
                        <a:rPr kumimoji="0" lang="en-GB" sz="1600" b="0" i="0" u="none" strike="noStrike" cap="none" normalizeH="0" baseline="0">
                          <a:ln>
                            <a:noFill/>
                          </a:ln>
                          <a:solidFill>
                            <a:schemeClr val="tx1"/>
                          </a:solidFill>
                          <a:effectLst/>
                          <a:latin typeface="Times New Roman" charset="0"/>
                          <a:ea typeface="Times New Roman" charset="0"/>
                          <a:cs typeface="Arial" charset="0"/>
                          <a:sym typeface="Symbol" charset="0"/>
                        </a:rPr>
                        <a:t></a:t>
                      </a:r>
                      <a:r>
                        <a:rPr kumimoji="0" lang="en-GB" sz="1600" b="0" i="0" u="none" strike="noStrike" cap="none" normalizeH="0" baseline="0">
                          <a:ln>
                            <a:noFill/>
                          </a:ln>
                          <a:solidFill>
                            <a:schemeClr val="tx1"/>
                          </a:solidFill>
                          <a:effectLst/>
                          <a:latin typeface="Times New Roman" charset="0"/>
                          <a:ea typeface="Times New Roman" charset="0"/>
                          <a:cs typeface="Arial" charset="0"/>
                        </a:rPr>
                        <a:t> 12.9</a:t>
                      </a:r>
                      <a:endParaRPr kumimoji="0" lang="en-GB" sz="1600" b="0" i="0" u="none" strike="noStrike" cap="none" normalizeH="0" baseline="0">
                        <a:ln>
                          <a:noFill/>
                        </a:ln>
                        <a:solidFill>
                          <a:schemeClr val="tx1"/>
                        </a:solidFill>
                        <a:effectLst/>
                        <a:latin typeface="Times New Roman" charset="0"/>
                        <a:ea typeface="Times New Roman" charset="0"/>
                        <a:cs typeface="Arial" charset="0"/>
                        <a:sym typeface="Symbo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charset="0"/>
                          <a:ea typeface="Times New Roman" charset="0"/>
                          <a:cs typeface="Arial" charset="0"/>
                        </a:rPr>
                        <a:t>0.001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20" name="Rectangle 65">
            <a:extLst>
              <a:ext uri="{FF2B5EF4-FFF2-40B4-BE49-F238E27FC236}">
                <a16:creationId xmlns:a16="http://schemas.microsoft.com/office/drawing/2014/main" id="{C6F61116-E17A-4715-A667-4A6C3B7383C9}"/>
              </a:ext>
            </a:extLst>
          </p:cNvPr>
          <p:cNvSpPr>
            <a:spLocks noChangeArrowheads="1"/>
          </p:cNvSpPr>
          <p:nvPr/>
        </p:nvSpPr>
        <p:spPr bwMode="auto">
          <a:xfrm>
            <a:off x="467545" y="6183313"/>
            <a:ext cx="8349432"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just" eaLnBrk="1" hangingPunct="1"/>
            <a:r>
              <a:rPr lang="en-GB" sz="1000" b="1" dirty="0">
                <a:latin typeface="Arial" charset="0"/>
                <a:cs typeface="Times New Roman" charset="0"/>
              </a:rPr>
              <a:t>Renal: </a:t>
            </a:r>
            <a:r>
              <a:rPr lang="en-GB" sz="1000" dirty="0">
                <a:latin typeface="Arial" charset="0"/>
                <a:cs typeface="Times New Roman" charset="0"/>
              </a:rPr>
              <a:t>renal insufficiency if postoperative creatinine &gt; 2 mg/dl</a:t>
            </a:r>
            <a:endParaRPr lang="it-IT" sz="1000" dirty="0">
              <a:latin typeface="Arial" charset="0"/>
            </a:endParaRPr>
          </a:p>
          <a:p>
            <a:pPr algn="just"/>
            <a:r>
              <a:rPr lang="en-GB" sz="1000" b="1" dirty="0">
                <a:latin typeface="Arial" charset="0"/>
                <a:cs typeface="Times New Roman" charset="0"/>
              </a:rPr>
              <a:t>Respiratory: </a:t>
            </a:r>
            <a:r>
              <a:rPr lang="en-GB" sz="1000" dirty="0">
                <a:latin typeface="Arial" charset="0"/>
                <a:cs typeface="Times New Roman" charset="0"/>
              </a:rPr>
              <a:t>pulmonary murmurs on auscultation, </a:t>
            </a:r>
            <a:r>
              <a:rPr lang="en-GB" sz="1000" dirty="0" err="1">
                <a:latin typeface="Arial" charset="0"/>
                <a:cs typeface="Times New Roman" charset="0"/>
              </a:rPr>
              <a:t>atelectasia</a:t>
            </a:r>
            <a:r>
              <a:rPr lang="en-GB" sz="1000" dirty="0">
                <a:latin typeface="Arial" charset="0"/>
                <a:cs typeface="Times New Roman" charset="0"/>
              </a:rPr>
              <a:t> or pleural effusion on chest X-rays, pneumonia. </a:t>
            </a:r>
            <a:endParaRPr lang="it-IT" sz="1000" dirty="0">
              <a:latin typeface="Arial" charset="0"/>
            </a:endParaRPr>
          </a:p>
          <a:p>
            <a:pPr algn="just"/>
            <a:r>
              <a:rPr lang="en-GB" sz="1000" b="1" dirty="0">
                <a:latin typeface="Arial" charset="0"/>
                <a:cs typeface="Times New Roman" charset="0"/>
              </a:rPr>
              <a:t>Cardiac:</a:t>
            </a:r>
            <a:r>
              <a:rPr lang="en-GB" sz="1000" dirty="0">
                <a:latin typeface="Arial" charset="0"/>
                <a:cs typeface="Times New Roman" charset="0"/>
              </a:rPr>
              <a:t> changes on electrocardiogram (inversion of the T waves, ST segment depression or elevation, appearance of pathological Q waves) </a:t>
            </a:r>
          </a:p>
          <a:p>
            <a:pPr algn="just"/>
            <a:r>
              <a:rPr lang="en-GB" sz="1000" dirty="0">
                <a:latin typeface="Arial" charset="0"/>
                <a:cs typeface="Times New Roman" charset="0"/>
              </a:rPr>
              <a:t>and serum troponin &gt;0.15 mg/L..</a:t>
            </a:r>
            <a:endParaRPr lang="en-GB" sz="1000" dirty="0">
              <a:latin typeface="Arial" charset="0"/>
            </a:endParaRPr>
          </a:p>
        </p:txBody>
      </p:sp>
    </p:spTree>
    <p:extLst>
      <p:ext uri="{BB962C8B-B14F-4D97-AF65-F5344CB8AC3E}">
        <p14:creationId xmlns:p14="http://schemas.microsoft.com/office/powerpoint/2010/main" val="1075383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1. AAA ROTTO</a:t>
            </a:r>
          </a:p>
          <a:p>
            <a:pPr algn="just">
              <a:lnSpc>
                <a:spcPct val="90000"/>
              </a:lnSpc>
              <a:spcBef>
                <a:spcPts val="963"/>
              </a:spcBef>
            </a:pPr>
            <a:r>
              <a:rPr lang="en-US" b="1" dirty="0">
                <a:latin typeface="Century Gothic" panose="020B0502020202020204" pitchFamily="34" charset="0"/>
              </a:rPr>
              <a:t>EVAR</a:t>
            </a:r>
            <a:r>
              <a:rPr lang="en-US" dirty="0">
                <a:latin typeface="Century Gothic" panose="020B0502020202020204" pitchFamily="34" charset="0"/>
              </a:rPr>
              <a:t> may have led to more elective AAA repairs in older and less fit patients, thereby reducing the at-risk population for RAAA. The reduction has also been attributed to </a:t>
            </a:r>
            <a:r>
              <a:rPr lang="en-US" b="1" dirty="0">
                <a:latin typeface="Century Gothic" panose="020B0502020202020204" pitchFamily="34" charset="0"/>
              </a:rPr>
              <a:t>decreased levels of smoking</a:t>
            </a:r>
            <a:r>
              <a:rPr lang="en-US" dirty="0">
                <a:latin typeface="Century Gothic" panose="020B0502020202020204" pitchFamily="34" charset="0"/>
              </a:rPr>
              <a:t> and </a:t>
            </a:r>
            <a:r>
              <a:rPr lang="en-US" b="1" dirty="0">
                <a:latin typeface="Century Gothic" panose="020B0502020202020204" pitchFamily="34" charset="0"/>
              </a:rPr>
              <a:t>improved control of cardiovascular risk factors</a:t>
            </a:r>
            <a:r>
              <a:rPr lang="en-US" dirty="0">
                <a:latin typeface="Century Gothic" panose="020B0502020202020204" pitchFamily="34" charset="0"/>
              </a:rPr>
              <a:t>.</a:t>
            </a:r>
            <a:endParaRPr lang="en-US" sz="2100" dirty="0">
              <a:latin typeface="Century Gothic" panose="020B0502020202020204"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id="{0B7DD252-AC78-4F1E-96C7-96A87403A091}"/>
              </a:ext>
            </a:extLst>
          </p:cNvPr>
          <p:cNvPicPr>
            <a:picLocks noChangeAspect="1"/>
          </p:cNvPicPr>
          <p:nvPr/>
        </p:nvPicPr>
        <p:blipFill rotWithShape="1">
          <a:blip r:embed="rId4"/>
          <a:srcRect l="26375" t="24801" r="26375" b="30400"/>
          <a:stretch/>
        </p:blipFill>
        <p:spPr>
          <a:xfrm>
            <a:off x="1350730" y="2768213"/>
            <a:ext cx="6345703" cy="3384375"/>
          </a:xfrm>
          <a:prstGeom prst="rect">
            <a:avLst/>
          </a:prstGeom>
        </p:spPr>
      </p:pic>
    </p:spTree>
    <p:extLst>
      <p:ext uri="{BB962C8B-B14F-4D97-AF65-F5344CB8AC3E}">
        <p14:creationId xmlns:p14="http://schemas.microsoft.com/office/powerpoint/2010/main" val="4222316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94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294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295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295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295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295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graphicFrame>
        <p:nvGraphicFramePr>
          <p:cNvPr id="19" name="Group 3">
            <a:extLst>
              <a:ext uri="{FF2B5EF4-FFF2-40B4-BE49-F238E27FC236}">
                <a16:creationId xmlns:a16="http://schemas.microsoft.com/office/drawing/2014/main" id="{76825DF9-436D-43C5-B42C-339E1FECE4A8}"/>
              </a:ext>
            </a:extLst>
          </p:cNvPr>
          <p:cNvGraphicFramePr>
            <a:graphicFrameLocks noGrp="1"/>
          </p:cNvGraphicFramePr>
          <p:nvPr>
            <p:extLst>
              <p:ext uri="{D42A27DB-BD31-4B8C-83A1-F6EECF244321}">
                <p14:modId xmlns:p14="http://schemas.microsoft.com/office/powerpoint/2010/main" val="551244955"/>
              </p:ext>
            </p:extLst>
          </p:nvPr>
        </p:nvGraphicFramePr>
        <p:xfrm>
          <a:off x="251520" y="1988851"/>
          <a:ext cx="8640960" cy="2626650"/>
        </p:xfrm>
        <a:graphic>
          <a:graphicData uri="http://schemas.openxmlformats.org/drawingml/2006/table">
            <a:tbl>
              <a:tblPr/>
              <a:tblGrid>
                <a:gridCol w="6668254">
                  <a:extLst>
                    <a:ext uri="{9D8B030D-6E8A-4147-A177-3AD203B41FA5}">
                      <a16:colId xmlns:a16="http://schemas.microsoft.com/office/drawing/2014/main" val="20000"/>
                    </a:ext>
                  </a:extLst>
                </a:gridCol>
                <a:gridCol w="1972706">
                  <a:extLst>
                    <a:ext uri="{9D8B030D-6E8A-4147-A177-3AD203B41FA5}">
                      <a16:colId xmlns:a16="http://schemas.microsoft.com/office/drawing/2014/main" val="20001"/>
                    </a:ext>
                  </a:extLst>
                </a:gridCol>
              </a:tblGrid>
              <a:tr h="4377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1" i="1" u="none" strike="noStrike" cap="none" normalizeH="0" baseline="0">
                          <a:ln>
                            <a:noFill/>
                          </a:ln>
                          <a:solidFill>
                            <a:schemeClr val="tx1"/>
                          </a:solidFill>
                          <a:effectLst/>
                          <a:latin typeface="Times New Roman" charset="0"/>
                          <a:ea typeface="Times New Roman" charset="0"/>
                          <a:cs typeface="Arial" charset="0"/>
                        </a:rPr>
                        <a:t>Significant Variables in  Multivariate analysis</a:t>
                      </a:r>
                      <a:endParaRPr kumimoji="0" lang="en-GB" sz="1800" b="0" i="0" u="none" strike="noStrike" cap="none" normalizeH="0" baseline="0">
                        <a:ln>
                          <a:noFill/>
                        </a:ln>
                        <a:solidFill>
                          <a:schemeClr val="tx1"/>
                        </a:solidFill>
                        <a:effectLst/>
                        <a:latin typeface="Times New Roman" charset="0"/>
                        <a:ea typeface="Times New Roman" charset="0"/>
                        <a:cs typeface="Arial"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800" b="1" i="1" u="none" strike="noStrike" cap="none" normalizeH="0" baseline="0">
                          <a:ln>
                            <a:noFill/>
                          </a:ln>
                          <a:solidFill>
                            <a:schemeClr val="tx1"/>
                          </a:solidFill>
                          <a:effectLst/>
                          <a:latin typeface="Times New Roman" charset="0"/>
                          <a:ea typeface="Times New Roman" charset="0"/>
                          <a:cs typeface="Arial" charset="0"/>
                        </a:rPr>
                        <a:t>p</a:t>
                      </a:r>
                      <a:endParaRPr kumimoji="0" lang="en-GB" sz="1800" b="0" i="0" u="none" strike="noStrike" cap="none" normalizeH="0" baseline="0">
                        <a:ln>
                          <a:noFill/>
                        </a:ln>
                        <a:solidFill>
                          <a:schemeClr val="tx1"/>
                        </a:solidFill>
                        <a:effectLst/>
                        <a:latin typeface="Times New Roman" charset="0"/>
                        <a:ea typeface="Times New Roman" charset="0"/>
                        <a:cs typeface="Arial" charset="0"/>
                      </a:endParaRPr>
                    </a:p>
                  </a:txBody>
                  <a:tcPr anchor="b"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77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Times New Roman" charset="0"/>
                          <a:ea typeface="ＭＳ Ｐゴシック" charset="0"/>
                          <a:cs typeface="Arial" charset="0"/>
                        </a:rPr>
                        <a:t>Peripheral Vascular Disease</a:t>
                      </a:r>
                      <a:endParaRPr kumimoji="0" lang="it-IT" sz="18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Times New Roman" charset="0"/>
                          <a:ea typeface="ＭＳ Ｐゴシック" charset="0"/>
                          <a:cs typeface="Arial" charset="0"/>
                        </a:rPr>
                        <a:t>&lt;0.001</a:t>
                      </a:r>
                      <a:endParaRPr kumimoji="0" lang="it-IT" sz="1800" b="1" i="0" u="none" strike="noStrike" cap="none" normalizeH="0" baseline="0">
                        <a:ln>
                          <a:noFill/>
                        </a:ln>
                        <a:solidFill>
                          <a:schemeClr val="tx1"/>
                        </a:solidFill>
                        <a:effectLst/>
                        <a:latin typeface="Times New Roman" charset="0"/>
                        <a:ea typeface="ＭＳ Ｐゴシック" charset="0"/>
                        <a:cs typeface="Times New Roman"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4377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Times New Roman" charset="0"/>
                          <a:ea typeface="ＭＳ Ｐゴシック" charset="0"/>
                          <a:cs typeface="Arial" charset="0"/>
                        </a:rPr>
                        <a:t>Intraperitoneal Rupture</a:t>
                      </a:r>
                      <a:endParaRPr kumimoji="0" lang="it-IT" sz="18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Times New Roman" charset="0"/>
                          <a:ea typeface="ＭＳ Ｐゴシック" charset="0"/>
                          <a:cs typeface="Arial" charset="0"/>
                        </a:rPr>
                        <a:t>0.011</a:t>
                      </a:r>
                      <a:endParaRPr kumimoji="0" lang="it-IT" sz="1800" b="1" i="0" u="none" strike="noStrike" cap="none" normalizeH="0" baseline="0">
                        <a:ln>
                          <a:noFill/>
                        </a:ln>
                        <a:solidFill>
                          <a:schemeClr val="tx1"/>
                        </a:solidFill>
                        <a:effectLst/>
                        <a:latin typeface="Times New Roman" charset="0"/>
                        <a:ea typeface="ＭＳ Ｐゴシック" charset="0"/>
                        <a:cs typeface="Times New Roman"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4377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Times New Roman" charset="0"/>
                          <a:ea typeface="ＭＳ Ｐゴシック" charset="0"/>
                          <a:cs typeface="Arial" charset="0"/>
                        </a:rPr>
                        <a:t>Diastholyc blood pressure at admission &lt; 60 mmHg</a:t>
                      </a:r>
                      <a:endParaRPr kumimoji="0" lang="it-IT" sz="18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Times New Roman" charset="0"/>
                          <a:ea typeface="ＭＳ Ｐゴシック" charset="0"/>
                          <a:cs typeface="Arial" charset="0"/>
                        </a:rPr>
                        <a:t>0.039</a:t>
                      </a:r>
                      <a:endParaRPr kumimoji="0" lang="it-IT" sz="1800" b="1" i="0" u="none" strike="noStrike" cap="none" normalizeH="0" baseline="0">
                        <a:ln>
                          <a:noFill/>
                        </a:ln>
                        <a:solidFill>
                          <a:schemeClr val="tx1"/>
                        </a:solidFill>
                        <a:effectLst/>
                        <a:latin typeface="Times New Roman" charset="0"/>
                        <a:ea typeface="ＭＳ Ｐゴシック" charset="0"/>
                        <a:cs typeface="Times New Roman"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4377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Arial" charset="0"/>
                        </a:rPr>
                        <a:t>HCO</a:t>
                      </a:r>
                      <a:r>
                        <a:rPr kumimoji="0" lang="it-IT" sz="1800" b="0" i="0" u="none" strike="noStrike" cap="none" normalizeH="0" baseline="30000">
                          <a:ln>
                            <a:noFill/>
                          </a:ln>
                          <a:solidFill>
                            <a:schemeClr val="tx1"/>
                          </a:solidFill>
                          <a:effectLst/>
                          <a:latin typeface="Times New Roman" charset="0"/>
                          <a:ea typeface="ＭＳ Ｐゴシック" charset="0"/>
                          <a:cs typeface="Arial" charset="0"/>
                        </a:rPr>
                        <a:t>3</a:t>
                      </a:r>
                      <a:r>
                        <a:rPr kumimoji="0" lang="it-IT" sz="1800" b="0" i="0" u="none" strike="noStrike" cap="none" normalizeH="0" baseline="0">
                          <a:ln>
                            <a:noFill/>
                          </a:ln>
                          <a:solidFill>
                            <a:schemeClr val="tx1"/>
                          </a:solidFill>
                          <a:effectLst/>
                          <a:latin typeface="Times New Roman" charset="0"/>
                          <a:ea typeface="ＭＳ Ｐゴシック" charset="0"/>
                          <a:cs typeface="Arial" charset="0"/>
                        </a:rPr>
                        <a:t>- &lt; 21 mmol / L</a:t>
                      </a:r>
                      <a:endParaRPr kumimoji="0" lang="it-IT" sz="18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a:ln>
                            <a:noFill/>
                          </a:ln>
                          <a:solidFill>
                            <a:schemeClr val="tx1"/>
                          </a:solidFill>
                          <a:effectLst/>
                          <a:latin typeface="Times New Roman" charset="0"/>
                          <a:ea typeface="ＭＳ Ｐゴシック" charset="0"/>
                          <a:cs typeface="Arial" charset="0"/>
                        </a:rPr>
                        <a:t>&lt;0.001</a:t>
                      </a:r>
                      <a:endParaRPr kumimoji="0" lang="it-IT" sz="1800" b="1" i="0" u="none" strike="noStrike" cap="none" normalizeH="0" baseline="0">
                        <a:ln>
                          <a:noFill/>
                        </a:ln>
                        <a:solidFill>
                          <a:schemeClr val="tx1"/>
                        </a:solidFill>
                        <a:effectLst/>
                        <a:latin typeface="Times New Roman" charset="0"/>
                        <a:ea typeface="ＭＳ Ｐゴシック" charset="0"/>
                        <a:cs typeface="Times New Roman"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4"/>
                  </a:ext>
                </a:extLst>
              </a:tr>
              <a:tr h="4377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Times New Roman" charset="0"/>
                          <a:ea typeface="ＭＳ Ｐゴシック" charset="0"/>
                          <a:cs typeface="Arial" charset="0"/>
                        </a:rPr>
                        <a:t>Apache II &gt; 18,5</a:t>
                      </a:r>
                      <a:endParaRPr kumimoji="0" lang="it-IT" sz="1800" b="1" i="0" u="none" strike="noStrike" cap="none" normalizeH="0" baseline="0">
                        <a:ln>
                          <a:noFill/>
                        </a:ln>
                        <a:solidFill>
                          <a:schemeClr val="tx1"/>
                        </a:solidFill>
                        <a:effectLst/>
                        <a:latin typeface="Times New Roman"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Times New Roman" charset="0"/>
                          <a:ea typeface="ＭＳ Ｐゴシック" charset="0"/>
                          <a:cs typeface="Arial" charset="0"/>
                        </a:rPr>
                        <a:t>0.025</a:t>
                      </a:r>
                      <a:endParaRPr kumimoji="0" lang="it-IT" sz="1800" b="1" i="0" u="none" strike="noStrike" cap="none" normalizeH="0" baseline="0" dirty="0">
                        <a:ln>
                          <a:noFill/>
                        </a:ln>
                        <a:solidFill>
                          <a:schemeClr val="tx1"/>
                        </a:solidFill>
                        <a:effectLst/>
                        <a:latin typeface="Times New Roman" charset="0"/>
                        <a:ea typeface="ＭＳ Ｐゴシック" charset="0"/>
                        <a:cs typeface="Times New Roman" charset="0"/>
                      </a:endParaRPr>
                    </a:p>
                  </a:txBody>
                  <a:tcPr anchor="ctr" horzOverflow="overflow">
                    <a:lnL w="28575"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7610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704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704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704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7048"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a:latin typeface="Century Gothic" pitchFamily="34" charset="0"/>
            </a:endParaRPr>
          </a:p>
          <a:p>
            <a:pPr marL="217488" indent="-217488"/>
            <a:endParaRPr lang="it-IT" sz="16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ctr">
              <a:lnSpc>
                <a:spcPct val="90000"/>
              </a:lnSpc>
              <a:spcBef>
                <a:spcPts val="963"/>
              </a:spcBef>
              <a:buFont typeface="Arial" charset="0"/>
              <a:buNone/>
            </a:pPr>
            <a:endParaRPr lang="it-IT" sz="3000">
              <a:solidFill>
                <a:srgbClr val="FF0000"/>
              </a:solidFill>
              <a:latin typeface="Century Gothic" pitchFamily="34" charset="0"/>
            </a:endParaRPr>
          </a:p>
          <a:p>
            <a:pPr marL="217488" indent="-217488">
              <a:lnSpc>
                <a:spcPct val="90000"/>
              </a:lnSpc>
              <a:spcBef>
                <a:spcPts val="963"/>
              </a:spcBef>
              <a:buFont typeface="Arial" charset="0"/>
              <a:buNone/>
            </a:pPr>
            <a:endParaRPr lang="it-IT" sz="3000">
              <a:solidFill>
                <a:srgbClr val="FF0000"/>
              </a:solidFill>
              <a:latin typeface="Century Gothic" pitchFamily="34" charset="0"/>
            </a:endParaRPr>
          </a:p>
        </p:txBody>
      </p:sp>
      <p:sp>
        <p:nvSpPr>
          <p:cNvPr id="8704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705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705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705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705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705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7055"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ROTTURA TRAUMATICA DELL’AORTA</a:t>
            </a:r>
          </a:p>
          <a:p>
            <a:pPr marL="217488" indent="-217488">
              <a:lnSpc>
                <a:spcPct val="90000"/>
              </a:lnSpc>
              <a:spcBef>
                <a:spcPts val="963"/>
              </a:spcBef>
              <a:buFont typeface="Arial" charset="0"/>
              <a:buChar char="•"/>
            </a:pPr>
            <a:r>
              <a:rPr lang="it-IT" sz="2100" dirty="0">
                <a:latin typeface="Century Gothic" pitchFamily="34" charset="0"/>
              </a:rPr>
              <a:t>La sede del trauma è nella </a:t>
            </a:r>
          </a:p>
          <a:p>
            <a:pPr marL="217488" indent="-217488">
              <a:lnSpc>
                <a:spcPct val="90000"/>
              </a:lnSpc>
              <a:spcBef>
                <a:spcPts val="963"/>
              </a:spcBef>
              <a:buFont typeface="Arial" charset="0"/>
              <a:buNone/>
            </a:pPr>
            <a:r>
              <a:rPr lang="it-IT" sz="2100" dirty="0">
                <a:latin typeface="Century Gothic" pitchFamily="34" charset="0"/>
              </a:rPr>
              <a:t>maggior parte dei casi l’</a:t>
            </a:r>
            <a:r>
              <a:rPr lang="it-IT" sz="2100" b="1" dirty="0">
                <a:solidFill>
                  <a:srgbClr val="FF0000"/>
                </a:solidFill>
                <a:latin typeface="Century Gothic" pitchFamily="34" charset="0"/>
              </a:rPr>
              <a:t>istmo</a:t>
            </a:r>
            <a:r>
              <a:rPr lang="it-IT" sz="2100" dirty="0">
                <a:latin typeface="Century Gothic" pitchFamily="34" charset="0"/>
              </a:rPr>
              <a:t> </a:t>
            </a:r>
          </a:p>
          <a:p>
            <a:pPr marL="217488" indent="-217488">
              <a:lnSpc>
                <a:spcPct val="90000"/>
              </a:lnSpc>
              <a:spcBef>
                <a:spcPts val="963"/>
              </a:spcBef>
              <a:buFont typeface="Arial" charset="0"/>
              <a:buNone/>
            </a:pPr>
            <a:r>
              <a:rPr lang="it-IT" sz="2100" dirty="0">
                <a:latin typeface="Century Gothic" pitchFamily="34" charset="0"/>
              </a:rPr>
              <a:t>dell’aorta </a:t>
            </a:r>
          </a:p>
          <a:p>
            <a:pPr marL="217488" indent="-217488">
              <a:lnSpc>
                <a:spcPct val="90000"/>
              </a:lnSpc>
              <a:spcBef>
                <a:spcPts val="963"/>
              </a:spcBef>
              <a:buFont typeface="Arial" charset="0"/>
              <a:buNone/>
            </a:pPr>
            <a:endParaRPr lang="it-IT" sz="2100" dirty="0">
              <a:latin typeface="Century Gothic" pitchFamily="34" charset="0"/>
            </a:endParaRPr>
          </a:p>
          <a:p>
            <a:pPr marL="217488" indent="-217488">
              <a:lnSpc>
                <a:spcPct val="90000"/>
              </a:lnSpc>
              <a:spcBef>
                <a:spcPts val="963"/>
              </a:spcBef>
              <a:buFont typeface="Arial" charset="0"/>
              <a:buChar char="•"/>
            </a:pPr>
            <a:r>
              <a:rPr lang="it-IT" sz="2100" dirty="0">
                <a:latin typeface="Century Gothic" pitchFamily="34" charset="0"/>
              </a:rPr>
              <a:t>L’80% dei pazienti con rottura </a:t>
            </a:r>
          </a:p>
          <a:p>
            <a:pPr marL="217488" indent="-217488">
              <a:lnSpc>
                <a:spcPct val="90000"/>
              </a:lnSpc>
              <a:spcBef>
                <a:spcPts val="963"/>
              </a:spcBef>
              <a:buFont typeface="Arial" charset="0"/>
              <a:buNone/>
            </a:pPr>
            <a:r>
              <a:rPr lang="it-IT" sz="2100" dirty="0">
                <a:latin typeface="Century Gothic" pitchFamily="34" charset="0"/>
              </a:rPr>
              <a:t>traumatica dell’aorta decede </a:t>
            </a:r>
          </a:p>
          <a:p>
            <a:pPr marL="217488" indent="-217488">
              <a:lnSpc>
                <a:spcPct val="90000"/>
              </a:lnSpc>
              <a:spcBef>
                <a:spcPts val="963"/>
              </a:spcBef>
              <a:buFont typeface="Arial" charset="0"/>
              <a:buNone/>
            </a:pPr>
            <a:r>
              <a:rPr lang="it-IT" sz="2100" dirty="0">
                <a:latin typeface="Century Gothic" pitchFamily="34" charset="0"/>
              </a:rPr>
              <a:t>sul luogo dell’incidente</a:t>
            </a:r>
          </a:p>
          <a:p>
            <a:pPr marL="217488" indent="-217488">
              <a:lnSpc>
                <a:spcPct val="90000"/>
              </a:lnSpc>
              <a:spcBef>
                <a:spcPts val="963"/>
              </a:spcBef>
              <a:buFont typeface="Arial" charset="0"/>
              <a:buChar char="•"/>
            </a:pPr>
            <a:endParaRPr lang="it-IT" sz="2100" dirty="0">
              <a:latin typeface="Century Gothic" pitchFamily="34" charset="0"/>
            </a:endParaRPr>
          </a:p>
          <a:p>
            <a:pPr marL="217488" indent="-217488">
              <a:lnSpc>
                <a:spcPct val="90000"/>
              </a:lnSpc>
              <a:spcBef>
                <a:spcPts val="963"/>
              </a:spcBef>
              <a:buFont typeface="Arial" charset="0"/>
              <a:buChar char="•"/>
            </a:pPr>
            <a:r>
              <a:rPr lang="it-IT" sz="2100" dirty="0">
                <a:latin typeface="Century Gothic" pitchFamily="34" charset="0"/>
              </a:rPr>
              <a:t>Solo il 20% sopravvive</a:t>
            </a:r>
          </a:p>
          <a:p>
            <a:pPr marL="217488" indent="-217488">
              <a:lnSpc>
                <a:spcPct val="90000"/>
              </a:lnSpc>
              <a:spcBef>
                <a:spcPts val="963"/>
              </a:spcBef>
              <a:buFont typeface="Arial" charset="0"/>
              <a:buNone/>
            </a:pPr>
            <a:endParaRPr lang="en-US" sz="1000" i="1" dirty="0">
              <a:solidFill>
                <a:srgbClr val="000000"/>
              </a:solidFill>
              <a:latin typeface="Century Gothic" pitchFamily="34" charset="0"/>
            </a:endParaRPr>
          </a:p>
          <a:p>
            <a:pPr marL="217488" indent="-217488">
              <a:lnSpc>
                <a:spcPct val="90000"/>
              </a:lnSpc>
              <a:spcBef>
                <a:spcPts val="963"/>
              </a:spcBef>
              <a:buFont typeface="Arial" charset="0"/>
              <a:buNone/>
            </a:pPr>
            <a:r>
              <a:rPr lang="en-US" sz="1000" i="1" dirty="0">
                <a:solidFill>
                  <a:srgbClr val="000000"/>
                </a:solidFill>
                <a:latin typeface="Century Gothic" pitchFamily="34" charset="0"/>
              </a:rPr>
              <a:t>Arthurs ZM, Starnes BW et al. Functional and survival outcomes in traumatic blunt thoracic aortic injuries: An analysis of the National Trauma Databank. J </a:t>
            </a:r>
            <a:r>
              <a:rPr lang="en-US" sz="1000" i="1" dirty="0" err="1">
                <a:solidFill>
                  <a:srgbClr val="000000"/>
                </a:solidFill>
                <a:latin typeface="Century Gothic" pitchFamily="34" charset="0"/>
              </a:rPr>
              <a:t>Vasc</a:t>
            </a:r>
            <a:r>
              <a:rPr lang="en-US" sz="1000" i="1" dirty="0">
                <a:solidFill>
                  <a:srgbClr val="000000"/>
                </a:solidFill>
                <a:latin typeface="Century Gothic" pitchFamily="34" charset="0"/>
              </a:rPr>
              <a:t> Surg. 2009 Apr;49(4):988-94.</a:t>
            </a:r>
          </a:p>
          <a:p>
            <a:pPr marL="217488" indent="-217488"/>
            <a:endParaRPr lang="it-IT" sz="1000" i="1" dirty="0">
              <a:latin typeface="Century Gothic" pitchFamily="34" charset="0"/>
            </a:endParaRPr>
          </a:p>
          <a:p>
            <a:pPr marL="217488" indent="-217488"/>
            <a:endParaRPr lang="it-IT" sz="1600" b="1"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87056" name="Picture 3" descr="Grave incidente stradale">
            <a:hlinkClick r:id="rId4" tooltip="Grave incidente stradale"/>
          </p:cNvPr>
          <p:cNvPicPr>
            <a:picLocks noChangeAspect="1" noChangeArrowheads="1"/>
          </p:cNvPicPr>
          <p:nvPr/>
        </p:nvPicPr>
        <p:blipFill>
          <a:blip r:embed="rId5" cstate="print"/>
          <a:srcRect/>
          <a:stretch>
            <a:fillRect/>
          </a:stretch>
        </p:blipFill>
        <p:spPr bwMode="auto">
          <a:xfrm>
            <a:off x="4806951" y="1896534"/>
            <a:ext cx="4062413" cy="3611033"/>
          </a:xfrm>
          <a:prstGeom prst="rect">
            <a:avLst/>
          </a:prstGeom>
          <a:noFill/>
          <a:ln w="28575">
            <a:solidFill>
              <a:schemeClr val="tx1"/>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a:latin typeface="Century Gothic" pitchFamily="34" charset="0"/>
            </a:endParaRPr>
          </a:p>
          <a:p>
            <a:pPr marL="217488" indent="-217488"/>
            <a:endParaRPr lang="it-IT" sz="16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ctr">
              <a:lnSpc>
                <a:spcPct val="90000"/>
              </a:lnSpc>
              <a:spcBef>
                <a:spcPts val="963"/>
              </a:spcBef>
              <a:buFont typeface="Arial" charset="0"/>
              <a:buNone/>
            </a:pPr>
            <a:endParaRPr lang="it-IT" sz="3000">
              <a:solidFill>
                <a:srgbClr val="FF0000"/>
              </a:solidFill>
              <a:latin typeface="Century Gothic" pitchFamily="34" charset="0"/>
            </a:endParaRPr>
          </a:p>
          <a:p>
            <a:pPr marL="217488" indent="-217488">
              <a:lnSpc>
                <a:spcPct val="90000"/>
              </a:lnSpc>
              <a:spcBef>
                <a:spcPts val="963"/>
              </a:spcBef>
              <a:buFont typeface="Arial" charset="0"/>
              <a:buNone/>
            </a:pPr>
            <a:endParaRPr lang="it-IT" sz="300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ROTTURA TRAUMATICA DELL’AORTA</a:t>
            </a:r>
          </a:p>
          <a:p>
            <a:pPr marL="217488" indent="-217488"/>
            <a:endParaRPr lang="it-IT" sz="2100" dirty="0">
              <a:latin typeface="Century Gothic" pitchFamily="34" charset="0"/>
            </a:endParaRPr>
          </a:p>
          <a:p>
            <a:pPr marL="217488" indent="-217488"/>
            <a:endParaRPr lang="it-IT" sz="1600" b="1"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6AD8C30A-3FCC-455C-B3CF-ABFCFC89264B}"/>
              </a:ext>
            </a:extLst>
          </p:cNvPr>
          <p:cNvPicPr>
            <a:picLocks noChangeAspect="1"/>
          </p:cNvPicPr>
          <p:nvPr/>
        </p:nvPicPr>
        <p:blipFill rotWithShape="1">
          <a:blip r:embed="rId4"/>
          <a:srcRect l="25588" t="19201" r="27163" b="37400"/>
          <a:stretch/>
        </p:blipFill>
        <p:spPr>
          <a:xfrm>
            <a:off x="539552" y="1700808"/>
            <a:ext cx="8019142" cy="4143223"/>
          </a:xfrm>
          <a:prstGeom prst="rect">
            <a:avLst/>
          </a:prstGeom>
        </p:spPr>
      </p:pic>
    </p:spTree>
    <p:extLst>
      <p:ext uri="{BB962C8B-B14F-4D97-AF65-F5344CB8AC3E}">
        <p14:creationId xmlns:p14="http://schemas.microsoft.com/office/powerpoint/2010/main" val="2224440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a:latin typeface="Century Gothic" pitchFamily="34" charset="0"/>
            </a:endParaRPr>
          </a:p>
          <a:p>
            <a:pPr marL="217488" indent="-217488"/>
            <a:endParaRPr lang="it-IT" sz="16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ctr">
              <a:lnSpc>
                <a:spcPct val="90000"/>
              </a:lnSpc>
              <a:spcBef>
                <a:spcPts val="963"/>
              </a:spcBef>
              <a:buFont typeface="Arial" charset="0"/>
              <a:buNone/>
            </a:pPr>
            <a:endParaRPr lang="it-IT" sz="3000">
              <a:solidFill>
                <a:srgbClr val="FF0000"/>
              </a:solidFill>
              <a:latin typeface="Century Gothic" pitchFamily="34" charset="0"/>
            </a:endParaRPr>
          </a:p>
          <a:p>
            <a:pPr marL="217488" indent="-217488">
              <a:lnSpc>
                <a:spcPct val="90000"/>
              </a:lnSpc>
              <a:spcBef>
                <a:spcPts val="963"/>
              </a:spcBef>
              <a:buFont typeface="Arial" charset="0"/>
              <a:buNone/>
            </a:pPr>
            <a:endParaRPr lang="it-IT" sz="300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ROTTURA TRAUMATICA DELL’AORTA</a:t>
            </a:r>
          </a:p>
          <a:p>
            <a:pPr marL="217488" indent="-217488"/>
            <a:endParaRPr lang="it-IT" sz="2100" dirty="0">
              <a:latin typeface="Century Gothic" pitchFamily="34" charset="0"/>
            </a:endParaRPr>
          </a:p>
          <a:p>
            <a:pPr marL="217488" indent="-217488"/>
            <a:endParaRPr lang="it-IT" sz="1600" b="1"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4093C0B2-997D-4148-A651-96AFEA0338CE}"/>
              </a:ext>
            </a:extLst>
          </p:cNvPr>
          <p:cNvPicPr>
            <a:picLocks noChangeAspect="1"/>
          </p:cNvPicPr>
          <p:nvPr/>
        </p:nvPicPr>
        <p:blipFill rotWithShape="1">
          <a:blip r:embed="rId4"/>
          <a:srcRect l="32675" t="36000" r="19288" b="15001"/>
          <a:stretch/>
        </p:blipFill>
        <p:spPr>
          <a:xfrm>
            <a:off x="700694" y="1599671"/>
            <a:ext cx="7831746" cy="4493625"/>
          </a:xfrm>
          <a:prstGeom prst="rect">
            <a:avLst/>
          </a:prstGeom>
        </p:spPr>
      </p:pic>
    </p:spTree>
    <p:extLst>
      <p:ext uri="{BB962C8B-B14F-4D97-AF65-F5344CB8AC3E}">
        <p14:creationId xmlns:p14="http://schemas.microsoft.com/office/powerpoint/2010/main" val="3404689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a:latin typeface="Century Gothic" pitchFamily="34" charset="0"/>
            </a:endParaRPr>
          </a:p>
          <a:p>
            <a:pPr marL="217488" indent="-217488"/>
            <a:endParaRPr lang="it-IT" sz="16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ctr">
              <a:lnSpc>
                <a:spcPct val="90000"/>
              </a:lnSpc>
              <a:spcBef>
                <a:spcPts val="963"/>
              </a:spcBef>
              <a:buFont typeface="Arial" charset="0"/>
              <a:buNone/>
            </a:pPr>
            <a:endParaRPr lang="it-IT" sz="3000">
              <a:solidFill>
                <a:srgbClr val="FF0000"/>
              </a:solidFill>
              <a:latin typeface="Century Gothic" pitchFamily="34" charset="0"/>
            </a:endParaRPr>
          </a:p>
          <a:p>
            <a:pPr marL="217488" indent="-217488">
              <a:lnSpc>
                <a:spcPct val="90000"/>
              </a:lnSpc>
              <a:spcBef>
                <a:spcPts val="963"/>
              </a:spcBef>
              <a:buFont typeface="Arial" charset="0"/>
              <a:buNone/>
            </a:pPr>
            <a:endParaRPr lang="it-IT" sz="300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ROTTURA TRAUMATICA DELL’AORTA</a:t>
            </a:r>
          </a:p>
          <a:p>
            <a:pPr marL="217488" indent="-217488"/>
            <a:endParaRPr lang="it-IT" sz="2100" dirty="0">
              <a:latin typeface="Century Gothic" pitchFamily="34" charset="0"/>
            </a:endParaRPr>
          </a:p>
          <a:p>
            <a:pPr marL="217488" indent="-217488"/>
            <a:endParaRPr lang="it-IT" sz="1600" b="1"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19" name="Picture 4" descr="C:\Documents and Settings\Lepidi\Documenti\Grego\DTA+TAAA\agf rottura istmo.jpg">
            <a:extLst>
              <a:ext uri="{FF2B5EF4-FFF2-40B4-BE49-F238E27FC236}">
                <a16:creationId xmlns:a16="http://schemas.microsoft.com/office/drawing/2014/main" id="{48DE2AB2-4190-4288-9527-88E5DB1B0AFC}"/>
              </a:ext>
            </a:extLst>
          </p:cNvPr>
          <p:cNvPicPr>
            <a:picLocks noChangeAspect="1" noChangeArrowheads="1"/>
          </p:cNvPicPr>
          <p:nvPr/>
        </p:nvPicPr>
        <p:blipFill>
          <a:blip r:embed="rId4" cstate="print"/>
          <a:srcRect/>
          <a:stretch>
            <a:fillRect/>
          </a:stretch>
        </p:blipFill>
        <p:spPr bwMode="auto">
          <a:xfrm>
            <a:off x="282575" y="1556792"/>
            <a:ext cx="4357096" cy="4636368"/>
          </a:xfrm>
          <a:prstGeom prst="rect">
            <a:avLst/>
          </a:prstGeom>
          <a:ln>
            <a:noFill/>
          </a:ln>
          <a:effectLst>
            <a:outerShdw blurRad="292100" dist="139700" dir="2700000" algn="tl" rotWithShape="0">
              <a:srgbClr val="333333">
                <a:alpha val="65000"/>
              </a:srgbClr>
            </a:outerShdw>
          </a:effectLst>
        </p:spPr>
      </p:pic>
      <p:pic>
        <p:nvPicPr>
          <p:cNvPr id="20" name="Picture 5" descr="C:\Documents and Settings\Lepidi\Documenti\Grego\DTA+TAAA\rottura traumatica istmo.jpg">
            <a:extLst>
              <a:ext uri="{FF2B5EF4-FFF2-40B4-BE49-F238E27FC236}">
                <a16:creationId xmlns:a16="http://schemas.microsoft.com/office/drawing/2014/main" id="{A7632F8B-EDFC-4192-9698-4ECE0A1C0240}"/>
              </a:ext>
            </a:extLst>
          </p:cNvPr>
          <p:cNvPicPr>
            <a:picLocks noChangeAspect="1" noChangeArrowheads="1"/>
          </p:cNvPicPr>
          <p:nvPr/>
        </p:nvPicPr>
        <p:blipFill>
          <a:blip r:embed="rId5" cstate="print"/>
          <a:srcRect/>
          <a:stretch>
            <a:fillRect/>
          </a:stretch>
        </p:blipFill>
        <p:spPr bwMode="auto">
          <a:xfrm>
            <a:off x="4801492" y="1556792"/>
            <a:ext cx="4090988" cy="4636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0680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a:latin typeface="Century Gothic" pitchFamily="34" charset="0"/>
            </a:endParaRPr>
          </a:p>
          <a:p>
            <a:pPr marL="217488" indent="-217488"/>
            <a:endParaRPr lang="it-IT" sz="16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ctr">
              <a:lnSpc>
                <a:spcPct val="90000"/>
              </a:lnSpc>
              <a:spcBef>
                <a:spcPts val="963"/>
              </a:spcBef>
              <a:buFont typeface="Arial" charset="0"/>
              <a:buNone/>
            </a:pPr>
            <a:endParaRPr lang="it-IT" sz="3000">
              <a:solidFill>
                <a:srgbClr val="FF0000"/>
              </a:solidFill>
              <a:latin typeface="Century Gothic" pitchFamily="34" charset="0"/>
            </a:endParaRPr>
          </a:p>
          <a:p>
            <a:pPr marL="217488" indent="-217488">
              <a:lnSpc>
                <a:spcPct val="90000"/>
              </a:lnSpc>
              <a:spcBef>
                <a:spcPts val="963"/>
              </a:spcBef>
              <a:buFont typeface="Arial" charset="0"/>
              <a:buNone/>
            </a:pPr>
            <a:endParaRPr lang="it-IT" sz="300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ROTTURA TRAUMATICA DELL’AORTA</a:t>
            </a:r>
          </a:p>
          <a:p>
            <a:pPr marL="217488" indent="-217488"/>
            <a:endParaRPr lang="it-IT" sz="2100" dirty="0">
              <a:latin typeface="Century Gothic" pitchFamily="34" charset="0"/>
            </a:endParaRPr>
          </a:p>
          <a:p>
            <a:pPr marL="217488" indent="-217488"/>
            <a:endParaRPr lang="it-IT" sz="1600" b="1"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138766C5-EAE9-4296-80F8-E56ACA9DA467}"/>
              </a:ext>
            </a:extLst>
          </p:cNvPr>
          <p:cNvPicPr>
            <a:picLocks noChangeAspect="1"/>
          </p:cNvPicPr>
          <p:nvPr/>
        </p:nvPicPr>
        <p:blipFill rotWithShape="1">
          <a:blip r:embed="rId4"/>
          <a:srcRect l="25588" t="58063" r="25588" b="10799"/>
          <a:stretch/>
        </p:blipFill>
        <p:spPr>
          <a:xfrm>
            <a:off x="149797" y="2132856"/>
            <a:ext cx="8832278" cy="3168351"/>
          </a:xfrm>
          <a:prstGeom prst="rect">
            <a:avLst/>
          </a:prstGeom>
        </p:spPr>
      </p:pic>
    </p:spTree>
    <p:extLst>
      <p:ext uri="{BB962C8B-B14F-4D97-AF65-F5344CB8AC3E}">
        <p14:creationId xmlns:p14="http://schemas.microsoft.com/office/powerpoint/2010/main" val="468195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WINDOWS\Desktop\Prof. 2003\Toraco-addominali\baldin\Esami pre-op\AGF1.JPG"/>
          <p:cNvPicPr>
            <a:picLocks noChangeAspect="1" noChangeArrowheads="1"/>
          </p:cNvPicPr>
          <p:nvPr/>
        </p:nvPicPr>
        <p:blipFill>
          <a:blip r:embed="rId2" cstate="print"/>
          <a:srcRect l="10005"/>
          <a:stretch>
            <a:fillRect/>
          </a:stretch>
        </p:blipFill>
        <p:spPr bwMode="auto">
          <a:xfrm>
            <a:off x="251520" y="2492896"/>
            <a:ext cx="2913063" cy="4027487"/>
          </a:xfrm>
          <a:prstGeom prst="rect">
            <a:avLst/>
          </a:prstGeom>
          <a:noFill/>
          <a:ln w="9525">
            <a:noFill/>
            <a:miter lim="800000"/>
            <a:headEnd/>
            <a:tailEnd/>
          </a:ln>
        </p:spPr>
      </p:pic>
      <p:pic>
        <p:nvPicPr>
          <p:cNvPr id="64516" name="Picture 4" descr="C:\WINDOWS\Desktop\Prof. 2003\Toraco-addominali\baldin\Esami pre-op\TAC1.JPG"/>
          <p:cNvPicPr>
            <a:picLocks noChangeAspect="1" noChangeArrowheads="1"/>
          </p:cNvPicPr>
          <p:nvPr/>
        </p:nvPicPr>
        <p:blipFill>
          <a:blip r:embed="rId3" cstate="print"/>
          <a:srcRect/>
          <a:stretch>
            <a:fillRect/>
          </a:stretch>
        </p:blipFill>
        <p:spPr bwMode="auto">
          <a:xfrm>
            <a:off x="3419475" y="1988840"/>
            <a:ext cx="5724525" cy="2546350"/>
          </a:xfrm>
          <a:prstGeom prst="rect">
            <a:avLst/>
          </a:prstGeom>
          <a:noFill/>
          <a:ln w="9525">
            <a:noFill/>
            <a:miter lim="800000"/>
            <a:headEnd/>
            <a:tailEnd/>
          </a:ln>
        </p:spPr>
      </p:pic>
      <p:grpSp>
        <p:nvGrpSpPr>
          <p:cNvPr id="2" name="Group 5"/>
          <p:cNvGrpSpPr>
            <a:grpSpLocks/>
          </p:cNvGrpSpPr>
          <p:nvPr/>
        </p:nvGrpSpPr>
        <p:grpSpPr bwMode="auto">
          <a:xfrm>
            <a:off x="609600" y="2895600"/>
            <a:ext cx="3048000" cy="76200"/>
            <a:chOff x="432" y="1632"/>
            <a:chExt cx="1920" cy="48"/>
          </a:xfrm>
        </p:grpSpPr>
        <p:sp>
          <p:nvSpPr>
            <p:cNvPr id="13327" name="Line 6"/>
            <p:cNvSpPr>
              <a:spLocks noChangeShapeType="1"/>
            </p:cNvSpPr>
            <p:nvPr/>
          </p:nvSpPr>
          <p:spPr bwMode="auto">
            <a:xfrm>
              <a:off x="432" y="1680"/>
              <a:ext cx="1104" cy="0"/>
            </a:xfrm>
            <a:prstGeom prst="line">
              <a:avLst/>
            </a:prstGeom>
            <a:noFill/>
            <a:ln w="19050" cap="rnd">
              <a:solidFill>
                <a:srgbClr val="FFFF00"/>
              </a:solidFill>
              <a:prstDash val="sysDot"/>
              <a:round/>
              <a:headEnd/>
              <a:tailEnd/>
            </a:ln>
            <a:effectLst/>
          </p:spPr>
          <p:txBody>
            <a:bodyPr/>
            <a:lstStyle/>
            <a:p>
              <a:endParaRPr lang="it-IT"/>
            </a:p>
          </p:txBody>
        </p:sp>
        <p:sp>
          <p:nvSpPr>
            <p:cNvPr id="13328" name="Line 7"/>
            <p:cNvSpPr>
              <a:spLocks noChangeShapeType="1"/>
            </p:cNvSpPr>
            <p:nvPr/>
          </p:nvSpPr>
          <p:spPr bwMode="auto">
            <a:xfrm flipV="1">
              <a:off x="1536" y="1632"/>
              <a:ext cx="816" cy="48"/>
            </a:xfrm>
            <a:prstGeom prst="line">
              <a:avLst/>
            </a:prstGeom>
            <a:noFill/>
            <a:ln w="19050" cap="rnd">
              <a:solidFill>
                <a:srgbClr val="FFFF00"/>
              </a:solidFill>
              <a:prstDash val="sysDot"/>
              <a:round/>
              <a:headEnd/>
              <a:tailEnd type="triangle" w="med" len="med"/>
            </a:ln>
            <a:effectLst/>
          </p:spPr>
          <p:txBody>
            <a:bodyPr/>
            <a:lstStyle/>
            <a:p>
              <a:endParaRPr lang="it-IT"/>
            </a:p>
          </p:txBody>
        </p:sp>
      </p:grpSp>
      <p:pic>
        <p:nvPicPr>
          <p:cNvPr id="64520" name="Picture 8" descr="C:\WINDOWS\Desktop\Prof. 2003\Toraco-addominali\baldin\Esami pre-op\TAC3.JPG"/>
          <p:cNvPicPr>
            <a:picLocks noChangeAspect="1" noChangeArrowheads="1"/>
          </p:cNvPicPr>
          <p:nvPr/>
        </p:nvPicPr>
        <p:blipFill>
          <a:blip r:embed="rId4" cstate="print"/>
          <a:srcRect/>
          <a:stretch>
            <a:fillRect/>
          </a:stretch>
        </p:blipFill>
        <p:spPr bwMode="auto">
          <a:xfrm>
            <a:off x="3581400" y="3184525"/>
            <a:ext cx="5410200" cy="2149475"/>
          </a:xfrm>
          <a:prstGeom prst="rect">
            <a:avLst/>
          </a:prstGeom>
          <a:noFill/>
          <a:ln w="9525">
            <a:noFill/>
            <a:miter lim="800000"/>
            <a:headEnd/>
            <a:tailEnd/>
          </a:ln>
        </p:spPr>
      </p:pic>
      <p:grpSp>
        <p:nvGrpSpPr>
          <p:cNvPr id="3" name="Group 9"/>
          <p:cNvGrpSpPr>
            <a:grpSpLocks/>
          </p:cNvGrpSpPr>
          <p:nvPr/>
        </p:nvGrpSpPr>
        <p:grpSpPr bwMode="auto">
          <a:xfrm>
            <a:off x="533400" y="3490913"/>
            <a:ext cx="3352800" cy="623887"/>
            <a:chOff x="384" y="2007"/>
            <a:chExt cx="2112" cy="393"/>
          </a:xfrm>
        </p:grpSpPr>
        <p:sp>
          <p:nvSpPr>
            <p:cNvPr id="13325" name="Line 10"/>
            <p:cNvSpPr>
              <a:spLocks noChangeShapeType="1"/>
            </p:cNvSpPr>
            <p:nvPr/>
          </p:nvSpPr>
          <p:spPr bwMode="auto">
            <a:xfrm>
              <a:off x="384" y="2016"/>
              <a:ext cx="1296" cy="0"/>
            </a:xfrm>
            <a:prstGeom prst="line">
              <a:avLst/>
            </a:prstGeom>
            <a:noFill/>
            <a:ln w="19050" cap="rnd">
              <a:solidFill>
                <a:srgbClr val="FFFF00"/>
              </a:solidFill>
              <a:prstDash val="sysDot"/>
              <a:round/>
              <a:headEnd/>
              <a:tailEnd/>
            </a:ln>
            <a:effectLst/>
          </p:spPr>
          <p:txBody>
            <a:bodyPr/>
            <a:lstStyle/>
            <a:p>
              <a:endParaRPr lang="it-IT"/>
            </a:p>
          </p:txBody>
        </p:sp>
        <p:sp>
          <p:nvSpPr>
            <p:cNvPr id="13326" name="Line 11"/>
            <p:cNvSpPr>
              <a:spLocks noChangeShapeType="1"/>
            </p:cNvSpPr>
            <p:nvPr/>
          </p:nvSpPr>
          <p:spPr bwMode="auto">
            <a:xfrm>
              <a:off x="1632" y="2007"/>
              <a:ext cx="864" cy="393"/>
            </a:xfrm>
            <a:prstGeom prst="line">
              <a:avLst/>
            </a:prstGeom>
            <a:noFill/>
            <a:ln w="19050" cap="rnd">
              <a:solidFill>
                <a:srgbClr val="FFFF00"/>
              </a:solidFill>
              <a:prstDash val="sysDot"/>
              <a:round/>
              <a:headEnd/>
              <a:tailEnd type="triangle" w="med" len="med"/>
            </a:ln>
            <a:effectLst/>
          </p:spPr>
          <p:txBody>
            <a:bodyPr/>
            <a:lstStyle/>
            <a:p>
              <a:endParaRPr lang="it-IT"/>
            </a:p>
          </p:txBody>
        </p:sp>
      </p:grpSp>
      <p:pic>
        <p:nvPicPr>
          <p:cNvPr id="64524" name="Picture 12" descr="C:\WINDOWS\Desktop\Prof. 2003\Toraco-addominali\baldin\Esami pre-op\TAC4.JPG"/>
          <p:cNvPicPr>
            <a:picLocks noChangeAspect="1" noChangeArrowheads="1"/>
          </p:cNvPicPr>
          <p:nvPr/>
        </p:nvPicPr>
        <p:blipFill>
          <a:blip r:embed="rId5" cstate="print"/>
          <a:srcRect r="33157"/>
          <a:stretch>
            <a:fillRect/>
          </a:stretch>
        </p:blipFill>
        <p:spPr bwMode="auto">
          <a:xfrm>
            <a:off x="3707904" y="4293096"/>
            <a:ext cx="5133975" cy="2165350"/>
          </a:xfrm>
          <a:prstGeom prst="rect">
            <a:avLst/>
          </a:prstGeom>
          <a:noFill/>
          <a:ln w="9525">
            <a:noFill/>
            <a:miter lim="800000"/>
            <a:headEnd/>
            <a:tailEnd/>
          </a:ln>
        </p:spPr>
      </p:pic>
      <p:grpSp>
        <p:nvGrpSpPr>
          <p:cNvPr id="4" name="Group 13"/>
          <p:cNvGrpSpPr>
            <a:grpSpLocks/>
          </p:cNvGrpSpPr>
          <p:nvPr/>
        </p:nvGrpSpPr>
        <p:grpSpPr bwMode="auto">
          <a:xfrm>
            <a:off x="547688" y="4038600"/>
            <a:ext cx="3338512" cy="1412875"/>
            <a:chOff x="393" y="2352"/>
            <a:chExt cx="2103" cy="890"/>
          </a:xfrm>
        </p:grpSpPr>
        <p:sp>
          <p:nvSpPr>
            <p:cNvPr id="13323" name="Line 14"/>
            <p:cNvSpPr>
              <a:spLocks noChangeShapeType="1"/>
            </p:cNvSpPr>
            <p:nvPr/>
          </p:nvSpPr>
          <p:spPr bwMode="auto">
            <a:xfrm>
              <a:off x="393" y="2352"/>
              <a:ext cx="1296" cy="0"/>
            </a:xfrm>
            <a:prstGeom prst="line">
              <a:avLst/>
            </a:prstGeom>
            <a:noFill/>
            <a:ln w="19050" cap="rnd">
              <a:solidFill>
                <a:srgbClr val="FFFF00"/>
              </a:solidFill>
              <a:prstDash val="sysDot"/>
              <a:round/>
              <a:headEnd/>
              <a:tailEnd/>
            </a:ln>
            <a:effectLst/>
          </p:spPr>
          <p:txBody>
            <a:bodyPr/>
            <a:lstStyle/>
            <a:p>
              <a:endParaRPr lang="it-IT"/>
            </a:p>
          </p:txBody>
        </p:sp>
        <p:sp>
          <p:nvSpPr>
            <p:cNvPr id="13324" name="Line 15"/>
            <p:cNvSpPr>
              <a:spLocks noChangeShapeType="1"/>
            </p:cNvSpPr>
            <p:nvPr/>
          </p:nvSpPr>
          <p:spPr bwMode="auto">
            <a:xfrm>
              <a:off x="1728" y="2369"/>
              <a:ext cx="768" cy="873"/>
            </a:xfrm>
            <a:prstGeom prst="line">
              <a:avLst/>
            </a:prstGeom>
            <a:noFill/>
            <a:ln w="19050" cap="rnd">
              <a:solidFill>
                <a:srgbClr val="FFFF00"/>
              </a:solidFill>
              <a:prstDash val="sysDot"/>
              <a:round/>
              <a:headEnd/>
              <a:tailEnd type="triangle" w="med" len="med"/>
            </a:ln>
            <a:effectLst/>
          </p:spPr>
          <p:txBody>
            <a:bodyPr/>
            <a:lstStyle/>
            <a:p>
              <a:endParaRPr lang="it-IT"/>
            </a:p>
          </p:txBody>
        </p:sp>
      </p:grpSp>
      <p:sp>
        <p:nvSpPr>
          <p:cNvPr id="13321" name="Text Box 16"/>
          <p:cNvSpPr txBox="1">
            <a:spLocks noChangeArrowheads="1"/>
          </p:cNvSpPr>
          <p:nvPr/>
        </p:nvSpPr>
        <p:spPr bwMode="auto">
          <a:xfrm>
            <a:off x="179512" y="1340768"/>
            <a:ext cx="10297144" cy="584775"/>
          </a:xfrm>
          <a:prstGeom prst="rect">
            <a:avLst/>
          </a:prstGeom>
          <a:noFill/>
          <a:ln w="9525">
            <a:noFill/>
            <a:miter lim="800000"/>
            <a:headEnd/>
            <a:tailEnd/>
          </a:ln>
          <a:effectLst/>
        </p:spPr>
        <p:txBody>
          <a:bodyPr wrap="square">
            <a:spAutoFit/>
          </a:bodyPr>
          <a:lstStyle/>
          <a:p>
            <a:r>
              <a:rPr lang="it-IT" sz="3200" dirty="0">
                <a:latin typeface="Century Gothic" panose="020B0502020202020204" pitchFamily="34" charset="0"/>
              </a:rPr>
              <a:t>CASO</a:t>
            </a:r>
            <a:r>
              <a:rPr lang="it-IT" sz="3200" b="1" dirty="0">
                <a:latin typeface="Century Gothic" panose="020B0502020202020204" pitchFamily="34" charset="0"/>
              </a:rPr>
              <a:t> </a:t>
            </a:r>
            <a:r>
              <a:rPr lang="it-IT" sz="3200" dirty="0">
                <a:latin typeface="Century Gothic" panose="020B0502020202020204" pitchFamily="34" charset="0"/>
              </a:rPr>
              <a:t>CLINICO</a:t>
            </a:r>
          </a:p>
        </p:txBody>
      </p:sp>
      <p:pic>
        <p:nvPicPr>
          <p:cNvPr id="17" name="Picture 2" descr="Risultato immagini per asugi">
            <a:extLst>
              <a:ext uri="{FF2B5EF4-FFF2-40B4-BE49-F238E27FC236}">
                <a16:creationId xmlns:a16="http://schemas.microsoft.com/office/drawing/2014/main" id="{1DEF9208-EA44-4CC7-99B8-D87E47FE0989}"/>
              </a:ext>
            </a:extLst>
          </p:cNvPr>
          <p:cNvPicPr>
            <a:picLocks noChangeAspect="1" noChangeArrowheads="1"/>
          </p:cNvPicPr>
          <p:nvPr/>
        </p:nvPicPr>
        <p:blipFill>
          <a:blip r:embed="rId6" cstate="print"/>
          <a:srcRect/>
          <a:stretch>
            <a:fillRect/>
          </a:stretch>
        </p:blipFill>
        <p:spPr bwMode="auto">
          <a:xfrm>
            <a:off x="295276" y="146051"/>
            <a:ext cx="836613" cy="465667"/>
          </a:xfrm>
          <a:prstGeom prst="rect">
            <a:avLst/>
          </a:prstGeom>
          <a:noFill/>
          <a:ln w="9525">
            <a:noFill/>
            <a:miter lim="800000"/>
            <a:headEnd/>
            <a:tailEnd/>
          </a:ln>
        </p:spPr>
      </p:pic>
      <p:cxnSp>
        <p:nvCxnSpPr>
          <p:cNvPr id="18" name="Connettore 1 17">
            <a:extLst>
              <a:ext uri="{FF2B5EF4-FFF2-40B4-BE49-F238E27FC236}">
                <a16:creationId xmlns:a16="http://schemas.microsoft.com/office/drawing/2014/main" id="{28A610C1-B25E-44C1-B98A-5FB07186066E}"/>
              </a:ext>
            </a:extLst>
          </p:cNvPr>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 name="Picture 2">
            <a:extLst>
              <a:ext uri="{FF2B5EF4-FFF2-40B4-BE49-F238E27FC236}">
                <a16:creationId xmlns:a16="http://schemas.microsoft.com/office/drawing/2014/main" id="{2B6781C3-69A8-4F4B-BF1D-0AB0444F7311}"/>
              </a:ext>
            </a:extLst>
          </p:cNvPr>
          <p:cNvPicPr>
            <a:picLocks noChangeAspect="1" noChangeArrowheads="1"/>
          </p:cNvPicPr>
          <p:nvPr/>
        </p:nvPicPr>
        <p:blipFill>
          <a:blip r:embed="rId7" cstate="print"/>
          <a:srcRect/>
          <a:stretch>
            <a:fillRect/>
          </a:stretch>
        </p:blipFill>
        <p:spPr bwMode="auto">
          <a:xfrm>
            <a:off x="8458201" y="135467"/>
            <a:ext cx="358775" cy="480484"/>
          </a:xfrm>
          <a:prstGeom prst="rect">
            <a:avLst/>
          </a:prstGeom>
          <a:noFill/>
          <a:ln w="9525">
            <a:noFill/>
            <a:miter lim="800000"/>
            <a:headEnd/>
            <a:tailEnd/>
          </a:ln>
        </p:spPr>
      </p:pic>
      <p:sp>
        <p:nvSpPr>
          <p:cNvPr id="20" name="CasellaDiTesto 11">
            <a:extLst>
              <a:ext uri="{FF2B5EF4-FFF2-40B4-BE49-F238E27FC236}">
                <a16:creationId xmlns:a16="http://schemas.microsoft.com/office/drawing/2014/main" id="{A4135842-A2A3-4409-A238-10728F07BE83}"/>
              </a:ext>
            </a:extLst>
          </p:cNvPr>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additive="base">
                                        <p:cTn id="13" dur="500" fill="hold"/>
                                        <p:tgtEl>
                                          <p:spTgt spid="64516"/>
                                        </p:tgtEl>
                                        <p:attrNameLst>
                                          <p:attrName>ppt_x</p:attrName>
                                        </p:attrNameLst>
                                      </p:cBhvr>
                                      <p:tavLst>
                                        <p:tav tm="0">
                                          <p:val>
                                            <p:strVal val="1+#ppt_w/2"/>
                                          </p:val>
                                        </p:tav>
                                        <p:tav tm="100000">
                                          <p:val>
                                            <p:strVal val="#ppt_x"/>
                                          </p:val>
                                        </p:tav>
                                      </p:tavLst>
                                    </p:anim>
                                    <p:anim calcmode="lin" valueType="num">
                                      <p:cBhvr additive="base">
                                        <p:cTn id="14" dur="500" fill="hold"/>
                                        <p:tgtEl>
                                          <p:spTgt spid="645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64520"/>
                                        </p:tgtEl>
                                        <p:attrNameLst>
                                          <p:attrName>style.visibility</p:attrName>
                                        </p:attrNameLst>
                                      </p:cBhvr>
                                      <p:to>
                                        <p:strVal val="visible"/>
                                      </p:to>
                                    </p:set>
                                    <p:anim calcmode="lin" valueType="num">
                                      <p:cBhvr additive="base">
                                        <p:cTn id="25" dur="500" fill="hold"/>
                                        <p:tgtEl>
                                          <p:spTgt spid="64520"/>
                                        </p:tgtEl>
                                        <p:attrNameLst>
                                          <p:attrName>ppt_x</p:attrName>
                                        </p:attrNameLst>
                                      </p:cBhvr>
                                      <p:tavLst>
                                        <p:tav tm="0">
                                          <p:val>
                                            <p:strVal val="1+#ppt_w/2"/>
                                          </p:val>
                                        </p:tav>
                                        <p:tav tm="100000">
                                          <p:val>
                                            <p:strVal val="#ppt_x"/>
                                          </p:val>
                                        </p:tav>
                                      </p:tavLst>
                                    </p:anim>
                                    <p:anim calcmode="lin" valueType="num">
                                      <p:cBhvr additive="base">
                                        <p:cTn id="26" dur="500" fill="hold"/>
                                        <p:tgtEl>
                                          <p:spTgt spid="6452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nodeType="clickEffect">
                                  <p:stCondLst>
                                    <p:cond delay="0"/>
                                  </p:stCondLst>
                                  <p:childTnLst>
                                    <p:set>
                                      <p:cBhvr>
                                        <p:cTn id="36" dur="1" fill="hold">
                                          <p:stCondLst>
                                            <p:cond delay="0"/>
                                          </p:stCondLst>
                                        </p:cTn>
                                        <p:tgtEl>
                                          <p:spTgt spid="64524"/>
                                        </p:tgtEl>
                                        <p:attrNameLst>
                                          <p:attrName>style.visibility</p:attrName>
                                        </p:attrNameLst>
                                      </p:cBhvr>
                                      <p:to>
                                        <p:strVal val="visible"/>
                                      </p:to>
                                    </p:set>
                                    <p:anim calcmode="lin" valueType="num">
                                      <p:cBhvr additive="base">
                                        <p:cTn id="37" dur="500" fill="hold"/>
                                        <p:tgtEl>
                                          <p:spTgt spid="64524"/>
                                        </p:tgtEl>
                                        <p:attrNameLst>
                                          <p:attrName>ppt_x</p:attrName>
                                        </p:attrNameLst>
                                      </p:cBhvr>
                                      <p:tavLst>
                                        <p:tav tm="0">
                                          <p:val>
                                            <p:strVal val="1+#ppt_w/2"/>
                                          </p:val>
                                        </p:tav>
                                        <p:tav tm="100000">
                                          <p:val>
                                            <p:strVal val="#ppt_x"/>
                                          </p:val>
                                        </p:tav>
                                      </p:tavLst>
                                    </p:anim>
                                    <p:anim calcmode="lin" valueType="num">
                                      <p:cBhvr additive="base">
                                        <p:cTn id="38" dur="500" fill="hold"/>
                                        <p:tgtEl>
                                          <p:spTgt spid="645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a:latin typeface="Century Gothic" pitchFamily="34" charset="0"/>
            </a:endParaRPr>
          </a:p>
          <a:p>
            <a:pPr marL="217488" indent="-217488"/>
            <a:endParaRPr lang="it-IT" sz="16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ctr">
              <a:lnSpc>
                <a:spcPct val="90000"/>
              </a:lnSpc>
              <a:spcBef>
                <a:spcPts val="963"/>
              </a:spcBef>
              <a:buFont typeface="Arial" charset="0"/>
              <a:buNone/>
            </a:pPr>
            <a:endParaRPr lang="it-IT" sz="3000">
              <a:solidFill>
                <a:srgbClr val="FF0000"/>
              </a:solidFill>
              <a:latin typeface="Century Gothic" pitchFamily="34" charset="0"/>
            </a:endParaRPr>
          </a:p>
          <a:p>
            <a:pPr marL="217488" indent="-217488">
              <a:lnSpc>
                <a:spcPct val="90000"/>
              </a:lnSpc>
              <a:spcBef>
                <a:spcPts val="963"/>
              </a:spcBef>
              <a:buFont typeface="Arial" charset="0"/>
              <a:buNone/>
            </a:pPr>
            <a:endParaRPr lang="it-IT" sz="300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APPROCCIO ENDOVASCOLARE</a:t>
            </a:r>
          </a:p>
          <a:p>
            <a:pPr marL="217488" indent="-217488"/>
            <a:endParaRPr lang="it-IT" sz="2100" dirty="0">
              <a:latin typeface="Century Gothic" pitchFamily="34" charset="0"/>
            </a:endParaRPr>
          </a:p>
          <a:p>
            <a:pPr marL="217488" indent="-217488"/>
            <a:r>
              <a:rPr lang="it-IT" sz="2000" dirty="0">
                <a:latin typeface="Century Gothic" pitchFamily="34" charset="0"/>
              </a:rPr>
              <a:t>Paziente con BTAI (</a:t>
            </a:r>
            <a:r>
              <a:rPr lang="it-IT" sz="2000" i="1" dirty="0" err="1">
                <a:latin typeface="Century Gothic" pitchFamily="34" charset="0"/>
              </a:rPr>
              <a:t>blunt</a:t>
            </a:r>
            <a:r>
              <a:rPr lang="it-IT" sz="2000" i="1" dirty="0">
                <a:latin typeface="Century Gothic" pitchFamily="34" charset="0"/>
              </a:rPr>
              <a:t> </a:t>
            </a:r>
            <a:r>
              <a:rPr lang="it-IT" sz="2000" i="1" dirty="0" err="1">
                <a:latin typeface="Century Gothic" pitchFamily="34" charset="0"/>
              </a:rPr>
              <a:t>thoracic</a:t>
            </a:r>
            <a:r>
              <a:rPr lang="it-IT" sz="2000" i="1" dirty="0">
                <a:latin typeface="Century Gothic" pitchFamily="34" charset="0"/>
              </a:rPr>
              <a:t> </a:t>
            </a:r>
            <a:r>
              <a:rPr lang="it-IT" sz="2000" i="1" dirty="0" err="1">
                <a:latin typeface="Century Gothic" pitchFamily="34" charset="0"/>
              </a:rPr>
              <a:t>aortic</a:t>
            </a:r>
            <a:r>
              <a:rPr lang="it-IT" sz="2000" i="1" dirty="0">
                <a:latin typeface="Century Gothic" pitchFamily="34" charset="0"/>
              </a:rPr>
              <a:t> </a:t>
            </a:r>
            <a:r>
              <a:rPr lang="it-IT" sz="2000" i="1" dirty="0" err="1">
                <a:latin typeface="Century Gothic" pitchFamily="34" charset="0"/>
              </a:rPr>
              <a:t>injury</a:t>
            </a:r>
            <a:r>
              <a:rPr lang="it-IT" sz="2000" i="1" dirty="0">
                <a:latin typeface="Century Gothic" pitchFamily="34" charset="0"/>
              </a:rPr>
              <a:t>)</a:t>
            </a:r>
            <a:r>
              <a:rPr lang="it-IT" sz="2000" b="1" i="1" dirty="0">
                <a:latin typeface="Century Gothic" pitchFamily="34" charset="0"/>
              </a:rPr>
              <a:t> </a:t>
            </a:r>
            <a:r>
              <a:rPr lang="it-IT" sz="2000" dirty="0">
                <a:latin typeface="Century Gothic" pitchFamily="34" charset="0"/>
              </a:rPr>
              <a:t>di grado III</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38EF8862-A275-4AF6-BE6B-D8ED85945BDC}"/>
              </a:ext>
            </a:extLst>
          </p:cNvPr>
          <p:cNvPicPr>
            <a:picLocks noChangeAspect="1"/>
          </p:cNvPicPr>
          <p:nvPr/>
        </p:nvPicPr>
        <p:blipFill rotWithShape="1">
          <a:blip r:embed="rId4"/>
          <a:srcRect l="26375" t="29000" r="25587" b="33200"/>
          <a:stretch/>
        </p:blipFill>
        <p:spPr>
          <a:xfrm>
            <a:off x="197742" y="2140925"/>
            <a:ext cx="8766746" cy="3880363"/>
          </a:xfrm>
          <a:prstGeom prst="rect">
            <a:avLst/>
          </a:prstGeom>
        </p:spPr>
      </p:pic>
    </p:spTree>
    <p:extLst>
      <p:ext uri="{BB962C8B-B14F-4D97-AF65-F5344CB8AC3E}">
        <p14:creationId xmlns:p14="http://schemas.microsoft.com/office/powerpoint/2010/main" val="1242362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9B7CAF8-4F51-4E6B-8134-623A6BB58D19}"/>
              </a:ext>
            </a:extLst>
          </p:cNvPr>
          <p:cNvPicPr>
            <a:picLocks noChangeAspect="1"/>
          </p:cNvPicPr>
          <p:nvPr/>
        </p:nvPicPr>
        <p:blipFill rotWithShape="1">
          <a:blip r:embed="rId2"/>
          <a:srcRect l="26375" t="31800" r="26375" b="23400"/>
          <a:stretch/>
        </p:blipFill>
        <p:spPr>
          <a:xfrm>
            <a:off x="2283814" y="3771141"/>
            <a:ext cx="4592442" cy="2449302"/>
          </a:xfrm>
          <a:prstGeom prst="rect">
            <a:avLst/>
          </a:prstGeom>
        </p:spPr>
      </p:pic>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3"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4"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a:latin typeface="Century Gothic" pitchFamily="34" charset="0"/>
            </a:endParaRPr>
          </a:p>
          <a:p>
            <a:pPr marL="217488" indent="-217488"/>
            <a:endParaRPr lang="it-IT" sz="16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just">
              <a:lnSpc>
                <a:spcPct val="90000"/>
              </a:lnSpc>
              <a:spcBef>
                <a:spcPts val="963"/>
              </a:spcBef>
              <a:buFont typeface="Arial" charset="0"/>
              <a:buChar char="•"/>
            </a:pPr>
            <a:endParaRPr lang="en-US" sz="2100">
              <a:latin typeface="Century Gothic" pitchFamily="34" charset="0"/>
            </a:endParaRPr>
          </a:p>
          <a:p>
            <a:pPr marL="217488" indent="-217488" algn="ctr">
              <a:lnSpc>
                <a:spcPct val="90000"/>
              </a:lnSpc>
              <a:spcBef>
                <a:spcPts val="963"/>
              </a:spcBef>
              <a:buFont typeface="Arial" charset="0"/>
              <a:buNone/>
            </a:pPr>
            <a:endParaRPr lang="it-IT" sz="3000">
              <a:solidFill>
                <a:srgbClr val="FF0000"/>
              </a:solidFill>
              <a:latin typeface="Century Gothic" pitchFamily="34" charset="0"/>
            </a:endParaRPr>
          </a:p>
          <a:p>
            <a:pPr marL="217488" indent="-217488">
              <a:lnSpc>
                <a:spcPct val="90000"/>
              </a:lnSpc>
              <a:spcBef>
                <a:spcPts val="963"/>
              </a:spcBef>
              <a:buFont typeface="Arial" charset="0"/>
              <a:buNone/>
            </a:pPr>
            <a:endParaRPr lang="it-IT" sz="300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APPROCCIO OPEN</a:t>
            </a:r>
          </a:p>
          <a:p>
            <a:pPr marL="285750" indent="-285750" algn="just">
              <a:lnSpc>
                <a:spcPct val="90000"/>
              </a:lnSpc>
              <a:spcBef>
                <a:spcPts val="963"/>
              </a:spcBef>
              <a:buFont typeface="Arial" panose="020B0604020202020204" pitchFamily="34" charset="0"/>
              <a:buChar char="•"/>
            </a:pPr>
            <a:r>
              <a:rPr lang="en-US" b="1" dirty="0" err="1">
                <a:latin typeface="Century Gothic" pitchFamily="34" charset="0"/>
              </a:rPr>
              <a:t>Paziente</a:t>
            </a:r>
            <a:r>
              <a:rPr lang="en-US" b="1" dirty="0">
                <a:latin typeface="Century Gothic" pitchFamily="34" charset="0"/>
              </a:rPr>
              <a:t> con </a:t>
            </a:r>
            <a:r>
              <a:rPr lang="en-US" b="1" dirty="0" err="1">
                <a:latin typeface="Century Gothic" pitchFamily="34" charset="0"/>
              </a:rPr>
              <a:t>lesione</a:t>
            </a:r>
            <a:r>
              <a:rPr lang="en-US" b="1" dirty="0">
                <a:latin typeface="Century Gothic" pitchFamily="34" charset="0"/>
              </a:rPr>
              <a:t> </a:t>
            </a:r>
            <a:r>
              <a:rPr lang="en-US" b="1" dirty="0" err="1">
                <a:latin typeface="Century Gothic" pitchFamily="34" charset="0"/>
              </a:rPr>
              <a:t>istmica</a:t>
            </a:r>
            <a:r>
              <a:rPr lang="en-US" dirty="0">
                <a:latin typeface="Century Gothic" pitchFamily="34" charset="0"/>
              </a:rPr>
              <a:t>: </a:t>
            </a:r>
            <a:r>
              <a:rPr lang="en-US" dirty="0" err="1">
                <a:latin typeface="Century Gothic" pitchFamily="34" charset="0"/>
              </a:rPr>
              <a:t>toracotomia</a:t>
            </a:r>
            <a:r>
              <a:rPr lang="en-US" dirty="0">
                <a:latin typeface="Century Gothic" pitchFamily="34" charset="0"/>
              </a:rPr>
              <a:t> sinistra </a:t>
            </a:r>
            <a:r>
              <a:rPr lang="en-US" dirty="0" err="1">
                <a:latin typeface="Century Gothic" pitchFamily="34" charset="0"/>
              </a:rPr>
              <a:t>posterolaterale</a:t>
            </a:r>
            <a:r>
              <a:rPr lang="en-US" dirty="0">
                <a:latin typeface="Century Gothic" pitchFamily="34" charset="0"/>
              </a:rPr>
              <a:t> </a:t>
            </a:r>
            <a:r>
              <a:rPr lang="en-US" dirty="0" err="1">
                <a:latin typeface="Century Gothic" pitchFamily="34" charset="0"/>
              </a:rPr>
              <a:t>lungo</a:t>
            </a:r>
            <a:r>
              <a:rPr lang="en-US" dirty="0">
                <a:latin typeface="Century Gothic" pitchFamily="34" charset="0"/>
              </a:rPr>
              <a:t> </a:t>
            </a:r>
            <a:r>
              <a:rPr lang="en-US" dirty="0" err="1">
                <a:latin typeface="Century Gothic" pitchFamily="34" charset="0"/>
              </a:rPr>
              <a:t>il</a:t>
            </a:r>
            <a:r>
              <a:rPr lang="en-US" dirty="0">
                <a:latin typeface="Century Gothic" pitchFamily="34" charset="0"/>
              </a:rPr>
              <a:t> IV </a:t>
            </a:r>
            <a:r>
              <a:rPr lang="en-US" dirty="0" err="1">
                <a:latin typeface="Century Gothic" pitchFamily="34" charset="0"/>
              </a:rPr>
              <a:t>spazio</a:t>
            </a:r>
            <a:r>
              <a:rPr lang="en-US" dirty="0">
                <a:latin typeface="Century Gothic" pitchFamily="34" charset="0"/>
              </a:rPr>
              <a:t> </a:t>
            </a:r>
            <a:r>
              <a:rPr lang="en-US" dirty="0" err="1">
                <a:latin typeface="Century Gothic" pitchFamily="34" charset="0"/>
              </a:rPr>
              <a:t>intercostale</a:t>
            </a:r>
            <a:r>
              <a:rPr lang="en-US" dirty="0">
                <a:latin typeface="Century Gothic" pitchFamily="34" charset="0"/>
              </a:rPr>
              <a:t> – clamp </a:t>
            </a:r>
            <a:r>
              <a:rPr lang="en-US" dirty="0" err="1">
                <a:latin typeface="Century Gothic" pitchFamily="34" charset="0"/>
              </a:rPr>
              <a:t>prossimale</a:t>
            </a:r>
            <a:r>
              <a:rPr lang="en-US" dirty="0">
                <a:latin typeface="Century Gothic" pitchFamily="34" charset="0"/>
              </a:rPr>
              <a:t> </a:t>
            </a:r>
            <a:r>
              <a:rPr lang="en-US" dirty="0" err="1">
                <a:latin typeface="Century Gothic" pitchFamily="34" charset="0"/>
              </a:rPr>
              <a:t>fra</a:t>
            </a:r>
            <a:r>
              <a:rPr lang="en-US" dirty="0">
                <a:latin typeface="Century Gothic" pitchFamily="34" charset="0"/>
              </a:rPr>
              <a:t> la </a:t>
            </a:r>
            <a:r>
              <a:rPr lang="en-US" dirty="0" err="1">
                <a:latin typeface="Century Gothic" pitchFamily="34" charset="0"/>
              </a:rPr>
              <a:t>carotide</a:t>
            </a:r>
            <a:r>
              <a:rPr lang="en-US" dirty="0">
                <a:latin typeface="Century Gothic" pitchFamily="34" charset="0"/>
              </a:rPr>
              <a:t> commune sinistra e la </a:t>
            </a:r>
            <a:r>
              <a:rPr lang="en-US" dirty="0" err="1">
                <a:latin typeface="Century Gothic" pitchFamily="34" charset="0"/>
              </a:rPr>
              <a:t>succlavia</a:t>
            </a:r>
            <a:r>
              <a:rPr lang="en-US" dirty="0">
                <a:latin typeface="Century Gothic" pitchFamily="34" charset="0"/>
              </a:rPr>
              <a:t> sinistra – clamp </a:t>
            </a:r>
            <a:r>
              <a:rPr lang="en-US" dirty="0" err="1">
                <a:latin typeface="Century Gothic" pitchFamily="34" charset="0"/>
              </a:rPr>
              <a:t>distale</a:t>
            </a:r>
            <a:r>
              <a:rPr lang="en-US" dirty="0">
                <a:latin typeface="Century Gothic" pitchFamily="34" charset="0"/>
              </a:rPr>
              <a:t> in aorta </a:t>
            </a:r>
            <a:r>
              <a:rPr lang="en-US" dirty="0" err="1">
                <a:latin typeface="Century Gothic" pitchFamily="34" charset="0"/>
              </a:rPr>
              <a:t>toracica</a:t>
            </a:r>
            <a:r>
              <a:rPr lang="en-US" dirty="0">
                <a:latin typeface="Century Gothic" pitchFamily="34" charset="0"/>
              </a:rPr>
              <a:t>-</a:t>
            </a:r>
          </a:p>
          <a:p>
            <a:pPr marL="285750" indent="-285750" algn="just">
              <a:lnSpc>
                <a:spcPct val="90000"/>
              </a:lnSpc>
              <a:spcBef>
                <a:spcPts val="963"/>
              </a:spcBef>
              <a:buFont typeface="Arial" panose="020B0604020202020204" pitchFamily="34" charset="0"/>
              <a:buChar char="•"/>
            </a:pPr>
            <a:r>
              <a:rPr lang="en-US" dirty="0">
                <a:latin typeface="Century Gothic" pitchFamily="34" charset="0"/>
              </a:rPr>
              <a:t>A volte </a:t>
            </a:r>
            <a:r>
              <a:rPr lang="en-US" dirty="0" err="1">
                <a:latin typeface="Century Gothic" pitchFamily="34" charset="0"/>
              </a:rPr>
              <a:t>può</a:t>
            </a:r>
            <a:r>
              <a:rPr lang="en-US" dirty="0">
                <a:latin typeface="Century Gothic" pitchFamily="34" charset="0"/>
              </a:rPr>
              <a:t> </a:t>
            </a:r>
            <a:r>
              <a:rPr lang="en-US" dirty="0" err="1">
                <a:latin typeface="Century Gothic" pitchFamily="34" charset="0"/>
              </a:rPr>
              <a:t>essere</a:t>
            </a:r>
            <a:r>
              <a:rPr lang="en-US" dirty="0">
                <a:latin typeface="Century Gothic" pitchFamily="34" charset="0"/>
              </a:rPr>
              <a:t> </a:t>
            </a:r>
            <a:r>
              <a:rPr lang="en-US" dirty="0" err="1">
                <a:latin typeface="Century Gothic" pitchFamily="34" charset="0"/>
              </a:rPr>
              <a:t>necessario</a:t>
            </a:r>
            <a:r>
              <a:rPr lang="en-US" dirty="0">
                <a:latin typeface="Century Gothic" pitchFamily="34" charset="0"/>
              </a:rPr>
              <a:t> </a:t>
            </a:r>
            <a:r>
              <a:rPr lang="en-US" dirty="0" err="1">
                <a:latin typeface="Century Gothic" pitchFamily="34" charset="0"/>
              </a:rPr>
              <a:t>mantenere</a:t>
            </a:r>
            <a:r>
              <a:rPr lang="en-US" dirty="0">
                <a:latin typeface="Century Gothic" pitchFamily="34" charset="0"/>
              </a:rPr>
              <a:t> la </a:t>
            </a:r>
            <a:r>
              <a:rPr lang="en-US" dirty="0" err="1">
                <a:latin typeface="Century Gothic" pitchFamily="34" charset="0"/>
              </a:rPr>
              <a:t>perfusione</a:t>
            </a:r>
            <a:r>
              <a:rPr lang="en-US" dirty="0">
                <a:latin typeface="Century Gothic" pitchFamily="34" charset="0"/>
              </a:rPr>
              <a:t> </a:t>
            </a:r>
            <a:r>
              <a:rPr lang="en-US" dirty="0" err="1">
                <a:latin typeface="Century Gothic" pitchFamily="34" charset="0"/>
              </a:rPr>
              <a:t>aortica</a:t>
            </a:r>
            <a:r>
              <a:rPr lang="en-US" dirty="0">
                <a:latin typeface="Century Gothic" pitchFamily="34" charset="0"/>
              </a:rPr>
              <a:t> </a:t>
            </a:r>
            <a:r>
              <a:rPr lang="en-US" dirty="0" err="1">
                <a:latin typeface="Century Gothic" pitchFamily="34" charset="0"/>
              </a:rPr>
              <a:t>distale</a:t>
            </a:r>
            <a:r>
              <a:rPr lang="en-US" dirty="0">
                <a:latin typeface="Century Gothic" pitchFamily="34" charset="0"/>
              </a:rPr>
              <a:t> </a:t>
            </a:r>
            <a:r>
              <a:rPr lang="en-US" dirty="0" err="1">
                <a:latin typeface="Century Gothic" pitchFamily="34" charset="0"/>
              </a:rPr>
              <a:t>tramite</a:t>
            </a:r>
            <a:r>
              <a:rPr lang="en-US" dirty="0">
                <a:latin typeface="Century Gothic" pitchFamily="34" charset="0"/>
              </a:rPr>
              <a:t> </a:t>
            </a:r>
            <a:r>
              <a:rPr lang="en-US" dirty="0" err="1">
                <a:latin typeface="Century Gothic" pitchFamily="34" charset="0"/>
              </a:rPr>
              <a:t>incannulamento</a:t>
            </a:r>
            <a:r>
              <a:rPr lang="en-US" dirty="0">
                <a:latin typeface="Century Gothic" pitchFamily="34" charset="0"/>
              </a:rPr>
              <a:t> </a:t>
            </a:r>
            <a:r>
              <a:rPr lang="en-US" dirty="0" err="1">
                <a:latin typeface="Century Gothic" pitchFamily="34" charset="0"/>
              </a:rPr>
              <a:t>della</a:t>
            </a:r>
            <a:r>
              <a:rPr lang="en-US" dirty="0">
                <a:latin typeface="Century Gothic" pitchFamily="34" charset="0"/>
              </a:rPr>
              <a:t> vena </a:t>
            </a:r>
            <a:r>
              <a:rPr lang="en-US" dirty="0" err="1">
                <a:latin typeface="Century Gothic" pitchFamily="34" charset="0"/>
              </a:rPr>
              <a:t>polmonare</a:t>
            </a:r>
            <a:r>
              <a:rPr lang="en-US" dirty="0">
                <a:latin typeface="Century Gothic" pitchFamily="34" charset="0"/>
              </a:rPr>
              <a:t> sinistra </a:t>
            </a:r>
            <a:r>
              <a:rPr lang="en-US" dirty="0" err="1">
                <a:latin typeface="Century Gothic" pitchFamily="34" charset="0"/>
              </a:rPr>
              <a:t>inferiore</a:t>
            </a:r>
            <a:r>
              <a:rPr lang="en-US" dirty="0">
                <a:latin typeface="Century Gothic" pitchFamily="34" charset="0"/>
              </a:rPr>
              <a:t> e </a:t>
            </a:r>
            <a:r>
              <a:rPr lang="en-US" dirty="0" err="1">
                <a:latin typeface="Century Gothic" pitchFamily="34" charset="0"/>
              </a:rPr>
              <a:t>l’aorta</a:t>
            </a:r>
            <a:r>
              <a:rPr lang="en-US" dirty="0">
                <a:latin typeface="Century Gothic" pitchFamily="34" charset="0"/>
              </a:rPr>
              <a:t> </a:t>
            </a:r>
            <a:r>
              <a:rPr lang="en-US" dirty="0" err="1">
                <a:latin typeface="Century Gothic" pitchFamily="34" charset="0"/>
              </a:rPr>
              <a:t>toracica</a:t>
            </a:r>
            <a:r>
              <a:rPr lang="en-US" dirty="0">
                <a:latin typeface="Century Gothic" pitchFamily="34" charset="0"/>
              </a:rPr>
              <a:t>, </a:t>
            </a:r>
            <a:r>
              <a:rPr lang="en-US" dirty="0" err="1">
                <a:latin typeface="Century Gothic" pitchFamily="34" charset="0"/>
              </a:rPr>
              <a:t>oppure</a:t>
            </a:r>
            <a:r>
              <a:rPr lang="en-US" dirty="0">
                <a:latin typeface="Century Gothic" pitchFamily="34" charset="0"/>
              </a:rPr>
              <a:t> </a:t>
            </a:r>
            <a:r>
              <a:rPr lang="en-US" dirty="0" err="1">
                <a:latin typeface="Century Gothic" pitchFamily="34" charset="0"/>
              </a:rPr>
              <a:t>tramite</a:t>
            </a:r>
            <a:r>
              <a:rPr lang="en-US" dirty="0">
                <a:latin typeface="Century Gothic" pitchFamily="34" charset="0"/>
              </a:rPr>
              <a:t> un bypass </a:t>
            </a:r>
            <a:r>
              <a:rPr lang="en-US" dirty="0" err="1">
                <a:latin typeface="Century Gothic" pitchFamily="34" charset="0"/>
              </a:rPr>
              <a:t>cadiopolmonare</a:t>
            </a:r>
            <a:r>
              <a:rPr lang="en-US" dirty="0">
                <a:latin typeface="Century Gothic" pitchFamily="34" charset="0"/>
              </a:rPr>
              <a:t> </a:t>
            </a:r>
            <a:r>
              <a:rPr lang="en-US" dirty="0" err="1">
                <a:latin typeface="Century Gothic" pitchFamily="34" charset="0"/>
              </a:rPr>
              <a:t>completo</a:t>
            </a:r>
            <a:r>
              <a:rPr lang="en-US" dirty="0">
                <a:latin typeface="Century Gothic" pitchFamily="34" charset="0"/>
              </a:rPr>
              <a:t> (</a:t>
            </a:r>
            <a:r>
              <a:rPr lang="en-US" dirty="0" err="1">
                <a:latin typeface="Century Gothic" pitchFamily="34" charset="0"/>
              </a:rPr>
              <a:t>tramite</a:t>
            </a:r>
            <a:r>
              <a:rPr lang="en-US" dirty="0">
                <a:latin typeface="Century Gothic" pitchFamily="34" charset="0"/>
              </a:rPr>
              <a:t> </a:t>
            </a:r>
            <a:r>
              <a:rPr lang="en-US" dirty="0" err="1">
                <a:latin typeface="Century Gothic" pitchFamily="34" charset="0"/>
              </a:rPr>
              <a:t>l’arteria</a:t>
            </a:r>
            <a:r>
              <a:rPr lang="en-US" dirty="0">
                <a:latin typeface="Century Gothic" pitchFamily="34" charset="0"/>
              </a:rPr>
              <a:t> e la vena </a:t>
            </a:r>
            <a:r>
              <a:rPr lang="en-US" dirty="0" err="1">
                <a:latin typeface="Century Gothic" pitchFamily="34" charset="0"/>
              </a:rPr>
              <a:t>femorale</a:t>
            </a:r>
            <a:r>
              <a:rPr lang="en-US" dirty="0">
                <a:latin typeface="Century Gothic" pitchFamily="34" charset="0"/>
              </a:rPr>
              <a:t>).</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Tree>
    <p:extLst>
      <p:ext uri="{BB962C8B-B14F-4D97-AF65-F5344CB8AC3E}">
        <p14:creationId xmlns:p14="http://schemas.microsoft.com/office/powerpoint/2010/main" val="812301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a:solidFill>
                  <a:srgbClr val="FF0000"/>
                </a:solidFill>
                <a:latin typeface="Century Gothic" pitchFamily="34" charset="0"/>
              </a:rPr>
              <a:t>DISSEZIONE AORTICA</a:t>
            </a:r>
            <a:endParaRPr lang="en-US"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16" name="Picture 5" descr="Schema 2">
            <a:extLst>
              <a:ext uri="{FF2B5EF4-FFF2-40B4-BE49-F238E27FC236}">
                <a16:creationId xmlns:a16="http://schemas.microsoft.com/office/drawing/2014/main" id="{D4DF4E2F-BFD0-4907-9BB4-E80EB88F41EB}"/>
              </a:ext>
            </a:extLst>
          </p:cNvPr>
          <p:cNvPicPr>
            <a:picLocks noChangeAspect="1" noChangeArrowheads="1"/>
          </p:cNvPicPr>
          <p:nvPr/>
        </p:nvPicPr>
        <p:blipFill>
          <a:blip r:embed="rId4" cstate="print">
            <a:lum contrast="30000"/>
          </a:blip>
          <a:srcRect l="8623" t="2565"/>
          <a:stretch>
            <a:fillRect/>
          </a:stretch>
        </p:blipFill>
        <p:spPr bwMode="auto">
          <a:xfrm>
            <a:off x="4844876" y="1558476"/>
            <a:ext cx="4047604" cy="4606828"/>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2B81FA10-0485-4E20-941B-38ABC501838D}"/>
              </a:ext>
            </a:extLst>
          </p:cNvPr>
          <p:cNvSpPr txBox="1"/>
          <p:nvPr/>
        </p:nvSpPr>
        <p:spPr>
          <a:xfrm>
            <a:off x="295276" y="1558476"/>
            <a:ext cx="4276724" cy="3277820"/>
          </a:xfrm>
          <a:prstGeom prst="rect">
            <a:avLst/>
          </a:prstGeom>
          <a:noFill/>
        </p:spPr>
        <p:txBody>
          <a:bodyPr wrap="square" rtlCol="0">
            <a:spAutoFit/>
          </a:bodyPr>
          <a:lstStyle/>
          <a:p>
            <a:pPr algn="just">
              <a:lnSpc>
                <a:spcPct val="150000"/>
              </a:lnSpc>
            </a:pPr>
            <a:endParaRPr lang="it-IT" dirty="0">
              <a:latin typeface="Century Gothic" panose="020B0502020202020204" pitchFamily="34" charset="0"/>
            </a:endParaRPr>
          </a:p>
          <a:p>
            <a:pPr algn="just">
              <a:lnSpc>
                <a:spcPct val="150000"/>
              </a:lnSpc>
            </a:pPr>
            <a:r>
              <a:rPr lang="it-IT" dirty="0">
                <a:latin typeface="Century Gothic" panose="020B0502020202020204" pitchFamily="34" charset="0"/>
              </a:rPr>
              <a:t>Le dissezioni aortiche sono caratterizzate dalla separazione delle tonache della parete aortica per opera del flusso ematico che penetra attraverso una breccia intimale.</a:t>
            </a:r>
          </a:p>
          <a:p>
            <a:endParaRPr lang="it-IT" dirty="0"/>
          </a:p>
        </p:txBody>
      </p:sp>
    </p:spTree>
    <p:extLst>
      <p:ext uri="{BB962C8B-B14F-4D97-AF65-F5344CB8AC3E}">
        <p14:creationId xmlns:p14="http://schemas.microsoft.com/office/powerpoint/2010/main" val="1448755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165304"/>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579" name="CasellaDiTesto 11"/>
          <p:cNvSpPr txBox="1">
            <a:spLocks noChangeArrowheads="1"/>
          </p:cNvSpPr>
          <p:nvPr/>
        </p:nvSpPr>
        <p:spPr bwMode="auto">
          <a:xfrm>
            <a:off x="341314" y="260648"/>
            <a:ext cx="8364537" cy="227013"/>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a:t>
            </a:r>
            <a:r>
              <a:rPr lang="it-IT" sz="900" dirty="0" err="1">
                <a:solidFill>
                  <a:srgbClr val="FF0000"/>
                </a:solidFill>
                <a:latin typeface="Century Gothic" pitchFamily="34" charset="0"/>
              </a:rPr>
              <a:t>Endovascolare</a:t>
            </a:r>
            <a:r>
              <a:rPr lang="it-IT" sz="900" dirty="0">
                <a:solidFill>
                  <a:srgbClr val="FF0000"/>
                </a:solidFill>
                <a:latin typeface="Century Gothic" pitchFamily="34" charset="0"/>
              </a:rPr>
              <a:t> ASUGI Direttore Prof. Sandro Lepidi</a:t>
            </a:r>
          </a:p>
        </p:txBody>
      </p:sp>
      <p:pic>
        <p:nvPicPr>
          <p:cNvPr id="24580" name="Picture 2"/>
          <p:cNvPicPr>
            <a:picLocks noChangeAspect="1" noChangeArrowheads="1"/>
          </p:cNvPicPr>
          <p:nvPr/>
        </p:nvPicPr>
        <p:blipFill>
          <a:blip r:embed="rId2" cstate="print"/>
          <a:srcRect/>
          <a:stretch>
            <a:fillRect/>
          </a:stretch>
        </p:blipFill>
        <p:spPr bwMode="auto">
          <a:xfrm>
            <a:off x="8458201" y="116632"/>
            <a:ext cx="358775" cy="360363"/>
          </a:xfrm>
          <a:prstGeom prst="rect">
            <a:avLst/>
          </a:prstGeom>
          <a:noFill/>
          <a:ln w="9525">
            <a:noFill/>
            <a:miter lim="800000"/>
            <a:headEnd/>
            <a:tailEnd/>
          </a:ln>
        </p:spPr>
      </p:pic>
      <p:sp>
        <p:nvSpPr>
          <p:cNvPr id="17" name="Title 1"/>
          <p:cNvSpPr txBox="1">
            <a:spLocks/>
          </p:cNvSpPr>
          <p:nvPr/>
        </p:nvSpPr>
        <p:spPr>
          <a:xfrm>
            <a:off x="93664" y="946151"/>
            <a:ext cx="8956675" cy="442913"/>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a:lnSpc>
                <a:spcPct val="130000"/>
              </a:lnSpc>
              <a:defRPr/>
            </a:pPr>
            <a:endParaRPr lang="en-US" sz="1400" spc="250" dirty="0">
              <a:solidFill>
                <a:srgbClr val="FF0000"/>
              </a:solidFill>
              <a:latin typeface="+mn-lt"/>
            </a:endParaRPr>
          </a:p>
        </p:txBody>
      </p:sp>
      <p:cxnSp>
        <p:nvCxnSpPr>
          <p:cNvPr id="18" name="Connettore 1 17"/>
          <p:cNvCxnSpPr/>
          <p:nvPr/>
        </p:nvCxnSpPr>
        <p:spPr>
          <a:xfrm>
            <a:off x="161925" y="54868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4583" name="Picture 2" descr="Risultato immagini per asugi"/>
          <p:cNvPicPr>
            <a:picLocks noChangeAspect="1" noChangeArrowheads="1"/>
          </p:cNvPicPr>
          <p:nvPr/>
        </p:nvPicPr>
        <p:blipFill>
          <a:blip r:embed="rId3" cstate="print"/>
          <a:srcRect/>
          <a:stretch>
            <a:fillRect/>
          </a:stretch>
        </p:blipFill>
        <p:spPr bwMode="auto">
          <a:xfrm>
            <a:off x="295276" y="199430"/>
            <a:ext cx="836613" cy="349250"/>
          </a:xfrm>
          <a:prstGeom prst="rect">
            <a:avLst/>
          </a:prstGeom>
          <a:noFill/>
          <a:ln w="9525">
            <a:noFill/>
            <a:miter lim="800000"/>
            <a:headEnd/>
            <a:tailEnd/>
          </a:ln>
        </p:spPr>
      </p:pic>
      <p:sp>
        <p:nvSpPr>
          <p:cNvPr id="14" name="Segnaposto contenuto 15"/>
          <p:cNvSpPr>
            <a:spLocks noGrp="1"/>
          </p:cNvSpPr>
          <p:nvPr>
            <p:ph sz="half" idx="1"/>
          </p:nvPr>
        </p:nvSpPr>
        <p:spPr>
          <a:xfrm>
            <a:off x="650875" y="631677"/>
            <a:ext cx="7842250" cy="5302131"/>
          </a:xfrm>
        </p:spPr>
        <p:txBody>
          <a:bodyPr rtlCol="0">
            <a:normAutofit fontScale="77500" lnSpcReduction="20000"/>
          </a:bodyPr>
          <a:lstStyle/>
          <a:p>
            <a:pPr marL="218976" indent="-218976" algn="ctr" defTabSz="875904">
              <a:spcBef>
                <a:spcPts val="958"/>
              </a:spcBef>
              <a:buNone/>
              <a:defRPr/>
            </a:pPr>
            <a:r>
              <a:rPr lang="it-IT" sz="3400" dirty="0">
                <a:solidFill>
                  <a:srgbClr val="FF0000"/>
                </a:solidFill>
              </a:rPr>
              <a:t>RISCHIO DI ROTTURA</a:t>
            </a:r>
          </a:p>
          <a:p>
            <a:pPr marL="218976" indent="-218976" algn="ctr" defTabSz="875904">
              <a:spcBef>
                <a:spcPts val="958"/>
              </a:spcBef>
              <a:buNone/>
              <a:defRPr/>
            </a:pPr>
            <a:endParaRPr lang="en-US" dirty="0"/>
          </a:p>
          <a:p>
            <a:pPr marL="218976" indent="-218976" algn="ctr" defTabSz="875904">
              <a:spcBef>
                <a:spcPts val="958"/>
              </a:spcBef>
              <a:buNone/>
              <a:defRPr/>
            </a:pPr>
            <a:endParaRPr lang="en-US" dirty="0"/>
          </a:p>
          <a:p>
            <a:pPr marL="218976" indent="-218976" algn="ctr" defTabSz="875904">
              <a:spcBef>
                <a:spcPts val="958"/>
              </a:spcBef>
              <a:buNone/>
              <a:defRPr/>
            </a:pPr>
            <a:endParaRPr lang="en-US" dirty="0"/>
          </a:p>
          <a:p>
            <a:pPr marL="218976" indent="-218976" algn="ctr" defTabSz="875904">
              <a:spcBef>
                <a:spcPts val="958"/>
              </a:spcBef>
              <a:buNone/>
              <a:defRPr/>
            </a:pPr>
            <a:endParaRPr lang="en-US" dirty="0"/>
          </a:p>
          <a:p>
            <a:pPr marL="218976" indent="-218976" algn="ctr" defTabSz="875904">
              <a:spcBef>
                <a:spcPts val="958"/>
              </a:spcBef>
              <a:buNone/>
              <a:defRPr/>
            </a:pPr>
            <a:endParaRPr lang="en-US" dirty="0"/>
          </a:p>
          <a:p>
            <a:pPr marL="218976" indent="-218976" algn="ctr" defTabSz="875904">
              <a:spcBef>
                <a:spcPts val="958"/>
              </a:spcBef>
              <a:buNone/>
              <a:defRPr/>
            </a:pPr>
            <a:endParaRPr lang="en-US" dirty="0"/>
          </a:p>
          <a:p>
            <a:pPr marL="218976" indent="-218976" algn="ctr" defTabSz="875904">
              <a:spcBef>
                <a:spcPts val="958"/>
              </a:spcBef>
              <a:buNone/>
              <a:defRPr/>
            </a:pPr>
            <a:endParaRPr lang="en-US" dirty="0"/>
          </a:p>
          <a:p>
            <a:pPr marL="218976" indent="-218976" algn="ctr" defTabSz="875904">
              <a:spcBef>
                <a:spcPts val="958"/>
              </a:spcBef>
              <a:buNone/>
              <a:defRPr/>
            </a:pPr>
            <a:endParaRPr lang="en-US" dirty="0"/>
          </a:p>
          <a:p>
            <a:pPr marL="218976" indent="-218976" algn="ctr" defTabSz="875904">
              <a:spcBef>
                <a:spcPts val="958"/>
              </a:spcBef>
              <a:buNone/>
              <a:defRPr/>
            </a:pPr>
            <a:endParaRPr lang="en-US" dirty="0"/>
          </a:p>
          <a:p>
            <a:pPr marL="218976" indent="-218976" algn="ctr" defTabSz="875904">
              <a:spcBef>
                <a:spcPts val="958"/>
              </a:spcBef>
              <a:buNone/>
              <a:defRPr/>
            </a:pPr>
            <a:endParaRPr lang="en-US" dirty="0"/>
          </a:p>
          <a:p>
            <a:pPr marL="0" indent="0" algn="just" defTabSz="875904">
              <a:spcBef>
                <a:spcPts val="958"/>
              </a:spcBef>
              <a:buNone/>
              <a:defRPr/>
            </a:pPr>
            <a:r>
              <a:rPr lang="en-US" i="1" dirty="0"/>
              <a:t>The risk of rupture is independently associated with female sex, larger initial AAA diameter, smoking, lower FEV</a:t>
            </a:r>
            <a:r>
              <a:rPr lang="en-US" i="1" baseline="-25000" dirty="0"/>
              <a:t>1</a:t>
            </a:r>
            <a:r>
              <a:rPr lang="en-US" i="1" dirty="0"/>
              <a:t>, and higher mean blood pressure</a:t>
            </a:r>
            <a:endParaRPr lang="it-IT" i="1" dirty="0">
              <a:solidFill>
                <a:srgbClr val="FF0000"/>
              </a:solidFill>
            </a:endParaRPr>
          </a:p>
          <a:p>
            <a:pPr marL="218976" indent="-218976" algn="ctr" defTabSz="875904">
              <a:spcBef>
                <a:spcPts val="958"/>
              </a:spcBef>
              <a:buNone/>
              <a:defRPr/>
            </a:pPr>
            <a:endParaRPr lang="it-IT" dirty="0"/>
          </a:p>
          <a:p>
            <a:pPr marL="218976" indent="-218976" algn="ctr" defTabSz="875904">
              <a:spcBef>
                <a:spcPts val="958"/>
              </a:spcBef>
              <a:defRPr/>
            </a:pPr>
            <a:endParaRPr lang="it-IT" dirty="0"/>
          </a:p>
        </p:txBody>
      </p:sp>
      <p:pic>
        <p:nvPicPr>
          <p:cNvPr id="24585" name="Immagine 1"/>
          <p:cNvPicPr>
            <a:picLocks noChangeAspect="1"/>
          </p:cNvPicPr>
          <p:nvPr/>
        </p:nvPicPr>
        <p:blipFill>
          <a:blip r:embed="rId4" cstate="print"/>
          <a:srcRect l="37593" t="24802" r="24066" b="48701"/>
          <a:stretch>
            <a:fillRect/>
          </a:stretch>
        </p:blipFill>
        <p:spPr bwMode="auto">
          <a:xfrm>
            <a:off x="1057276" y="1556792"/>
            <a:ext cx="7038975" cy="2735263"/>
          </a:xfrm>
          <a:prstGeom prst="rect">
            <a:avLst/>
          </a:prstGeom>
          <a:noFill/>
          <a:ln w="9525">
            <a:noFill/>
            <a:miter lim="800000"/>
            <a:headEnd/>
            <a:tailEnd/>
          </a:ln>
        </p:spPr>
      </p:pic>
    </p:spTree>
    <p:extLst>
      <p:ext uri="{BB962C8B-B14F-4D97-AF65-F5344CB8AC3E}">
        <p14:creationId xmlns:p14="http://schemas.microsoft.com/office/powerpoint/2010/main" val="1354917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DISSEZIONE AORTICA: cenni storici</a:t>
            </a:r>
            <a:endParaRPr lang="en-US"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4" name="Immagine 3">
            <a:extLst>
              <a:ext uri="{FF2B5EF4-FFF2-40B4-BE49-F238E27FC236}">
                <a16:creationId xmlns:a16="http://schemas.microsoft.com/office/drawing/2014/main" id="{6D3A4C01-5118-435B-B764-BF2302388C85}"/>
              </a:ext>
            </a:extLst>
          </p:cNvPr>
          <p:cNvPicPr>
            <a:picLocks noChangeAspect="1"/>
          </p:cNvPicPr>
          <p:nvPr/>
        </p:nvPicPr>
        <p:blipFill rotWithShape="1">
          <a:blip r:embed="rId4"/>
          <a:srcRect l="33463" t="33201" r="18500" b="16401"/>
          <a:stretch/>
        </p:blipFill>
        <p:spPr>
          <a:xfrm>
            <a:off x="683568" y="1502492"/>
            <a:ext cx="7785104" cy="4594488"/>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164291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DISSEZIONE AORTICA: eziologia</a:t>
            </a:r>
            <a:endParaRPr lang="en-US"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80F321A1-014A-4BC5-945B-A71FEEB58573}"/>
              </a:ext>
            </a:extLst>
          </p:cNvPr>
          <p:cNvPicPr>
            <a:picLocks noChangeAspect="1"/>
          </p:cNvPicPr>
          <p:nvPr/>
        </p:nvPicPr>
        <p:blipFill rotWithShape="1">
          <a:blip r:embed="rId4"/>
          <a:srcRect l="35038" t="36000" r="19288" b="15001"/>
          <a:stretch/>
        </p:blipFill>
        <p:spPr>
          <a:xfrm>
            <a:off x="827476" y="1674671"/>
            <a:ext cx="7560948" cy="4562641"/>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1918918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DISSEZIONE AORTICA </a:t>
            </a:r>
          </a:p>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Classificazione temporale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graphicFrame>
        <p:nvGraphicFramePr>
          <p:cNvPr id="2" name="Tabella 3">
            <a:extLst>
              <a:ext uri="{FF2B5EF4-FFF2-40B4-BE49-F238E27FC236}">
                <a16:creationId xmlns:a16="http://schemas.microsoft.com/office/drawing/2014/main" id="{9F15417E-6D7C-4D85-BA31-F9A4ED2A2977}"/>
              </a:ext>
            </a:extLst>
          </p:cNvPr>
          <p:cNvGraphicFramePr>
            <a:graphicFrameLocks noGrp="1"/>
          </p:cNvGraphicFramePr>
          <p:nvPr>
            <p:extLst>
              <p:ext uri="{D42A27DB-BD31-4B8C-83A1-F6EECF244321}">
                <p14:modId xmlns:p14="http://schemas.microsoft.com/office/powerpoint/2010/main" val="4290058967"/>
              </p:ext>
            </p:extLst>
          </p:nvPr>
        </p:nvGraphicFramePr>
        <p:xfrm>
          <a:off x="1547664" y="2261095"/>
          <a:ext cx="6096000" cy="2608065"/>
        </p:xfrm>
        <a:graphic>
          <a:graphicData uri="http://schemas.openxmlformats.org/drawingml/2006/table">
            <a:tbl>
              <a:tblPr bandRow="1">
                <a:tableStyleId>{93296810-A885-4BE3-A3E7-6D5BEEA58F35}</a:tableStyleId>
              </a:tblPr>
              <a:tblGrid>
                <a:gridCol w="3048000">
                  <a:extLst>
                    <a:ext uri="{9D8B030D-6E8A-4147-A177-3AD203B41FA5}">
                      <a16:colId xmlns:a16="http://schemas.microsoft.com/office/drawing/2014/main" val="802180653"/>
                    </a:ext>
                  </a:extLst>
                </a:gridCol>
                <a:gridCol w="3048000">
                  <a:extLst>
                    <a:ext uri="{9D8B030D-6E8A-4147-A177-3AD203B41FA5}">
                      <a16:colId xmlns:a16="http://schemas.microsoft.com/office/drawing/2014/main" val="520397071"/>
                    </a:ext>
                  </a:extLst>
                </a:gridCol>
              </a:tblGrid>
              <a:tr h="869355">
                <a:tc>
                  <a:txBody>
                    <a:bodyPr/>
                    <a:lstStyle/>
                    <a:p>
                      <a:pPr algn="ctr"/>
                      <a:r>
                        <a:rPr lang="it-IT" dirty="0">
                          <a:solidFill>
                            <a:schemeClr val="accent1">
                              <a:lumMod val="50000"/>
                            </a:schemeClr>
                          </a:solidFill>
                          <a:latin typeface="Century Gothic" panose="020B0502020202020204" pitchFamily="34" charset="0"/>
                        </a:rPr>
                        <a:t>ACUTA</a:t>
                      </a:r>
                    </a:p>
                  </a:txBody>
                  <a:tcPr anchor="ctr"/>
                </a:tc>
                <a:tc>
                  <a:txBody>
                    <a:bodyPr/>
                    <a:lstStyle/>
                    <a:p>
                      <a:pPr algn="ctr"/>
                      <a:r>
                        <a:rPr lang="it-IT" sz="1800" dirty="0">
                          <a:solidFill>
                            <a:schemeClr val="accent1">
                              <a:lumMod val="50000"/>
                            </a:schemeClr>
                          </a:solidFill>
                          <a:latin typeface="Century Gothic" panose="020B0502020202020204" pitchFamily="34" charset="0"/>
                        </a:rPr>
                        <a:t>PRIMI 15 GIORNI DALL’EVENTO ACUTO</a:t>
                      </a:r>
                      <a:endParaRPr lang="it-IT"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045384381"/>
                  </a:ext>
                </a:extLst>
              </a:tr>
              <a:tr h="869355">
                <a:tc>
                  <a:txBody>
                    <a:bodyPr/>
                    <a:lstStyle/>
                    <a:p>
                      <a:pPr algn="ctr"/>
                      <a:r>
                        <a:rPr lang="it-IT" dirty="0">
                          <a:solidFill>
                            <a:schemeClr val="accent1">
                              <a:lumMod val="50000"/>
                            </a:schemeClr>
                          </a:solidFill>
                          <a:latin typeface="Century Gothic" panose="020B0502020202020204" pitchFamily="34" charset="0"/>
                        </a:rPr>
                        <a:t>SUBACUTA</a:t>
                      </a:r>
                    </a:p>
                  </a:txBody>
                  <a:tcPr anchor="ctr"/>
                </a:tc>
                <a:tc>
                  <a:txBody>
                    <a:bodyPr/>
                    <a:lstStyle/>
                    <a:p>
                      <a:pPr algn="ctr"/>
                      <a:r>
                        <a:rPr lang="it-IT" dirty="0">
                          <a:solidFill>
                            <a:schemeClr val="accent1">
                              <a:lumMod val="50000"/>
                            </a:schemeClr>
                          </a:solidFill>
                          <a:latin typeface="Century Gothic" panose="020B0502020202020204" pitchFamily="34" charset="0"/>
                        </a:rPr>
                        <a:t>ENTRO DUE MESI DALL’EVENTO ACUTO</a:t>
                      </a:r>
                    </a:p>
                  </a:txBody>
                  <a:tcPr anchor="ctr"/>
                </a:tc>
                <a:extLst>
                  <a:ext uri="{0D108BD9-81ED-4DB2-BD59-A6C34878D82A}">
                    <a16:rowId xmlns:a16="http://schemas.microsoft.com/office/drawing/2014/main" val="2913919147"/>
                  </a:ext>
                </a:extLst>
              </a:tr>
              <a:tr h="869355">
                <a:tc>
                  <a:txBody>
                    <a:bodyPr/>
                    <a:lstStyle/>
                    <a:p>
                      <a:pPr algn="ctr"/>
                      <a:r>
                        <a:rPr lang="it-IT" dirty="0">
                          <a:solidFill>
                            <a:schemeClr val="accent1">
                              <a:lumMod val="50000"/>
                            </a:schemeClr>
                          </a:solidFill>
                          <a:latin typeface="Century Gothic" panose="020B0502020202020204" pitchFamily="34" charset="0"/>
                        </a:rPr>
                        <a:t>CRONICA</a:t>
                      </a:r>
                    </a:p>
                  </a:txBody>
                  <a:tcPr anchor="ctr"/>
                </a:tc>
                <a:tc>
                  <a:txBody>
                    <a:bodyPr/>
                    <a:lstStyle/>
                    <a:p>
                      <a:pPr algn="ctr"/>
                      <a:r>
                        <a:rPr lang="it-IT" dirty="0">
                          <a:solidFill>
                            <a:schemeClr val="accent1">
                              <a:lumMod val="50000"/>
                            </a:schemeClr>
                          </a:solidFill>
                          <a:latin typeface="Century Gothic" panose="020B0502020202020204" pitchFamily="34" charset="0"/>
                        </a:rPr>
                        <a:t>DOPO DUE MESI DALL’EVENTO ACUTO</a:t>
                      </a:r>
                    </a:p>
                  </a:txBody>
                  <a:tcPr anchor="ctr"/>
                </a:tc>
                <a:extLst>
                  <a:ext uri="{0D108BD9-81ED-4DB2-BD59-A6C34878D82A}">
                    <a16:rowId xmlns:a16="http://schemas.microsoft.com/office/drawing/2014/main" val="3756087948"/>
                  </a:ext>
                </a:extLst>
              </a:tr>
            </a:tbl>
          </a:graphicData>
        </a:graphic>
      </p:graphicFrame>
    </p:spTree>
    <p:extLst>
      <p:ext uri="{BB962C8B-B14F-4D97-AF65-F5344CB8AC3E}">
        <p14:creationId xmlns:p14="http://schemas.microsoft.com/office/powerpoint/2010/main" val="688470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DISSEZIONE AORTICA </a:t>
            </a:r>
          </a:p>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Classificazione anatomica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66C0B63C-382E-4C46-A95F-2C1AE619D07F}"/>
              </a:ext>
            </a:extLst>
          </p:cNvPr>
          <p:cNvPicPr>
            <a:picLocks noChangeAspect="1"/>
          </p:cNvPicPr>
          <p:nvPr/>
        </p:nvPicPr>
        <p:blipFill rotWithShape="1">
          <a:blip r:embed="rId4"/>
          <a:srcRect l="26375" t="20602" r="26375" b="29180"/>
          <a:stretch/>
        </p:blipFill>
        <p:spPr>
          <a:xfrm>
            <a:off x="1115616" y="2060855"/>
            <a:ext cx="6848577" cy="4094398"/>
          </a:xfrm>
          <a:prstGeom prst="rect">
            <a:avLst/>
          </a:prstGeom>
        </p:spPr>
      </p:pic>
    </p:spTree>
    <p:extLst>
      <p:ext uri="{BB962C8B-B14F-4D97-AF65-F5344CB8AC3E}">
        <p14:creationId xmlns:p14="http://schemas.microsoft.com/office/powerpoint/2010/main" val="432318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DISSEZIONE AORTICA </a:t>
            </a:r>
          </a:p>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Classificazione anatomica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4" name="Immagine 3">
            <a:extLst>
              <a:ext uri="{FF2B5EF4-FFF2-40B4-BE49-F238E27FC236}">
                <a16:creationId xmlns:a16="http://schemas.microsoft.com/office/drawing/2014/main" id="{C84B144D-3699-464A-BEF6-FFCCE26626E4}"/>
              </a:ext>
            </a:extLst>
          </p:cNvPr>
          <p:cNvPicPr>
            <a:picLocks noChangeAspect="1"/>
          </p:cNvPicPr>
          <p:nvPr/>
        </p:nvPicPr>
        <p:blipFill rotWithShape="1">
          <a:blip r:embed="rId4"/>
          <a:srcRect l="31888" t="23400" r="34250" b="16401"/>
          <a:stretch/>
        </p:blipFill>
        <p:spPr>
          <a:xfrm>
            <a:off x="2483768" y="2060848"/>
            <a:ext cx="4176464" cy="4176464"/>
          </a:xfrm>
          <a:prstGeom prst="rect">
            <a:avLst/>
          </a:prstGeom>
        </p:spPr>
      </p:pic>
    </p:spTree>
    <p:extLst>
      <p:ext uri="{BB962C8B-B14F-4D97-AF65-F5344CB8AC3E}">
        <p14:creationId xmlns:p14="http://schemas.microsoft.com/office/powerpoint/2010/main" val="3286964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DISSEZIONE AORTICA </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49820F21-2775-41FE-B294-94769A6C8D66}"/>
              </a:ext>
            </a:extLst>
          </p:cNvPr>
          <p:cNvPicPr>
            <a:picLocks noChangeAspect="1"/>
          </p:cNvPicPr>
          <p:nvPr/>
        </p:nvPicPr>
        <p:blipFill rotWithShape="1">
          <a:blip r:embed="rId4"/>
          <a:srcRect l="36613" t="36000" r="20862" b="15001"/>
          <a:stretch/>
        </p:blipFill>
        <p:spPr>
          <a:xfrm>
            <a:off x="1115616" y="1579003"/>
            <a:ext cx="6964909" cy="4514293"/>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594562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MALPERFUSIONE VISCERALE STATICA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4" name="Immagine 3">
            <a:extLst>
              <a:ext uri="{FF2B5EF4-FFF2-40B4-BE49-F238E27FC236}">
                <a16:creationId xmlns:a16="http://schemas.microsoft.com/office/drawing/2014/main" id="{6755F753-E638-47B8-90A8-370FC1276FC1}"/>
              </a:ext>
            </a:extLst>
          </p:cNvPr>
          <p:cNvPicPr>
            <a:picLocks noChangeAspect="1"/>
          </p:cNvPicPr>
          <p:nvPr/>
        </p:nvPicPr>
        <p:blipFill rotWithShape="1">
          <a:blip r:embed="rId4"/>
          <a:srcRect l="35038" t="33201" r="24013" b="13600"/>
          <a:stretch/>
        </p:blipFill>
        <p:spPr>
          <a:xfrm>
            <a:off x="1403648" y="1571243"/>
            <a:ext cx="6385146" cy="4666069"/>
          </a:xfrm>
          <a:prstGeom prst="rect">
            <a:avLst/>
          </a:prstGeom>
        </p:spPr>
      </p:pic>
    </p:spTree>
    <p:extLst>
      <p:ext uri="{BB962C8B-B14F-4D97-AF65-F5344CB8AC3E}">
        <p14:creationId xmlns:p14="http://schemas.microsoft.com/office/powerpoint/2010/main" val="512675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MALPERFUSIONE VISCERALE DINAMICA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E4DF4668-6768-4FD9-BB21-393199C208A5}"/>
              </a:ext>
            </a:extLst>
          </p:cNvPr>
          <p:cNvPicPr>
            <a:picLocks noChangeAspect="1"/>
          </p:cNvPicPr>
          <p:nvPr/>
        </p:nvPicPr>
        <p:blipFill rotWithShape="1">
          <a:blip r:embed="rId4"/>
          <a:srcRect l="35038" t="37400" r="20075" b="15001"/>
          <a:stretch/>
        </p:blipFill>
        <p:spPr>
          <a:xfrm>
            <a:off x="827584" y="1689047"/>
            <a:ext cx="7504314" cy="4476257"/>
          </a:xfrm>
          <a:prstGeom prst="rect">
            <a:avLst/>
          </a:prstGeom>
        </p:spPr>
      </p:pic>
    </p:spTree>
    <p:extLst>
      <p:ext uri="{BB962C8B-B14F-4D97-AF65-F5344CB8AC3E}">
        <p14:creationId xmlns:p14="http://schemas.microsoft.com/office/powerpoint/2010/main" val="3577465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EVOLUZIONE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FEE66478-318A-4BCA-90D4-844C308780C1}"/>
              </a:ext>
            </a:extLst>
          </p:cNvPr>
          <p:cNvPicPr>
            <a:picLocks noChangeAspect="1"/>
          </p:cNvPicPr>
          <p:nvPr/>
        </p:nvPicPr>
        <p:blipFill rotWithShape="1">
          <a:blip r:embed="rId4"/>
          <a:srcRect l="34250" t="33201" r="19288" b="13600"/>
          <a:stretch/>
        </p:blipFill>
        <p:spPr>
          <a:xfrm>
            <a:off x="1043608" y="1588320"/>
            <a:ext cx="7106370" cy="4576984"/>
          </a:xfrm>
          <a:prstGeom prst="rect">
            <a:avLst/>
          </a:prstGeom>
        </p:spPr>
      </p:pic>
    </p:spTree>
    <p:extLst>
      <p:ext uri="{BB962C8B-B14F-4D97-AF65-F5344CB8AC3E}">
        <p14:creationId xmlns:p14="http://schemas.microsoft.com/office/powerpoint/2010/main" val="2455952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IMAGING</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F6AA0AFB-9616-4EC0-B037-7C09949EFC49}"/>
              </a:ext>
            </a:extLst>
          </p:cNvPr>
          <p:cNvPicPr>
            <a:picLocks noChangeAspect="1"/>
          </p:cNvPicPr>
          <p:nvPr/>
        </p:nvPicPr>
        <p:blipFill rotWithShape="1">
          <a:blip r:embed="rId4"/>
          <a:srcRect l="37400" t="37400" r="22438" b="23401"/>
          <a:stretch/>
        </p:blipFill>
        <p:spPr>
          <a:xfrm>
            <a:off x="539552" y="1594925"/>
            <a:ext cx="8113806" cy="4454597"/>
          </a:xfrm>
          <a:prstGeom prst="rect">
            <a:avLst/>
          </a:prstGeom>
        </p:spPr>
      </p:pic>
    </p:spTree>
    <p:extLst>
      <p:ext uri="{BB962C8B-B14F-4D97-AF65-F5344CB8AC3E}">
        <p14:creationId xmlns:p14="http://schemas.microsoft.com/office/powerpoint/2010/main" val="1185110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3731"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3732"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3735"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3737"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3738"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3739"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3740"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3741"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3742"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026" name="Picture 2" descr="Immagine">
            <a:extLst>
              <a:ext uri="{FF2B5EF4-FFF2-40B4-BE49-F238E27FC236}">
                <a16:creationId xmlns:a16="http://schemas.microsoft.com/office/drawing/2014/main" id="{FA9D8C07-E6C3-4977-B46C-19EF243D0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556792"/>
            <a:ext cx="5621610" cy="445231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2 2">
            <a:extLst>
              <a:ext uri="{FF2B5EF4-FFF2-40B4-BE49-F238E27FC236}">
                <a16:creationId xmlns:a16="http://schemas.microsoft.com/office/drawing/2014/main" id="{4AA3E95B-AF24-48C3-8532-3AF0035C4F78}"/>
              </a:ext>
            </a:extLst>
          </p:cNvPr>
          <p:cNvCxnSpPr>
            <a:cxnSpLocks/>
          </p:cNvCxnSpPr>
          <p:nvPr/>
        </p:nvCxnSpPr>
        <p:spPr>
          <a:xfrm flipV="1">
            <a:off x="1574874" y="3068960"/>
            <a:ext cx="2493070" cy="36004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1" name="Connettore 2 20">
            <a:extLst>
              <a:ext uri="{FF2B5EF4-FFF2-40B4-BE49-F238E27FC236}">
                <a16:creationId xmlns:a16="http://schemas.microsoft.com/office/drawing/2014/main" id="{D0E50737-C40F-441C-8EA2-938CBBF83CFE}"/>
              </a:ext>
            </a:extLst>
          </p:cNvPr>
          <p:cNvCxnSpPr>
            <a:cxnSpLocks/>
          </p:cNvCxnSpPr>
          <p:nvPr/>
        </p:nvCxnSpPr>
        <p:spPr>
          <a:xfrm flipH="1" flipV="1">
            <a:off x="6372200" y="3356992"/>
            <a:ext cx="1364754" cy="5760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 name="CasellaDiTesto 4">
            <a:extLst>
              <a:ext uri="{FF2B5EF4-FFF2-40B4-BE49-F238E27FC236}">
                <a16:creationId xmlns:a16="http://schemas.microsoft.com/office/drawing/2014/main" id="{B66D91B5-F808-47FF-9EA0-BAD4F423CC20}"/>
              </a:ext>
            </a:extLst>
          </p:cNvPr>
          <p:cNvSpPr txBox="1"/>
          <p:nvPr/>
        </p:nvSpPr>
        <p:spPr>
          <a:xfrm>
            <a:off x="161925" y="3573016"/>
            <a:ext cx="2825899"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dirty="0"/>
              <a:t>Henry «Hank» </a:t>
            </a:r>
            <a:r>
              <a:rPr lang="it-IT" dirty="0" err="1"/>
              <a:t>Banson</a:t>
            </a:r>
            <a:endParaRPr lang="it-IT" dirty="0"/>
          </a:p>
          <a:p>
            <a:r>
              <a:rPr lang="it-IT" dirty="0"/>
              <a:t>1953: primo intervento riuscito di AAA rotto</a:t>
            </a:r>
          </a:p>
        </p:txBody>
      </p:sp>
      <p:sp>
        <p:nvSpPr>
          <p:cNvPr id="6" name="CasellaDiTesto 5">
            <a:extLst>
              <a:ext uri="{FF2B5EF4-FFF2-40B4-BE49-F238E27FC236}">
                <a16:creationId xmlns:a16="http://schemas.microsoft.com/office/drawing/2014/main" id="{9C108559-F6FC-4363-AECD-77EDB80F5815}"/>
              </a:ext>
            </a:extLst>
          </p:cNvPr>
          <p:cNvSpPr txBox="1"/>
          <p:nvPr/>
        </p:nvSpPr>
        <p:spPr>
          <a:xfrm>
            <a:off x="6804248" y="4077072"/>
            <a:ext cx="2246091" cy="7386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1400" dirty="0"/>
              <a:t>Thomas </a:t>
            </a:r>
            <a:r>
              <a:rPr lang="it-IT" sz="1400" dirty="0" err="1"/>
              <a:t>Starzl</a:t>
            </a:r>
            <a:endParaRPr lang="it-IT" sz="1400" dirty="0"/>
          </a:p>
          <a:p>
            <a:r>
              <a:rPr lang="it-IT" sz="1400" dirty="0"/>
              <a:t>1963: primo trapianto di fegato nell’uomo</a:t>
            </a:r>
          </a:p>
        </p:txBody>
      </p:sp>
      <p:pic>
        <p:nvPicPr>
          <p:cNvPr id="1030" name="Picture 6" descr="Autism Research | Autism Support in PA | Paid Clinical Studies ...">
            <a:extLst>
              <a:ext uri="{FF2B5EF4-FFF2-40B4-BE49-F238E27FC236}">
                <a16:creationId xmlns:a16="http://schemas.microsoft.com/office/drawing/2014/main" id="{DB71B744-9E32-4B1A-967F-C510BBAEFB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5990" y="692696"/>
            <a:ext cx="4286250" cy="819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INDICAZIONI CHIRURGICHE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19" name="Rectangle 3">
            <a:extLst>
              <a:ext uri="{FF2B5EF4-FFF2-40B4-BE49-F238E27FC236}">
                <a16:creationId xmlns:a16="http://schemas.microsoft.com/office/drawing/2014/main" id="{1B62AC12-23EB-4BCA-9EF4-6FCB75403B5B}"/>
              </a:ext>
            </a:extLst>
          </p:cNvPr>
          <p:cNvSpPr txBox="1">
            <a:spLocks noChangeArrowheads="1"/>
          </p:cNvSpPr>
          <p:nvPr/>
        </p:nvSpPr>
        <p:spPr>
          <a:xfrm>
            <a:off x="385192" y="1556792"/>
            <a:ext cx="850728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just">
              <a:lnSpc>
                <a:spcPct val="90000"/>
              </a:lnSpc>
              <a:buFontTx/>
              <a:buNone/>
            </a:pPr>
            <a:endParaRPr lang="it-IT" sz="2000" dirty="0"/>
          </a:p>
          <a:p>
            <a:pPr algn="just">
              <a:lnSpc>
                <a:spcPct val="90000"/>
              </a:lnSpc>
              <a:buFontTx/>
              <a:buNone/>
            </a:pPr>
            <a:endParaRPr lang="it-IT" sz="2000" dirty="0"/>
          </a:p>
          <a:p>
            <a:pPr algn="just">
              <a:lnSpc>
                <a:spcPct val="90000"/>
              </a:lnSpc>
              <a:buFontTx/>
              <a:buNone/>
            </a:pPr>
            <a:r>
              <a:rPr lang="it-IT" sz="2000" b="1" i="1" dirty="0">
                <a:latin typeface="Century Gothic" panose="020B0502020202020204" pitchFamily="34" charset="0"/>
              </a:rPr>
              <a:t>Tipo A</a:t>
            </a:r>
            <a:r>
              <a:rPr lang="it-IT" sz="2000" b="1" dirty="0">
                <a:latin typeface="Century Gothic" panose="020B0502020202020204" pitchFamily="34" charset="0"/>
              </a:rPr>
              <a:t>:</a:t>
            </a:r>
            <a:r>
              <a:rPr lang="it-IT" sz="2000" dirty="0">
                <a:latin typeface="Century Gothic" panose="020B0502020202020204" pitchFamily="34" charset="0"/>
              </a:rPr>
              <a:t>  di pertinenza cardiochirurgica (indicazione assoluta all’intervento correttivo sulla base della storia naturale della malattia)</a:t>
            </a:r>
          </a:p>
          <a:p>
            <a:pPr algn="just">
              <a:lnSpc>
                <a:spcPct val="90000"/>
              </a:lnSpc>
              <a:buFontTx/>
              <a:buNone/>
            </a:pPr>
            <a:endParaRPr lang="it-IT" sz="2000" dirty="0">
              <a:latin typeface="Century Gothic" panose="020B0502020202020204" pitchFamily="34" charset="0"/>
            </a:endParaRPr>
          </a:p>
          <a:p>
            <a:pPr algn="just">
              <a:lnSpc>
                <a:spcPct val="90000"/>
              </a:lnSpc>
              <a:buFontTx/>
              <a:buNone/>
            </a:pPr>
            <a:r>
              <a:rPr lang="it-IT" sz="2000" b="1" i="1" dirty="0">
                <a:latin typeface="Century Gothic" panose="020B0502020202020204" pitchFamily="34" charset="0"/>
              </a:rPr>
              <a:t>Tipo B</a:t>
            </a:r>
            <a:r>
              <a:rPr lang="it-IT" sz="2000" b="1" dirty="0">
                <a:latin typeface="Century Gothic" panose="020B0502020202020204" pitchFamily="34" charset="0"/>
              </a:rPr>
              <a:t>*: </a:t>
            </a:r>
            <a:r>
              <a:rPr lang="it-IT" sz="2000" dirty="0">
                <a:latin typeface="Century Gothic" panose="020B0502020202020204" pitchFamily="34" charset="0"/>
              </a:rPr>
              <a:t>di pertinenza chirurgia vascolare (indicazione assoluta in caso 	di rottura libera, ischemia viscerale grave, ipertensione arteriosa non controllabile farmacologicamente, dolore  persistente, ischemia acuta arti inferiori) </a:t>
            </a:r>
          </a:p>
          <a:p>
            <a:pPr algn="just">
              <a:lnSpc>
                <a:spcPct val="90000"/>
              </a:lnSpc>
              <a:buFontTx/>
              <a:buNone/>
            </a:pPr>
            <a:endParaRPr lang="it-IT" sz="2000" dirty="0">
              <a:latin typeface="Century Gothic" panose="020B0502020202020204" pitchFamily="34" charset="0"/>
            </a:endParaRPr>
          </a:p>
          <a:p>
            <a:pPr algn="just">
              <a:lnSpc>
                <a:spcPct val="90000"/>
              </a:lnSpc>
              <a:buFontTx/>
              <a:buNone/>
            </a:pPr>
            <a:endParaRPr lang="it-IT" sz="2000" dirty="0">
              <a:latin typeface="Century Gothic" panose="020B0502020202020204" pitchFamily="34" charset="0"/>
            </a:endParaRPr>
          </a:p>
          <a:p>
            <a:pPr algn="just">
              <a:lnSpc>
                <a:spcPct val="90000"/>
              </a:lnSpc>
              <a:buFontTx/>
              <a:buNone/>
            </a:pPr>
            <a:r>
              <a:rPr lang="it-IT" sz="2000" i="1" dirty="0">
                <a:latin typeface="Century Gothic" panose="020B0502020202020204" pitchFamily="34" charset="0"/>
              </a:rPr>
              <a:t>*	</a:t>
            </a:r>
            <a:r>
              <a:rPr lang="it-IT" sz="1800" i="1" dirty="0">
                <a:latin typeface="Century Gothic" panose="020B0502020202020204" pitchFamily="34" charset="0"/>
              </a:rPr>
              <a:t>una volta cronicizzata la dissezione di tipo B presenta indicazioni all’intervento chirurgico correttivo sovrapponibili a quelle per i TAAA</a:t>
            </a:r>
          </a:p>
        </p:txBody>
      </p:sp>
    </p:spTree>
    <p:extLst>
      <p:ext uri="{BB962C8B-B14F-4D97-AF65-F5344CB8AC3E}">
        <p14:creationId xmlns:p14="http://schemas.microsoft.com/office/powerpoint/2010/main" val="117600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INDICAZIONI CHIRURGICHE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731011AE-D5F9-42AF-8CEE-2D2A396F5804}"/>
              </a:ext>
            </a:extLst>
          </p:cNvPr>
          <p:cNvPicPr>
            <a:picLocks noChangeAspect="1"/>
          </p:cNvPicPr>
          <p:nvPr/>
        </p:nvPicPr>
        <p:blipFill rotWithShape="1">
          <a:blip r:embed="rId4"/>
          <a:srcRect l="35038" t="41600" r="18500" b="26200"/>
          <a:stretch/>
        </p:blipFill>
        <p:spPr>
          <a:xfrm>
            <a:off x="457199" y="2157640"/>
            <a:ext cx="8248651" cy="3215576"/>
          </a:xfrm>
          <a:prstGeom prst="rect">
            <a:avLst/>
          </a:prstGeom>
        </p:spPr>
      </p:pic>
    </p:spTree>
    <p:extLst>
      <p:ext uri="{BB962C8B-B14F-4D97-AF65-F5344CB8AC3E}">
        <p14:creationId xmlns:p14="http://schemas.microsoft.com/office/powerpoint/2010/main" val="4093514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3"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4"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457200" indent="-457200">
              <a:lnSpc>
                <a:spcPct val="90000"/>
              </a:lnSpc>
              <a:spcBef>
                <a:spcPts val="963"/>
              </a:spcBef>
              <a:buFont typeface="Arial" panose="020B0604020202020204" pitchFamily="34" charset="0"/>
              <a:buChar char="•"/>
            </a:pPr>
            <a:r>
              <a:rPr lang="it-IT" sz="3000" dirty="0">
                <a:solidFill>
                  <a:srgbClr val="FF0000"/>
                </a:solidFill>
                <a:latin typeface="Century Gothic" pitchFamily="34" charset="0"/>
              </a:rPr>
              <a:t>ROTTURA AORTA TORACICA POST DISSEZIONE ACUTA DI TIPO B</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graphicFrame>
        <p:nvGraphicFramePr>
          <p:cNvPr id="19" name="Object 10">
            <a:extLst>
              <a:ext uri="{FF2B5EF4-FFF2-40B4-BE49-F238E27FC236}">
                <a16:creationId xmlns:a16="http://schemas.microsoft.com/office/drawing/2014/main" id="{5AE40658-A287-4C3A-A106-4F590BC5EE84}"/>
              </a:ext>
            </a:extLst>
          </p:cNvPr>
          <p:cNvGraphicFramePr>
            <a:graphicFrameLocks noChangeAspect="1"/>
          </p:cNvGraphicFramePr>
          <p:nvPr/>
        </p:nvGraphicFramePr>
        <p:xfrm>
          <a:off x="228600" y="2057400"/>
          <a:ext cx="3886200" cy="3425825"/>
        </p:xfrm>
        <a:graphic>
          <a:graphicData uri="http://schemas.openxmlformats.org/presentationml/2006/ole">
            <mc:AlternateContent xmlns:mc="http://schemas.openxmlformats.org/markup-compatibility/2006">
              <mc:Choice xmlns:v="urn:schemas-microsoft-com:vml" Requires="v">
                <p:oleObj spid="_x0000_s3092" name="Fotografia Photo Editor" r:id="rId5" imgW="9000000" imgH="7935433" progId="">
                  <p:embed/>
                </p:oleObj>
              </mc:Choice>
              <mc:Fallback>
                <p:oleObj name="Fotografia Photo Editor" r:id="rId5" imgW="9000000" imgH="7935433" progId="">
                  <p:embed/>
                  <p:pic>
                    <p:nvPicPr>
                      <p:cNvPr id="15363"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057400"/>
                        <a:ext cx="3886200" cy="3425825"/>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 name="Object 11">
            <a:extLst>
              <a:ext uri="{FF2B5EF4-FFF2-40B4-BE49-F238E27FC236}">
                <a16:creationId xmlns:a16="http://schemas.microsoft.com/office/drawing/2014/main" id="{AB8036D9-54AD-41E1-B90F-FD1B7C412840}"/>
              </a:ext>
            </a:extLst>
          </p:cNvPr>
          <p:cNvGraphicFramePr>
            <a:graphicFrameLocks noChangeAspect="1"/>
          </p:cNvGraphicFramePr>
          <p:nvPr/>
        </p:nvGraphicFramePr>
        <p:xfrm>
          <a:off x="4343400" y="2036763"/>
          <a:ext cx="4648200" cy="3449637"/>
        </p:xfrm>
        <a:graphic>
          <a:graphicData uri="http://schemas.openxmlformats.org/presentationml/2006/ole">
            <mc:AlternateContent xmlns:mc="http://schemas.openxmlformats.org/markup-compatibility/2006">
              <mc:Choice xmlns:v="urn:schemas-microsoft-com:vml" Requires="v">
                <p:oleObj spid="_x0000_s3093" name="Fotografia Photo Editor" r:id="rId7" imgW="21333333" imgH="16000000" progId="">
                  <p:embed/>
                </p:oleObj>
              </mc:Choice>
              <mc:Fallback>
                <p:oleObj name="Fotografia Photo Editor" r:id="rId7" imgW="21333333" imgH="16000000" progId="">
                  <p:embed/>
                  <p:pic>
                    <p:nvPicPr>
                      <p:cNvPr id="15364" name="Object 11"/>
                      <p:cNvPicPr>
                        <a:picLocks noChangeAspect="1" noChangeArrowheads="1"/>
                      </p:cNvPicPr>
                      <p:nvPr/>
                    </p:nvPicPr>
                    <p:blipFill>
                      <a:blip r:embed="rId8">
                        <a:extLst>
                          <a:ext uri="{28A0092B-C50C-407E-A947-70E740481C1C}">
                            <a14:useLocalDpi xmlns:a14="http://schemas.microsoft.com/office/drawing/2010/main" val="0"/>
                          </a:ext>
                        </a:extLst>
                      </a:blip>
                      <a:srcRect l="6416" t="26250" r="19044"/>
                      <a:stretch>
                        <a:fillRect/>
                      </a:stretch>
                    </p:blipFill>
                    <p:spPr bwMode="auto">
                      <a:xfrm>
                        <a:off x="4343400" y="2036763"/>
                        <a:ext cx="4648200" cy="3449637"/>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82001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457200" indent="-457200">
              <a:lnSpc>
                <a:spcPct val="90000"/>
              </a:lnSpc>
              <a:spcBef>
                <a:spcPts val="963"/>
              </a:spcBef>
              <a:buFont typeface="Arial" panose="020B0604020202020204" pitchFamily="34" charset="0"/>
              <a:buChar char="•"/>
            </a:pPr>
            <a:r>
              <a:rPr lang="it-IT" sz="3000" dirty="0">
                <a:solidFill>
                  <a:srgbClr val="FF0000"/>
                </a:solidFill>
                <a:latin typeface="Century Gothic" pitchFamily="34" charset="0"/>
              </a:rPr>
              <a:t>MALPERFUSIONE DINAMICA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2F809391-40B4-45C0-B340-C055D9F37D00}"/>
              </a:ext>
            </a:extLst>
          </p:cNvPr>
          <p:cNvPicPr>
            <a:picLocks noChangeAspect="1"/>
          </p:cNvPicPr>
          <p:nvPr/>
        </p:nvPicPr>
        <p:blipFill rotWithShape="1">
          <a:blip r:embed="rId4"/>
          <a:srcRect l="34251" t="36000" r="17712" b="19200"/>
          <a:stretch/>
        </p:blipFill>
        <p:spPr>
          <a:xfrm>
            <a:off x="600311" y="1678380"/>
            <a:ext cx="8004137" cy="4198892"/>
          </a:xfrm>
          <a:prstGeom prst="rect">
            <a:avLst/>
          </a:prstGeom>
        </p:spPr>
      </p:pic>
    </p:spTree>
    <p:extLst>
      <p:ext uri="{BB962C8B-B14F-4D97-AF65-F5344CB8AC3E}">
        <p14:creationId xmlns:p14="http://schemas.microsoft.com/office/powerpoint/2010/main" val="2737862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457200" indent="-457200">
              <a:lnSpc>
                <a:spcPct val="90000"/>
              </a:lnSpc>
              <a:spcBef>
                <a:spcPts val="963"/>
              </a:spcBef>
              <a:buFont typeface="Arial" panose="020B0604020202020204" pitchFamily="34" charset="0"/>
              <a:buChar char="•"/>
            </a:pPr>
            <a:r>
              <a:rPr lang="it-IT" sz="3000" dirty="0">
                <a:solidFill>
                  <a:srgbClr val="FF0000"/>
                </a:solidFill>
                <a:latin typeface="Century Gothic" pitchFamily="34" charset="0"/>
              </a:rPr>
              <a:t>MESSA A PIATTO TAAA + INNESTO PROTESICO</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04F33120-CB81-4797-BBF5-AE4A63C883AD}"/>
              </a:ext>
            </a:extLst>
          </p:cNvPr>
          <p:cNvPicPr>
            <a:picLocks noChangeAspect="1"/>
          </p:cNvPicPr>
          <p:nvPr/>
        </p:nvPicPr>
        <p:blipFill rotWithShape="1">
          <a:blip r:embed="rId4"/>
          <a:srcRect l="34251" t="41599" r="17712" b="13601"/>
          <a:stretch/>
        </p:blipFill>
        <p:spPr>
          <a:xfrm>
            <a:off x="717986" y="2065918"/>
            <a:ext cx="7814454" cy="4099386"/>
          </a:xfrm>
          <a:prstGeom prst="rect">
            <a:avLst/>
          </a:prstGeom>
        </p:spPr>
      </p:pic>
    </p:spTree>
    <p:extLst>
      <p:ext uri="{BB962C8B-B14F-4D97-AF65-F5344CB8AC3E}">
        <p14:creationId xmlns:p14="http://schemas.microsoft.com/office/powerpoint/2010/main" val="2986346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457200" indent="-457200">
              <a:lnSpc>
                <a:spcPct val="90000"/>
              </a:lnSpc>
              <a:spcBef>
                <a:spcPts val="963"/>
              </a:spcBef>
              <a:buFont typeface="Arial" panose="020B0604020202020204" pitchFamily="34" charset="0"/>
              <a:buChar char="•"/>
            </a:pPr>
            <a:r>
              <a:rPr lang="it-IT" sz="3000" dirty="0">
                <a:solidFill>
                  <a:srgbClr val="FF0000"/>
                </a:solidFill>
                <a:latin typeface="Century Gothic" pitchFamily="34" charset="0"/>
              </a:rPr>
              <a:t>ANASTOMOSI AORTO-PROTESICA DISTALE SU DOPPIO LUME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19" name="Picture 8" descr="Senza titolo-4">
            <a:extLst>
              <a:ext uri="{FF2B5EF4-FFF2-40B4-BE49-F238E27FC236}">
                <a16:creationId xmlns:a16="http://schemas.microsoft.com/office/drawing/2014/main" id="{BF371B9B-2A99-488D-BE5F-26C1BF670284}"/>
              </a:ext>
            </a:extLst>
          </p:cNvPr>
          <p:cNvPicPr>
            <a:picLocks noChangeAspect="1" noChangeArrowheads="1"/>
          </p:cNvPicPr>
          <p:nvPr/>
        </p:nvPicPr>
        <p:blipFill rotWithShape="1">
          <a:blip r:embed="rId4" cstate="print">
            <a:lum bright="-6000" contrast="12000"/>
          </a:blip>
          <a:srcRect l="17355" t="4719" r="18193" b="15827"/>
          <a:stretch/>
        </p:blipFill>
        <p:spPr bwMode="auto">
          <a:xfrm>
            <a:off x="3663516" y="1916832"/>
            <a:ext cx="1916596" cy="42090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45904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457200" indent="-457200">
              <a:lnSpc>
                <a:spcPct val="90000"/>
              </a:lnSpc>
              <a:spcBef>
                <a:spcPts val="963"/>
              </a:spcBef>
              <a:buFont typeface="Arial" panose="020B0604020202020204" pitchFamily="34" charset="0"/>
              <a:buChar char="•"/>
            </a:pPr>
            <a:r>
              <a:rPr lang="it-IT" sz="3000" dirty="0">
                <a:solidFill>
                  <a:srgbClr val="FF0000"/>
                </a:solidFill>
                <a:latin typeface="Century Gothic" pitchFamily="34" charset="0"/>
              </a:rPr>
              <a:t>FENESTRAZIONE OPEN</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737A2815-F62C-41E7-97BC-2270CC755071}"/>
              </a:ext>
            </a:extLst>
          </p:cNvPr>
          <p:cNvPicPr>
            <a:picLocks noChangeAspect="1"/>
          </p:cNvPicPr>
          <p:nvPr/>
        </p:nvPicPr>
        <p:blipFill rotWithShape="1">
          <a:blip r:embed="rId4"/>
          <a:srcRect l="27163" t="24801" r="27163" b="37400"/>
          <a:stretch/>
        </p:blipFill>
        <p:spPr>
          <a:xfrm>
            <a:off x="341314" y="1484784"/>
            <a:ext cx="8551166" cy="3240360"/>
          </a:xfrm>
          <a:prstGeom prst="rect">
            <a:avLst/>
          </a:prstGeom>
        </p:spPr>
      </p:pic>
      <p:sp>
        <p:nvSpPr>
          <p:cNvPr id="3" name="TextBox 2">
            <a:extLst>
              <a:ext uri="{FF2B5EF4-FFF2-40B4-BE49-F238E27FC236}">
                <a16:creationId xmlns:a16="http://schemas.microsoft.com/office/drawing/2014/main" id="{060A0D93-8D0C-AD49-841D-31CCCD0154BB}"/>
              </a:ext>
            </a:extLst>
          </p:cNvPr>
          <p:cNvSpPr txBox="1"/>
          <p:nvPr/>
        </p:nvSpPr>
        <p:spPr>
          <a:xfrm>
            <a:off x="35496" y="4653136"/>
            <a:ext cx="224608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IT" sz="1200" dirty="0"/>
              <a:t>Dissection involving the visceral segment of the aorta</a:t>
            </a:r>
          </a:p>
        </p:txBody>
      </p:sp>
      <p:sp>
        <p:nvSpPr>
          <p:cNvPr id="19" name="TextBox 18">
            <a:extLst>
              <a:ext uri="{FF2B5EF4-FFF2-40B4-BE49-F238E27FC236}">
                <a16:creationId xmlns:a16="http://schemas.microsoft.com/office/drawing/2014/main" id="{E7038773-A88F-A94E-8B73-D06B44D8B13C}"/>
              </a:ext>
            </a:extLst>
          </p:cNvPr>
          <p:cNvSpPr txBox="1"/>
          <p:nvPr/>
        </p:nvSpPr>
        <p:spPr>
          <a:xfrm>
            <a:off x="2325912" y="4653136"/>
            <a:ext cx="2246088" cy="212365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IT" sz="1200" dirty="0"/>
              <a:t>If static obstruction of the renal or visceral vessels is suspected based on axial imaging studies, the fenestration can be carried onto the visceral aortic segment. </a:t>
            </a:r>
            <a:r>
              <a:rPr lang="en-GB" sz="1200" dirty="0"/>
              <a:t>T</a:t>
            </a:r>
            <a:r>
              <a:rPr lang="en-IT" sz="1200" dirty="0"/>
              <a:t>he left kidney has been swept anteriorly, and note the false lumen. </a:t>
            </a:r>
            <a:r>
              <a:rPr lang="en-GB" sz="1200" dirty="0"/>
              <a:t>T</a:t>
            </a:r>
            <a:r>
              <a:rPr lang="en-IT" sz="1200" dirty="0"/>
              <a:t>he septum is incised to expose the origins of the celiac/SMA/right renal artery perfused via the true lumen</a:t>
            </a:r>
          </a:p>
        </p:txBody>
      </p:sp>
      <p:sp>
        <p:nvSpPr>
          <p:cNvPr id="21" name="TextBox 20">
            <a:extLst>
              <a:ext uri="{FF2B5EF4-FFF2-40B4-BE49-F238E27FC236}">
                <a16:creationId xmlns:a16="http://schemas.microsoft.com/office/drawing/2014/main" id="{527CFBCF-E618-C448-8D18-0769BD74D777}"/>
              </a:ext>
            </a:extLst>
          </p:cNvPr>
          <p:cNvSpPr txBox="1"/>
          <p:nvPr/>
        </p:nvSpPr>
        <p:spPr>
          <a:xfrm>
            <a:off x="4630168" y="4653136"/>
            <a:ext cx="224608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1200" dirty="0"/>
              <a:t>Direct suture </a:t>
            </a:r>
            <a:r>
              <a:rPr lang="it-IT" sz="1200" dirty="0" err="1"/>
              <a:t>repair</a:t>
            </a:r>
            <a:r>
              <a:rPr lang="it-IT" sz="1200" dirty="0"/>
              <a:t> of the vessel </a:t>
            </a:r>
            <a:r>
              <a:rPr lang="it-IT" sz="1200" dirty="0" err="1"/>
              <a:t>ostium</a:t>
            </a:r>
            <a:r>
              <a:rPr lang="it-IT" sz="1200" dirty="0"/>
              <a:t> </a:t>
            </a:r>
            <a:r>
              <a:rPr lang="it-IT" sz="1200" dirty="0" err="1"/>
              <a:t>may</a:t>
            </a:r>
            <a:r>
              <a:rPr lang="it-IT" sz="1200" dirty="0"/>
              <a:t> be </a:t>
            </a:r>
            <a:r>
              <a:rPr lang="it-IT" sz="1200" dirty="0" err="1"/>
              <a:t>required</a:t>
            </a:r>
            <a:r>
              <a:rPr lang="it-IT" sz="1200" dirty="0"/>
              <a:t>, </a:t>
            </a:r>
            <a:r>
              <a:rPr lang="it-IT" sz="1200" dirty="0" err="1"/>
              <a:t>herein</a:t>
            </a:r>
            <a:r>
              <a:rPr lang="it-IT" sz="1200" dirty="0"/>
              <a:t> </a:t>
            </a:r>
            <a:r>
              <a:rPr lang="it-IT" sz="1200" dirty="0" err="1"/>
              <a:t>shown</a:t>
            </a:r>
            <a:r>
              <a:rPr lang="it-IT" sz="1200" dirty="0"/>
              <a:t> </a:t>
            </a:r>
            <a:r>
              <a:rPr lang="it-IT" sz="1200" dirty="0" err="1"/>
              <a:t>at</a:t>
            </a:r>
            <a:r>
              <a:rPr lang="it-IT" sz="1200" dirty="0"/>
              <a:t> the </a:t>
            </a:r>
            <a:r>
              <a:rPr lang="it-IT" sz="1200" dirty="0" err="1"/>
              <a:t>left</a:t>
            </a:r>
            <a:r>
              <a:rPr lang="it-IT" sz="1200" dirty="0"/>
              <a:t> </a:t>
            </a:r>
            <a:r>
              <a:rPr lang="it-IT" sz="1200" dirty="0" err="1"/>
              <a:t>renal</a:t>
            </a:r>
            <a:r>
              <a:rPr lang="it-IT" sz="1200" dirty="0"/>
              <a:t> </a:t>
            </a:r>
            <a:r>
              <a:rPr lang="it-IT" sz="1200" dirty="0" err="1"/>
              <a:t>origin</a:t>
            </a:r>
            <a:r>
              <a:rPr lang="it-IT" sz="1200" dirty="0"/>
              <a:t> </a:t>
            </a:r>
            <a:r>
              <a:rPr lang="it-IT" sz="1200" dirty="0" err="1"/>
              <a:t>whose</a:t>
            </a:r>
            <a:r>
              <a:rPr lang="it-IT" sz="1200" dirty="0"/>
              <a:t> </a:t>
            </a:r>
            <a:r>
              <a:rPr lang="it-IT" sz="1200" dirty="0" err="1"/>
              <a:t>orifice</a:t>
            </a:r>
            <a:r>
              <a:rPr lang="it-IT" sz="1200" dirty="0"/>
              <a:t> </a:t>
            </a:r>
            <a:r>
              <a:rPr lang="it-IT" sz="1200" dirty="0" err="1"/>
              <a:t>abuts</a:t>
            </a:r>
            <a:r>
              <a:rPr lang="it-IT" sz="1200" dirty="0"/>
              <a:t> the </a:t>
            </a:r>
            <a:r>
              <a:rPr lang="it-IT" sz="1200" dirty="0" err="1"/>
              <a:t>circumferential</a:t>
            </a:r>
            <a:r>
              <a:rPr lang="it-IT" sz="1200" dirty="0"/>
              <a:t> </a:t>
            </a:r>
            <a:r>
              <a:rPr lang="it-IT" sz="1200" dirty="0" err="1"/>
              <a:t>terminus</a:t>
            </a:r>
            <a:r>
              <a:rPr lang="it-IT" sz="1200" dirty="0"/>
              <a:t> of the </a:t>
            </a:r>
            <a:r>
              <a:rPr lang="it-IT" sz="1200" dirty="0" err="1"/>
              <a:t>dissection</a:t>
            </a:r>
            <a:endParaRPr lang="en-IT" sz="1200" dirty="0"/>
          </a:p>
        </p:txBody>
      </p:sp>
      <p:sp>
        <p:nvSpPr>
          <p:cNvPr id="22" name="TextBox 21">
            <a:extLst>
              <a:ext uri="{FF2B5EF4-FFF2-40B4-BE49-F238E27FC236}">
                <a16:creationId xmlns:a16="http://schemas.microsoft.com/office/drawing/2014/main" id="{5E0311EB-DF17-714C-B900-F248641CD655}"/>
              </a:ext>
            </a:extLst>
          </p:cNvPr>
          <p:cNvSpPr txBox="1"/>
          <p:nvPr/>
        </p:nvSpPr>
        <p:spPr>
          <a:xfrm>
            <a:off x="6934424" y="4653137"/>
            <a:ext cx="2115915"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1200" dirty="0" err="1"/>
              <a:t>After</a:t>
            </a:r>
            <a:r>
              <a:rPr lang="it-IT" sz="1200" dirty="0"/>
              <a:t> </a:t>
            </a:r>
            <a:r>
              <a:rPr lang="it-IT" sz="1200" dirty="0" err="1"/>
              <a:t>septectomy</a:t>
            </a:r>
            <a:r>
              <a:rPr lang="it-IT" sz="1200" dirty="0"/>
              <a:t> in the </a:t>
            </a:r>
            <a:r>
              <a:rPr lang="it-IT" sz="1200" dirty="0" err="1"/>
              <a:t>visceral</a:t>
            </a:r>
            <a:r>
              <a:rPr lang="it-IT" sz="1200" dirty="0"/>
              <a:t> </a:t>
            </a:r>
            <a:r>
              <a:rPr lang="it-IT" sz="1200" dirty="0" err="1"/>
              <a:t>segment</a:t>
            </a:r>
            <a:r>
              <a:rPr lang="it-IT" sz="1200" dirty="0"/>
              <a:t>, the </a:t>
            </a:r>
            <a:r>
              <a:rPr lang="it-IT" sz="1200" dirty="0" err="1"/>
              <a:t>outer</a:t>
            </a:r>
            <a:r>
              <a:rPr lang="it-IT" sz="1200" dirty="0"/>
              <a:t> </a:t>
            </a:r>
            <a:r>
              <a:rPr lang="it-IT" sz="1200" dirty="0" err="1"/>
              <a:t>aortic</a:t>
            </a:r>
            <a:r>
              <a:rPr lang="it-IT" sz="1200" dirty="0"/>
              <a:t> </a:t>
            </a:r>
            <a:r>
              <a:rPr lang="it-IT" sz="1200" dirty="0" err="1"/>
              <a:t>wall</a:t>
            </a:r>
            <a:r>
              <a:rPr lang="it-IT" sz="1200" dirty="0"/>
              <a:t> </a:t>
            </a:r>
            <a:r>
              <a:rPr lang="it-IT" sz="1200" dirty="0" err="1"/>
              <a:t>is</a:t>
            </a:r>
            <a:r>
              <a:rPr lang="it-IT" sz="1200" dirty="0"/>
              <a:t> </a:t>
            </a:r>
            <a:r>
              <a:rPr lang="it-IT" sz="1200" dirty="0" err="1"/>
              <a:t>closed</a:t>
            </a:r>
            <a:r>
              <a:rPr lang="it-IT" sz="1200" dirty="0"/>
              <a:t> over Teflon </a:t>
            </a:r>
            <a:r>
              <a:rPr lang="it-IT" sz="1200" dirty="0" err="1"/>
              <a:t>felt</a:t>
            </a:r>
            <a:r>
              <a:rPr lang="it-IT" sz="1200" dirty="0"/>
              <a:t> and the </a:t>
            </a:r>
            <a:r>
              <a:rPr lang="it-IT" sz="1200" dirty="0" err="1"/>
              <a:t>clamp</a:t>
            </a:r>
            <a:r>
              <a:rPr lang="it-IT" sz="1200" dirty="0"/>
              <a:t> </a:t>
            </a:r>
            <a:r>
              <a:rPr lang="it-IT" sz="1200" dirty="0" err="1"/>
              <a:t>is</a:t>
            </a:r>
            <a:r>
              <a:rPr lang="it-IT" sz="1200" dirty="0"/>
              <a:t> </a:t>
            </a:r>
            <a:r>
              <a:rPr lang="it-IT" sz="1200" dirty="0" err="1"/>
              <a:t>moved</a:t>
            </a:r>
            <a:r>
              <a:rPr lang="it-IT" sz="1200" dirty="0"/>
              <a:t> to the </a:t>
            </a:r>
            <a:r>
              <a:rPr lang="it-IT" sz="1200" dirty="0" err="1"/>
              <a:t>infrarenal</a:t>
            </a:r>
            <a:r>
              <a:rPr lang="it-IT" sz="1200" dirty="0"/>
              <a:t> aorta, </a:t>
            </a:r>
            <a:r>
              <a:rPr lang="it-IT" sz="1200"/>
              <a:t>which </a:t>
            </a:r>
            <a:r>
              <a:rPr lang="it-IT" sz="1200" dirty="0" err="1"/>
              <a:t>is</a:t>
            </a:r>
            <a:r>
              <a:rPr lang="it-IT" sz="1200" dirty="0"/>
              <a:t> </a:t>
            </a:r>
            <a:r>
              <a:rPr lang="it-IT" sz="1200" dirty="0" err="1"/>
              <a:t>most</a:t>
            </a:r>
            <a:r>
              <a:rPr lang="it-IT" sz="1200" dirty="0"/>
              <a:t> </a:t>
            </a:r>
            <a:r>
              <a:rPr lang="it-IT" sz="1200" dirty="0" err="1"/>
              <a:t>conveniently</a:t>
            </a:r>
            <a:r>
              <a:rPr lang="it-IT" sz="1200" dirty="0"/>
              <a:t> </a:t>
            </a:r>
            <a:r>
              <a:rPr lang="it-IT" sz="1200" dirty="0" err="1"/>
              <a:t>reconstructed</a:t>
            </a:r>
            <a:r>
              <a:rPr lang="it-IT" sz="1200" dirty="0"/>
              <a:t> with a tube </a:t>
            </a:r>
            <a:r>
              <a:rPr lang="it-IT" sz="1200" dirty="0" err="1"/>
              <a:t>graft</a:t>
            </a:r>
            <a:r>
              <a:rPr lang="it-IT" sz="1200" dirty="0"/>
              <a:t>.</a:t>
            </a:r>
            <a:endParaRPr lang="en-IT" sz="1200" dirty="0"/>
          </a:p>
        </p:txBody>
      </p:sp>
    </p:spTree>
    <p:extLst>
      <p:ext uri="{BB962C8B-B14F-4D97-AF65-F5344CB8AC3E}">
        <p14:creationId xmlns:p14="http://schemas.microsoft.com/office/powerpoint/2010/main" val="1421639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457200" indent="-457200">
              <a:lnSpc>
                <a:spcPct val="90000"/>
              </a:lnSpc>
              <a:spcBef>
                <a:spcPts val="963"/>
              </a:spcBef>
              <a:buFont typeface="Arial" panose="020B0604020202020204" pitchFamily="34" charset="0"/>
              <a:buChar char="•"/>
            </a:pPr>
            <a:r>
              <a:rPr lang="it-IT" sz="3000" dirty="0">
                <a:solidFill>
                  <a:srgbClr val="FF0000"/>
                </a:solidFill>
                <a:latin typeface="Century Gothic" pitchFamily="34" charset="0"/>
              </a:rPr>
              <a:t>FENESTRAZIONE ENDOVASCOLARE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2FB79FA6-77CF-42C5-9DDC-317AC2598F64}"/>
              </a:ext>
            </a:extLst>
          </p:cNvPr>
          <p:cNvPicPr>
            <a:picLocks noChangeAspect="1"/>
          </p:cNvPicPr>
          <p:nvPr/>
        </p:nvPicPr>
        <p:blipFill rotWithShape="1">
          <a:blip r:embed="rId4"/>
          <a:srcRect l="20075" t="22001" r="18500" b="19201"/>
          <a:stretch/>
        </p:blipFill>
        <p:spPr>
          <a:xfrm>
            <a:off x="323528" y="1614065"/>
            <a:ext cx="6981280" cy="3759151"/>
          </a:xfrm>
          <a:prstGeom prst="rect">
            <a:avLst/>
          </a:prstGeom>
        </p:spPr>
      </p:pic>
      <p:pic>
        <p:nvPicPr>
          <p:cNvPr id="4" name="Immagine 3">
            <a:extLst>
              <a:ext uri="{FF2B5EF4-FFF2-40B4-BE49-F238E27FC236}">
                <a16:creationId xmlns:a16="http://schemas.microsoft.com/office/drawing/2014/main" id="{F64CEFC9-3195-4BA2-AD35-3937E924710C}"/>
              </a:ext>
            </a:extLst>
          </p:cNvPr>
          <p:cNvPicPr>
            <a:picLocks noChangeAspect="1"/>
          </p:cNvPicPr>
          <p:nvPr/>
        </p:nvPicPr>
        <p:blipFill rotWithShape="1">
          <a:blip r:embed="rId4"/>
          <a:srcRect l="82984" t="30238" r="762" b="51563"/>
          <a:stretch/>
        </p:blipFill>
        <p:spPr>
          <a:xfrm>
            <a:off x="6832034" y="3645024"/>
            <a:ext cx="2311966" cy="1456142"/>
          </a:xfrm>
          <a:prstGeom prst="rect">
            <a:avLst/>
          </a:prstGeom>
        </p:spPr>
      </p:pic>
    </p:spTree>
    <p:extLst>
      <p:ext uri="{BB962C8B-B14F-4D97-AF65-F5344CB8AC3E}">
        <p14:creationId xmlns:p14="http://schemas.microsoft.com/office/powerpoint/2010/main" val="472679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457200" indent="-457200">
              <a:lnSpc>
                <a:spcPct val="90000"/>
              </a:lnSpc>
              <a:spcBef>
                <a:spcPts val="963"/>
              </a:spcBef>
              <a:buFont typeface="Arial" panose="020B0604020202020204" pitchFamily="34" charset="0"/>
              <a:buChar char="•"/>
            </a:pPr>
            <a:r>
              <a:rPr lang="it-IT" sz="3000" dirty="0">
                <a:solidFill>
                  <a:srgbClr val="FF0000"/>
                </a:solidFill>
                <a:latin typeface="Century Gothic" pitchFamily="34" charset="0"/>
              </a:rPr>
              <a:t>RUOLO DELL’ ENDOVASCOLARE NELLA DISSEZIONE AORTICA ACUTA DI TIPO B</a:t>
            </a:r>
            <a:br>
              <a:rPr lang="it-IT" sz="3000" dirty="0">
                <a:solidFill>
                  <a:srgbClr val="FF0000"/>
                </a:solidFill>
                <a:latin typeface="Century Gothic" pitchFamily="34" charset="0"/>
              </a:rPr>
            </a:b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987821E6-896B-4C40-ACC1-1F65C7BFFE6D}"/>
              </a:ext>
            </a:extLst>
          </p:cNvPr>
          <p:cNvPicPr>
            <a:picLocks noChangeAspect="1"/>
          </p:cNvPicPr>
          <p:nvPr/>
        </p:nvPicPr>
        <p:blipFill rotWithShape="1">
          <a:blip r:embed="rId4"/>
          <a:srcRect l="36613" t="44400" r="19288" b="19200"/>
          <a:stretch/>
        </p:blipFill>
        <p:spPr>
          <a:xfrm>
            <a:off x="761117" y="2264014"/>
            <a:ext cx="7627307" cy="3541250"/>
          </a:xfrm>
          <a:prstGeom prst="rect">
            <a:avLst/>
          </a:prstGeom>
        </p:spPr>
      </p:pic>
    </p:spTree>
    <p:extLst>
      <p:ext uri="{BB962C8B-B14F-4D97-AF65-F5344CB8AC3E}">
        <p14:creationId xmlns:p14="http://schemas.microsoft.com/office/powerpoint/2010/main" val="3051177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3000" dirty="0">
                <a:solidFill>
                  <a:srgbClr val="FF0000"/>
                </a:solidFill>
                <a:latin typeface="Century Gothic" pitchFamily="34" charset="0"/>
              </a:rPr>
              <a:t>STORIA NATURALE DELLE DISSEZIONI CRONICHE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044B06A0-B665-46E2-8391-C1E25B30E631}"/>
              </a:ext>
            </a:extLst>
          </p:cNvPr>
          <p:cNvPicPr>
            <a:picLocks noChangeAspect="1"/>
          </p:cNvPicPr>
          <p:nvPr/>
        </p:nvPicPr>
        <p:blipFill rotWithShape="1">
          <a:blip r:embed="rId4"/>
          <a:srcRect l="35038" t="37399" r="18500" b="20601"/>
          <a:stretch/>
        </p:blipFill>
        <p:spPr>
          <a:xfrm>
            <a:off x="539552" y="1988843"/>
            <a:ext cx="8055458" cy="4095996"/>
          </a:xfrm>
          <a:prstGeom prst="rect">
            <a:avLst/>
          </a:prstGeom>
        </p:spPr>
      </p:pic>
    </p:spTree>
    <p:extLst>
      <p:ext uri="{BB962C8B-B14F-4D97-AF65-F5344CB8AC3E}">
        <p14:creationId xmlns:p14="http://schemas.microsoft.com/office/powerpoint/2010/main" val="567652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1. AAA ROTTO</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id="{25F3563B-51C0-4891-A227-795CD6AAF943}"/>
              </a:ext>
            </a:extLst>
          </p:cNvPr>
          <p:cNvPicPr>
            <a:picLocks noChangeAspect="1"/>
          </p:cNvPicPr>
          <p:nvPr/>
        </p:nvPicPr>
        <p:blipFill rotWithShape="1">
          <a:blip r:embed="rId4"/>
          <a:srcRect l="26375" t="22001" r="26375" b="13600"/>
          <a:stretch/>
        </p:blipFill>
        <p:spPr>
          <a:xfrm>
            <a:off x="3923928" y="1796819"/>
            <a:ext cx="5040560" cy="3864429"/>
          </a:xfrm>
          <a:prstGeom prst="rect">
            <a:avLst/>
          </a:prstGeom>
        </p:spPr>
      </p:pic>
      <p:sp>
        <p:nvSpPr>
          <p:cNvPr id="3" name="CasellaDiTesto 2">
            <a:extLst>
              <a:ext uri="{FF2B5EF4-FFF2-40B4-BE49-F238E27FC236}">
                <a16:creationId xmlns:a16="http://schemas.microsoft.com/office/drawing/2014/main" id="{34E325B7-5378-4B2E-A006-ED4AD80AA7BD}"/>
              </a:ext>
            </a:extLst>
          </p:cNvPr>
          <p:cNvSpPr txBox="1"/>
          <p:nvPr/>
        </p:nvSpPr>
        <p:spPr>
          <a:xfrm>
            <a:off x="93664" y="1772816"/>
            <a:ext cx="3686248" cy="3970318"/>
          </a:xfrm>
          <a:prstGeom prst="rect">
            <a:avLst/>
          </a:prstGeom>
          <a:noFill/>
        </p:spPr>
        <p:txBody>
          <a:bodyPr wrap="square" rtlCol="0">
            <a:spAutoFit/>
          </a:bodyPr>
          <a:lstStyle/>
          <a:p>
            <a:pPr algn="just"/>
            <a:r>
              <a:rPr lang="en-US" dirty="0">
                <a:latin typeface="Century Gothic" panose="020B0502020202020204" pitchFamily="34" charset="0"/>
              </a:rPr>
              <a:t>Finite element analysis has been applied to AAAs to estimate regional variations in peak wall stress (PWS) for many small segments of the entire aortic wall using CT scan data and provides a visual representation of PWS variability and peak wall rupture risk (PWRR).</a:t>
            </a:r>
          </a:p>
          <a:p>
            <a:pPr algn="just"/>
            <a:r>
              <a:rPr lang="en-US" dirty="0">
                <a:latin typeface="Century Gothic" panose="020B0502020202020204" pitchFamily="34" charset="0"/>
              </a:rPr>
              <a:t>These findings provide some justification for prediction of individual risk of AAA rupture from conventional CT.</a:t>
            </a:r>
            <a:endParaRPr lang="it-IT" dirty="0">
              <a:latin typeface="Century Gothic" panose="020B0502020202020204" pitchFamily="34" charset="0"/>
            </a:endParaRPr>
          </a:p>
        </p:txBody>
      </p:sp>
    </p:spTree>
    <p:extLst>
      <p:ext uri="{BB962C8B-B14F-4D97-AF65-F5344CB8AC3E}">
        <p14:creationId xmlns:p14="http://schemas.microsoft.com/office/powerpoint/2010/main" val="2077978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3"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4"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nSpc>
                <a:spcPct val="90000"/>
              </a:lnSpc>
              <a:spcBef>
                <a:spcPts val="963"/>
              </a:spcBef>
              <a:buFont typeface="Arial" charset="0"/>
              <a:buNone/>
            </a:pPr>
            <a:r>
              <a:rPr lang="it-IT" sz="2400" dirty="0">
                <a:solidFill>
                  <a:srgbClr val="FF0000"/>
                </a:solidFill>
                <a:latin typeface="Century Gothic" pitchFamily="34" charset="0"/>
              </a:rPr>
              <a:t>DISSEZIONE CRONICA: EVOLUZIONE ANEURISMATICA DELL’AORTA TORACO-ADDOMINALE</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19" name="Picture 5" descr="Occari">
            <a:extLst>
              <a:ext uri="{FF2B5EF4-FFF2-40B4-BE49-F238E27FC236}">
                <a16:creationId xmlns:a16="http://schemas.microsoft.com/office/drawing/2014/main" id="{2BE850E5-6AB1-4BE1-9915-7C64C4C9518B}"/>
              </a:ext>
            </a:extLst>
          </p:cNvPr>
          <p:cNvPicPr>
            <a:picLocks noChangeAspect="1" noChangeArrowheads="1"/>
          </p:cNvPicPr>
          <p:nvPr/>
        </p:nvPicPr>
        <p:blipFill>
          <a:blip r:embed="rId5" cstate="print"/>
          <a:srcRect/>
          <a:stretch>
            <a:fillRect/>
          </a:stretch>
        </p:blipFill>
        <p:spPr bwMode="auto">
          <a:xfrm>
            <a:off x="1489076" y="1886996"/>
            <a:ext cx="2305442" cy="4134292"/>
          </a:xfrm>
          <a:prstGeom prst="rect">
            <a:avLst/>
          </a:prstGeom>
          <a:ln>
            <a:noFill/>
          </a:ln>
          <a:effectLst>
            <a:outerShdw blurRad="292100" dist="139700" dir="2700000" algn="tl" rotWithShape="0">
              <a:srgbClr val="333333">
                <a:alpha val="65000"/>
              </a:srgbClr>
            </a:outerShdw>
          </a:effectLst>
        </p:spPr>
      </p:pic>
      <p:graphicFrame>
        <p:nvGraphicFramePr>
          <p:cNvPr id="20" name="Object 6">
            <a:extLst>
              <a:ext uri="{FF2B5EF4-FFF2-40B4-BE49-F238E27FC236}">
                <a16:creationId xmlns:a16="http://schemas.microsoft.com/office/drawing/2014/main" id="{9A33A2B9-F232-4FD4-B676-36D4177898E7}"/>
              </a:ext>
            </a:extLst>
          </p:cNvPr>
          <p:cNvGraphicFramePr>
            <a:graphicFrameLocks noChangeAspect="1"/>
          </p:cNvGraphicFramePr>
          <p:nvPr>
            <p:extLst>
              <p:ext uri="{D42A27DB-BD31-4B8C-83A1-F6EECF244321}">
                <p14:modId xmlns:p14="http://schemas.microsoft.com/office/powerpoint/2010/main" val="2133543486"/>
              </p:ext>
            </p:extLst>
          </p:nvPr>
        </p:nvGraphicFramePr>
        <p:xfrm>
          <a:off x="5875138" y="1887215"/>
          <a:ext cx="1937221" cy="1901825"/>
        </p:xfrm>
        <a:graphic>
          <a:graphicData uri="http://schemas.openxmlformats.org/presentationml/2006/ole">
            <mc:AlternateContent xmlns:mc="http://schemas.openxmlformats.org/markup-compatibility/2006">
              <mc:Choice xmlns:v="urn:schemas-microsoft-com:vml" Requires="v">
                <p:oleObj spid="_x0000_s4116" name="Fotografia Photo Editor" r:id="rId6" imgW="15295238" imgH="15504762" progId="">
                  <p:embed/>
                </p:oleObj>
              </mc:Choice>
              <mc:Fallback>
                <p:oleObj name="Fotografia Photo Editor" r:id="rId6" imgW="15295238" imgH="15504762" progId="">
                  <p:embed/>
                  <p:pic>
                    <p:nvPicPr>
                      <p:cNvPr id="22531"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5138" y="1887215"/>
                        <a:ext cx="1937221" cy="1901825"/>
                      </a:xfrm>
                      <a:prstGeom prst="rect">
                        <a:avLst/>
                      </a:prstGeom>
                      <a:noFill/>
                      <a:ln w="38100">
                        <a:solidFill>
                          <a:schemeClr val="tx2"/>
                        </a:solidFill>
                        <a:miter lim="800000"/>
                        <a:headEnd/>
                        <a:tailEnd/>
                      </a:ln>
                      <a:effectLst/>
                    </p:spPr>
                  </p:pic>
                </p:oleObj>
              </mc:Fallback>
            </mc:AlternateContent>
          </a:graphicData>
        </a:graphic>
      </p:graphicFrame>
      <p:graphicFrame>
        <p:nvGraphicFramePr>
          <p:cNvPr id="21" name="Object 7">
            <a:extLst>
              <a:ext uri="{FF2B5EF4-FFF2-40B4-BE49-F238E27FC236}">
                <a16:creationId xmlns:a16="http://schemas.microsoft.com/office/drawing/2014/main" id="{D7BFC28C-B4B1-4275-A5D3-65DEFE3A0291}"/>
              </a:ext>
            </a:extLst>
          </p:cNvPr>
          <p:cNvGraphicFramePr>
            <a:graphicFrameLocks noChangeAspect="1"/>
          </p:cNvGraphicFramePr>
          <p:nvPr>
            <p:extLst>
              <p:ext uri="{D42A27DB-BD31-4B8C-83A1-F6EECF244321}">
                <p14:modId xmlns:p14="http://schemas.microsoft.com/office/powerpoint/2010/main" val="516530130"/>
              </p:ext>
            </p:extLst>
          </p:nvPr>
        </p:nvGraphicFramePr>
        <p:xfrm>
          <a:off x="5869042" y="3937518"/>
          <a:ext cx="1943317" cy="2155778"/>
        </p:xfrm>
        <a:graphic>
          <a:graphicData uri="http://schemas.openxmlformats.org/presentationml/2006/ole">
            <mc:AlternateContent xmlns:mc="http://schemas.openxmlformats.org/markup-compatibility/2006">
              <mc:Choice xmlns:v="urn:schemas-microsoft-com:vml" Requires="v">
                <p:oleObj spid="_x0000_s4117" name="Fotografia Photo Editor" r:id="rId8" imgW="8869013" imgH="9838095" progId="">
                  <p:embed/>
                </p:oleObj>
              </mc:Choice>
              <mc:Fallback>
                <p:oleObj name="Fotografia Photo Editor" r:id="rId8" imgW="8869013" imgH="9838095" progId="">
                  <p:embed/>
                  <p:pic>
                    <p:nvPicPr>
                      <p:cNvPr id="22532"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9042" y="3937518"/>
                        <a:ext cx="1943317" cy="2155778"/>
                      </a:xfrm>
                      <a:prstGeom prst="rect">
                        <a:avLst/>
                      </a:prstGeom>
                      <a:noFill/>
                      <a:ln w="38100">
                        <a:solidFill>
                          <a:schemeClr val="tx2"/>
                        </a:solidFill>
                        <a:miter lim="800000"/>
                        <a:headEnd/>
                        <a:tailEnd/>
                      </a:ln>
                      <a:effectLst/>
                    </p:spPr>
                  </p:pic>
                </p:oleObj>
              </mc:Fallback>
            </mc:AlternateContent>
          </a:graphicData>
        </a:graphic>
      </p:graphicFrame>
    </p:spTree>
    <p:extLst>
      <p:ext uri="{BB962C8B-B14F-4D97-AF65-F5344CB8AC3E}">
        <p14:creationId xmlns:p14="http://schemas.microsoft.com/office/powerpoint/2010/main" val="889930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2400" dirty="0">
                <a:solidFill>
                  <a:srgbClr val="FF0000"/>
                </a:solidFill>
                <a:latin typeface="Century Gothic" pitchFamily="34" charset="0"/>
              </a:rPr>
              <a:t>DISSEZIONE CRONICA: EVOLUZIONE ANEURISMATICA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9A73160B-DCB2-40FF-A9C9-E759A35E3D13}"/>
              </a:ext>
            </a:extLst>
          </p:cNvPr>
          <p:cNvPicPr>
            <a:picLocks noChangeAspect="1"/>
          </p:cNvPicPr>
          <p:nvPr/>
        </p:nvPicPr>
        <p:blipFill rotWithShape="1">
          <a:blip r:embed="rId4"/>
          <a:srcRect l="38188" t="36001" r="16925" b="13600"/>
          <a:stretch/>
        </p:blipFill>
        <p:spPr>
          <a:xfrm>
            <a:off x="920553" y="1556792"/>
            <a:ext cx="7323855" cy="4625594"/>
          </a:xfrm>
          <a:prstGeom prst="rect">
            <a:avLst/>
          </a:prstGeom>
        </p:spPr>
      </p:pic>
    </p:spTree>
    <p:extLst>
      <p:ext uri="{BB962C8B-B14F-4D97-AF65-F5344CB8AC3E}">
        <p14:creationId xmlns:p14="http://schemas.microsoft.com/office/powerpoint/2010/main" val="34086667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2400" dirty="0">
                <a:solidFill>
                  <a:srgbClr val="FF0000"/>
                </a:solidFill>
                <a:latin typeface="Century Gothic" pitchFamily="34" charset="0"/>
              </a:rPr>
              <a:t>TRATTAMENTO ENDOVASCOLARE DISSEZIONE CRONICA TIPO B</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1EAA4C70-BB92-4D2B-9824-A44166251BBE}"/>
              </a:ext>
            </a:extLst>
          </p:cNvPr>
          <p:cNvPicPr>
            <a:picLocks noChangeAspect="1"/>
          </p:cNvPicPr>
          <p:nvPr/>
        </p:nvPicPr>
        <p:blipFill rotWithShape="1">
          <a:blip r:embed="rId4"/>
          <a:srcRect l="33463" t="17801" r="33463" b="29000"/>
          <a:stretch/>
        </p:blipFill>
        <p:spPr>
          <a:xfrm>
            <a:off x="2123728" y="1700808"/>
            <a:ext cx="4968552" cy="4495357"/>
          </a:xfrm>
          <a:prstGeom prst="rect">
            <a:avLst/>
          </a:prstGeom>
        </p:spPr>
      </p:pic>
    </p:spTree>
    <p:extLst>
      <p:ext uri="{BB962C8B-B14F-4D97-AF65-F5344CB8AC3E}">
        <p14:creationId xmlns:p14="http://schemas.microsoft.com/office/powerpoint/2010/main" val="1748878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2400" dirty="0">
                <a:solidFill>
                  <a:srgbClr val="FF0000"/>
                </a:solidFill>
                <a:latin typeface="Century Gothic" pitchFamily="34" charset="0"/>
              </a:rPr>
              <a:t>TRATTAMENTO ENDOVASCOLARE DISSEZIONE CRONICA TIPO B</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19" name="Picture 10" descr="es dissezione classica">
            <a:extLst>
              <a:ext uri="{FF2B5EF4-FFF2-40B4-BE49-F238E27FC236}">
                <a16:creationId xmlns:a16="http://schemas.microsoft.com/office/drawing/2014/main" id="{A24C4A01-98D3-4FF0-B43B-A20139E1F8EA}"/>
              </a:ext>
            </a:extLst>
          </p:cNvPr>
          <p:cNvPicPr>
            <a:picLocks noChangeAspect="1" noChangeArrowheads="1"/>
          </p:cNvPicPr>
          <p:nvPr/>
        </p:nvPicPr>
        <p:blipFill>
          <a:blip r:embed="rId4" cstate="print"/>
          <a:srcRect t="-598"/>
          <a:stretch>
            <a:fillRect/>
          </a:stretch>
        </p:blipFill>
        <p:spPr bwMode="auto">
          <a:xfrm>
            <a:off x="827584" y="1826096"/>
            <a:ext cx="2551113" cy="4267200"/>
          </a:xfrm>
          <a:prstGeom prst="rect">
            <a:avLst/>
          </a:prstGeom>
          <a:ln>
            <a:noFill/>
          </a:ln>
          <a:effectLst>
            <a:outerShdw blurRad="292100" dist="139700" dir="2700000" algn="tl" rotWithShape="0">
              <a:srgbClr val="333333">
                <a:alpha val="65000"/>
              </a:srgbClr>
            </a:outerShdw>
          </a:effectLst>
        </p:spPr>
      </p:pic>
      <p:pic>
        <p:nvPicPr>
          <p:cNvPr id="20" name="Picture 9" descr="diss classica B">
            <a:extLst>
              <a:ext uri="{FF2B5EF4-FFF2-40B4-BE49-F238E27FC236}">
                <a16:creationId xmlns:a16="http://schemas.microsoft.com/office/drawing/2014/main" id="{2A77F17F-7FCE-45A0-8528-F5BEEFA7DB3B}"/>
              </a:ext>
            </a:extLst>
          </p:cNvPr>
          <p:cNvPicPr>
            <a:picLocks noChangeAspect="1" noChangeArrowheads="1"/>
          </p:cNvPicPr>
          <p:nvPr/>
        </p:nvPicPr>
        <p:blipFill>
          <a:blip r:embed="rId5" cstate="print"/>
          <a:srcRect/>
          <a:stretch>
            <a:fillRect/>
          </a:stretch>
        </p:blipFill>
        <p:spPr bwMode="auto">
          <a:xfrm>
            <a:off x="3851920" y="1826096"/>
            <a:ext cx="4514063" cy="4267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7922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nSpc>
                <a:spcPct val="90000"/>
              </a:lnSpc>
              <a:spcBef>
                <a:spcPts val="963"/>
              </a:spcBef>
            </a:pPr>
            <a:r>
              <a:rPr lang="it-IT" sz="2400" dirty="0">
                <a:solidFill>
                  <a:srgbClr val="FF0000"/>
                </a:solidFill>
                <a:latin typeface="Century Gothic" pitchFamily="34" charset="0"/>
              </a:rPr>
              <a:t>CASO CLINICO</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7D765C10-0410-4B82-9F6F-3F3CA2B060EA}"/>
              </a:ext>
            </a:extLst>
          </p:cNvPr>
          <p:cNvPicPr>
            <a:picLocks noChangeAspect="1"/>
          </p:cNvPicPr>
          <p:nvPr/>
        </p:nvPicPr>
        <p:blipFill rotWithShape="1">
          <a:blip r:embed="rId4"/>
          <a:srcRect l="34251" t="36000" r="17712" b="13601"/>
          <a:stretch/>
        </p:blipFill>
        <p:spPr>
          <a:xfrm>
            <a:off x="611560" y="1480061"/>
            <a:ext cx="7898458" cy="4661385"/>
          </a:xfrm>
          <a:prstGeom prst="rect">
            <a:avLst/>
          </a:prstGeom>
        </p:spPr>
      </p:pic>
    </p:spTree>
    <p:extLst>
      <p:ext uri="{BB962C8B-B14F-4D97-AF65-F5344CB8AC3E}">
        <p14:creationId xmlns:p14="http://schemas.microsoft.com/office/powerpoint/2010/main" val="459060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nSpc>
                <a:spcPct val="90000"/>
              </a:lnSpc>
              <a:spcBef>
                <a:spcPts val="963"/>
              </a:spcBef>
            </a:pPr>
            <a:r>
              <a:rPr lang="it-IT" sz="2400" dirty="0">
                <a:solidFill>
                  <a:srgbClr val="FF0000"/>
                </a:solidFill>
                <a:latin typeface="Century Gothic" pitchFamily="34" charset="0"/>
              </a:rPr>
              <a:t>CASO CLINICO</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C7521DFC-BEF6-4DDE-9234-3C56EAA28524}"/>
              </a:ext>
            </a:extLst>
          </p:cNvPr>
          <p:cNvPicPr>
            <a:picLocks noChangeAspect="1"/>
          </p:cNvPicPr>
          <p:nvPr/>
        </p:nvPicPr>
        <p:blipFill rotWithShape="1">
          <a:blip r:embed="rId4"/>
          <a:srcRect l="33463" t="36000" r="17713" b="12200"/>
          <a:stretch/>
        </p:blipFill>
        <p:spPr>
          <a:xfrm>
            <a:off x="738733" y="1484783"/>
            <a:ext cx="7719467" cy="4606779"/>
          </a:xfrm>
          <a:prstGeom prst="rect">
            <a:avLst/>
          </a:prstGeom>
        </p:spPr>
      </p:pic>
    </p:spTree>
    <p:extLst>
      <p:ext uri="{BB962C8B-B14F-4D97-AF65-F5344CB8AC3E}">
        <p14:creationId xmlns:p14="http://schemas.microsoft.com/office/powerpoint/2010/main" val="1846465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nSpc>
                <a:spcPct val="90000"/>
              </a:lnSpc>
              <a:spcBef>
                <a:spcPts val="963"/>
              </a:spcBef>
            </a:pPr>
            <a:r>
              <a:rPr lang="it-IT" sz="2400" dirty="0">
                <a:solidFill>
                  <a:srgbClr val="FF0000"/>
                </a:solidFill>
                <a:latin typeface="Century Gothic" pitchFamily="34" charset="0"/>
              </a:rPr>
              <a:t>CASO CLINICO</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59917EBD-A034-4370-A91D-1A0B88294F0F}"/>
              </a:ext>
            </a:extLst>
          </p:cNvPr>
          <p:cNvPicPr>
            <a:picLocks noChangeAspect="1"/>
          </p:cNvPicPr>
          <p:nvPr/>
        </p:nvPicPr>
        <p:blipFill rotWithShape="1">
          <a:blip r:embed="rId4"/>
          <a:srcRect l="34250" t="36000" r="16926" b="15001"/>
          <a:stretch/>
        </p:blipFill>
        <p:spPr>
          <a:xfrm>
            <a:off x="561974" y="1484783"/>
            <a:ext cx="8020052" cy="4527449"/>
          </a:xfrm>
          <a:prstGeom prst="rect">
            <a:avLst/>
          </a:prstGeom>
        </p:spPr>
      </p:pic>
    </p:spTree>
    <p:extLst>
      <p:ext uri="{BB962C8B-B14F-4D97-AF65-F5344CB8AC3E}">
        <p14:creationId xmlns:p14="http://schemas.microsoft.com/office/powerpoint/2010/main" val="17205675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nSpc>
                <a:spcPct val="90000"/>
              </a:lnSpc>
              <a:spcBef>
                <a:spcPts val="963"/>
              </a:spcBef>
            </a:pPr>
            <a:r>
              <a:rPr lang="it-IT" sz="2400" dirty="0">
                <a:solidFill>
                  <a:srgbClr val="FF0000"/>
                </a:solidFill>
                <a:latin typeface="Century Gothic" pitchFamily="34" charset="0"/>
              </a:rPr>
              <a:t>EVOLUZIONE ANEURISMATICA DELL’AORTA ADDOMINALE SOTTORENALE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9FF79933-CC58-4995-9C67-536DDCEE7CE4}"/>
              </a:ext>
            </a:extLst>
          </p:cNvPr>
          <p:cNvPicPr>
            <a:picLocks noChangeAspect="1"/>
          </p:cNvPicPr>
          <p:nvPr/>
        </p:nvPicPr>
        <p:blipFill rotWithShape="1">
          <a:blip r:embed="rId4"/>
          <a:srcRect l="38188" t="41600" r="18501" b="12201"/>
          <a:stretch/>
        </p:blipFill>
        <p:spPr>
          <a:xfrm>
            <a:off x="1043608" y="1916832"/>
            <a:ext cx="7111006" cy="4266604"/>
          </a:xfrm>
          <a:prstGeom prst="rect">
            <a:avLst/>
          </a:prstGeom>
        </p:spPr>
      </p:pic>
      <p:sp>
        <p:nvSpPr>
          <p:cNvPr id="4" name="CasellaDiTesto 3">
            <a:extLst>
              <a:ext uri="{FF2B5EF4-FFF2-40B4-BE49-F238E27FC236}">
                <a16:creationId xmlns:a16="http://schemas.microsoft.com/office/drawing/2014/main" id="{B542FC30-6746-4B30-80A1-024C45F20A4B}"/>
              </a:ext>
            </a:extLst>
          </p:cNvPr>
          <p:cNvSpPr txBox="1"/>
          <p:nvPr/>
        </p:nvSpPr>
        <p:spPr>
          <a:xfrm>
            <a:off x="6516216" y="5229200"/>
            <a:ext cx="115212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b="1" dirty="0">
                <a:latin typeface="Century Gothic" panose="020B0502020202020204" pitchFamily="34" charset="0"/>
              </a:rPr>
              <a:t>d: 6,8cm</a:t>
            </a:r>
          </a:p>
        </p:txBody>
      </p:sp>
    </p:spTree>
    <p:extLst>
      <p:ext uri="{BB962C8B-B14F-4D97-AF65-F5344CB8AC3E}">
        <p14:creationId xmlns:p14="http://schemas.microsoft.com/office/powerpoint/2010/main" val="4160134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nSpc>
                <a:spcPct val="90000"/>
              </a:lnSpc>
              <a:spcBef>
                <a:spcPts val="963"/>
              </a:spcBef>
            </a:pPr>
            <a:r>
              <a:rPr lang="it-IT" sz="2400" dirty="0">
                <a:solidFill>
                  <a:srgbClr val="FF0000"/>
                </a:solidFill>
                <a:latin typeface="Century Gothic" pitchFamily="34" charset="0"/>
              </a:rPr>
              <a:t>EVOLUZIONE ANEURISMATICA DELL’AORTA ADDOMINALE SOTTORENALE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B7499CC4-7DE6-4333-826A-2E5AA6711B7E}"/>
              </a:ext>
            </a:extLst>
          </p:cNvPr>
          <p:cNvPicPr>
            <a:picLocks noChangeAspect="1"/>
          </p:cNvPicPr>
          <p:nvPr/>
        </p:nvPicPr>
        <p:blipFill rotWithShape="1">
          <a:blip r:embed="rId4"/>
          <a:srcRect l="33463" t="41600" r="18500" b="12201"/>
          <a:stretch/>
        </p:blipFill>
        <p:spPr>
          <a:xfrm>
            <a:off x="467544" y="1750388"/>
            <a:ext cx="8177288" cy="4423777"/>
          </a:xfrm>
          <a:prstGeom prst="rect">
            <a:avLst/>
          </a:prstGeom>
        </p:spPr>
      </p:pic>
    </p:spTree>
    <p:extLst>
      <p:ext uri="{BB962C8B-B14F-4D97-AF65-F5344CB8AC3E}">
        <p14:creationId xmlns:p14="http://schemas.microsoft.com/office/powerpoint/2010/main" val="7698690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3000" dirty="0">
                <a:solidFill>
                  <a:srgbClr val="FF0000"/>
                </a:solidFill>
                <a:latin typeface="Century Gothic" pitchFamily="34" charset="0"/>
              </a:rPr>
              <a:t>ULCERA AORTICA PENETRANTE (PAU)</a:t>
            </a:r>
          </a:p>
          <a:p>
            <a:endParaRPr lang="en-US" dirty="0"/>
          </a:p>
          <a:p>
            <a:pPr algn="just"/>
            <a:endParaRPr lang="en-US" i="1" dirty="0">
              <a:latin typeface="Century Gothic" panose="020B0502020202020204" pitchFamily="34" charset="0"/>
            </a:endParaRPr>
          </a:p>
          <a:p>
            <a:pPr algn="just"/>
            <a:endParaRPr lang="en-US" i="1" dirty="0">
              <a:latin typeface="Century Gothic" panose="020B0502020202020204" pitchFamily="34" charset="0"/>
            </a:endParaRPr>
          </a:p>
          <a:p>
            <a:pPr algn="just"/>
            <a:endParaRPr lang="en-US" i="1" dirty="0">
              <a:latin typeface="Century Gothic" panose="020B0502020202020204" pitchFamily="34" charset="0"/>
            </a:endParaRPr>
          </a:p>
          <a:p>
            <a:pPr algn="just"/>
            <a:r>
              <a:rPr lang="en-US" i="1" dirty="0">
                <a:latin typeface="Century Gothic" panose="020B0502020202020204" pitchFamily="34" charset="0"/>
              </a:rPr>
              <a:t>The current ESC guidelines on aortic disease define PAU as an ulceration of an aortic atherosclerotic plaque penetrating through the internal elastic lamina into the media</a:t>
            </a:r>
            <a:endParaRPr lang="it-IT" sz="3000" i="1" dirty="0">
              <a:solidFill>
                <a:srgbClr val="FF0000"/>
              </a:solidFill>
              <a:latin typeface="Century Gothic" panose="020B0502020202020204"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85750" indent="-285750">
              <a:lnSpc>
                <a:spcPct val="90000"/>
              </a:lnSpc>
              <a:spcBef>
                <a:spcPts val="963"/>
              </a:spcBef>
              <a:buFont typeface="Arial" panose="020B0604020202020204" pitchFamily="34" charset="0"/>
              <a:buChar char="•"/>
            </a:pPr>
            <a:r>
              <a:rPr lang="en-US" dirty="0">
                <a:latin typeface="Century Gothic" panose="020B0502020202020204" pitchFamily="34" charset="0"/>
              </a:rPr>
              <a:t>Often, PAUs occur in an area of significant atheroma, but not all PAU are associated with </a:t>
            </a:r>
            <a:r>
              <a:rPr lang="en-US" b="1" dirty="0">
                <a:latin typeface="Century Gothic" panose="020B0502020202020204" pitchFamily="34" charset="0"/>
              </a:rPr>
              <a:t>atherosclerosis</a:t>
            </a:r>
            <a:r>
              <a:rPr lang="en-US" dirty="0">
                <a:latin typeface="Century Gothic" panose="020B0502020202020204" pitchFamily="34" charset="0"/>
              </a:rPr>
              <a:t>. Only 53% of PAU identified on imaging were associated with atherosclerotic lesions.</a:t>
            </a: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1" name="Picture 4" descr="European Society of Cardiology - Wikipedia">
            <a:extLst>
              <a:ext uri="{FF2B5EF4-FFF2-40B4-BE49-F238E27FC236}">
                <a16:creationId xmlns:a16="http://schemas.microsoft.com/office/drawing/2014/main" id="{7F60CC33-29C1-4B7A-96DE-A58E553C8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397" y="1412776"/>
            <a:ext cx="2093218" cy="125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889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1. AAA ROTTO</a:t>
            </a:r>
          </a:p>
          <a:p>
            <a:pPr indent="-457200">
              <a:lnSpc>
                <a:spcPct val="200000"/>
              </a:lnSpc>
              <a:spcBef>
                <a:spcPts val="963"/>
              </a:spcBef>
              <a:buFont typeface="Arial" panose="020B0604020202020204" pitchFamily="34" charset="0"/>
              <a:buChar char="•"/>
            </a:pPr>
            <a:r>
              <a:rPr lang="en-US" sz="2000" dirty="0" err="1">
                <a:latin typeface="Century Gothic" panose="020B0502020202020204" pitchFamily="34" charset="0"/>
              </a:rPr>
              <a:t>Rottura</a:t>
            </a:r>
            <a:r>
              <a:rPr lang="en-US" sz="2000" dirty="0">
                <a:latin typeface="Century Gothic" panose="020B0502020202020204" pitchFamily="34" charset="0"/>
              </a:rPr>
              <a:t> libera in </a:t>
            </a:r>
            <a:r>
              <a:rPr lang="en-US" sz="2000" dirty="0" err="1">
                <a:latin typeface="Century Gothic" panose="020B0502020202020204" pitchFamily="34" charset="0"/>
              </a:rPr>
              <a:t>addome</a:t>
            </a:r>
            <a:endParaRPr lang="en-US" sz="2000" dirty="0">
              <a:latin typeface="Century Gothic" panose="020B0502020202020204" pitchFamily="34" charset="0"/>
            </a:endParaRPr>
          </a:p>
          <a:p>
            <a:pPr indent="-457200">
              <a:lnSpc>
                <a:spcPct val="200000"/>
              </a:lnSpc>
              <a:spcBef>
                <a:spcPts val="963"/>
              </a:spcBef>
              <a:buFont typeface="Arial" panose="020B0604020202020204" pitchFamily="34" charset="0"/>
              <a:buChar char="•"/>
            </a:pPr>
            <a:r>
              <a:rPr lang="en-US" sz="2000" dirty="0" err="1">
                <a:latin typeface="Century Gothic" panose="020B0502020202020204" pitchFamily="34" charset="0"/>
              </a:rPr>
              <a:t>Rottura</a:t>
            </a:r>
            <a:r>
              <a:rPr lang="en-US" sz="2000" dirty="0">
                <a:latin typeface="Century Gothic" panose="020B0502020202020204" pitchFamily="34" charset="0"/>
              </a:rPr>
              <a:t> </a:t>
            </a:r>
            <a:r>
              <a:rPr lang="en-US" sz="2000" dirty="0" err="1">
                <a:latin typeface="Century Gothic" panose="020B0502020202020204" pitchFamily="34" charset="0"/>
              </a:rPr>
              <a:t>nello</a:t>
            </a:r>
            <a:r>
              <a:rPr lang="en-US" sz="2000" dirty="0">
                <a:latin typeface="Century Gothic" panose="020B0502020202020204" pitchFamily="34" charset="0"/>
              </a:rPr>
              <a:t> </a:t>
            </a:r>
            <a:r>
              <a:rPr lang="en-US" sz="2000" dirty="0" err="1">
                <a:latin typeface="Century Gothic" panose="020B0502020202020204" pitchFamily="34" charset="0"/>
              </a:rPr>
              <a:t>spazione</a:t>
            </a:r>
            <a:r>
              <a:rPr lang="en-US" sz="2000" dirty="0">
                <a:latin typeface="Century Gothic" panose="020B0502020202020204" pitchFamily="34" charset="0"/>
              </a:rPr>
              <a:t> </a:t>
            </a:r>
            <a:r>
              <a:rPr lang="en-US" sz="2000" dirty="0" err="1">
                <a:latin typeface="Century Gothic" panose="020B0502020202020204" pitchFamily="34" charset="0"/>
              </a:rPr>
              <a:t>retroperitoneale</a:t>
            </a:r>
            <a:endParaRPr lang="en-US" sz="2000" dirty="0">
              <a:latin typeface="Century Gothic" panose="020B0502020202020204" pitchFamily="34" charset="0"/>
            </a:endParaRPr>
          </a:p>
          <a:p>
            <a:pPr marL="217488" indent="-217488" algn="just">
              <a:lnSpc>
                <a:spcPct val="90000"/>
              </a:lnSpc>
              <a:spcBef>
                <a:spcPts val="963"/>
              </a:spcBef>
              <a:buFont typeface="Arial" charset="0"/>
              <a:buChar char="•"/>
            </a:pPr>
            <a:endParaRPr lang="en-US" sz="2000" dirty="0">
              <a:latin typeface="Century Gothic" panose="020B0502020202020204" pitchFamily="34" charset="0"/>
            </a:endParaRPr>
          </a:p>
          <a:p>
            <a:pPr marL="217488" indent="-217488" algn="just">
              <a:lnSpc>
                <a:spcPct val="90000"/>
              </a:lnSpc>
              <a:spcBef>
                <a:spcPts val="963"/>
              </a:spcBef>
              <a:buFont typeface="Arial" charset="0"/>
              <a:buChar char="•"/>
            </a:pPr>
            <a:endParaRPr lang="en-US" sz="2000" dirty="0">
              <a:latin typeface="Century Gothic" panose="020B0502020202020204" pitchFamily="34" charset="0"/>
            </a:endParaRPr>
          </a:p>
          <a:p>
            <a:pPr algn="just">
              <a:lnSpc>
                <a:spcPct val="90000"/>
              </a:lnSpc>
              <a:spcBef>
                <a:spcPts val="963"/>
              </a:spcBef>
            </a:pPr>
            <a:r>
              <a:rPr lang="en-US" sz="2000" dirty="0">
                <a:latin typeface="Century Gothic" panose="020B0502020202020204" pitchFamily="34" charset="0"/>
              </a:rPr>
              <a:t>TRIADE SINTOMATOLOGICA</a:t>
            </a:r>
          </a:p>
          <a:p>
            <a:pPr>
              <a:lnSpc>
                <a:spcPct val="200000"/>
              </a:lnSpc>
              <a:buFontTx/>
              <a:buAutoNum type="arabicPeriod"/>
            </a:pPr>
            <a:r>
              <a:rPr lang="it-IT" sz="2000" dirty="0">
                <a:latin typeface="Century Gothic" panose="020B0502020202020204" pitchFamily="34" charset="0"/>
              </a:rPr>
              <a:t> Dolore addominale o lombare (</a:t>
            </a:r>
            <a:r>
              <a:rPr lang="it-IT" sz="2000" dirty="0" err="1">
                <a:latin typeface="Century Gothic" panose="020B0502020202020204" pitchFamily="34" charset="0"/>
              </a:rPr>
              <a:t>fissurazione</a:t>
            </a:r>
            <a:r>
              <a:rPr lang="it-IT" sz="2000" dirty="0">
                <a:latin typeface="Century Gothic" panose="020B0502020202020204" pitchFamily="34" charset="0"/>
              </a:rPr>
              <a:t> e tamponamento)</a:t>
            </a:r>
          </a:p>
          <a:p>
            <a:pPr>
              <a:lnSpc>
                <a:spcPct val="200000"/>
              </a:lnSpc>
              <a:buFontTx/>
              <a:buAutoNum type="arabicPeriod"/>
            </a:pPr>
            <a:r>
              <a:rPr lang="it-IT" sz="2000" dirty="0">
                <a:latin typeface="Century Gothic" panose="020B0502020202020204" pitchFamily="34" charset="0"/>
              </a:rPr>
              <a:t> Shock emorragico (pallore, tachicardia, ipotensione.......)</a:t>
            </a:r>
          </a:p>
          <a:p>
            <a:pPr>
              <a:lnSpc>
                <a:spcPct val="200000"/>
              </a:lnSpc>
              <a:buFontTx/>
              <a:buAutoNum type="arabicPeriod"/>
            </a:pPr>
            <a:r>
              <a:rPr lang="it-IT" sz="2000" dirty="0">
                <a:latin typeface="Century Gothic" panose="020B0502020202020204" pitchFamily="34" charset="0"/>
              </a:rPr>
              <a:t> Rilievo palpatorio di massa pulsante addominale</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Tree>
    <p:extLst>
      <p:ext uri="{BB962C8B-B14F-4D97-AF65-F5344CB8AC3E}">
        <p14:creationId xmlns:p14="http://schemas.microsoft.com/office/powerpoint/2010/main" val="6811314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3000" dirty="0">
                <a:solidFill>
                  <a:srgbClr val="FF0000"/>
                </a:solidFill>
                <a:latin typeface="Century Gothic" pitchFamily="34" charset="0"/>
              </a:rPr>
              <a:t>PAU</a:t>
            </a:r>
          </a:p>
          <a:p>
            <a:endParaRPr lang="en-US" dirty="0"/>
          </a:p>
          <a:p>
            <a:pPr algn="just"/>
            <a:endParaRPr lang="en-US" i="1" dirty="0">
              <a:latin typeface="Century Gothic" panose="020B0502020202020204"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id="{7C0100A2-6893-4466-B33D-E08838548495}"/>
              </a:ext>
            </a:extLst>
          </p:cNvPr>
          <p:cNvPicPr>
            <a:picLocks noChangeAspect="1"/>
          </p:cNvPicPr>
          <p:nvPr/>
        </p:nvPicPr>
        <p:blipFill rotWithShape="1">
          <a:blip r:embed="rId4"/>
          <a:srcRect l="39763" t="22001" r="38188" b="9400"/>
          <a:stretch/>
        </p:blipFill>
        <p:spPr>
          <a:xfrm>
            <a:off x="6167335" y="1126275"/>
            <a:ext cx="2797153" cy="4895013"/>
          </a:xfrm>
          <a:prstGeom prst="rect">
            <a:avLst/>
          </a:prstGeom>
        </p:spPr>
      </p:pic>
      <p:sp>
        <p:nvSpPr>
          <p:cNvPr id="5" name="CasellaDiTesto 4">
            <a:extLst>
              <a:ext uri="{FF2B5EF4-FFF2-40B4-BE49-F238E27FC236}">
                <a16:creationId xmlns:a16="http://schemas.microsoft.com/office/drawing/2014/main" id="{B4A022EE-92C9-4963-B8B1-2930CB184D31}"/>
              </a:ext>
            </a:extLst>
          </p:cNvPr>
          <p:cNvSpPr txBox="1"/>
          <p:nvPr/>
        </p:nvSpPr>
        <p:spPr>
          <a:xfrm>
            <a:off x="295276" y="1628800"/>
            <a:ext cx="5872059" cy="4524315"/>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Century Gothic" panose="020B0502020202020204" pitchFamily="34" charset="0"/>
              </a:rPr>
              <a:t>Rappresentano</a:t>
            </a:r>
            <a:r>
              <a:rPr lang="en-US" dirty="0">
                <a:latin typeface="Century Gothic" panose="020B0502020202020204" pitchFamily="34" charset="0"/>
              </a:rPr>
              <a:t> </a:t>
            </a:r>
            <a:r>
              <a:rPr lang="en-US" dirty="0" err="1">
                <a:latin typeface="Century Gothic" panose="020B0502020202020204" pitchFamily="34" charset="0"/>
              </a:rPr>
              <a:t>il</a:t>
            </a:r>
            <a:r>
              <a:rPr lang="en-US" dirty="0">
                <a:latin typeface="Century Gothic" panose="020B0502020202020204" pitchFamily="34" charset="0"/>
              </a:rPr>
              <a:t> 2-8% </a:t>
            </a:r>
            <a:r>
              <a:rPr lang="en-US" dirty="0" err="1">
                <a:latin typeface="Century Gothic" panose="020B0502020202020204" pitchFamily="34" charset="0"/>
              </a:rPr>
              <a:t>delle</a:t>
            </a:r>
            <a:r>
              <a:rPr lang="en-US" dirty="0">
                <a:latin typeface="Century Gothic" panose="020B0502020202020204" pitchFamily="34" charset="0"/>
              </a:rPr>
              <a:t> </a:t>
            </a:r>
            <a:r>
              <a:rPr lang="en-US" dirty="0" err="1">
                <a:latin typeface="Century Gothic" panose="020B0502020202020204" pitchFamily="34" charset="0"/>
              </a:rPr>
              <a:t>sindromi</a:t>
            </a:r>
            <a:r>
              <a:rPr lang="en-US" dirty="0">
                <a:latin typeface="Century Gothic" panose="020B0502020202020204" pitchFamily="34" charset="0"/>
              </a:rPr>
              <a:t> </a:t>
            </a:r>
            <a:r>
              <a:rPr lang="en-US" dirty="0" err="1">
                <a:latin typeface="Century Gothic" panose="020B0502020202020204" pitchFamily="34" charset="0"/>
              </a:rPr>
              <a:t>aortiche</a:t>
            </a:r>
            <a:r>
              <a:rPr lang="en-US" dirty="0">
                <a:latin typeface="Century Gothic" panose="020B0502020202020204" pitchFamily="34" charset="0"/>
              </a:rPr>
              <a:t> acute e la </a:t>
            </a:r>
            <a:r>
              <a:rPr lang="en-US" dirty="0" err="1">
                <a:latin typeface="Century Gothic" panose="020B0502020202020204" pitchFamily="34" charset="0"/>
              </a:rPr>
              <a:t>maggior</a:t>
            </a:r>
            <a:r>
              <a:rPr lang="en-US" dirty="0">
                <a:latin typeface="Century Gothic" panose="020B0502020202020204" pitchFamily="34" charset="0"/>
              </a:rPr>
              <a:t> </a:t>
            </a:r>
            <a:r>
              <a:rPr lang="en-US" dirty="0" err="1">
                <a:latin typeface="Century Gothic" panose="020B0502020202020204" pitchFamily="34" charset="0"/>
              </a:rPr>
              <a:t>parte</a:t>
            </a:r>
            <a:r>
              <a:rPr lang="en-US" dirty="0">
                <a:latin typeface="Century Gothic" panose="020B0502020202020204" pitchFamily="34" charset="0"/>
              </a:rPr>
              <a:t> </a:t>
            </a:r>
            <a:r>
              <a:rPr lang="en-US" dirty="0" err="1">
                <a:latin typeface="Century Gothic" panose="020B0502020202020204" pitchFamily="34" charset="0"/>
              </a:rPr>
              <a:t>si</a:t>
            </a:r>
            <a:r>
              <a:rPr lang="en-US" dirty="0">
                <a:latin typeface="Century Gothic" panose="020B0502020202020204" pitchFamily="34" charset="0"/>
              </a:rPr>
              <a:t> </a:t>
            </a:r>
            <a:r>
              <a:rPr lang="en-US" dirty="0" err="1">
                <a:latin typeface="Century Gothic" panose="020B0502020202020204" pitchFamily="34" charset="0"/>
              </a:rPr>
              <a:t>manifesta</a:t>
            </a:r>
            <a:r>
              <a:rPr lang="en-US" dirty="0">
                <a:latin typeface="Century Gothic" panose="020B0502020202020204" pitchFamily="34" charset="0"/>
              </a:rPr>
              <a:t> </a:t>
            </a:r>
            <a:r>
              <a:rPr lang="en-US" dirty="0" err="1">
                <a:latin typeface="Century Gothic" panose="020B0502020202020204" pitchFamily="34" charset="0"/>
              </a:rPr>
              <a:t>nell’aorta</a:t>
            </a:r>
            <a:r>
              <a:rPr lang="en-US" dirty="0">
                <a:latin typeface="Century Gothic" panose="020B0502020202020204" pitchFamily="34" charset="0"/>
              </a:rPr>
              <a:t> </a:t>
            </a:r>
            <a:r>
              <a:rPr lang="en-US" dirty="0" err="1">
                <a:latin typeface="Century Gothic" panose="020B0502020202020204" pitchFamily="34" charset="0"/>
              </a:rPr>
              <a:t>toracica</a:t>
            </a:r>
            <a:r>
              <a:rPr lang="en-US" dirty="0">
                <a:latin typeface="Century Gothic" panose="020B0502020202020204" pitchFamily="34" charset="0"/>
              </a:rPr>
              <a:t> </a:t>
            </a:r>
            <a:r>
              <a:rPr lang="en-US" dirty="0" err="1">
                <a:latin typeface="Century Gothic" panose="020B0502020202020204" pitchFamily="34" charset="0"/>
              </a:rPr>
              <a:t>discendente</a:t>
            </a:r>
            <a:endParaRPr lang="en-US" dirty="0">
              <a:latin typeface="Century Gothic" panose="020B0502020202020204" pitchFamily="34" charset="0"/>
            </a:endParaRP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err="1">
                <a:latin typeface="Century Gothic" panose="020B0502020202020204" pitchFamily="34" charset="0"/>
              </a:rPr>
              <a:t>Sintomatologia</a:t>
            </a:r>
            <a:r>
              <a:rPr lang="en-US" dirty="0">
                <a:latin typeface="Century Gothic" panose="020B0502020202020204" pitchFamily="34" charset="0"/>
              </a:rPr>
              <a:t>: </a:t>
            </a:r>
          </a:p>
          <a:p>
            <a:pPr marL="742950" lvl="1" indent="-285750">
              <a:buFont typeface="Arial" panose="020B0604020202020204" pitchFamily="34" charset="0"/>
              <a:buChar char="•"/>
            </a:pPr>
            <a:r>
              <a:rPr lang="en-US" b="1" dirty="0">
                <a:latin typeface="Century Gothic" panose="020B0502020202020204" pitchFamily="34" charset="0"/>
              </a:rPr>
              <a:t>Aorta </a:t>
            </a:r>
            <a:r>
              <a:rPr lang="en-US" b="1" dirty="0" err="1">
                <a:latin typeface="Century Gothic" panose="020B0502020202020204" pitchFamily="34" charset="0"/>
              </a:rPr>
              <a:t>ascendente</a:t>
            </a:r>
            <a:r>
              <a:rPr lang="en-US" b="1" dirty="0">
                <a:latin typeface="Century Gothic" panose="020B0502020202020204" pitchFamily="34" charset="0"/>
              </a:rPr>
              <a:t> e arco</a:t>
            </a:r>
            <a:r>
              <a:rPr lang="en-US" dirty="0">
                <a:latin typeface="Century Gothic" panose="020B0502020202020204" pitchFamily="34" charset="0"/>
              </a:rPr>
              <a:t>: dolore </a:t>
            </a:r>
            <a:r>
              <a:rPr lang="en-US" dirty="0" err="1">
                <a:latin typeface="Century Gothic" panose="020B0502020202020204" pitchFamily="34" charset="0"/>
              </a:rPr>
              <a:t>retrosternale</a:t>
            </a:r>
            <a:r>
              <a:rPr lang="en-US" dirty="0">
                <a:latin typeface="Century Gothic" panose="020B0502020202020204" pitchFamily="34" charset="0"/>
              </a:rPr>
              <a:t> (47%) o </a:t>
            </a:r>
            <a:r>
              <a:rPr lang="en-US" dirty="0" err="1">
                <a:latin typeface="Century Gothic" panose="020B0502020202020204" pitchFamily="34" charset="0"/>
              </a:rPr>
              <a:t>infrascapolare</a:t>
            </a:r>
            <a:r>
              <a:rPr lang="en-US" dirty="0">
                <a:latin typeface="Century Gothic" panose="020B0502020202020204" pitchFamily="34" charset="0"/>
              </a:rPr>
              <a:t> (40%)</a:t>
            </a:r>
          </a:p>
          <a:p>
            <a:pPr marL="742950" lvl="1" indent="-285750">
              <a:buFont typeface="Arial" panose="020B0604020202020204" pitchFamily="34" charset="0"/>
              <a:buChar char="•"/>
            </a:pPr>
            <a:r>
              <a:rPr lang="en-US" b="1" dirty="0">
                <a:latin typeface="Century Gothic" panose="020B0502020202020204" pitchFamily="34" charset="0"/>
              </a:rPr>
              <a:t>Aorta </a:t>
            </a:r>
            <a:r>
              <a:rPr lang="en-US" b="1" dirty="0" err="1">
                <a:latin typeface="Century Gothic" panose="020B0502020202020204" pitchFamily="34" charset="0"/>
              </a:rPr>
              <a:t>toracica</a:t>
            </a:r>
            <a:r>
              <a:rPr lang="en-US" b="1" dirty="0">
                <a:latin typeface="Century Gothic" panose="020B0502020202020204" pitchFamily="34" charset="0"/>
              </a:rPr>
              <a:t> </a:t>
            </a:r>
            <a:r>
              <a:rPr lang="en-US" b="1" dirty="0" err="1">
                <a:latin typeface="Century Gothic" panose="020B0502020202020204" pitchFamily="34" charset="0"/>
              </a:rPr>
              <a:t>discendente</a:t>
            </a:r>
            <a:r>
              <a:rPr lang="en-US" dirty="0">
                <a:latin typeface="Century Gothic" panose="020B0502020202020204" pitchFamily="34" charset="0"/>
              </a:rPr>
              <a:t>: dolore (100%), dolore </a:t>
            </a:r>
            <a:r>
              <a:rPr lang="en-US" dirty="0" err="1">
                <a:latin typeface="Century Gothic" panose="020B0502020202020204" pitchFamily="34" charset="0"/>
              </a:rPr>
              <a:t>dorsale</a:t>
            </a:r>
            <a:r>
              <a:rPr lang="en-US" dirty="0">
                <a:latin typeface="Century Gothic" panose="020B0502020202020204" pitchFamily="34" charset="0"/>
              </a:rPr>
              <a:t> (38%), dolore </a:t>
            </a:r>
            <a:r>
              <a:rPr lang="en-US" dirty="0" err="1">
                <a:latin typeface="Century Gothic" panose="020B0502020202020204" pitchFamily="34" charset="0"/>
              </a:rPr>
              <a:t>retrosternale</a:t>
            </a:r>
            <a:r>
              <a:rPr lang="en-US" dirty="0">
                <a:latin typeface="Century Gothic" panose="020B0502020202020204" pitchFamily="34" charset="0"/>
              </a:rPr>
              <a:t> (14%), dolore </a:t>
            </a:r>
            <a:r>
              <a:rPr lang="en-US" dirty="0" err="1">
                <a:latin typeface="Century Gothic" panose="020B0502020202020204" pitchFamily="34" charset="0"/>
              </a:rPr>
              <a:t>addominale</a:t>
            </a:r>
            <a:r>
              <a:rPr lang="en-US" dirty="0">
                <a:latin typeface="Century Gothic" panose="020B0502020202020204" pitchFamily="34" charset="0"/>
              </a:rPr>
              <a:t> (14%)</a:t>
            </a:r>
          </a:p>
          <a:p>
            <a:pPr marL="742950" lvl="1" indent="-285750">
              <a:buFont typeface="Arial" panose="020B0604020202020204" pitchFamily="34" charset="0"/>
              <a:buChar char="•"/>
            </a:pPr>
            <a:r>
              <a:rPr lang="en-US" b="1" dirty="0">
                <a:latin typeface="Century Gothic" panose="020B0502020202020204" pitchFamily="34" charset="0"/>
              </a:rPr>
              <a:t>Aorta </a:t>
            </a:r>
            <a:r>
              <a:rPr lang="en-US" b="1" dirty="0" err="1">
                <a:latin typeface="Century Gothic" panose="020B0502020202020204" pitchFamily="34" charset="0"/>
              </a:rPr>
              <a:t>toraco-addominale</a:t>
            </a:r>
            <a:r>
              <a:rPr lang="en-US" dirty="0">
                <a:latin typeface="Century Gothic" panose="020B0502020202020204" pitchFamily="34" charset="0"/>
              </a:rPr>
              <a:t>: dolore </a:t>
            </a:r>
            <a:r>
              <a:rPr lang="en-US" dirty="0" err="1">
                <a:latin typeface="Century Gothic" panose="020B0502020202020204" pitchFamily="34" charset="0"/>
              </a:rPr>
              <a:t>dorsale</a:t>
            </a:r>
            <a:r>
              <a:rPr lang="en-US" dirty="0">
                <a:latin typeface="Century Gothic" panose="020B0502020202020204" pitchFamily="34" charset="0"/>
              </a:rPr>
              <a:t> (45%), dolore </a:t>
            </a:r>
            <a:r>
              <a:rPr lang="en-US" dirty="0" err="1">
                <a:latin typeface="Century Gothic" panose="020B0502020202020204" pitchFamily="34" charset="0"/>
              </a:rPr>
              <a:t>retrosternale</a:t>
            </a:r>
            <a:r>
              <a:rPr lang="en-US" dirty="0">
                <a:latin typeface="Century Gothic" panose="020B0502020202020204" pitchFamily="34" charset="0"/>
              </a:rPr>
              <a:t> (22%), </a:t>
            </a:r>
            <a:r>
              <a:rPr lang="en-US" dirty="0" err="1">
                <a:latin typeface="Century Gothic" panose="020B0502020202020204" pitchFamily="34" charset="0"/>
              </a:rPr>
              <a:t>combinato</a:t>
            </a:r>
            <a:r>
              <a:rPr lang="en-US" dirty="0">
                <a:latin typeface="Century Gothic" panose="020B0502020202020204" pitchFamily="34" charset="0"/>
              </a:rPr>
              <a:t> (22%), dolore </a:t>
            </a:r>
            <a:r>
              <a:rPr lang="en-US" dirty="0" err="1">
                <a:latin typeface="Century Gothic" panose="020B0502020202020204" pitchFamily="34" charset="0"/>
              </a:rPr>
              <a:t>addominale</a:t>
            </a:r>
            <a:r>
              <a:rPr lang="en-US" dirty="0">
                <a:latin typeface="Century Gothic" panose="020B0502020202020204" pitchFamily="34" charset="0"/>
              </a:rPr>
              <a:t> (11%)</a:t>
            </a:r>
          </a:p>
          <a:p>
            <a:pPr marL="742950" lvl="1" indent="-285750">
              <a:buFont typeface="Arial" panose="020B0604020202020204" pitchFamily="34" charset="0"/>
              <a:buChar char="•"/>
            </a:pPr>
            <a:r>
              <a:rPr lang="en-US" b="1" dirty="0">
                <a:latin typeface="Century Gothic" panose="020B0502020202020204" pitchFamily="34" charset="0"/>
              </a:rPr>
              <a:t>Aorta </a:t>
            </a:r>
            <a:r>
              <a:rPr lang="en-US" b="1" dirty="0" err="1">
                <a:latin typeface="Century Gothic" panose="020B0502020202020204" pitchFamily="34" charset="0"/>
              </a:rPr>
              <a:t>addominale</a:t>
            </a:r>
            <a:r>
              <a:rPr lang="en-US" dirty="0">
                <a:latin typeface="Century Gothic" panose="020B0502020202020204" pitchFamily="34" charset="0"/>
              </a:rPr>
              <a:t>: dolore </a:t>
            </a:r>
            <a:r>
              <a:rPr lang="en-US" dirty="0" err="1">
                <a:latin typeface="Century Gothic" panose="020B0502020202020204" pitchFamily="34" charset="0"/>
              </a:rPr>
              <a:t>lombare</a:t>
            </a:r>
            <a:r>
              <a:rPr lang="en-US" dirty="0">
                <a:latin typeface="Century Gothic" panose="020B0502020202020204" pitchFamily="34" charset="0"/>
              </a:rPr>
              <a:t> (46%), ischemia </a:t>
            </a:r>
            <a:r>
              <a:rPr lang="en-US" dirty="0" err="1">
                <a:latin typeface="Century Gothic" panose="020B0502020202020204" pitchFamily="34" charset="0"/>
              </a:rPr>
              <a:t>arti</a:t>
            </a:r>
            <a:r>
              <a:rPr lang="en-US" dirty="0">
                <a:latin typeface="Century Gothic" panose="020B0502020202020204" pitchFamily="34" charset="0"/>
              </a:rPr>
              <a:t> </a:t>
            </a:r>
            <a:r>
              <a:rPr lang="en-US" dirty="0" err="1">
                <a:latin typeface="Century Gothic" panose="020B0502020202020204" pitchFamily="34" charset="0"/>
              </a:rPr>
              <a:t>inferiori</a:t>
            </a:r>
            <a:r>
              <a:rPr lang="en-US" dirty="0">
                <a:latin typeface="Century Gothic" panose="020B0502020202020204" pitchFamily="34" charset="0"/>
              </a:rPr>
              <a:t> (11%), shock (4%)</a:t>
            </a:r>
          </a:p>
          <a:p>
            <a:endParaRPr lang="it-IT" dirty="0"/>
          </a:p>
        </p:txBody>
      </p:sp>
      <p:pic>
        <p:nvPicPr>
          <p:cNvPr id="19" name="Picture 2" descr="Risultato immagini per esvs">
            <a:extLst>
              <a:ext uri="{FF2B5EF4-FFF2-40B4-BE49-F238E27FC236}">
                <a16:creationId xmlns:a16="http://schemas.microsoft.com/office/drawing/2014/main" id="{618164E6-F071-A042-B3A8-7E2BD16689A0}"/>
              </a:ext>
            </a:extLst>
          </p:cNvPr>
          <p:cNvPicPr>
            <a:picLocks noChangeAspect="1" noChangeArrowheads="1"/>
          </p:cNvPicPr>
          <p:nvPr/>
        </p:nvPicPr>
        <p:blipFill>
          <a:blip r:embed="rId5" cstate="print"/>
          <a:srcRect/>
          <a:stretch>
            <a:fillRect/>
          </a:stretch>
        </p:blipFill>
        <p:spPr bwMode="auto">
          <a:xfrm>
            <a:off x="276225" y="692696"/>
            <a:ext cx="896938" cy="967316"/>
          </a:xfrm>
          <a:prstGeom prst="rect">
            <a:avLst/>
          </a:prstGeom>
          <a:noFill/>
          <a:ln w="9525">
            <a:noFill/>
            <a:miter lim="800000"/>
            <a:headEnd/>
            <a:tailEnd/>
          </a:ln>
        </p:spPr>
      </p:pic>
    </p:spTree>
    <p:extLst>
      <p:ext uri="{BB962C8B-B14F-4D97-AF65-F5344CB8AC3E}">
        <p14:creationId xmlns:p14="http://schemas.microsoft.com/office/powerpoint/2010/main" val="588986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3000" dirty="0">
                <a:solidFill>
                  <a:srgbClr val="FF0000"/>
                </a:solidFill>
                <a:latin typeface="Century Gothic" pitchFamily="34" charset="0"/>
              </a:rPr>
              <a:t>PAU</a:t>
            </a:r>
          </a:p>
          <a:p>
            <a:endParaRPr lang="en-US" dirty="0"/>
          </a:p>
          <a:p>
            <a:pPr algn="just"/>
            <a:endParaRPr lang="en-US" i="1" dirty="0">
              <a:latin typeface="Century Gothic" panose="020B0502020202020204"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3" name="Immagine 2">
            <a:extLst>
              <a:ext uri="{FF2B5EF4-FFF2-40B4-BE49-F238E27FC236}">
                <a16:creationId xmlns:a16="http://schemas.microsoft.com/office/drawing/2014/main" id="{0D48CF94-7F59-4649-97D2-F801E4EE3C7D}"/>
              </a:ext>
            </a:extLst>
          </p:cNvPr>
          <p:cNvPicPr>
            <a:picLocks noChangeAspect="1"/>
          </p:cNvPicPr>
          <p:nvPr/>
        </p:nvPicPr>
        <p:blipFill rotWithShape="1">
          <a:blip r:embed="rId4"/>
          <a:srcRect l="26375" t="26200" r="26375" b="43000"/>
          <a:stretch/>
        </p:blipFill>
        <p:spPr>
          <a:xfrm>
            <a:off x="1963399" y="2302094"/>
            <a:ext cx="7001089" cy="2567066"/>
          </a:xfrm>
          <a:prstGeom prst="rect">
            <a:avLst/>
          </a:prstGeom>
        </p:spPr>
      </p:pic>
      <p:pic>
        <p:nvPicPr>
          <p:cNvPr id="19" name="Picture 2" descr="Natural history of Type B aortic dissection: ten tips - Ziganshin ...">
            <a:extLst>
              <a:ext uri="{FF2B5EF4-FFF2-40B4-BE49-F238E27FC236}">
                <a16:creationId xmlns:a16="http://schemas.microsoft.com/office/drawing/2014/main" id="{D1839FCC-D970-4D15-A6DA-59480D6308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890" r="39075"/>
          <a:stretch/>
        </p:blipFill>
        <p:spPr bwMode="auto">
          <a:xfrm>
            <a:off x="263138" y="1268760"/>
            <a:ext cx="1584176" cy="4752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isultato immagini per esvs">
            <a:extLst>
              <a:ext uri="{FF2B5EF4-FFF2-40B4-BE49-F238E27FC236}">
                <a16:creationId xmlns:a16="http://schemas.microsoft.com/office/drawing/2014/main" id="{D7C1CF1D-C630-7146-A312-111167D1598A}"/>
              </a:ext>
            </a:extLst>
          </p:cNvPr>
          <p:cNvPicPr>
            <a:picLocks noChangeAspect="1" noChangeArrowheads="1"/>
          </p:cNvPicPr>
          <p:nvPr/>
        </p:nvPicPr>
        <p:blipFill>
          <a:blip r:embed="rId6" cstate="print"/>
          <a:srcRect/>
          <a:stretch>
            <a:fillRect/>
          </a:stretch>
        </p:blipFill>
        <p:spPr bwMode="auto">
          <a:xfrm>
            <a:off x="8139558" y="661484"/>
            <a:ext cx="896938" cy="967316"/>
          </a:xfrm>
          <a:prstGeom prst="rect">
            <a:avLst/>
          </a:prstGeom>
          <a:noFill/>
          <a:ln w="9525">
            <a:noFill/>
            <a:miter lim="800000"/>
            <a:headEnd/>
            <a:tailEnd/>
          </a:ln>
        </p:spPr>
      </p:pic>
    </p:spTree>
    <p:extLst>
      <p:ext uri="{BB962C8B-B14F-4D97-AF65-F5344CB8AC3E}">
        <p14:creationId xmlns:p14="http://schemas.microsoft.com/office/powerpoint/2010/main" val="1413350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3000" dirty="0">
                <a:solidFill>
                  <a:srgbClr val="FF0000"/>
                </a:solidFill>
                <a:latin typeface="Century Gothic" pitchFamily="34" charset="0"/>
              </a:rPr>
              <a:t>PAU: TRATTAMENTO</a:t>
            </a:r>
          </a:p>
          <a:p>
            <a:endParaRPr lang="en-US" dirty="0"/>
          </a:p>
          <a:p>
            <a:pPr algn="just"/>
            <a:endParaRPr lang="en-US" i="1" dirty="0">
              <a:latin typeface="Century Gothic" panose="020B0502020202020204" pitchFamily="34" charset="0"/>
            </a:endParaRPr>
          </a:p>
          <a:p>
            <a:pPr algn="ctr">
              <a:lnSpc>
                <a:spcPct val="90000"/>
              </a:lnSpc>
              <a:spcBef>
                <a:spcPts val="963"/>
              </a:spcBef>
            </a:pPr>
            <a:r>
              <a:rPr lang="it-IT" sz="2400" i="1" dirty="0">
                <a:latin typeface="Century Gothic" pitchFamily="34" charset="0"/>
              </a:rPr>
              <a:t>L’obiettivo è evitare la progressione a dissezione o rottura dell’aorta</a:t>
            </a:r>
          </a:p>
          <a:p>
            <a:pPr algn="ctr">
              <a:lnSpc>
                <a:spcPct val="90000"/>
              </a:lnSpc>
              <a:spcBef>
                <a:spcPts val="963"/>
              </a:spcBef>
            </a:pPr>
            <a:endParaRPr lang="it-IT" sz="2400" i="1" dirty="0">
              <a:latin typeface="Century Gothic" pitchFamily="34" charset="0"/>
            </a:endParaRPr>
          </a:p>
          <a:p>
            <a:pPr algn="ctr">
              <a:lnSpc>
                <a:spcPct val="90000"/>
              </a:lnSpc>
              <a:spcBef>
                <a:spcPts val="963"/>
              </a:spcBef>
            </a:pPr>
            <a:endParaRPr lang="it-IT" sz="2400" i="1" dirty="0">
              <a:latin typeface="Century Gothic" pitchFamily="34" charset="0"/>
            </a:endParaRPr>
          </a:p>
          <a:p>
            <a:pPr algn="ctr">
              <a:lnSpc>
                <a:spcPct val="90000"/>
              </a:lnSpc>
              <a:spcBef>
                <a:spcPts val="963"/>
              </a:spcBef>
            </a:pPr>
            <a:endParaRPr lang="it-IT" sz="2400" i="1" dirty="0">
              <a:latin typeface="Century Gothic" pitchFamily="34" charset="0"/>
            </a:endParaRPr>
          </a:p>
          <a:p>
            <a:pPr algn="ctr">
              <a:lnSpc>
                <a:spcPct val="90000"/>
              </a:lnSpc>
              <a:spcBef>
                <a:spcPts val="963"/>
              </a:spcBef>
            </a:pPr>
            <a:endParaRPr lang="it-IT" sz="2400" i="1" dirty="0">
              <a:latin typeface="Century Gothic" pitchFamily="34" charset="0"/>
            </a:endParaRPr>
          </a:p>
          <a:p>
            <a:pPr algn="ctr">
              <a:lnSpc>
                <a:spcPct val="90000"/>
              </a:lnSpc>
              <a:spcBef>
                <a:spcPts val="963"/>
              </a:spcBef>
            </a:pPr>
            <a:endParaRPr lang="it-IT" sz="2400" i="1" dirty="0">
              <a:latin typeface="Century Gothic" pitchFamily="34" charset="0"/>
            </a:endParaRPr>
          </a:p>
          <a:p>
            <a:pPr marL="285750" indent="-285750" algn="just">
              <a:lnSpc>
                <a:spcPct val="90000"/>
              </a:lnSpc>
              <a:spcBef>
                <a:spcPts val="963"/>
              </a:spcBef>
              <a:buFont typeface="Arial" panose="020B0604020202020204" pitchFamily="34" charset="0"/>
              <a:buChar char="•"/>
            </a:pPr>
            <a:r>
              <a:rPr lang="en-US" sz="1600" i="1" dirty="0">
                <a:latin typeface="Century Gothic" panose="020B0502020202020204" pitchFamily="34" charset="0"/>
              </a:rPr>
              <a:t>Patients with aortic diameters greater than 60 mm adjacent to the PAU, PAU diameter greater than 20 mm, and PAU depth greater than 20 mm should be referred for repair</a:t>
            </a:r>
          </a:p>
          <a:p>
            <a:pPr marL="285750" indent="-285750" algn="just">
              <a:lnSpc>
                <a:spcPct val="90000"/>
              </a:lnSpc>
              <a:spcBef>
                <a:spcPts val="963"/>
              </a:spcBef>
              <a:buFont typeface="Arial" panose="020B0604020202020204" pitchFamily="34" charset="0"/>
              <a:buChar char="•"/>
            </a:pPr>
            <a:endParaRPr lang="en-US" sz="1600" i="1" dirty="0">
              <a:latin typeface="Century Gothic" panose="020B0502020202020204" pitchFamily="34" charset="0"/>
            </a:endParaRPr>
          </a:p>
          <a:p>
            <a:pPr algn="just">
              <a:lnSpc>
                <a:spcPct val="90000"/>
              </a:lnSpc>
              <a:spcBef>
                <a:spcPts val="963"/>
              </a:spcBef>
            </a:pPr>
            <a:r>
              <a:rPr lang="it-IT" sz="1200" b="1" i="1" dirty="0"/>
              <a:t>DP Nathan, W </a:t>
            </a:r>
            <a:r>
              <a:rPr lang="it-IT" sz="1200" b="1" i="1" dirty="0" err="1"/>
              <a:t>Boonn</a:t>
            </a:r>
            <a:r>
              <a:rPr lang="it-IT" sz="1200" b="1" i="1" dirty="0"/>
              <a:t>, Lai E, et al.</a:t>
            </a:r>
            <a:r>
              <a:rPr lang="it-IT" sz="1200" i="1" dirty="0"/>
              <a:t>: Presentation, </a:t>
            </a:r>
            <a:r>
              <a:rPr lang="it-IT" sz="1200" i="1" dirty="0" err="1"/>
              <a:t>complications</a:t>
            </a:r>
            <a:r>
              <a:rPr lang="it-IT" sz="1200" i="1" dirty="0"/>
              <a:t>, and </a:t>
            </a:r>
            <a:r>
              <a:rPr lang="it-IT" sz="1200" i="1" dirty="0" err="1"/>
              <a:t>natural</a:t>
            </a:r>
            <a:r>
              <a:rPr lang="it-IT" sz="1200" i="1" dirty="0"/>
              <a:t> history of </a:t>
            </a:r>
            <a:r>
              <a:rPr lang="it-IT" sz="1200" i="1" dirty="0" err="1"/>
              <a:t>penetrating</a:t>
            </a:r>
            <a:r>
              <a:rPr lang="it-IT" sz="1200" i="1" dirty="0"/>
              <a:t> </a:t>
            </a:r>
            <a:r>
              <a:rPr lang="it-IT" sz="1200" i="1" dirty="0" err="1"/>
              <a:t>atherosclerotic</a:t>
            </a:r>
            <a:r>
              <a:rPr lang="it-IT" sz="1200" i="1" dirty="0"/>
              <a:t> </a:t>
            </a:r>
            <a:r>
              <a:rPr lang="it-IT" sz="1200" i="1" dirty="0" err="1"/>
              <a:t>ulcer</a:t>
            </a:r>
            <a:r>
              <a:rPr lang="it-IT" sz="1200" i="1" dirty="0"/>
              <a:t> </a:t>
            </a:r>
            <a:r>
              <a:rPr lang="it-IT" sz="1200" i="1" dirty="0" err="1"/>
              <a:t>disease</a:t>
            </a:r>
            <a:r>
              <a:rPr lang="it-IT" sz="1200" i="1" dirty="0"/>
              <a:t>. J </a:t>
            </a:r>
            <a:r>
              <a:rPr lang="it-IT" sz="1200" i="1" dirty="0" err="1"/>
              <a:t>Vasc</a:t>
            </a:r>
            <a:r>
              <a:rPr lang="it-IT" sz="1200" i="1" dirty="0"/>
              <a:t> </a:t>
            </a:r>
            <a:r>
              <a:rPr lang="it-IT" sz="1200" i="1" dirty="0" err="1"/>
              <a:t>Surg</a:t>
            </a:r>
            <a:r>
              <a:rPr lang="it-IT" sz="1200" i="1" dirty="0"/>
              <a:t>. 55:10-15 2012</a:t>
            </a:r>
            <a:endParaRPr lang="it-IT" sz="1200" i="1" dirty="0">
              <a:latin typeface="Century Gothic" panose="020B0502020202020204" pitchFamily="34" charset="0"/>
            </a:endParaRPr>
          </a:p>
        </p:txBody>
      </p:sp>
      <p:graphicFrame>
        <p:nvGraphicFramePr>
          <p:cNvPr id="2" name="Tabella 3">
            <a:extLst>
              <a:ext uri="{FF2B5EF4-FFF2-40B4-BE49-F238E27FC236}">
                <a16:creationId xmlns:a16="http://schemas.microsoft.com/office/drawing/2014/main" id="{371F6A55-C64E-449C-B31F-78B456D39117}"/>
              </a:ext>
            </a:extLst>
          </p:cNvPr>
          <p:cNvGraphicFramePr>
            <a:graphicFrameLocks noGrp="1"/>
          </p:cNvGraphicFramePr>
          <p:nvPr>
            <p:extLst>
              <p:ext uri="{D42A27DB-BD31-4B8C-83A1-F6EECF244321}">
                <p14:modId xmlns:p14="http://schemas.microsoft.com/office/powerpoint/2010/main" val="965701433"/>
              </p:ext>
            </p:extLst>
          </p:nvPr>
        </p:nvGraphicFramePr>
        <p:xfrm>
          <a:off x="232906" y="2924944"/>
          <a:ext cx="8699958" cy="1881102"/>
        </p:xfrm>
        <a:graphic>
          <a:graphicData uri="http://schemas.openxmlformats.org/drawingml/2006/table">
            <a:tbl>
              <a:tblPr bandRow="1">
                <a:tableStyleId>{F5AB1C69-6EDB-4FF4-983F-18BD219EF322}</a:tableStyleId>
              </a:tblPr>
              <a:tblGrid>
                <a:gridCol w="3907046">
                  <a:extLst>
                    <a:ext uri="{9D8B030D-6E8A-4147-A177-3AD203B41FA5}">
                      <a16:colId xmlns:a16="http://schemas.microsoft.com/office/drawing/2014/main" val="1319794420"/>
                    </a:ext>
                  </a:extLst>
                </a:gridCol>
                <a:gridCol w="864096">
                  <a:extLst>
                    <a:ext uri="{9D8B030D-6E8A-4147-A177-3AD203B41FA5}">
                      <a16:colId xmlns:a16="http://schemas.microsoft.com/office/drawing/2014/main" val="3734180574"/>
                    </a:ext>
                  </a:extLst>
                </a:gridCol>
                <a:gridCol w="3928816">
                  <a:extLst>
                    <a:ext uri="{9D8B030D-6E8A-4147-A177-3AD203B41FA5}">
                      <a16:colId xmlns:a16="http://schemas.microsoft.com/office/drawing/2014/main" val="3992174735"/>
                    </a:ext>
                  </a:extLst>
                </a:gridCol>
              </a:tblGrid>
              <a:tr h="1107811">
                <a:tc>
                  <a:txBody>
                    <a:bodyPr/>
                    <a:lstStyle/>
                    <a:p>
                      <a:pPr algn="just"/>
                      <a:r>
                        <a:rPr lang="it-IT" sz="1800" dirty="0">
                          <a:latin typeface="Century Gothic" panose="020B0502020202020204" pitchFamily="34" charset="0"/>
                        </a:rPr>
                        <a:t>Pazienti con singola PAU, asintomatici (o sintomatologia ben controllata dalla terapia medica) </a:t>
                      </a:r>
                      <a:endParaRPr lang="it-IT" dirty="0"/>
                    </a:p>
                  </a:txBody>
                  <a:tcPr/>
                </a:tc>
                <a:tc>
                  <a:txBody>
                    <a:bodyPr/>
                    <a:lstStyle/>
                    <a:p>
                      <a:pPr algn="l"/>
                      <a:endParaRPr lang="it-IT" dirty="0"/>
                    </a:p>
                  </a:txBody>
                  <a:tcPr/>
                </a:tc>
                <a:tc>
                  <a:txBody>
                    <a:bodyPr/>
                    <a:lstStyle/>
                    <a:p>
                      <a:pPr algn="just"/>
                      <a:r>
                        <a:rPr lang="it-IT" sz="1800" dirty="0">
                          <a:latin typeface="Century Gothic" panose="020B0502020202020204" pitchFamily="34" charset="0"/>
                        </a:rPr>
                        <a:t>Follow-up radiologico + BMT (controllo ipertensione arteriosa e ipercolesterolemia)</a:t>
                      </a:r>
                      <a:endParaRPr lang="it-IT" dirty="0"/>
                    </a:p>
                  </a:txBody>
                  <a:tcPr/>
                </a:tc>
                <a:extLst>
                  <a:ext uri="{0D108BD9-81ED-4DB2-BD59-A6C34878D82A}">
                    <a16:rowId xmlns:a16="http://schemas.microsoft.com/office/drawing/2014/main" val="2709243736"/>
                  </a:ext>
                </a:extLst>
              </a:tr>
              <a:tr h="692382">
                <a:tc>
                  <a:txBody>
                    <a:bodyPr/>
                    <a:lstStyle/>
                    <a:p>
                      <a:pPr algn="just"/>
                      <a:r>
                        <a:rPr lang="it-IT" sz="1800" dirty="0">
                          <a:latin typeface="Century Gothic" panose="020B0502020202020204" pitchFamily="34" charset="0"/>
                        </a:rPr>
                        <a:t>Pazienti sintomatici o con imaging di fase di pre-rottura *</a:t>
                      </a:r>
                      <a:endParaRPr lang="it-IT" dirty="0"/>
                    </a:p>
                  </a:txBody>
                  <a:tcPr/>
                </a:tc>
                <a:tc>
                  <a:txBody>
                    <a:bodyPr/>
                    <a:lstStyle/>
                    <a:p>
                      <a:pPr algn="l"/>
                      <a:endParaRPr lang="it-IT" dirty="0"/>
                    </a:p>
                  </a:txBody>
                  <a:tcPr/>
                </a:tc>
                <a:tc>
                  <a:txBody>
                    <a:bodyPr/>
                    <a:lstStyle/>
                    <a:p>
                      <a:pPr algn="just"/>
                      <a:r>
                        <a:rPr lang="it-IT" sz="1800" dirty="0">
                          <a:latin typeface="Century Gothic" panose="020B0502020202020204" pitchFamily="34" charset="0"/>
                        </a:rPr>
                        <a:t>Correzione chirurgica</a:t>
                      </a:r>
                      <a:endParaRPr lang="it-IT" dirty="0"/>
                    </a:p>
                  </a:txBody>
                  <a:tcPr/>
                </a:tc>
                <a:extLst>
                  <a:ext uri="{0D108BD9-81ED-4DB2-BD59-A6C34878D82A}">
                    <a16:rowId xmlns:a16="http://schemas.microsoft.com/office/drawing/2014/main" val="2608731381"/>
                  </a:ext>
                </a:extLst>
              </a:tr>
            </a:tbl>
          </a:graphicData>
        </a:graphic>
      </p:graphicFrame>
      <p:sp>
        <p:nvSpPr>
          <p:cNvPr id="5" name="Freccia a destra 4">
            <a:extLst>
              <a:ext uri="{FF2B5EF4-FFF2-40B4-BE49-F238E27FC236}">
                <a16:creationId xmlns:a16="http://schemas.microsoft.com/office/drawing/2014/main" id="{461BF454-87A9-44C8-A427-F02004E25163}"/>
              </a:ext>
            </a:extLst>
          </p:cNvPr>
          <p:cNvSpPr/>
          <p:nvPr/>
        </p:nvSpPr>
        <p:spPr>
          <a:xfrm>
            <a:off x="4355976" y="3284984"/>
            <a:ext cx="368424" cy="4064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21" name="Freccia a destra 20">
            <a:extLst>
              <a:ext uri="{FF2B5EF4-FFF2-40B4-BE49-F238E27FC236}">
                <a16:creationId xmlns:a16="http://schemas.microsoft.com/office/drawing/2014/main" id="{12F5A649-911F-4F77-A420-C9DD06C22ADF}"/>
              </a:ext>
            </a:extLst>
          </p:cNvPr>
          <p:cNvSpPr/>
          <p:nvPr/>
        </p:nvSpPr>
        <p:spPr>
          <a:xfrm>
            <a:off x="4355976" y="4246736"/>
            <a:ext cx="368424" cy="406400"/>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pic>
        <p:nvPicPr>
          <p:cNvPr id="19" name="Picture 2" descr="Risultato immagini per esvs">
            <a:extLst>
              <a:ext uri="{FF2B5EF4-FFF2-40B4-BE49-F238E27FC236}">
                <a16:creationId xmlns:a16="http://schemas.microsoft.com/office/drawing/2014/main" id="{5EDE7D63-96B3-2940-83FE-BE93202F4362}"/>
              </a:ext>
            </a:extLst>
          </p:cNvPr>
          <p:cNvPicPr>
            <a:picLocks noChangeAspect="1" noChangeArrowheads="1"/>
          </p:cNvPicPr>
          <p:nvPr/>
        </p:nvPicPr>
        <p:blipFill>
          <a:blip r:embed="rId4" cstate="print"/>
          <a:srcRect/>
          <a:stretch>
            <a:fillRect/>
          </a:stretch>
        </p:blipFill>
        <p:spPr bwMode="auto">
          <a:xfrm>
            <a:off x="276225" y="857251"/>
            <a:ext cx="896938" cy="967316"/>
          </a:xfrm>
          <a:prstGeom prst="rect">
            <a:avLst/>
          </a:prstGeom>
          <a:noFill/>
          <a:ln w="9525">
            <a:noFill/>
            <a:miter lim="800000"/>
            <a:headEnd/>
            <a:tailEnd/>
          </a:ln>
        </p:spPr>
      </p:pic>
    </p:spTree>
    <p:extLst>
      <p:ext uri="{BB962C8B-B14F-4D97-AF65-F5344CB8AC3E}">
        <p14:creationId xmlns:p14="http://schemas.microsoft.com/office/powerpoint/2010/main" val="402677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3000" dirty="0">
                <a:solidFill>
                  <a:srgbClr val="FF0000"/>
                </a:solidFill>
                <a:latin typeface="Century Gothic" pitchFamily="34" charset="0"/>
              </a:rPr>
              <a:t>EMATOMA AORTICO INTRAMURALE (IMH)</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r>
              <a:rPr lang="it-IT" i="1" dirty="0">
                <a:latin typeface="Century Gothic" panose="020B0502020202020204" pitchFamily="34" charset="0"/>
              </a:rPr>
              <a:t>The ESVS </a:t>
            </a:r>
            <a:r>
              <a:rPr lang="it-IT" i="1" dirty="0" err="1">
                <a:latin typeface="Century Gothic" panose="020B0502020202020204" pitchFamily="34" charset="0"/>
              </a:rPr>
              <a:t>guidelines</a:t>
            </a:r>
            <a:r>
              <a:rPr lang="it-IT" i="1" dirty="0">
                <a:latin typeface="Century Gothic" panose="020B0502020202020204" pitchFamily="34" charset="0"/>
              </a:rPr>
              <a:t> </a:t>
            </a:r>
            <a:r>
              <a:rPr lang="it-IT" i="1" dirty="0" err="1">
                <a:latin typeface="Century Gothic" panose="020B0502020202020204" pitchFamily="34" charset="0"/>
              </a:rPr>
              <a:t>define</a:t>
            </a:r>
            <a:r>
              <a:rPr lang="it-IT" i="1" dirty="0">
                <a:latin typeface="Century Gothic" panose="020B0502020202020204" pitchFamily="34" charset="0"/>
              </a:rPr>
              <a:t> </a:t>
            </a:r>
            <a:r>
              <a:rPr lang="it-IT" i="1" dirty="0" err="1">
                <a:latin typeface="Century Gothic" panose="020B0502020202020204" pitchFamily="34" charset="0"/>
              </a:rPr>
              <a:t>intramural</a:t>
            </a:r>
            <a:r>
              <a:rPr lang="it-IT" i="1" dirty="0">
                <a:latin typeface="Century Gothic" panose="020B0502020202020204" pitchFamily="34" charset="0"/>
              </a:rPr>
              <a:t> </a:t>
            </a:r>
            <a:r>
              <a:rPr lang="en-US" i="1" dirty="0" err="1">
                <a:latin typeface="Century Gothic" panose="020B0502020202020204" pitchFamily="34" charset="0"/>
              </a:rPr>
              <a:t>haematoma</a:t>
            </a:r>
            <a:r>
              <a:rPr lang="en-US" i="1" dirty="0">
                <a:latin typeface="Century Gothic" panose="020B0502020202020204" pitchFamily="34" charset="0"/>
              </a:rPr>
              <a:t> as the presence of blood within the aortic wall without intimal disruption or an identifiable entry point on </a:t>
            </a:r>
            <a:r>
              <a:rPr lang="it-IT" i="1" dirty="0">
                <a:latin typeface="Century Gothic" panose="020B0502020202020204" pitchFamily="34" charset="0"/>
              </a:rPr>
              <a:t>imaging</a:t>
            </a:r>
          </a:p>
          <a:p>
            <a:endParaRPr lang="it-IT" sz="3000" i="1" dirty="0">
              <a:solidFill>
                <a:srgbClr val="FF0000"/>
              </a:solidFill>
              <a:latin typeface="Century Gothic" panose="020B0502020202020204" pitchFamily="34" charset="0"/>
            </a:endParaRPr>
          </a:p>
          <a:p>
            <a:endParaRPr lang="it-IT" sz="3000" i="1" dirty="0">
              <a:solidFill>
                <a:srgbClr val="FF0000"/>
              </a:solidFill>
              <a:latin typeface="Century Gothic" panose="020B0502020202020204" pitchFamily="34" charset="0"/>
            </a:endParaRPr>
          </a:p>
          <a:p>
            <a:endParaRPr lang="it-IT" sz="3000" i="1" dirty="0">
              <a:solidFill>
                <a:srgbClr val="FF0000"/>
              </a:solidFill>
              <a:latin typeface="Century Gothic" panose="020B0502020202020204" pitchFamily="34" charset="0"/>
            </a:endParaRPr>
          </a:p>
          <a:p>
            <a:r>
              <a:rPr lang="en-US" i="1" dirty="0">
                <a:latin typeface="Century Gothic" panose="020B0502020202020204" pitchFamily="34" charset="0"/>
              </a:rPr>
              <a:t>The ESC guidelines define aortic IMH as a circular or crescent-shaped thickening &gt;5 mm of the aortic wall with the absence of a dissecting membrane, intimal disruption or </a:t>
            </a:r>
            <a:r>
              <a:rPr lang="it-IT" i="1" dirty="0">
                <a:latin typeface="Century Gothic" panose="020B0502020202020204" pitchFamily="34" charset="0"/>
              </a:rPr>
              <a:t>false lumen flow.</a:t>
            </a:r>
            <a:endParaRPr lang="it-IT" sz="3000" i="1"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5124" name="Picture 4" descr="European Society of Cardiology - Wikipedia">
            <a:extLst>
              <a:ext uri="{FF2B5EF4-FFF2-40B4-BE49-F238E27FC236}">
                <a16:creationId xmlns:a16="http://schemas.microsoft.com/office/drawing/2014/main" id="{765C0C40-205A-46E6-A264-1E17518A9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829253"/>
            <a:ext cx="2093218" cy="12559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isultato immagini per esvs">
            <a:extLst>
              <a:ext uri="{FF2B5EF4-FFF2-40B4-BE49-F238E27FC236}">
                <a16:creationId xmlns:a16="http://schemas.microsoft.com/office/drawing/2014/main" id="{8BA2C452-CA5E-4E9B-93B0-85670013755B}"/>
              </a:ext>
            </a:extLst>
          </p:cNvPr>
          <p:cNvPicPr>
            <a:picLocks noChangeAspect="1" noChangeArrowheads="1"/>
          </p:cNvPicPr>
          <p:nvPr/>
        </p:nvPicPr>
        <p:blipFill>
          <a:blip r:embed="rId5" cstate="print"/>
          <a:srcRect/>
          <a:stretch>
            <a:fillRect/>
          </a:stretch>
        </p:blipFill>
        <p:spPr bwMode="auto">
          <a:xfrm>
            <a:off x="467544" y="1741604"/>
            <a:ext cx="896938" cy="967316"/>
          </a:xfrm>
          <a:prstGeom prst="rect">
            <a:avLst/>
          </a:prstGeom>
          <a:noFill/>
          <a:ln w="9525">
            <a:noFill/>
            <a:miter lim="800000"/>
            <a:headEnd/>
            <a:tailEnd/>
          </a:ln>
        </p:spPr>
      </p:pic>
    </p:spTree>
    <p:extLst>
      <p:ext uri="{BB962C8B-B14F-4D97-AF65-F5344CB8AC3E}">
        <p14:creationId xmlns:p14="http://schemas.microsoft.com/office/powerpoint/2010/main" val="22809210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1206882" y="1045634"/>
            <a:ext cx="6317446" cy="5183716"/>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3000" dirty="0">
                <a:solidFill>
                  <a:srgbClr val="FF0000"/>
                </a:solidFill>
                <a:latin typeface="Century Gothic" pitchFamily="34" charset="0"/>
              </a:rPr>
              <a:t>IMH</a:t>
            </a:r>
          </a:p>
          <a:p>
            <a:pPr marL="457200" indent="-457200" algn="just">
              <a:lnSpc>
                <a:spcPct val="90000"/>
              </a:lnSpc>
              <a:spcBef>
                <a:spcPts val="963"/>
              </a:spcBef>
              <a:buFont typeface="Arial" panose="020B0604020202020204" pitchFamily="34" charset="0"/>
              <a:buChar char="•"/>
            </a:pPr>
            <a:endParaRPr lang="it-IT" sz="3000" dirty="0">
              <a:solidFill>
                <a:srgbClr val="FF0000"/>
              </a:solidFill>
              <a:latin typeface="Century Gothic" pitchFamily="34" charset="0"/>
            </a:endParaRPr>
          </a:p>
          <a:p>
            <a:pPr marL="285750" indent="-285750" algn="just">
              <a:buFont typeface="Arial" panose="020B0604020202020204" pitchFamily="34" charset="0"/>
              <a:buChar char="•"/>
            </a:pPr>
            <a:r>
              <a:rPr lang="en-US" dirty="0">
                <a:latin typeface="Century Gothic" panose="020B0502020202020204" pitchFamily="34" charset="0"/>
              </a:rPr>
              <a:t>Whereas current guidelines see IMH as a separate entity, </a:t>
            </a:r>
            <a:r>
              <a:rPr lang="en-US" b="1" dirty="0">
                <a:latin typeface="Century Gothic" panose="020B0502020202020204" pitchFamily="34" charset="0"/>
              </a:rPr>
              <a:t>distinguishing between IMH and dissection may not always be possible </a:t>
            </a:r>
            <a:r>
              <a:rPr lang="en-US" dirty="0">
                <a:latin typeface="Century Gothic" panose="020B0502020202020204" pitchFamily="34" charset="0"/>
              </a:rPr>
              <a:t>in clinical practice. </a:t>
            </a:r>
          </a:p>
          <a:p>
            <a:pPr marL="285750" indent="-285750" algn="just">
              <a:buFont typeface="Arial" panose="020B0604020202020204" pitchFamily="34" charset="0"/>
              <a:buChar char="•"/>
            </a:pPr>
            <a:endParaRPr lang="en-US" dirty="0">
              <a:latin typeface="Century Gothic" panose="020B0502020202020204" pitchFamily="34" charset="0"/>
            </a:endParaRPr>
          </a:p>
          <a:p>
            <a:pPr marL="285750" indent="-285750" algn="just">
              <a:buFont typeface="Arial" panose="020B0604020202020204" pitchFamily="34" charset="0"/>
              <a:buChar char="•"/>
            </a:pPr>
            <a:r>
              <a:rPr lang="en-US" dirty="0">
                <a:latin typeface="Century Gothic" panose="020B0502020202020204" pitchFamily="34" charset="0"/>
              </a:rPr>
              <a:t>There is certainly a time-dependent variable with regard to diagnosis because patients frequently present with new intimal lesions 24-48 h after the initial imaging studies were performed.</a:t>
            </a:r>
          </a:p>
          <a:p>
            <a:pPr marL="342900" indent="-342900" algn="just">
              <a:buFont typeface="Arial" panose="020B0604020202020204" pitchFamily="34" charset="0"/>
              <a:buChar char="•"/>
            </a:pPr>
            <a:endParaRPr lang="en-US" sz="2100" dirty="0">
              <a:latin typeface="Century Gothic" panose="020B0502020202020204" pitchFamily="34" charset="0"/>
            </a:endParaRPr>
          </a:p>
          <a:p>
            <a:pPr marL="285750" indent="-285750" algn="just">
              <a:buFont typeface="Arial" panose="020B0604020202020204" pitchFamily="34" charset="0"/>
              <a:buChar char="•"/>
            </a:pPr>
            <a:r>
              <a:rPr lang="en-US" dirty="0">
                <a:latin typeface="Century Gothic" panose="020B0502020202020204" pitchFamily="34" charset="0"/>
              </a:rPr>
              <a:t>The current definition of IMH may be challenged as more sophisticated imaging methods will be able to identify more primary entry tears and therefore identify more IMH as a </a:t>
            </a:r>
            <a:r>
              <a:rPr lang="en-US" b="1" dirty="0">
                <a:latin typeface="Century Gothic" panose="020B0502020202020204" pitchFamily="34" charset="0"/>
              </a:rPr>
              <a:t>precursor of acute aortic dissection</a:t>
            </a:r>
            <a:r>
              <a:rPr lang="en-US" dirty="0">
                <a:latin typeface="Century Gothic" panose="020B0502020202020204" pitchFamily="34" charset="0"/>
              </a:rPr>
              <a:t>.</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2" name="AutoShape 2" descr="Natural history of Type B aortic dissection: ten tips - Ziganshin ...">
            <a:extLst>
              <a:ext uri="{FF2B5EF4-FFF2-40B4-BE49-F238E27FC236}">
                <a16:creationId xmlns:a16="http://schemas.microsoft.com/office/drawing/2014/main" id="{87F14E3D-1092-47F6-9BCA-20E296BDEA4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 name="Picture 4" descr="Natural history of Type B aortic dissection: ten tips - Ziganshin ...">
            <a:extLst>
              <a:ext uri="{FF2B5EF4-FFF2-40B4-BE49-F238E27FC236}">
                <a16:creationId xmlns:a16="http://schemas.microsoft.com/office/drawing/2014/main" id="{81935C2C-35D2-410A-917F-8D19492948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5054"/>
          <a:stretch/>
        </p:blipFill>
        <p:spPr bwMode="auto">
          <a:xfrm>
            <a:off x="7788827" y="1903896"/>
            <a:ext cx="1195787" cy="34566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Natural history of Type B aortic dissection: ten tips - Ziganshin ...">
            <a:extLst>
              <a:ext uri="{FF2B5EF4-FFF2-40B4-BE49-F238E27FC236}">
                <a16:creationId xmlns:a16="http://schemas.microsoft.com/office/drawing/2014/main" id="{61EE6212-6B71-4013-AE98-76B825DE08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980"/>
          <a:stretch/>
        </p:blipFill>
        <p:spPr bwMode="auto">
          <a:xfrm>
            <a:off x="0" y="1903896"/>
            <a:ext cx="1391092" cy="34566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isultato immagini per esvs">
            <a:extLst>
              <a:ext uri="{FF2B5EF4-FFF2-40B4-BE49-F238E27FC236}">
                <a16:creationId xmlns:a16="http://schemas.microsoft.com/office/drawing/2014/main" id="{FE144CBF-2C64-A842-B20E-05B689226A5D}"/>
              </a:ext>
            </a:extLst>
          </p:cNvPr>
          <p:cNvPicPr>
            <a:picLocks noChangeAspect="1" noChangeArrowheads="1"/>
          </p:cNvPicPr>
          <p:nvPr/>
        </p:nvPicPr>
        <p:blipFill>
          <a:blip r:embed="rId5" cstate="print"/>
          <a:srcRect/>
          <a:stretch>
            <a:fillRect/>
          </a:stretch>
        </p:blipFill>
        <p:spPr bwMode="auto">
          <a:xfrm>
            <a:off x="276225" y="857251"/>
            <a:ext cx="896938" cy="967316"/>
          </a:xfrm>
          <a:prstGeom prst="rect">
            <a:avLst/>
          </a:prstGeom>
          <a:noFill/>
          <a:ln w="9525">
            <a:noFill/>
            <a:miter lim="800000"/>
            <a:headEnd/>
            <a:tailEnd/>
          </a:ln>
        </p:spPr>
      </p:pic>
    </p:spTree>
    <p:extLst>
      <p:ext uri="{BB962C8B-B14F-4D97-AF65-F5344CB8AC3E}">
        <p14:creationId xmlns:p14="http://schemas.microsoft.com/office/powerpoint/2010/main" val="20943691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806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8806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807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88072" name="Segnaposto contenuto 15"/>
          <p:cNvSpPr>
            <a:spLocks/>
          </p:cNvSpPr>
          <p:nvPr/>
        </p:nvSpPr>
        <p:spPr bwMode="auto">
          <a:xfrm>
            <a:off x="344489" y="1045634"/>
            <a:ext cx="8588375" cy="4796367"/>
          </a:xfrm>
          <a:prstGeom prst="rect">
            <a:avLst/>
          </a:prstGeom>
          <a:noFill/>
          <a:ln w="9525">
            <a:noFill/>
            <a:miter lim="800000"/>
            <a:headEnd/>
            <a:tailEnd/>
          </a:ln>
        </p:spPr>
        <p:txBody>
          <a:bodyPr lIns="87579" tIns="43790" rIns="87579" bIns="43790"/>
          <a:lstStyle/>
          <a:p>
            <a:pPr marL="217488" indent="-217488" algn="just">
              <a:spcBef>
                <a:spcPct val="50000"/>
              </a:spcBef>
            </a:pPr>
            <a:endParaRPr lang="it-IT" sz="2100" dirty="0">
              <a:latin typeface="Century Gothic" pitchFamily="34" charset="0"/>
            </a:endParaRPr>
          </a:p>
          <a:p>
            <a:pPr marL="217488" indent="-217488"/>
            <a:endParaRPr lang="it-IT" sz="16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8807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8807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88079"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algn="ctr">
              <a:lnSpc>
                <a:spcPct val="90000"/>
              </a:lnSpc>
              <a:spcBef>
                <a:spcPts val="963"/>
              </a:spcBef>
            </a:pPr>
            <a:r>
              <a:rPr lang="it-IT" sz="3000" dirty="0">
                <a:solidFill>
                  <a:srgbClr val="FF0000"/>
                </a:solidFill>
                <a:latin typeface="Century Gothic" pitchFamily="34" charset="0"/>
              </a:rPr>
              <a:t>IMH</a:t>
            </a:r>
          </a:p>
          <a:p>
            <a:endParaRPr lang="en-US" sz="2100" dirty="0">
              <a:latin typeface="Century Gothic" pitchFamily="34" charset="0"/>
            </a:endParaRPr>
          </a:p>
          <a:p>
            <a:r>
              <a:rPr lang="it-IT" sz="1600" dirty="0">
                <a:latin typeface="Century Gothic" panose="020B0502020202020204" pitchFamily="34" charset="0"/>
              </a:rPr>
              <a:t>Some of the </a:t>
            </a:r>
            <a:r>
              <a:rPr lang="it-IT" sz="1600" dirty="0" err="1">
                <a:latin typeface="Century Gothic" panose="020B0502020202020204" pitchFamily="34" charset="0"/>
              </a:rPr>
              <a:t>predictive</a:t>
            </a:r>
            <a:r>
              <a:rPr lang="it-IT" sz="1600" dirty="0">
                <a:latin typeface="Century Gothic" panose="020B0502020202020204" pitchFamily="34" charset="0"/>
              </a:rPr>
              <a:t> </a:t>
            </a:r>
            <a:r>
              <a:rPr lang="it-IT" sz="1600" dirty="0" err="1">
                <a:latin typeface="Century Gothic" panose="020B0502020202020204" pitchFamily="34" charset="0"/>
              </a:rPr>
              <a:t>factors</a:t>
            </a:r>
            <a:r>
              <a:rPr lang="it-IT" sz="1600" dirty="0">
                <a:latin typeface="Century Gothic" panose="020B0502020202020204" pitchFamily="34" charset="0"/>
              </a:rPr>
              <a:t> for </a:t>
            </a:r>
            <a:r>
              <a:rPr lang="it-IT" sz="1600" dirty="0" err="1">
                <a:latin typeface="Century Gothic" panose="020B0502020202020204" pitchFamily="34" charset="0"/>
              </a:rPr>
              <a:t>disease</a:t>
            </a:r>
            <a:r>
              <a:rPr lang="it-IT" sz="1600" dirty="0">
                <a:latin typeface="Century Gothic" panose="020B0502020202020204" pitchFamily="34" charset="0"/>
              </a:rPr>
              <a:t> </a:t>
            </a:r>
            <a:r>
              <a:rPr lang="it-IT" sz="1600" dirty="0" err="1">
                <a:latin typeface="Century Gothic" panose="020B0502020202020204" pitchFamily="34" charset="0"/>
              </a:rPr>
              <a:t>progression</a:t>
            </a:r>
            <a:r>
              <a:rPr lang="it-IT" sz="1600" dirty="0">
                <a:latin typeface="Century Gothic" panose="020B0502020202020204" pitchFamily="34" charset="0"/>
              </a:rPr>
              <a:t> include </a:t>
            </a:r>
            <a:r>
              <a:rPr lang="it-IT" sz="1600" dirty="0" err="1">
                <a:latin typeface="Century Gothic" panose="020B0502020202020204" pitchFamily="34" charset="0"/>
              </a:rPr>
              <a:t>involvement</a:t>
            </a:r>
            <a:r>
              <a:rPr lang="it-IT" sz="1600" dirty="0">
                <a:latin typeface="Century Gothic" panose="020B0502020202020204" pitchFamily="34" charset="0"/>
              </a:rPr>
              <a:t> of </a:t>
            </a:r>
            <a:r>
              <a:rPr lang="en-US" sz="1600" dirty="0">
                <a:latin typeface="Century Gothic" panose="020B0502020202020204" pitchFamily="34" charset="0"/>
              </a:rPr>
              <a:t>the ascending aorta, aortic diameter &gt;50 mm in initial </a:t>
            </a:r>
            <a:r>
              <a:rPr lang="it-IT" sz="1600" dirty="0">
                <a:latin typeface="Century Gothic" panose="020B0502020202020204" pitchFamily="34" charset="0"/>
              </a:rPr>
              <a:t>imaging and </a:t>
            </a:r>
            <a:r>
              <a:rPr lang="it-IT" sz="1600" dirty="0" err="1">
                <a:latin typeface="Century Gothic" panose="020B0502020202020204" pitchFamily="34" charset="0"/>
              </a:rPr>
              <a:t>persistent</a:t>
            </a:r>
            <a:r>
              <a:rPr lang="it-IT" sz="1600" dirty="0">
                <a:latin typeface="Century Gothic" panose="020B0502020202020204" pitchFamily="34" charset="0"/>
              </a:rPr>
              <a:t> </a:t>
            </a:r>
            <a:r>
              <a:rPr lang="it-IT" sz="1600" dirty="0" err="1">
                <a:latin typeface="Century Gothic" panose="020B0502020202020204" pitchFamily="34" charset="0"/>
              </a:rPr>
              <a:t>pain</a:t>
            </a:r>
            <a:r>
              <a:rPr lang="it-IT" sz="1600" dirty="0">
                <a:latin typeface="Century Gothic" panose="020B0502020202020204" pitchFamily="34" charset="0"/>
              </a:rPr>
              <a:t>.</a:t>
            </a:r>
            <a:endParaRPr lang="en-US" sz="1600" dirty="0">
              <a:latin typeface="Century Gothic" panose="020B0502020202020204"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2" name="AutoShape 2" descr="Natural history of Type B aortic dissection: ten tips - Ziganshin ...">
            <a:extLst>
              <a:ext uri="{FF2B5EF4-FFF2-40B4-BE49-F238E27FC236}">
                <a16:creationId xmlns:a16="http://schemas.microsoft.com/office/drawing/2014/main" id="{87F14E3D-1092-47F6-9BCA-20E296BDEA4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9218" name="Picture 2" descr="Intramural Hematoma">
            <a:extLst>
              <a:ext uri="{FF2B5EF4-FFF2-40B4-BE49-F238E27FC236}">
                <a16:creationId xmlns:a16="http://schemas.microsoft.com/office/drawing/2014/main" id="{49521325-2DE2-4FAA-82FC-6FB8C750A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460929"/>
            <a:ext cx="4032448" cy="36721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isultato immagini per esvs">
            <a:extLst>
              <a:ext uri="{FF2B5EF4-FFF2-40B4-BE49-F238E27FC236}">
                <a16:creationId xmlns:a16="http://schemas.microsoft.com/office/drawing/2014/main" id="{8A36CADA-1405-7F4B-8879-9ED3362CB006}"/>
              </a:ext>
            </a:extLst>
          </p:cNvPr>
          <p:cNvPicPr>
            <a:picLocks noChangeAspect="1" noChangeArrowheads="1"/>
          </p:cNvPicPr>
          <p:nvPr/>
        </p:nvPicPr>
        <p:blipFill>
          <a:blip r:embed="rId5" cstate="print"/>
          <a:srcRect/>
          <a:stretch>
            <a:fillRect/>
          </a:stretch>
        </p:blipFill>
        <p:spPr bwMode="auto">
          <a:xfrm>
            <a:off x="276225" y="857251"/>
            <a:ext cx="896938" cy="967316"/>
          </a:xfrm>
          <a:prstGeom prst="rect">
            <a:avLst/>
          </a:prstGeom>
          <a:noFill/>
          <a:ln w="9525">
            <a:noFill/>
            <a:miter lim="800000"/>
            <a:headEnd/>
            <a:tailEnd/>
          </a:ln>
        </p:spPr>
      </p:pic>
    </p:spTree>
    <p:extLst>
      <p:ext uri="{BB962C8B-B14F-4D97-AF65-F5344CB8AC3E}">
        <p14:creationId xmlns:p14="http://schemas.microsoft.com/office/powerpoint/2010/main" val="3078474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1. AAA ROTTO</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2" name="CasellaDiTesto 1">
            <a:extLst>
              <a:ext uri="{FF2B5EF4-FFF2-40B4-BE49-F238E27FC236}">
                <a16:creationId xmlns:a16="http://schemas.microsoft.com/office/drawing/2014/main" id="{F9EF23BB-FEA8-43DA-A530-28EDAB63673B}"/>
              </a:ext>
            </a:extLst>
          </p:cNvPr>
          <p:cNvSpPr txBox="1"/>
          <p:nvPr/>
        </p:nvSpPr>
        <p:spPr>
          <a:xfrm>
            <a:off x="341314" y="1556792"/>
            <a:ext cx="4518718" cy="29481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it-IT" dirty="0">
                <a:latin typeface="Century Gothic" panose="020B0502020202020204" pitchFamily="34" charset="0"/>
              </a:rPr>
              <a:t>È una EMERGENZA chirurgica</a:t>
            </a:r>
          </a:p>
          <a:p>
            <a:pPr marL="285750" indent="-285750">
              <a:lnSpc>
                <a:spcPct val="150000"/>
              </a:lnSpc>
              <a:buFont typeface="Arial" panose="020B0604020202020204" pitchFamily="34" charset="0"/>
              <a:buChar char="•"/>
            </a:pPr>
            <a:endParaRPr lang="it-IT" dirty="0">
              <a:latin typeface="Century Gothic" panose="020B0502020202020204" pitchFamily="34" charset="0"/>
            </a:endParaRPr>
          </a:p>
          <a:p>
            <a:pPr marL="285750" indent="-285750">
              <a:lnSpc>
                <a:spcPct val="150000"/>
              </a:lnSpc>
              <a:buFont typeface="Arial" panose="020B0604020202020204" pitchFamily="34" charset="0"/>
              <a:buChar char="•"/>
            </a:pPr>
            <a:r>
              <a:rPr lang="it-IT" dirty="0">
                <a:latin typeface="Century Gothic" panose="020B0502020202020204" pitchFamily="34" charset="0"/>
              </a:rPr>
              <a:t>La mortalità rimane molto alta, fra il 30 e il 70%; se si considerano i pazienti deceduti in casa o durante il trasporto, la mortalità raggiunge il 90%</a:t>
            </a:r>
          </a:p>
        </p:txBody>
      </p:sp>
      <p:pic>
        <p:nvPicPr>
          <p:cNvPr id="1026" name="Picture 2" descr="Tarvisio, brutta caduta sugli sci per un giovane sulle piste">
            <a:extLst>
              <a:ext uri="{FF2B5EF4-FFF2-40B4-BE49-F238E27FC236}">
                <a16:creationId xmlns:a16="http://schemas.microsoft.com/office/drawing/2014/main" id="{E6CBF2BA-2049-43E7-8423-E4DD1253E9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277" y="1568430"/>
            <a:ext cx="3351865" cy="2220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lcerative Colitis Surgery: What to Expect">
            <a:extLst>
              <a:ext uri="{FF2B5EF4-FFF2-40B4-BE49-F238E27FC236}">
                <a16:creationId xmlns:a16="http://schemas.microsoft.com/office/drawing/2014/main" id="{F352B95B-E335-456E-B0B3-DFEAD2923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3277" y="3858582"/>
            <a:ext cx="3351865" cy="227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079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803"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6804"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6807"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6808"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1. AAA ROTTO</a:t>
            </a:r>
          </a:p>
          <a:p>
            <a:pPr marL="217488" indent="-217488" algn="just">
              <a:lnSpc>
                <a:spcPct val="90000"/>
              </a:lnSpc>
              <a:spcBef>
                <a:spcPts val="963"/>
              </a:spcBef>
              <a:buFont typeface="Arial" charset="0"/>
              <a:buChar char="•"/>
            </a:pPr>
            <a:r>
              <a:rPr lang="en-US" sz="2100" dirty="0">
                <a:latin typeface="Century Gothic" pitchFamily="34" charset="0"/>
              </a:rPr>
              <a:t>IMAGING (se </a:t>
            </a:r>
            <a:r>
              <a:rPr lang="en-US" sz="2100" dirty="0" err="1">
                <a:latin typeface="Century Gothic" pitchFamily="34" charset="0"/>
              </a:rPr>
              <a:t>il</a:t>
            </a:r>
            <a:r>
              <a:rPr lang="en-US" sz="2100" dirty="0">
                <a:latin typeface="Century Gothic" pitchFamily="34" charset="0"/>
              </a:rPr>
              <a:t> </a:t>
            </a:r>
            <a:r>
              <a:rPr lang="en-US" sz="2100" dirty="0" err="1">
                <a:latin typeface="Century Gothic" pitchFamily="34" charset="0"/>
              </a:rPr>
              <a:t>paziente</a:t>
            </a:r>
            <a:r>
              <a:rPr lang="en-US" sz="2100" dirty="0">
                <a:latin typeface="Century Gothic" pitchFamily="34" charset="0"/>
              </a:rPr>
              <a:t> è STABILE): </a:t>
            </a:r>
            <a:r>
              <a:rPr lang="en-US" sz="2100" b="1" dirty="0" err="1">
                <a:latin typeface="Century Gothic" pitchFamily="34" charset="0"/>
              </a:rPr>
              <a:t>AngioTC</a:t>
            </a:r>
            <a:endParaRPr lang="en-US" sz="2100" b="1"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6809"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6810"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1"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2"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3"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6814"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76815" name="Picture 20" descr="2"/>
          <p:cNvPicPr>
            <a:picLocks noChangeAspect="1" noChangeArrowheads="1"/>
          </p:cNvPicPr>
          <p:nvPr/>
        </p:nvPicPr>
        <p:blipFill>
          <a:blip r:embed="rId4" cstate="print"/>
          <a:srcRect l="50636" t="23381"/>
          <a:stretch>
            <a:fillRect/>
          </a:stretch>
        </p:blipFill>
        <p:spPr bwMode="auto">
          <a:xfrm>
            <a:off x="3541713" y="2230967"/>
            <a:ext cx="2176462" cy="3949700"/>
          </a:xfrm>
          <a:prstGeom prst="rect">
            <a:avLst/>
          </a:prstGeom>
          <a:noFill/>
          <a:ln w="9525">
            <a:solidFill>
              <a:schemeClr val="tx1"/>
            </a:solidFill>
            <a:miter lim="800000"/>
            <a:headEnd/>
            <a:tailEnd/>
          </a:ln>
        </p:spPr>
      </p:pic>
      <p:pic>
        <p:nvPicPr>
          <p:cNvPr id="76816" name="Picture 17" descr="TC pre 2009"/>
          <p:cNvPicPr>
            <a:picLocks noChangeAspect="1" noChangeArrowheads="1"/>
          </p:cNvPicPr>
          <p:nvPr/>
        </p:nvPicPr>
        <p:blipFill>
          <a:blip r:embed="rId5" cstate="print"/>
          <a:srcRect l="52191" t="17247" r="25986" b="67628"/>
          <a:stretch>
            <a:fillRect/>
          </a:stretch>
        </p:blipFill>
        <p:spPr bwMode="auto">
          <a:xfrm>
            <a:off x="620714" y="2237318"/>
            <a:ext cx="2852737" cy="3930649"/>
          </a:xfrm>
          <a:prstGeom prst="rect">
            <a:avLst/>
          </a:prstGeom>
          <a:noFill/>
          <a:ln w="9525">
            <a:solidFill>
              <a:schemeClr val="tx1"/>
            </a:solidFill>
            <a:miter lim="800000"/>
            <a:headEnd/>
            <a:tailEnd/>
          </a:ln>
        </p:spPr>
      </p:pic>
      <p:sp>
        <p:nvSpPr>
          <p:cNvPr id="76817" name="Text Box 18"/>
          <p:cNvSpPr txBox="1">
            <a:spLocks noChangeArrowheads="1"/>
          </p:cNvSpPr>
          <p:nvPr/>
        </p:nvSpPr>
        <p:spPr bwMode="auto">
          <a:xfrm>
            <a:off x="1677989" y="5594351"/>
            <a:ext cx="2339975" cy="338554"/>
          </a:xfrm>
          <a:prstGeom prst="rect">
            <a:avLst/>
          </a:prstGeom>
          <a:noFill/>
          <a:ln w="9525">
            <a:noFill/>
            <a:miter lim="800000"/>
            <a:headEnd/>
            <a:tailEnd/>
          </a:ln>
        </p:spPr>
        <p:txBody>
          <a:bodyPr>
            <a:spAutoFit/>
          </a:bodyPr>
          <a:lstStyle/>
          <a:p>
            <a:pPr defTabSz="914400">
              <a:spcBef>
                <a:spcPct val="50000"/>
              </a:spcBef>
            </a:pPr>
            <a:r>
              <a:rPr lang="it-IT" sz="1600" b="1">
                <a:solidFill>
                  <a:srgbClr val="FF0000"/>
                </a:solidFill>
                <a:latin typeface="Century Gothic" pitchFamily="34" charset="0"/>
              </a:rPr>
              <a:t>AAA “fissurato”</a:t>
            </a:r>
          </a:p>
        </p:txBody>
      </p:sp>
      <p:pic>
        <p:nvPicPr>
          <p:cNvPr id="76818" name="Picture 19"/>
          <p:cNvPicPr>
            <a:picLocks noChangeAspect="1" noChangeArrowheads="1"/>
          </p:cNvPicPr>
          <p:nvPr/>
        </p:nvPicPr>
        <p:blipFill>
          <a:blip r:embed="rId6" cstate="print"/>
          <a:srcRect/>
          <a:stretch>
            <a:fillRect/>
          </a:stretch>
        </p:blipFill>
        <p:spPr bwMode="auto">
          <a:xfrm>
            <a:off x="5815013" y="2381252"/>
            <a:ext cx="3160712" cy="1629833"/>
          </a:xfrm>
          <a:prstGeom prst="rect">
            <a:avLst/>
          </a:prstGeom>
          <a:noFill/>
          <a:ln w="9525">
            <a:noFill/>
            <a:miter lim="800000"/>
            <a:headEnd/>
            <a:tailEnd/>
          </a:ln>
        </p:spPr>
      </p:pic>
      <p:pic>
        <p:nvPicPr>
          <p:cNvPr id="76819" name="Picture 2" descr="Risultato immagini per esvs"/>
          <p:cNvPicPr>
            <a:picLocks noChangeAspect="1" noChangeArrowheads="1"/>
          </p:cNvPicPr>
          <p:nvPr/>
        </p:nvPicPr>
        <p:blipFill>
          <a:blip r:embed="rId7" cstate="print"/>
          <a:srcRect/>
          <a:stretch>
            <a:fillRect/>
          </a:stretch>
        </p:blipFill>
        <p:spPr bwMode="auto">
          <a:xfrm>
            <a:off x="276225" y="692696"/>
            <a:ext cx="896938" cy="967316"/>
          </a:xfrm>
          <a:prstGeom prst="rect">
            <a:avLst/>
          </a:prstGeom>
          <a:noFill/>
          <a:ln w="9525">
            <a:noFill/>
            <a:miter lim="800000"/>
            <a:headEnd/>
            <a:tailEnd/>
          </a:ln>
        </p:spPr>
      </p:pic>
      <p:pic>
        <p:nvPicPr>
          <p:cNvPr id="76820" name="Picture 21"/>
          <p:cNvPicPr>
            <a:picLocks noChangeAspect="1" noChangeArrowheads="1"/>
          </p:cNvPicPr>
          <p:nvPr/>
        </p:nvPicPr>
        <p:blipFill>
          <a:blip r:embed="rId8" cstate="print"/>
          <a:srcRect r="655"/>
          <a:stretch>
            <a:fillRect/>
          </a:stretch>
        </p:blipFill>
        <p:spPr bwMode="auto">
          <a:xfrm>
            <a:off x="5827714" y="4068234"/>
            <a:ext cx="3133725" cy="176953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TotalTime>
  <Words>3678</Words>
  <Application>Microsoft Macintosh PowerPoint</Application>
  <PresentationFormat>On-screen Show (4:3)</PresentationFormat>
  <Paragraphs>752</Paragraphs>
  <Slides>75</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82" baseType="lpstr">
      <vt:lpstr>Arial</vt:lpstr>
      <vt:lpstr>Calibri</vt:lpstr>
      <vt:lpstr>Century Gothic</vt:lpstr>
      <vt:lpstr>Times New Roman</vt:lpstr>
      <vt:lpstr>Tema di Office</vt:lpstr>
      <vt:lpstr>CorelPhotoPaint.Image.8</vt:lpstr>
      <vt:lpstr>Fotografia Photo Editor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Filippo Gorgatti</dc:creator>
  <cp:lastModifiedBy>LEPIDI SANDRO</cp:lastModifiedBy>
  <cp:revision>61</cp:revision>
  <dcterms:created xsi:type="dcterms:W3CDTF">2020-03-23T11:33:38Z</dcterms:created>
  <dcterms:modified xsi:type="dcterms:W3CDTF">2020-04-01T12:37:59Z</dcterms:modified>
</cp:coreProperties>
</file>