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8D5E-122E-46EB-901A-D4D79184414E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6BB1-0B03-496B-9490-D1007DDE19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59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8D5E-122E-46EB-901A-D4D79184414E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6BB1-0B03-496B-9490-D1007DDE19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528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8D5E-122E-46EB-901A-D4D79184414E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6BB1-0B03-496B-9490-D1007DDE19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357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8D5E-122E-46EB-901A-D4D79184414E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6BB1-0B03-496B-9490-D1007DDE19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70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8D5E-122E-46EB-901A-D4D79184414E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6BB1-0B03-496B-9490-D1007DDE19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66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8D5E-122E-46EB-901A-D4D79184414E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6BB1-0B03-496B-9490-D1007DDE19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78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8D5E-122E-46EB-901A-D4D79184414E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6BB1-0B03-496B-9490-D1007DDE19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43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8D5E-122E-46EB-901A-D4D79184414E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6BB1-0B03-496B-9490-D1007DDE19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564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8D5E-122E-46EB-901A-D4D79184414E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6BB1-0B03-496B-9490-D1007DDE19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03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8D5E-122E-46EB-901A-D4D79184414E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6BB1-0B03-496B-9490-D1007DDE19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02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8D5E-122E-46EB-901A-D4D79184414E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86BB1-0B03-496B-9490-D1007DDE19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245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48D5E-122E-46EB-901A-D4D79184414E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86BB1-0B03-496B-9490-D1007DDE19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54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77091" y="147782"/>
            <a:ext cx="11545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Esercitazione su </a:t>
            </a:r>
            <a:r>
              <a:rPr lang="it-IT" sz="2400" dirty="0" err="1" smtClean="0"/>
              <a:t>Ms</a:t>
            </a:r>
            <a:r>
              <a:rPr lang="it-IT" sz="2400" dirty="0" smtClean="0"/>
              <a:t> Access: la gestione di un’anagrafe studenti e docenti di un’Università</a:t>
            </a:r>
            <a:endParaRPr lang="it-IT" sz="2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21247" y="701926"/>
            <a:ext cx="11203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Partiamo dallo schema visto nelle slide precedenti aggiungendo l’entità immateriale Dipartimenti</a:t>
            </a:r>
          </a:p>
          <a:p>
            <a:r>
              <a:rPr lang="it-IT" dirty="0" smtClean="0"/>
              <a:t>Regole da considerare nella struttura: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Un docente può insegnare in più corsi di laurea; in un corso di laurea insegnano più docenti. Soluzione: relazione N:N fra le tabelle Docenti e Corsi di laurea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Uno studente si può iscrivere ad un corso di laurea; ad un corso di laurea possono essere iscritti più studenti. Soluzione: relazione 1:N fra le tabelle Corsi di laurea e Studenti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Un dipartimento può organizzare più corsi di laurea; un corso di laurea può essere organizzato da più dipartimenti. Soluzione: relazione N:N fra le tabelle Corsi di laurea e Dipartimenti</a:t>
            </a:r>
            <a:endParaRPr lang="it-IT" dirty="0"/>
          </a:p>
        </p:txBody>
      </p:sp>
      <p:grpSp>
        <p:nvGrpSpPr>
          <p:cNvPr id="32" name="Gruppo 31"/>
          <p:cNvGrpSpPr/>
          <p:nvPr/>
        </p:nvGrpSpPr>
        <p:grpSpPr>
          <a:xfrm>
            <a:off x="1583159" y="3612143"/>
            <a:ext cx="8933317" cy="3051014"/>
            <a:chOff x="1583159" y="3233454"/>
            <a:chExt cx="8933317" cy="3051014"/>
          </a:xfrm>
        </p:grpSpPr>
        <p:grpSp>
          <p:nvGrpSpPr>
            <p:cNvPr id="5" name="Gruppo 4"/>
            <p:cNvGrpSpPr/>
            <p:nvPr/>
          </p:nvGrpSpPr>
          <p:grpSpPr>
            <a:xfrm>
              <a:off x="1583159" y="5012783"/>
              <a:ext cx="5624511" cy="1237595"/>
              <a:chOff x="471055" y="1819564"/>
              <a:chExt cx="5259890" cy="1237595"/>
            </a:xfrm>
          </p:grpSpPr>
          <p:sp>
            <p:nvSpPr>
              <p:cNvPr id="15" name="Rettangolo 14"/>
              <p:cNvSpPr/>
              <p:nvPr/>
            </p:nvSpPr>
            <p:spPr>
              <a:xfrm>
                <a:off x="471055" y="1819564"/>
                <a:ext cx="2032000" cy="1209963"/>
              </a:xfrm>
              <a:prstGeom prst="rect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629920" y="2103120"/>
                <a:ext cx="1676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err="1" smtClean="0"/>
                  <a:t>Docenti</a:t>
                </a:r>
                <a:endParaRPr lang="en-GB" b="1" dirty="0"/>
              </a:p>
            </p:txBody>
          </p:sp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70318" y="1819564"/>
                <a:ext cx="2060627" cy="1237595"/>
              </a:xfrm>
              <a:prstGeom prst="rect">
                <a:avLst/>
              </a:prstGeom>
            </p:spPr>
          </p:pic>
          <p:sp>
            <p:nvSpPr>
              <p:cNvPr id="18" name="CasellaDiTesto 17"/>
              <p:cNvSpPr txBox="1"/>
              <p:nvPr/>
            </p:nvSpPr>
            <p:spPr>
              <a:xfrm>
                <a:off x="3760635" y="2066742"/>
                <a:ext cx="1676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err="1" smtClean="0"/>
                  <a:t>Corsi</a:t>
                </a:r>
                <a:r>
                  <a:rPr lang="en-GB" b="1" dirty="0" smtClean="0"/>
                  <a:t> di </a:t>
                </a:r>
                <a:r>
                  <a:rPr lang="en-GB" b="1" dirty="0" err="1" smtClean="0"/>
                  <a:t>laurea</a:t>
                </a:r>
                <a:endParaRPr lang="en-GB" b="1" dirty="0"/>
              </a:p>
            </p:txBody>
          </p:sp>
        </p:grpSp>
        <p:cxnSp>
          <p:nvCxnSpPr>
            <p:cNvPr id="6" name="Connettore 2 5"/>
            <p:cNvCxnSpPr>
              <a:stCxn id="17" idx="1"/>
              <a:endCxn id="15" idx="3"/>
            </p:cNvCxnSpPr>
            <p:nvPr/>
          </p:nvCxnSpPr>
          <p:spPr>
            <a:xfrm flipH="1" flipV="1">
              <a:off x="3756020" y="5617765"/>
              <a:ext cx="1248179" cy="1381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/>
            <p:cNvSpPr txBox="1"/>
            <p:nvPr/>
          </p:nvSpPr>
          <p:spPr>
            <a:xfrm>
              <a:off x="3756019" y="5784031"/>
              <a:ext cx="417039" cy="37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N</a:t>
              </a:r>
              <a:endParaRPr lang="en-GB" dirty="0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4587161" y="5071079"/>
              <a:ext cx="417039" cy="37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N</a:t>
              </a:r>
              <a:endParaRPr lang="en-GB" dirty="0"/>
            </a:p>
          </p:txBody>
        </p:sp>
        <p:grpSp>
          <p:nvGrpSpPr>
            <p:cNvPr id="9" name="Gruppo 8"/>
            <p:cNvGrpSpPr/>
            <p:nvPr/>
          </p:nvGrpSpPr>
          <p:grpSpPr>
            <a:xfrm>
              <a:off x="8455849" y="5046873"/>
              <a:ext cx="2060627" cy="1237595"/>
              <a:chOff x="5421286" y="1819564"/>
              <a:chExt cx="2060627" cy="1237595"/>
            </a:xfrm>
          </p:grpSpPr>
          <p:pic>
            <p:nvPicPr>
              <p:cNvPr id="13" name="Immagin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21286" y="1819564"/>
                <a:ext cx="2060627" cy="1237595"/>
              </a:xfrm>
              <a:prstGeom prst="rect">
                <a:avLst/>
              </a:prstGeom>
            </p:spPr>
          </p:pic>
          <p:sp>
            <p:nvSpPr>
              <p:cNvPr id="14" name="CasellaDiTesto 13"/>
              <p:cNvSpPr txBox="1"/>
              <p:nvPr/>
            </p:nvSpPr>
            <p:spPr>
              <a:xfrm>
                <a:off x="5613399" y="2107799"/>
                <a:ext cx="1676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err="1" smtClean="0"/>
                  <a:t>Studenti</a:t>
                </a:r>
                <a:endParaRPr lang="en-GB" b="1" dirty="0"/>
              </a:p>
            </p:txBody>
          </p:sp>
        </p:grpSp>
        <p:cxnSp>
          <p:nvCxnSpPr>
            <p:cNvPr id="10" name="Connettore 2 9"/>
            <p:cNvCxnSpPr>
              <a:endCxn id="13" idx="1"/>
            </p:cNvCxnSpPr>
            <p:nvPr/>
          </p:nvCxnSpPr>
          <p:spPr>
            <a:xfrm>
              <a:off x="7164131" y="5658589"/>
              <a:ext cx="1291718" cy="708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/>
            <p:cNvSpPr txBox="1"/>
            <p:nvPr/>
          </p:nvSpPr>
          <p:spPr>
            <a:xfrm>
              <a:off x="8161902" y="5057621"/>
              <a:ext cx="390004" cy="37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N</a:t>
              </a:r>
              <a:endParaRPr lang="en-GB" dirty="0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7148041" y="5844982"/>
              <a:ext cx="390004" cy="37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1857" y="3233454"/>
              <a:ext cx="2203472" cy="1237595"/>
            </a:xfrm>
            <a:prstGeom prst="rect">
              <a:avLst/>
            </a:prstGeom>
          </p:spPr>
        </p:pic>
        <p:sp>
          <p:nvSpPr>
            <p:cNvPr id="21" name="CasellaDiTesto 20"/>
            <p:cNvSpPr txBox="1"/>
            <p:nvPr/>
          </p:nvSpPr>
          <p:spPr>
            <a:xfrm>
              <a:off x="5218278" y="3560576"/>
              <a:ext cx="1792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 smtClean="0"/>
                <a:t>Dipartimenti</a:t>
              </a:r>
              <a:endParaRPr lang="en-GB" b="1" dirty="0"/>
            </a:p>
          </p:txBody>
        </p:sp>
        <p:cxnSp>
          <p:nvCxnSpPr>
            <p:cNvPr id="22" name="Connettore 2 21"/>
            <p:cNvCxnSpPr>
              <a:stCxn id="17" idx="0"/>
              <a:endCxn id="20" idx="2"/>
            </p:cNvCxnSpPr>
            <p:nvPr/>
          </p:nvCxnSpPr>
          <p:spPr>
            <a:xfrm flipH="1" flipV="1">
              <a:off x="6063593" y="4471049"/>
              <a:ext cx="42341" cy="54173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29"/>
            <p:cNvSpPr txBox="1"/>
            <p:nvPr/>
          </p:nvSpPr>
          <p:spPr>
            <a:xfrm>
              <a:off x="6114583" y="4401346"/>
              <a:ext cx="417039" cy="37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N</a:t>
              </a:r>
              <a:endParaRPr lang="en-GB" dirty="0"/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6158474" y="4687830"/>
              <a:ext cx="417039" cy="377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N</a:t>
              </a:r>
              <a:endParaRPr lang="en-GB" dirty="0"/>
            </a:p>
          </p:txBody>
        </p:sp>
      </p:grpSp>
      <p:sp>
        <p:nvSpPr>
          <p:cNvPr id="33" name="CasellaDiTesto 32"/>
          <p:cNvSpPr txBox="1"/>
          <p:nvPr/>
        </p:nvSpPr>
        <p:spPr>
          <a:xfrm>
            <a:off x="676262" y="3943822"/>
            <a:ext cx="4119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Schema del Database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75557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6327" y="166255"/>
            <a:ext cx="11499273" cy="719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Per la costruzione del database utilizzeremo Microsoft Access.</a:t>
            </a:r>
          </a:p>
          <a:p>
            <a:endParaRPr lang="it-IT" altLang="it-IT" dirty="0" smtClean="0"/>
          </a:p>
          <a:p>
            <a:endParaRPr lang="it-IT" altLang="it-IT" dirty="0" smtClean="0"/>
          </a:p>
          <a:p>
            <a:endParaRPr lang="it-IT" altLang="it-IT" dirty="0"/>
          </a:p>
          <a:p>
            <a:r>
              <a:rPr lang="it-IT" altLang="it-IT" dirty="0" smtClean="0"/>
              <a:t>Il software Microsoft Access è un DBMS per la gestione di database relazionali </a:t>
            </a:r>
          </a:p>
          <a:p>
            <a:r>
              <a:rPr lang="it-IT" altLang="it-IT" dirty="0" smtClean="0"/>
              <a:t>utilizzato sul PC con sistema Operativo Windows.</a:t>
            </a:r>
          </a:p>
          <a:p>
            <a:endParaRPr lang="it-IT" altLang="it-IT" dirty="0" smtClean="0"/>
          </a:p>
          <a:p>
            <a:r>
              <a:rPr lang="it-IT" altLang="it-IT" dirty="0" smtClean="0"/>
              <a:t>In un database gestito da Access si possono costruire diverse categorie di elementi </a:t>
            </a:r>
          </a:p>
          <a:p>
            <a:r>
              <a:rPr lang="it-IT" altLang="it-IT" dirty="0" smtClean="0"/>
              <a:t>che ne permettono la gestione: noi useremo:</a:t>
            </a:r>
          </a:p>
          <a:p>
            <a:endParaRPr lang="it-IT" altLang="it-IT" dirty="0"/>
          </a:p>
          <a:p>
            <a:endParaRPr lang="it-IT" altLang="it-IT" dirty="0" smtClean="0"/>
          </a:p>
          <a:p>
            <a:endParaRPr lang="it-IT" altLang="it-IT" dirty="0" smtClean="0"/>
          </a:p>
          <a:p>
            <a:endParaRPr lang="it-IT" altLang="it-IT" dirty="0" smtClean="0"/>
          </a:p>
          <a:p>
            <a:endParaRPr lang="it-IT" altLang="it-IT" dirty="0" smtClean="0"/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altLang="it-IT" dirty="0" smtClean="0"/>
              <a:t>Tabelle: </a:t>
            </a:r>
            <a:r>
              <a:rPr lang="it-IT" altLang="it-IT" dirty="0"/>
              <a:t>costituiscono lo schema secondo cui sono organizzati i dati all’interno del database.</a:t>
            </a: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altLang="it-IT" dirty="0" smtClean="0"/>
              <a:t>Query: </a:t>
            </a:r>
            <a:r>
              <a:rPr lang="it-IT" altLang="it-IT" dirty="0"/>
              <a:t>(interrogazioni sui dati) permettono di ricavare </a:t>
            </a:r>
            <a:r>
              <a:rPr lang="it-IT" altLang="it-IT" dirty="0" smtClean="0"/>
              <a:t>tabelle derivate dalle </a:t>
            </a:r>
            <a:r>
              <a:rPr lang="it-IT" altLang="it-IT" dirty="0"/>
              <a:t>tabelle iniziali estraendo i dati secondo criteri scelti dall’utente</a:t>
            </a: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altLang="it-IT" dirty="0"/>
              <a:t> </a:t>
            </a:r>
            <a:r>
              <a:rPr lang="it-IT" altLang="it-IT" dirty="0" smtClean="0"/>
              <a:t>Maschere: strumenti per la </a:t>
            </a:r>
            <a:r>
              <a:rPr lang="it-IT" altLang="it-IT" dirty="0"/>
              <a:t>presentazione dei dati e il loro aggiornamento usando finestre grafiche </a:t>
            </a:r>
            <a:r>
              <a:rPr lang="it-IT" altLang="it-IT" dirty="0" smtClean="0"/>
              <a:t>(inserimento </a:t>
            </a:r>
            <a:r>
              <a:rPr lang="it-IT" altLang="it-IT" dirty="0"/>
              <a:t>modifica e cancellazione</a:t>
            </a:r>
            <a:r>
              <a:rPr lang="it-IT" altLang="it-IT" dirty="0" smtClean="0"/>
              <a:t>)</a:t>
            </a:r>
          </a:p>
          <a:p>
            <a:pPr marL="457200" indent="-4572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it-IT" altLang="it-IT" dirty="0" smtClean="0"/>
              <a:t>Report: strumenti per la presentazione dei progetti su carta secondo prospetti ordinati in modo da facilitare la loro consultazione</a:t>
            </a:r>
          </a:p>
          <a:p>
            <a:pPr marL="457200" indent="-457200" algn="just">
              <a:lnSpc>
                <a:spcPct val="90000"/>
              </a:lnSpc>
              <a:buFont typeface="Wingdings" panose="05000000000000000000" pitchFamily="2" charset="2"/>
              <a:buNone/>
            </a:pPr>
            <a:endParaRPr lang="it-IT" altLang="it-IT" dirty="0"/>
          </a:p>
          <a:p>
            <a:pPr marL="457200" indent="-457200">
              <a:lnSpc>
                <a:spcPct val="90000"/>
              </a:lnSpc>
            </a:pPr>
            <a:endParaRPr lang="it-IT" altLang="it-IT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altLang="it-IT" dirty="0" smtClean="0"/>
          </a:p>
          <a:p>
            <a:endParaRPr lang="it-IT" altLang="it-IT" dirty="0" smtClean="0"/>
          </a:p>
          <a:p>
            <a:endParaRPr lang="it-IT" dirty="0"/>
          </a:p>
        </p:txBody>
      </p:sp>
      <p:pic>
        <p:nvPicPr>
          <p:cNvPr id="1026" name="Picture 2" descr="Risultato immagini per ms 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975" y="848938"/>
            <a:ext cx="2970238" cy="291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5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29673" y="157018"/>
            <a:ext cx="10437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Primi passi: Creazione del database e delle tabelle</a:t>
            </a:r>
            <a:endParaRPr lang="it-IT" sz="2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47782" y="794327"/>
            <a:ext cx="1169323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it-IT" dirty="0"/>
              <a:t>Apriamo </a:t>
            </a:r>
            <a:r>
              <a:rPr lang="it-IT" altLang="it-IT" dirty="0" err="1" smtClean="0"/>
              <a:t>Ms</a:t>
            </a:r>
            <a:r>
              <a:rPr lang="it-IT" altLang="it-IT" dirty="0" smtClean="0"/>
              <a:t> Access </a:t>
            </a:r>
            <a:r>
              <a:rPr lang="it-IT" altLang="it-IT" dirty="0"/>
              <a:t>facciamo click su </a:t>
            </a:r>
            <a:r>
              <a:rPr lang="it-IT" altLang="it-IT" dirty="0" smtClean="0"/>
              <a:t>«database desktop vuoto» decidiamo dove mettere il database e che nome dargli</a:t>
            </a:r>
            <a:r>
              <a:rPr lang="it-IT" altLang="it-IT" dirty="0"/>
              <a:t>  </a:t>
            </a:r>
          </a:p>
          <a:p>
            <a:pPr>
              <a:lnSpc>
                <a:spcPct val="90000"/>
              </a:lnSpc>
            </a:pPr>
            <a:r>
              <a:rPr lang="it-IT" altLang="it-IT" dirty="0" smtClean="0"/>
              <a:t>e </a:t>
            </a:r>
            <a:r>
              <a:rPr lang="it-IT" altLang="it-IT" dirty="0"/>
              <a:t>facciamo click su crea </a:t>
            </a:r>
            <a:r>
              <a:rPr lang="it-IT" altLang="it-IT" dirty="0" smtClean="0"/>
              <a:t>(in </a:t>
            </a:r>
            <a:r>
              <a:rPr lang="it-IT" altLang="it-IT" dirty="0"/>
              <a:t>questo caso lo chiameremo database </a:t>
            </a:r>
            <a:r>
              <a:rPr lang="it-IT" altLang="it-IT" dirty="0" smtClean="0"/>
              <a:t>università).</a:t>
            </a:r>
            <a:r>
              <a:rPr lang="it-IT" altLang="it-IT" dirty="0"/>
              <a:t/>
            </a:r>
            <a:br>
              <a:rPr lang="it-IT" altLang="it-IT" dirty="0"/>
            </a:br>
            <a:r>
              <a:rPr lang="it-IT" altLang="it-IT" dirty="0" smtClean="0"/>
              <a:t>Finestre:</a:t>
            </a:r>
            <a:endParaRPr lang="it-IT" alt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814" y="1810201"/>
            <a:ext cx="100203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6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3661" y="193964"/>
            <a:ext cx="1125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Creiamo ora la nostra prima tabella: Studenti</a:t>
            </a:r>
          </a:p>
        </p:txBody>
      </p:sp>
      <p:pic>
        <p:nvPicPr>
          <p:cNvPr id="3" name="sld_4_film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386" y="655781"/>
            <a:ext cx="10274942" cy="577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4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2436" y="147782"/>
            <a:ext cx="11619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Creazione delle altre tabelle</a:t>
            </a:r>
            <a:endParaRPr lang="it-IT" sz="3200" b="1" dirty="0"/>
          </a:p>
        </p:txBody>
      </p:sp>
      <p:pic>
        <p:nvPicPr>
          <p:cNvPr id="3" name="sld_4_film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836" y="732557"/>
            <a:ext cx="10344728" cy="58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315</Words>
  <Application>Microsoft Office PowerPoint</Application>
  <PresentationFormat>Widescreen</PresentationFormat>
  <Paragraphs>43</Paragraphs>
  <Slides>5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23</cp:revision>
  <dcterms:created xsi:type="dcterms:W3CDTF">2020-03-25T15:20:23Z</dcterms:created>
  <dcterms:modified xsi:type="dcterms:W3CDTF">2020-04-01T14:27:55Z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