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1"/>
  </p:notes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39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12F6-4A3F-4A13-A2FC-9C7ECB56C77A}" type="datetimeFigureOut">
              <a:rPr lang="it-IT" smtClean="0"/>
              <a:t>31/03/2020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4702-2A9E-4491-A200-B1004D635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87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29E03-CC17-419F-8FA1-449D5394DBBC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2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2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1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0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3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05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8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9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17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40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8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64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56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94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93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707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73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1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38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68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72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1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07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970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99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810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11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44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429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487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61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935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21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27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24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01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06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883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19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216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45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40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4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113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84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96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185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232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44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2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3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1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4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7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3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1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5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52000"/>
                <a:lumOff val="48000"/>
                <a:alpha val="0"/>
              </a:schemeClr>
            </a:gs>
            <a:gs pos="25000">
              <a:schemeClr val="accent5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9FFE3-0099-4D51-BC04-7F627B33D9A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31/03/2020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11EC-0154-4E6A-93DC-DB4271AC330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5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FENOTIPO E CARIOTIPO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836711"/>
            <a:ext cx="9144000" cy="6020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1800" b="1" dirty="0" smtClean="0"/>
          </a:p>
          <a:p>
            <a:pPr marL="0" indent="0">
              <a:buNone/>
            </a:pPr>
            <a:r>
              <a:rPr lang="it-IT" sz="1800" b="1" dirty="0" smtClean="0"/>
              <a:t>Fenotipo</a:t>
            </a:r>
            <a:r>
              <a:rPr lang="it-IT" sz="1800" dirty="0" smtClean="0"/>
              <a:t> </a:t>
            </a:r>
            <a:r>
              <a:rPr lang="it-IT" sz="1800" dirty="0"/>
              <a:t>– le nostre caratteristiche fisiche percepibili </a:t>
            </a:r>
            <a:r>
              <a:rPr lang="it-IT" sz="1800" dirty="0" smtClean="0"/>
              <a:t>–</a:t>
            </a:r>
          </a:p>
          <a:p>
            <a:pPr marL="0" indent="0">
              <a:buNone/>
            </a:pPr>
            <a:r>
              <a:rPr lang="it-IT" sz="1800" dirty="0" smtClean="0"/>
              <a:t>dipende </a:t>
            </a:r>
            <a:r>
              <a:rPr lang="it-IT" sz="1800" dirty="0"/>
              <a:t>dall’adattamento all’habitat secondo le cosiddette «variazioni </a:t>
            </a:r>
            <a:r>
              <a:rPr lang="it-IT" sz="1800" dirty="0" err="1"/>
              <a:t>clinali</a:t>
            </a:r>
            <a:r>
              <a:rPr lang="it-IT" sz="1800" dirty="0"/>
              <a:t>» geografiche e le relative leggi: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i="1" dirty="0"/>
              <a:t>Legge di </a:t>
            </a:r>
            <a:r>
              <a:rPr lang="it-IT" sz="1800" i="1" dirty="0" err="1"/>
              <a:t>Bergmann</a:t>
            </a:r>
            <a:r>
              <a:rPr lang="it-IT" sz="1800" i="1" dirty="0"/>
              <a:t> </a:t>
            </a:r>
            <a:r>
              <a:rPr lang="it-IT" sz="1800" dirty="0"/>
              <a:t>- le dimensioni degli individui aumentano all’aumento della latitudine o del rigore del clima – specie omeoterme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i="1" dirty="0"/>
              <a:t>Legge di Allen </a:t>
            </a:r>
            <a:r>
              <a:rPr lang="it-IT" sz="1800" dirty="0"/>
              <a:t>- le dimensioni delle appendici diminuiscono alle medesime condizioni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it-IT" sz="1800" i="1" dirty="0"/>
              <a:t>Legge di </a:t>
            </a:r>
            <a:r>
              <a:rPr lang="it-IT" sz="1800" i="1" dirty="0" err="1"/>
              <a:t>Gloger</a:t>
            </a:r>
            <a:r>
              <a:rPr lang="it-IT" sz="1800" i="1" dirty="0"/>
              <a:t> </a:t>
            </a:r>
            <a:r>
              <a:rPr lang="it-IT" sz="1800" dirty="0"/>
              <a:t>- la pigmentazione aumenta in presenza di forte radiazione solare e clima umido</a:t>
            </a:r>
          </a:p>
          <a:p>
            <a:pPr marL="0" indent="0">
              <a:buNone/>
            </a:pPr>
            <a:r>
              <a:rPr lang="it-IT" sz="1800" b="1" dirty="0" smtClean="0"/>
              <a:t>Cariotipo</a:t>
            </a:r>
            <a:r>
              <a:rPr lang="it-IT" sz="1800" dirty="0" smtClean="0"/>
              <a:t> </a:t>
            </a:r>
            <a:r>
              <a:rPr lang="it-IT" sz="1800" dirty="0"/>
              <a:t>– il patrimonio genetico di una specie da un punto di vista morfologico –</a:t>
            </a:r>
          </a:p>
          <a:p>
            <a:pPr marL="0" indent="0">
              <a:buNone/>
            </a:pPr>
            <a:endParaRPr lang="it-IT" sz="1800" dirty="0"/>
          </a:p>
          <a:p>
            <a:pPr marL="0" indent="0">
              <a:buNone/>
            </a:pPr>
            <a:r>
              <a:rPr lang="it-IT" sz="1800" dirty="0"/>
              <a:t>Il bacino genetico è comune: </a:t>
            </a:r>
            <a:r>
              <a:rPr lang="it-IT" sz="1800" b="1" dirty="0"/>
              <a:t>fenotipi diversi non rispecchiano la medesima difformità a livello genetico</a:t>
            </a:r>
          </a:p>
          <a:p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1763"/>
            <a:ext cx="278606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111" y="5098874"/>
            <a:ext cx="2477889" cy="175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44008" y="648625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29</a:t>
            </a:r>
          </a:p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4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it-IT" sz="2800" dirty="0" smtClean="0"/>
              <a:t>COMPONENTI DELLA CULTURA (</a:t>
            </a:r>
            <a:r>
              <a:rPr lang="it-IT" sz="2800" dirty="0" err="1" smtClean="0"/>
              <a:t>Peterson</a:t>
            </a:r>
            <a:r>
              <a:rPr lang="it-IT" sz="2800" dirty="0" smtClean="0"/>
              <a:t>, 1979) E LINGUAGGIO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600" b="1" dirty="0" smtClean="0"/>
              <a:t>1. VALORI</a:t>
            </a:r>
            <a:endParaRPr lang="it-IT" sz="1600" b="1" dirty="0"/>
          </a:p>
          <a:p>
            <a:r>
              <a:rPr lang="it-IT" sz="1600" dirty="0" smtClean="0"/>
              <a:t>Dimensione affettiva/emotiva</a:t>
            </a:r>
            <a:endParaRPr lang="it-IT" sz="1600" dirty="0"/>
          </a:p>
          <a:p>
            <a:r>
              <a:rPr lang="it-IT" sz="1600" dirty="0" smtClean="0"/>
              <a:t>Dimensione cognitiva</a:t>
            </a:r>
          </a:p>
          <a:p>
            <a:r>
              <a:rPr lang="it-IT" sz="1600" dirty="0" smtClean="0"/>
              <a:t>Dimensione selettiva                                              </a:t>
            </a:r>
            <a:r>
              <a:rPr lang="it-IT" sz="1800" b="1" dirty="0"/>
              <a:t>R</a:t>
            </a:r>
            <a:r>
              <a:rPr lang="it-IT" sz="1800" b="1" dirty="0" smtClean="0"/>
              <a:t>eferenza</a:t>
            </a:r>
            <a:r>
              <a:rPr lang="it-IT" sz="1800" dirty="0" smtClean="0"/>
              <a:t> (</a:t>
            </a:r>
            <a:r>
              <a:rPr lang="it-IT" sz="1800" b="1" dirty="0" smtClean="0"/>
              <a:t>idea, concetto</a:t>
            </a:r>
            <a:r>
              <a:rPr lang="it-IT" sz="1800" dirty="0" smtClean="0"/>
              <a:t> di «sedia»)</a:t>
            </a:r>
          </a:p>
          <a:p>
            <a:pPr marL="0" indent="0">
              <a:buNone/>
            </a:pPr>
            <a:r>
              <a:rPr lang="it-IT" sz="1600" b="1" dirty="0" smtClean="0"/>
              <a:t>2. NORME</a:t>
            </a:r>
          </a:p>
          <a:p>
            <a:r>
              <a:rPr lang="it-IT" sz="1600" dirty="0" smtClean="0"/>
              <a:t>Contenuto</a:t>
            </a:r>
            <a:endParaRPr lang="it-IT" sz="1600" dirty="0"/>
          </a:p>
          <a:p>
            <a:r>
              <a:rPr lang="it-IT" sz="1600" dirty="0"/>
              <a:t>Grado di </a:t>
            </a:r>
            <a:r>
              <a:rPr lang="it-IT" sz="1600" dirty="0" smtClean="0"/>
              <a:t>formalizzazione</a:t>
            </a:r>
            <a:endParaRPr lang="it-IT" sz="1600" dirty="0"/>
          </a:p>
          <a:p>
            <a:pPr marL="0" indent="0">
              <a:buNone/>
            </a:pPr>
            <a:endParaRPr lang="it-IT" sz="1600" b="1" dirty="0" smtClean="0"/>
          </a:p>
          <a:p>
            <a:pPr marL="0" indent="0">
              <a:buNone/>
            </a:pPr>
            <a:r>
              <a:rPr lang="it-IT" sz="1600" b="1" dirty="0" smtClean="0"/>
              <a:t>3. CONCETTI</a:t>
            </a:r>
            <a:endParaRPr lang="it-IT" sz="1600" b="1" dirty="0"/>
          </a:p>
          <a:p>
            <a:pPr marL="0" indent="0">
              <a:buNone/>
            </a:pPr>
            <a:endParaRPr lang="it-IT" sz="1600" b="1" dirty="0" smtClean="0"/>
          </a:p>
          <a:p>
            <a:pPr marL="0" indent="0">
              <a:buNone/>
            </a:pPr>
            <a:r>
              <a:rPr lang="it-IT" sz="1600" b="1" dirty="0" smtClean="0"/>
              <a:t>4. SIMBOLI</a:t>
            </a:r>
            <a:endParaRPr lang="it-IT" sz="1600" dirty="0" smtClean="0"/>
          </a:p>
          <a:p>
            <a:r>
              <a:rPr lang="it-IT" sz="1600" dirty="0" smtClean="0"/>
              <a:t>Segno (significante)</a:t>
            </a:r>
            <a:endParaRPr lang="it-IT" sz="1600" b="1" dirty="0" smtClean="0"/>
          </a:p>
          <a:p>
            <a:r>
              <a:rPr lang="it-IT" sz="1600" dirty="0" smtClean="0"/>
              <a:t>Oggetto fisico percepito (referente)</a:t>
            </a:r>
          </a:p>
          <a:p>
            <a:r>
              <a:rPr lang="it-IT" sz="1600" dirty="0"/>
              <a:t>C</a:t>
            </a:r>
            <a:r>
              <a:rPr lang="it-IT" sz="1600" dirty="0" smtClean="0"/>
              <a:t>ondivisione</a:t>
            </a:r>
            <a:r>
              <a:rPr lang="it-IT" sz="1800" dirty="0" smtClean="0"/>
              <a:t>      </a:t>
            </a:r>
            <a:r>
              <a:rPr lang="it-IT" sz="1800" b="1" dirty="0" smtClean="0"/>
              <a:t>Parola </a:t>
            </a:r>
            <a:r>
              <a:rPr lang="it-IT" sz="1800" b="1" dirty="0"/>
              <a:t>o </a:t>
            </a:r>
            <a:r>
              <a:rPr lang="it-IT" sz="1800" b="1" dirty="0" smtClean="0"/>
              <a:t>immagine                                                               Oggetto fisico</a:t>
            </a:r>
          </a:p>
          <a:p>
            <a:pPr marL="0" indent="0">
              <a:buNone/>
            </a:pPr>
            <a:endParaRPr lang="it-IT" sz="1800" dirty="0" smtClean="0"/>
          </a:p>
          <a:p>
            <a:pPr marL="0" indent="0">
              <a:buNone/>
            </a:pPr>
            <a:r>
              <a:rPr lang="it-IT" sz="1800" b="1" dirty="0"/>
              <a:t> </a:t>
            </a:r>
            <a:r>
              <a:rPr lang="it-IT" sz="1800" b="1" dirty="0" smtClean="0"/>
              <a:t>                                                  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79512" y="6093296"/>
            <a:ext cx="8604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                                                           Diagramma </a:t>
            </a:r>
            <a:r>
              <a:rPr lang="it-IT" dirty="0">
                <a:solidFill>
                  <a:prstClr val="black"/>
                </a:solidFill>
              </a:rPr>
              <a:t>di significazione (Ogden, Richards, 1923)</a:t>
            </a:r>
          </a:p>
        </p:txBody>
      </p:sp>
      <p:sp>
        <p:nvSpPr>
          <p:cNvPr id="5" name="Triangolo isoscele 4"/>
          <p:cNvSpPr/>
          <p:nvPr/>
        </p:nvSpPr>
        <p:spPr>
          <a:xfrm>
            <a:off x="3923928" y="2132856"/>
            <a:ext cx="2882452" cy="2858984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126650"/>
            <a:ext cx="1133075" cy="96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25607"/>
            <a:ext cx="1280888" cy="10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211960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30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3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it-IT" sz="3200" dirty="0" smtClean="0"/>
              <a:t>CULTURE AD IMPRONTA INDIVIDUALISTA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16624"/>
          </a:xfrm>
        </p:spPr>
        <p:txBody>
          <a:bodyPr>
            <a:normAutofit fontScale="85000" lnSpcReduction="10000"/>
          </a:bodyPr>
          <a:lstStyle/>
          <a:p>
            <a:r>
              <a:rPr lang="it-IT" sz="2400" dirty="0"/>
              <a:t>Unicità, esclusività individuale; privacy</a:t>
            </a:r>
          </a:p>
          <a:p>
            <a:r>
              <a:rPr lang="it-IT" sz="2400" dirty="0"/>
              <a:t>Autorealizzazione</a:t>
            </a:r>
          </a:p>
          <a:p>
            <a:r>
              <a:rPr lang="it-IT" sz="2400" dirty="0"/>
              <a:t>Edonismo</a:t>
            </a:r>
          </a:p>
          <a:p>
            <a:r>
              <a:rPr lang="it-IT" sz="2400" dirty="0"/>
              <a:t>Attitudine a confronto, dissenso e competizione</a:t>
            </a:r>
          </a:p>
          <a:p>
            <a:r>
              <a:rPr lang="it-IT" sz="2400" dirty="0"/>
              <a:t>Immagine di sé</a:t>
            </a:r>
          </a:p>
          <a:p>
            <a:r>
              <a:rPr lang="it-IT" sz="2400" dirty="0"/>
              <a:t>Oggettività, distanza emotiva richiesta dal ruolo</a:t>
            </a:r>
          </a:p>
          <a:p>
            <a:r>
              <a:rPr lang="it-IT" sz="2400" dirty="0"/>
              <a:t>Accettazione ambivalente delle direttive e della leadership</a:t>
            </a:r>
          </a:p>
          <a:p>
            <a:r>
              <a:rPr lang="it-IT" sz="2400" dirty="0"/>
              <a:t>Agire su ambiente e situazione in caso di difficoltà e non su se stessi</a:t>
            </a:r>
          </a:p>
          <a:p>
            <a:r>
              <a:rPr lang="it-IT" sz="2400" dirty="0"/>
              <a:t>Relazioni di breve periodo e talora superficiali</a:t>
            </a:r>
          </a:p>
          <a:p>
            <a:r>
              <a:rPr lang="it-IT" sz="2400" dirty="0"/>
              <a:t>Concezione ristretta del gruppo di appartenenza</a:t>
            </a:r>
          </a:p>
          <a:p>
            <a:r>
              <a:rPr lang="it-IT" sz="2400" dirty="0"/>
              <a:t>Orgoglio per successo personale</a:t>
            </a:r>
          </a:p>
          <a:p>
            <a:r>
              <a:rPr lang="it-IT" sz="2400" dirty="0"/>
              <a:t>Leadership efficiente, razionale con priorità a compiti e obiettivi</a:t>
            </a:r>
          </a:p>
          <a:p>
            <a:r>
              <a:rPr lang="it-IT" sz="2400" dirty="0"/>
              <a:t>Compiti e risultati prioritari sulle relazioni</a:t>
            </a:r>
          </a:p>
          <a:p>
            <a:r>
              <a:rPr lang="it-IT" sz="2400" dirty="0"/>
              <a:t>Processi di socializzazione familiare e scolastico: il bambino si pensa come «io»</a:t>
            </a:r>
          </a:p>
          <a:p>
            <a:r>
              <a:rPr lang="it-IT" sz="2400" dirty="0"/>
              <a:t>Obiettivo scolastico: imparare come imparare</a:t>
            </a:r>
          </a:p>
          <a:p>
            <a:r>
              <a:rPr lang="it-IT" sz="2400" dirty="0"/>
              <a:t>Trasgressione delle norme: senso di colpa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427984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31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4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CULTURE AD IMPRONTA COLLETTIVISTA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04656"/>
          </a:xfrm>
        </p:spPr>
        <p:txBody>
          <a:bodyPr>
            <a:noAutofit/>
          </a:bodyPr>
          <a:lstStyle/>
          <a:p>
            <a:r>
              <a:rPr lang="it-IT" sz="2000" dirty="0"/>
              <a:t>Armonia sociale, solidarietà, coesione</a:t>
            </a:r>
          </a:p>
          <a:p>
            <a:r>
              <a:rPr lang="it-IT" sz="2000" dirty="0"/>
              <a:t>Propensione alla cooperazione e al lavoro di gruppo</a:t>
            </a:r>
          </a:p>
          <a:p>
            <a:r>
              <a:rPr lang="it-IT" sz="2000" dirty="0"/>
              <a:t>Relazioni stabili nel tempo</a:t>
            </a:r>
          </a:p>
          <a:p>
            <a:r>
              <a:rPr lang="it-IT" sz="2000" dirty="0"/>
              <a:t>Attitudine a modificare se stessi per adattarsi alla situazione</a:t>
            </a:r>
          </a:p>
          <a:p>
            <a:r>
              <a:rPr lang="it-IT" sz="2000" dirty="0"/>
              <a:t>Senso di integrità della famiglia</a:t>
            </a:r>
          </a:p>
          <a:p>
            <a:r>
              <a:rPr lang="it-IT" sz="2000" dirty="0"/>
              <a:t>In famiglia e a scuola i bambini si pensano come «noi»</a:t>
            </a:r>
          </a:p>
          <a:p>
            <a:r>
              <a:rPr lang="it-IT" sz="2000" dirty="0"/>
              <a:t>Obiettivo scolastico:  «imparare come fare»</a:t>
            </a:r>
          </a:p>
          <a:p>
            <a:r>
              <a:rPr lang="it-IT" sz="2000" dirty="0"/>
              <a:t>Ricerca del consenso del </a:t>
            </a:r>
            <a:r>
              <a:rPr lang="it-IT" sz="2000" dirty="0" smtClean="0"/>
              <a:t>gruppo e priorità dei suoi obiettivi</a:t>
            </a:r>
            <a:endParaRPr lang="it-IT" sz="2000" dirty="0"/>
          </a:p>
          <a:p>
            <a:r>
              <a:rPr lang="it-IT" sz="2000" dirty="0" smtClean="0"/>
              <a:t>Fiducia </a:t>
            </a:r>
            <a:r>
              <a:rPr lang="it-IT" sz="2000" dirty="0"/>
              <a:t>in sé intesa come capacità di non ostacolare il gruppo</a:t>
            </a:r>
          </a:p>
          <a:p>
            <a:r>
              <a:rPr lang="it-IT" sz="2000" dirty="0"/>
              <a:t>S</a:t>
            </a:r>
            <a:r>
              <a:rPr lang="it-IT" sz="2000" dirty="0" smtClean="0"/>
              <a:t>enso </a:t>
            </a:r>
            <a:r>
              <a:rPr lang="it-IT" sz="2000" dirty="0"/>
              <a:t>di sacrificio e accettazione delle direttive fornite dall’autorità</a:t>
            </a:r>
          </a:p>
          <a:p>
            <a:r>
              <a:rPr lang="it-IT" sz="2000" dirty="0"/>
              <a:t>Concezione assai estesa del gruppo di appartenenza sino ad allargarsi a tutta la nazione</a:t>
            </a:r>
          </a:p>
          <a:p>
            <a:r>
              <a:rPr lang="it-IT" sz="2000" dirty="0"/>
              <a:t>Modestia e umiltà per i successi riportati dal gruppo</a:t>
            </a:r>
          </a:p>
          <a:p>
            <a:r>
              <a:rPr lang="it-IT" sz="2000" dirty="0"/>
              <a:t>Leadership improntata al paternalismo, con l’impegno ad evitare conflitti e divergenze</a:t>
            </a:r>
          </a:p>
          <a:p>
            <a:r>
              <a:rPr lang="it-IT" sz="2000" dirty="0"/>
              <a:t>Trasgressione delle regole: senso di vergogna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427984" y="64886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32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94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it-IT" dirty="0" err="1" smtClean="0"/>
              <a:t>Geert</a:t>
            </a:r>
            <a:r>
              <a:rPr lang="it-IT" dirty="0" smtClean="0"/>
              <a:t> </a:t>
            </a:r>
            <a:r>
              <a:rPr lang="it-IT" dirty="0" err="1" smtClean="0"/>
              <a:t>Hofstede</a:t>
            </a:r>
            <a:endParaRPr lang="it-IT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744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572000" y="65253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33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0774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423</Words>
  <Application>Microsoft Office PowerPoint</Application>
  <PresentationFormat>Presentazione su schermo (4:3)</PresentationFormat>
  <Paragraphs>67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1_Tema di Office</vt:lpstr>
      <vt:lpstr>2_Tema di Office</vt:lpstr>
      <vt:lpstr>3_Tema di Office</vt:lpstr>
      <vt:lpstr>4_Tema di Office</vt:lpstr>
      <vt:lpstr>Tema di Office</vt:lpstr>
      <vt:lpstr>FENOTIPO E CARIOTIPO</vt:lpstr>
      <vt:lpstr>COMPONENTI DELLA CULTURA (Peterson, 1979) E LINGUAGGIO</vt:lpstr>
      <vt:lpstr>CULTURE AD IMPRONTA INDIVIDUALISTA</vt:lpstr>
      <vt:lpstr>CULTURE AD IMPRONTA COLLETTIVISTA</vt:lpstr>
      <vt:lpstr>Geert Hofstede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FENOTIPO E CARIOTIPO</dc:title>
  <dc:creator>Elena</dc:creator>
  <cp:lastModifiedBy>Elena</cp:lastModifiedBy>
  <cp:revision>1</cp:revision>
  <dcterms:created xsi:type="dcterms:W3CDTF">2020-03-31T19:02:24Z</dcterms:created>
  <dcterms:modified xsi:type="dcterms:W3CDTF">2020-03-31T19:06:25Z</dcterms:modified>
</cp:coreProperties>
</file>