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2" r:id="rId3"/>
    <p:sldId id="263" r:id="rId4"/>
    <p:sldId id="264" r:id="rId5"/>
    <p:sldId id="257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5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380C244-B725-4831-BB31-0742DDAA3030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260188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C244-B725-4831-BB31-0742DDAA3030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9564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C244-B725-4831-BB31-0742DDAA3030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5140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C244-B725-4831-BB31-0742DDAA3030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0657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80C244-B725-4831-BB31-0742DDAA3030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21253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C244-B725-4831-BB31-0742DDAA3030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7050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C244-B725-4831-BB31-0742DDAA3030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12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C244-B725-4831-BB31-0742DDAA3030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0950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C244-B725-4831-BB31-0742DDAA3030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1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80C244-B725-4831-BB31-0742DDAA3030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64229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80C244-B725-4831-BB31-0742DDAA3030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34346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5380C244-B725-4831-BB31-0742DDAA3030}" type="datetimeFigureOut">
              <a:rPr lang="it-IT" smtClean="0"/>
              <a:t>31/03/2020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1D6F1D44-A9D4-47E9-A4AA-ABB4E3C23395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4468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14"/>
    </mc:Choice>
    <mc:Fallback xmlns="">
      <p:transition spd="slow" advTm="13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42207-5789-3E4A-906A-F47EB56C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14 (con </a:t>
            </a:r>
            <a:r>
              <a:rPr lang="it-IT" b="1" dirty="0"/>
              <a:t>audio)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D783C-2832-5843-950B-6155EC7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7" y="2286000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600" dirty="0"/>
          </a:p>
          <a:p>
            <a:endParaRPr lang="it-IT" sz="2100" dirty="0" smtClean="0"/>
          </a:p>
          <a:p>
            <a:endParaRPr lang="it-IT" sz="2100" dirty="0"/>
          </a:p>
          <a:p>
            <a:endParaRPr lang="it-IT" sz="2100" dirty="0" smtClean="0"/>
          </a:p>
          <a:p>
            <a:endParaRPr lang="it-IT" sz="21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634836" y="2171700"/>
            <a:ext cx="89777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solidFill>
                  <a:srgbClr val="FF0000"/>
                </a:solidFill>
              </a:rPr>
              <a:t>Ambiente, territorio e società</a:t>
            </a:r>
          </a:p>
          <a:p>
            <a:endParaRPr lang="it-IT" sz="4800" dirty="0" smtClean="0">
              <a:solidFill>
                <a:srgbClr val="FF0000"/>
              </a:solidFill>
            </a:endParaRPr>
          </a:p>
          <a:p>
            <a:endParaRPr lang="it-IT" sz="4800" dirty="0">
              <a:solidFill>
                <a:srgbClr val="FF0000"/>
              </a:solidFill>
            </a:endParaRPr>
          </a:p>
          <a:p>
            <a:r>
              <a:rPr lang="it-IT" sz="4800" dirty="0" smtClean="0">
                <a:solidFill>
                  <a:srgbClr val="FF0000"/>
                </a:solidFill>
              </a:rPr>
              <a:t>2 </a:t>
            </a:r>
            <a:r>
              <a:rPr lang="it-IT" sz="4000" dirty="0" smtClean="0">
                <a:solidFill>
                  <a:srgbClr val="FF0000"/>
                </a:solidFill>
              </a:rPr>
              <a:t>le risorse energetiche non rinnovabili</a:t>
            </a:r>
            <a:endParaRPr lang="it-IT" sz="4000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6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8"/>
    </mc:Choice>
    <mc:Fallback xmlns="">
      <p:transition spd="slow" advTm="1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Risorse energetiche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t-IT" sz="2400" dirty="0" smtClean="0"/>
              <a:t>Si distinguono fra </a:t>
            </a:r>
            <a:r>
              <a:rPr lang="it-IT" sz="2400" b="1" dirty="0" smtClean="0"/>
              <a:t>rinnovabili</a:t>
            </a:r>
            <a:r>
              <a:rPr lang="it-IT" sz="2400" dirty="0" smtClean="0"/>
              <a:t> e </a:t>
            </a:r>
            <a:r>
              <a:rPr lang="it-IT" sz="2400" b="1" dirty="0" smtClean="0"/>
              <a:t>non rinnovabili</a:t>
            </a:r>
          </a:p>
          <a:p>
            <a:endParaRPr lang="it-IT" sz="2400" dirty="0"/>
          </a:p>
          <a:p>
            <a:r>
              <a:rPr lang="it-IT" sz="2400" dirty="0" smtClean="0"/>
              <a:t>Energie </a:t>
            </a:r>
            <a:r>
              <a:rPr lang="it-IT" sz="2400" b="1" dirty="0" smtClean="0"/>
              <a:t>rinnovabi</a:t>
            </a:r>
            <a:r>
              <a:rPr lang="it-IT" sz="2400" dirty="0" smtClean="0"/>
              <a:t>li: </a:t>
            </a:r>
          </a:p>
          <a:p>
            <a:pPr lvl="1"/>
            <a:r>
              <a:rPr lang="it-IT" sz="2400" dirty="0"/>
              <a:t>S</a:t>
            </a:r>
            <a:r>
              <a:rPr lang="it-IT" sz="2400" dirty="0" smtClean="0"/>
              <a:t>olare</a:t>
            </a:r>
          </a:p>
          <a:p>
            <a:pPr lvl="1"/>
            <a:r>
              <a:rPr lang="it-IT" sz="2400" dirty="0" smtClean="0"/>
              <a:t>Eolica</a:t>
            </a:r>
          </a:p>
          <a:p>
            <a:pPr lvl="1"/>
            <a:r>
              <a:rPr lang="it-IT" sz="2400" dirty="0"/>
              <a:t>I</a:t>
            </a:r>
            <a:r>
              <a:rPr lang="it-IT" sz="2400" dirty="0" smtClean="0"/>
              <a:t>droelettrica</a:t>
            </a:r>
          </a:p>
          <a:p>
            <a:pPr lvl="1"/>
            <a:r>
              <a:rPr lang="it-IT" sz="2400" dirty="0" smtClean="0"/>
              <a:t>Geotermica</a:t>
            </a:r>
          </a:p>
          <a:p>
            <a:pPr lvl="1"/>
            <a:r>
              <a:rPr lang="it-IT" sz="2400" dirty="0" smtClean="0"/>
              <a:t>da Biomasse</a:t>
            </a:r>
            <a:endParaRPr lang="it-IT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6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892"/>
    </mc:Choice>
    <mc:Fallback xmlns="">
      <p:transition spd="slow" advTm="396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Risorse energetiche non rinnovabili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 smtClean="0"/>
              <a:t>Energie non rinnovabili </a:t>
            </a:r>
            <a:r>
              <a:rPr lang="it-IT" sz="2400" dirty="0" smtClean="0"/>
              <a:t>ovvero </a:t>
            </a:r>
            <a:r>
              <a:rPr lang="it-IT" sz="2400" b="1" dirty="0" smtClean="0"/>
              <a:t>Combustibili fossili</a:t>
            </a:r>
            <a:r>
              <a:rPr lang="it-IT" sz="2400" dirty="0" smtClean="0"/>
              <a:t>: </a:t>
            </a:r>
          </a:p>
          <a:p>
            <a:pPr marL="0" indent="0">
              <a:buNone/>
            </a:pPr>
            <a:r>
              <a:rPr lang="it-IT" sz="2400" dirty="0" smtClean="0"/>
              <a:t>risultato della modifica di residui di elementi biotici sepolti migliaia di anni fa («fermentati») e trasformati, con pressione e calore in </a:t>
            </a:r>
          </a:p>
          <a:p>
            <a:pPr marL="0" indent="0">
              <a:buNone/>
            </a:pPr>
            <a:endParaRPr lang="it-IT" sz="2400" dirty="0" smtClean="0"/>
          </a:p>
          <a:p>
            <a:pPr marL="2690813" indent="-382588">
              <a:buFont typeface="Arial" panose="020B0604020202020204" pitchFamily="34" charset="0"/>
              <a:buChar char="•"/>
              <a:tabLst>
                <a:tab pos="1346200" algn="l"/>
              </a:tabLst>
            </a:pPr>
            <a:r>
              <a:rPr lang="it-IT" sz="2400" dirty="0" smtClean="0"/>
              <a:t>Carbone</a:t>
            </a:r>
          </a:p>
          <a:p>
            <a:pPr marL="2690813" indent="-382588">
              <a:buFont typeface="Arial" panose="020B0604020202020204" pitchFamily="34" charset="0"/>
              <a:buChar char="•"/>
              <a:tabLst>
                <a:tab pos="1346200" algn="l"/>
              </a:tabLst>
            </a:pPr>
            <a:r>
              <a:rPr lang="it-IT" sz="2400" dirty="0" smtClean="0"/>
              <a:t>Petrolio</a:t>
            </a:r>
          </a:p>
          <a:p>
            <a:pPr marL="2690813" indent="-382588">
              <a:buFont typeface="Arial" panose="020B0604020202020204" pitchFamily="34" charset="0"/>
              <a:buChar char="•"/>
              <a:tabLst>
                <a:tab pos="1346200" algn="l"/>
              </a:tabLst>
            </a:pPr>
            <a:r>
              <a:rPr lang="it-IT" sz="2400" dirty="0" smtClean="0"/>
              <a:t>Gas naturale</a:t>
            </a:r>
            <a:endParaRPr lang="it-IT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0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81"/>
    </mc:Choice>
    <mc:Fallback xmlns="">
      <p:transition spd="slow" advTm="103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9FFB88-5868-4346-AB6A-1CDCC2388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Consumo di Risorse energetiche</a:t>
            </a:r>
            <a:endParaRPr lang="it-IT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F04C4F49-C9E6-9543-A681-32BB5CDA9B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6279428"/>
              </p:ext>
            </p:extLst>
          </p:nvPr>
        </p:nvGraphicFramePr>
        <p:xfrm>
          <a:off x="1629314" y="1790041"/>
          <a:ext cx="84963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2354">
                  <a:extLst>
                    <a:ext uri="{9D8B030D-6E8A-4147-A177-3AD203B41FA5}">
                      <a16:colId xmlns:a16="http://schemas.microsoft.com/office/drawing/2014/main" val="4083911941"/>
                    </a:ext>
                  </a:extLst>
                </a:gridCol>
                <a:gridCol w="3692106">
                  <a:extLst>
                    <a:ext uri="{9D8B030D-6E8A-4147-A177-3AD203B41FA5}">
                      <a16:colId xmlns:a16="http://schemas.microsoft.com/office/drawing/2014/main" val="2943298075"/>
                    </a:ext>
                  </a:extLst>
                </a:gridCol>
                <a:gridCol w="1362973">
                  <a:extLst>
                    <a:ext uri="{9D8B030D-6E8A-4147-A177-3AD203B41FA5}">
                      <a16:colId xmlns:a16="http://schemas.microsoft.com/office/drawing/2014/main" val="2313942785"/>
                    </a:ext>
                  </a:extLst>
                </a:gridCol>
                <a:gridCol w="998867">
                  <a:extLst>
                    <a:ext uri="{9D8B030D-6E8A-4147-A177-3AD203B41FA5}">
                      <a16:colId xmlns:a16="http://schemas.microsoft.com/office/drawing/2014/main" val="1638509540"/>
                    </a:ext>
                  </a:extLst>
                </a:gridCol>
              </a:tblGrid>
              <a:tr h="417336">
                <a:tc>
                  <a:txBody>
                    <a:bodyPr/>
                    <a:lstStyle/>
                    <a:p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smtClean="0"/>
                        <a:t>risorsa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402035"/>
                  </a:ext>
                </a:extLst>
              </a:tr>
              <a:tr h="417336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petrolio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32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771561"/>
                  </a:ext>
                </a:extLst>
              </a:tr>
              <a:tr h="417336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carbone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28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47903"/>
                  </a:ext>
                </a:extLst>
              </a:tr>
              <a:tr h="417336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g</a:t>
                      </a:r>
                      <a:r>
                        <a:rPr lang="it-IT" sz="2400" dirty="0" smtClean="0"/>
                        <a:t>as </a:t>
                      </a:r>
                      <a:r>
                        <a:rPr lang="it-IT" sz="2400" dirty="0"/>
                        <a:t>naturale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22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776468"/>
                  </a:ext>
                </a:extLst>
              </a:tr>
              <a:tr h="417336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nucleare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7991823"/>
                  </a:ext>
                </a:extLst>
              </a:tr>
              <a:tr h="4173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i="1" dirty="0" smtClean="0"/>
                        <a:t>Non rinnovabili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i="1" dirty="0" smtClean="0"/>
                        <a:t>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901605"/>
                  </a:ext>
                </a:extLst>
              </a:tr>
              <a:tr h="417336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biomasse/biocombustibili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9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958684"/>
                  </a:ext>
                </a:extLst>
              </a:tr>
              <a:tr h="417336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idroelettrico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2,5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455386"/>
                  </a:ext>
                </a:extLst>
              </a:tr>
              <a:tr h="417336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smtClean="0"/>
                        <a:t>geotermica, solare, eolica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1,5</a:t>
                      </a:r>
                      <a:endParaRPr lang="it-I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504607"/>
                  </a:ext>
                </a:extLst>
              </a:tr>
              <a:tr h="417336">
                <a:tc>
                  <a:txBody>
                    <a:bodyPr/>
                    <a:lstStyle/>
                    <a:p>
                      <a:r>
                        <a:rPr lang="it-IT" sz="2400" i="1" dirty="0" smtClean="0"/>
                        <a:t>rinnovabili</a:t>
                      </a:r>
                      <a:endParaRPr lang="it-IT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i="1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25072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7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943"/>
    </mc:Choice>
    <mc:Fallback xmlns="">
      <p:transition spd="slow" advTm="865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1521</TotalTime>
  <Words>119</Words>
  <Application>Microsoft Office PowerPoint</Application>
  <PresentationFormat>Widescreen</PresentationFormat>
  <Paragraphs>50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8" baseType="lpstr">
      <vt:lpstr>Arial</vt:lpstr>
      <vt:lpstr>Franklin Gothic Book</vt:lpstr>
      <vt:lpstr>Crop</vt:lpstr>
      <vt:lpstr>Geografia  Sergio Zilli</vt:lpstr>
      <vt:lpstr>Presentazione n. 14 (con audio)</vt:lpstr>
      <vt:lpstr>Risorse energetiche</vt:lpstr>
      <vt:lpstr>Risorse energetiche non rinnovabili</vt:lpstr>
      <vt:lpstr>Consumo di Risorse energetiche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 Sergio Zilli</dc:title>
  <dc:creator>sergio zilli</dc:creator>
  <cp:lastModifiedBy>sergio zilli</cp:lastModifiedBy>
  <cp:revision>12</cp:revision>
  <dcterms:created xsi:type="dcterms:W3CDTF">2020-03-30T15:04:23Z</dcterms:created>
  <dcterms:modified xsi:type="dcterms:W3CDTF">2020-03-31T17:02:26Z</dcterms:modified>
</cp:coreProperties>
</file>