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8" r:id="rId4"/>
    <p:sldId id="267" r:id="rId5"/>
    <p:sldId id="26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60188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56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1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65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125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05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2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95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4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434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468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sxJLeZce3b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4"/>
    </mc:Choice>
    <mc:Fallback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15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Ambiente, territorio e società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>
                <a:solidFill>
                  <a:srgbClr val="FF0000"/>
                </a:solidFill>
              </a:rPr>
              <a:t>3</a:t>
            </a:r>
            <a:r>
              <a:rPr lang="it-IT" sz="4800" dirty="0" smtClean="0">
                <a:solidFill>
                  <a:srgbClr val="FF0000"/>
                </a:solidFill>
              </a:rPr>
              <a:t> </a:t>
            </a:r>
            <a:r>
              <a:rPr lang="it-IT" sz="4000" dirty="0" smtClean="0">
                <a:solidFill>
                  <a:srgbClr val="FF0000"/>
                </a:solidFill>
              </a:rPr>
              <a:t>le risorse energetiche non rinnovabili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"/>
    </mc:Choice>
    <mc:Fallback>
      <p:transition spd="slow" advTm="11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59D81-06EF-B047-81CF-30702AE9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Petrolio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D0C3A1-501C-1640-9C60-85B332165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400" dirty="0" smtClean="0"/>
              <a:t>Necessità di infrastrutture per estrarlo, raffinarlo e distribuirlo (controllo)</a:t>
            </a:r>
          </a:p>
          <a:p>
            <a:r>
              <a:rPr lang="it-IT" sz="2400" dirty="0" smtClean="0"/>
              <a:t>Riserve certe, ovvero quantità </a:t>
            </a:r>
            <a:r>
              <a:rPr lang="it-IT" sz="2400" u="sng" dirty="0" smtClean="0"/>
              <a:t>stimata</a:t>
            </a:r>
            <a:r>
              <a:rPr lang="it-IT" sz="2400" dirty="0" smtClean="0"/>
              <a:t> di disponibilità futura (dipende…)</a:t>
            </a:r>
          </a:p>
          <a:p>
            <a:r>
              <a:rPr lang="it-IT" sz="2400" dirty="0" smtClean="0"/>
              <a:t>Stima dipende dall’uso nel mondo (rapporto riserve/produzione), modificabile da nuove scoperte (giacimenti) e nuove metodologie (</a:t>
            </a:r>
            <a:r>
              <a:rPr lang="it-IT" sz="2400" dirty="0" err="1" smtClean="0"/>
              <a:t>fracking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Anni ‘50 teoria del picco di produzione del petrolio (Marion King </a:t>
            </a:r>
            <a:r>
              <a:rPr lang="it-IT" sz="2400" dirty="0" err="1" smtClean="0"/>
              <a:t>Hubbert</a:t>
            </a:r>
            <a:r>
              <a:rPr lang="it-IT" sz="2400" dirty="0" smtClean="0"/>
              <a:t>): «scoperta» dei limiti della disponibilità</a:t>
            </a:r>
            <a:r>
              <a:rPr lang="it-IT" sz="2400" dirty="0" smtClean="0">
                <a:sym typeface="Wingdings" panose="05000000000000000000" pitchFamily="2" charset="2"/>
              </a:rPr>
              <a:t> esigenza di una transizione energetica (prepararsi per tempo al passaggio a altre fonti di energia)</a:t>
            </a:r>
            <a:endParaRPr lang="it-IT" sz="24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588"/>
    </mc:Choice>
    <mc:Fallback>
      <p:transition spd="slow" advTm="70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Petrolio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1854967"/>
            <a:ext cx="9601200" cy="3907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Maggior produttore mondiale Arabia Saudita </a:t>
            </a:r>
          </a:p>
          <a:p>
            <a:pPr marL="0" indent="0">
              <a:buNone/>
            </a:pPr>
            <a:r>
              <a:rPr lang="it-IT" dirty="0" smtClean="0"/>
              <a:t>Dal 1960 OPEC (Organizzazione paesi esportatori di petrolio)</a:t>
            </a:r>
          </a:p>
          <a:p>
            <a:pPr marL="0" indent="0">
              <a:buNone/>
            </a:pPr>
            <a:r>
              <a:rPr lang="it-IT" i="1" dirty="0" smtClean="0"/>
              <a:t>			Il caso Mattei</a:t>
            </a:r>
            <a:r>
              <a:rPr lang="it-IT" dirty="0" smtClean="0"/>
              <a:t>, di Francesco Rosi 1972 </a:t>
            </a:r>
          </a:p>
          <a:p>
            <a:pPr marL="2778125" indent="0">
              <a:buNone/>
            </a:pPr>
            <a:r>
              <a:rPr lang="it-IT" sz="1600" dirty="0">
                <a:hlinkClick r:id="rId4"/>
              </a:rPr>
              <a:t>https://</a:t>
            </a:r>
            <a:r>
              <a:rPr lang="it-IT" sz="1600" dirty="0" smtClean="0">
                <a:hlinkClick r:id="rId4"/>
              </a:rPr>
              <a:t>www.youtube.com/watch?v=sxJLeZce3bg</a:t>
            </a:r>
            <a:endParaRPr lang="it-IT" sz="1600" dirty="0" smtClean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400" dirty="0" smtClean="0"/>
              <a:t>Medio oriente: ½ riserve mondiali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17572"/>
              </p:ext>
            </p:extLst>
          </p:nvPr>
        </p:nvGraphicFramePr>
        <p:xfrm>
          <a:off x="1371600" y="4433978"/>
          <a:ext cx="8988722" cy="176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774">
                  <a:extLst>
                    <a:ext uri="{9D8B030D-6E8A-4147-A177-3AD203B41FA5}">
                      <a16:colId xmlns:a16="http://schemas.microsoft.com/office/drawing/2014/main" val="3670341335"/>
                    </a:ext>
                  </a:extLst>
                </a:gridCol>
                <a:gridCol w="3204707">
                  <a:extLst>
                    <a:ext uri="{9D8B030D-6E8A-4147-A177-3AD203B41FA5}">
                      <a16:colId xmlns:a16="http://schemas.microsoft.com/office/drawing/2014/main" val="2416587629"/>
                    </a:ext>
                  </a:extLst>
                </a:gridCol>
                <a:gridCol w="2996241">
                  <a:extLst>
                    <a:ext uri="{9D8B030D-6E8A-4147-A177-3AD203B41FA5}">
                      <a16:colId xmlns:a16="http://schemas.microsoft.com/office/drawing/2014/main" val="3320756841"/>
                    </a:ext>
                  </a:extLst>
                </a:gridCol>
              </a:tblGrid>
              <a:tr h="655607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Graduatoria</a:t>
                      </a:r>
                      <a:r>
                        <a:rPr lang="it-IT" sz="1600" baseline="0" dirty="0" smtClean="0"/>
                        <a:t> riserve mondiali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(in percentuale sul totale)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3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Arabia Saudita 21,3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Iran 11,2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Iraq 8,2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5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Emirati Arabi Uniti 7,9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Venezuela 7,0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Russia</a:t>
                      </a:r>
                      <a:r>
                        <a:rPr lang="it-IT" sz="1600" baseline="0" dirty="0" smtClean="0"/>
                        <a:t> 6,4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00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Libia 3,3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9494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4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336"/>
    </mc:Choice>
    <mc:Fallback>
      <p:transition spd="slow" advTm="56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Petrolio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Disparità geografiche nella produzione e nel consumo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USA, Cina, Giappone e India primi quattro </a:t>
            </a:r>
            <a:r>
              <a:rPr lang="it-IT" sz="2400" dirty="0" smtClean="0"/>
              <a:t>consumatori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Cina e India dal 2007 hanno aumentato consumo dell’88% e 50% (tutto il mondo, nello stesso periodo 16%)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Paesi consumatori e non produttori (India, Giappone…Italia</a:t>
            </a:r>
            <a:r>
              <a:rPr lang="it-IT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0" indent="0">
              <a:buNone/>
            </a:pPr>
            <a:r>
              <a:rPr lang="it-IT" sz="2300" i="1" dirty="0" smtClean="0"/>
              <a:t>Globalizzazione, stessi strumenti metodologie e richieste in tutto il mondo</a:t>
            </a:r>
            <a:endParaRPr lang="it-IT" sz="23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67"/>
    </mc:Choice>
    <mc:Fallback>
      <p:transition spd="slow" advTm="36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1558</TotalTime>
  <Words>222</Words>
  <Application>Microsoft Office PowerPoint</Application>
  <PresentationFormat>Widescreen</PresentationFormat>
  <Paragraphs>40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Franklin Gothic Book</vt:lpstr>
      <vt:lpstr>Wingdings</vt:lpstr>
      <vt:lpstr>Crop</vt:lpstr>
      <vt:lpstr>Geografia  Sergio Zilli</vt:lpstr>
      <vt:lpstr>Presentazione n. 15 (con audio)</vt:lpstr>
      <vt:lpstr>Petrolio</vt:lpstr>
      <vt:lpstr>Petrolio</vt:lpstr>
      <vt:lpstr>Petrolio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14</cp:revision>
  <dcterms:created xsi:type="dcterms:W3CDTF">2020-03-30T15:04:23Z</dcterms:created>
  <dcterms:modified xsi:type="dcterms:W3CDTF">2020-03-31T17:02:50Z</dcterms:modified>
</cp:coreProperties>
</file>